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2"/>
  </p:notesMasterIdLst>
  <p:sldIdLst>
    <p:sldId id="259" r:id="rId3"/>
    <p:sldId id="294" r:id="rId4"/>
    <p:sldId id="262" r:id="rId5"/>
    <p:sldId id="260" r:id="rId6"/>
    <p:sldId id="261" r:id="rId7"/>
    <p:sldId id="263" r:id="rId8"/>
    <p:sldId id="265" r:id="rId9"/>
    <p:sldId id="264" r:id="rId10"/>
    <p:sldId id="266" r:id="rId11"/>
    <p:sldId id="267" r:id="rId12"/>
    <p:sldId id="297" r:id="rId13"/>
    <p:sldId id="268" r:id="rId14"/>
    <p:sldId id="298" r:id="rId15"/>
    <p:sldId id="269" r:id="rId16"/>
    <p:sldId id="271" r:id="rId17"/>
    <p:sldId id="280" r:id="rId18"/>
    <p:sldId id="279" r:id="rId19"/>
    <p:sldId id="277" r:id="rId20"/>
    <p:sldId id="289" r:id="rId21"/>
    <p:sldId id="282" r:id="rId22"/>
    <p:sldId id="278" r:id="rId23"/>
    <p:sldId id="287" r:id="rId24"/>
    <p:sldId id="290" r:id="rId25"/>
    <p:sldId id="288" r:id="rId26"/>
    <p:sldId id="292" r:id="rId27"/>
    <p:sldId id="293" r:id="rId28"/>
    <p:sldId id="295" r:id="rId29"/>
    <p:sldId id="296" r:id="rId30"/>
    <p:sldId id="29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xana Mehran" initials="RM" lastIdx="3" clrIdx="0">
    <p:extLst>
      <p:ext uri="{19B8F6BF-5375-455C-9EA6-DF929625EA0E}">
        <p15:presenceInfo xmlns:p15="http://schemas.microsoft.com/office/powerpoint/2012/main" userId="Roxana Mehr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A9B82"/>
    <a:srgbClr val="1A4A5D"/>
    <a:srgbClr val="00CC99"/>
    <a:srgbClr val="00FFFF"/>
    <a:srgbClr val="0028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8721" autoAdjust="0"/>
  </p:normalViewPr>
  <p:slideViewPr>
    <p:cSldViewPr snapToGrid="0" snapToObjects="1">
      <p:cViewPr varScale="1">
        <p:scale>
          <a:sx n="85" d="100"/>
          <a:sy n="85" d="100"/>
        </p:scale>
        <p:origin x="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Women</c:v>
                </c:pt>
              </c:strCache>
            </c:strRef>
          </c:tx>
          <c:spPr>
            <a:solidFill>
              <a:srgbClr val="FF0000"/>
            </a:solidFill>
            <a:ln>
              <a:solidFill>
                <a:srgbClr val="FF0000"/>
              </a:solid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BARC 3 or 5 </c:v>
                </c:pt>
                <c:pt idx="1">
                  <c:v>TIMI major</c:v>
                </c:pt>
                <c:pt idx="2">
                  <c:v>GUSTO moderate or severe</c:v>
                </c:pt>
                <c:pt idx="3">
                  <c:v>ISTH major</c:v>
                </c:pt>
              </c:strCache>
            </c:strRef>
          </c:cat>
          <c:val>
            <c:numRef>
              <c:f>Sheet1!$B$2:$B$5</c:f>
              <c:numCache>
                <c:formatCode>0.0%</c:formatCode>
                <c:ptCount val="4"/>
                <c:pt idx="0">
                  <c:v>0.02</c:v>
                </c:pt>
                <c:pt idx="1">
                  <c:v>8.0000000000000002E-3</c:v>
                </c:pt>
                <c:pt idx="2">
                  <c:v>1.4999999999999999E-2</c:v>
                </c:pt>
                <c:pt idx="3">
                  <c:v>2.1000000000000001E-2</c:v>
                </c:pt>
              </c:numCache>
            </c:numRef>
          </c:val>
          <c:extLst>
            <c:ext xmlns:c16="http://schemas.microsoft.com/office/drawing/2014/chart" uri="{C3380CC4-5D6E-409C-BE32-E72D297353CC}">
              <c16:uniqueId val="{00000000-876A-43C4-9196-8A15701AB8A7}"/>
            </c:ext>
          </c:extLst>
        </c:ser>
        <c:ser>
          <c:idx val="1"/>
          <c:order val="1"/>
          <c:tx>
            <c:strRef>
              <c:f>Sheet1!$C$1</c:f>
              <c:strCache>
                <c:ptCount val="1"/>
                <c:pt idx="0">
                  <c:v>Men</c:v>
                </c:pt>
              </c:strCache>
            </c:strRef>
          </c:tx>
          <c:spPr>
            <a:solidFill>
              <a:srgbClr val="00B0F0"/>
            </a:solidFill>
            <a:ln>
              <a:solidFill>
                <a:srgbClr val="00B0F0"/>
              </a:solid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BARC 3 or 5 </c:v>
                </c:pt>
                <c:pt idx="1">
                  <c:v>TIMI major</c:v>
                </c:pt>
                <c:pt idx="2">
                  <c:v>GUSTO moderate or severe</c:v>
                </c:pt>
                <c:pt idx="3">
                  <c:v>ISTH major</c:v>
                </c:pt>
              </c:strCache>
            </c:strRef>
          </c:cat>
          <c:val>
            <c:numRef>
              <c:f>Sheet1!$C$2:$C$5</c:f>
              <c:numCache>
                <c:formatCode>0.0%</c:formatCode>
                <c:ptCount val="4"/>
                <c:pt idx="0">
                  <c:v>1.2999999999999999E-2</c:v>
                </c:pt>
                <c:pt idx="1">
                  <c:v>7.0000000000000001E-3</c:v>
                </c:pt>
                <c:pt idx="2">
                  <c:v>8.9999999999999993E-3</c:v>
                </c:pt>
                <c:pt idx="3">
                  <c:v>1.4E-2</c:v>
                </c:pt>
              </c:numCache>
            </c:numRef>
          </c:val>
          <c:extLst>
            <c:ext xmlns:c16="http://schemas.microsoft.com/office/drawing/2014/chart" uri="{C3380CC4-5D6E-409C-BE32-E72D297353CC}">
              <c16:uniqueId val="{00000001-876A-43C4-9196-8A15701AB8A7}"/>
            </c:ext>
          </c:extLst>
        </c:ser>
        <c:dLbls>
          <c:showLegendKey val="0"/>
          <c:showVal val="0"/>
          <c:showCatName val="0"/>
          <c:showSerName val="0"/>
          <c:showPercent val="0"/>
          <c:showBubbleSize val="0"/>
        </c:dLbls>
        <c:gapWidth val="219"/>
        <c:overlap val="-27"/>
        <c:axId val="497455384"/>
        <c:axId val="497432424"/>
      </c:barChart>
      <c:catAx>
        <c:axId val="497455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497432424"/>
        <c:crosses val="autoZero"/>
        <c:auto val="1"/>
        <c:lblAlgn val="ctr"/>
        <c:lblOffset val="100"/>
        <c:noMultiLvlLbl val="0"/>
      </c:catAx>
      <c:valAx>
        <c:axId val="497432424"/>
        <c:scaling>
          <c:orientation val="minMax"/>
          <c:max val="4.0000000000000008E-2"/>
        </c:scaling>
        <c:delete val="0"/>
        <c:axPos val="l"/>
        <c:numFmt formatCode="0%" sourceLinked="0"/>
        <c:majorTickMark val="out"/>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sz="18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497455384"/>
        <c:crosses val="autoZero"/>
        <c:crossBetween val="between"/>
        <c:majorUnit val="1.0000000000000002E-2"/>
      </c:valAx>
      <c:spPr>
        <a:noFill/>
        <a:ln>
          <a:noFill/>
        </a:ln>
        <a:effectLst/>
      </c:spPr>
    </c:plotArea>
    <c:legend>
      <c:legendPos val="b"/>
      <c:layout>
        <c:manualLayout>
          <c:xMode val="edge"/>
          <c:yMode val="edge"/>
          <c:x val="0.36417665183156456"/>
          <c:y val="7.6294634304108364E-2"/>
          <c:w val="0.19308427479173801"/>
          <c:h val="6.8746653217204981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508635472928486E-2"/>
          <c:y val="1.1937535285878403E-2"/>
          <c:w val="0.89668207569182401"/>
          <c:h val="0.91283387564799912"/>
        </c:manualLayout>
      </c:layout>
      <c:scatterChart>
        <c:scatterStyle val="lineMarker"/>
        <c:varyColors val="0"/>
        <c:ser>
          <c:idx val="0"/>
          <c:order val="0"/>
          <c:spPr>
            <a:ln w="28575" cap="rnd" cmpd="sng" algn="ctr">
              <a:solidFill>
                <a:schemeClr val="tx1"/>
              </a:solidFill>
              <a:prstDash val="solid"/>
              <a:round/>
            </a:ln>
            <a:effectLst/>
          </c:spPr>
          <c:marker>
            <c:spPr>
              <a:solidFill>
                <a:schemeClr val="tx1"/>
              </a:solidFill>
              <a:ln w="44450" cap="flat" cmpd="sng" algn="ctr">
                <a:solidFill>
                  <a:schemeClr val="tx1"/>
                </a:solidFill>
                <a:prstDash val="solid"/>
                <a:round/>
              </a:ln>
              <a:effectLst/>
            </c:spPr>
          </c:marker>
          <c:dPt>
            <c:idx val="0"/>
            <c:marker>
              <c:symbol val="diamond"/>
              <c:size val="7"/>
            </c:marker>
            <c:bubble3D val="0"/>
            <c:extLst>
              <c:ext xmlns:c16="http://schemas.microsoft.com/office/drawing/2014/chart" uri="{C3380CC4-5D6E-409C-BE32-E72D297353CC}">
                <c16:uniqueId val="{00000000-8FCC-4CE8-9AE7-7DD1056D247E}"/>
              </c:ext>
            </c:extLst>
          </c:dPt>
          <c:dPt>
            <c:idx val="6"/>
            <c:bubble3D val="0"/>
            <c:extLst>
              <c:ext xmlns:c16="http://schemas.microsoft.com/office/drawing/2014/chart" uri="{C3380CC4-5D6E-409C-BE32-E72D297353CC}">
                <c16:uniqueId val="{00000001-8FCC-4CE8-9AE7-7DD1056D247E}"/>
              </c:ext>
            </c:extLst>
          </c:dPt>
          <c:errBars>
            <c:errDir val="x"/>
            <c:errBarType val="both"/>
            <c:errValType val="cust"/>
            <c:noEndCap val="1"/>
            <c:plus>
              <c:numRef>
                <c:f>Sheet1!$R$31:$R$40</c:f>
                <c:numCache>
                  <c:formatCode>General</c:formatCode>
                  <c:ptCount val="10"/>
                  <c:pt idx="1">
                    <c:v>0.32000000000000006</c:v>
                  </c:pt>
                  <c:pt idx="3">
                    <c:v>0.82999999999999985</c:v>
                  </c:pt>
                  <c:pt idx="5">
                    <c:v>1.1100000000000001</c:v>
                  </c:pt>
                  <c:pt idx="7">
                    <c:v>1.0399999999999998</c:v>
                  </c:pt>
                  <c:pt idx="9">
                    <c:v>0.73999999999999977</c:v>
                  </c:pt>
                </c:numCache>
              </c:numRef>
            </c:plus>
            <c:minus>
              <c:numRef>
                <c:f>Sheet1!$Q$31:$Q$40</c:f>
                <c:numCache>
                  <c:formatCode>General</c:formatCode>
                  <c:ptCount val="10"/>
                  <c:pt idx="1">
                    <c:v>0.25</c:v>
                  </c:pt>
                  <c:pt idx="3">
                    <c:v>0.53</c:v>
                  </c:pt>
                  <c:pt idx="5">
                    <c:v>0.57999999999999996</c:v>
                  </c:pt>
                  <c:pt idx="7">
                    <c:v>0.62000000000000011</c:v>
                  </c:pt>
                  <c:pt idx="9">
                    <c:v>0.48000000000000009</c:v>
                  </c:pt>
                </c:numCache>
              </c:numRef>
            </c:minus>
            <c:spPr>
              <a:solidFill>
                <a:schemeClr val="tx1"/>
              </a:solidFill>
              <a:ln w="12700" cap="flat" cmpd="sng" algn="ctr">
                <a:solidFill>
                  <a:schemeClr val="tx1">
                    <a:shade val="95000"/>
                    <a:satMod val="105000"/>
                  </a:schemeClr>
                </a:solidFill>
                <a:prstDash val="solid"/>
                <a:round/>
              </a:ln>
              <a:effectLst/>
            </c:spPr>
          </c:errBars>
          <c:xVal>
            <c:numRef>
              <c:f>Sheet1!$N$31:$N$43</c:f>
              <c:numCache>
                <c:formatCode>0.000</c:formatCode>
                <c:ptCount val="13"/>
                <c:pt idx="1">
                  <c:v>1.2</c:v>
                </c:pt>
                <c:pt idx="3">
                  <c:v>1.49</c:v>
                </c:pt>
                <c:pt idx="5">
                  <c:v>1.2</c:v>
                </c:pt>
                <c:pt idx="7">
                  <c:v>1.57</c:v>
                </c:pt>
                <c:pt idx="9" formatCode="General">
                  <c:v>1.37</c:v>
                </c:pt>
              </c:numCache>
            </c:numRef>
          </c:xVal>
          <c:yVal>
            <c:numRef>
              <c:f>Sheet1!$M$31:$M$43</c:f>
              <c:numCache>
                <c:formatCode>General</c:formatCode>
                <c:ptCount val="13"/>
                <c:pt idx="0">
                  <c:v>10</c:v>
                </c:pt>
                <c:pt idx="1">
                  <c:v>9</c:v>
                </c:pt>
                <c:pt idx="2">
                  <c:v>8</c:v>
                </c:pt>
                <c:pt idx="3">
                  <c:v>7</c:v>
                </c:pt>
                <c:pt idx="4">
                  <c:v>6</c:v>
                </c:pt>
                <c:pt idx="5">
                  <c:v>5</c:v>
                </c:pt>
                <c:pt idx="6">
                  <c:v>4</c:v>
                </c:pt>
                <c:pt idx="7">
                  <c:v>3</c:v>
                </c:pt>
                <c:pt idx="8">
                  <c:v>2</c:v>
                </c:pt>
                <c:pt idx="9">
                  <c:v>1</c:v>
                </c:pt>
              </c:numCache>
            </c:numRef>
          </c:yVal>
          <c:smooth val="0"/>
          <c:extLst>
            <c:ext xmlns:c16="http://schemas.microsoft.com/office/drawing/2014/chart" uri="{C3380CC4-5D6E-409C-BE32-E72D297353CC}">
              <c16:uniqueId val="{00000002-8FCC-4CE8-9AE7-7DD1056D247E}"/>
            </c:ext>
          </c:extLst>
        </c:ser>
        <c:dLbls>
          <c:showLegendKey val="0"/>
          <c:showVal val="0"/>
          <c:showCatName val="0"/>
          <c:showSerName val="0"/>
          <c:showPercent val="0"/>
          <c:showBubbleSize val="0"/>
        </c:dLbls>
        <c:axId val="103682048"/>
        <c:axId val="103683584"/>
      </c:scatterChart>
      <c:valAx>
        <c:axId val="103682048"/>
        <c:scaling>
          <c:logBase val="10"/>
          <c:orientation val="minMax"/>
          <c:max val="10"/>
          <c:min val="0.1"/>
        </c:scaling>
        <c:delete val="0"/>
        <c:axPos val="b"/>
        <c:numFmt formatCode="0.0" sourceLinked="0"/>
        <c:majorTickMark val="out"/>
        <c:minorTickMark val="none"/>
        <c:tickLblPos val="nextTo"/>
        <c:spPr>
          <a:noFill/>
          <a:ln w="19050"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03683584"/>
        <c:crosses val="autoZero"/>
        <c:crossBetween val="midCat"/>
      </c:valAx>
      <c:valAx>
        <c:axId val="103683584"/>
        <c:scaling>
          <c:orientation val="minMax"/>
        </c:scaling>
        <c:delete val="1"/>
        <c:axPos val="l"/>
        <c:numFmt formatCode="General" sourceLinked="1"/>
        <c:majorTickMark val="out"/>
        <c:minorTickMark val="none"/>
        <c:tickLblPos val="nextTo"/>
        <c:crossAx val="103682048"/>
        <c:crossesAt val="1"/>
        <c:crossBetween val="midCat"/>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Women</c:v>
                </c:pt>
              </c:strCache>
            </c:strRef>
          </c:tx>
          <c:spPr>
            <a:solidFill>
              <a:srgbClr val="FF0000"/>
            </a:solidFill>
            <a:ln>
              <a:solidFill>
                <a:srgbClr val="FF0000"/>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CV death, MI or ischemic stroke</c:v>
                </c:pt>
                <c:pt idx="1">
                  <c:v>All-cause death</c:v>
                </c:pt>
                <c:pt idx="2">
                  <c:v>CV death </c:v>
                </c:pt>
                <c:pt idx="3">
                  <c:v>MI</c:v>
                </c:pt>
                <c:pt idx="4">
                  <c:v>Ischemic stroke</c:v>
                </c:pt>
                <c:pt idx="5">
                  <c:v>Stent thrombosis (definite/probable)</c:v>
                </c:pt>
              </c:strCache>
            </c:strRef>
          </c:cat>
          <c:val>
            <c:numRef>
              <c:f>Sheet1!$B$2:$B$7</c:f>
              <c:numCache>
                <c:formatCode>0.0%</c:formatCode>
                <c:ptCount val="6"/>
                <c:pt idx="0">
                  <c:v>3.2000000000000001E-2</c:v>
                </c:pt>
                <c:pt idx="1">
                  <c:v>8.9999999999999993E-3</c:v>
                </c:pt>
                <c:pt idx="2">
                  <c:v>7.0000000000000001E-3</c:v>
                </c:pt>
                <c:pt idx="3">
                  <c:v>2.5000000000000001E-2</c:v>
                </c:pt>
                <c:pt idx="4">
                  <c:v>4.0000000000000001E-3</c:v>
                </c:pt>
                <c:pt idx="5">
                  <c:v>4.0000000000000001E-3</c:v>
                </c:pt>
              </c:numCache>
            </c:numRef>
          </c:val>
          <c:extLst>
            <c:ext xmlns:c16="http://schemas.microsoft.com/office/drawing/2014/chart" uri="{C3380CC4-5D6E-409C-BE32-E72D297353CC}">
              <c16:uniqueId val="{00000000-876A-43C4-9196-8A15701AB8A7}"/>
            </c:ext>
          </c:extLst>
        </c:ser>
        <c:ser>
          <c:idx val="1"/>
          <c:order val="1"/>
          <c:tx>
            <c:strRef>
              <c:f>Sheet1!$C$1</c:f>
              <c:strCache>
                <c:ptCount val="1"/>
                <c:pt idx="0">
                  <c:v>Men</c:v>
                </c:pt>
              </c:strCache>
            </c:strRef>
          </c:tx>
          <c:spPr>
            <a:solidFill>
              <a:srgbClr val="00B0F0"/>
            </a:solidFill>
            <a:ln>
              <a:solidFill>
                <a:srgbClr val="00B0F0"/>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CV death, MI or ischemic stroke</c:v>
                </c:pt>
                <c:pt idx="1">
                  <c:v>All-cause death</c:v>
                </c:pt>
                <c:pt idx="2">
                  <c:v>CV death </c:v>
                </c:pt>
                <c:pt idx="3">
                  <c:v>MI</c:v>
                </c:pt>
                <c:pt idx="4">
                  <c:v>Ischemic stroke</c:v>
                </c:pt>
                <c:pt idx="5">
                  <c:v>Stent thrombosis (definite/probable)</c:v>
                </c:pt>
              </c:strCache>
            </c:strRef>
          </c:cat>
          <c:val>
            <c:numRef>
              <c:f>Sheet1!$C$2:$C$7</c:f>
              <c:numCache>
                <c:formatCode>0.0%</c:formatCode>
                <c:ptCount val="6"/>
                <c:pt idx="0">
                  <c:v>3.7999999999999999E-2</c:v>
                </c:pt>
                <c:pt idx="1">
                  <c:v>1.2E-2</c:v>
                </c:pt>
                <c:pt idx="2">
                  <c:v>0.01</c:v>
                </c:pt>
                <c:pt idx="3">
                  <c:v>2.8000000000000001E-2</c:v>
                </c:pt>
                <c:pt idx="4">
                  <c:v>3.0000000000000001E-3</c:v>
                </c:pt>
                <c:pt idx="5">
                  <c:v>5.0000000000000001E-3</c:v>
                </c:pt>
              </c:numCache>
            </c:numRef>
          </c:val>
          <c:extLst>
            <c:ext xmlns:c16="http://schemas.microsoft.com/office/drawing/2014/chart" uri="{C3380CC4-5D6E-409C-BE32-E72D297353CC}">
              <c16:uniqueId val="{00000001-876A-43C4-9196-8A15701AB8A7}"/>
            </c:ext>
          </c:extLst>
        </c:ser>
        <c:dLbls>
          <c:showLegendKey val="0"/>
          <c:showVal val="0"/>
          <c:showCatName val="0"/>
          <c:showSerName val="0"/>
          <c:showPercent val="0"/>
          <c:showBubbleSize val="0"/>
        </c:dLbls>
        <c:gapWidth val="219"/>
        <c:overlap val="-27"/>
        <c:axId val="497455384"/>
        <c:axId val="497432424"/>
      </c:barChart>
      <c:catAx>
        <c:axId val="497455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497432424"/>
        <c:crosses val="autoZero"/>
        <c:auto val="1"/>
        <c:lblAlgn val="ctr"/>
        <c:lblOffset val="100"/>
        <c:noMultiLvlLbl val="0"/>
      </c:catAx>
      <c:valAx>
        <c:axId val="497432424"/>
        <c:scaling>
          <c:orientation val="minMax"/>
          <c:max val="6.0000000000000012E-2"/>
        </c:scaling>
        <c:delete val="0"/>
        <c:axPos val="l"/>
        <c:numFmt formatCode="0%" sourceLinked="0"/>
        <c:majorTickMark val="out"/>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497455384"/>
        <c:crosses val="autoZero"/>
        <c:crossBetween val="between"/>
        <c:majorUnit val="1.0000000000000002E-2"/>
      </c:valAx>
      <c:spPr>
        <a:noFill/>
        <a:ln>
          <a:noFill/>
        </a:ln>
        <a:effectLst/>
      </c:spPr>
    </c:plotArea>
    <c:legend>
      <c:legendPos val="b"/>
      <c:layout>
        <c:manualLayout>
          <c:xMode val="edge"/>
          <c:yMode val="edge"/>
          <c:x val="0.36417665183156456"/>
          <c:y val="7.6294634304108364E-2"/>
          <c:w val="0.19308427479173801"/>
          <c:h val="6.8746653217204981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5.8713135084514333E-2"/>
          <c:y val="8.2041774282568508E-2"/>
          <c:w val="0.87398666409540138"/>
          <c:h val="0.81514114859291498"/>
        </c:manualLayout>
      </c:layout>
      <c:scatterChart>
        <c:scatterStyle val="lineMarker"/>
        <c:varyColors val="0"/>
        <c:ser>
          <c:idx val="0"/>
          <c:order val="0"/>
          <c:spPr>
            <a:ln w="28575" cap="rnd" cmpd="sng" algn="ctr">
              <a:solidFill>
                <a:schemeClr val="tx1"/>
              </a:solidFill>
              <a:prstDash val="solid"/>
              <a:round/>
            </a:ln>
            <a:effectLst/>
          </c:spPr>
          <c:marker>
            <c:spPr>
              <a:solidFill>
                <a:schemeClr val="tx1"/>
              </a:solidFill>
              <a:ln w="44450" cap="flat" cmpd="sng" algn="ctr">
                <a:solidFill>
                  <a:schemeClr val="tx1"/>
                </a:solidFill>
                <a:prstDash val="solid"/>
                <a:round/>
              </a:ln>
              <a:effectLst/>
            </c:spPr>
          </c:marker>
          <c:dPt>
            <c:idx val="0"/>
            <c:marker>
              <c:symbol val="diamond"/>
              <c:size val="7"/>
            </c:marker>
            <c:bubble3D val="0"/>
            <c:extLst>
              <c:ext xmlns:c16="http://schemas.microsoft.com/office/drawing/2014/chart" uri="{C3380CC4-5D6E-409C-BE32-E72D297353CC}">
                <c16:uniqueId val="{00000000-0A37-4F3A-A273-FA37ECCDCE1A}"/>
              </c:ext>
            </c:extLst>
          </c:dPt>
          <c:dPt>
            <c:idx val="3"/>
            <c:marker>
              <c:symbol val="diamond"/>
              <c:size val="7"/>
            </c:marker>
            <c:bubble3D val="0"/>
            <c:extLst>
              <c:ext xmlns:c16="http://schemas.microsoft.com/office/drawing/2014/chart" uri="{C3380CC4-5D6E-409C-BE32-E72D297353CC}">
                <c16:uniqueId val="{00000001-0A37-4F3A-A273-FA37ECCDCE1A}"/>
              </c:ext>
            </c:extLst>
          </c:dPt>
          <c:dPt>
            <c:idx val="6"/>
            <c:bubble3D val="0"/>
            <c:extLst>
              <c:ext xmlns:c16="http://schemas.microsoft.com/office/drawing/2014/chart" uri="{C3380CC4-5D6E-409C-BE32-E72D297353CC}">
                <c16:uniqueId val="{00000002-0A37-4F3A-A273-FA37ECCDCE1A}"/>
              </c:ext>
            </c:extLst>
          </c:dPt>
          <c:dPt>
            <c:idx val="9"/>
            <c:bubble3D val="0"/>
            <c:extLst>
              <c:ext xmlns:c16="http://schemas.microsoft.com/office/drawing/2014/chart" uri="{C3380CC4-5D6E-409C-BE32-E72D297353CC}">
                <c16:uniqueId val="{00000003-0A37-4F3A-A273-FA37ECCDCE1A}"/>
              </c:ext>
            </c:extLst>
          </c:dPt>
          <c:errBars>
            <c:errDir val="x"/>
            <c:errBarType val="both"/>
            <c:errValType val="cust"/>
            <c:noEndCap val="1"/>
            <c:plus>
              <c:numRef>
                <c:f>Sheet1!$R$34:$R$52</c:f>
                <c:numCache>
                  <c:formatCode>General</c:formatCode>
                  <c:ptCount val="19"/>
                  <c:pt idx="0">
                    <c:v>0.30999999999999994</c:v>
                  </c:pt>
                  <c:pt idx="3">
                    <c:v>0.31999999999999995</c:v>
                  </c:pt>
                  <c:pt idx="6">
                    <c:v>0.51999999999999991</c:v>
                  </c:pt>
                  <c:pt idx="9">
                    <c:v>0.54</c:v>
                  </c:pt>
                  <c:pt idx="12">
                    <c:v>0.41000000000000003</c:v>
                  </c:pt>
                  <c:pt idx="15">
                    <c:v>1.4100000000000001</c:v>
                  </c:pt>
                  <c:pt idx="18">
                    <c:v>1.07</c:v>
                  </c:pt>
                </c:numCache>
              </c:numRef>
            </c:plus>
            <c:minus>
              <c:numRef>
                <c:f>Sheet1!$Q$34:$Q$52</c:f>
                <c:numCache>
                  <c:formatCode>General</c:formatCode>
                  <c:ptCount val="19"/>
                  <c:pt idx="0">
                    <c:v>0.22999999999999998</c:v>
                  </c:pt>
                  <c:pt idx="3">
                    <c:v>0.22999999999999998</c:v>
                  </c:pt>
                  <c:pt idx="6">
                    <c:v>0.29000000000000004</c:v>
                  </c:pt>
                  <c:pt idx="9">
                    <c:v>0.28000000000000003</c:v>
                  </c:pt>
                  <c:pt idx="12">
                    <c:v>0.28000000000000003</c:v>
                  </c:pt>
                  <c:pt idx="15">
                    <c:v>0.55999999999999994</c:v>
                  </c:pt>
                  <c:pt idx="18">
                    <c:v>0.43</c:v>
                  </c:pt>
                </c:numCache>
              </c:numRef>
            </c:minus>
            <c:spPr>
              <a:solidFill>
                <a:schemeClr val="tx1"/>
              </a:solidFill>
              <a:ln w="12700" cap="flat" cmpd="sng" algn="ctr">
                <a:solidFill>
                  <a:schemeClr val="tx1">
                    <a:shade val="95000"/>
                    <a:satMod val="105000"/>
                  </a:schemeClr>
                </a:solidFill>
                <a:prstDash val="solid"/>
                <a:round/>
              </a:ln>
              <a:effectLst/>
            </c:spPr>
          </c:errBars>
          <c:xVal>
            <c:numRef>
              <c:f>Sheet1!$N$34:$N$54</c:f>
              <c:numCache>
                <c:formatCode>General</c:formatCode>
                <c:ptCount val="21"/>
                <c:pt idx="0" formatCode="0.000">
                  <c:v>0.87</c:v>
                </c:pt>
                <c:pt idx="3" formatCode="0.000">
                  <c:v>0.85</c:v>
                </c:pt>
                <c:pt idx="6" formatCode="0.000">
                  <c:v>0.64</c:v>
                </c:pt>
                <c:pt idx="9" formatCode="0.000">
                  <c:v>0.55000000000000004</c:v>
                </c:pt>
                <c:pt idx="12" formatCode="0.000">
                  <c:v>0.93</c:v>
                </c:pt>
                <c:pt idx="15" formatCode="0.000">
                  <c:v>0.94</c:v>
                </c:pt>
                <c:pt idx="18">
                  <c:v>0.72</c:v>
                </c:pt>
              </c:numCache>
            </c:numRef>
          </c:xVal>
          <c:yVal>
            <c:numRef>
              <c:f>Sheet1!$M$33:$M$54</c:f>
              <c:numCache>
                <c:formatCode>General</c:formatCode>
                <c:ptCount val="22"/>
                <c:pt idx="0">
                  <c:v>19</c:v>
                </c:pt>
                <c:pt idx="1">
                  <c:v>18</c:v>
                </c:pt>
                <c:pt idx="2">
                  <c:v>17</c:v>
                </c:pt>
                <c:pt idx="3">
                  <c:v>16</c:v>
                </c:pt>
                <c:pt idx="4">
                  <c:v>15</c:v>
                </c:pt>
                <c:pt idx="5">
                  <c:v>14</c:v>
                </c:pt>
                <c:pt idx="6">
                  <c:v>13</c:v>
                </c:pt>
                <c:pt idx="7">
                  <c:v>12</c:v>
                </c:pt>
                <c:pt idx="8">
                  <c:v>11</c:v>
                </c:pt>
                <c:pt idx="9">
                  <c:v>10</c:v>
                </c:pt>
                <c:pt idx="10">
                  <c:v>9</c:v>
                </c:pt>
                <c:pt idx="11">
                  <c:v>8</c:v>
                </c:pt>
                <c:pt idx="12">
                  <c:v>7</c:v>
                </c:pt>
                <c:pt idx="13">
                  <c:v>6</c:v>
                </c:pt>
                <c:pt idx="14">
                  <c:v>5</c:v>
                </c:pt>
                <c:pt idx="15">
                  <c:v>4</c:v>
                </c:pt>
                <c:pt idx="16">
                  <c:v>3</c:v>
                </c:pt>
                <c:pt idx="17">
                  <c:v>2</c:v>
                </c:pt>
                <c:pt idx="18">
                  <c:v>1</c:v>
                </c:pt>
              </c:numCache>
            </c:numRef>
          </c:yVal>
          <c:smooth val="0"/>
          <c:extLst>
            <c:ext xmlns:c16="http://schemas.microsoft.com/office/drawing/2014/chart" uri="{C3380CC4-5D6E-409C-BE32-E72D297353CC}">
              <c16:uniqueId val="{00000004-0A37-4F3A-A273-FA37ECCDCE1A}"/>
            </c:ext>
          </c:extLst>
        </c:ser>
        <c:dLbls>
          <c:showLegendKey val="0"/>
          <c:showVal val="0"/>
          <c:showCatName val="0"/>
          <c:showSerName val="0"/>
          <c:showPercent val="0"/>
          <c:showBubbleSize val="0"/>
        </c:dLbls>
        <c:axId val="103682048"/>
        <c:axId val="103683584"/>
      </c:scatterChart>
      <c:valAx>
        <c:axId val="103682048"/>
        <c:scaling>
          <c:logBase val="10"/>
          <c:orientation val="minMax"/>
          <c:max val="10"/>
          <c:min val="0.1"/>
        </c:scaling>
        <c:delete val="0"/>
        <c:axPos val="b"/>
        <c:numFmt formatCode="0.0" sourceLinked="0"/>
        <c:majorTickMark val="out"/>
        <c:minorTickMark val="none"/>
        <c:tickLblPos val="nextTo"/>
        <c:spPr>
          <a:noFill/>
          <a:ln w="19050"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03683584"/>
        <c:crosses val="autoZero"/>
        <c:crossBetween val="midCat"/>
      </c:valAx>
      <c:valAx>
        <c:axId val="103683584"/>
        <c:scaling>
          <c:orientation val="minMax"/>
        </c:scaling>
        <c:delete val="1"/>
        <c:axPos val="l"/>
        <c:numFmt formatCode="General" sourceLinked="1"/>
        <c:majorTickMark val="out"/>
        <c:minorTickMark val="none"/>
        <c:tickLblPos val="nextTo"/>
        <c:crossAx val="103682048"/>
        <c:crossesAt val="1"/>
        <c:crossBetween val="midCat"/>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480456079020445E-2"/>
          <c:y val="1.1937532522606105E-2"/>
          <c:w val="0.89668207569182401"/>
          <c:h val="0.91283387564799912"/>
        </c:manualLayout>
      </c:layout>
      <c:scatterChart>
        <c:scatterStyle val="lineMarker"/>
        <c:varyColors val="0"/>
        <c:ser>
          <c:idx val="0"/>
          <c:order val="0"/>
          <c:spPr>
            <a:ln w="28575" cap="rnd" cmpd="sng" algn="ctr">
              <a:noFill/>
              <a:prstDash val="solid"/>
              <a:round/>
            </a:ln>
            <a:effectLst/>
          </c:spPr>
          <c:marker>
            <c:spPr>
              <a:solidFill>
                <a:srgbClr val="7030A0"/>
              </a:solidFill>
              <a:ln w="44450" cap="flat" cmpd="sng" algn="ctr">
                <a:solidFill>
                  <a:srgbClr val="7030A0"/>
                </a:solidFill>
                <a:prstDash val="solid"/>
                <a:round/>
              </a:ln>
              <a:effectLst/>
            </c:spPr>
          </c:marker>
          <c:dPt>
            <c:idx val="0"/>
            <c:marker>
              <c:symbol val="diamond"/>
              <c:size val="7"/>
            </c:marker>
            <c:bubble3D val="0"/>
            <c:extLst>
              <c:ext xmlns:c16="http://schemas.microsoft.com/office/drawing/2014/chart" uri="{C3380CC4-5D6E-409C-BE32-E72D297353CC}">
                <c16:uniqueId val="{00000000-8FCC-4CE8-9AE7-7DD1056D247E}"/>
              </c:ext>
            </c:extLst>
          </c:dPt>
          <c:dPt>
            <c:idx val="1"/>
            <c:marker>
              <c:spPr>
                <a:solidFill>
                  <a:srgbClr val="FF0000"/>
                </a:solidFill>
                <a:ln w="44450" cap="flat" cmpd="sng" algn="ctr">
                  <a:solidFill>
                    <a:srgbClr val="FF0000"/>
                  </a:solidFill>
                  <a:prstDash val="solid"/>
                  <a:round/>
                </a:ln>
                <a:effectLst/>
              </c:spPr>
            </c:marker>
            <c:bubble3D val="0"/>
            <c:spPr>
              <a:ln w="28575" cap="rnd" cmpd="sng" algn="ctr">
                <a:solidFill>
                  <a:srgbClr val="FF0000"/>
                </a:solidFill>
                <a:prstDash val="solid"/>
                <a:round/>
              </a:ln>
              <a:effectLst/>
            </c:spPr>
            <c:extLst>
              <c:ext xmlns:c16="http://schemas.microsoft.com/office/drawing/2014/chart" uri="{C3380CC4-5D6E-409C-BE32-E72D297353CC}">
                <c16:uniqueId val="{00000000-7876-4797-AECC-ABD8863FCC71}"/>
              </c:ext>
            </c:extLst>
          </c:dPt>
          <c:dPt>
            <c:idx val="2"/>
            <c:marker>
              <c:spPr>
                <a:solidFill>
                  <a:srgbClr val="00B0F0"/>
                </a:solidFill>
                <a:ln w="44450" cap="flat" cmpd="sng" algn="ctr">
                  <a:solidFill>
                    <a:srgbClr val="00B0F0"/>
                  </a:solidFill>
                  <a:prstDash val="solid"/>
                  <a:round/>
                </a:ln>
                <a:effectLst/>
              </c:spPr>
            </c:marker>
            <c:bubble3D val="0"/>
            <c:extLst>
              <c:ext xmlns:c16="http://schemas.microsoft.com/office/drawing/2014/chart" uri="{C3380CC4-5D6E-409C-BE32-E72D297353CC}">
                <c16:uniqueId val="{00000001-7876-4797-AECC-ABD8863FCC71}"/>
              </c:ext>
            </c:extLst>
          </c:dPt>
          <c:dPt>
            <c:idx val="4"/>
            <c:marker>
              <c:spPr>
                <a:solidFill>
                  <a:srgbClr val="FF0000"/>
                </a:solidFill>
                <a:ln w="44450" cap="flat" cmpd="sng" algn="ctr">
                  <a:solidFill>
                    <a:srgbClr val="FF0000"/>
                  </a:solidFill>
                  <a:prstDash val="solid"/>
                  <a:round/>
                </a:ln>
                <a:effectLst/>
              </c:spPr>
            </c:marker>
            <c:bubble3D val="0"/>
            <c:spPr>
              <a:ln w="28575" cap="rnd" cmpd="sng" algn="ctr">
                <a:solidFill>
                  <a:srgbClr val="FF0000"/>
                </a:solidFill>
                <a:prstDash val="solid"/>
                <a:round/>
              </a:ln>
              <a:effectLst/>
            </c:spPr>
            <c:extLst>
              <c:ext xmlns:c16="http://schemas.microsoft.com/office/drawing/2014/chart" uri="{C3380CC4-5D6E-409C-BE32-E72D297353CC}">
                <c16:uniqueId val="{00000002-7876-4797-AECC-ABD8863FCC71}"/>
              </c:ext>
            </c:extLst>
          </c:dPt>
          <c:dPt>
            <c:idx val="5"/>
            <c:marker>
              <c:spPr>
                <a:solidFill>
                  <a:srgbClr val="00B0F0"/>
                </a:solidFill>
                <a:ln w="44450" cap="flat" cmpd="sng" algn="ctr">
                  <a:solidFill>
                    <a:srgbClr val="00B0F0"/>
                  </a:solidFill>
                  <a:prstDash val="solid"/>
                  <a:round/>
                </a:ln>
                <a:effectLst/>
              </c:spPr>
            </c:marker>
            <c:bubble3D val="0"/>
            <c:extLst>
              <c:ext xmlns:c16="http://schemas.microsoft.com/office/drawing/2014/chart" uri="{C3380CC4-5D6E-409C-BE32-E72D297353CC}">
                <c16:uniqueId val="{00000003-7876-4797-AECC-ABD8863FCC71}"/>
              </c:ext>
            </c:extLst>
          </c:dPt>
          <c:dPt>
            <c:idx val="6"/>
            <c:bubble3D val="0"/>
            <c:extLst>
              <c:ext xmlns:c16="http://schemas.microsoft.com/office/drawing/2014/chart" uri="{C3380CC4-5D6E-409C-BE32-E72D297353CC}">
                <c16:uniqueId val="{00000001-8FCC-4CE8-9AE7-7DD1056D247E}"/>
              </c:ext>
            </c:extLst>
          </c:dPt>
          <c:dPt>
            <c:idx val="7"/>
            <c:marker>
              <c:spPr>
                <a:solidFill>
                  <a:srgbClr val="FF0000"/>
                </a:solidFill>
                <a:ln w="44450" cap="flat" cmpd="sng" algn="ctr">
                  <a:solidFill>
                    <a:srgbClr val="FF0000"/>
                  </a:solidFill>
                  <a:prstDash val="solid"/>
                  <a:round/>
                </a:ln>
                <a:effectLst/>
              </c:spPr>
            </c:marker>
            <c:bubble3D val="0"/>
            <c:spPr>
              <a:ln w="28575" cap="rnd" cmpd="sng" algn="ctr">
                <a:solidFill>
                  <a:srgbClr val="FF0000"/>
                </a:solidFill>
                <a:prstDash val="solid"/>
                <a:round/>
              </a:ln>
              <a:effectLst/>
            </c:spPr>
            <c:extLst>
              <c:ext xmlns:c16="http://schemas.microsoft.com/office/drawing/2014/chart" uri="{C3380CC4-5D6E-409C-BE32-E72D297353CC}">
                <c16:uniqueId val="{00000004-7876-4797-AECC-ABD8863FCC71}"/>
              </c:ext>
            </c:extLst>
          </c:dPt>
          <c:dPt>
            <c:idx val="8"/>
            <c:marker>
              <c:spPr>
                <a:solidFill>
                  <a:srgbClr val="00B0F0"/>
                </a:solidFill>
                <a:ln w="44450" cap="flat" cmpd="sng" algn="ctr">
                  <a:solidFill>
                    <a:srgbClr val="00B0F0"/>
                  </a:solidFill>
                  <a:prstDash val="solid"/>
                  <a:round/>
                </a:ln>
                <a:effectLst/>
              </c:spPr>
            </c:marker>
            <c:bubble3D val="0"/>
            <c:extLst>
              <c:ext xmlns:c16="http://schemas.microsoft.com/office/drawing/2014/chart" uri="{C3380CC4-5D6E-409C-BE32-E72D297353CC}">
                <c16:uniqueId val="{00000006-7876-4797-AECC-ABD8863FCC71}"/>
              </c:ext>
            </c:extLst>
          </c:dPt>
          <c:dPt>
            <c:idx val="10"/>
            <c:marker>
              <c:spPr>
                <a:solidFill>
                  <a:srgbClr val="FF0000"/>
                </a:solidFill>
                <a:ln w="44450" cap="flat" cmpd="sng" algn="ctr">
                  <a:solidFill>
                    <a:srgbClr val="FF0000"/>
                  </a:solidFill>
                  <a:prstDash val="solid"/>
                  <a:round/>
                </a:ln>
                <a:effectLst/>
              </c:spPr>
            </c:marker>
            <c:bubble3D val="0"/>
            <c:spPr>
              <a:ln w="28575" cap="rnd" cmpd="sng" algn="ctr">
                <a:solidFill>
                  <a:srgbClr val="FF0000"/>
                </a:solidFill>
                <a:prstDash val="solid"/>
                <a:round/>
              </a:ln>
              <a:effectLst/>
            </c:spPr>
            <c:extLst>
              <c:ext xmlns:c16="http://schemas.microsoft.com/office/drawing/2014/chart" uri="{C3380CC4-5D6E-409C-BE32-E72D297353CC}">
                <c16:uniqueId val="{00000005-7876-4797-AECC-ABD8863FCC71}"/>
              </c:ext>
            </c:extLst>
          </c:dPt>
          <c:dPt>
            <c:idx val="11"/>
            <c:marker>
              <c:spPr>
                <a:solidFill>
                  <a:srgbClr val="00B0F0"/>
                </a:solidFill>
                <a:ln w="44450" cap="flat" cmpd="sng" algn="ctr">
                  <a:solidFill>
                    <a:srgbClr val="00B0F0"/>
                  </a:solidFill>
                  <a:prstDash val="solid"/>
                  <a:round/>
                </a:ln>
                <a:effectLst/>
              </c:spPr>
            </c:marker>
            <c:bubble3D val="0"/>
            <c:extLst>
              <c:ext xmlns:c16="http://schemas.microsoft.com/office/drawing/2014/chart" uri="{C3380CC4-5D6E-409C-BE32-E72D297353CC}">
                <c16:uniqueId val="{00000007-7876-4797-AECC-ABD8863FCC71}"/>
              </c:ext>
            </c:extLst>
          </c:dPt>
          <c:errBars>
            <c:errDir val="x"/>
            <c:errBarType val="both"/>
            <c:errValType val="cust"/>
            <c:noEndCap val="1"/>
            <c:plus>
              <c:numRef>
                <c:f>Sheet1!$R$31:$R$42</c:f>
                <c:numCache>
                  <c:formatCode>General</c:formatCode>
                  <c:ptCount val="12"/>
                  <c:pt idx="1">
                    <c:v>1.58</c:v>
                  </c:pt>
                  <c:pt idx="2">
                    <c:v>0.28999999999999998</c:v>
                  </c:pt>
                  <c:pt idx="4">
                    <c:v>0.8</c:v>
                  </c:pt>
                  <c:pt idx="5">
                    <c:v>0.59</c:v>
                  </c:pt>
                  <c:pt idx="7">
                    <c:v>0.75000000000000011</c:v>
                  </c:pt>
                  <c:pt idx="8">
                    <c:v>0.41999999999999993</c:v>
                  </c:pt>
                  <c:pt idx="10">
                    <c:v>0.8</c:v>
                  </c:pt>
                  <c:pt idx="11">
                    <c:v>0.29000000000000004</c:v>
                  </c:pt>
                </c:numCache>
              </c:numRef>
            </c:plus>
            <c:minus>
              <c:numRef>
                <c:f>Sheet1!$Q$31:$Q$42</c:f>
                <c:numCache>
                  <c:formatCode>General</c:formatCode>
                  <c:ptCount val="12"/>
                  <c:pt idx="1">
                    <c:v>0.39</c:v>
                  </c:pt>
                  <c:pt idx="2">
                    <c:v>0.16999999999999998</c:v>
                  </c:pt>
                  <c:pt idx="4">
                    <c:v>0.39</c:v>
                  </c:pt>
                  <c:pt idx="5">
                    <c:v>0.3</c:v>
                  </c:pt>
                  <c:pt idx="7">
                    <c:v>0.32999999999999996</c:v>
                  </c:pt>
                  <c:pt idx="8">
                    <c:v>0.24000000000000005</c:v>
                  </c:pt>
                  <c:pt idx="10">
                    <c:v>0.39</c:v>
                  </c:pt>
                  <c:pt idx="11">
                    <c:v>0.19</c:v>
                  </c:pt>
                </c:numCache>
              </c:numRef>
            </c:minus>
            <c:spPr>
              <a:solidFill>
                <a:schemeClr val="tx1"/>
              </a:solidFill>
              <a:ln w="12700" cap="flat" cmpd="sng" algn="ctr">
                <a:solidFill>
                  <a:schemeClr val="tx1">
                    <a:shade val="95000"/>
                    <a:satMod val="105000"/>
                  </a:schemeClr>
                </a:solidFill>
                <a:prstDash val="solid"/>
                <a:round/>
              </a:ln>
              <a:effectLst/>
            </c:spPr>
          </c:errBars>
          <c:xVal>
            <c:numRef>
              <c:f>Sheet1!$N$31:$N$45</c:f>
              <c:numCache>
                <c:formatCode>0.000</c:formatCode>
                <c:ptCount val="15"/>
                <c:pt idx="1">
                  <c:v>0.78</c:v>
                </c:pt>
                <c:pt idx="2">
                  <c:v>0.42</c:v>
                </c:pt>
                <c:pt idx="4">
                  <c:v>0.78</c:v>
                </c:pt>
                <c:pt idx="5">
                  <c:v>0.62</c:v>
                </c:pt>
                <c:pt idx="7">
                  <c:v>0.59</c:v>
                </c:pt>
                <c:pt idx="8">
                  <c:v>0.53</c:v>
                </c:pt>
                <c:pt idx="10">
                  <c:v>0.78</c:v>
                </c:pt>
                <c:pt idx="11" formatCode="General">
                  <c:v>0.48</c:v>
                </c:pt>
              </c:numCache>
            </c:numRef>
          </c:xVal>
          <c:yVal>
            <c:numRef>
              <c:f>Sheet1!$M$31:$M$45</c:f>
              <c:numCache>
                <c:formatCode>General</c:formatCode>
                <c:ptCount val="15"/>
                <c:pt idx="0">
                  <c:v>12</c:v>
                </c:pt>
                <c:pt idx="1">
                  <c:v>11</c:v>
                </c:pt>
                <c:pt idx="2">
                  <c:v>10</c:v>
                </c:pt>
                <c:pt idx="3">
                  <c:v>9</c:v>
                </c:pt>
                <c:pt idx="4">
                  <c:v>8</c:v>
                </c:pt>
                <c:pt idx="5">
                  <c:v>7</c:v>
                </c:pt>
                <c:pt idx="6">
                  <c:v>6</c:v>
                </c:pt>
                <c:pt idx="7">
                  <c:v>5</c:v>
                </c:pt>
                <c:pt idx="8">
                  <c:v>4</c:v>
                </c:pt>
                <c:pt idx="9">
                  <c:v>3</c:v>
                </c:pt>
                <c:pt idx="10">
                  <c:v>2</c:v>
                </c:pt>
                <c:pt idx="11">
                  <c:v>1</c:v>
                </c:pt>
              </c:numCache>
            </c:numRef>
          </c:yVal>
          <c:smooth val="0"/>
          <c:extLst>
            <c:ext xmlns:c16="http://schemas.microsoft.com/office/drawing/2014/chart" uri="{C3380CC4-5D6E-409C-BE32-E72D297353CC}">
              <c16:uniqueId val="{00000002-8FCC-4CE8-9AE7-7DD1056D247E}"/>
            </c:ext>
          </c:extLst>
        </c:ser>
        <c:dLbls>
          <c:showLegendKey val="0"/>
          <c:showVal val="0"/>
          <c:showCatName val="0"/>
          <c:showSerName val="0"/>
          <c:showPercent val="0"/>
          <c:showBubbleSize val="0"/>
        </c:dLbls>
        <c:axId val="103682048"/>
        <c:axId val="103683584"/>
      </c:scatterChart>
      <c:valAx>
        <c:axId val="103682048"/>
        <c:scaling>
          <c:logBase val="10"/>
          <c:orientation val="minMax"/>
          <c:max val="10"/>
          <c:min val="0.1"/>
        </c:scaling>
        <c:delete val="0"/>
        <c:axPos val="b"/>
        <c:numFmt formatCode="0.0" sourceLinked="0"/>
        <c:majorTickMark val="out"/>
        <c:minorTickMark val="none"/>
        <c:tickLblPos val="nextTo"/>
        <c:spPr>
          <a:noFill/>
          <a:ln w="19050"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03683584"/>
        <c:crosses val="autoZero"/>
        <c:crossBetween val="midCat"/>
      </c:valAx>
      <c:valAx>
        <c:axId val="103683584"/>
        <c:scaling>
          <c:orientation val="minMax"/>
        </c:scaling>
        <c:delete val="1"/>
        <c:axPos val="l"/>
        <c:numFmt formatCode="General" sourceLinked="1"/>
        <c:majorTickMark val="out"/>
        <c:minorTickMark val="none"/>
        <c:tickLblPos val="nextTo"/>
        <c:crossAx val="103682048"/>
        <c:crossesAt val="1"/>
        <c:crossBetween val="midCat"/>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5.8713135084514333E-2"/>
          <c:y val="8.2041774282568508E-2"/>
          <c:w val="0.87398666409540138"/>
          <c:h val="0.81514114859291498"/>
        </c:manualLayout>
      </c:layout>
      <c:scatterChart>
        <c:scatterStyle val="lineMarker"/>
        <c:varyColors val="0"/>
        <c:ser>
          <c:idx val="0"/>
          <c:order val="0"/>
          <c:spPr>
            <a:ln w="28575" cap="rnd" cmpd="sng" algn="ctr">
              <a:noFill/>
              <a:prstDash val="solid"/>
              <a:round/>
            </a:ln>
            <a:effectLst/>
          </c:spPr>
          <c:marker>
            <c:spPr>
              <a:solidFill>
                <a:srgbClr val="7030A0"/>
              </a:solidFill>
              <a:ln w="44450" cap="flat" cmpd="sng" algn="ctr">
                <a:solidFill>
                  <a:srgbClr val="7030A0"/>
                </a:solidFill>
                <a:prstDash val="solid"/>
                <a:round/>
              </a:ln>
              <a:effectLst/>
            </c:spPr>
          </c:marker>
          <c:dPt>
            <c:idx val="0"/>
            <c:marker>
              <c:symbol val="diamond"/>
              <c:size val="7"/>
              <c:spPr>
                <a:solidFill>
                  <a:srgbClr val="FF0000"/>
                </a:solidFill>
                <a:ln w="44450" cap="flat" cmpd="sng" algn="ctr">
                  <a:solidFill>
                    <a:srgbClr val="FF0000"/>
                  </a:solidFill>
                  <a:prstDash val="solid"/>
                  <a:round/>
                </a:ln>
                <a:effectLst/>
              </c:spPr>
            </c:marker>
            <c:bubble3D val="0"/>
            <c:spPr>
              <a:ln w="28575" cap="rnd" cmpd="sng" algn="ctr">
                <a:solidFill>
                  <a:srgbClr val="FF0000"/>
                </a:solidFill>
                <a:prstDash val="solid"/>
                <a:round/>
              </a:ln>
              <a:effectLst/>
            </c:spPr>
            <c:extLst>
              <c:ext xmlns:c16="http://schemas.microsoft.com/office/drawing/2014/chart" uri="{C3380CC4-5D6E-409C-BE32-E72D297353CC}">
                <c16:uniqueId val="{00000000-0A37-4F3A-A273-FA37ECCDCE1A}"/>
              </c:ext>
            </c:extLst>
          </c:dPt>
          <c:dPt>
            <c:idx val="1"/>
            <c:marker>
              <c:spPr>
                <a:solidFill>
                  <a:srgbClr val="00B0F0"/>
                </a:solidFill>
                <a:ln w="44450" cap="flat" cmpd="sng" algn="ctr">
                  <a:solidFill>
                    <a:srgbClr val="00B0F0"/>
                  </a:solidFill>
                  <a:prstDash val="solid"/>
                  <a:round/>
                </a:ln>
                <a:effectLst/>
              </c:spPr>
            </c:marker>
            <c:bubble3D val="0"/>
            <c:extLst>
              <c:ext xmlns:c16="http://schemas.microsoft.com/office/drawing/2014/chart" uri="{C3380CC4-5D6E-409C-BE32-E72D297353CC}">
                <c16:uniqueId val="{00000006-739A-4436-B6E7-2F0139574867}"/>
              </c:ext>
            </c:extLst>
          </c:dPt>
          <c:dPt>
            <c:idx val="3"/>
            <c:marker>
              <c:symbol val="diamond"/>
              <c:size val="7"/>
              <c:spPr>
                <a:solidFill>
                  <a:srgbClr val="FF0000"/>
                </a:solidFill>
                <a:ln w="44450" cap="flat" cmpd="sng" algn="ctr">
                  <a:solidFill>
                    <a:srgbClr val="FF0000"/>
                  </a:solidFill>
                  <a:prstDash val="solid"/>
                  <a:round/>
                </a:ln>
                <a:effectLst/>
              </c:spPr>
            </c:marker>
            <c:bubble3D val="0"/>
            <c:spPr>
              <a:ln w="28575" cap="rnd" cmpd="sng" algn="ctr">
                <a:solidFill>
                  <a:srgbClr val="FF0000"/>
                </a:solidFill>
                <a:prstDash val="solid"/>
                <a:round/>
              </a:ln>
              <a:effectLst/>
            </c:spPr>
            <c:extLst>
              <c:ext xmlns:c16="http://schemas.microsoft.com/office/drawing/2014/chart" uri="{C3380CC4-5D6E-409C-BE32-E72D297353CC}">
                <c16:uniqueId val="{00000001-0A37-4F3A-A273-FA37ECCDCE1A}"/>
              </c:ext>
            </c:extLst>
          </c:dPt>
          <c:dPt>
            <c:idx val="4"/>
            <c:marker>
              <c:spPr>
                <a:solidFill>
                  <a:srgbClr val="00B0F0"/>
                </a:solidFill>
                <a:ln w="44450" cap="flat" cmpd="sng" algn="ctr">
                  <a:solidFill>
                    <a:srgbClr val="00B0F0"/>
                  </a:solidFill>
                  <a:prstDash val="solid"/>
                  <a:round/>
                </a:ln>
                <a:effectLst/>
              </c:spPr>
            </c:marker>
            <c:bubble3D val="0"/>
            <c:extLst>
              <c:ext xmlns:c16="http://schemas.microsoft.com/office/drawing/2014/chart" uri="{C3380CC4-5D6E-409C-BE32-E72D297353CC}">
                <c16:uniqueId val="{00000007-739A-4436-B6E7-2F0139574867}"/>
              </c:ext>
            </c:extLst>
          </c:dPt>
          <c:dPt>
            <c:idx val="6"/>
            <c:marker>
              <c:spPr>
                <a:solidFill>
                  <a:srgbClr val="FF0000"/>
                </a:solidFill>
                <a:ln w="44450" cap="flat" cmpd="sng" algn="ctr">
                  <a:solidFill>
                    <a:srgbClr val="FF0000"/>
                  </a:solidFill>
                  <a:prstDash val="solid"/>
                  <a:round/>
                </a:ln>
                <a:effectLst/>
              </c:spPr>
            </c:marker>
            <c:bubble3D val="0"/>
            <c:spPr>
              <a:ln w="28575" cap="rnd" cmpd="sng" algn="ctr">
                <a:solidFill>
                  <a:srgbClr val="FF0000"/>
                </a:solidFill>
                <a:prstDash val="solid"/>
                <a:round/>
              </a:ln>
              <a:effectLst/>
            </c:spPr>
            <c:extLst>
              <c:ext xmlns:c16="http://schemas.microsoft.com/office/drawing/2014/chart" uri="{C3380CC4-5D6E-409C-BE32-E72D297353CC}">
                <c16:uniqueId val="{00000002-0A37-4F3A-A273-FA37ECCDCE1A}"/>
              </c:ext>
            </c:extLst>
          </c:dPt>
          <c:dPt>
            <c:idx val="7"/>
            <c:marker>
              <c:spPr>
                <a:solidFill>
                  <a:srgbClr val="00B0F0"/>
                </a:solidFill>
                <a:ln w="44450" cap="flat" cmpd="sng" algn="ctr">
                  <a:solidFill>
                    <a:srgbClr val="00B0F0"/>
                  </a:solidFill>
                  <a:prstDash val="solid"/>
                  <a:round/>
                </a:ln>
                <a:effectLst/>
              </c:spPr>
            </c:marker>
            <c:bubble3D val="0"/>
            <c:extLst>
              <c:ext xmlns:c16="http://schemas.microsoft.com/office/drawing/2014/chart" uri="{C3380CC4-5D6E-409C-BE32-E72D297353CC}">
                <c16:uniqueId val="{00000008-739A-4436-B6E7-2F0139574867}"/>
              </c:ext>
            </c:extLst>
          </c:dPt>
          <c:dPt>
            <c:idx val="9"/>
            <c:marker>
              <c:spPr>
                <a:solidFill>
                  <a:srgbClr val="FF0000"/>
                </a:solidFill>
                <a:ln w="44450" cap="flat" cmpd="sng" algn="ctr">
                  <a:solidFill>
                    <a:srgbClr val="FF0000"/>
                  </a:solidFill>
                  <a:prstDash val="solid"/>
                  <a:round/>
                </a:ln>
                <a:effectLst/>
              </c:spPr>
            </c:marker>
            <c:bubble3D val="0"/>
            <c:spPr>
              <a:ln w="28575" cap="rnd" cmpd="sng" algn="ctr">
                <a:solidFill>
                  <a:srgbClr val="FF0000"/>
                </a:solidFill>
                <a:prstDash val="solid"/>
                <a:round/>
              </a:ln>
              <a:effectLst/>
            </c:spPr>
            <c:extLst>
              <c:ext xmlns:c16="http://schemas.microsoft.com/office/drawing/2014/chart" uri="{C3380CC4-5D6E-409C-BE32-E72D297353CC}">
                <c16:uniqueId val="{00000003-0A37-4F3A-A273-FA37ECCDCE1A}"/>
              </c:ext>
            </c:extLst>
          </c:dPt>
          <c:dPt>
            <c:idx val="10"/>
            <c:marker>
              <c:spPr>
                <a:solidFill>
                  <a:srgbClr val="00B0F0"/>
                </a:solidFill>
                <a:ln w="44450" cap="flat" cmpd="sng" algn="ctr">
                  <a:solidFill>
                    <a:srgbClr val="00B0F0"/>
                  </a:solidFill>
                  <a:prstDash val="solid"/>
                  <a:round/>
                </a:ln>
                <a:effectLst/>
              </c:spPr>
            </c:marker>
            <c:bubble3D val="0"/>
            <c:extLst>
              <c:ext xmlns:c16="http://schemas.microsoft.com/office/drawing/2014/chart" uri="{C3380CC4-5D6E-409C-BE32-E72D297353CC}">
                <c16:uniqueId val="{00000009-739A-4436-B6E7-2F0139574867}"/>
              </c:ext>
            </c:extLst>
          </c:dPt>
          <c:dPt>
            <c:idx val="12"/>
            <c:marker>
              <c:spPr>
                <a:solidFill>
                  <a:srgbClr val="FF0000"/>
                </a:solidFill>
                <a:ln w="44450" cap="flat" cmpd="sng" algn="ctr">
                  <a:solidFill>
                    <a:srgbClr val="FF0000"/>
                  </a:solidFill>
                  <a:prstDash val="solid"/>
                  <a:round/>
                </a:ln>
                <a:effectLst/>
              </c:spPr>
            </c:marker>
            <c:bubble3D val="0"/>
            <c:spPr>
              <a:ln w="28575" cap="rnd" cmpd="sng" algn="ctr">
                <a:solidFill>
                  <a:srgbClr val="FF0000"/>
                </a:solidFill>
                <a:prstDash val="solid"/>
                <a:round/>
              </a:ln>
              <a:effectLst/>
            </c:spPr>
            <c:extLst>
              <c:ext xmlns:c16="http://schemas.microsoft.com/office/drawing/2014/chart" uri="{C3380CC4-5D6E-409C-BE32-E72D297353CC}">
                <c16:uniqueId val="{00000004-739A-4436-B6E7-2F0139574867}"/>
              </c:ext>
            </c:extLst>
          </c:dPt>
          <c:dPt>
            <c:idx val="13"/>
            <c:marker>
              <c:spPr>
                <a:solidFill>
                  <a:srgbClr val="00B0F0"/>
                </a:solidFill>
                <a:ln w="44450" cap="flat" cmpd="sng" algn="ctr">
                  <a:solidFill>
                    <a:srgbClr val="00B0F0"/>
                  </a:solidFill>
                  <a:prstDash val="solid"/>
                  <a:round/>
                </a:ln>
                <a:effectLst/>
              </c:spPr>
            </c:marker>
            <c:bubble3D val="0"/>
            <c:extLst>
              <c:ext xmlns:c16="http://schemas.microsoft.com/office/drawing/2014/chart" uri="{C3380CC4-5D6E-409C-BE32-E72D297353CC}">
                <c16:uniqueId val="{0000000A-739A-4436-B6E7-2F0139574867}"/>
              </c:ext>
            </c:extLst>
          </c:dPt>
          <c:dPt>
            <c:idx val="15"/>
            <c:marker>
              <c:spPr>
                <a:solidFill>
                  <a:srgbClr val="FF0000"/>
                </a:solidFill>
                <a:ln w="44450" cap="flat" cmpd="sng" algn="ctr">
                  <a:solidFill>
                    <a:srgbClr val="FF0000"/>
                  </a:solidFill>
                  <a:prstDash val="solid"/>
                  <a:round/>
                </a:ln>
                <a:effectLst/>
              </c:spPr>
            </c:marker>
            <c:bubble3D val="0"/>
            <c:spPr>
              <a:ln w="28575" cap="rnd" cmpd="sng" algn="ctr">
                <a:solidFill>
                  <a:srgbClr val="FF0000"/>
                </a:solidFill>
                <a:prstDash val="solid"/>
                <a:round/>
              </a:ln>
              <a:effectLst/>
            </c:spPr>
            <c:extLst>
              <c:ext xmlns:c16="http://schemas.microsoft.com/office/drawing/2014/chart" uri="{C3380CC4-5D6E-409C-BE32-E72D297353CC}">
                <c16:uniqueId val="{00000005-739A-4436-B6E7-2F0139574867}"/>
              </c:ext>
            </c:extLst>
          </c:dPt>
          <c:dPt>
            <c:idx val="16"/>
            <c:marker>
              <c:spPr>
                <a:solidFill>
                  <a:srgbClr val="00B0F0"/>
                </a:solidFill>
                <a:ln w="44450" cap="flat" cmpd="sng" algn="ctr">
                  <a:solidFill>
                    <a:srgbClr val="00B0F0"/>
                  </a:solidFill>
                  <a:prstDash val="solid"/>
                  <a:round/>
                </a:ln>
                <a:effectLst/>
              </c:spPr>
            </c:marker>
            <c:bubble3D val="0"/>
            <c:extLst>
              <c:ext xmlns:c16="http://schemas.microsoft.com/office/drawing/2014/chart" uri="{C3380CC4-5D6E-409C-BE32-E72D297353CC}">
                <c16:uniqueId val="{0000000B-739A-4436-B6E7-2F0139574867}"/>
              </c:ext>
            </c:extLst>
          </c:dPt>
          <c:errBars>
            <c:errDir val="x"/>
            <c:errBarType val="both"/>
            <c:errValType val="cust"/>
            <c:noEndCap val="1"/>
            <c:plus>
              <c:numRef>
                <c:f>Sheet1!$R$31:$R$49</c:f>
                <c:numCache>
                  <c:formatCode>General</c:formatCode>
                  <c:ptCount val="19"/>
                  <c:pt idx="0">
                    <c:v>0.78</c:v>
                  </c:pt>
                  <c:pt idx="1">
                    <c:v>0.33000000000000007</c:v>
                  </c:pt>
                  <c:pt idx="3">
                    <c:v>0.61</c:v>
                  </c:pt>
                  <c:pt idx="4">
                    <c:v>0.6399999999999999</c:v>
                  </c:pt>
                  <c:pt idx="6">
                    <c:v>0.85</c:v>
                  </c:pt>
                  <c:pt idx="7">
                    <c:v>0.65</c:v>
                  </c:pt>
                  <c:pt idx="9">
                    <c:v>1.01</c:v>
                  </c:pt>
                  <c:pt idx="10">
                    <c:v>0.41999999999999993</c:v>
                  </c:pt>
                  <c:pt idx="12">
                    <c:v>9.15</c:v>
                  </c:pt>
                  <c:pt idx="13">
                    <c:v>3.1899999999999995</c:v>
                  </c:pt>
                  <c:pt idx="15">
                    <c:v>2.71</c:v>
                  </c:pt>
                  <c:pt idx="16">
                    <c:v>0.94000000000000006</c:v>
                  </c:pt>
                </c:numCache>
              </c:numRef>
            </c:plus>
            <c:minus>
              <c:numRef>
                <c:f>Sheet1!$Q$31:$Q$49</c:f>
                <c:numCache>
                  <c:formatCode>General</c:formatCode>
                  <c:ptCount val="19"/>
                  <c:pt idx="0">
                    <c:v>0.45000000000000007</c:v>
                  </c:pt>
                  <c:pt idx="1">
                    <c:v>0.25</c:v>
                  </c:pt>
                  <c:pt idx="3">
                    <c:v>0.13</c:v>
                  </c:pt>
                  <c:pt idx="4">
                    <c:v>0.39</c:v>
                  </c:pt>
                  <c:pt idx="6">
                    <c:v>9.9999999999999992E-2</c:v>
                  </c:pt>
                  <c:pt idx="7">
                    <c:v>0.38</c:v>
                  </c:pt>
                  <c:pt idx="9">
                    <c:v>0.53999999999999992</c:v>
                  </c:pt>
                  <c:pt idx="10">
                    <c:v>0.30000000000000004</c:v>
                  </c:pt>
                  <c:pt idx="12">
                    <c:v>1.74</c:v>
                  </c:pt>
                  <c:pt idx="13">
                    <c:v>1.1800000000000002</c:v>
                  </c:pt>
                  <c:pt idx="15">
                    <c:v>0.48</c:v>
                  </c:pt>
                  <c:pt idx="16">
                    <c:v>0.43999999999999995</c:v>
                  </c:pt>
                </c:numCache>
              </c:numRef>
            </c:minus>
            <c:spPr>
              <a:solidFill>
                <a:schemeClr val="tx1"/>
              </a:solidFill>
              <a:ln w="12700" cap="flat" cmpd="sng" algn="ctr">
                <a:solidFill>
                  <a:schemeClr val="tx1">
                    <a:shade val="95000"/>
                    <a:satMod val="105000"/>
                  </a:schemeClr>
                </a:solidFill>
                <a:prstDash val="solid"/>
                <a:round/>
              </a:ln>
              <a:effectLst/>
            </c:spPr>
          </c:errBars>
          <c:xVal>
            <c:numRef>
              <c:f>Sheet1!$N$31:$N$51</c:f>
              <c:numCache>
                <c:formatCode>0.000</c:formatCode>
                <c:ptCount val="21"/>
                <c:pt idx="0">
                  <c:v>1.06</c:v>
                </c:pt>
                <c:pt idx="1">
                  <c:v>1.03</c:v>
                </c:pt>
                <c:pt idx="3">
                  <c:v>0.17</c:v>
                </c:pt>
                <c:pt idx="4">
                  <c:v>1</c:v>
                </c:pt>
                <c:pt idx="6" formatCode="General">
                  <c:v>0.12</c:v>
                </c:pt>
                <c:pt idx="7">
                  <c:v>0.89</c:v>
                </c:pt>
                <c:pt idx="9" formatCode="General">
                  <c:v>1.1399999999999999</c:v>
                </c:pt>
                <c:pt idx="10">
                  <c:v>1.07</c:v>
                </c:pt>
                <c:pt idx="12">
                  <c:v>2.15</c:v>
                </c:pt>
                <c:pt idx="13">
                  <c:v>1.87</c:v>
                </c:pt>
                <c:pt idx="15">
                  <c:v>0.57999999999999996</c:v>
                </c:pt>
                <c:pt idx="16" formatCode="General">
                  <c:v>0.83</c:v>
                </c:pt>
              </c:numCache>
            </c:numRef>
          </c:xVal>
          <c:yVal>
            <c:numRef>
              <c:f>Sheet1!$M$31:$M$51</c:f>
              <c:numCache>
                <c:formatCode>General</c:formatCode>
                <c:ptCount val="21"/>
                <c:pt idx="0">
                  <c:v>17</c:v>
                </c:pt>
                <c:pt idx="1">
                  <c:v>16</c:v>
                </c:pt>
                <c:pt idx="2">
                  <c:v>15</c:v>
                </c:pt>
                <c:pt idx="3">
                  <c:v>14</c:v>
                </c:pt>
                <c:pt idx="4">
                  <c:v>13</c:v>
                </c:pt>
                <c:pt idx="5">
                  <c:v>12</c:v>
                </c:pt>
                <c:pt idx="6">
                  <c:v>11</c:v>
                </c:pt>
                <c:pt idx="7">
                  <c:v>10</c:v>
                </c:pt>
                <c:pt idx="8">
                  <c:v>9</c:v>
                </c:pt>
                <c:pt idx="9">
                  <c:v>8</c:v>
                </c:pt>
                <c:pt idx="10">
                  <c:v>7</c:v>
                </c:pt>
                <c:pt idx="11">
                  <c:v>6</c:v>
                </c:pt>
                <c:pt idx="12">
                  <c:v>5</c:v>
                </c:pt>
                <c:pt idx="13">
                  <c:v>4</c:v>
                </c:pt>
                <c:pt idx="14">
                  <c:v>3</c:v>
                </c:pt>
                <c:pt idx="15">
                  <c:v>2</c:v>
                </c:pt>
                <c:pt idx="16">
                  <c:v>1</c:v>
                </c:pt>
              </c:numCache>
            </c:numRef>
          </c:yVal>
          <c:smooth val="0"/>
          <c:extLst>
            <c:ext xmlns:c16="http://schemas.microsoft.com/office/drawing/2014/chart" uri="{C3380CC4-5D6E-409C-BE32-E72D297353CC}">
              <c16:uniqueId val="{00000004-0A37-4F3A-A273-FA37ECCDCE1A}"/>
            </c:ext>
          </c:extLst>
        </c:ser>
        <c:dLbls>
          <c:showLegendKey val="0"/>
          <c:showVal val="0"/>
          <c:showCatName val="0"/>
          <c:showSerName val="0"/>
          <c:showPercent val="0"/>
          <c:showBubbleSize val="0"/>
        </c:dLbls>
        <c:axId val="103682048"/>
        <c:axId val="103683584"/>
      </c:scatterChart>
      <c:valAx>
        <c:axId val="103682048"/>
        <c:scaling>
          <c:logBase val="10"/>
          <c:orientation val="minMax"/>
          <c:max val="100"/>
          <c:min val="1.0000000000000002E-2"/>
        </c:scaling>
        <c:delete val="0"/>
        <c:axPos val="b"/>
        <c:numFmt formatCode="General" sourceLinked="0"/>
        <c:majorTickMark val="out"/>
        <c:minorTickMark val="none"/>
        <c:tickLblPos val="nextTo"/>
        <c:spPr>
          <a:noFill/>
          <a:ln w="19050"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03683584"/>
        <c:crosses val="autoZero"/>
        <c:crossBetween val="midCat"/>
      </c:valAx>
      <c:valAx>
        <c:axId val="103683584"/>
        <c:scaling>
          <c:orientation val="minMax"/>
        </c:scaling>
        <c:delete val="1"/>
        <c:axPos val="l"/>
        <c:numFmt formatCode="General" sourceLinked="1"/>
        <c:majorTickMark val="out"/>
        <c:minorTickMark val="none"/>
        <c:tickLblPos val="nextTo"/>
        <c:crossAx val="103682048"/>
        <c:crossesAt val="1"/>
        <c:crossBetween val="midCat"/>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Ticagrelor + placebo</c:v>
                </c:pt>
              </c:strCache>
            </c:strRef>
          </c:tx>
          <c:spPr>
            <a:solidFill>
              <a:srgbClr val="002060"/>
            </a:solidFill>
            <a:ln>
              <a:solidFill>
                <a:srgbClr val="002060"/>
              </a:solidFill>
            </a:ln>
            <a:effectLst>
              <a:outerShdw blurRad="57150" dist="19050" dir="5400000" algn="ctr" rotWithShape="0">
                <a:srgbClr val="000000">
                  <a:alpha val="63000"/>
                </a:srgbClr>
              </a:outerShdw>
            </a:effectLst>
            <a:sp3d>
              <a:contourClr>
                <a:srgbClr val="002060"/>
              </a:contourClr>
            </a:sp3d>
          </c:spPr>
          <c:invertIfNegative val="0"/>
          <c:dLbls>
            <c:dLbl>
              <c:idx val="0"/>
              <c:layout>
                <c:manualLayout>
                  <c:x val="8.4541062801932361E-3"/>
                  <c:y val="-0.1138270573327101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90-40DB-86AE-7CF7FF2508FD}"/>
                </c:ext>
              </c:extLst>
            </c:dLbl>
            <c:dLbl>
              <c:idx val="1"/>
              <c:layout>
                <c:manualLayout>
                  <c:x val="3.6231884057971015E-3"/>
                  <c:y val="-0.1050711298455785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90-40DB-86AE-7CF7FF2508FD}"/>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Women</c:v>
                </c:pt>
                <c:pt idx="1">
                  <c:v>Men</c:v>
                </c:pt>
              </c:strCache>
            </c:strRef>
          </c:cat>
          <c:val>
            <c:numRef>
              <c:f>Sheet1!$B$2:$B$3</c:f>
              <c:numCache>
                <c:formatCode>0.0%</c:formatCode>
                <c:ptCount val="2"/>
                <c:pt idx="0">
                  <c:v>0.05</c:v>
                </c:pt>
                <c:pt idx="1">
                  <c:v>3.6999999999999998E-2</c:v>
                </c:pt>
              </c:numCache>
            </c:numRef>
          </c:val>
          <c:extLst>
            <c:ext xmlns:c16="http://schemas.microsoft.com/office/drawing/2014/chart" uri="{C3380CC4-5D6E-409C-BE32-E72D297353CC}">
              <c16:uniqueId val="{00000000-35A0-467B-8BC5-70F46EE95A0F}"/>
            </c:ext>
          </c:extLst>
        </c:ser>
        <c:ser>
          <c:idx val="1"/>
          <c:order val="1"/>
          <c:tx>
            <c:strRef>
              <c:f>Sheet1!$C$1</c:f>
              <c:strCache>
                <c:ptCount val="1"/>
                <c:pt idx="0">
                  <c:v>Ticagrelor + aspirin</c:v>
                </c:pt>
              </c:strCache>
            </c:strRef>
          </c:tx>
          <c:spPr>
            <a:solidFill>
              <a:schemeClr val="accent4">
                <a:lumMod val="75000"/>
              </a:schemeClr>
            </a:solidFill>
            <a:ln>
              <a:solidFill>
                <a:schemeClr val="accent4">
                  <a:lumMod val="75000"/>
                </a:schemeClr>
              </a:solidFill>
            </a:ln>
            <a:effectLst>
              <a:outerShdw blurRad="57150" dist="19050" dir="5400000" algn="ctr" rotWithShape="0">
                <a:schemeClr val="accent4">
                  <a:lumMod val="50000"/>
                  <a:alpha val="63000"/>
                </a:schemeClr>
              </a:outerShdw>
            </a:effectLst>
            <a:sp3d>
              <a:contourClr>
                <a:schemeClr val="accent4">
                  <a:lumMod val="75000"/>
                </a:schemeClr>
              </a:contourClr>
            </a:sp3d>
          </c:spPr>
          <c:invertIfNegative val="0"/>
          <c:dLbls>
            <c:dLbl>
              <c:idx val="0"/>
              <c:layout>
                <c:manualLayout>
                  <c:x val="3.7439613526570048E-2"/>
                  <c:y val="-9.3396559862736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90-40DB-86AE-7CF7FF2508FD}"/>
                </c:ext>
              </c:extLst>
            </c:dLbl>
            <c:dLbl>
              <c:idx val="1"/>
              <c:layout>
                <c:manualLayout>
                  <c:x val="2.8985507246376722E-2"/>
                  <c:y val="-0.110908414836999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990-40DB-86AE-7CF7FF2508FD}"/>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Women</c:v>
                </c:pt>
                <c:pt idx="1">
                  <c:v>Men</c:v>
                </c:pt>
              </c:strCache>
            </c:strRef>
          </c:cat>
          <c:val>
            <c:numRef>
              <c:f>Sheet1!$C$2:$C$3</c:f>
              <c:numCache>
                <c:formatCode>0.0%</c:formatCode>
                <c:ptCount val="2"/>
                <c:pt idx="0">
                  <c:v>8.5999999999999993E-2</c:v>
                </c:pt>
                <c:pt idx="1">
                  <c:v>6.6000000000000003E-2</c:v>
                </c:pt>
              </c:numCache>
            </c:numRef>
          </c:val>
          <c:extLst>
            <c:ext xmlns:c16="http://schemas.microsoft.com/office/drawing/2014/chart" uri="{C3380CC4-5D6E-409C-BE32-E72D297353CC}">
              <c16:uniqueId val="{00000001-35A0-467B-8BC5-70F46EE95A0F}"/>
            </c:ext>
          </c:extLst>
        </c:ser>
        <c:dLbls>
          <c:showLegendKey val="0"/>
          <c:showVal val="0"/>
          <c:showCatName val="0"/>
          <c:showSerName val="0"/>
          <c:showPercent val="0"/>
          <c:showBubbleSize val="0"/>
        </c:dLbls>
        <c:gapWidth val="150"/>
        <c:shape val="box"/>
        <c:axId val="457344264"/>
        <c:axId val="457346232"/>
        <c:axId val="0"/>
      </c:bar3DChart>
      <c:catAx>
        <c:axId val="457344264"/>
        <c:scaling>
          <c:orientation val="minMax"/>
        </c:scaling>
        <c:delete val="1"/>
        <c:axPos val="b"/>
        <c:numFmt formatCode="General" sourceLinked="1"/>
        <c:majorTickMark val="none"/>
        <c:minorTickMark val="none"/>
        <c:tickLblPos val="nextTo"/>
        <c:crossAx val="457346232"/>
        <c:crosses val="autoZero"/>
        <c:auto val="1"/>
        <c:lblAlgn val="ctr"/>
        <c:lblOffset val="100"/>
        <c:noMultiLvlLbl val="0"/>
      </c:catAx>
      <c:valAx>
        <c:axId val="457346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57344264"/>
        <c:crosses val="autoZero"/>
        <c:crossBetween val="between"/>
        <c:majorUnit val="5.000000000000001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231520-7467-4EA4-AA98-7E6080C4FDB2}" type="datetimeFigureOut">
              <a:rPr lang="en-US" smtClean="0"/>
              <a:t>5/6/2021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52E850-E4F5-4EB6-8656-6709B7FADF26}" type="slidenum">
              <a:rPr lang="en-US" smtClean="0"/>
              <a:t>‹#›</a:t>
            </a:fld>
            <a:endParaRPr lang="en-US"/>
          </a:p>
        </p:txBody>
      </p:sp>
    </p:spTree>
    <p:extLst>
      <p:ext uri="{BB962C8B-B14F-4D97-AF65-F5344CB8AC3E}">
        <p14:creationId xmlns:p14="http://schemas.microsoft.com/office/powerpoint/2010/main" val="299599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respect</a:t>
            </a:r>
            <a:r>
              <a:rPr lang="en-US" baseline="0" dirty="0"/>
              <a:t> to background</a:t>
            </a:r>
            <a:endParaRPr lang="en-US" dirty="0"/>
          </a:p>
        </p:txBody>
      </p:sp>
      <p:sp>
        <p:nvSpPr>
          <p:cNvPr id="4" name="Slide Number Placeholder 3"/>
          <p:cNvSpPr>
            <a:spLocks noGrp="1"/>
          </p:cNvSpPr>
          <p:nvPr>
            <p:ph type="sldNum" sz="quarter" idx="10"/>
          </p:nvPr>
        </p:nvSpPr>
        <p:spPr/>
        <p:txBody>
          <a:bodyPr/>
          <a:lstStyle/>
          <a:p>
            <a:fld id="{5D52E850-E4F5-4EB6-8656-6709B7FADF26}" type="slidenum">
              <a:rPr lang="en-US" smtClean="0"/>
              <a:t>3</a:t>
            </a:fld>
            <a:endParaRPr lang="en-US"/>
          </a:p>
        </p:txBody>
      </p:sp>
    </p:spTree>
    <p:extLst>
      <p:ext uri="{BB962C8B-B14F-4D97-AF65-F5344CB8AC3E}">
        <p14:creationId xmlns:p14="http://schemas.microsoft.com/office/powerpoint/2010/main" val="3178025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2E850-E4F5-4EB6-8656-6709B7FADF26}" type="slidenum">
              <a:rPr lang="en-US" smtClean="0"/>
              <a:t>4</a:t>
            </a:fld>
            <a:endParaRPr lang="en-US"/>
          </a:p>
        </p:txBody>
      </p:sp>
    </p:spTree>
    <p:extLst>
      <p:ext uri="{BB962C8B-B14F-4D97-AF65-F5344CB8AC3E}">
        <p14:creationId xmlns:p14="http://schemas.microsoft.com/office/powerpoint/2010/main" val="1819937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therefore the objective of this pre-specified</a:t>
            </a:r>
            <a:r>
              <a:rPr lang="en-US" baseline="0" dirty="0"/>
              <a:t> subgroup analysis was </a:t>
            </a:r>
            <a:endParaRPr lang="en-US" dirty="0"/>
          </a:p>
        </p:txBody>
      </p:sp>
      <p:sp>
        <p:nvSpPr>
          <p:cNvPr id="4" name="Slide Number Placeholder 3"/>
          <p:cNvSpPr>
            <a:spLocks noGrp="1"/>
          </p:cNvSpPr>
          <p:nvPr>
            <p:ph type="sldNum" sz="quarter" idx="10"/>
          </p:nvPr>
        </p:nvSpPr>
        <p:spPr/>
        <p:txBody>
          <a:bodyPr/>
          <a:lstStyle/>
          <a:p>
            <a:fld id="{5D52E850-E4F5-4EB6-8656-6709B7FADF26}" type="slidenum">
              <a:rPr lang="en-US" smtClean="0"/>
              <a:t>5</a:t>
            </a:fld>
            <a:endParaRPr lang="en-US"/>
          </a:p>
        </p:txBody>
      </p:sp>
    </p:spTree>
    <p:extLst>
      <p:ext uri="{BB962C8B-B14F-4D97-AF65-F5344CB8AC3E}">
        <p14:creationId xmlns:p14="http://schemas.microsoft.com/office/powerpoint/2010/main" val="3347070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There were not only </a:t>
            </a:r>
            <a:r>
              <a:rPr lang="en-US" dirty="0"/>
              <a:t>substantial differences in baseline risk between sexes, but also some imbalances </a:t>
            </a:r>
            <a:r>
              <a:rPr lang="en-US" dirty="0" smtClean="0"/>
              <a:t>between </a:t>
            </a:r>
            <a:r>
              <a:rPr lang="en-US" dirty="0"/>
              <a:t>sex-specific treatment groups. </a:t>
            </a:r>
          </a:p>
          <a:p>
            <a:pPr lvl="1"/>
            <a:r>
              <a:rPr lang="en-US" dirty="0"/>
              <a:t>Despite multivariate adjustment </a:t>
            </a:r>
            <a:r>
              <a:rPr lang="en-US" dirty="0" smtClean="0"/>
              <a:t>residual </a:t>
            </a:r>
            <a:r>
              <a:rPr lang="en-US" dirty="0"/>
              <a:t>confounding cannot be excluded. </a:t>
            </a:r>
          </a:p>
          <a:p>
            <a:pPr lvl="1"/>
            <a:endParaRPr lang="en-US" dirty="0"/>
          </a:p>
          <a:p>
            <a:pPr lvl="1"/>
            <a:r>
              <a:rPr lang="en-US" sz="1200" kern="1200" dirty="0">
                <a:solidFill>
                  <a:schemeClr val="tx1"/>
                </a:solidFill>
                <a:effectLst/>
                <a:latin typeface="+mn-lt"/>
                <a:ea typeface="+mn-ea"/>
                <a:cs typeface="+mn-cs"/>
              </a:rPr>
              <a:t>and may not apply to the broad population of patients undergoing PCI. </a:t>
            </a:r>
          </a:p>
          <a:p>
            <a:pPr lvl="1"/>
            <a:endParaRPr lang="en-US" sz="1200" kern="1200" dirty="0">
              <a:solidFill>
                <a:schemeClr val="tx1"/>
              </a:solidFill>
              <a:effectLst/>
              <a:latin typeface="+mn-lt"/>
              <a:ea typeface="+mn-ea"/>
              <a:cs typeface="+mn-cs"/>
            </a:endParaRPr>
          </a:p>
          <a:p>
            <a:pPr lvl="1"/>
            <a:endParaRPr lang="en-US" dirty="0"/>
          </a:p>
          <a:p>
            <a:endParaRPr lang="en-US" dirty="0"/>
          </a:p>
        </p:txBody>
      </p:sp>
      <p:sp>
        <p:nvSpPr>
          <p:cNvPr id="4" name="Slide Number Placeholder 3"/>
          <p:cNvSpPr>
            <a:spLocks noGrp="1"/>
          </p:cNvSpPr>
          <p:nvPr>
            <p:ph type="sldNum" sz="quarter" idx="10"/>
          </p:nvPr>
        </p:nvSpPr>
        <p:spPr/>
        <p:txBody>
          <a:bodyPr/>
          <a:lstStyle/>
          <a:p>
            <a:fld id="{5D52E850-E4F5-4EB6-8656-6709B7FADF26}" type="slidenum">
              <a:rPr lang="en-US" smtClean="0"/>
              <a:t>27</a:t>
            </a:fld>
            <a:endParaRPr lang="en-US"/>
          </a:p>
        </p:txBody>
      </p:sp>
    </p:spTree>
    <p:extLst>
      <p:ext uri="{BB962C8B-B14F-4D97-AF65-F5344CB8AC3E}">
        <p14:creationId xmlns:p14="http://schemas.microsoft.com/office/powerpoint/2010/main" val="333788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84488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FF11A-091E-1C47-BA55-AAAA2DA862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DBDB55-EE05-054B-A7F4-CFDB682FBE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FDE48C-003D-5A4D-88EC-7738F8BAD4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20F9F8-B964-F844-8CDE-5D395543D1CE}"/>
              </a:ext>
            </a:extLst>
          </p:cNvPr>
          <p:cNvSpPr>
            <a:spLocks noGrp="1"/>
          </p:cNvSpPr>
          <p:nvPr>
            <p:ph type="dt" sz="half" idx="10"/>
          </p:nvPr>
        </p:nvSpPr>
        <p:spPr/>
        <p:txBody>
          <a:bodyPr/>
          <a:lstStyle/>
          <a:p>
            <a:fld id="{2E3AB1AE-5132-B04B-BE7A-D39E306BDBBF}" type="datetimeFigureOut">
              <a:rPr lang="en-US" smtClean="0"/>
              <a:t>5/6/2021</a:t>
            </a:fld>
            <a:endParaRPr lang="en-US"/>
          </a:p>
        </p:txBody>
      </p:sp>
      <p:sp>
        <p:nvSpPr>
          <p:cNvPr id="6" name="Footer Placeholder 5">
            <a:extLst>
              <a:ext uri="{FF2B5EF4-FFF2-40B4-BE49-F238E27FC236}">
                <a16:creationId xmlns:a16="http://schemas.microsoft.com/office/drawing/2014/main" id="{4C856488-88BE-DE42-80C5-84720DCEE9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9AF506-8BA6-EE46-AE37-2EC155EDE73B}"/>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2953631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D7899-6D60-AB45-AAF4-C2076DE7EE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573A34-3D0F-1849-B829-129A1118A7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16F473-1727-5F47-B4F9-F1F2E25005E6}"/>
              </a:ext>
            </a:extLst>
          </p:cNvPr>
          <p:cNvSpPr>
            <a:spLocks noGrp="1"/>
          </p:cNvSpPr>
          <p:nvPr>
            <p:ph type="dt" sz="half" idx="10"/>
          </p:nvPr>
        </p:nvSpPr>
        <p:spPr/>
        <p:txBody>
          <a:bodyPr/>
          <a:lstStyle/>
          <a:p>
            <a:fld id="{2E3AB1AE-5132-B04B-BE7A-D39E306BDBBF}" type="datetimeFigureOut">
              <a:rPr lang="en-US" smtClean="0"/>
              <a:t>5/6/2021</a:t>
            </a:fld>
            <a:endParaRPr lang="en-US"/>
          </a:p>
        </p:txBody>
      </p:sp>
      <p:sp>
        <p:nvSpPr>
          <p:cNvPr id="5" name="Footer Placeholder 4">
            <a:extLst>
              <a:ext uri="{FF2B5EF4-FFF2-40B4-BE49-F238E27FC236}">
                <a16:creationId xmlns:a16="http://schemas.microsoft.com/office/drawing/2014/main" id="{F19AB616-E74A-524B-B32C-CC56C5328D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14CA86-7AB2-6540-8744-EA7AB2C87BDA}"/>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2016740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DD603F-52BE-D342-AA84-07A6DC3380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48103C-9738-6E44-A82C-8AC47EF446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7F9FAD-825F-1E43-85AB-E0E65AC1F623}"/>
              </a:ext>
            </a:extLst>
          </p:cNvPr>
          <p:cNvSpPr>
            <a:spLocks noGrp="1"/>
          </p:cNvSpPr>
          <p:nvPr>
            <p:ph type="dt" sz="half" idx="10"/>
          </p:nvPr>
        </p:nvSpPr>
        <p:spPr/>
        <p:txBody>
          <a:bodyPr/>
          <a:lstStyle/>
          <a:p>
            <a:fld id="{2E3AB1AE-5132-B04B-BE7A-D39E306BDBBF}" type="datetimeFigureOut">
              <a:rPr lang="en-US" smtClean="0"/>
              <a:t>5/6/2021</a:t>
            </a:fld>
            <a:endParaRPr lang="en-US"/>
          </a:p>
        </p:txBody>
      </p:sp>
      <p:sp>
        <p:nvSpPr>
          <p:cNvPr id="5" name="Footer Placeholder 4">
            <a:extLst>
              <a:ext uri="{FF2B5EF4-FFF2-40B4-BE49-F238E27FC236}">
                <a16:creationId xmlns:a16="http://schemas.microsoft.com/office/drawing/2014/main" id="{1CD7FD65-F794-BE40-BF3E-4E03C4A2D3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1A7C8C-5450-474B-9C76-18402AB69E36}"/>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3994480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32CE6-D337-0944-B296-5AAFB81AA7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27246A-EBD6-664D-A7D6-731291554B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A86736-04AA-B949-9411-0BD674298C12}"/>
              </a:ext>
            </a:extLst>
          </p:cNvPr>
          <p:cNvSpPr>
            <a:spLocks noGrp="1"/>
          </p:cNvSpPr>
          <p:nvPr>
            <p:ph type="dt" sz="half" idx="10"/>
          </p:nvPr>
        </p:nvSpPr>
        <p:spPr/>
        <p:txBody>
          <a:bodyPr/>
          <a:lstStyle/>
          <a:p>
            <a:fld id="{2E3AB1AE-5132-B04B-BE7A-D39E306BDBBF}" type="datetimeFigureOut">
              <a:rPr lang="en-US" smtClean="0"/>
              <a:t>5/6/2021</a:t>
            </a:fld>
            <a:endParaRPr lang="en-US"/>
          </a:p>
        </p:txBody>
      </p:sp>
      <p:sp>
        <p:nvSpPr>
          <p:cNvPr id="5" name="Footer Placeholder 4">
            <a:extLst>
              <a:ext uri="{FF2B5EF4-FFF2-40B4-BE49-F238E27FC236}">
                <a16:creationId xmlns:a16="http://schemas.microsoft.com/office/drawing/2014/main" id="{8D7EC34F-DC31-DC40-90FC-3F467D9AC5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FCBD4-5A2E-BC4F-B084-CA08402ECBCA}"/>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3615461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41690-FC96-0946-A0C2-7A3FDBCCE2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A2EDCA-7021-D047-9D15-512FAB0B20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F683B3-B2FC-3242-8345-A64359983F5D}"/>
              </a:ext>
            </a:extLst>
          </p:cNvPr>
          <p:cNvSpPr>
            <a:spLocks noGrp="1"/>
          </p:cNvSpPr>
          <p:nvPr>
            <p:ph type="dt" sz="half" idx="10"/>
          </p:nvPr>
        </p:nvSpPr>
        <p:spPr/>
        <p:txBody>
          <a:bodyPr/>
          <a:lstStyle/>
          <a:p>
            <a:fld id="{2E3AB1AE-5132-B04B-BE7A-D39E306BDBBF}" type="datetimeFigureOut">
              <a:rPr lang="en-US" smtClean="0"/>
              <a:t>5/6/2021</a:t>
            </a:fld>
            <a:endParaRPr lang="en-US"/>
          </a:p>
        </p:txBody>
      </p:sp>
      <p:sp>
        <p:nvSpPr>
          <p:cNvPr id="5" name="Footer Placeholder 4">
            <a:extLst>
              <a:ext uri="{FF2B5EF4-FFF2-40B4-BE49-F238E27FC236}">
                <a16:creationId xmlns:a16="http://schemas.microsoft.com/office/drawing/2014/main" id="{ACE9C955-68FA-7540-B341-8E572E5C48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D9C47C-E4E3-EB47-A93C-530A47637680}"/>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1883220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D8F24-A942-874B-955E-62DF617F10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9D06FF-B0CC-0B41-9020-D14C9E6BA7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811BF9-265A-5D41-BF67-0A71E694BCF1}"/>
              </a:ext>
            </a:extLst>
          </p:cNvPr>
          <p:cNvSpPr>
            <a:spLocks noGrp="1"/>
          </p:cNvSpPr>
          <p:nvPr>
            <p:ph type="dt" sz="half" idx="10"/>
          </p:nvPr>
        </p:nvSpPr>
        <p:spPr/>
        <p:txBody>
          <a:bodyPr/>
          <a:lstStyle/>
          <a:p>
            <a:fld id="{2E3AB1AE-5132-B04B-BE7A-D39E306BDBBF}" type="datetimeFigureOut">
              <a:rPr lang="en-US" smtClean="0"/>
              <a:t>5/6/2021</a:t>
            </a:fld>
            <a:endParaRPr lang="en-US"/>
          </a:p>
        </p:txBody>
      </p:sp>
      <p:sp>
        <p:nvSpPr>
          <p:cNvPr id="5" name="Footer Placeholder 4">
            <a:extLst>
              <a:ext uri="{FF2B5EF4-FFF2-40B4-BE49-F238E27FC236}">
                <a16:creationId xmlns:a16="http://schemas.microsoft.com/office/drawing/2014/main" id="{645FA109-8871-7043-8BD9-918FDD8BE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6B1AA7-CBA5-824B-8D9D-AAD14474DAC4}"/>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2136016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3ECA6-6362-3141-8978-5E68996947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DC84D5-DDCF-8947-BE75-306009E8FA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5F2FAA-C4DB-E743-8518-B75EFE808C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1367BC-6B6B-064D-921B-A45376C0FBAA}"/>
              </a:ext>
            </a:extLst>
          </p:cNvPr>
          <p:cNvSpPr>
            <a:spLocks noGrp="1"/>
          </p:cNvSpPr>
          <p:nvPr>
            <p:ph type="dt" sz="half" idx="10"/>
          </p:nvPr>
        </p:nvSpPr>
        <p:spPr/>
        <p:txBody>
          <a:bodyPr/>
          <a:lstStyle/>
          <a:p>
            <a:fld id="{2E3AB1AE-5132-B04B-BE7A-D39E306BDBBF}" type="datetimeFigureOut">
              <a:rPr lang="en-US" smtClean="0"/>
              <a:t>5/6/2021</a:t>
            </a:fld>
            <a:endParaRPr lang="en-US"/>
          </a:p>
        </p:txBody>
      </p:sp>
      <p:sp>
        <p:nvSpPr>
          <p:cNvPr id="6" name="Footer Placeholder 5">
            <a:extLst>
              <a:ext uri="{FF2B5EF4-FFF2-40B4-BE49-F238E27FC236}">
                <a16:creationId xmlns:a16="http://schemas.microsoft.com/office/drawing/2014/main" id="{3CB15A57-AF0E-EB43-B1E5-C0BCC2C583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36A26A-9114-B54D-982F-7DB8C95BA800}"/>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2988283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ADB8F-4893-CD4D-B3A7-96AAFCA8A1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FAF16E-4D58-8B42-B2ED-58DABB67CF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8F2669-965E-5442-B821-ADD5E699CE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7C713D-09DF-9948-A83F-3DF5A77C49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2025E9-F63E-BE43-B70C-BB2943F9D1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1DABFB-6E58-794D-88B1-38F1A2F2184B}"/>
              </a:ext>
            </a:extLst>
          </p:cNvPr>
          <p:cNvSpPr>
            <a:spLocks noGrp="1"/>
          </p:cNvSpPr>
          <p:nvPr>
            <p:ph type="dt" sz="half" idx="10"/>
          </p:nvPr>
        </p:nvSpPr>
        <p:spPr/>
        <p:txBody>
          <a:bodyPr/>
          <a:lstStyle/>
          <a:p>
            <a:fld id="{2E3AB1AE-5132-B04B-BE7A-D39E306BDBBF}" type="datetimeFigureOut">
              <a:rPr lang="en-US" smtClean="0"/>
              <a:t>5/6/2021</a:t>
            </a:fld>
            <a:endParaRPr lang="en-US"/>
          </a:p>
        </p:txBody>
      </p:sp>
      <p:sp>
        <p:nvSpPr>
          <p:cNvPr id="8" name="Footer Placeholder 7">
            <a:extLst>
              <a:ext uri="{FF2B5EF4-FFF2-40B4-BE49-F238E27FC236}">
                <a16:creationId xmlns:a16="http://schemas.microsoft.com/office/drawing/2014/main" id="{753D8F95-2CFF-E949-8E7F-29C7705178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B19CAE-F1B8-094A-9FBA-58A14101FF3F}"/>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3027369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FC08D-84EE-5D4A-BD60-35009E7C54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C77AF6-8B8D-2149-BACB-60BA6C4CAAA9}"/>
              </a:ext>
            </a:extLst>
          </p:cNvPr>
          <p:cNvSpPr>
            <a:spLocks noGrp="1"/>
          </p:cNvSpPr>
          <p:nvPr>
            <p:ph type="dt" sz="half" idx="10"/>
          </p:nvPr>
        </p:nvSpPr>
        <p:spPr/>
        <p:txBody>
          <a:bodyPr/>
          <a:lstStyle/>
          <a:p>
            <a:fld id="{2E3AB1AE-5132-B04B-BE7A-D39E306BDBBF}" type="datetimeFigureOut">
              <a:rPr lang="en-US" smtClean="0"/>
              <a:t>5/6/2021</a:t>
            </a:fld>
            <a:endParaRPr lang="en-US"/>
          </a:p>
        </p:txBody>
      </p:sp>
      <p:sp>
        <p:nvSpPr>
          <p:cNvPr id="4" name="Footer Placeholder 3">
            <a:extLst>
              <a:ext uri="{FF2B5EF4-FFF2-40B4-BE49-F238E27FC236}">
                <a16:creationId xmlns:a16="http://schemas.microsoft.com/office/drawing/2014/main" id="{AD14C415-8E72-214B-9CFF-A3FB97B2C0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F0102A-B5CD-8A4B-84EE-2BF12B7751BF}"/>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147200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D887A4-1D40-1845-9D63-0C2C9E00F9B5}"/>
              </a:ext>
            </a:extLst>
          </p:cNvPr>
          <p:cNvSpPr>
            <a:spLocks noGrp="1"/>
          </p:cNvSpPr>
          <p:nvPr>
            <p:ph type="dt" sz="half" idx="10"/>
          </p:nvPr>
        </p:nvSpPr>
        <p:spPr/>
        <p:txBody>
          <a:bodyPr/>
          <a:lstStyle/>
          <a:p>
            <a:fld id="{2E3AB1AE-5132-B04B-BE7A-D39E306BDBBF}" type="datetimeFigureOut">
              <a:rPr lang="en-US" smtClean="0"/>
              <a:t>5/6/2021</a:t>
            </a:fld>
            <a:endParaRPr lang="en-US"/>
          </a:p>
        </p:txBody>
      </p:sp>
      <p:sp>
        <p:nvSpPr>
          <p:cNvPr id="3" name="Footer Placeholder 2">
            <a:extLst>
              <a:ext uri="{FF2B5EF4-FFF2-40B4-BE49-F238E27FC236}">
                <a16:creationId xmlns:a16="http://schemas.microsoft.com/office/drawing/2014/main" id="{A9B9E495-E8B3-C54B-98A5-5817951CA4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1BDD7-C93F-BB43-AB49-20CE6FCCE5E0}"/>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383623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B8D7B-382F-F94E-803C-14317EF3D5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C08E01-078B-BA4F-8E14-E781B585AF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1CE5C0-413F-DF48-AAA6-D0C7D72F22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921884-1FF5-4A45-BE61-5C195C698FD1}"/>
              </a:ext>
            </a:extLst>
          </p:cNvPr>
          <p:cNvSpPr>
            <a:spLocks noGrp="1"/>
          </p:cNvSpPr>
          <p:nvPr>
            <p:ph type="dt" sz="half" idx="10"/>
          </p:nvPr>
        </p:nvSpPr>
        <p:spPr/>
        <p:txBody>
          <a:bodyPr/>
          <a:lstStyle/>
          <a:p>
            <a:fld id="{2E3AB1AE-5132-B04B-BE7A-D39E306BDBBF}" type="datetimeFigureOut">
              <a:rPr lang="en-US" smtClean="0"/>
              <a:t>5/6/2021</a:t>
            </a:fld>
            <a:endParaRPr lang="en-US"/>
          </a:p>
        </p:txBody>
      </p:sp>
      <p:sp>
        <p:nvSpPr>
          <p:cNvPr id="6" name="Footer Placeholder 5">
            <a:extLst>
              <a:ext uri="{FF2B5EF4-FFF2-40B4-BE49-F238E27FC236}">
                <a16:creationId xmlns:a16="http://schemas.microsoft.com/office/drawing/2014/main" id="{E6A4DE60-1764-3142-8024-B5D00400D2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4D21D0-C435-A042-AA25-60EFD56BD2D0}"/>
              </a:ext>
            </a:extLst>
          </p:cNvPr>
          <p:cNvSpPr>
            <a:spLocks noGrp="1"/>
          </p:cNvSpPr>
          <p:nvPr>
            <p:ph type="sldNum" sz="quarter" idx="12"/>
          </p:nvPr>
        </p:nvSpPr>
        <p:spPr/>
        <p:txBody>
          <a:bodyPr/>
          <a:lstStyle/>
          <a:p>
            <a:fld id="{70546445-13A7-4D46-966F-5E41449646F8}" type="slidenum">
              <a:rPr lang="en-US" smtClean="0"/>
              <a:t>‹#›</a:t>
            </a:fld>
            <a:endParaRPr lang="en-US"/>
          </a:p>
        </p:txBody>
      </p:sp>
    </p:spTree>
    <p:extLst>
      <p:ext uri="{BB962C8B-B14F-4D97-AF65-F5344CB8AC3E}">
        <p14:creationId xmlns:p14="http://schemas.microsoft.com/office/powerpoint/2010/main" val="5126134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18431F-BA33-B14D-8F60-D6E2E8D6A6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C108FD-3BE5-5849-8CFF-8571491F5B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1BC4A3-D28F-224A-8F4D-BC602BFD58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B1CBD-E031-F54A-8358-33CF8CCEB2C0}" type="datetimeFigureOut">
              <a:rPr lang="en-US" smtClean="0"/>
              <a:t>5/6/2021</a:t>
            </a:fld>
            <a:endParaRPr lang="en-US"/>
          </a:p>
        </p:txBody>
      </p:sp>
      <p:sp>
        <p:nvSpPr>
          <p:cNvPr id="5" name="Footer Placeholder 4">
            <a:extLst>
              <a:ext uri="{FF2B5EF4-FFF2-40B4-BE49-F238E27FC236}">
                <a16:creationId xmlns:a16="http://schemas.microsoft.com/office/drawing/2014/main" id="{F63BB494-C75E-7247-B02A-1BF69E5BB7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C2CDC1-9766-8C48-8771-718F6B2047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D35CE8-F85D-0F46-9950-9D11AE23CE63}" type="slidenum">
              <a:rPr lang="en-US" smtClean="0"/>
              <a:t>‹#›</a:t>
            </a:fld>
            <a:endParaRPr lang="en-US"/>
          </a:p>
        </p:txBody>
      </p:sp>
      <p:pic>
        <p:nvPicPr>
          <p:cNvPr id="10" name="Picture 9" descr="Background pattern&#10;&#10;Description automatically generated with medium confidence">
            <a:extLst>
              <a:ext uri="{FF2B5EF4-FFF2-40B4-BE49-F238E27FC236}">
                <a16:creationId xmlns:a16="http://schemas.microsoft.com/office/drawing/2014/main" id="{DAAE3420-4473-C74A-9F9D-87938F7D33F8}"/>
              </a:ext>
            </a:extLst>
          </p:cNvPr>
          <p:cNvPicPr>
            <a:picLocks noChangeAspect="1"/>
          </p:cNvPicPr>
          <p:nvPr userDrawn="1"/>
        </p:nvPicPr>
        <p:blipFill>
          <a:blip r:embed="rId3"/>
          <a:stretch>
            <a:fillRect/>
          </a:stretch>
        </p:blipFill>
        <p:spPr>
          <a:xfrm>
            <a:off x="9018" y="0"/>
            <a:ext cx="12173964" cy="6858000"/>
          </a:xfrm>
          <a:prstGeom prst="rect">
            <a:avLst/>
          </a:prstGeom>
        </p:spPr>
      </p:pic>
    </p:spTree>
    <p:extLst>
      <p:ext uri="{BB962C8B-B14F-4D97-AF65-F5344CB8AC3E}">
        <p14:creationId xmlns:p14="http://schemas.microsoft.com/office/powerpoint/2010/main" val="393921462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014FA62E-5792-0C4B-A72D-FA47299BDAC7}"/>
              </a:ext>
            </a:extLst>
          </p:cNvPr>
          <p:cNvPicPr>
            <a:picLocks noChangeAspect="1"/>
          </p:cNvPicPr>
          <p:nvPr userDrawn="1"/>
        </p:nvPicPr>
        <p:blipFill>
          <a:blip r:embed="rId13"/>
          <a:stretch>
            <a:fillRect/>
          </a:stretch>
        </p:blipFill>
        <p:spPr>
          <a:xfrm>
            <a:off x="9018" y="0"/>
            <a:ext cx="12173964" cy="6858000"/>
          </a:xfrm>
          <a:prstGeom prst="rect">
            <a:avLst/>
          </a:prstGeom>
        </p:spPr>
      </p:pic>
      <p:sp>
        <p:nvSpPr>
          <p:cNvPr id="2" name="Title Placeholder 1">
            <a:extLst>
              <a:ext uri="{FF2B5EF4-FFF2-40B4-BE49-F238E27FC236}">
                <a16:creationId xmlns:a16="http://schemas.microsoft.com/office/drawing/2014/main" id="{388D7849-5386-BA4B-AFD9-1F33295521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51ACE4A-BF96-CF4F-B2D7-23572F7B11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6460B8-9549-0E45-8FAF-1129D4B5FD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AB1AE-5132-B04B-BE7A-D39E306BDBBF}" type="datetimeFigureOut">
              <a:rPr lang="en-US" smtClean="0"/>
              <a:t>5/6/2021</a:t>
            </a:fld>
            <a:endParaRPr lang="en-US"/>
          </a:p>
        </p:txBody>
      </p:sp>
      <p:sp>
        <p:nvSpPr>
          <p:cNvPr id="5" name="Footer Placeholder 4">
            <a:extLst>
              <a:ext uri="{FF2B5EF4-FFF2-40B4-BE49-F238E27FC236}">
                <a16:creationId xmlns:a16="http://schemas.microsoft.com/office/drawing/2014/main" id="{510CF42B-8518-4145-893B-4FD1F31803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7A91D7-6D0F-664E-BDB1-7D25DF69EE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46445-13A7-4D46-966F-5E41449646F8}" type="slidenum">
              <a:rPr lang="en-US" smtClean="0"/>
              <a:t>‹#›</a:t>
            </a:fld>
            <a:endParaRPr lang="en-US"/>
          </a:p>
        </p:txBody>
      </p:sp>
      <p:pic>
        <p:nvPicPr>
          <p:cNvPr id="9" name="Picture 8"/>
          <p:cNvPicPr>
            <a:picLocks noChangeAspect="1"/>
          </p:cNvPicPr>
          <p:nvPr userDrawn="1"/>
        </p:nvPicPr>
        <p:blipFill>
          <a:blip r:embed="rId14"/>
          <a:stretch>
            <a:fillRect/>
          </a:stretch>
        </p:blipFill>
        <p:spPr>
          <a:xfrm>
            <a:off x="10721501" y="300467"/>
            <a:ext cx="1046890" cy="469224"/>
          </a:xfrm>
          <a:prstGeom prst="rect">
            <a:avLst/>
          </a:prstGeom>
        </p:spPr>
      </p:pic>
    </p:spTree>
    <p:extLst>
      <p:ext uri="{BB962C8B-B14F-4D97-AF65-F5344CB8AC3E}">
        <p14:creationId xmlns:p14="http://schemas.microsoft.com/office/powerpoint/2010/main" val="4267085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ln>
            <a:solidFill>
              <a:srgbClr val="002060"/>
            </a:solidFill>
          </a:ln>
          <a:solidFill>
            <a:srgbClr val="00285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ln>
            <a:solidFill>
              <a:srgbClr val="002060"/>
            </a:solidFill>
          </a:ln>
          <a:solidFill>
            <a:srgbClr val="0028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solidFill>
              <a:srgbClr val="002060"/>
            </a:solidFill>
          </a:ln>
          <a:solidFill>
            <a:srgbClr val="00285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solidFill>
              <a:srgbClr val="002060"/>
            </a:solidFill>
          </a:ln>
          <a:solidFill>
            <a:srgbClr val="00285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solidFill>
              <a:srgbClr val="002060"/>
            </a:solidFill>
          </a:ln>
          <a:solidFill>
            <a:srgbClr val="0028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solidFill>
              <a:srgbClr val="002060"/>
            </a:solidFill>
          </a:ln>
          <a:solidFill>
            <a:srgbClr val="0028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73C51F5-9713-5C42-A286-0CCB3254AA7F}"/>
              </a:ext>
            </a:extLst>
          </p:cNvPr>
          <p:cNvSpPr txBox="1">
            <a:spLocks/>
          </p:cNvSpPr>
          <p:nvPr/>
        </p:nvSpPr>
        <p:spPr>
          <a:xfrm>
            <a:off x="4814048" y="-112301"/>
            <a:ext cx="7002032" cy="3797449"/>
          </a:xfrm>
          <a:prstGeom prst="rect">
            <a:avLst/>
          </a:prstGeom>
        </p:spPr>
        <p:txBody>
          <a:bodyPr anchor="b">
            <a:normAutofit fontScale="85000" lnSpcReduction="10000"/>
          </a:bodyPr>
          <a:lstStyle>
            <a:lvl1pPr algn="r" defTabSz="914400" rtl="0" eaLnBrk="1" latinLnBrk="0" hangingPunct="1">
              <a:lnSpc>
                <a:spcPct val="90000"/>
              </a:lnSpc>
              <a:spcBef>
                <a:spcPct val="0"/>
              </a:spcBef>
              <a:buNone/>
              <a:defRPr sz="5400" b="1" i="0" kern="1200">
                <a:solidFill>
                  <a:schemeClr val="bg1"/>
                </a:solidFill>
                <a:latin typeface="Arial" panose="020B0604020202020204" pitchFamily="34" charset="0"/>
                <a:ea typeface="+mj-ea"/>
                <a:cs typeface="Arial" panose="020B0604020202020204" pitchFamily="34" charset="0"/>
              </a:defRPr>
            </a:lvl1pPr>
          </a:lstStyle>
          <a:p>
            <a:r>
              <a:rPr lang="en-US" dirty="0" smtClean="0">
                <a:latin typeface="+mn-lt"/>
              </a:rPr>
              <a:t>Sex-specific </a:t>
            </a:r>
            <a:r>
              <a:rPr lang="en-US" smtClean="0">
                <a:latin typeface="+mn-lt"/>
              </a:rPr>
              <a:t>outcomes in</a:t>
            </a:r>
            <a:endParaRPr lang="en-US" dirty="0">
              <a:latin typeface="+mn-lt"/>
            </a:endParaRPr>
          </a:p>
          <a:p>
            <a:r>
              <a:rPr lang="en-US" dirty="0">
                <a:latin typeface="+mn-lt"/>
              </a:rPr>
              <a:t>high-risk patients receiving </a:t>
            </a:r>
            <a:r>
              <a:rPr lang="en-US" dirty="0" err="1">
                <a:latin typeface="+mn-lt"/>
              </a:rPr>
              <a:t>ticagrelor</a:t>
            </a:r>
            <a:r>
              <a:rPr lang="en-US" dirty="0">
                <a:latin typeface="+mn-lt"/>
              </a:rPr>
              <a:t> with or without </a:t>
            </a:r>
          </a:p>
          <a:p>
            <a:r>
              <a:rPr lang="en-US" dirty="0">
                <a:latin typeface="+mn-lt"/>
              </a:rPr>
              <a:t>aspirin after PCI:                                                       </a:t>
            </a:r>
            <a:r>
              <a:rPr lang="en-US" b="0" dirty="0">
                <a:latin typeface="+mn-lt"/>
              </a:rPr>
              <a:t>Results from</a:t>
            </a:r>
          </a:p>
          <a:p>
            <a:r>
              <a:rPr lang="en-US" b="0" dirty="0">
                <a:latin typeface="+mn-lt"/>
              </a:rPr>
              <a:t>the TWILIGHT trial </a:t>
            </a:r>
          </a:p>
        </p:txBody>
      </p:sp>
      <p:sp>
        <p:nvSpPr>
          <p:cNvPr id="6" name="Text Placeholder 8">
            <a:extLst>
              <a:ext uri="{FF2B5EF4-FFF2-40B4-BE49-F238E27FC236}">
                <a16:creationId xmlns:a16="http://schemas.microsoft.com/office/drawing/2014/main" id="{26F4315C-2955-A741-8A1F-884C89E52725}"/>
              </a:ext>
            </a:extLst>
          </p:cNvPr>
          <p:cNvSpPr txBox="1">
            <a:spLocks/>
          </p:cNvSpPr>
          <p:nvPr/>
        </p:nvSpPr>
        <p:spPr>
          <a:xfrm>
            <a:off x="4814047" y="5039438"/>
            <a:ext cx="7002033" cy="1186322"/>
          </a:xfrm>
          <a:prstGeom prst="rect">
            <a:avLst/>
          </a:prstGeom>
        </p:spPr>
        <p:txBody>
          <a:bodyPr/>
          <a:lstStyle>
            <a:lvl1pPr marL="228600" indent="-228600" algn="r" defTabSz="914400" rtl="0" eaLnBrk="1" latinLnBrk="0" hangingPunct="1">
              <a:lnSpc>
                <a:spcPct val="90000"/>
              </a:lnSpc>
              <a:spcBef>
                <a:spcPts val="1000"/>
              </a:spcBef>
              <a:buFont typeface="Arial" panose="020B0604020202020204" pitchFamily="34" charset="0"/>
              <a:buNone/>
              <a:defRPr sz="2800" b="1" i="0" kern="1200">
                <a:solidFill>
                  <a:schemeClr val="bg1"/>
                </a:solidFill>
                <a:latin typeface="Arial" panose="020B0604020202020204" pitchFamily="34" charset="0"/>
                <a:ea typeface="+mn-ea"/>
                <a:cs typeface="Arial" panose="020B0604020202020204" pitchFamily="34" charset="0"/>
              </a:defRPr>
            </a:lvl1pPr>
            <a:lvl2pPr marL="685800" indent="-228600" algn="r"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Arial" panose="020B0604020202020204" pitchFamily="34" charset="0"/>
                <a:ea typeface="+mn-ea"/>
                <a:cs typeface="Arial" panose="020B0604020202020204" pitchFamily="34" charset="0"/>
              </a:defRPr>
            </a:lvl2pPr>
            <a:lvl3pPr marL="1143000" indent="-228600" algn="r"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Arial" panose="020B0604020202020204" pitchFamily="34" charset="0"/>
                <a:ea typeface="+mn-ea"/>
                <a:cs typeface="Arial" panose="020B0604020202020204" pitchFamily="34" charset="0"/>
              </a:defRPr>
            </a:lvl3pPr>
            <a:lvl4pPr marL="1600200" indent="-228600" algn="r"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4pPr>
            <a:lvl5pPr marL="2057400" indent="-228600" algn="r"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n-lt"/>
              </a:rPr>
              <a:t>Birgit Vogel, MD</a:t>
            </a:r>
          </a:p>
          <a:p>
            <a:pPr lvl="1"/>
            <a:r>
              <a:rPr lang="en-US" sz="2800" b="1" dirty="0">
                <a:latin typeface="+mn-lt"/>
              </a:rPr>
              <a:t>on behalf of Roxana Mehran, MD, </a:t>
            </a:r>
          </a:p>
          <a:p>
            <a:pPr lvl="1"/>
            <a:r>
              <a:rPr lang="en-US" sz="2800" b="1" dirty="0">
                <a:latin typeface="+mn-lt"/>
              </a:rPr>
              <a:t>Kurt Huber, MD </a:t>
            </a:r>
          </a:p>
          <a:p>
            <a:pPr lvl="1"/>
            <a:r>
              <a:rPr lang="en-US" sz="2800" b="1" dirty="0">
                <a:latin typeface="+mn-lt"/>
              </a:rPr>
              <a:t>and the TWILIGHT investigators</a:t>
            </a:r>
          </a:p>
        </p:txBody>
      </p:sp>
      <p:pic>
        <p:nvPicPr>
          <p:cNvPr id="2" name="Picture 1"/>
          <p:cNvPicPr>
            <a:picLocks noChangeAspect="1"/>
          </p:cNvPicPr>
          <p:nvPr/>
        </p:nvPicPr>
        <p:blipFill>
          <a:blip r:embed="rId2"/>
          <a:stretch>
            <a:fillRect/>
          </a:stretch>
        </p:blipFill>
        <p:spPr>
          <a:xfrm>
            <a:off x="9363935" y="3919460"/>
            <a:ext cx="2317078" cy="1038531"/>
          </a:xfrm>
          <a:prstGeom prst="rect">
            <a:avLst/>
          </a:prstGeom>
        </p:spPr>
      </p:pic>
    </p:spTree>
    <p:extLst>
      <p:ext uri="{BB962C8B-B14F-4D97-AF65-F5344CB8AC3E}">
        <p14:creationId xmlns:p14="http://schemas.microsoft.com/office/powerpoint/2010/main" val="4081846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99823804"/>
              </p:ext>
            </p:extLst>
          </p:nvPr>
        </p:nvGraphicFramePr>
        <p:xfrm>
          <a:off x="838200" y="1425575"/>
          <a:ext cx="10515600" cy="4295394"/>
        </p:xfrm>
        <a:graphic>
          <a:graphicData uri="http://schemas.openxmlformats.org/drawingml/2006/table">
            <a:tbl>
              <a:tblPr firstRow="1" bandRow="1">
                <a:tableStyleId>{6E25E649-3F16-4E02-A733-19D2CDBF48F0}</a:tableStyleId>
              </a:tblPr>
              <a:tblGrid>
                <a:gridCol w="2628900">
                  <a:extLst>
                    <a:ext uri="{9D8B030D-6E8A-4147-A177-3AD203B41FA5}">
                      <a16:colId xmlns:a16="http://schemas.microsoft.com/office/drawing/2014/main" val="2009634669"/>
                    </a:ext>
                  </a:extLst>
                </a:gridCol>
                <a:gridCol w="2628900">
                  <a:extLst>
                    <a:ext uri="{9D8B030D-6E8A-4147-A177-3AD203B41FA5}">
                      <a16:colId xmlns:a16="http://schemas.microsoft.com/office/drawing/2014/main" val="3281326250"/>
                    </a:ext>
                  </a:extLst>
                </a:gridCol>
                <a:gridCol w="2628900">
                  <a:extLst>
                    <a:ext uri="{9D8B030D-6E8A-4147-A177-3AD203B41FA5}">
                      <a16:colId xmlns:a16="http://schemas.microsoft.com/office/drawing/2014/main" val="3294639160"/>
                    </a:ext>
                  </a:extLst>
                </a:gridCol>
                <a:gridCol w="2628900">
                  <a:extLst>
                    <a:ext uri="{9D8B030D-6E8A-4147-A177-3AD203B41FA5}">
                      <a16:colId xmlns:a16="http://schemas.microsoft.com/office/drawing/2014/main" val="716223285"/>
                    </a:ext>
                  </a:extLst>
                </a:gridCol>
              </a:tblGrid>
              <a:tr h="370840">
                <a:tc>
                  <a:txBody>
                    <a:bodyPr/>
                    <a:lstStyle/>
                    <a:p>
                      <a:pPr marL="0" marR="0">
                        <a:lnSpc>
                          <a:spcPct val="107000"/>
                        </a:lnSpc>
                        <a:spcBef>
                          <a:spcPts val="300"/>
                        </a:spcBef>
                        <a:spcAft>
                          <a:spcPts val="300"/>
                        </a:spcAft>
                      </a:pPr>
                      <a:r>
                        <a:rPr lang="en-US" sz="1800" b="1" dirty="0">
                          <a:solidFill>
                            <a:schemeClr val="bg1"/>
                          </a:solidFill>
                          <a:effectLst/>
                          <a:latin typeface="Calibri" panose="020F0502020204030204" pitchFamily="34" charset="0"/>
                          <a:cs typeface="Calibri" panose="020F0502020204030204" pitchFamily="34" charset="0"/>
                        </a:rPr>
                        <a:t>Clinical Parameters</a:t>
                      </a:r>
                      <a:endParaRPr lang="en-US"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solidFill>
                      <a:schemeClr val="accent1"/>
                    </a:solidFill>
                  </a:tcPr>
                </a:tc>
                <a:tc>
                  <a:txBody>
                    <a:bodyPr/>
                    <a:lstStyle/>
                    <a:p>
                      <a:pPr marL="0" marR="0" algn="ctr">
                        <a:lnSpc>
                          <a:spcPct val="107000"/>
                        </a:lnSpc>
                        <a:spcBef>
                          <a:spcPts val="300"/>
                        </a:spcBef>
                        <a:spcAft>
                          <a:spcPts val="300"/>
                        </a:spcAft>
                      </a:pPr>
                      <a:r>
                        <a:rPr lang="en-US" sz="1800" b="1" dirty="0">
                          <a:solidFill>
                            <a:schemeClr val="bg1"/>
                          </a:solidFill>
                          <a:effectLst/>
                          <a:latin typeface="Calibri" panose="020F0502020204030204" pitchFamily="34" charset="0"/>
                          <a:cs typeface="Calibri" panose="020F0502020204030204" pitchFamily="34" charset="0"/>
                        </a:rPr>
                        <a:t>Women</a:t>
                      </a:r>
                      <a:br>
                        <a:rPr lang="en-US" sz="1800" b="1" dirty="0">
                          <a:solidFill>
                            <a:schemeClr val="bg1"/>
                          </a:solidFill>
                          <a:effectLst/>
                          <a:latin typeface="Calibri" panose="020F0502020204030204" pitchFamily="34" charset="0"/>
                          <a:cs typeface="Calibri" panose="020F0502020204030204" pitchFamily="34" charset="0"/>
                        </a:rPr>
                      </a:br>
                      <a:r>
                        <a:rPr lang="en-US" sz="1800" b="1" dirty="0">
                          <a:solidFill>
                            <a:schemeClr val="bg1"/>
                          </a:solidFill>
                          <a:effectLst/>
                          <a:latin typeface="Calibri" panose="020F0502020204030204" pitchFamily="34" charset="0"/>
                          <a:cs typeface="Calibri" panose="020F0502020204030204" pitchFamily="34" charset="0"/>
                        </a:rPr>
                        <a:t>(N=1698;</a:t>
                      </a:r>
                      <a:r>
                        <a:rPr lang="en-US" sz="1800" b="1" baseline="0" dirty="0">
                          <a:solidFill>
                            <a:schemeClr val="bg1"/>
                          </a:solidFill>
                          <a:effectLst/>
                          <a:latin typeface="Calibri" panose="020F0502020204030204" pitchFamily="34" charset="0"/>
                          <a:cs typeface="Calibri" panose="020F0502020204030204" pitchFamily="34" charset="0"/>
                        </a:rPr>
                        <a:t> 23.9%</a:t>
                      </a:r>
                      <a:r>
                        <a:rPr lang="en-US" sz="1800" b="1" dirty="0">
                          <a:solidFill>
                            <a:schemeClr val="bg1"/>
                          </a:solidFill>
                          <a:effectLst/>
                          <a:latin typeface="Calibri" panose="020F0502020204030204" pitchFamily="34" charset="0"/>
                          <a:cs typeface="Calibri" panose="020F0502020204030204" pitchFamily="34" charset="0"/>
                        </a:rPr>
                        <a:t>)</a:t>
                      </a:r>
                      <a:endParaRPr lang="en-US"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solidFill>
                      <a:schemeClr val="accent1"/>
                    </a:solidFill>
                  </a:tcPr>
                </a:tc>
                <a:tc>
                  <a:txBody>
                    <a:bodyPr/>
                    <a:lstStyle/>
                    <a:p>
                      <a:pPr marL="0" marR="0" algn="ctr">
                        <a:lnSpc>
                          <a:spcPct val="107000"/>
                        </a:lnSpc>
                        <a:spcBef>
                          <a:spcPts val="300"/>
                        </a:spcBef>
                        <a:spcAft>
                          <a:spcPts val="300"/>
                        </a:spcAft>
                      </a:pPr>
                      <a:r>
                        <a:rPr lang="en-US" sz="1800" b="1" dirty="0">
                          <a:solidFill>
                            <a:schemeClr val="bg1"/>
                          </a:solidFill>
                          <a:effectLst/>
                          <a:latin typeface="Calibri" panose="020F0502020204030204" pitchFamily="34" charset="0"/>
                          <a:cs typeface="Calibri" panose="020F0502020204030204" pitchFamily="34" charset="0"/>
                        </a:rPr>
                        <a:t>Men</a:t>
                      </a:r>
                      <a:br>
                        <a:rPr lang="en-US" sz="1800" b="1" dirty="0">
                          <a:solidFill>
                            <a:schemeClr val="bg1"/>
                          </a:solidFill>
                          <a:effectLst/>
                          <a:latin typeface="Calibri" panose="020F0502020204030204" pitchFamily="34" charset="0"/>
                          <a:cs typeface="Calibri" panose="020F0502020204030204" pitchFamily="34" charset="0"/>
                        </a:rPr>
                      </a:br>
                      <a:r>
                        <a:rPr lang="en-US" sz="1800" b="1" dirty="0">
                          <a:solidFill>
                            <a:schemeClr val="bg1"/>
                          </a:solidFill>
                          <a:effectLst/>
                          <a:latin typeface="Calibri" panose="020F0502020204030204" pitchFamily="34" charset="0"/>
                          <a:cs typeface="Calibri" panose="020F0502020204030204" pitchFamily="34" charset="0"/>
                        </a:rPr>
                        <a:t>(N=5421; 76.1%)</a:t>
                      </a:r>
                      <a:endParaRPr lang="en-US"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solidFill>
                      <a:schemeClr val="accent1"/>
                    </a:solidFill>
                  </a:tcPr>
                </a:tc>
                <a:tc>
                  <a:txBody>
                    <a:bodyPr/>
                    <a:lstStyle/>
                    <a:p>
                      <a:pPr marL="0" marR="0" lvl="0" indent="0" algn="ctr" defTabSz="914400" rtl="0" eaLnBrk="1" fontAlgn="auto" latinLnBrk="0" hangingPunct="1">
                        <a:lnSpc>
                          <a:spcPct val="107000"/>
                        </a:lnSpc>
                        <a:spcBef>
                          <a:spcPts val="300"/>
                        </a:spcBef>
                        <a:spcAft>
                          <a:spcPts val="300"/>
                        </a:spcAft>
                        <a:buClrTx/>
                        <a:buSzTx/>
                        <a:buFontTx/>
                        <a:buNone/>
                        <a:tabLst/>
                        <a:defRPr/>
                      </a:pPr>
                      <a:r>
                        <a:rPr lang="en-US" sz="1800" b="1" i="1" dirty="0">
                          <a:solidFill>
                            <a:schemeClr val="bg1"/>
                          </a:solidFill>
                          <a:latin typeface="Calibri" panose="020F0502020204030204" pitchFamily="34" charset="0"/>
                          <a:ea typeface="Times New Roman" panose="02020603050405020304" pitchFamily="18" charset="0"/>
                          <a:cs typeface="Calibri" panose="020F0502020204030204" pitchFamily="34" charset="0"/>
                        </a:rPr>
                        <a:t>P</a:t>
                      </a:r>
                      <a:r>
                        <a:rPr lang="en-US" sz="18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value</a:t>
                      </a:r>
                      <a:endParaRPr lang="en-US" sz="1800" dirty="0">
                        <a:solidFill>
                          <a:schemeClr val="bg1"/>
                        </a:solidFill>
                        <a:latin typeface="Calibri" panose="020F0502020204030204" pitchFamily="34" charset="0"/>
                        <a:cs typeface="Calibri" panose="020F0502020204030204" pitchFamily="34" charset="0"/>
                      </a:endParaRPr>
                    </a:p>
                  </a:txBody>
                  <a:tcPr marL="38100" marR="38100" marT="0" marB="0" anchor="ctr">
                    <a:solidFill>
                      <a:schemeClr val="accent1"/>
                    </a:solidFill>
                  </a:tcPr>
                </a:tc>
                <a:extLst>
                  <a:ext uri="{0D108BD9-81ED-4DB2-BD59-A6C34878D82A}">
                    <a16:rowId xmlns:a16="http://schemas.microsoft.com/office/drawing/2014/main" val="147091833"/>
                  </a:ext>
                </a:extLst>
              </a:tr>
              <a:tr h="370840">
                <a:tc>
                  <a:txBody>
                    <a:bodyPr/>
                    <a:lstStyle/>
                    <a:p>
                      <a:pPr marL="0" marR="0">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Age, years (mean</a:t>
                      </a:r>
                      <a:r>
                        <a:rPr lang="en-US" sz="1800" b="1" baseline="0" dirty="0">
                          <a:effectLst/>
                          <a:latin typeface="Calibri" panose="020F0502020204030204" pitchFamily="34" charset="0"/>
                          <a:cs typeface="Calibri" panose="020F0502020204030204" pitchFamily="34" charset="0"/>
                        </a:rPr>
                        <a:t>±SD)</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65.5±9.6</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63.4±10.3</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a:effectLst/>
                          <a:latin typeface="Calibri" panose="020F0502020204030204" pitchFamily="34" charset="0"/>
                          <a:cs typeface="Calibri" panose="020F0502020204030204" pitchFamily="34" charset="0"/>
                        </a:rPr>
                        <a:t>&lt;.001</a:t>
                      </a:r>
                      <a:endParaRPr lang="en-US" sz="1800" b="1">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1753106001"/>
                  </a:ext>
                </a:extLst>
              </a:tr>
              <a:tr h="370840">
                <a:tc>
                  <a:txBody>
                    <a:bodyPr/>
                    <a:lstStyle/>
                    <a:p>
                      <a:pPr marL="0" marR="0">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Non-white race</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33.7%</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30.0%</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.004</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2560609222"/>
                  </a:ext>
                </a:extLst>
              </a:tr>
              <a:tr h="370840">
                <a:tc>
                  <a:txBody>
                    <a:bodyPr/>
                    <a:lstStyle/>
                    <a:p>
                      <a:pPr marL="0" marR="0" lvl="0" indent="0" algn="l" defTabSz="914400" rtl="0" eaLnBrk="1" fontAlgn="auto" latinLnBrk="0" hangingPunct="1">
                        <a:lnSpc>
                          <a:spcPct val="107000"/>
                        </a:lnSpc>
                        <a:spcBef>
                          <a:spcPts val="300"/>
                        </a:spcBef>
                        <a:spcAft>
                          <a:spcPts val="300"/>
                        </a:spcAft>
                        <a:buClrTx/>
                        <a:buSzTx/>
                        <a:buFontTx/>
                        <a:buNone/>
                        <a:tabLst/>
                        <a:defRPr/>
                      </a:pPr>
                      <a:r>
                        <a:rPr lang="en-US" sz="1800" b="1" dirty="0">
                          <a:effectLst/>
                          <a:latin typeface="Calibri" panose="020F0502020204030204" pitchFamily="34" charset="0"/>
                          <a:cs typeface="Calibri" panose="020F0502020204030204" pitchFamily="34" charset="0"/>
                        </a:rPr>
                        <a:t>BMI, kg/m</a:t>
                      </a:r>
                      <a:r>
                        <a:rPr lang="en-US" sz="1800" b="1" baseline="30000" dirty="0">
                          <a:effectLst/>
                          <a:latin typeface="Calibri" panose="020F0502020204030204" pitchFamily="34" charset="0"/>
                          <a:cs typeface="Calibri" panose="020F0502020204030204" pitchFamily="34" charset="0"/>
                        </a:rPr>
                        <a:t>2 </a:t>
                      </a:r>
                      <a:r>
                        <a:rPr lang="en-US" sz="1800" b="1" dirty="0">
                          <a:effectLst/>
                          <a:latin typeface="Calibri" panose="020F0502020204030204" pitchFamily="34" charset="0"/>
                          <a:cs typeface="Calibri" panose="020F0502020204030204" pitchFamily="34" charset="0"/>
                        </a:rPr>
                        <a:t>(mean</a:t>
                      </a:r>
                      <a:r>
                        <a:rPr lang="en-US" sz="1800" b="1" baseline="0" dirty="0">
                          <a:effectLst/>
                          <a:latin typeface="Calibri" panose="020F0502020204030204" pitchFamily="34" charset="0"/>
                          <a:cs typeface="Calibri" panose="020F0502020204030204" pitchFamily="34" charset="0"/>
                        </a:rPr>
                        <a:t>±SD)</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28.8±6.4</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28.5±5.3</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.12</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4009311476"/>
                  </a:ext>
                </a:extLst>
              </a:tr>
              <a:tr h="370840">
                <a:tc>
                  <a:txBody>
                    <a:bodyPr/>
                    <a:lstStyle/>
                    <a:p>
                      <a:pPr marL="0" marR="0">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DM</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36.4%</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36.9%</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.69</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3746281482"/>
                  </a:ext>
                </a:extLst>
              </a:tr>
              <a:tr h="370840">
                <a:tc>
                  <a:txBody>
                    <a:bodyPr/>
                    <a:lstStyle/>
                    <a:p>
                      <a:pPr marL="91440" marR="0">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Insulin-treated DM</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33.5%</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25.1%</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&lt;.001</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422333255"/>
                  </a:ext>
                </a:extLst>
              </a:tr>
              <a:tr h="370840">
                <a:tc>
                  <a:txBody>
                    <a:bodyPr/>
                    <a:lstStyle/>
                    <a:p>
                      <a:pPr marL="0" marR="0">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CKD</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21.2%</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14.7%</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&lt;.001</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3948276423"/>
                  </a:ext>
                </a:extLst>
              </a:tr>
              <a:tr h="370840">
                <a:tc>
                  <a:txBody>
                    <a:bodyPr/>
                    <a:lstStyle/>
                    <a:p>
                      <a:pPr marL="0" marR="0">
                        <a:lnSpc>
                          <a:spcPct val="107000"/>
                        </a:lnSpc>
                        <a:spcBef>
                          <a:spcPts val="300"/>
                        </a:spcBef>
                        <a:spcAft>
                          <a:spcPts val="300"/>
                        </a:spcAft>
                      </a:pPr>
                      <a:r>
                        <a:rPr lang="en-US" sz="1800" b="1">
                          <a:effectLst/>
                          <a:latin typeface="Calibri" panose="020F0502020204030204" pitchFamily="34" charset="0"/>
                          <a:cs typeface="Calibri" panose="020F0502020204030204" pitchFamily="34" charset="0"/>
                        </a:rPr>
                        <a:t>Anemia</a:t>
                      </a:r>
                      <a:endParaRPr lang="en-US" sz="1800" b="1">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23.2%</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18.3%</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&lt;.001</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3463750171"/>
                  </a:ext>
                </a:extLst>
              </a:tr>
              <a:tr h="370840">
                <a:tc>
                  <a:txBody>
                    <a:bodyPr/>
                    <a:lstStyle/>
                    <a:p>
                      <a:pPr marL="0" marR="0">
                        <a:lnSpc>
                          <a:spcPct val="107000"/>
                        </a:lnSpc>
                        <a:spcBef>
                          <a:spcPts val="300"/>
                        </a:spcBef>
                        <a:spcAft>
                          <a:spcPts val="300"/>
                        </a:spcAft>
                      </a:pPr>
                      <a:r>
                        <a:rPr lang="en-US" sz="1800" b="1">
                          <a:effectLst/>
                          <a:latin typeface="Calibri" panose="020F0502020204030204" pitchFamily="34" charset="0"/>
                          <a:cs typeface="Calibri" panose="020F0502020204030204" pitchFamily="34" charset="0"/>
                        </a:rPr>
                        <a:t>Current smoker</a:t>
                      </a:r>
                      <a:endParaRPr lang="en-US" sz="1800" b="1">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17.0%</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23.3%</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&lt;.001</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3059058029"/>
                  </a:ext>
                </a:extLst>
              </a:tr>
              <a:tr h="370840">
                <a:tc>
                  <a:txBody>
                    <a:bodyPr/>
                    <a:lstStyle/>
                    <a:p>
                      <a:pPr marL="0" marR="0">
                        <a:lnSpc>
                          <a:spcPct val="107000"/>
                        </a:lnSpc>
                        <a:spcBef>
                          <a:spcPts val="300"/>
                        </a:spcBef>
                        <a:spcAft>
                          <a:spcPts val="300"/>
                        </a:spcAft>
                      </a:pPr>
                      <a:r>
                        <a:rPr lang="en-US" sz="1800" b="1">
                          <a:effectLst/>
                          <a:latin typeface="Calibri" panose="020F0502020204030204" pitchFamily="34" charset="0"/>
                          <a:cs typeface="Calibri" panose="020F0502020204030204" pitchFamily="34" charset="0"/>
                        </a:rPr>
                        <a:t>Hypercholesterolemia</a:t>
                      </a:r>
                      <a:endParaRPr lang="en-US" sz="1800" b="1">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58.9%</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60.9%</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.13</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2094256332"/>
                  </a:ext>
                </a:extLst>
              </a:tr>
              <a:tr h="370840">
                <a:tc>
                  <a:txBody>
                    <a:bodyPr/>
                    <a:lstStyle/>
                    <a:p>
                      <a:pPr marL="0" marR="0">
                        <a:lnSpc>
                          <a:spcPct val="107000"/>
                        </a:lnSpc>
                        <a:spcBef>
                          <a:spcPts val="300"/>
                        </a:spcBef>
                        <a:spcAft>
                          <a:spcPts val="300"/>
                        </a:spcAft>
                      </a:pPr>
                      <a:r>
                        <a:rPr lang="en-US" sz="1800" b="1">
                          <a:effectLst/>
                          <a:latin typeface="Calibri" panose="020F0502020204030204" pitchFamily="34" charset="0"/>
                          <a:cs typeface="Calibri" panose="020F0502020204030204" pitchFamily="34" charset="0"/>
                        </a:rPr>
                        <a:t>Hypertension</a:t>
                      </a:r>
                      <a:endParaRPr lang="en-US" sz="1800" b="1">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76.5%</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71.1%</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&lt;.001</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1171479875"/>
                  </a:ext>
                </a:extLst>
              </a:tr>
            </a:tbl>
          </a:graphicData>
        </a:graphic>
      </p:graphicFrame>
      <p:sp>
        <p:nvSpPr>
          <p:cNvPr id="4" name="Title 1"/>
          <p:cNvSpPr>
            <a:spLocks noGrp="1"/>
          </p:cNvSpPr>
          <p:nvPr>
            <p:ph type="title"/>
          </p:nvPr>
        </p:nvSpPr>
        <p:spPr>
          <a:xfrm>
            <a:off x="838200" y="6535"/>
            <a:ext cx="10515600" cy="1325563"/>
          </a:xfrm>
        </p:spPr>
        <p:txBody>
          <a:bodyPr>
            <a:noAutofit/>
          </a:bodyPr>
          <a:lstStyle/>
          <a:p>
            <a:pPr algn="ctr"/>
            <a:r>
              <a:rPr lang="en-US" sz="4800" dirty="0">
                <a:latin typeface="Calibri" panose="020F0502020204030204" pitchFamily="34" charset="0"/>
                <a:cs typeface="Calibri" panose="020F0502020204030204" pitchFamily="34" charset="0"/>
              </a:rPr>
              <a:t>TWILIGHT – Sex Analysis: </a:t>
            </a:r>
            <a:br>
              <a:rPr lang="en-US" sz="4800" dirty="0">
                <a:latin typeface="Calibri" panose="020F0502020204030204" pitchFamily="34" charset="0"/>
                <a:cs typeface="Calibri" panose="020F0502020204030204" pitchFamily="34" charset="0"/>
              </a:rPr>
            </a:br>
            <a:r>
              <a:rPr lang="en-US" sz="4800" dirty="0">
                <a:solidFill>
                  <a:schemeClr val="accent4">
                    <a:lumMod val="75000"/>
                  </a:schemeClr>
                </a:solidFill>
                <a:latin typeface="Calibri" panose="020F0502020204030204" pitchFamily="34" charset="0"/>
                <a:cs typeface="Calibri" panose="020F0502020204030204" pitchFamily="34" charset="0"/>
              </a:rPr>
              <a:t>Patient Characteristics by Sex (I)</a:t>
            </a:r>
          </a:p>
        </p:txBody>
      </p:sp>
      <p:sp>
        <p:nvSpPr>
          <p:cNvPr id="2" name="Rectangle 1"/>
          <p:cNvSpPr/>
          <p:nvPr/>
        </p:nvSpPr>
        <p:spPr>
          <a:xfrm>
            <a:off x="582705" y="2008094"/>
            <a:ext cx="11017624" cy="3675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82705" y="3496977"/>
            <a:ext cx="11017624" cy="3675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82705" y="3864531"/>
            <a:ext cx="11017624" cy="3675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82705" y="4232085"/>
            <a:ext cx="11017624" cy="3675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82705" y="5353415"/>
            <a:ext cx="11017624" cy="3675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363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54301016"/>
              </p:ext>
            </p:extLst>
          </p:nvPr>
        </p:nvGraphicFramePr>
        <p:xfrm>
          <a:off x="838200" y="1425575"/>
          <a:ext cx="10515600" cy="4295394"/>
        </p:xfrm>
        <a:graphic>
          <a:graphicData uri="http://schemas.openxmlformats.org/drawingml/2006/table">
            <a:tbl>
              <a:tblPr firstRow="1" bandRow="1">
                <a:tableStyleId>{6E25E649-3F16-4E02-A733-19D2CDBF48F0}</a:tableStyleId>
              </a:tblPr>
              <a:tblGrid>
                <a:gridCol w="2628900">
                  <a:extLst>
                    <a:ext uri="{9D8B030D-6E8A-4147-A177-3AD203B41FA5}">
                      <a16:colId xmlns:a16="http://schemas.microsoft.com/office/drawing/2014/main" val="2009634669"/>
                    </a:ext>
                  </a:extLst>
                </a:gridCol>
                <a:gridCol w="2628900">
                  <a:extLst>
                    <a:ext uri="{9D8B030D-6E8A-4147-A177-3AD203B41FA5}">
                      <a16:colId xmlns:a16="http://schemas.microsoft.com/office/drawing/2014/main" val="3281326250"/>
                    </a:ext>
                  </a:extLst>
                </a:gridCol>
                <a:gridCol w="2628900">
                  <a:extLst>
                    <a:ext uri="{9D8B030D-6E8A-4147-A177-3AD203B41FA5}">
                      <a16:colId xmlns:a16="http://schemas.microsoft.com/office/drawing/2014/main" val="3294639160"/>
                    </a:ext>
                  </a:extLst>
                </a:gridCol>
                <a:gridCol w="2628900">
                  <a:extLst>
                    <a:ext uri="{9D8B030D-6E8A-4147-A177-3AD203B41FA5}">
                      <a16:colId xmlns:a16="http://schemas.microsoft.com/office/drawing/2014/main" val="716223285"/>
                    </a:ext>
                  </a:extLst>
                </a:gridCol>
              </a:tblGrid>
              <a:tr h="370840">
                <a:tc>
                  <a:txBody>
                    <a:bodyPr/>
                    <a:lstStyle/>
                    <a:p>
                      <a:pPr marL="0" marR="0">
                        <a:lnSpc>
                          <a:spcPct val="107000"/>
                        </a:lnSpc>
                        <a:spcBef>
                          <a:spcPts val="300"/>
                        </a:spcBef>
                        <a:spcAft>
                          <a:spcPts val="300"/>
                        </a:spcAft>
                      </a:pPr>
                      <a:r>
                        <a:rPr lang="en-US" sz="1800" b="1" dirty="0">
                          <a:solidFill>
                            <a:schemeClr val="bg1"/>
                          </a:solidFill>
                          <a:effectLst/>
                          <a:latin typeface="Calibri" panose="020F0502020204030204" pitchFamily="34" charset="0"/>
                          <a:cs typeface="Calibri" panose="020F0502020204030204" pitchFamily="34" charset="0"/>
                        </a:rPr>
                        <a:t>Clinical Parameters</a:t>
                      </a:r>
                      <a:endParaRPr lang="en-US"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solidFill>
                      <a:schemeClr val="accent1"/>
                    </a:solidFill>
                  </a:tcPr>
                </a:tc>
                <a:tc>
                  <a:txBody>
                    <a:bodyPr/>
                    <a:lstStyle/>
                    <a:p>
                      <a:pPr marL="0" marR="0" algn="ctr">
                        <a:lnSpc>
                          <a:spcPct val="107000"/>
                        </a:lnSpc>
                        <a:spcBef>
                          <a:spcPts val="300"/>
                        </a:spcBef>
                        <a:spcAft>
                          <a:spcPts val="300"/>
                        </a:spcAft>
                      </a:pPr>
                      <a:r>
                        <a:rPr lang="en-US" sz="1800" b="1" dirty="0">
                          <a:solidFill>
                            <a:schemeClr val="bg1"/>
                          </a:solidFill>
                          <a:effectLst/>
                          <a:latin typeface="Calibri" panose="020F0502020204030204" pitchFamily="34" charset="0"/>
                          <a:cs typeface="Calibri" panose="020F0502020204030204" pitchFamily="34" charset="0"/>
                        </a:rPr>
                        <a:t>Women</a:t>
                      </a:r>
                      <a:br>
                        <a:rPr lang="en-US" sz="1800" b="1" dirty="0">
                          <a:solidFill>
                            <a:schemeClr val="bg1"/>
                          </a:solidFill>
                          <a:effectLst/>
                          <a:latin typeface="Calibri" panose="020F0502020204030204" pitchFamily="34" charset="0"/>
                          <a:cs typeface="Calibri" panose="020F0502020204030204" pitchFamily="34" charset="0"/>
                        </a:rPr>
                      </a:br>
                      <a:r>
                        <a:rPr lang="en-US" sz="1800" b="1" dirty="0">
                          <a:solidFill>
                            <a:schemeClr val="bg1"/>
                          </a:solidFill>
                          <a:effectLst/>
                          <a:latin typeface="Calibri" panose="020F0502020204030204" pitchFamily="34" charset="0"/>
                          <a:cs typeface="Calibri" panose="020F0502020204030204" pitchFamily="34" charset="0"/>
                        </a:rPr>
                        <a:t>(N=1698;</a:t>
                      </a:r>
                      <a:r>
                        <a:rPr lang="en-US" sz="1800" b="1" baseline="0" dirty="0">
                          <a:solidFill>
                            <a:schemeClr val="bg1"/>
                          </a:solidFill>
                          <a:effectLst/>
                          <a:latin typeface="Calibri" panose="020F0502020204030204" pitchFamily="34" charset="0"/>
                          <a:cs typeface="Calibri" panose="020F0502020204030204" pitchFamily="34" charset="0"/>
                        </a:rPr>
                        <a:t> 23.9%</a:t>
                      </a:r>
                      <a:r>
                        <a:rPr lang="en-US" sz="1800" b="1" dirty="0">
                          <a:solidFill>
                            <a:schemeClr val="bg1"/>
                          </a:solidFill>
                          <a:effectLst/>
                          <a:latin typeface="Calibri" panose="020F0502020204030204" pitchFamily="34" charset="0"/>
                          <a:cs typeface="Calibri" panose="020F0502020204030204" pitchFamily="34" charset="0"/>
                        </a:rPr>
                        <a:t>)</a:t>
                      </a:r>
                      <a:endParaRPr lang="en-US"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solidFill>
                      <a:schemeClr val="accent1"/>
                    </a:solidFill>
                  </a:tcPr>
                </a:tc>
                <a:tc>
                  <a:txBody>
                    <a:bodyPr/>
                    <a:lstStyle/>
                    <a:p>
                      <a:pPr marL="0" marR="0" algn="ctr">
                        <a:lnSpc>
                          <a:spcPct val="107000"/>
                        </a:lnSpc>
                        <a:spcBef>
                          <a:spcPts val="300"/>
                        </a:spcBef>
                        <a:spcAft>
                          <a:spcPts val="300"/>
                        </a:spcAft>
                      </a:pPr>
                      <a:r>
                        <a:rPr lang="en-US" sz="1800" b="1" dirty="0">
                          <a:solidFill>
                            <a:schemeClr val="bg1"/>
                          </a:solidFill>
                          <a:effectLst/>
                          <a:latin typeface="Calibri" panose="020F0502020204030204" pitchFamily="34" charset="0"/>
                          <a:cs typeface="Calibri" panose="020F0502020204030204" pitchFamily="34" charset="0"/>
                        </a:rPr>
                        <a:t>Men</a:t>
                      </a:r>
                      <a:br>
                        <a:rPr lang="en-US" sz="1800" b="1" dirty="0">
                          <a:solidFill>
                            <a:schemeClr val="bg1"/>
                          </a:solidFill>
                          <a:effectLst/>
                          <a:latin typeface="Calibri" panose="020F0502020204030204" pitchFamily="34" charset="0"/>
                          <a:cs typeface="Calibri" panose="020F0502020204030204" pitchFamily="34" charset="0"/>
                        </a:rPr>
                      </a:br>
                      <a:r>
                        <a:rPr lang="en-US" sz="1800" b="1" dirty="0">
                          <a:solidFill>
                            <a:schemeClr val="bg1"/>
                          </a:solidFill>
                          <a:effectLst/>
                          <a:latin typeface="Calibri" panose="020F0502020204030204" pitchFamily="34" charset="0"/>
                          <a:cs typeface="Calibri" panose="020F0502020204030204" pitchFamily="34" charset="0"/>
                        </a:rPr>
                        <a:t>(N=5421; 76.1%)</a:t>
                      </a:r>
                      <a:endParaRPr lang="en-US"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solidFill>
                      <a:schemeClr val="accent1"/>
                    </a:solidFill>
                  </a:tcPr>
                </a:tc>
                <a:tc>
                  <a:txBody>
                    <a:bodyPr/>
                    <a:lstStyle/>
                    <a:p>
                      <a:pPr marL="0" marR="0" lvl="0" indent="0" algn="ctr" defTabSz="914400" rtl="0" eaLnBrk="1" fontAlgn="auto" latinLnBrk="0" hangingPunct="1">
                        <a:lnSpc>
                          <a:spcPct val="107000"/>
                        </a:lnSpc>
                        <a:spcBef>
                          <a:spcPts val="300"/>
                        </a:spcBef>
                        <a:spcAft>
                          <a:spcPts val="300"/>
                        </a:spcAft>
                        <a:buClrTx/>
                        <a:buSzTx/>
                        <a:buFontTx/>
                        <a:buNone/>
                        <a:tabLst/>
                        <a:defRPr/>
                      </a:pPr>
                      <a:r>
                        <a:rPr lang="en-US" sz="1800" b="1" i="1" dirty="0">
                          <a:solidFill>
                            <a:schemeClr val="bg1"/>
                          </a:solidFill>
                          <a:latin typeface="Calibri" panose="020F0502020204030204" pitchFamily="34" charset="0"/>
                          <a:ea typeface="Times New Roman" panose="02020603050405020304" pitchFamily="18" charset="0"/>
                          <a:cs typeface="Calibri" panose="020F0502020204030204" pitchFamily="34" charset="0"/>
                        </a:rPr>
                        <a:t>P</a:t>
                      </a:r>
                      <a:r>
                        <a:rPr lang="en-US" sz="18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value</a:t>
                      </a:r>
                      <a:endParaRPr lang="en-US" sz="1800" dirty="0">
                        <a:solidFill>
                          <a:schemeClr val="bg1"/>
                        </a:solidFill>
                        <a:latin typeface="Calibri" panose="020F0502020204030204" pitchFamily="34" charset="0"/>
                        <a:cs typeface="Calibri" panose="020F0502020204030204" pitchFamily="34" charset="0"/>
                      </a:endParaRPr>
                    </a:p>
                  </a:txBody>
                  <a:tcPr marL="38100" marR="38100" marT="0" marB="0" anchor="ctr">
                    <a:solidFill>
                      <a:schemeClr val="accent1"/>
                    </a:solidFill>
                  </a:tcPr>
                </a:tc>
                <a:extLst>
                  <a:ext uri="{0D108BD9-81ED-4DB2-BD59-A6C34878D82A}">
                    <a16:rowId xmlns:a16="http://schemas.microsoft.com/office/drawing/2014/main" val="147091833"/>
                  </a:ext>
                </a:extLst>
              </a:tr>
              <a:tr h="370840">
                <a:tc>
                  <a:txBody>
                    <a:bodyPr/>
                    <a:lstStyle/>
                    <a:p>
                      <a:pPr marL="0" marR="0">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Age, years (mean</a:t>
                      </a:r>
                      <a:r>
                        <a:rPr lang="en-US" sz="1800" b="1" baseline="0" dirty="0">
                          <a:effectLst/>
                          <a:latin typeface="Calibri" panose="020F0502020204030204" pitchFamily="34" charset="0"/>
                          <a:cs typeface="Calibri" panose="020F0502020204030204" pitchFamily="34" charset="0"/>
                        </a:rPr>
                        <a:t>±SD)</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65.5±9.6</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63.4±10.3</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a:effectLst/>
                          <a:latin typeface="Calibri" panose="020F0502020204030204" pitchFamily="34" charset="0"/>
                          <a:cs typeface="Calibri" panose="020F0502020204030204" pitchFamily="34" charset="0"/>
                        </a:rPr>
                        <a:t>&lt;.001</a:t>
                      </a:r>
                      <a:endParaRPr lang="en-US" sz="1800" b="1">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1753106001"/>
                  </a:ext>
                </a:extLst>
              </a:tr>
              <a:tr h="370840">
                <a:tc>
                  <a:txBody>
                    <a:bodyPr/>
                    <a:lstStyle/>
                    <a:p>
                      <a:pPr marL="0" marR="0">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Non-white race</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33.7%</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30.0%</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.004</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2560609222"/>
                  </a:ext>
                </a:extLst>
              </a:tr>
              <a:tr h="370840">
                <a:tc>
                  <a:txBody>
                    <a:bodyPr/>
                    <a:lstStyle/>
                    <a:p>
                      <a:pPr marL="0" marR="0" lvl="0" indent="0" algn="l" defTabSz="914400" rtl="0" eaLnBrk="1" fontAlgn="auto" latinLnBrk="0" hangingPunct="1">
                        <a:lnSpc>
                          <a:spcPct val="107000"/>
                        </a:lnSpc>
                        <a:spcBef>
                          <a:spcPts val="300"/>
                        </a:spcBef>
                        <a:spcAft>
                          <a:spcPts val="300"/>
                        </a:spcAft>
                        <a:buClrTx/>
                        <a:buSzTx/>
                        <a:buFontTx/>
                        <a:buNone/>
                        <a:tabLst/>
                        <a:defRPr/>
                      </a:pPr>
                      <a:r>
                        <a:rPr lang="en-US" sz="1800" b="1" dirty="0">
                          <a:effectLst/>
                          <a:latin typeface="Calibri" panose="020F0502020204030204" pitchFamily="34" charset="0"/>
                          <a:cs typeface="Calibri" panose="020F0502020204030204" pitchFamily="34" charset="0"/>
                        </a:rPr>
                        <a:t>BMI, kg/m</a:t>
                      </a:r>
                      <a:r>
                        <a:rPr lang="en-US" sz="1800" b="1" baseline="30000" dirty="0">
                          <a:effectLst/>
                          <a:latin typeface="Calibri" panose="020F0502020204030204" pitchFamily="34" charset="0"/>
                          <a:cs typeface="Calibri" panose="020F0502020204030204" pitchFamily="34" charset="0"/>
                        </a:rPr>
                        <a:t>2 </a:t>
                      </a:r>
                      <a:r>
                        <a:rPr lang="en-US" sz="1800" b="1" dirty="0">
                          <a:effectLst/>
                          <a:latin typeface="Calibri" panose="020F0502020204030204" pitchFamily="34" charset="0"/>
                          <a:cs typeface="Calibri" panose="020F0502020204030204" pitchFamily="34" charset="0"/>
                        </a:rPr>
                        <a:t>(mean</a:t>
                      </a:r>
                      <a:r>
                        <a:rPr lang="en-US" sz="1800" b="1" baseline="0" dirty="0">
                          <a:effectLst/>
                          <a:latin typeface="Calibri" panose="020F0502020204030204" pitchFamily="34" charset="0"/>
                          <a:cs typeface="Calibri" panose="020F0502020204030204" pitchFamily="34" charset="0"/>
                        </a:rPr>
                        <a:t>±SD)</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28.8±6.4</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28.5±5.3</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.12</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4009311476"/>
                  </a:ext>
                </a:extLst>
              </a:tr>
              <a:tr h="370840">
                <a:tc>
                  <a:txBody>
                    <a:bodyPr/>
                    <a:lstStyle/>
                    <a:p>
                      <a:pPr marL="0" marR="0">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DM</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36.4%</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36.9%</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.69</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3746281482"/>
                  </a:ext>
                </a:extLst>
              </a:tr>
              <a:tr h="370840">
                <a:tc>
                  <a:txBody>
                    <a:bodyPr/>
                    <a:lstStyle/>
                    <a:p>
                      <a:pPr marL="91440" marR="0">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Insulin-treated DM</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33.5%</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25.1%</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&lt;.001</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422333255"/>
                  </a:ext>
                </a:extLst>
              </a:tr>
              <a:tr h="370840">
                <a:tc>
                  <a:txBody>
                    <a:bodyPr/>
                    <a:lstStyle/>
                    <a:p>
                      <a:pPr marL="0" marR="0">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CKD</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21.2%</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14.7%</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&lt;.001</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3948276423"/>
                  </a:ext>
                </a:extLst>
              </a:tr>
              <a:tr h="370840">
                <a:tc>
                  <a:txBody>
                    <a:bodyPr/>
                    <a:lstStyle/>
                    <a:p>
                      <a:pPr marL="0" marR="0">
                        <a:lnSpc>
                          <a:spcPct val="107000"/>
                        </a:lnSpc>
                        <a:spcBef>
                          <a:spcPts val="300"/>
                        </a:spcBef>
                        <a:spcAft>
                          <a:spcPts val="300"/>
                        </a:spcAft>
                      </a:pPr>
                      <a:r>
                        <a:rPr lang="en-US" sz="1800" b="1">
                          <a:effectLst/>
                          <a:latin typeface="Calibri" panose="020F0502020204030204" pitchFamily="34" charset="0"/>
                          <a:cs typeface="Calibri" panose="020F0502020204030204" pitchFamily="34" charset="0"/>
                        </a:rPr>
                        <a:t>Anemia</a:t>
                      </a:r>
                      <a:endParaRPr lang="en-US" sz="1800" b="1">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23.2%</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18.3%</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&lt;.001</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3463750171"/>
                  </a:ext>
                </a:extLst>
              </a:tr>
              <a:tr h="370840">
                <a:tc>
                  <a:txBody>
                    <a:bodyPr/>
                    <a:lstStyle/>
                    <a:p>
                      <a:pPr marL="0" marR="0">
                        <a:lnSpc>
                          <a:spcPct val="107000"/>
                        </a:lnSpc>
                        <a:spcBef>
                          <a:spcPts val="300"/>
                        </a:spcBef>
                        <a:spcAft>
                          <a:spcPts val="300"/>
                        </a:spcAft>
                      </a:pPr>
                      <a:r>
                        <a:rPr lang="en-US" sz="1800" b="1">
                          <a:effectLst/>
                          <a:latin typeface="Calibri" panose="020F0502020204030204" pitchFamily="34" charset="0"/>
                          <a:cs typeface="Calibri" panose="020F0502020204030204" pitchFamily="34" charset="0"/>
                        </a:rPr>
                        <a:t>Current smoker</a:t>
                      </a:r>
                      <a:endParaRPr lang="en-US" sz="1800" b="1">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17.0%</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23.3%</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&lt;.001</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3059058029"/>
                  </a:ext>
                </a:extLst>
              </a:tr>
              <a:tr h="370840">
                <a:tc>
                  <a:txBody>
                    <a:bodyPr/>
                    <a:lstStyle/>
                    <a:p>
                      <a:pPr marL="0" marR="0">
                        <a:lnSpc>
                          <a:spcPct val="107000"/>
                        </a:lnSpc>
                        <a:spcBef>
                          <a:spcPts val="300"/>
                        </a:spcBef>
                        <a:spcAft>
                          <a:spcPts val="300"/>
                        </a:spcAft>
                      </a:pPr>
                      <a:r>
                        <a:rPr lang="en-US" sz="1800" b="1">
                          <a:effectLst/>
                          <a:latin typeface="Calibri" panose="020F0502020204030204" pitchFamily="34" charset="0"/>
                          <a:cs typeface="Calibri" panose="020F0502020204030204" pitchFamily="34" charset="0"/>
                        </a:rPr>
                        <a:t>Hypercholesterolemia</a:t>
                      </a:r>
                      <a:endParaRPr lang="en-US" sz="1800" b="1">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58.9%</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60.9%</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.13</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2094256332"/>
                  </a:ext>
                </a:extLst>
              </a:tr>
              <a:tr h="370840">
                <a:tc>
                  <a:txBody>
                    <a:bodyPr/>
                    <a:lstStyle/>
                    <a:p>
                      <a:pPr marL="0" marR="0">
                        <a:lnSpc>
                          <a:spcPct val="107000"/>
                        </a:lnSpc>
                        <a:spcBef>
                          <a:spcPts val="300"/>
                        </a:spcBef>
                        <a:spcAft>
                          <a:spcPts val="300"/>
                        </a:spcAft>
                      </a:pPr>
                      <a:r>
                        <a:rPr lang="en-US" sz="1800" b="1">
                          <a:effectLst/>
                          <a:latin typeface="Calibri" panose="020F0502020204030204" pitchFamily="34" charset="0"/>
                          <a:cs typeface="Calibri" panose="020F0502020204030204" pitchFamily="34" charset="0"/>
                        </a:rPr>
                        <a:t>Hypertension</a:t>
                      </a:r>
                      <a:endParaRPr lang="en-US" sz="1800" b="1">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76.5%</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71.1%</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1800" b="1" dirty="0">
                          <a:effectLst/>
                          <a:latin typeface="Calibri" panose="020F0502020204030204" pitchFamily="34" charset="0"/>
                          <a:cs typeface="Calibri" panose="020F0502020204030204" pitchFamily="34" charset="0"/>
                        </a:rPr>
                        <a:t>&lt;.001</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1171479875"/>
                  </a:ext>
                </a:extLst>
              </a:tr>
            </a:tbl>
          </a:graphicData>
        </a:graphic>
      </p:graphicFrame>
      <p:sp>
        <p:nvSpPr>
          <p:cNvPr id="4" name="Title 1"/>
          <p:cNvSpPr>
            <a:spLocks noGrp="1"/>
          </p:cNvSpPr>
          <p:nvPr>
            <p:ph type="title"/>
          </p:nvPr>
        </p:nvSpPr>
        <p:spPr>
          <a:xfrm>
            <a:off x="838200" y="6535"/>
            <a:ext cx="10515600" cy="1325563"/>
          </a:xfrm>
        </p:spPr>
        <p:txBody>
          <a:bodyPr>
            <a:noAutofit/>
          </a:bodyPr>
          <a:lstStyle/>
          <a:p>
            <a:pPr algn="ctr"/>
            <a:r>
              <a:rPr lang="en-US" sz="4800" dirty="0">
                <a:latin typeface="Calibri" panose="020F0502020204030204" pitchFamily="34" charset="0"/>
                <a:cs typeface="Calibri" panose="020F0502020204030204" pitchFamily="34" charset="0"/>
              </a:rPr>
              <a:t>TWILIGHT – Sex Analysis: </a:t>
            </a:r>
            <a:br>
              <a:rPr lang="en-US" sz="4800" dirty="0">
                <a:latin typeface="Calibri" panose="020F0502020204030204" pitchFamily="34" charset="0"/>
                <a:cs typeface="Calibri" panose="020F0502020204030204" pitchFamily="34" charset="0"/>
              </a:rPr>
            </a:br>
            <a:r>
              <a:rPr lang="en-US" sz="4800" dirty="0">
                <a:solidFill>
                  <a:schemeClr val="accent4">
                    <a:lumMod val="75000"/>
                  </a:schemeClr>
                </a:solidFill>
                <a:latin typeface="Calibri" panose="020F0502020204030204" pitchFamily="34" charset="0"/>
                <a:cs typeface="Calibri" panose="020F0502020204030204" pitchFamily="34" charset="0"/>
              </a:rPr>
              <a:t>Patient Characteristics by Sex (I)</a:t>
            </a:r>
          </a:p>
        </p:txBody>
      </p:sp>
      <p:sp>
        <p:nvSpPr>
          <p:cNvPr id="8" name="Rectangle 7"/>
          <p:cNvSpPr/>
          <p:nvPr/>
        </p:nvSpPr>
        <p:spPr>
          <a:xfrm>
            <a:off x="582705" y="4599639"/>
            <a:ext cx="11017624" cy="36755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8973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51731712"/>
              </p:ext>
            </p:extLst>
          </p:nvPr>
        </p:nvGraphicFramePr>
        <p:xfrm>
          <a:off x="838200" y="1425575"/>
          <a:ext cx="10515599" cy="3618992"/>
        </p:xfrm>
        <a:graphic>
          <a:graphicData uri="http://schemas.openxmlformats.org/drawingml/2006/table">
            <a:tbl>
              <a:tblPr firstRow="1" bandRow="1">
                <a:tableStyleId>{6E25E649-3F16-4E02-A733-19D2CDBF48F0}</a:tableStyleId>
              </a:tblPr>
              <a:tblGrid>
                <a:gridCol w="2942063">
                  <a:extLst>
                    <a:ext uri="{9D8B030D-6E8A-4147-A177-3AD203B41FA5}">
                      <a16:colId xmlns:a16="http://schemas.microsoft.com/office/drawing/2014/main" val="2009634669"/>
                    </a:ext>
                  </a:extLst>
                </a:gridCol>
                <a:gridCol w="2524512">
                  <a:extLst>
                    <a:ext uri="{9D8B030D-6E8A-4147-A177-3AD203B41FA5}">
                      <a16:colId xmlns:a16="http://schemas.microsoft.com/office/drawing/2014/main" val="3281326250"/>
                    </a:ext>
                  </a:extLst>
                </a:gridCol>
                <a:gridCol w="2524512">
                  <a:extLst>
                    <a:ext uri="{9D8B030D-6E8A-4147-A177-3AD203B41FA5}">
                      <a16:colId xmlns:a16="http://schemas.microsoft.com/office/drawing/2014/main" val="3294639160"/>
                    </a:ext>
                  </a:extLst>
                </a:gridCol>
                <a:gridCol w="2524512">
                  <a:extLst>
                    <a:ext uri="{9D8B030D-6E8A-4147-A177-3AD203B41FA5}">
                      <a16:colId xmlns:a16="http://schemas.microsoft.com/office/drawing/2014/main" val="716223285"/>
                    </a:ext>
                  </a:extLst>
                </a:gridCol>
              </a:tblGrid>
              <a:tr h="370840">
                <a:tc>
                  <a:txBody>
                    <a:bodyPr/>
                    <a:lstStyle/>
                    <a:p>
                      <a:pPr marL="0" marR="0">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Clinical Parameters</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solidFill>
                            <a:schemeClr val="bg1"/>
                          </a:solidFill>
                          <a:effectLst/>
                          <a:latin typeface="Calibri" panose="020F0502020204030204" pitchFamily="34" charset="0"/>
                          <a:cs typeface="Calibri" panose="020F0502020204030204" pitchFamily="34" charset="0"/>
                        </a:rPr>
                        <a:t>Women</a:t>
                      </a:r>
                      <a:br>
                        <a:rPr lang="en-US" sz="2000" b="1" dirty="0">
                          <a:solidFill>
                            <a:schemeClr val="bg1"/>
                          </a:solidFill>
                          <a:effectLst/>
                          <a:latin typeface="Calibri" panose="020F0502020204030204" pitchFamily="34" charset="0"/>
                          <a:cs typeface="Calibri" panose="020F0502020204030204" pitchFamily="34" charset="0"/>
                        </a:rPr>
                      </a:br>
                      <a:r>
                        <a:rPr lang="en-US" sz="2000" b="1" dirty="0">
                          <a:solidFill>
                            <a:schemeClr val="bg1"/>
                          </a:solidFill>
                          <a:effectLst/>
                          <a:latin typeface="Calibri" panose="020F0502020204030204" pitchFamily="34" charset="0"/>
                          <a:cs typeface="Calibri" panose="020F0502020204030204" pitchFamily="34" charset="0"/>
                        </a:rPr>
                        <a:t>(N=1698;</a:t>
                      </a:r>
                      <a:r>
                        <a:rPr lang="en-US" sz="2000" b="1" baseline="0" dirty="0">
                          <a:solidFill>
                            <a:schemeClr val="bg1"/>
                          </a:solidFill>
                          <a:effectLst/>
                          <a:latin typeface="Calibri" panose="020F0502020204030204" pitchFamily="34" charset="0"/>
                          <a:cs typeface="Calibri" panose="020F0502020204030204" pitchFamily="34" charset="0"/>
                        </a:rPr>
                        <a:t> 23.9%</a:t>
                      </a:r>
                      <a:r>
                        <a:rPr lang="en-US" sz="2000" b="1" dirty="0">
                          <a:solidFill>
                            <a:schemeClr val="bg1"/>
                          </a:solidFill>
                          <a:effectLst/>
                          <a:latin typeface="Calibri" panose="020F0502020204030204" pitchFamily="34" charset="0"/>
                          <a:cs typeface="Calibri" panose="020F0502020204030204" pitchFamily="34" charset="0"/>
                        </a:rPr>
                        <a:t>)</a:t>
                      </a:r>
                      <a:endParaRPr lang="en-US"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solidFill>
                            <a:schemeClr val="bg1"/>
                          </a:solidFill>
                          <a:effectLst/>
                          <a:latin typeface="Calibri" panose="020F0502020204030204" pitchFamily="34" charset="0"/>
                          <a:cs typeface="Calibri" panose="020F0502020204030204" pitchFamily="34" charset="0"/>
                        </a:rPr>
                        <a:t>Men</a:t>
                      </a:r>
                      <a:br>
                        <a:rPr lang="en-US" sz="2000" b="1" dirty="0">
                          <a:solidFill>
                            <a:schemeClr val="bg1"/>
                          </a:solidFill>
                          <a:effectLst/>
                          <a:latin typeface="Calibri" panose="020F0502020204030204" pitchFamily="34" charset="0"/>
                          <a:cs typeface="Calibri" panose="020F0502020204030204" pitchFamily="34" charset="0"/>
                        </a:rPr>
                      </a:br>
                      <a:r>
                        <a:rPr lang="en-US" sz="2000" b="1" dirty="0">
                          <a:solidFill>
                            <a:schemeClr val="bg1"/>
                          </a:solidFill>
                          <a:effectLst/>
                          <a:latin typeface="Calibri" panose="020F0502020204030204" pitchFamily="34" charset="0"/>
                          <a:cs typeface="Calibri" panose="020F0502020204030204" pitchFamily="34" charset="0"/>
                        </a:rPr>
                        <a:t>(N=5421; 76.1%)</a:t>
                      </a:r>
                      <a:endParaRPr lang="en-US"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algn="ctr"/>
                      <a:r>
                        <a:rPr lang="en-US" sz="2000" b="1" i="1" dirty="0">
                          <a:solidFill>
                            <a:schemeClr val="bg1"/>
                          </a:solidFill>
                          <a:latin typeface="Calibri" panose="020F0502020204030204" pitchFamily="34" charset="0"/>
                          <a:ea typeface="Times New Roman" panose="02020603050405020304" pitchFamily="18" charset="0"/>
                          <a:cs typeface="Calibri" panose="020F0502020204030204" pitchFamily="34" charset="0"/>
                        </a:rPr>
                        <a:t>P</a:t>
                      </a:r>
                      <a:r>
                        <a:rPr lang="en-US" sz="20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value</a:t>
                      </a:r>
                      <a:endParaRPr lang="en-US" sz="2000" dirty="0">
                        <a:solidFill>
                          <a:schemeClr val="bg1"/>
                        </a:solidFill>
                        <a:latin typeface="Calibri" panose="020F0502020204030204" pitchFamily="34" charset="0"/>
                        <a:cs typeface="Calibri" panose="020F0502020204030204" pitchFamily="34" charset="0"/>
                      </a:endParaRPr>
                    </a:p>
                  </a:txBody>
                  <a:tcPr marL="38100" marR="38100" marT="0" marB="0" anchor="ctr"/>
                </a:tc>
                <a:extLst>
                  <a:ext uri="{0D108BD9-81ED-4DB2-BD59-A6C34878D82A}">
                    <a16:rowId xmlns:a16="http://schemas.microsoft.com/office/drawing/2014/main" val="147091833"/>
                  </a:ext>
                </a:extLst>
              </a:tr>
              <a:tr h="370840">
                <a:tc>
                  <a:txBody>
                    <a:bodyPr/>
                    <a:lstStyle/>
                    <a:p>
                      <a:pPr marL="0" marR="0">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Peripheral arterial disease</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6.6%</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7.0%</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.61</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3945282517"/>
                  </a:ext>
                </a:extLst>
              </a:tr>
              <a:tr h="370840">
                <a:tc>
                  <a:txBody>
                    <a:bodyPr/>
                    <a:lstStyle/>
                    <a:p>
                      <a:pPr marL="0" marR="0">
                        <a:lnSpc>
                          <a:spcPct val="107000"/>
                        </a:lnSpc>
                        <a:spcBef>
                          <a:spcPts val="300"/>
                        </a:spcBef>
                        <a:spcAft>
                          <a:spcPts val="300"/>
                        </a:spcAft>
                      </a:pPr>
                      <a:r>
                        <a:rPr lang="en-US" sz="2000" b="1">
                          <a:effectLst/>
                          <a:latin typeface="Calibri" panose="020F0502020204030204" pitchFamily="34" charset="0"/>
                          <a:cs typeface="Calibri" panose="020F0502020204030204" pitchFamily="34" charset="0"/>
                        </a:rPr>
                        <a:t>Previous MI</a:t>
                      </a:r>
                      <a:endParaRPr lang="en-US" sz="2000" b="1">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20.9%</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31.1%</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&lt;.001</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2210026891"/>
                  </a:ext>
                </a:extLst>
              </a:tr>
              <a:tr h="370840">
                <a:tc>
                  <a:txBody>
                    <a:bodyPr/>
                    <a:lstStyle/>
                    <a:p>
                      <a:pPr marL="0" marR="0">
                        <a:lnSpc>
                          <a:spcPct val="107000"/>
                        </a:lnSpc>
                        <a:spcBef>
                          <a:spcPts val="300"/>
                        </a:spcBef>
                        <a:spcAft>
                          <a:spcPts val="300"/>
                        </a:spcAft>
                      </a:pPr>
                      <a:r>
                        <a:rPr lang="en-US" sz="2000" b="1">
                          <a:effectLst/>
                          <a:latin typeface="Calibri" panose="020F0502020204030204" pitchFamily="34" charset="0"/>
                          <a:cs typeface="Calibri" panose="020F0502020204030204" pitchFamily="34" charset="0"/>
                        </a:rPr>
                        <a:t>Previous PCI</a:t>
                      </a:r>
                      <a:endParaRPr lang="en-US" sz="2000" b="1">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32.5%</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45.1%</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&lt;.001</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2512159078"/>
                  </a:ext>
                </a:extLst>
              </a:tr>
              <a:tr h="370840">
                <a:tc>
                  <a:txBody>
                    <a:bodyPr/>
                    <a:lstStyle/>
                    <a:p>
                      <a:pPr marL="0" marR="0">
                        <a:lnSpc>
                          <a:spcPct val="107000"/>
                        </a:lnSpc>
                        <a:spcBef>
                          <a:spcPts val="300"/>
                        </a:spcBef>
                        <a:spcAft>
                          <a:spcPts val="300"/>
                        </a:spcAft>
                      </a:pPr>
                      <a:r>
                        <a:rPr lang="en-US" sz="2000" b="1">
                          <a:effectLst/>
                          <a:latin typeface="Calibri" panose="020F0502020204030204" pitchFamily="34" charset="0"/>
                          <a:cs typeface="Calibri" panose="020F0502020204030204" pitchFamily="34" charset="0"/>
                        </a:rPr>
                        <a:t>Previous CABG</a:t>
                      </a:r>
                      <a:endParaRPr lang="en-US" sz="2000" b="1">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6.4%</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11.1%</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&lt;.001</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4207642618"/>
                  </a:ext>
                </a:extLst>
              </a:tr>
              <a:tr h="370840">
                <a:tc>
                  <a:txBody>
                    <a:bodyPr/>
                    <a:lstStyle/>
                    <a:p>
                      <a:pPr marL="0" marR="0">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Previous major bleed</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1.1%</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0.8%</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.24</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995550813"/>
                  </a:ext>
                </a:extLst>
              </a:tr>
              <a:tr h="370840">
                <a:tc>
                  <a:txBody>
                    <a:bodyPr/>
                    <a:lstStyle/>
                    <a:p>
                      <a:pPr marL="0" marR="0">
                        <a:lnSpc>
                          <a:spcPct val="107000"/>
                        </a:lnSpc>
                        <a:spcBef>
                          <a:spcPts val="300"/>
                        </a:spcBef>
                        <a:spcAft>
                          <a:spcPts val="300"/>
                        </a:spcAft>
                      </a:pPr>
                      <a:r>
                        <a:rPr lang="en-US" sz="2000" b="1" u="none" dirty="0">
                          <a:effectLst/>
                          <a:latin typeface="Calibri" panose="020F0502020204030204" pitchFamily="34" charset="0"/>
                          <a:cs typeface="Calibri" panose="020F0502020204030204" pitchFamily="34" charset="0"/>
                        </a:rPr>
                        <a:t>Indication for PCI</a:t>
                      </a:r>
                      <a:endParaRPr lang="en-US" sz="2000" b="1" u="none"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a:effectLst/>
                          <a:latin typeface="Calibri" panose="020F0502020204030204" pitchFamily="34" charset="0"/>
                          <a:cs typeface="Calibri" panose="020F0502020204030204" pitchFamily="34" charset="0"/>
                        </a:rPr>
                        <a:t> </a:t>
                      </a:r>
                      <a:endParaRPr lang="en-US" sz="2000" b="1">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 </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&lt;.001</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883324029"/>
                  </a:ext>
                </a:extLst>
              </a:tr>
              <a:tr h="370840">
                <a:tc>
                  <a:txBody>
                    <a:bodyPr/>
                    <a:lstStyle/>
                    <a:p>
                      <a:pPr marL="91440" marR="0">
                        <a:lnSpc>
                          <a:spcPct val="107000"/>
                        </a:lnSpc>
                        <a:spcBef>
                          <a:spcPts val="300"/>
                        </a:spcBef>
                        <a:spcAft>
                          <a:spcPts val="300"/>
                        </a:spcAft>
                      </a:pPr>
                      <a:r>
                        <a:rPr lang="en-US" sz="2000" b="1">
                          <a:effectLst/>
                          <a:latin typeface="Calibri" panose="020F0502020204030204" pitchFamily="34" charset="0"/>
                          <a:cs typeface="Calibri" panose="020F0502020204030204" pitchFamily="34" charset="0"/>
                        </a:rPr>
                        <a:t>ACS</a:t>
                      </a:r>
                      <a:endParaRPr lang="en-US" sz="2000" b="1">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68.4%</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63.7%</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 </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1032015979"/>
                  </a:ext>
                </a:extLst>
              </a:tr>
              <a:tr h="370840">
                <a:tc>
                  <a:txBody>
                    <a:bodyPr/>
                    <a:lstStyle/>
                    <a:p>
                      <a:pPr marL="91440" marR="0">
                        <a:lnSpc>
                          <a:spcPct val="107000"/>
                        </a:lnSpc>
                        <a:spcBef>
                          <a:spcPts val="300"/>
                        </a:spcBef>
                        <a:spcAft>
                          <a:spcPts val="300"/>
                        </a:spcAft>
                      </a:pPr>
                      <a:r>
                        <a:rPr lang="en-US" sz="2000" b="1">
                          <a:effectLst/>
                          <a:latin typeface="Calibri" panose="020F0502020204030204" pitchFamily="34" charset="0"/>
                          <a:cs typeface="Calibri" panose="020F0502020204030204" pitchFamily="34" charset="0"/>
                        </a:rPr>
                        <a:t>Stable CAD</a:t>
                      </a:r>
                      <a:endParaRPr lang="en-US" sz="2000" b="1">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31.6%</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36.3%</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 </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897252988"/>
                  </a:ext>
                </a:extLst>
              </a:tr>
            </a:tbl>
          </a:graphicData>
        </a:graphic>
      </p:graphicFrame>
      <p:sp>
        <p:nvSpPr>
          <p:cNvPr id="4" name="Title 1"/>
          <p:cNvSpPr>
            <a:spLocks noGrp="1"/>
          </p:cNvSpPr>
          <p:nvPr>
            <p:ph type="title"/>
          </p:nvPr>
        </p:nvSpPr>
        <p:spPr>
          <a:xfrm>
            <a:off x="838200" y="6535"/>
            <a:ext cx="10515600" cy="1325563"/>
          </a:xfrm>
        </p:spPr>
        <p:txBody>
          <a:bodyPr>
            <a:noAutofit/>
          </a:bodyPr>
          <a:lstStyle/>
          <a:p>
            <a:pPr algn="ctr"/>
            <a:r>
              <a:rPr lang="en-US" sz="4800" dirty="0">
                <a:latin typeface="Calibri" panose="020F0502020204030204" pitchFamily="34" charset="0"/>
                <a:cs typeface="Calibri" panose="020F0502020204030204" pitchFamily="34" charset="0"/>
              </a:rPr>
              <a:t>TWILIGHT – Sex Analysis: </a:t>
            </a:r>
            <a:br>
              <a:rPr lang="en-US" sz="4800" dirty="0">
                <a:latin typeface="Calibri" panose="020F0502020204030204" pitchFamily="34" charset="0"/>
                <a:cs typeface="Calibri" panose="020F0502020204030204" pitchFamily="34" charset="0"/>
              </a:rPr>
            </a:br>
            <a:r>
              <a:rPr lang="en-US" sz="4800" dirty="0">
                <a:solidFill>
                  <a:schemeClr val="accent4">
                    <a:lumMod val="75000"/>
                  </a:schemeClr>
                </a:solidFill>
                <a:latin typeface="Calibri" panose="020F0502020204030204" pitchFamily="34" charset="0"/>
                <a:cs typeface="Calibri" panose="020F0502020204030204" pitchFamily="34" charset="0"/>
              </a:rPr>
              <a:t>Patient Characteristics by Sex (II)</a:t>
            </a:r>
          </a:p>
        </p:txBody>
      </p:sp>
      <p:sp>
        <p:nvSpPr>
          <p:cNvPr id="6" name="Rectangle 5"/>
          <p:cNvSpPr/>
          <p:nvPr/>
        </p:nvSpPr>
        <p:spPr>
          <a:xfrm>
            <a:off x="587187" y="2448110"/>
            <a:ext cx="11017624" cy="36755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87187" y="2815664"/>
            <a:ext cx="11017624" cy="36755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87187" y="3195007"/>
            <a:ext cx="11017624" cy="36755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240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568256784"/>
              </p:ext>
            </p:extLst>
          </p:nvPr>
        </p:nvGraphicFramePr>
        <p:xfrm>
          <a:off x="838200" y="1425575"/>
          <a:ext cx="10515599" cy="3618992"/>
        </p:xfrm>
        <a:graphic>
          <a:graphicData uri="http://schemas.openxmlformats.org/drawingml/2006/table">
            <a:tbl>
              <a:tblPr firstRow="1" bandRow="1">
                <a:tableStyleId>{6E25E649-3F16-4E02-A733-19D2CDBF48F0}</a:tableStyleId>
              </a:tblPr>
              <a:tblGrid>
                <a:gridCol w="2942063">
                  <a:extLst>
                    <a:ext uri="{9D8B030D-6E8A-4147-A177-3AD203B41FA5}">
                      <a16:colId xmlns:a16="http://schemas.microsoft.com/office/drawing/2014/main" val="2009634669"/>
                    </a:ext>
                  </a:extLst>
                </a:gridCol>
                <a:gridCol w="2524512">
                  <a:extLst>
                    <a:ext uri="{9D8B030D-6E8A-4147-A177-3AD203B41FA5}">
                      <a16:colId xmlns:a16="http://schemas.microsoft.com/office/drawing/2014/main" val="3281326250"/>
                    </a:ext>
                  </a:extLst>
                </a:gridCol>
                <a:gridCol w="2524512">
                  <a:extLst>
                    <a:ext uri="{9D8B030D-6E8A-4147-A177-3AD203B41FA5}">
                      <a16:colId xmlns:a16="http://schemas.microsoft.com/office/drawing/2014/main" val="3294639160"/>
                    </a:ext>
                  </a:extLst>
                </a:gridCol>
                <a:gridCol w="2524512">
                  <a:extLst>
                    <a:ext uri="{9D8B030D-6E8A-4147-A177-3AD203B41FA5}">
                      <a16:colId xmlns:a16="http://schemas.microsoft.com/office/drawing/2014/main" val="716223285"/>
                    </a:ext>
                  </a:extLst>
                </a:gridCol>
              </a:tblGrid>
              <a:tr h="370840">
                <a:tc>
                  <a:txBody>
                    <a:bodyPr/>
                    <a:lstStyle/>
                    <a:p>
                      <a:pPr marL="0" marR="0">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Clinical Parameters</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solidFill>
                            <a:schemeClr val="bg1"/>
                          </a:solidFill>
                          <a:effectLst/>
                          <a:latin typeface="Calibri" panose="020F0502020204030204" pitchFamily="34" charset="0"/>
                          <a:cs typeface="Calibri" panose="020F0502020204030204" pitchFamily="34" charset="0"/>
                        </a:rPr>
                        <a:t>Women</a:t>
                      </a:r>
                      <a:br>
                        <a:rPr lang="en-US" sz="2000" b="1" dirty="0">
                          <a:solidFill>
                            <a:schemeClr val="bg1"/>
                          </a:solidFill>
                          <a:effectLst/>
                          <a:latin typeface="Calibri" panose="020F0502020204030204" pitchFamily="34" charset="0"/>
                          <a:cs typeface="Calibri" panose="020F0502020204030204" pitchFamily="34" charset="0"/>
                        </a:rPr>
                      </a:br>
                      <a:r>
                        <a:rPr lang="en-US" sz="2000" b="1" dirty="0">
                          <a:solidFill>
                            <a:schemeClr val="bg1"/>
                          </a:solidFill>
                          <a:effectLst/>
                          <a:latin typeface="Calibri" panose="020F0502020204030204" pitchFamily="34" charset="0"/>
                          <a:cs typeface="Calibri" panose="020F0502020204030204" pitchFamily="34" charset="0"/>
                        </a:rPr>
                        <a:t>(N=1698;</a:t>
                      </a:r>
                      <a:r>
                        <a:rPr lang="en-US" sz="2000" b="1" baseline="0" dirty="0">
                          <a:solidFill>
                            <a:schemeClr val="bg1"/>
                          </a:solidFill>
                          <a:effectLst/>
                          <a:latin typeface="Calibri" panose="020F0502020204030204" pitchFamily="34" charset="0"/>
                          <a:cs typeface="Calibri" panose="020F0502020204030204" pitchFamily="34" charset="0"/>
                        </a:rPr>
                        <a:t> 23.9%</a:t>
                      </a:r>
                      <a:r>
                        <a:rPr lang="en-US" sz="2000" b="1" dirty="0">
                          <a:solidFill>
                            <a:schemeClr val="bg1"/>
                          </a:solidFill>
                          <a:effectLst/>
                          <a:latin typeface="Calibri" panose="020F0502020204030204" pitchFamily="34" charset="0"/>
                          <a:cs typeface="Calibri" panose="020F0502020204030204" pitchFamily="34" charset="0"/>
                        </a:rPr>
                        <a:t>)</a:t>
                      </a:r>
                      <a:endParaRPr lang="en-US"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solidFill>
                            <a:schemeClr val="bg1"/>
                          </a:solidFill>
                          <a:effectLst/>
                          <a:latin typeface="Calibri" panose="020F0502020204030204" pitchFamily="34" charset="0"/>
                          <a:cs typeface="Calibri" panose="020F0502020204030204" pitchFamily="34" charset="0"/>
                        </a:rPr>
                        <a:t>Men</a:t>
                      </a:r>
                      <a:br>
                        <a:rPr lang="en-US" sz="2000" b="1" dirty="0">
                          <a:solidFill>
                            <a:schemeClr val="bg1"/>
                          </a:solidFill>
                          <a:effectLst/>
                          <a:latin typeface="Calibri" panose="020F0502020204030204" pitchFamily="34" charset="0"/>
                          <a:cs typeface="Calibri" panose="020F0502020204030204" pitchFamily="34" charset="0"/>
                        </a:rPr>
                      </a:br>
                      <a:r>
                        <a:rPr lang="en-US" sz="2000" b="1" dirty="0">
                          <a:solidFill>
                            <a:schemeClr val="bg1"/>
                          </a:solidFill>
                          <a:effectLst/>
                          <a:latin typeface="Calibri" panose="020F0502020204030204" pitchFamily="34" charset="0"/>
                          <a:cs typeface="Calibri" panose="020F0502020204030204" pitchFamily="34" charset="0"/>
                        </a:rPr>
                        <a:t>(N=5421; 76.1%)</a:t>
                      </a:r>
                      <a:endParaRPr lang="en-US"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algn="ctr"/>
                      <a:r>
                        <a:rPr lang="en-US" sz="2000" b="1" i="1" dirty="0">
                          <a:solidFill>
                            <a:schemeClr val="bg1"/>
                          </a:solidFill>
                          <a:latin typeface="Calibri" panose="020F0502020204030204" pitchFamily="34" charset="0"/>
                          <a:ea typeface="Times New Roman" panose="02020603050405020304" pitchFamily="18" charset="0"/>
                          <a:cs typeface="Calibri" panose="020F0502020204030204" pitchFamily="34" charset="0"/>
                        </a:rPr>
                        <a:t>P</a:t>
                      </a:r>
                      <a:r>
                        <a:rPr lang="en-US" sz="20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value</a:t>
                      </a:r>
                      <a:endParaRPr lang="en-US" sz="2000" dirty="0">
                        <a:solidFill>
                          <a:schemeClr val="bg1"/>
                        </a:solidFill>
                        <a:latin typeface="Calibri" panose="020F0502020204030204" pitchFamily="34" charset="0"/>
                        <a:cs typeface="Calibri" panose="020F0502020204030204" pitchFamily="34" charset="0"/>
                      </a:endParaRPr>
                    </a:p>
                  </a:txBody>
                  <a:tcPr marL="38100" marR="38100" marT="0" marB="0" anchor="ctr"/>
                </a:tc>
                <a:extLst>
                  <a:ext uri="{0D108BD9-81ED-4DB2-BD59-A6C34878D82A}">
                    <a16:rowId xmlns:a16="http://schemas.microsoft.com/office/drawing/2014/main" val="147091833"/>
                  </a:ext>
                </a:extLst>
              </a:tr>
              <a:tr h="370840">
                <a:tc>
                  <a:txBody>
                    <a:bodyPr/>
                    <a:lstStyle/>
                    <a:p>
                      <a:pPr marL="0" marR="0">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Peripheral arterial disease</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6.6%</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7.0%</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.61</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3945282517"/>
                  </a:ext>
                </a:extLst>
              </a:tr>
              <a:tr h="370840">
                <a:tc>
                  <a:txBody>
                    <a:bodyPr/>
                    <a:lstStyle/>
                    <a:p>
                      <a:pPr marL="0" marR="0">
                        <a:lnSpc>
                          <a:spcPct val="107000"/>
                        </a:lnSpc>
                        <a:spcBef>
                          <a:spcPts val="300"/>
                        </a:spcBef>
                        <a:spcAft>
                          <a:spcPts val="300"/>
                        </a:spcAft>
                      </a:pPr>
                      <a:r>
                        <a:rPr lang="en-US" sz="2000" b="1">
                          <a:effectLst/>
                          <a:latin typeface="Calibri" panose="020F0502020204030204" pitchFamily="34" charset="0"/>
                          <a:cs typeface="Calibri" panose="020F0502020204030204" pitchFamily="34" charset="0"/>
                        </a:rPr>
                        <a:t>Previous MI</a:t>
                      </a:r>
                      <a:endParaRPr lang="en-US" sz="2000" b="1">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20.9%</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31.1%</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&lt;.001</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2210026891"/>
                  </a:ext>
                </a:extLst>
              </a:tr>
              <a:tr h="370840">
                <a:tc>
                  <a:txBody>
                    <a:bodyPr/>
                    <a:lstStyle/>
                    <a:p>
                      <a:pPr marL="0" marR="0">
                        <a:lnSpc>
                          <a:spcPct val="107000"/>
                        </a:lnSpc>
                        <a:spcBef>
                          <a:spcPts val="300"/>
                        </a:spcBef>
                        <a:spcAft>
                          <a:spcPts val="300"/>
                        </a:spcAft>
                      </a:pPr>
                      <a:r>
                        <a:rPr lang="en-US" sz="2000" b="1">
                          <a:effectLst/>
                          <a:latin typeface="Calibri" panose="020F0502020204030204" pitchFamily="34" charset="0"/>
                          <a:cs typeface="Calibri" panose="020F0502020204030204" pitchFamily="34" charset="0"/>
                        </a:rPr>
                        <a:t>Previous PCI</a:t>
                      </a:r>
                      <a:endParaRPr lang="en-US" sz="2000" b="1">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32.5%</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45.1%</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&lt;.001</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2512159078"/>
                  </a:ext>
                </a:extLst>
              </a:tr>
              <a:tr h="370840">
                <a:tc>
                  <a:txBody>
                    <a:bodyPr/>
                    <a:lstStyle/>
                    <a:p>
                      <a:pPr marL="0" marR="0">
                        <a:lnSpc>
                          <a:spcPct val="107000"/>
                        </a:lnSpc>
                        <a:spcBef>
                          <a:spcPts val="300"/>
                        </a:spcBef>
                        <a:spcAft>
                          <a:spcPts val="300"/>
                        </a:spcAft>
                      </a:pPr>
                      <a:r>
                        <a:rPr lang="en-US" sz="2000" b="1">
                          <a:effectLst/>
                          <a:latin typeface="Calibri" panose="020F0502020204030204" pitchFamily="34" charset="0"/>
                          <a:cs typeface="Calibri" panose="020F0502020204030204" pitchFamily="34" charset="0"/>
                        </a:rPr>
                        <a:t>Previous CABG</a:t>
                      </a:r>
                      <a:endParaRPr lang="en-US" sz="2000" b="1">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6.4%</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11.1%</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&lt;.001</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4207642618"/>
                  </a:ext>
                </a:extLst>
              </a:tr>
              <a:tr h="370840">
                <a:tc>
                  <a:txBody>
                    <a:bodyPr/>
                    <a:lstStyle/>
                    <a:p>
                      <a:pPr marL="0" marR="0">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Previous major bleed</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1.1%</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0.8%</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.24</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995550813"/>
                  </a:ext>
                </a:extLst>
              </a:tr>
              <a:tr h="370840">
                <a:tc>
                  <a:txBody>
                    <a:bodyPr/>
                    <a:lstStyle/>
                    <a:p>
                      <a:pPr marL="0" marR="0">
                        <a:lnSpc>
                          <a:spcPct val="107000"/>
                        </a:lnSpc>
                        <a:spcBef>
                          <a:spcPts val="300"/>
                        </a:spcBef>
                        <a:spcAft>
                          <a:spcPts val="300"/>
                        </a:spcAft>
                      </a:pPr>
                      <a:r>
                        <a:rPr lang="en-US" sz="2000" b="1" u="none" dirty="0">
                          <a:effectLst/>
                          <a:latin typeface="Calibri" panose="020F0502020204030204" pitchFamily="34" charset="0"/>
                          <a:cs typeface="Calibri" panose="020F0502020204030204" pitchFamily="34" charset="0"/>
                        </a:rPr>
                        <a:t>Indication for PCI</a:t>
                      </a:r>
                      <a:endParaRPr lang="en-US" sz="2000" b="1" u="none"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a:effectLst/>
                          <a:latin typeface="Calibri" panose="020F0502020204030204" pitchFamily="34" charset="0"/>
                          <a:cs typeface="Calibri" panose="020F0502020204030204" pitchFamily="34" charset="0"/>
                        </a:rPr>
                        <a:t> </a:t>
                      </a:r>
                      <a:endParaRPr lang="en-US" sz="2000" b="1">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 </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&lt;.001</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883324029"/>
                  </a:ext>
                </a:extLst>
              </a:tr>
              <a:tr h="370840">
                <a:tc>
                  <a:txBody>
                    <a:bodyPr/>
                    <a:lstStyle/>
                    <a:p>
                      <a:pPr marL="91440" marR="0">
                        <a:lnSpc>
                          <a:spcPct val="107000"/>
                        </a:lnSpc>
                        <a:spcBef>
                          <a:spcPts val="300"/>
                        </a:spcBef>
                        <a:spcAft>
                          <a:spcPts val="300"/>
                        </a:spcAft>
                      </a:pPr>
                      <a:r>
                        <a:rPr lang="en-US" sz="2000" b="1">
                          <a:effectLst/>
                          <a:latin typeface="Calibri" panose="020F0502020204030204" pitchFamily="34" charset="0"/>
                          <a:cs typeface="Calibri" panose="020F0502020204030204" pitchFamily="34" charset="0"/>
                        </a:rPr>
                        <a:t>ACS</a:t>
                      </a:r>
                      <a:endParaRPr lang="en-US" sz="2000" b="1">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68.4%</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63.7%</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 </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1032015979"/>
                  </a:ext>
                </a:extLst>
              </a:tr>
              <a:tr h="370840">
                <a:tc>
                  <a:txBody>
                    <a:bodyPr/>
                    <a:lstStyle/>
                    <a:p>
                      <a:pPr marL="91440" marR="0">
                        <a:lnSpc>
                          <a:spcPct val="107000"/>
                        </a:lnSpc>
                        <a:spcBef>
                          <a:spcPts val="300"/>
                        </a:spcBef>
                        <a:spcAft>
                          <a:spcPts val="300"/>
                        </a:spcAft>
                      </a:pPr>
                      <a:r>
                        <a:rPr lang="en-US" sz="2000" b="1">
                          <a:effectLst/>
                          <a:latin typeface="Calibri" panose="020F0502020204030204" pitchFamily="34" charset="0"/>
                          <a:cs typeface="Calibri" panose="020F0502020204030204" pitchFamily="34" charset="0"/>
                        </a:rPr>
                        <a:t>Stable CAD</a:t>
                      </a:r>
                      <a:endParaRPr lang="en-US" sz="2000" b="1">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31.6%</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36.3%</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 </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897252988"/>
                  </a:ext>
                </a:extLst>
              </a:tr>
            </a:tbl>
          </a:graphicData>
        </a:graphic>
      </p:graphicFrame>
      <p:sp>
        <p:nvSpPr>
          <p:cNvPr id="4" name="Title 1"/>
          <p:cNvSpPr>
            <a:spLocks noGrp="1"/>
          </p:cNvSpPr>
          <p:nvPr>
            <p:ph type="title"/>
          </p:nvPr>
        </p:nvSpPr>
        <p:spPr>
          <a:xfrm>
            <a:off x="838200" y="6535"/>
            <a:ext cx="10515600" cy="1325563"/>
          </a:xfrm>
        </p:spPr>
        <p:txBody>
          <a:bodyPr>
            <a:noAutofit/>
          </a:bodyPr>
          <a:lstStyle/>
          <a:p>
            <a:pPr algn="ctr"/>
            <a:r>
              <a:rPr lang="en-US" sz="4800" dirty="0">
                <a:latin typeface="Calibri" panose="020F0502020204030204" pitchFamily="34" charset="0"/>
                <a:cs typeface="Calibri" panose="020F0502020204030204" pitchFamily="34" charset="0"/>
              </a:rPr>
              <a:t>TWILIGHT – Sex Analysis: </a:t>
            </a:r>
            <a:br>
              <a:rPr lang="en-US" sz="4800" dirty="0">
                <a:latin typeface="Calibri" panose="020F0502020204030204" pitchFamily="34" charset="0"/>
                <a:cs typeface="Calibri" panose="020F0502020204030204" pitchFamily="34" charset="0"/>
              </a:rPr>
            </a:br>
            <a:r>
              <a:rPr lang="en-US" sz="4800" dirty="0">
                <a:solidFill>
                  <a:schemeClr val="accent4">
                    <a:lumMod val="75000"/>
                  </a:schemeClr>
                </a:solidFill>
                <a:latin typeface="Calibri" panose="020F0502020204030204" pitchFamily="34" charset="0"/>
                <a:cs typeface="Calibri" panose="020F0502020204030204" pitchFamily="34" charset="0"/>
              </a:rPr>
              <a:t>Patient Characteristics by Sex (II)</a:t>
            </a:r>
          </a:p>
        </p:txBody>
      </p:sp>
      <p:sp>
        <p:nvSpPr>
          <p:cNvPr id="9" name="Rectangle 8"/>
          <p:cNvSpPr/>
          <p:nvPr/>
        </p:nvSpPr>
        <p:spPr>
          <a:xfrm>
            <a:off x="582705" y="3933825"/>
            <a:ext cx="11017624" cy="7382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0640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095290152"/>
              </p:ext>
            </p:extLst>
          </p:nvPr>
        </p:nvGraphicFramePr>
        <p:xfrm>
          <a:off x="838200" y="1425575"/>
          <a:ext cx="10515600" cy="4552696"/>
        </p:xfrm>
        <a:graphic>
          <a:graphicData uri="http://schemas.openxmlformats.org/drawingml/2006/table">
            <a:tbl>
              <a:tblPr firstRow="1" bandRow="1">
                <a:tableStyleId>{6E25E649-3F16-4E02-A733-19D2CDBF48F0}</a:tableStyleId>
              </a:tblPr>
              <a:tblGrid>
                <a:gridCol w="2628900">
                  <a:extLst>
                    <a:ext uri="{9D8B030D-6E8A-4147-A177-3AD203B41FA5}">
                      <a16:colId xmlns:a16="http://schemas.microsoft.com/office/drawing/2014/main" val="2009634669"/>
                    </a:ext>
                  </a:extLst>
                </a:gridCol>
                <a:gridCol w="2628900">
                  <a:extLst>
                    <a:ext uri="{9D8B030D-6E8A-4147-A177-3AD203B41FA5}">
                      <a16:colId xmlns:a16="http://schemas.microsoft.com/office/drawing/2014/main" val="3281326250"/>
                    </a:ext>
                  </a:extLst>
                </a:gridCol>
                <a:gridCol w="2628900">
                  <a:extLst>
                    <a:ext uri="{9D8B030D-6E8A-4147-A177-3AD203B41FA5}">
                      <a16:colId xmlns:a16="http://schemas.microsoft.com/office/drawing/2014/main" val="3294639160"/>
                    </a:ext>
                  </a:extLst>
                </a:gridCol>
                <a:gridCol w="2628900">
                  <a:extLst>
                    <a:ext uri="{9D8B030D-6E8A-4147-A177-3AD203B41FA5}">
                      <a16:colId xmlns:a16="http://schemas.microsoft.com/office/drawing/2014/main" val="716223285"/>
                    </a:ext>
                  </a:extLst>
                </a:gridCol>
              </a:tblGrid>
              <a:tr h="370840">
                <a:tc>
                  <a:txBody>
                    <a:bodyPr/>
                    <a:lstStyle/>
                    <a:p>
                      <a:pPr marL="0" marR="0">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Procedural Parameters</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solidFill>
                            <a:schemeClr val="bg1"/>
                          </a:solidFill>
                          <a:effectLst/>
                          <a:latin typeface="Calibri" panose="020F0502020204030204" pitchFamily="34" charset="0"/>
                          <a:cs typeface="Calibri" panose="020F0502020204030204" pitchFamily="34" charset="0"/>
                        </a:rPr>
                        <a:t>Women</a:t>
                      </a:r>
                      <a:br>
                        <a:rPr lang="en-US" sz="2000" b="1" dirty="0">
                          <a:solidFill>
                            <a:schemeClr val="bg1"/>
                          </a:solidFill>
                          <a:effectLst/>
                          <a:latin typeface="Calibri" panose="020F0502020204030204" pitchFamily="34" charset="0"/>
                          <a:cs typeface="Calibri" panose="020F0502020204030204" pitchFamily="34" charset="0"/>
                        </a:rPr>
                      </a:br>
                      <a:r>
                        <a:rPr lang="en-US" sz="2000" b="1" dirty="0">
                          <a:solidFill>
                            <a:schemeClr val="bg1"/>
                          </a:solidFill>
                          <a:effectLst/>
                          <a:latin typeface="Calibri" panose="020F0502020204030204" pitchFamily="34" charset="0"/>
                          <a:cs typeface="Calibri" panose="020F0502020204030204" pitchFamily="34" charset="0"/>
                        </a:rPr>
                        <a:t>(N=1698;</a:t>
                      </a:r>
                      <a:r>
                        <a:rPr lang="en-US" sz="2000" b="1" baseline="0" dirty="0">
                          <a:solidFill>
                            <a:schemeClr val="bg1"/>
                          </a:solidFill>
                          <a:effectLst/>
                          <a:latin typeface="Calibri" panose="020F0502020204030204" pitchFamily="34" charset="0"/>
                          <a:cs typeface="Calibri" panose="020F0502020204030204" pitchFamily="34" charset="0"/>
                        </a:rPr>
                        <a:t> 23.9%</a:t>
                      </a:r>
                      <a:r>
                        <a:rPr lang="en-US" sz="2000" b="1" dirty="0">
                          <a:solidFill>
                            <a:schemeClr val="bg1"/>
                          </a:solidFill>
                          <a:effectLst/>
                          <a:latin typeface="Calibri" panose="020F0502020204030204" pitchFamily="34" charset="0"/>
                          <a:cs typeface="Calibri" panose="020F0502020204030204" pitchFamily="34" charset="0"/>
                        </a:rPr>
                        <a:t>)</a:t>
                      </a:r>
                      <a:endParaRPr lang="en-US"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solidFill>
                            <a:schemeClr val="bg1"/>
                          </a:solidFill>
                          <a:effectLst/>
                          <a:latin typeface="Calibri" panose="020F0502020204030204" pitchFamily="34" charset="0"/>
                          <a:cs typeface="Calibri" panose="020F0502020204030204" pitchFamily="34" charset="0"/>
                        </a:rPr>
                        <a:t>Men</a:t>
                      </a:r>
                      <a:br>
                        <a:rPr lang="en-US" sz="2000" b="1" dirty="0">
                          <a:solidFill>
                            <a:schemeClr val="bg1"/>
                          </a:solidFill>
                          <a:effectLst/>
                          <a:latin typeface="Calibri" panose="020F0502020204030204" pitchFamily="34" charset="0"/>
                          <a:cs typeface="Calibri" panose="020F0502020204030204" pitchFamily="34" charset="0"/>
                        </a:rPr>
                      </a:br>
                      <a:r>
                        <a:rPr lang="en-US" sz="2000" b="1" dirty="0">
                          <a:solidFill>
                            <a:schemeClr val="bg1"/>
                          </a:solidFill>
                          <a:effectLst/>
                          <a:latin typeface="Calibri" panose="020F0502020204030204" pitchFamily="34" charset="0"/>
                          <a:cs typeface="Calibri" panose="020F0502020204030204" pitchFamily="34" charset="0"/>
                        </a:rPr>
                        <a:t>(N=5421; 76.1%)</a:t>
                      </a:r>
                      <a:endParaRPr lang="en-US"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algn="ctr"/>
                      <a:r>
                        <a:rPr lang="en-US" sz="2000" b="1" i="1" dirty="0">
                          <a:solidFill>
                            <a:schemeClr val="bg1"/>
                          </a:solidFill>
                          <a:latin typeface="Calibri" panose="020F0502020204030204" pitchFamily="34" charset="0"/>
                          <a:ea typeface="Times New Roman" panose="02020603050405020304" pitchFamily="18" charset="0"/>
                          <a:cs typeface="Calibri" panose="020F0502020204030204" pitchFamily="34" charset="0"/>
                        </a:rPr>
                        <a:t>P</a:t>
                      </a:r>
                      <a:r>
                        <a:rPr lang="en-US" sz="20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value</a:t>
                      </a:r>
                      <a:endParaRPr lang="en-US" sz="2000" dirty="0">
                        <a:solidFill>
                          <a:schemeClr val="bg1"/>
                        </a:solidFill>
                        <a:latin typeface="Calibri" panose="020F0502020204030204" pitchFamily="34" charset="0"/>
                        <a:cs typeface="Calibri" panose="020F0502020204030204" pitchFamily="34" charset="0"/>
                      </a:endParaRPr>
                    </a:p>
                  </a:txBody>
                  <a:tcPr marL="38100" marR="38100" marT="0" marB="0" anchor="ctr"/>
                </a:tc>
                <a:extLst>
                  <a:ext uri="{0D108BD9-81ED-4DB2-BD59-A6C34878D82A}">
                    <a16:rowId xmlns:a16="http://schemas.microsoft.com/office/drawing/2014/main" val="147091833"/>
                  </a:ext>
                </a:extLst>
              </a:tr>
              <a:tr h="370840">
                <a:tc>
                  <a:txBody>
                    <a:bodyPr/>
                    <a:lstStyle/>
                    <a:p>
                      <a:pPr marL="0" marR="0">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Radial artery access</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70.4%</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73.6%</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.01</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3945282517"/>
                  </a:ext>
                </a:extLst>
              </a:tr>
              <a:tr h="370840">
                <a:tc>
                  <a:txBody>
                    <a:bodyPr/>
                    <a:lstStyle/>
                    <a:p>
                      <a:pPr marL="0" marR="0">
                        <a:lnSpc>
                          <a:spcPct val="107000"/>
                        </a:lnSpc>
                        <a:spcBef>
                          <a:spcPts val="300"/>
                        </a:spcBef>
                        <a:spcAft>
                          <a:spcPts val="300"/>
                        </a:spcAft>
                      </a:pPr>
                      <a:r>
                        <a:rPr lang="en-US" sz="2000" b="1">
                          <a:effectLst/>
                          <a:latin typeface="Calibri" panose="020F0502020204030204" pitchFamily="34" charset="0"/>
                          <a:cs typeface="Calibri" panose="020F0502020204030204" pitchFamily="34" charset="0"/>
                        </a:rPr>
                        <a:t>Multivessel CAD</a:t>
                      </a:r>
                      <a:endParaRPr lang="en-US" sz="2000" b="1">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55.4%</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65.0%</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&lt;.001</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1427798115"/>
                  </a:ext>
                </a:extLst>
              </a:tr>
              <a:tr h="370840">
                <a:tc>
                  <a:txBody>
                    <a:bodyPr/>
                    <a:lstStyle/>
                    <a:p>
                      <a:pPr marL="0" marR="0">
                        <a:lnSpc>
                          <a:spcPct val="107000"/>
                        </a:lnSpc>
                        <a:spcBef>
                          <a:spcPts val="300"/>
                        </a:spcBef>
                        <a:spcAft>
                          <a:spcPts val="300"/>
                        </a:spcAft>
                      </a:pPr>
                      <a:r>
                        <a:rPr lang="en-US" sz="2000" b="1">
                          <a:effectLst/>
                          <a:latin typeface="Calibri" panose="020F0502020204030204" pitchFamily="34" charset="0"/>
                          <a:cs typeface="Calibri" panose="020F0502020204030204" pitchFamily="34" charset="0"/>
                        </a:rPr>
                        <a:t>Target vessel</a:t>
                      </a:r>
                      <a:endParaRPr lang="en-US" sz="2000" b="1">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 </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 </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 </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622985733"/>
                  </a:ext>
                </a:extLst>
              </a:tr>
              <a:tr h="370840">
                <a:tc>
                  <a:txBody>
                    <a:bodyPr/>
                    <a:lstStyle/>
                    <a:p>
                      <a:pPr marL="0" marR="0" indent="76200">
                        <a:lnSpc>
                          <a:spcPct val="107000"/>
                        </a:lnSpc>
                        <a:spcBef>
                          <a:spcPts val="300"/>
                        </a:spcBef>
                        <a:spcAft>
                          <a:spcPts val="300"/>
                        </a:spcAft>
                      </a:pPr>
                      <a:r>
                        <a:rPr lang="en-US" sz="2000" b="1">
                          <a:effectLst/>
                          <a:latin typeface="Calibri" panose="020F0502020204030204" pitchFamily="34" charset="0"/>
                          <a:cs typeface="Calibri" panose="020F0502020204030204" pitchFamily="34" charset="0"/>
                        </a:rPr>
                        <a:t>Left Main</a:t>
                      </a:r>
                      <a:endParaRPr lang="en-US" sz="2000" b="1">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4.4%</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5.1%</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.24</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51264988"/>
                  </a:ext>
                </a:extLst>
              </a:tr>
              <a:tr h="370840">
                <a:tc>
                  <a:txBody>
                    <a:bodyPr/>
                    <a:lstStyle/>
                    <a:p>
                      <a:pPr marL="0" marR="0" indent="76200">
                        <a:lnSpc>
                          <a:spcPct val="107000"/>
                        </a:lnSpc>
                        <a:spcBef>
                          <a:spcPts val="300"/>
                        </a:spcBef>
                        <a:spcAft>
                          <a:spcPts val="300"/>
                        </a:spcAft>
                      </a:pPr>
                      <a:r>
                        <a:rPr lang="en-US" sz="2000" b="1">
                          <a:effectLst/>
                          <a:latin typeface="Calibri" panose="020F0502020204030204" pitchFamily="34" charset="0"/>
                          <a:cs typeface="Calibri" panose="020F0502020204030204" pitchFamily="34" charset="0"/>
                        </a:rPr>
                        <a:t>LAD</a:t>
                      </a:r>
                      <a:endParaRPr lang="en-US" sz="2000" b="1">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60.7%</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54.8%</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&lt;.001</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2543961674"/>
                  </a:ext>
                </a:extLst>
              </a:tr>
              <a:tr h="370840">
                <a:tc>
                  <a:txBody>
                    <a:bodyPr/>
                    <a:lstStyle/>
                    <a:p>
                      <a:pPr marL="0" marR="0" indent="76200">
                        <a:lnSpc>
                          <a:spcPct val="107000"/>
                        </a:lnSpc>
                        <a:spcBef>
                          <a:spcPts val="300"/>
                        </a:spcBef>
                        <a:spcAft>
                          <a:spcPts val="300"/>
                        </a:spcAft>
                      </a:pPr>
                      <a:r>
                        <a:rPr lang="en-US" sz="2000" b="1">
                          <a:effectLst/>
                          <a:latin typeface="Calibri" panose="020F0502020204030204" pitchFamily="34" charset="0"/>
                          <a:cs typeface="Calibri" panose="020F0502020204030204" pitchFamily="34" charset="0"/>
                        </a:rPr>
                        <a:t>LCX</a:t>
                      </a:r>
                      <a:endParaRPr lang="en-US" sz="2000" b="1">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26.2%</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34.2%</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&lt;.001</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657216288"/>
                  </a:ext>
                </a:extLst>
              </a:tr>
              <a:tr h="370840">
                <a:tc>
                  <a:txBody>
                    <a:bodyPr/>
                    <a:lstStyle/>
                    <a:p>
                      <a:pPr marL="0" marR="0" indent="76200">
                        <a:lnSpc>
                          <a:spcPct val="107000"/>
                        </a:lnSpc>
                        <a:spcBef>
                          <a:spcPts val="300"/>
                        </a:spcBef>
                        <a:spcAft>
                          <a:spcPts val="300"/>
                        </a:spcAft>
                      </a:pPr>
                      <a:r>
                        <a:rPr lang="en-US" sz="2000" b="1">
                          <a:effectLst/>
                          <a:latin typeface="Calibri" panose="020F0502020204030204" pitchFamily="34" charset="0"/>
                          <a:cs typeface="Calibri" panose="020F0502020204030204" pitchFamily="34" charset="0"/>
                        </a:rPr>
                        <a:t>RCA</a:t>
                      </a:r>
                      <a:endParaRPr lang="en-US" sz="2000" b="1">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34.9%</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35.2%</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.85</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1081162523"/>
                  </a:ext>
                </a:extLst>
              </a:tr>
              <a:tr h="370840">
                <a:tc>
                  <a:txBody>
                    <a:bodyPr/>
                    <a:lstStyle/>
                    <a:p>
                      <a:pPr marL="0" marR="0">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Number of vessels treated (mean±SD)</a:t>
                      </a: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1.26±0.50</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1.29±0.53</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.044</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532354220"/>
                  </a:ext>
                </a:extLst>
              </a:tr>
              <a:tr h="370840">
                <a:tc>
                  <a:txBody>
                    <a:bodyPr/>
                    <a:lstStyle/>
                    <a:p>
                      <a:pPr marL="0" marR="0">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Number of lesions treated (mean±SD)</a:t>
                      </a:r>
                    </a:p>
                  </a:txBody>
                  <a:tcPr marL="38100" marR="38100" marT="0" marB="0" anchor="ctr"/>
                </a:tc>
                <a:tc>
                  <a:txBody>
                    <a:bodyPr/>
                    <a:lstStyle/>
                    <a:p>
                      <a:pPr marL="0" marR="0" algn="ctr">
                        <a:lnSpc>
                          <a:spcPct val="107000"/>
                        </a:lnSpc>
                        <a:spcBef>
                          <a:spcPts val="300"/>
                        </a:spcBef>
                        <a:spcAft>
                          <a:spcPts val="300"/>
                        </a:spcAft>
                      </a:pPr>
                      <a:r>
                        <a:rPr lang="en-US" sz="2000" b="1">
                          <a:effectLst/>
                          <a:latin typeface="Calibri" panose="020F0502020204030204" pitchFamily="34" charset="0"/>
                          <a:cs typeface="Calibri" panose="020F0502020204030204" pitchFamily="34" charset="0"/>
                        </a:rPr>
                        <a:t>1.47±0.71</a:t>
                      </a:r>
                      <a:endParaRPr lang="en-US" sz="2000" b="1">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a:effectLst/>
                          <a:latin typeface="Calibri" panose="020F0502020204030204" pitchFamily="34" charset="0"/>
                          <a:cs typeface="Calibri" panose="020F0502020204030204" pitchFamily="34" charset="0"/>
                        </a:rPr>
                        <a:t>1.54±0.76</a:t>
                      </a:r>
                      <a:endParaRPr lang="en-US" sz="2000" b="1">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&lt;.001</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2132722176"/>
                  </a:ext>
                </a:extLst>
              </a:tr>
            </a:tbl>
          </a:graphicData>
        </a:graphic>
      </p:graphicFrame>
      <p:sp>
        <p:nvSpPr>
          <p:cNvPr id="4" name="Title 1"/>
          <p:cNvSpPr>
            <a:spLocks noGrp="1"/>
          </p:cNvSpPr>
          <p:nvPr>
            <p:ph type="title"/>
          </p:nvPr>
        </p:nvSpPr>
        <p:spPr>
          <a:xfrm>
            <a:off x="838200" y="6535"/>
            <a:ext cx="10515600" cy="1325563"/>
          </a:xfrm>
        </p:spPr>
        <p:txBody>
          <a:bodyPr>
            <a:noAutofit/>
          </a:bodyPr>
          <a:lstStyle/>
          <a:p>
            <a:pPr algn="ctr"/>
            <a:r>
              <a:rPr lang="en-US" sz="4800" dirty="0">
                <a:latin typeface="Calibri" panose="020F0502020204030204" pitchFamily="34" charset="0"/>
                <a:cs typeface="Calibri" panose="020F0502020204030204" pitchFamily="34" charset="0"/>
              </a:rPr>
              <a:t>TWILIGHT – Sex Analysis: </a:t>
            </a:r>
            <a:br>
              <a:rPr lang="en-US" sz="4800" dirty="0">
                <a:latin typeface="Calibri" panose="020F0502020204030204" pitchFamily="34" charset="0"/>
                <a:cs typeface="Calibri" panose="020F0502020204030204" pitchFamily="34" charset="0"/>
              </a:rPr>
            </a:br>
            <a:r>
              <a:rPr lang="en-US" sz="4800" dirty="0">
                <a:solidFill>
                  <a:schemeClr val="accent4">
                    <a:lumMod val="75000"/>
                  </a:schemeClr>
                </a:solidFill>
                <a:latin typeface="Calibri" panose="020F0502020204030204" pitchFamily="34" charset="0"/>
                <a:cs typeface="Calibri" panose="020F0502020204030204" pitchFamily="34" charset="0"/>
              </a:rPr>
              <a:t>Patient Characteristics by Sex (III)</a:t>
            </a:r>
          </a:p>
        </p:txBody>
      </p:sp>
      <p:sp>
        <p:nvSpPr>
          <p:cNvPr id="6" name="Rectangle 5"/>
          <p:cNvSpPr/>
          <p:nvPr/>
        </p:nvSpPr>
        <p:spPr>
          <a:xfrm>
            <a:off x="587187" y="2433007"/>
            <a:ext cx="11017624" cy="36755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87187" y="4692112"/>
            <a:ext cx="11017624" cy="641887"/>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87187" y="5333998"/>
            <a:ext cx="11017624" cy="641887"/>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696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95317842"/>
              </p:ext>
            </p:extLst>
          </p:nvPr>
        </p:nvGraphicFramePr>
        <p:xfrm>
          <a:off x="838200" y="1425575"/>
          <a:ext cx="10515600" cy="3248152"/>
        </p:xfrm>
        <a:graphic>
          <a:graphicData uri="http://schemas.openxmlformats.org/drawingml/2006/table">
            <a:tbl>
              <a:tblPr firstRow="1" bandRow="1">
                <a:tableStyleId>{6E25E649-3F16-4E02-A733-19D2CDBF48F0}</a:tableStyleId>
              </a:tblPr>
              <a:tblGrid>
                <a:gridCol w="4782015">
                  <a:extLst>
                    <a:ext uri="{9D8B030D-6E8A-4147-A177-3AD203B41FA5}">
                      <a16:colId xmlns:a16="http://schemas.microsoft.com/office/drawing/2014/main" val="2009634669"/>
                    </a:ext>
                  </a:extLst>
                </a:gridCol>
                <a:gridCol w="2079703">
                  <a:extLst>
                    <a:ext uri="{9D8B030D-6E8A-4147-A177-3AD203B41FA5}">
                      <a16:colId xmlns:a16="http://schemas.microsoft.com/office/drawing/2014/main" val="3281326250"/>
                    </a:ext>
                  </a:extLst>
                </a:gridCol>
                <a:gridCol w="2079703">
                  <a:extLst>
                    <a:ext uri="{9D8B030D-6E8A-4147-A177-3AD203B41FA5}">
                      <a16:colId xmlns:a16="http://schemas.microsoft.com/office/drawing/2014/main" val="3294639160"/>
                    </a:ext>
                  </a:extLst>
                </a:gridCol>
                <a:gridCol w="1574179">
                  <a:extLst>
                    <a:ext uri="{9D8B030D-6E8A-4147-A177-3AD203B41FA5}">
                      <a16:colId xmlns:a16="http://schemas.microsoft.com/office/drawing/2014/main" val="716223285"/>
                    </a:ext>
                  </a:extLst>
                </a:gridCol>
              </a:tblGrid>
              <a:tr h="370840">
                <a:tc>
                  <a:txBody>
                    <a:bodyPr/>
                    <a:lstStyle/>
                    <a:p>
                      <a:pPr marL="0" marR="0">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Procedural Parameters</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solidFill>
                            <a:schemeClr val="bg1"/>
                          </a:solidFill>
                          <a:effectLst/>
                          <a:latin typeface="Calibri" panose="020F0502020204030204" pitchFamily="34" charset="0"/>
                          <a:cs typeface="Calibri" panose="020F0502020204030204" pitchFamily="34" charset="0"/>
                        </a:rPr>
                        <a:t>Women</a:t>
                      </a:r>
                      <a:br>
                        <a:rPr lang="en-US" sz="2000" b="1" dirty="0">
                          <a:solidFill>
                            <a:schemeClr val="bg1"/>
                          </a:solidFill>
                          <a:effectLst/>
                          <a:latin typeface="Calibri" panose="020F0502020204030204" pitchFamily="34" charset="0"/>
                          <a:cs typeface="Calibri" panose="020F0502020204030204" pitchFamily="34" charset="0"/>
                        </a:rPr>
                      </a:br>
                      <a:r>
                        <a:rPr lang="en-US" sz="2000" b="1" dirty="0">
                          <a:solidFill>
                            <a:schemeClr val="bg1"/>
                          </a:solidFill>
                          <a:effectLst/>
                          <a:latin typeface="Calibri" panose="020F0502020204030204" pitchFamily="34" charset="0"/>
                          <a:cs typeface="Calibri" panose="020F0502020204030204" pitchFamily="34" charset="0"/>
                        </a:rPr>
                        <a:t>(N=1698;</a:t>
                      </a:r>
                      <a:r>
                        <a:rPr lang="en-US" sz="2000" b="1" baseline="0" dirty="0">
                          <a:solidFill>
                            <a:schemeClr val="bg1"/>
                          </a:solidFill>
                          <a:effectLst/>
                          <a:latin typeface="Calibri" panose="020F0502020204030204" pitchFamily="34" charset="0"/>
                          <a:cs typeface="Calibri" panose="020F0502020204030204" pitchFamily="34" charset="0"/>
                        </a:rPr>
                        <a:t> 23.9%</a:t>
                      </a:r>
                      <a:r>
                        <a:rPr lang="en-US" sz="2000" b="1" dirty="0">
                          <a:solidFill>
                            <a:schemeClr val="bg1"/>
                          </a:solidFill>
                          <a:effectLst/>
                          <a:latin typeface="Calibri" panose="020F0502020204030204" pitchFamily="34" charset="0"/>
                          <a:cs typeface="Calibri" panose="020F0502020204030204" pitchFamily="34" charset="0"/>
                        </a:rPr>
                        <a:t>)</a:t>
                      </a:r>
                      <a:endParaRPr lang="en-US"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solidFill>
                            <a:schemeClr val="bg1"/>
                          </a:solidFill>
                          <a:effectLst/>
                          <a:latin typeface="Calibri" panose="020F0502020204030204" pitchFamily="34" charset="0"/>
                          <a:cs typeface="Calibri" panose="020F0502020204030204" pitchFamily="34" charset="0"/>
                        </a:rPr>
                        <a:t>Men</a:t>
                      </a:r>
                      <a:br>
                        <a:rPr lang="en-US" sz="2000" b="1" dirty="0">
                          <a:solidFill>
                            <a:schemeClr val="bg1"/>
                          </a:solidFill>
                          <a:effectLst/>
                          <a:latin typeface="Calibri" panose="020F0502020204030204" pitchFamily="34" charset="0"/>
                          <a:cs typeface="Calibri" panose="020F0502020204030204" pitchFamily="34" charset="0"/>
                        </a:rPr>
                      </a:br>
                      <a:r>
                        <a:rPr lang="en-US" sz="2000" b="1" dirty="0">
                          <a:solidFill>
                            <a:schemeClr val="bg1"/>
                          </a:solidFill>
                          <a:effectLst/>
                          <a:latin typeface="Calibri" panose="020F0502020204030204" pitchFamily="34" charset="0"/>
                          <a:cs typeface="Calibri" panose="020F0502020204030204" pitchFamily="34" charset="0"/>
                        </a:rPr>
                        <a:t>(N=5421; 76.1%)</a:t>
                      </a:r>
                      <a:endParaRPr lang="en-US"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lvl="0" indent="0" algn="ctr" defTabSz="914400" rtl="0" eaLnBrk="1" fontAlgn="auto" latinLnBrk="0" hangingPunct="1">
                        <a:lnSpc>
                          <a:spcPct val="107000"/>
                        </a:lnSpc>
                        <a:spcBef>
                          <a:spcPts val="300"/>
                        </a:spcBef>
                        <a:spcAft>
                          <a:spcPts val="300"/>
                        </a:spcAft>
                        <a:buClrTx/>
                        <a:buSzTx/>
                        <a:buFontTx/>
                        <a:buNone/>
                        <a:tabLst/>
                        <a:defRPr/>
                      </a:pPr>
                      <a:r>
                        <a:rPr lang="en-US" sz="2000" b="1" i="1" dirty="0">
                          <a:solidFill>
                            <a:schemeClr val="bg1"/>
                          </a:solidFill>
                          <a:latin typeface="Calibri" panose="020F0502020204030204" pitchFamily="34" charset="0"/>
                          <a:ea typeface="Times New Roman" panose="02020603050405020304" pitchFamily="18" charset="0"/>
                          <a:cs typeface="Calibri" panose="020F0502020204030204" pitchFamily="34" charset="0"/>
                        </a:rPr>
                        <a:t>P</a:t>
                      </a:r>
                      <a:r>
                        <a:rPr lang="en-US" sz="20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value</a:t>
                      </a:r>
                      <a:endParaRPr lang="en-US" sz="2000" dirty="0">
                        <a:solidFill>
                          <a:schemeClr val="bg1"/>
                        </a:solidFill>
                        <a:latin typeface="Calibri" panose="020F0502020204030204" pitchFamily="34" charset="0"/>
                        <a:cs typeface="Calibri" panose="020F0502020204030204" pitchFamily="34" charset="0"/>
                      </a:endParaRPr>
                    </a:p>
                  </a:txBody>
                  <a:tcPr marL="38100" marR="38100" marT="0" marB="0" anchor="ctr"/>
                </a:tc>
                <a:extLst>
                  <a:ext uri="{0D108BD9-81ED-4DB2-BD59-A6C34878D82A}">
                    <a16:rowId xmlns:a16="http://schemas.microsoft.com/office/drawing/2014/main" val="147091833"/>
                  </a:ext>
                </a:extLst>
              </a:tr>
              <a:tr h="370840">
                <a:tc>
                  <a:txBody>
                    <a:bodyPr/>
                    <a:lstStyle/>
                    <a:p>
                      <a:pPr marL="0" marR="0">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Lesion morphology</a:t>
                      </a:r>
                      <a:r>
                        <a:rPr lang="en-US" sz="2000" b="1" baseline="30000" dirty="0">
                          <a:effectLst/>
                          <a:latin typeface="Calibri" panose="020F0502020204030204" pitchFamily="34" charset="0"/>
                          <a:cs typeface="Calibri" panose="020F0502020204030204" pitchFamily="34" charset="0"/>
                        </a:rPr>
                        <a:t>†</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 </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 </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 </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2210026891"/>
                  </a:ext>
                </a:extLst>
              </a:tr>
              <a:tr h="370840">
                <a:tc>
                  <a:txBody>
                    <a:bodyPr/>
                    <a:lstStyle/>
                    <a:p>
                      <a:pPr marL="57150" marR="0" indent="19050">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Moderate/severe</a:t>
                      </a:r>
                      <a:r>
                        <a:rPr lang="en-US" sz="2000" b="1" baseline="0" dirty="0">
                          <a:effectLst/>
                          <a:latin typeface="Calibri" panose="020F0502020204030204" pitchFamily="34" charset="0"/>
                          <a:cs typeface="Calibri" panose="020F0502020204030204" pitchFamily="34" charset="0"/>
                        </a:rPr>
                        <a:t>    </a:t>
                      </a:r>
                      <a:r>
                        <a:rPr lang="en-US" sz="2000" b="1" dirty="0">
                          <a:effectLst/>
                          <a:latin typeface="Calibri" panose="020F0502020204030204" pitchFamily="34" charset="0"/>
                          <a:cs typeface="Calibri" panose="020F0502020204030204" pitchFamily="34" charset="0"/>
                        </a:rPr>
                        <a:t>calcification</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14.7%</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13.6%</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.24</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2512159078"/>
                  </a:ext>
                </a:extLst>
              </a:tr>
              <a:tr h="370840">
                <a:tc>
                  <a:txBody>
                    <a:bodyPr/>
                    <a:lstStyle/>
                    <a:p>
                      <a:pPr marL="0" marR="0" indent="76200">
                        <a:lnSpc>
                          <a:spcPct val="107000"/>
                        </a:lnSpc>
                        <a:spcBef>
                          <a:spcPts val="300"/>
                        </a:spcBef>
                        <a:spcAft>
                          <a:spcPts val="300"/>
                        </a:spcAft>
                      </a:pPr>
                      <a:r>
                        <a:rPr lang="en-US" sz="2000" b="1">
                          <a:effectLst/>
                          <a:latin typeface="Calibri" panose="020F0502020204030204" pitchFamily="34" charset="0"/>
                          <a:cs typeface="Calibri" panose="020F0502020204030204" pitchFamily="34" charset="0"/>
                        </a:rPr>
                        <a:t>Bifurcation</a:t>
                      </a:r>
                      <a:endParaRPr lang="en-US" sz="2000" b="1">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11.8%</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12.3%</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.58</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4207642618"/>
                  </a:ext>
                </a:extLst>
              </a:tr>
              <a:tr h="370840">
                <a:tc>
                  <a:txBody>
                    <a:bodyPr/>
                    <a:lstStyle/>
                    <a:p>
                      <a:pPr marL="0" marR="0" indent="76200">
                        <a:lnSpc>
                          <a:spcPct val="107000"/>
                        </a:lnSpc>
                        <a:spcBef>
                          <a:spcPts val="300"/>
                        </a:spcBef>
                        <a:spcAft>
                          <a:spcPts val="300"/>
                        </a:spcAft>
                      </a:pPr>
                      <a:r>
                        <a:rPr lang="en-US" sz="2000" b="1">
                          <a:effectLst/>
                          <a:latin typeface="Calibri" panose="020F0502020204030204" pitchFamily="34" charset="0"/>
                          <a:cs typeface="Calibri" panose="020F0502020204030204" pitchFamily="34" charset="0"/>
                        </a:rPr>
                        <a:t>Total occlusion</a:t>
                      </a:r>
                      <a:endParaRPr lang="en-US" sz="2000" b="1">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5.4%</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6.5%</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.10</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995550813"/>
                  </a:ext>
                </a:extLst>
              </a:tr>
              <a:tr h="370840">
                <a:tc>
                  <a:txBody>
                    <a:bodyPr/>
                    <a:lstStyle/>
                    <a:p>
                      <a:pPr marL="0" marR="0" indent="76200">
                        <a:lnSpc>
                          <a:spcPct val="107000"/>
                        </a:lnSpc>
                        <a:spcBef>
                          <a:spcPts val="300"/>
                        </a:spcBef>
                        <a:spcAft>
                          <a:spcPts val="300"/>
                        </a:spcAft>
                      </a:pPr>
                      <a:r>
                        <a:rPr lang="en-US" sz="2000" b="1">
                          <a:effectLst/>
                          <a:latin typeface="Calibri" panose="020F0502020204030204" pitchFamily="34" charset="0"/>
                          <a:cs typeface="Calibri" panose="020F0502020204030204" pitchFamily="34" charset="0"/>
                        </a:rPr>
                        <a:t>Thrombotic</a:t>
                      </a:r>
                      <a:endParaRPr lang="en-US" sz="2000" b="1">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10.5%</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10.5%</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.95</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883324029"/>
                  </a:ext>
                </a:extLst>
              </a:tr>
              <a:tr h="370840">
                <a:tc>
                  <a:txBody>
                    <a:bodyPr/>
                    <a:lstStyle/>
                    <a:p>
                      <a:pPr marL="0" marR="0">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Total stent length, mm</a:t>
                      </a:r>
                      <a:r>
                        <a:rPr lang="en-US" sz="2000" b="1" baseline="30000" dirty="0">
                          <a:effectLst/>
                          <a:latin typeface="Calibri" panose="020F0502020204030204" pitchFamily="34" charset="0"/>
                          <a:cs typeface="Calibri" panose="020F0502020204030204" pitchFamily="34" charset="0"/>
                        </a:rPr>
                        <a:t>‡ </a:t>
                      </a:r>
                      <a:r>
                        <a:rPr lang="en-US" sz="2000" b="1" baseline="0" dirty="0">
                          <a:effectLst/>
                          <a:latin typeface="Calibri" panose="020F0502020204030204" pitchFamily="34" charset="0"/>
                          <a:cs typeface="Calibri" panose="020F0502020204030204" pitchFamily="34" charset="0"/>
                        </a:rPr>
                        <a:t>(mean±SD)</a:t>
                      </a: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37.6±22.1</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40.6±24.9</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&lt;.001</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1032015979"/>
                  </a:ext>
                </a:extLst>
              </a:tr>
              <a:tr h="370840">
                <a:tc>
                  <a:txBody>
                    <a:bodyPr/>
                    <a:lstStyle/>
                    <a:p>
                      <a:pPr marL="0" marR="0">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Minimum stent diameter, </a:t>
                      </a:r>
                      <a:r>
                        <a:rPr lang="en-US" sz="2000" b="1" dirty="0" smtClean="0">
                          <a:effectLst/>
                          <a:latin typeface="Calibri" panose="020F0502020204030204" pitchFamily="34" charset="0"/>
                          <a:cs typeface="Calibri" panose="020F0502020204030204" pitchFamily="34" charset="0"/>
                        </a:rPr>
                        <a:t>mm (</a:t>
                      </a:r>
                      <a:r>
                        <a:rPr lang="en-US" sz="2000" b="1" dirty="0" err="1">
                          <a:effectLst/>
                          <a:latin typeface="Calibri" panose="020F0502020204030204" pitchFamily="34" charset="0"/>
                          <a:cs typeface="Calibri" panose="020F0502020204030204" pitchFamily="34" charset="0"/>
                        </a:rPr>
                        <a:t>mean±SD</a:t>
                      </a:r>
                      <a:r>
                        <a:rPr lang="en-US" sz="2000" b="1" dirty="0">
                          <a:effectLst/>
                          <a:latin typeface="Calibri" panose="020F0502020204030204" pitchFamily="34" charset="0"/>
                          <a:cs typeface="Calibri" panose="020F0502020204030204" pitchFamily="34" charset="0"/>
                        </a:rPr>
                        <a:t>)</a:t>
                      </a: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2.8±0.5</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2.9±0.5</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tc>
                  <a:txBody>
                    <a:bodyPr/>
                    <a:lstStyle/>
                    <a:p>
                      <a:pPr marL="0" marR="0" algn="ctr">
                        <a:lnSpc>
                          <a:spcPct val="107000"/>
                        </a:lnSpc>
                        <a:spcBef>
                          <a:spcPts val="300"/>
                        </a:spcBef>
                        <a:spcAft>
                          <a:spcPts val="300"/>
                        </a:spcAft>
                      </a:pPr>
                      <a:r>
                        <a:rPr lang="en-US" sz="2000" b="1" dirty="0">
                          <a:effectLst/>
                          <a:latin typeface="Calibri" panose="020F0502020204030204" pitchFamily="34" charset="0"/>
                          <a:cs typeface="Calibri" panose="020F0502020204030204" pitchFamily="34" charset="0"/>
                        </a:rPr>
                        <a:t>&lt;.001</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38100" marR="38100" marT="0" marB="0" anchor="ctr"/>
                </a:tc>
                <a:extLst>
                  <a:ext uri="{0D108BD9-81ED-4DB2-BD59-A6C34878D82A}">
                    <a16:rowId xmlns:a16="http://schemas.microsoft.com/office/drawing/2014/main" val="897252988"/>
                  </a:ext>
                </a:extLst>
              </a:tr>
            </a:tbl>
          </a:graphicData>
        </a:graphic>
      </p:graphicFrame>
      <p:sp>
        <p:nvSpPr>
          <p:cNvPr id="4" name="Title 1"/>
          <p:cNvSpPr>
            <a:spLocks noGrp="1"/>
          </p:cNvSpPr>
          <p:nvPr>
            <p:ph type="title"/>
          </p:nvPr>
        </p:nvSpPr>
        <p:spPr>
          <a:xfrm>
            <a:off x="838200" y="6535"/>
            <a:ext cx="10515600" cy="1325563"/>
          </a:xfrm>
        </p:spPr>
        <p:txBody>
          <a:bodyPr>
            <a:normAutofit/>
          </a:bodyPr>
          <a:lstStyle/>
          <a:p>
            <a:pPr algn="ctr"/>
            <a:r>
              <a:rPr lang="en-US" dirty="0">
                <a:latin typeface="Calibri" panose="020F0502020204030204" pitchFamily="34" charset="0"/>
                <a:cs typeface="Calibri" panose="020F0502020204030204" pitchFamily="34" charset="0"/>
              </a:rPr>
              <a:t>TWILIGHT – Sex Analysis: </a:t>
            </a:r>
            <a:br>
              <a:rPr lang="en-US" dirty="0">
                <a:latin typeface="Calibri" panose="020F0502020204030204" pitchFamily="34" charset="0"/>
                <a:cs typeface="Calibri" panose="020F0502020204030204" pitchFamily="34" charset="0"/>
              </a:rPr>
            </a:br>
            <a:r>
              <a:rPr lang="en-US" dirty="0">
                <a:solidFill>
                  <a:schemeClr val="accent4">
                    <a:lumMod val="75000"/>
                  </a:schemeClr>
                </a:solidFill>
                <a:latin typeface="Calibri" panose="020F0502020204030204" pitchFamily="34" charset="0"/>
                <a:cs typeface="Calibri" panose="020F0502020204030204" pitchFamily="34" charset="0"/>
              </a:rPr>
              <a:t>Patient Characteristics by Sex (IV)</a:t>
            </a:r>
          </a:p>
        </p:txBody>
      </p:sp>
      <p:sp>
        <p:nvSpPr>
          <p:cNvPr id="2" name="Rectangle 1"/>
          <p:cNvSpPr/>
          <p:nvPr/>
        </p:nvSpPr>
        <p:spPr>
          <a:xfrm>
            <a:off x="1100951" y="5019680"/>
            <a:ext cx="6096000" cy="619272"/>
          </a:xfrm>
          <a:prstGeom prst="rect">
            <a:avLst/>
          </a:prstGeom>
        </p:spPr>
        <p:txBody>
          <a:bodyPr>
            <a:spAutoFit/>
          </a:bodyPr>
          <a:lstStyle/>
          <a:p>
            <a:pPr marL="342900" marR="285750">
              <a:lnSpc>
                <a:spcPct val="107000"/>
              </a:lnSpc>
              <a:spcBef>
                <a:spcPts val="0"/>
              </a:spcBef>
            </a:pPr>
            <a:r>
              <a:rPr lang="en-US" sz="1600" baseline="30000" dirty="0">
                <a:latin typeface="Calibri" panose="020F0502020204030204" pitchFamily="34" charset="0"/>
                <a:ea typeface="Times New Roman" panose="02020603050405020304" pitchFamily="18" charset="0"/>
                <a:cs typeface="Calibri" panose="020F0502020204030204" pitchFamily="34" charset="0"/>
              </a:rPr>
              <a:t>†</a:t>
            </a:r>
            <a:r>
              <a:rPr lang="en-US" sz="1600" dirty="0">
                <a:latin typeface="Calibri" panose="020F0502020204030204" pitchFamily="34" charset="0"/>
                <a:ea typeface="Times New Roman" panose="02020603050405020304" pitchFamily="18" charset="0"/>
                <a:cs typeface="Calibri" panose="020F0502020204030204" pitchFamily="34" charset="0"/>
              </a:rPr>
              <a:t>Lesion morphology assessed by operators</a:t>
            </a:r>
          </a:p>
          <a:p>
            <a:pPr marL="342900" marR="285750">
              <a:lnSpc>
                <a:spcPct val="107000"/>
              </a:lnSpc>
              <a:spcBef>
                <a:spcPts val="0"/>
              </a:spcBef>
              <a:spcAft>
                <a:spcPts val="800"/>
              </a:spcAft>
            </a:pPr>
            <a:r>
              <a:rPr lang="en-US" sz="1600" baseline="30000" dirty="0">
                <a:latin typeface="Calibri" panose="020F0502020204030204" pitchFamily="34" charset="0"/>
                <a:ea typeface="Times New Roman" panose="02020603050405020304" pitchFamily="18" charset="0"/>
                <a:cs typeface="Calibri" panose="020F0502020204030204" pitchFamily="34" charset="0"/>
              </a:rPr>
              <a:t>‡</a:t>
            </a:r>
            <a:r>
              <a:rPr lang="en-US" sz="1600" dirty="0">
                <a:latin typeface="Calibri" panose="020F0502020204030204" pitchFamily="34" charset="0"/>
                <a:ea typeface="Times New Roman" panose="02020603050405020304" pitchFamily="18" charset="0"/>
                <a:cs typeface="Calibri" panose="020F0502020204030204" pitchFamily="34" charset="0"/>
              </a:rPr>
              <a:t>Stent length calculated by operators</a:t>
            </a:r>
          </a:p>
        </p:txBody>
      </p:sp>
      <p:sp>
        <p:nvSpPr>
          <p:cNvPr id="7" name="Rectangle 6"/>
          <p:cNvSpPr/>
          <p:nvPr/>
        </p:nvSpPr>
        <p:spPr>
          <a:xfrm>
            <a:off x="582705" y="3936990"/>
            <a:ext cx="11017624" cy="36755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82705" y="4304544"/>
            <a:ext cx="11017624" cy="3675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245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97049" y="687657"/>
            <a:ext cx="8934447" cy="5634037"/>
            <a:chOff x="2449513" y="754158"/>
            <a:chExt cx="8934447" cy="5634037"/>
          </a:xfrm>
        </p:grpSpPr>
        <p:sp>
          <p:nvSpPr>
            <p:cNvPr id="131" name="AutoShape 65"/>
            <p:cNvSpPr>
              <a:spLocks noChangeAspect="1" noChangeArrowheads="1" noTextEdit="1"/>
            </p:cNvSpPr>
            <p:nvPr/>
          </p:nvSpPr>
          <p:spPr bwMode="auto">
            <a:xfrm>
              <a:off x="2459038" y="1001807"/>
              <a:ext cx="7405687"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b="1">
                <a:latin typeface="Calibri" panose="020F0502020204030204" pitchFamily="34" charset="0"/>
                <a:cs typeface="Calibri" panose="020F0502020204030204" pitchFamily="34" charset="0"/>
              </a:endParaRPr>
            </a:p>
          </p:txBody>
        </p:sp>
        <p:sp>
          <p:nvSpPr>
            <p:cNvPr id="132" name="Rectangle 67"/>
            <p:cNvSpPr>
              <a:spLocks noChangeArrowheads="1"/>
            </p:cNvSpPr>
            <p:nvPr/>
          </p:nvSpPr>
          <p:spPr bwMode="auto">
            <a:xfrm>
              <a:off x="2454275" y="997045"/>
              <a:ext cx="7415212" cy="48201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b="1">
                <a:latin typeface="Calibri" panose="020F0502020204030204" pitchFamily="34" charset="0"/>
                <a:cs typeface="Calibri" panose="020F0502020204030204" pitchFamily="34" charset="0"/>
              </a:endParaRPr>
            </a:p>
          </p:txBody>
        </p:sp>
        <p:sp>
          <p:nvSpPr>
            <p:cNvPr id="133" name="Rectangle 68"/>
            <p:cNvSpPr>
              <a:spLocks noChangeArrowheads="1"/>
            </p:cNvSpPr>
            <p:nvPr/>
          </p:nvSpPr>
          <p:spPr bwMode="auto">
            <a:xfrm>
              <a:off x="2449513" y="754158"/>
              <a:ext cx="7400924" cy="5063054"/>
            </a:xfrm>
            <a:prstGeom prst="rect">
              <a:avLst/>
            </a:prstGeom>
            <a:solidFill>
              <a:srgbClr val="FFFFFF"/>
            </a:solidFill>
            <a:ln w="9525">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400">
                <a:latin typeface="Calibri" panose="020F0502020204030204" pitchFamily="34" charset="0"/>
                <a:cs typeface="Calibri" panose="020F0502020204030204" pitchFamily="34" charset="0"/>
              </a:endParaRPr>
            </a:p>
          </p:txBody>
        </p:sp>
        <p:sp>
          <p:nvSpPr>
            <p:cNvPr id="134" name="Rectangle 69"/>
            <p:cNvSpPr>
              <a:spLocks noChangeArrowheads="1"/>
            </p:cNvSpPr>
            <p:nvPr/>
          </p:nvSpPr>
          <p:spPr bwMode="auto">
            <a:xfrm>
              <a:off x="4119563" y="1441545"/>
              <a:ext cx="5480049" cy="3092451"/>
            </a:xfrm>
            <a:prstGeom prst="rect">
              <a:avLst/>
            </a:prstGeom>
            <a:solidFill>
              <a:srgbClr val="FFFFFF"/>
            </a:solidFill>
            <a:ln w="9525">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2400" b="1">
                <a:latin typeface="Calibri" panose="020F0502020204030204" pitchFamily="34" charset="0"/>
                <a:cs typeface="Calibri" panose="020F0502020204030204" pitchFamily="34" charset="0"/>
              </a:endParaRPr>
            </a:p>
          </p:txBody>
        </p:sp>
        <p:sp>
          <p:nvSpPr>
            <p:cNvPr id="135" name="Freeform 70"/>
            <p:cNvSpPr>
              <a:spLocks/>
            </p:cNvSpPr>
            <p:nvPr/>
          </p:nvSpPr>
          <p:spPr bwMode="auto">
            <a:xfrm>
              <a:off x="4240213" y="2932207"/>
              <a:ext cx="5238749" cy="1481138"/>
            </a:xfrm>
            <a:custGeom>
              <a:avLst/>
              <a:gdLst>
                <a:gd name="T0" fmla="*/ 6 w 1167"/>
                <a:gd name="T1" fmla="*/ 329 h 330"/>
                <a:gd name="T2" fmla="*/ 22 w 1167"/>
                <a:gd name="T3" fmla="*/ 322 h 330"/>
                <a:gd name="T4" fmla="*/ 44 w 1167"/>
                <a:gd name="T5" fmla="*/ 314 h 330"/>
                <a:gd name="T6" fmla="*/ 57 w 1167"/>
                <a:gd name="T7" fmla="*/ 309 h 330"/>
                <a:gd name="T8" fmla="*/ 70 w 1167"/>
                <a:gd name="T9" fmla="*/ 303 h 330"/>
                <a:gd name="T10" fmla="*/ 83 w 1167"/>
                <a:gd name="T11" fmla="*/ 297 h 330"/>
                <a:gd name="T12" fmla="*/ 96 w 1167"/>
                <a:gd name="T13" fmla="*/ 293 h 330"/>
                <a:gd name="T14" fmla="*/ 112 w 1167"/>
                <a:gd name="T15" fmla="*/ 288 h 330"/>
                <a:gd name="T16" fmla="*/ 134 w 1167"/>
                <a:gd name="T17" fmla="*/ 282 h 330"/>
                <a:gd name="T18" fmla="*/ 153 w 1167"/>
                <a:gd name="T19" fmla="*/ 277 h 330"/>
                <a:gd name="T20" fmla="*/ 166 w 1167"/>
                <a:gd name="T21" fmla="*/ 274 h 330"/>
                <a:gd name="T22" fmla="*/ 192 w 1167"/>
                <a:gd name="T23" fmla="*/ 268 h 330"/>
                <a:gd name="T24" fmla="*/ 217 w 1167"/>
                <a:gd name="T25" fmla="*/ 254 h 330"/>
                <a:gd name="T26" fmla="*/ 230 w 1167"/>
                <a:gd name="T27" fmla="*/ 249 h 330"/>
                <a:gd name="T28" fmla="*/ 246 w 1167"/>
                <a:gd name="T29" fmla="*/ 244 h 330"/>
                <a:gd name="T30" fmla="*/ 268 w 1167"/>
                <a:gd name="T31" fmla="*/ 235 h 330"/>
                <a:gd name="T32" fmla="*/ 288 w 1167"/>
                <a:gd name="T33" fmla="*/ 229 h 330"/>
                <a:gd name="T34" fmla="*/ 304 w 1167"/>
                <a:gd name="T35" fmla="*/ 216 h 330"/>
                <a:gd name="T36" fmla="*/ 329 w 1167"/>
                <a:gd name="T37" fmla="*/ 213 h 330"/>
                <a:gd name="T38" fmla="*/ 348 w 1167"/>
                <a:gd name="T39" fmla="*/ 206 h 330"/>
                <a:gd name="T40" fmla="*/ 374 w 1167"/>
                <a:gd name="T41" fmla="*/ 200 h 330"/>
                <a:gd name="T42" fmla="*/ 387 w 1167"/>
                <a:gd name="T43" fmla="*/ 194 h 330"/>
                <a:gd name="T44" fmla="*/ 403 w 1167"/>
                <a:gd name="T45" fmla="*/ 191 h 330"/>
                <a:gd name="T46" fmla="*/ 432 w 1167"/>
                <a:gd name="T47" fmla="*/ 185 h 330"/>
                <a:gd name="T48" fmla="*/ 451 w 1167"/>
                <a:gd name="T49" fmla="*/ 179 h 330"/>
                <a:gd name="T50" fmla="*/ 467 w 1167"/>
                <a:gd name="T51" fmla="*/ 173 h 330"/>
                <a:gd name="T52" fmla="*/ 486 w 1167"/>
                <a:gd name="T53" fmla="*/ 170 h 330"/>
                <a:gd name="T54" fmla="*/ 502 w 1167"/>
                <a:gd name="T55" fmla="*/ 167 h 330"/>
                <a:gd name="T56" fmla="*/ 515 w 1167"/>
                <a:gd name="T57" fmla="*/ 158 h 330"/>
                <a:gd name="T58" fmla="*/ 537 w 1167"/>
                <a:gd name="T59" fmla="*/ 147 h 330"/>
                <a:gd name="T60" fmla="*/ 556 w 1167"/>
                <a:gd name="T61" fmla="*/ 141 h 330"/>
                <a:gd name="T62" fmla="*/ 569 w 1167"/>
                <a:gd name="T63" fmla="*/ 139 h 330"/>
                <a:gd name="T64" fmla="*/ 582 w 1167"/>
                <a:gd name="T65" fmla="*/ 134 h 330"/>
                <a:gd name="T66" fmla="*/ 595 w 1167"/>
                <a:gd name="T67" fmla="*/ 130 h 330"/>
                <a:gd name="T68" fmla="*/ 614 w 1167"/>
                <a:gd name="T69" fmla="*/ 125 h 330"/>
                <a:gd name="T70" fmla="*/ 627 w 1167"/>
                <a:gd name="T71" fmla="*/ 118 h 330"/>
                <a:gd name="T72" fmla="*/ 646 w 1167"/>
                <a:gd name="T73" fmla="*/ 115 h 330"/>
                <a:gd name="T74" fmla="*/ 659 w 1167"/>
                <a:gd name="T75" fmla="*/ 109 h 330"/>
                <a:gd name="T76" fmla="*/ 694 w 1167"/>
                <a:gd name="T77" fmla="*/ 106 h 330"/>
                <a:gd name="T78" fmla="*/ 720 w 1167"/>
                <a:gd name="T79" fmla="*/ 104 h 330"/>
                <a:gd name="T80" fmla="*/ 748 w 1167"/>
                <a:gd name="T81" fmla="*/ 100 h 330"/>
                <a:gd name="T82" fmla="*/ 764 w 1167"/>
                <a:gd name="T83" fmla="*/ 94 h 330"/>
                <a:gd name="T84" fmla="*/ 793 w 1167"/>
                <a:gd name="T85" fmla="*/ 89 h 330"/>
                <a:gd name="T86" fmla="*/ 816 w 1167"/>
                <a:gd name="T87" fmla="*/ 82 h 330"/>
                <a:gd name="T88" fmla="*/ 835 w 1167"/>
                <a:gd name="T89" fmla="*/ 77 h 330"/>
                <a:gd name="T90" fmla="*/ 851 w 1167"/>
                <a:gd name="T91" fmla="*/ 75 h 330"/>
                <a:gd name="T92" fmla="*/ 873 w 1167"/>
                <a:gd name="T93" fmla="*/ 69 h 330"/>
                <a:gd name="T94" fmla="*/ 892 w 1167"/>
                <a:gd name="T95" fmla="*/ 62 h 330"/>
                <a:gd name="T96" fmla="*/ 908 w 1167"/>
                <a:gd name="T97" fmla="*/ 53 h 330"/>
                <a:gd name="T98" fmla="*/ 931 w 1167"/>
                <a:gd name="T99" fmla="*/ 50 h 330"/>
                <a:gd name="T100" fmla="*/ 950 w 1167"/>
                <a:gd name="T101" fmla="*/ 43 h 330"/>
                <a:gd name="T102" fmla="*/ 975 w 1167"/>
                <a:gd name="T103" fmla="*/ 38 h 330"/>
                <a:gd name="T104" fmla="*/ 1007 w 1167"/>
                <a:gd name="T105" fmla="*/ 29 h 330"/>
                <a:gd name="T106" fmla="*/ 1023 w 1167"/>
                <a:gd name="T107" fmla="*/ 22 h 330"/>
                <a:gd name="T108" fmla="*/ 1039 w 1167"/>
                <a:gd name="T109" fmla="*/ 19 h 330"/>
                <a:gd name="T110" fmla="*/ 1055 w 1167"/>
                <a:gd name="T111" fmla="*/ 14 h 330"/>
                <a:gd name="T112" fmla="*/ 1091 w 1167"/>
                <a:gd name="T113" fmla="*/ 11 h 330"/>
                <a:gd name="T114" fmla="*/ 1113 w 1167"/>
                <a:gd name="T115" fmla="*/ 8 h 330"/>
                <a:gd name="T116" fmla="*/ 1126 w 1167"/>
                <a:gd name="T117" fmla="*/ 6 h 330"/>
                <a:gd name="T118" fmla="*/ 1142 w 1167"/>
                <a:gd name="T119" fmla="*/ 3 h 330"/>
                <a:gd name="T120" fmla="*/ 1167 w 1167"/>
                <a:gd name="T121"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67" h="330">
                  <a:moveTo>
                    <a:pt x="0" y="330"/>
                  </a:moveTo>
                  <a:lnTo>
                    <a:pt x="0" y="330"/>
                  </a:lnTo>
                  <a:lnTo>
                    <a:pt x="0" y="330"/>
                  </a:lnTo>
                  <a:lnTo>
                    <a:pt x="1" y="330"/>
                  </a:lnTo>
                  <a:lnTo>
                    <a:pt x="1" y="330"/>
                  </a:lnTo>
                  <a:lnTo>
                    <a:pt x="3" y="330"/>
                  </a:lnTo>
                  <a:lnTo>
                    <a:pt x="3" y="329"/>
                  </a:lnTo>
                  <a:lnTo>
                    <a:pt x="6" y="329"/>
                  </a:lnTo>
                  <a:lnTo>
                    <a:pt x="6" y="326"/>
                  </a:lnTo>
                  <a:lnTo>
                    <a:pt x="12" y="326"/>
                  </a:lnTo>
                  <a:lnTo>
                    <a:pt x="12" y="325"/>
                  </a:lnTo>
                  <a:lnTo>
                    <a:pt x="16" y="325"/>
                  </a:lnTo>
                  <a:lnTo>
                    <a:pt x="16" y="323"/>
                  </a:lnTo>
                  <a:lnTo>
                    <a:pt x="19" y="323"/>
                  </a:lnTo>
                  <a:lnTo>
                    <a:pt x="19" y="322"/>
                  </a:lnTo>
                  <a:lnTo>
                    <a:pt x="22" y="322"/>
                  </a:lnTo>
                  <a:lnTo>
                    <a:pt x="22" y="320"/>
                  </a:lnTo>
                  <a:lnTo>
                    <a:pt x="25" y="320"/>
                  </a:lnTo>
                  <a:lnTo>
                    <a:pt x="25" y="317"/>
                  </a:lnTo>
                  <a:lnTo>
                    <a:pt x="35" y="317"/>
                  </a:lnTo>
                  <a:lnTo>
                    <a:pt x="35" y="315"/>
                  </a:lnTo>
                  <a:lnTo>
                    <a:pt x="38" y="315"/>
                  </a:lnTo>
                  <a:lnTo>
                    <a:pt x="38" y="314"/>
                  </a:lnTo>
                  <a:lnTo>
                    <a:pt x="44" y="314"/>
                  </a:lnTo>
                  <a:lnTo>
                    <a:pt x="44" y="312"/>
                  </a:lnTo>
                  <a:lnTo>
                    <a:pt x="48" y="312"/>
                  </a:lnTo>
                  <a:lnTo>
                    <a:pt x="48" y="312"/>
                  </a:lnTo>
                  <a:lnTo>
                    <a:pt x="51" y="312"/>
                  </a:lnTo>
                  <a:lnTo>
                    <a:pt x="51" y="310"/>
                  </a:lnTo>
                  <a:lnTo>
                    <a:pt x="54" y="310"/>
                  </a:lnTo>
                  <a:lnTo>
                    <a:pt x="54" y="309"/>
                  </a:lnTo>
                  <a:lnTo>
                    <a:pt x="57" y="309"/>
                  </a:lnTo>
                  <a:lnTo>
                    <a:pt x="57" y="307"/>
                  </a:lnTo>
                  <a:lnTo>
                    <a:pt x="60" y="307"/>
                  </a:lnTo>
                  <a:lnTo>
                    <a:pt x="60" y="307"/>
                  </a:lnTo>
                  <a:lnTo>
                    <a:pt x="64" y="307"/>
                  </a:lnTo>
                  <a:lnTo>
                    <a:pt x="64" y="305"/>
                  </a:lnTo>
                  <a:lnTo>
                    <a:pt x="67" y="305"/>
                  </a:lnTo>
                  <a:lnTo>
                    <a:pt x="67" y="303"/>
                  </a:lnTo>
                  <a:lnTo>
                    <a:pt x="70" y="303"/>
                  </a:lnTo>
                  <a:lnTo>
                    <a:pt x="70" y="302"/>
                  </a:lnTo>
                  <a:lnTo>
                    <a:pt x="73" y="302"/>
                  </a:lnTo>
                  <a:lnTo>
                    <a:pt x="73" y="301"/>
                  </a:lnTo>
                  <a:lnTo>
                    <a:pt x="76" y="301"/>
                  </a:lnTo>
                  <a:lnTo>
                    <a:pt x="76" y="299"/>
                  </a:lnTo>
                  <a:lnTo>
                    <a:pt x="80" y="299"/>
                  </a:lnTo>
                  <a:lnTo>
                    <a:pt x="80" y="297"/>
                  </a:lnTo>
                  <a:lnTo>
                    <a:pt x="83" y="297"/>
                  </a:lnTo>
                  <a:lnTo>
                    <a:pt x="83" y="295"/>
                  </a:lnTo>
                  <a:lnTo>
                    <a:pt x="86" y="295"/>
                  </a:lnTo>
                  <a:lnTo>
                    <a:pt x="86" y="295"/>
                  </a:lnTo>
                  <a:lnTo>
                    <a:pt x="89" y="295"/>
                  </a:lnTo>
                  <a:lnTo>
                    <a:pt x="89" y="294"/>
                  </a:lnTo>
                  <a:lnTo>
                    <a:pt x="92" y="294"/>
                  </a:lnTo>
                  <a:lnTo>
                    <a:pt x="92" y="293"/>
                  </a:lnTo>
                  <a:lnTo>
                    <a:pt x="96" y="293"/>
                  </a:lnTo>
                  <a:lnTo>
                    <a:pt x="96" y="293"/>
                  </a:lnTo>
                  <a:lnTo>
                    <a:pt x="99" y="293"/>
                  </a:lnTo>
                  <a:lnTo>
                    <a:pt x="99" y="293"/>
                  </a:lnTo>
                  <a:lnTo>
                    <a:pt x="105" y="293"/>
                  </a:lnTo>
                  <a:lnTo>
                    <a:pt x="105" y="292"/>
                  </a:lnTo>
                  <a:lnTo>
                    <a:pt x="108" y="292"/>
                  </a:lnTo>
                  <a:lnTo>
                    <a:pt x="108" y="288"/>
                  </a:lnTo>
                  <a:lnTo>
                    <a:pt x="112" y="288"/>
                  </a:lnTo>
                  <a:lnTo>
                    <a:pt x="112" y="288"/>
                  </a:lnTo>
                  <a:lnTo>
                    <a:pt x="115" y="288"/>
                  </a:lnTo>
                  <a:lnTo>
                    <a:pt x="115" y="284"/>
                  </a:lnTo>
                  <a:lnTo>
                    <a:pt x="118" y="284"/>
                  </a:lnTo>
                  <a:lnTo>
                    <a:pt x="118" y="284"/>
                  </a:lnTo>
                  <a:lnTo>
                    <a:pt x="131" y="284"/>
                  </a:lnTo>
                  <a:lnTo>
                    <a:pt x="131" y="282"/>
                  </a:lnTo>
                  <a:lnTo>
                    <a:pt x="134" y="282"/>
                  </a:lnTo>
                  <a:lnTo>
                    <a:pt x="134" y="280"/>
                  </a:lnTo>
                  <a:lnTo>
                    <a:pt x="137" y="280"/>
                  </a:lnTo>
                  <a:lnTo>
                    <a:pt x="137" y="280"/>
                  </a:lnTo>
                  <a:lnTo>
                    <a:pt x="147" y="280"/>
                  </a:lnTo>
                  <a:lnTo>
                    <a:pt x="147" y="279"/>
                  </a:lnTo>
                  <a:lnTo>
                    <a:pt x="150" y="279"/>
                  </a:lnTo>
                  <a:lnTo>
                    <a:pt x="150" y="277"/>
                  </a:lnTo>
                  <a:lnTo>
                    <a:pt x="153" y="277"/>
                  </a:lnTo>
                  <a:lnTo>
                    <a:pt x="153" y="277"/>
                  </a:lnTo>
                  <a:lnTo>
                    <a:pt x="156" y="277"/>
                  </a:lnTo>
                  <a:lnTo>
                    <a:pt x="156" y="276"/>
                  </a:lnTo>
                  <a:lnTo>
                    <a:pt x="160" y="276"/>
                  </a:lnTo>
                  <a:lnTo>
                    <a:pt x="160" y="275"/>
                  </a:lnTo>
                  <a:lnTo>
                    <a:pt x="163" y="275"/>
                  </a:lnTo>
                  <a:lnTo>
                    <a:pt x="163" y="274"/>
                  </a:lnTo>
                  <a:lnTo>
                    <a:pt x="166" y="274"/>
                  </a:lnTo>
                  <a:lnTo>
                    <a:pt x="166" y="274"/>
                  </a:lnTo>
                  <a:lnTo>
                    <a:pt x="179" y="274"/>
                  </a:lnTo>
                  <a:lnTo>
                    <a:pt x="179" y="272"/>
                  </a:lnTo>
                  <a:lnTo>
                    <a:pt x="185" y="272"/>
                  </a:lnTo>
                  <a:lnTo>
                    <a:pt x="185" y="269"/>
                  </a:lnTo>
                  <a:lnTo>
                    <a:pt x="188" y="269"/>
                  </a:lnTo>
                  <a:lnTo>
                    <a:pt x="188" y="268"/>
                  </a:lnTo>
                  <a:lnTo>
                    <a:pt x="192" y="268"/>
                  </a:lnTo>
                  <a:lnTo>
                    <a:pt x="192" y="264"/>
                  </a:lnTo>
                  <a:lnTo>
                    <a:pt x="195" y="264"/>
                  </a:lnTo>
                  <a:lnTo>
                    <a:pt x="195" y="260"/>
                  </a:lnTo>
                  <a:lnTo>
                    <a:pt x="208" y="260"/>
                  </a:lnTo>
                  <a:lnTo>
                    <a:pt x="208" y="255"/>
                  </a:lnTo>
                  <a:lnTo>
                    <a:pt x="214" y="255"/>
                  </a:lnTo>
                  <a:lnTo>
                    <a:pt x="214" y="254"/>
                  </a:lnTo>
                  <a:lnTo>
                    <a:pt x="217" y="254"/>
                  </a:lnTo>
                  <a:lnTo>
                    <a:pt x="217" y="253"/>
                  </a:lnTo>
                  <a:lnTo>
                    <a:pt x="220" y="253"/>
                  </a:lnTo>
                  <a:lnTo>
                    <a:pt x="220" y="253"/>
                  </a:lnTo>
                  <a:lnTo>
                    <a:pt x="224" y="253"/>
                  </a:lnTo>
                  <a:lnTo>
                    <a:pt x="224" y="253"/>
                  </a:lnTo>
                  <a:lnTo>
                    <a:pt x="227" y="253"/>
                  </a:lnTo>
                  <a:lnTo>
                    <a:pt x="227" y="249"/>
                  </a:lnTo>
                  <a:lnTo>
                    <a:pt x="230" y="249"/>
                  </a:lnTo>
                  <a:lnTo>
                    <a:pt x="230" y="247"/>
                  </a:lnTo>
                  <a:lnTo>
                    <a:pt x="236" y="247"/>
                  </a:lnTo>
                  <a:lnTo>
                    <a:pt x="236" y="245"/>
                  </a:lnTo>
                  <a:lnTo>
                    <a:pt x="240" y="245"/>
                  </a:lnTo>
                  <a:lnTo>
                    <a:pt x="240" y="245"/>
                  </a:lnTo>
                  <a:lnTo>
                    <a:pt x="243" y="245"/>
                  </a:lnTo>
                  <a:lnTo>
                    <a:pt x="243" y="244"/>
                  </a:lnTo>
                  <a:lnTo>
                    <a:pt x="246" y="244"/>
                  </a:lnTo>
                  <a:lnTo>
                    <a:pt x="246" y="242"/>
                  </a:lnTo>
                  <a:lnTo>
                    <a:pt x="249" y="242"/>
                  </a:lnTo>
                  <a:lnTo>
                    <a:pt x="249" y="241"/>
                  </a:lnTo>
                  <a:lnTo>
                    <a:pt x="262" y="241"/>
                  </a:lnTo>
                  <a:lnTo>
                    <a:pt x="262" y="237"/>
                  </a:lnTo>
                  <a:lnTo>
                    <a:pt x="265" y="237"/>
                  </a:lnTo>
                  <a:lnTo>
                    <a:pt x="265" y="235"/>
                  </a:lnTo>
                  <a:lnTo>
                    <a:pt x="268" y="235"/>
                  </a:lnTo>
                  <a:lnTo>
                    <a:pt x="268" y="234"/>
                  </a:lnTo>
                  <a:lnTo>
                    <a:pt x="275" y="234"/>
                  </a:lnTo>
                  <a:lnTo>
                    <a:pt x="275" y="231"/>
                  </a:lnTo>
                  <a:lnTo>
                    <a:pt x="281" y="231"/>
                  </a:lnTo>
                  <a:lnTo>
                    <a:pt x="281" y="230"/>
                  </a:lnTo>
                  <a:lnTo>
                    <a:pt x="284" y="230"/>
                  </a:lnTo>
                  <a:lnTo>
                    <a:pt x="284" y="229"/>
                  </a:lnTo>
                  <a:lnTo>
                    <a:pt x="288" y="229"/>
                  </a:lnTo>
                  <a:lnTo>
                    <a:pt x="288" y="226"/>
                  </a:lnTo>
                  <a:lnTo>
                    <a:pt x="291" y="226"/>
                  </a:lnTo>
                  <a:lnTo>
                    <a:pt x="291" y="223"/>
                  </a:lnTo>
                  <a:lnTo>
                    <a:pt x="294" y="223"/>
                  </a:lnTo>
                  <a:lnTo>
                    <a:pt x="294" y="218"/>
                  </a:lnTo>
                  <a:lnTo>
                    <a:pt x="297" y="218"/>
                  </a:lnTo>
                  <a:lnTo>
                    <a:pt x="297" y="216"/>
                  </a:lnTo>
                  <a:lnTo>
                    <a:pt x="304" y="216"/>
                  </a:lnTo>
                  <a:lnTo>
                    <a:pt x="304" y="216"/>
                  </a:lnTo>
                  <a:lnTo>
                    <a:pt x="313" y="216"/>
                  </a:lnTo>
                  <a:lnTo>
                    <a:pt x="313" y="216"/>
                  </a:lnTo>
                  <a:lnTo>
                    <a:pt x="316" y="216"/>
                  </a:lnTo>
                  <a:lnTo>
                    <a:pt x="316" y="215"/>
                  </a:lnTo>
                  <a:lnTo>
                    <a:pt x="320" y="215"/>
                  </a:lnTo>
                  <a:lnTo>
                    <a:pt x="320" y="213"/>
                  </a:lnTo>
                  <a:lnTo>
                    <a:pt x="329" y="213"/>
                  </a:lnTo>
                  <a:lnTo>
                    <a:pt x="329" y="211"/>
                  </a:lnTo>
                  <a:lnTo>
                    <a:pt x="332" y="211"/>
                  </a:lnTo>
                  <a:lnTo>
                    <a:pt x="332" y="208"/>
                  </a:lnTo>
                  <a:lnTo>
                    <a:pt x="336" y="208"/>
                  </a:lnTo>
                  <a:lnTo>
                    <a:pt x="336" y="208"/>
                  </a:lnTo>
                  <a:lnTo>
                    <a:pt x="339" y="208"/>
                  </a:lnTo>
                  <a:lnTo>
                    <a:pt x="339" y="206"/>
                  </a:lnTo>
                  <a:lnTo>
                    <a:pt x="348" y="206"/>
                  </a:lnTo>
                  <a:lnTo>
                    <a:pt x="348" y="206"/>
                  </a:lnTo>
                  <a:lnTo>
                    <a:pt x="358" y="206"/>
                  </a:lnTo>
                  <a:lnTo>
                    <a:pt x="358" y="203"/>
                  </a:lnTo>
                  <a:lnTo>
                    <a:pt x="364" y="203"/>
                  </a:lnTo>
                  <a:lnTo>
                    <a:pt x="364" y="202"/>
                  </a:lnTo>
                  <a:lnTo>
                    <a:pt x="368" y="202"/>
                  </a:lnTo>
                  <a:lnTo>
                    <a:pt x="368" y="200"/>
                  </a:lnTo>
                  <a:lnTo>
                    <a:pt x="374" y="200"/>
                  </a:lnTo>
                  <a:lnTo>
                    <a:pt x="374" y="198"/>
                  </a:lnTo>
                  <a:lnTo>
                    <a:pt x="377" y="198"/>
                  </a:lnTo>
                  <a:lnTo>
                    <a:pt x="377" y="197"/>
                  </a:lnTo>
                  <a:lnTo>
                    <a:pt x="380" y="197"/>
                  </a:lnTo>
                  <a:lnTo>
                    <a:pt x="380" y="196"/>
                  </a:lnTo>
                  <a:lnTo>
                    <a:pt x="384" y="196"/>
                  </a:lnTo>
                  <a:lnTo>
                    <a:pt x="384" y="194"/>
                  </a:lnTo>
                  <a:lnTo>
                    <a:pt x="387" y="194"/>
                  </a:lnTo>
                  <a:lnTo>
                    <a:pt x="387" y="193"/>
                  </a:lnTo>
                  <a:lnTo>
                    <a:pt x="390" y="193"/>
                  </a:lnTo>
                  <a:lnTo>
                    <a:pt x="390" y="193"/>
                  </a:lnTo>
                  <a:lnTo>
                    <a:pt x="393" y="193"/>
                  </a:lnTo>
                  <a:lnTo>
                    <a:pt x="393" y="192"/>
                  </a:lnTo>
                  <a:lnTo>
                    <a:pt x="396" y="192"/>
                  </a:lnTo>
                  <a:lnTo>
                    <a:pt x="396" y="191"/>
                  </a:lnTo>
                  <a:lnTo>
                    <a:pt x="403" y="191"/>
                  </a:lnTo>
                  <a:lnTo>
                    <a:pt x="403" y="190"/>
                  </a:lnTo>
                  <a:lnTo>
                    <a:pt x="419" y="190"/>
                  </a:lnTo>
                  <a:lnTo>
                    <a:pt x="419" y="189"/>
                  </a:lnTo>
                  <a:lnTo>
                    <a:pt x="422" y="189"/>
                  </a:lnTo>
                  <a:lnTo>
                    <a:pt x="422" y="187"/>
                  </a:lnTo>
                  <a:lnTo>
                    <a:pt x="425" y="187"/>
                  </a:lnTo>
                  <a:lnTo>
                    <a:pt x="425" y="185"/>
                  </a:lnTo>
                  <a:lnTo>
                    <a:pt x="432" y="185"/>
                  </a:lnTo>
                  <a:lnTo>
                    <a:pt x="432" y="183"/>
                  </a:lnTo>
                  <a:lnTo>
                    <a:pt x="435" y="183"/>
                  </a:lnTo>
                  <a:lnTo>
                    <a:pt x="435" y="180"/>
                  </a:lnTo>
                  <a:lnTo>
                    <a:pt x="438" y="180"/>
                  </a:lnTo>
                  <a:lnTo>
                    <a:pt x="438" y="180"/>
                  </a:lnTo>
                  <a:lnTo>
                    <a:pt x="444" y="180"/>
                  </a:lnTo>
                  <a:lnTo>
                    <a:pt x="444" y="179"/>
                  </a:lnTo>
                  <a:lnTo>
                    <a:pt x="451" y="179"/>
                  </a:lnTo>
                  <a:lnTo>
                    <a:pt x="451" y="177"/>
                  </a:lnTo>
                  <a:lnTo>
                    <a:pt x="454" y="177"/>
                  </a:lnTo>
                  <a:lnTo>
                    <a:pt x="454" y="175"/>
                  </a:lnTo>
                  <a:lnTo>
                    <a:pt x="457" y="175"/>
                  </a:lnTo>
                  <a:lnTo>
                    <a:pt x="457" y="175"/>
                  </a:lnTo>
                  <a:lnTo>
                    <a:pt x="460" y="175"/>
                  </a:lnTo>
                  <a:lnTo>
                    <a:pt x="460" y="173"/>
                  </a:lnTo>
                  <a:lnTo>
                    <a:pt x="467" y="173"/>
                  </a:lnTo>
                  <a:lnTo>
                    <a:pt x="467" y="173"/>
                  </a:lnTo>
                  <a:lnTo>
                    <a:pt x="473" y="173"/>
                  </a:lnTo>
                  <a:lnTo>
                    <a:pt x="473" y="172"/>
                  </a:lnTo>
                  <a:lnTo>
                    <a:pt x="476" y="172"/>
                  </a:lnTo>
                  <a:lnTo>
                    <a:pt x="476" y="171"/>
                  </a:lnTo>
                  <a:lnTo>
                    <a:pt x="483" y="171"/>
                  </a:lnTo>
                  <a:lnTo>
                    <a:pt x="483" y="170"/>
                  </a:lnTo>
                  <a:lnTo>
                    <a:pt x="486" y="170"/>
                  </a:lnTo>
                  <a:lnTo>
                    <a:pt x="486" y="168"/>
                  </a:lnTo>
                  <a:lnTo>
                    <a:pt x="489" y="168"/>
                  </a:lnTo>
                  <a:lnTo>
                    <a:pt x="489" y="168"/>
                  </a:lnTo>
                  <a:lnTo>
                    <a:pt x="492" y="168"/>
                  </a:lnTo>
                  <a:lnTo>
                    <a:pt x="492" y="168"/>
                  </a:lnTo>
                  <a:lnTo>
                    <a:pt x="496" y="168"/>
                  </a:lnTo>
                  <a:lnTo>
                    <a:pt x="496" y="167"/>
                  </a:lnTo>
                  <a:lnTo>
                    <a:pt x="502" y="167"/>
                  </a:lnTo>
                  <a:lnTo>
                    <a:pt x="502" y="164"/>
                  </a:lnTo>
                  <a:lnTo>
                    <a:pt x="505" y="164"/>
                  </a:lnTo>
                  <a:lnTo>
                    <a:pt x="505" y="161"/>
                  </a:lnTo>
                  <a:lnTo>
                    <a:pt x="508" y="161"/>
                  </a:lnTo>
                  <a:lnTo>
                    <a:pt x="508" y="159"/>
                  </a:lnTo>
                  <a:lnTo>
                    <a:pt x="512" y="159"/>
                  </a:lnTo>
                  <a:lnTo>
                    <a:pt x="512" y="158"/>
                  </a:lnTo>
                  <a:lnTo>
                    <a:pt x="515" y="158"/>
                  </a:lnTo>
                  <a:lnTo>
                    <a:pt x="515" y="154"/>
                  </a:lnTo>
                  <a:lnTo>
                    <a:pt x="528" y="154"/>
                  </a:lnTo>
                  <a:lnTo>
                    <a:pt x="528" y="150"/>
                  </a:lnTo>
                  <a:lnTo>
                    <a:pt x="531" y="150"/>
                  </a:lnTo>
                  <a:lnTo>
                    <a:pt x="531" y="148"/>
                  </a:lnTo>
                  <a:lnTo>
                    <a:pt x="534" y="148"/>
                  </a:lnTo>
                  <a:lnTo>
                    <a:pt x="534" y="147"/>
                  </a:lnTo>
                  <a:lnTo>
                    <a:pt x="537" y="147"/>
                  </a:lnTo>
                  <a:lnTo>
                    <a:pt x="537" y="147"/>
                  </a:lnTo>
                  <a:lnTo>
                    <a:pt x="540" y="147"/>
                  </a:lnTo>
                  <a:lnTo>
                    <a:pt x="540" y="146"/>
                  </a:lnTo>
                  <a:lnTo>
                    <a:pt x="544" y="146"/>
                  </a:lnTo>
                  <a:lnTo>
                    <a:pt x="544" y="142"/>
                  </a:lnTo>
                  <a:lnTo>
                    <a:pt x="553" y="142"/>
                  </a:lnTo>
                  <a:lnTo>
                    <a:pt x="553" y="141"/>
                  </a:lnTo>
                  <a:lnTo>
                    <a:pt x="556" y="141"/>
                  </a:lnTo>
                  <a:lnTo>
                    <a:pt x="556" y="140"/>
                  </a:lnTo>
                  <a:lnTo>
                    <a:pt x="560" y="140"/>
                  </a:lnTo>
                  <a:lnTo>
                    <a:pt x="560" y="140"/>
                  </a:lnTo>
                  <a:lnTo>
                    <a:pt x="563" y="140"/>
                  </a:lnTo>
                  <a:lnTo>
                    <a:pt x="563" y="139"/>
                  </a:lnTo>
                  <a:lnTo>
                    <a:pt x="566" y="139"/>
                  </a:lnTo>
                  <a:lnTo>
                    <a:pt x="566" y="139"/>
                  </a:lnTo>
                  <a:lnTo>
                    <a:pt x="569" y="139"/>
                  </a:lnTo>
                  <a:lnTo>
                    <a:pt x="569" y="137"/>
                  </a:lnTo>
                  <a:lnTo>
                    <a:pt x="572" y="137"/>
                  </a:lnTo>
                  <a:lnTo>
                    <a:pt x="572" y="136"/>
                  </a:lnTo>
                  <a:lnTo>
                    <a:pt x="576" y="136"/>
                  </a:lnTo>
                  <a:lnTo>
                    <a:pt x="576" y="135"/>
                  </a:lnTo>
                  <a:lnTo>
                    <a:pt x="579" y="135"/>
                  </a:lnTo>
                  <a:lnTo>
                    <a:pt x="579" y="134"/>
                  </a:lnTo>
                  <a:lnTo>
                    <a:pt x="582" y="134"/>
                  </a:lnTo>
                  <a:lnTo>
                    <a:pt x="582" y="133"/>
                  </a:lnTo>
                  <a:lnTo>
                    <a:pt x="585" y="133"/>
                  </a:lnTo>
                  <a:lnTo>
                    <a:pt x="585" y="130"/>
                  </a:lnTo>
                  <a:lnTo>
                    <a:pt x="588" y="130"/>
                  </a:lnTo>
                  <a:lnTo>
                    <a:pt x="588" y="130"/>
                  </a:lnTo>
                  <a:lnTo>
                    <a:pt x="592" y="130"/>
                  </a:lnTo>
                  <a:lnTo>
                    <a:pt x="592" y="130"/>
                  </a:lnTo>
                  <a:lnTo>
                    <a:pt x="595" y="130"/>
                  </a:lnTo>
                  <a:lnTo>
                    <a:pt x="595" y="128"/>
                  </a:lnTo>
                  <a:lnTo>
                    <a:pt x="601" y="128"/>
                  </a:lnTo>
                  <a:lnTo>
                    <a:pt x="601" y="127"/>
                  </a:lnTo>
                  <a:lnTo>
                    <a:pt x="604" y="127"/>
                  </a:lnTo>
                  <a:lnTo>
                    <a:pt x="604" y="127"/>
                  </a:lnTo>
                  <a:lnTo>
                    <a:pt x="608" y="127"/>
                  </a:lnTo>
                  <a:lnTo>
                    <a:pt x="608" y="125"/>
                  </a:lnTo>
                  <a:lnTo>
                    <a:pt x="614" y="125"/>
                  </a:lnTo>
                  <a:lnTo>
                    <a:pt x="614" y="122"/>
                  </a:lnTo>
                  <a:lnTo>
                    <a:pt x="617" y="122"/>
                  </a:lnTo>
                  <a:lnTo>
                    <a:pt x="617" y="121"/>
                  </a:lnTo>
                  <a:lnTo>
                    <a:pt x="620" y="121"/>
                  </a:lnTo>
                  <a:lnTo>
                    <a:pt x="620" y="119"/>
                  </a:lnTo>
                  <a:lnTo>
                    <a:pt x="624" y="119"/>
                  </a:lnTo>
                  <a:lnTo>
                    <a:pt x="624" y="118"/>
                  </a:lnTo>
                  <a:lnTo>
                    <a:pt x="627" y="118"/>
                  </a:lnTo>
                  <a:lnTo>
                    <a:pt x="627" y="118"/>
                  </a:lnTo>
                  <a:lnTo>
                    <a:pt x="633" y="118"/>
                  </a:lnTo>
                  <a:lnTo>
                    <a:pt x="633" y="117"/>
                  </a:lnTo>
                  <a:lnTo>
                    <a:pt x="636" y="117"/>
                  </a:lnTo>
                  <a:lnTo>
                    <a:pt x="636" y="116"/>
                  </a:lnTo>
                  <a:lnTo>
                    <a:pt x="643" y="116"/>
                  </a:lnTo>
                  <a:lnTo>
                    <a:pt x="643" y="115"/>
                  </a:lnTo>
                  <a:lnTo>
                    <a:pt x="646" y="115"/>
                  </a:lnTo>
                  <a:lnTo>
                    <a:pt x="646" y="112"/>
                  </a:lnTo>
                  <a:lnTo>
                    <a:pt x="649" y="112"/>
                  </a:lnTo>
                  <a:lnTo>
                    <a:pt x="649" y="112"/>
                  </a:lnTo>
                  <a:lnTo>
                    <a:pt x="652" y="112"/>
                  </a:lnTo>
                  <a:lnTo>
                    <a:pt x="652" y="110"/>
                  </a:lnTo>
                  <a:lnTo>
                    <a:pt x="656" y="110"/>
                  </a:lnTo>
                  <a:lnTo>
                    <a:pt x="656" y="109"/>
                  </a:lnTo>
                  <a:lnTo>
                    <a:pt x="659" y="109"/>
                  </a:lnTo>
                  <a:lnTo>
                    <a:pt x="659" y="108"/>
                  </a:lnTo>
                  <a:lnTo>
                    <a:pt x="672" y="108"/>
                  </a:lnTo>
                  <a:lnTo>
                    <a:pt x="672" y="106"/>
                  </a:lnTo>
                  <a:lnTo>
                    <a:pt x="688" y="106"/>
                  </a:lnTo>
                  <a:lnTo>
                    <a:pt x="688" y="106"/>
                  </a:lnTo>
                  <a:lnTo>
                    <a:pt x="691" y="106"/>
                  </a:lnTo>
                  <a:lnTo>
                    <a:pt x="691" y="106"/>
                  </a:lnTo>
                  <a:lnTo>
                    <a:pt x="694" y="106"/>
                  </a:lnTo>
                  <a:lnTo>
                    <a:pt x="694" y="105"/>
                  </a:lnTo>
                  <a:lnTo>
                    <a:pt x="697" y="105"/>
                  </a:lnTo>
                  <a:lnTo>
                    <a:pt x="697" y="105"/>
                  </a:lnTo>
                  <a:lnTo>
                    <a:pt x="710" y="105"/>
                  </a:lnTo>
                  <a:lnTo>
                    <a:pt x="710" y="105"/>
                  </a:lnTo>
                  <a:lnTo>
                    <a:pt x="716" y="105"/>
                  </a:lnTo>
                  <a:lnTo>
                    <a:pt x="716" y="104"/>
                  </a:lnTo>
                  <a:lnTo>
                    <a:pt x="720" y="104"/>
                  </a:lnTo>
                  <a:lnTo>
                    <a:pt x="720" y="103"/>
                  </a:lnTo>
                  <a:lnTo>
                    <a:pt x="726" y="103"/>
                  </a:lnTo>
                  <a:lnTo>
                    <a:pt x="726" y="103"/>
                  </a:lnTo>
                  <a:lnTo>
                    <a:pt x="729" y="103"/>
                  </a:lnTo>
                  <a:lnTo>
                    <a:pt x="729" y="101"/>
                  </a:lnTo>
                  <a:lnTo>
                    <a:pt x="742" y="101"/>
                  </a:lnTo>
                  <a:lnTo>
                    <a:pt x="742" y="100"/>
                  </a:lnTo>
                  <a:lnTo>
                    <a:pt x="748" y="100"/>
                  </a:lnTo>
                  <a:lnTo>
                    <a:pt x="748" y="98"/>
                  </a:lnTo>
                  <a:lnTo>
                    <a:pt x="752" y="98"/>
                  </a:lnTo>
                  <a:lnTo>
                    <a:pt x="752" y="97"/>
                  </a:lnTo>
                  <a:lnTo>
                    <a:pt x="755" y="97"/>
                  </a:lnTo>
                  <a:lnTo>
                    <a:pt x="755" y="94"/>
                  </a:lnTo>
                  <a:lnTo>
                    <a:pt x="761" y="94"/>
                  </a:lnTo>
                  <a:lnTo>
                    <a:pt x="761" y="94"/>
                  </a:lnTo>
                  <a:lnTo>
                    <a:pt x="764" y="94"/>
                  </a:lnTo>
                  <a:lnTo>
                    <a:pt x="764" y="93"/>
                  </a:lnTo>
                  <a:lnTo>
                    <a:pt x="768" y="93"/>
                  </a:lnTo>
                  <a:lnTo>
                    <a:pt x="768" y="92"/>
                  </a:lnTo>
                  <a:lnTo>
                    <a:pt x="774" y="92"/>
                  </a:lnTo>
                  <a:lnTo>
                    <a:pt x="774" y="91"/>
                  </a:lnTo>
                  <a:lnTo>
                    <a:pt x="780" y="91"/>
                  </a:lnTo>
                  <a:lnTo>
                    <a:pt x="780" y="89"/>
                  </a:lnTo>
                  <a:lnTo>
                    <a:pt x="793" y="89"/>
                  </a:lnTo>
                  <a:lnTo>
                    <a:pt x="793" y="87"/>
                  </a:lnTo>
                  <a:lnTo>
                    <a:pt x="796" y="87"/>
                  </a:lnTo>
                  <a:lnTo>
                    <a:pt x="796" y="86"/>
                  </a:lnTo>
                  <a:lnTo>
                    <a:pt x="806" y="86"/>
                  </a:lnTo>
                  <a:lnTo>
                    <a:pt x="806" y="85"/>
                  </a:lnTo>
                  <a:lnTo>
                    <a:pt x="809" y="85"/>
                  </a:lnTo>
                  <a:lnTo>
                    <a:pt x="809" y="82"/>
                  </a:lnTo>
                  <a:lnTo>
                    <a:pt x="816" y="82"/>
                  </a:lnTo>
                  <a:lnTo>
                    <a:pt x="816" y="81"/>
                  </a:lnTo>
                  <a:lnTo>
                    <a:pt x="822" y="81"/>
                  </a:lnTo>
                  <a:lnTo>
                    <a:pt x="822" y="80"/>
                  </a:lnTo>
                  <a:lnTo>
                    <a:pt x="825" y="80"/>
                  </a:lnTo>
                  <a:lnTo>
                    <a:pt x="825" y="79"/>
                  </a:lnTo>
                  <a:lnTo>
                    <a:pt x="828" y="79"/>
                  </a:lnTo>
                  <a:lnTo>
                    <a:pt x="828" y="77"/>
                  </a:lnTo>
                  <a:lnTo>
                    <a:pt x="835" y="77"/>
                  </a:lnTo>
                  <a:lnTo>
                    <a:pt x="835" y="76"/>
                  </a:lnTo>
                  <a:lnTo>
                    <a:pt x="838" y="76"/>
                  </a:lnTo>
                  <a:lnTo>
                    <a:pt x="838" y="76"/>
                  </a:lnTo>
                  <a:lnTo>
                    <a:pt x="841" y="76"/>
                  </a:lnTo>
                  <a:lnTo>
                    <a:pt x="841" y="75"/>
                  </a:lnTo>
                  <a:lnTo>
                    <a:pt x="844" y="75"/>
                  </a:lnTo>
                  <a:lnTo>
                    <a:pt x="844" y="75"/>
                  </a:lnTo>
                  <a:lnTo>
                    <a:pt x="851" y="75"/>
                  </a:lnTo>
                  <a:lnTo>
                    <a:pt x="851" y="74"/>
                  </a:lnTo>
                  <a:lnTo>
                    <a:pt x="860" y="74"/>
                  </a:lnTo>
                  <a:lnTo>
                    <a:pt x="860" y="73"/>
                  </a:lnTo>
                  <a:lnTo>
                    <a:pt x="867" y="73"/>
                  </a:lnTo>
                  <a:lnTo>
                    <a:pt x="867" y="69"/>
                  </a:lnTo>
                  <a:lnTo>
                    <a:pt x="870" y="69"/>
                  </a:lnTo>
                  <a:lnTo>
                    <a:pt x="870" y="69"/>
                  </a:lnTo>
                  <a:lnTo>
                    <a:pt x="873" y="69"/>
                  </a:lnTo>
                  <a:lnTo>
                    <a:pt x="873" y="68"/>
                  </a:lnTo>
                  <a:lnTo>
                    <a:pt x="876" y="68"/>
                  </a:lnTo>
                  <a:lnTo>
                    <a:pt x="876" y="67"/>
                  </a:lnTo>
                  <a:lnTo>
                    <a:pt x="883" y="67"/>
                  </a:lnTo>
                  <a:lnTo>
                    <a:pt x="883" y="65"/>
                  </a:lnTo>
                  <a:lnTo>
                    <a:pt x="889" y="65"/>
                  </a:lnTo>
                  <a:lnTo>
                    <a:pt x="889" y="62"/>
                  </a:lnTo>
                  <a:lnTo>
                    <a:pt x="892" y="62"/>
                  </a:lnTo>
                  <a:lnTo>
                    <a:pt x="892" y="62"/>
                  </a:lnTo>
                  <a:lnTo>
                    <a:pt x="899" y="62"/>
                  </a:lnTo>
                  <a:lnTo>
                    <a:pt x="899" y="59"/>
                  </a:lnTo>
                  <a:lnTo>
                    <a:pt x="902" y="59"/>
                  </a:lnTo>
                  <a:lnTo>
                    <a:pt x="902" y="58"/>
                  </a:lnTo>
                  <a:lnTo>
                    <a:pt x="905" y="58"/>
                  </a:lnTo>
                  <a:lnTo>
                    <a:pt x="905" y="53"/>
                  </a:lnTo>
                  <a:lnTo>
                    <a:pt x="908" y="53"/>
                  </a:lnTo>
                  <a:lnTo>
                    <a:pt x="908" y="52"/>
                  </a:lnTo>
                  <a:lnTo>
                    <a:pt x="918" y="52"/>
                  </a:lnTo>
                  <a:lnTo>
                    <a:pt x="918" y="52"/>
                  </a:lnTo>
                  <a:lnTo>
                    <a:pt x="921" y="52"/>
                  </a:lnTo>
                  <a:lnTo>
                    <a:pt x="921" y="52"/>
                  </a:lnTo>
                  <a:lnTo>
                    <a:pt x="928" y="52"/>
                  </a:lnTo>
                  <a:lnTo>
                    <a:pt x="928" y="50"/>
                  </a:lnTo>
                  <a:lnTo>
                    <a:pt x="931" y="50"/>
                  </a:lnTo>
                  <a:lnTo>
                    <a:pt x="931" y="49"/>
                  </a:lnTo>
                  <a:lnTo>
                    <a:pt x="937" y="49"/>
                  </a:lnTo>
                  <a:lnTo>
                    <a:pt x="937" y="47"/>
                  </a:lnTo>
                  <a:lnTo>
                    <a:pt x="940" y="47"/>
                  </a:lnTo>
                  <a:lnTo>
                    <a:pt x="940" y="44"/>
                  </a:lnTo>
                  <a:lnTo>
                    <a:pt x="943" y="44"/>
                  </a:lnTo>
                  <a:lnTo>
                    <a:pt x="943" y="43"/>
                  </a:lnTo>
                  <a:lnTo>
                    <a:pt x="950" y="43"/>
                  </a:lnTo>
                  <a:lnTo>
                    <a:pt x="950" y="41"/>
                  </a:lnTo>
                  <a:lnTo>
                    <a:pt x="956" y="41"/>
                  </a:lnTo>
                  <a:lnTo>
                    <a:pt x="956" y="40"/>
                  </a:lnTo>
                  <a:lnTo>
                    <a:pt x="959" y="40"/>
                  </a:lnTo>
                  <a:lnTo>
                    <a:pt x="959" y="39"/>
                  </a:lnTo>
                  <a:lnTo>
                    <a:pt x="963" y="39"/>
                  </a:lnTo>
                  <a:lnTo>
                    <a:pt x="963" y="38"/>
                  </a:lnTo>
                  <a:lnTo>
                    <a:pt x="975" y="38"/>
                  </a:lnTo>
                  <a:lnTo>
                    <a:pt x="975" y="35"/>
                  </a:lnTo>
                  <a:lnTo>
                    <a:pt x="991" y="35"/>
                  </a:lnTo>
                  <a:lnTo>
                    <a:pt x="991" y="33"/>
                  </a:lnTo>
                  <a:lnTo>
                    <a:pt x="995" y="33"/>
                  </a:lnTo>
                  <a:lnTo>
                    <a:pt x="995" y="31"/>
                  </a:lnTo>
                  <a:lnTo>
                    <a:pt x="998" y="31"/>
                  </a:lnTo>
                  <a:lnTo>
                    <a:pt x="998" y="29"/>
                  </a:lnTo>
                  <a:lnTo>
                    <a:pt x="1007" y="29"/>
                  </a:lnTo>
                  <a:lnTo>
                    <a:pt x="1007" y="27"/>
                  </a:lnTo>
                  <a:lnTo>
                    <a:pt x="1011" y="27"/>
                  </a:lnTo>
                  <a:lnTo>
                    <a:pt x="1011" y="25"/>
                  </a:lnTo>
                  <a:lnTo>
                    <a:pt x="1017" y="25"/>
                  </a:lnTo>
                  <a:lnTo>
                    <a:pt x="1017" y="25"/>
                  </a:lnTo>
                  <a:lnTo>
                    <a:pt x="1020" y="25"/>
                  </a:lnTo>
                  <a:lnTo>
                    <a:pt x="1020" y="22"/>
                  </a:lnTo>
                  <a:lnTo>
                    <a:pt x="1023" y="22"/>
                  </a:lnTo>
                  <a:lnTo>
                    <a:pt x="1023" y="22"/>
                  </a:lnTo>
                  <a:lnTo>
                    <a:pt x="1030" y="22"/>
                  </a:lnTo>
                  <a:lnTo>
                    <a:pt x="1030" y="20"/>
                  </a:lnTo>
                  <a:lnTo>
                    <a:pt x="1033" y="20"/>
                  </a:lnTo>
                  <a:lnTo>
                    <a:pt x="1033" y="20"/>
                  </a:lnTo>
                  <a:lnTo>
                    <a:pt x="1036" y="20"/>
                  </a:lnTo>
                  <a:lnTo>
                    <a:pt x="1036" y="19"/>
                  </a:lnTo>
                  <a:lnTo>
                    <a:pt x="1039" y="19"/>
                  </a:lnTo>
                  <a:lnTo>
                    <a:pt x="1039" y="16"/>
                  </a:lnTo>
                  <a:lnTo>
                    <a:pt x="1043" y="16"/>
                  </a:lnTo>
                  <a:lnTo>
                    <a:pt x="1043" y="15"/>
                  </a:lnTo>
                  <a:lnTo>
                    <a:pt x="1046" y="15"/>
                  </a:lnTo>
                  <a:lnTo>
                    <a:pt x="1046" y="15"/>
                  </a:lnTo>
                  <a:lnTo>
                    <a:pt x="1052" y="15"/>
                  </a:lnTo>
                  <a:lnTo>
                    <a:pt x="1052" y="14"/>
                  </a:lnTo>
                  <a:lnTo>
                    <a:pt x="1055" y="14"/>
                  </a:lnTo>
                  <a:lnTo>
                    <a:pt x="1055" y="13"/>
                  </a:lnTo>
                  <a:lnTo>
                    <a:pt x="1071" y="13"/>
                  </a:lnTo>
                  <a:lnTo>
                    <a:pt x="1071" y="13"/>
                  </a:lnTo>
                  <a:lnTo>
                    <a:pt x="1075" y="13"/>
                  </a:lnTo>
                  <a:lnTo>
                    <a:pt x="1075" y="13"/>
                  </a:lnTo>
                  <a:lnTo>
                    <a:pt x="1081" y="13"/>
                  </a:lnTo>
                  <a:lnTo>
                    <a:pt x="1081" y="11"/>
                  </a:lnTo>
                  <a:lnTo>
                    <a:pt x="1091" y="11"/>
                  </a:lnTo>
                  <a:lnTo>
                    <a:pt x="1091" y="10"/>
                  </a:lnTo>
                  <a:lnTo>
                    <a:pt x="1097" y="10"/>
                  </a:lnTo>
                  <a:lnTo>
                    <a:pt x="1097" y="9"/>
                  </a:lnTo>
                  <a:lnTo>
                    <a:pt x="1100" y="9"/>
                  </a:lnTo>
                  <a:lnTo>
                    <a:pt x="1100" y="9"/>
                  </a:lnTo>
                  <a:lnTo>
                    <a:pt x="1103" y="9"/>
                  </a:lnTo>
                  <a:lnTo>
                    <a:pt x="1103" y="8"/>
                  </a:lnTo>
                  <a:lnTo>
                    <a:pt x="1113" y="8"/>
                  </a:lnTo>
                  <a:lnTo>
                    <a:pt x="1113" y="6"/>
                  </a:lnTo>
                  <a:lnTo>
                    <a:pt x="1116" y="6"/>
                  </a:lnTo>
                  <a:lnTo>
                    <a:pt x="1116" y="6"/>
                  </a:lnTo>
                  <a:lnTo>
                    <a:pt x="1119" y="6"/>
                  </a:lnTo>
                  <a:lnTo>
                    <a:pt x="1119" y="6"/>
                  </a:lnTo>
                  <a:lnTo>
                    <a:pt x="1123" y="6"/>
                  </a:lnTo>
                  <a:lnTo>
                    <a:pt x="1123" y="6"/>
                  </a:lnTo>
                  <a:lnTo>
                    <a:pt x="1126" y="6"/>
                  </a:lnTo>
                  <a:lnTo>
                    <a:pt x="1126" y="5"/>
                  </a:lnTo>
                  <a:lnTo>
                    <a:pt x="1129" y="5"/>
                  </a:lnTo>
                  <a:lnTo>
                    <a:pt x="1129" y="5"/>
                  </a:lnTo>
                  <a:lnTo>
                    <a:pt x="1132" y="5"/>
                  </a:lnTo>
                  <a:lnTo>
                    <a:pt x="1132" y="4"/>
                  </a:lnTo>
                  <a:lnTo>
                    <a:pt x="1135" y="4"/>
                  </a:lnTo>
                  <a:lnTo>
                    <a:pt x="1135" y="3"/>
                  </a:lnTo>
                  <a:lnTo>
                    <a:pt x="1142" y="3"/>
                  </a:lnTo>
                  <a:lnTo>
                    <a:pt x="1142" y="3"/>
                  </a:lnTo>
                  <a:lnTo>
                    <a:pt x="1145" y="3"/>
                  </a:lnTo>
                  <a:lnTo>
                    <a:pt x="1145" y="2"/>
                  </a:lnTo>
                  <a:lnTo>
                    <a:pt x="1158" y="2"/>
                  </a:lnTo>
                  <a:lnTo>
                    <a:pt x="1158" y="2"/>
                  </a:lnTo>
                  <a:lnTo>
                    <a:pt x="1161" y="2"/>
                  </a:lnTo>
                  <a:lnTo>
                    <a:pt x="1161" y="0"/>
                  </a:lnTo>
                  <a:lnTo>
                    <a:pt x="1167" y="0"/>
                  </a:lnTo>
                  <a:lnTo>
                    <a:pt x="1167" y="0"/>
                  </a:lnTo>
                </a:path>
              </a:pathLst>
            </a:custGeom>
            <a:noFill/>
            <a:ln w="28575">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b="1">
                <a:latin typeface="Calibri" panose="020F0502020204030204" pitchFamily="34" charset="0"/>
                <a:cs typeface="Calibri" panose="020F0502020204030204" pitchFamily="34" charset="0"/>
              </a:endParaRPr>
            </a:p>
          </p:txBody>
        </p:sp>
        <p:sp>
          <p:nvSpPr>
            <p:cNvPr id="136" name="Freeform 71"/>
            <p:cNvSpPr>
              <a:spLocks/>
            </p:cNvSpPr>
            <p:nvPr/>
          </p:nvSpPr>
          <p:spPr bwMode="auto">
            <a:xfrm>
              <a:off x="4240213" y="2478182"/>
              <a:ext cx="5238749" cy="1935163"/>
            </a:xfrm>
            <a:custGeom>
              <a:avLst/>
              <a:gdLst>
                <a:gd name="T0" fmla="*/ 3 w 1167"/>
                <a:gd name="T1" fmla="*/ 431 h 431"/>
                <a:gd name="T2" fmla="*/ 12 w 1167"/>
                <a:gd name="T3" fmla="*/ 428 h 431"/>
                <a:gd name="T4" fmla="*/ 22 w 1167"/>
                <a:gd name="T5" fmla="*/ 416 h 431"/>
                <a:gd name="T6" fmla="*/ 28 w 1167"/>
                <a:gd name="T7" fmla="*/ 413 h 431"/>
                <a:gd name="T8" fmla="*/ 57 w 1167"/>
                <a:gd name="T9" fmla="*/ 401 h 431"/>
                <a:gd name="T10" fmla="*/ 70 w 1167"/>
                <a:gd name="T11" fmla="*/ 398 h 431"/>
                <a:gd name="T12" fmla="*/ 76 w 1167"/>
                <a:gd name="T13" fmla="*/ 394 h 431"/>
                <a:gd name="T14" fmla="*/ 83 w 1167"/>
                <a:gd name="T15" fmla="*/ 390 h 431"/>
                <a:gd name="T16" fmla="*/ 99 w 1167"/>
                <a:gd name="T17" fmla="*/ 386 h 431"/>
                <a:gd name="T18" fmla="*/ 105 w 1167"/>
                <a:gd name="T19" fmla="*/ 379 h 431"/>
                <a:gd name="T20" fmla="*/ 115 w 1167"/>
                <a:gd name="T21" fmla="*/ 368 h 431"/>
                <a:gd name="T22" fmla="*/ 128 w 1167"/>
                <a:gd name="T23" fmla="*/ 360 h 431"/>
                <a:gd name="T24" fmla="*/ 153 w 1167"/>
                <a:gd name="T25" fmla="*/ 353 h 431"/>
                <a:gd name="T26" fmla="*/ 160 w 1167"/>
                <a:gd name="T27" fmla="*/ 345 h 431"/>
                <a:gd name="T28" fmla="*/ 188 w 1167"/>
                <a:gd name="T29" fmla="*/ 337 h 431"/>
                <a:gd name="T30" fmla="*/ 201 w 1167"/>
                <a:gd name="T31" fmla="*/ 330 h 431"/>
                <a:gd name="T32" fmla="*/ 230 w 1167"/>
                <a:gd name="T33" fmla="*/ 322 h 431"/>
                <a:gd name="T34" fmla="*/ 256 w 1167"/>
                <a:gd name="T35" fmla="*/ 315 h 431"/>
                <a:gd name="T36" fmla="*/ 268 w 1167"/>
                <a:gd name="T37" fmla="*/ 311 h 431"/>
                <a:gd name="T38" fmla="*/ 284 w 1167"/>
                <a:gd name="T39" fmla="*/ 304 h 431"/>
                <a:gd name="T40" fmla="*/ 313 w 1167"/>
                <a:gd name="T41" fmla="*/ 296 h 431"/>
                <a:gd name="T42" fmla="*/ 329 w 1167"/>
                <a:gd name="T43" fmla="*/ 292 h 431"/>
                <a:gd name="T44" fmla="*/ 355 w 1167"/>
                <a:gd name="T45" fmla="*/ 281 h 431"/>
                <a:gd name="T46" fmla="*/ 371 w 1167"/>
                <a:gd name="T47" fmla="*/ 273 h 431"/>
                <a:gd name="T48" fmla="*/ 393 w 1167"/>
                <a:gd name="T49" fmla="*/ 266 h 431"/>
                <a:gd name="T50" fmla="*/ 403 w 1167"/>
                <a:gd name="T51" fmla="*/ 258 h 431"/>
                <a:gd name="T52" fmla="*/ 419 w 1167"/>
                <a:gd name="T53" fmla="*/ 251 h 431"/>
                <a:gd name="T54" fmla="*/ 432 w 1167"/>
                <a:gd name="T55" fmla="*/ 243 h 431"/>
                <a:gd name="T56" fmla="*/ 441 w 1167"/>
                <a:gd name="T57" fmla="*/ 236 h 431"/>
                <a:gd name="T58" fmla="*/ 467 w 1167"/>
                <a:gd name="T59" fmla="*/ 232 h 431"/>
                <a:gd name="T60" fmla="*/ 473 w 1167"/>
                <a:gd name="T61" fmla="*/ 221 h 431"/>
                <a:gd name="T62" fmla="*/ 492 w 1167"/>
                <a:gd name="T63" fmla="*/ 217 h 431"/>
                <a:gd name="T64" fmla="*/ 499 w 1167"/>
                <a:gd name="T65" fmla="*/ 209 h 431"/>
                <a:gd name="T66" fmla="*/ 572 w 1167"/>
                <a:gd name="T67" fmla="*/ 202 h 431"/>
                <a:gd name="T68" fmla="*/ 579 w 1167"/>
                <a:gd name="T69" fmla="*/ 190 h 431"/>
                <a:gd name="T70" fmla="*/ 604 w 1167"/>
                <a:gd name="T71" fmla="*/ 183 h 431"/>
                <a:gd name="T72" fmla="*/ 611 w 1167"/>
                <a:gd name="T73" fmla="*/ 175 h 431"/>
                <a:gd name="T74" fmla="*/ 620 w 1167"/>
                <a:gd name="T75" fmla="*/ 168 h 431"/>
                <a:gd name="T76" fmla="*/ 630 w 1167"/>
                <a:gd name="T77" fmla="*/ 156 h 431"/>
                <a:gd name="T78" fmla="*/ 640 w 1167"/>
                <a:gd name="T79" fmla="*/ 156 h 431"/>
                <a:gd name="T80" fmla="*/ 659 w 1167"/>
                <a:gd name="T81" fmla="*/ 156 h 431"/>
                <a:gd name="T82" fmla="*/ 665 w 1167"/>
                <a:gd name="T83" fmla="*/ 152 h 431"/>
                <a:gd name="T84" fmla="*/ 672 w 1167"/>
                <a:gd name="T85" fmla="*/ 149 h 431"/>
                <a:gd name="T86" fmla="*/ 691 w 1167"/>
                <a:gd name="T87" fmla="*/ 141 h 431"/>
                <a:gd name="T88" fmla="*/ 700 w 1167"/>
                <a:gd name="T89" fmla="*/ 133 h 431"/>
                <a:gd name="T90" fmla="*/ 716 w 1167"/>
                <a:gd name="T91" fmla="*/ 126 h 431"/>
                <a:gd name="T92" fmla="*/ 736 w 1167"/>
                <a:gd name="T93" fmla="*/ 118 h 431"/>
                <a:gd name="T94" fmla="*/ 748 w 1167"/>
                <a:gd name="T95" fmla="*/ 111 h 431"/>
                <a:gd name="T96" fmla="*/ 768 w 1167"/>
                <a:gd name="T97" fmla="*/ 103 h 431"/>
                <a:gd name="T98" fmla="*/ 784 w 1167"/>
                <a:gd name="T99" fmla="*/ 99 h 431"/>
                <a:gd name="T100" fmla="*/ 828 w 1167"/>
                <a:gd name="T101" fmla="*/ 88 h 431"/>
                <a:gd name="T102" fmla="*/ 841 w 1167"/>
                <a:gd name="T103" fmla="*/ 80 h 431"/>
                <a:gd name="T104" fmla="*/ 873 w 1167"/>
                <a:gd name="T105" fmla="*/ 76 h 431"/>
                <a:gd name="T106" fmla="*/ 896 w 1167"/>
                <a:gd name="T107" fmla="*/ 69 h 431"/>
                <a:gd name="T108" fmla="*/ 953 w 1167"/>
                <a:gd name="T109" fmla="*/ 57 h 431"/>
                <a:gd name="T110" fmla="*/ 963 w 1167"/>
                <a:gd name="T111" fmla="*/ 46 h 431"/>
                <a:gd name="T112" fmla="*/ 985 w 1167"/>
                <a:gd name="T113" fmla="*/ 38 h 431"/>
                <a:gd name="T114" fmla="*/ 1043 w 1167"/>
                <a:gd name="T115" fmla="*/ 34 h 431"/>
                <a:gd name="T116" fmla="*/ 1078 w 1167"/>
                <a:gd name="T117" fmla="*/ 30 h 431"/>
                <a:gd name="T118" fmla="*/ 1097 w 1167"/>
                <a:gd name="T119" fmla="*/ 23 h 431"/>
                <a:gd name="T120" fmla="*/ 1129 w 1167"/>
                <a:gd name="T121" fmla="*/ 15 h 431"/>
                <a:gd name="T122" fmla="*/ 1139 w 1167"/>
                <a:gd name="T123" fmla="*/ 4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7" h="431">
                  <a:moveTo>
                    <a:pt x="0" y="431"/>
                  </a:moveTo>
                  <a:lnTo>
                    <a:pt x="0" y="431"/>
                  </a:lnTo>
                  <a:lnTo>
                    <a:pt x="0" y="431"/>
                  </a:lnTo>
                  <a:lnTo>
                    <a:pt x="3" y="431"/>
                  </a:lnTo>
                  <a:lnTo>
                    <a:pt x="3" y="428"/>
                  </a:lnTo>
                  <a:lnTo>
                    <a:pt x="9" y="428"/>
                  </a:lnTo>
                  <a:lnTo>
                    <a:pt x="9" y="428"/>
                  </a:lnTo>
                  <a:lnTo>
                    <a:pt x="12" y="428"/>
                  </a:lnTo>
                  <a:lnTo>
                    <a:pt x="12" y="420"/>
                  </a:lnTo>
                  <a:lnTo>
                    <a:pt x="16" y="420"/>
                  </a:lnTo>
                  <a:lnTo>
                    <a:pt x="16" y="416"/>
                  </a:lnTo>
                  <a:lnTo>
                    <a:pt x="22" y="416"/>
                  </a:lnTo>
                  <a:lnTo>
                    <a:pt x="22" y="413"/>
                  </a:lnTo>
                  <a:lnTo>
                    <a:pt x="25" y="413"/>
                  </a:lnTo>
                  <a:lnTo>
                    <a:pt x="25" y="413"/>
                  </a:lnTo>
                  <a:lnTo>
                    <a:pt x="28" y="413"/>
                  </a:lnTo>
                  <a:lnTo>
                    <a:pt x="28" y="405"/>
                  </a:lnTo>
                  <a:lnTo>
                    <a:pt x="41" y="405"/>
                  </a:lnTo>
                  <a:lnTo>
                    <a:pt x="41" y="401"/>
                  </a:lnTo>
                  <a:lnTo>
                    <a:pt x="57" y="401"/>
                  </a:lnTo>
                  <a:lnTo>
                    <a:pt x="57" y="401"/>
                  </a:lnTo>
                  <a:lnTo>
                    <a:pt x="64" y="401"/>
                  </a:lnTo>
                  <a:lnTo>
                    <a:pt x="64" y="398"/>
                  </a:lnTo>
                  <a:lnTo>
                    <a:pt x="70" y="398"/>
                  </a:lnTo>
                  <a:lnTo>
                    <a:pt x="70" y="394"/>
                  </a:lnTo>
                  <a:lnTo>
                    <a:pt x="73" y="394"/>
                  </a:lnTo>
                  <a:lnTo>
                    <a:pt x="73" y="394"/>
                  </a:lnTo>
                  <a:lnTo>
                    <a:pt x="76" y="394"/>
                  </a:lnTo>
                  <a:lnTo>
                    <a:pt x="76" y="394"/>
                  </a:lnTo>
                  <a:lnTo>
                    <a:pt x="80" y="394"/>
                  </a:lnTo>
                  <a:lnTo>
                    <a:pt x="80" y="390"/>
                  </a:lnTo>
                  <a:lnTo>
                    <a:pt x="83" y="390"/>
                  </a:lnTo>
                  <a:lnTo>
                    <a:pt x="83" y="386"/>
                  </a:lnTo>
                  <a:lnTo>
                    <a:pt x="96" y="386"/>
                  </a:lnTo>
                  <a:lnTo>
                    <a:pt x="96" y="386"/>
                  </a:lnTo>
                  <a:lnTo>
                    <a:pt x="99" y="386"/>
                  </a:lnTo>
                  <a:lnTo>
                    <a:pt x="99" y="383"/>
                  </a:lnTo>
                  <a:lnTo>
                    <a:pt x="102" y="383"/>
                  </a:lnTo>
                  <a:lnTo>
                    <a:pt x="102" y="379"/>
                  </a:lnTo>
                  <a:lnTo>
                    <a:pt x="105" y="379"/>
                  </a:lnTo>
                  <a:lnTo>
                    <a:pt x="105" y="371"/>
                  </a:lnTo>
                  <a:lnTo>
                    <a:pt x="112" y="371"/>
                  </a:lnTo>
                  <a:lnTo>
                    <a:pt x="112" y="368"/>
                  </a:lnTo>
                  <a:lnTo>
                    <a:pt x="115" y="368"/>
                  </a:lnTo>
                  <a:lnTo>
                    <a:pt x="115" y="364"/>
                  </a:lnTo>
                  <a:lnTo>
                    <a:pt x="124" y="364"/>
                  </a:lnTo>
                  <a:lnTo>
                    <a:pt x="124" y="360"/>
                  </a:lnTo>
                  <a:lnTo>
                    <a:pt x="128" y="360"/>
                  </a:lnTo>
                  <a:lnTo>
                    <a:pt x="128" y="360"/>
                  </a:lnTo>
                  <a:lnTo>
                    <a:pt x="134" y="360"/>
                  </a:lnTo>
                  <a:lnTo>
                    <a:pt x="134" y="353"/>
                  </a:lnTo>
                  <a:lnTo>
                    <a:pt x="153" y="353"/>
                  </a:lnTo>
                  <a:lnTo>
                    <a:pt x="153" y="353"/>
                  </a:lnTo>
                  <a:lnTo>
                    <a:pt x="156" y="353"/>
                  </a:lnTo>
                  <a:lnTo>
                    <a:pt x="156" y="345"/>
                  </a:lnTo>
                  <a:lnTo>
                    <a:pt x="160" y="345"/>
                  </a:lnTo>
                  <a:lnTo>
                    <a:pt x="160" y="341"/>
                  </a:lnTo>
                  <a:lnTo>
                    <a:pt x="185" y="341"/>
                  </a:lnTo>
                  <a:lnTo>
                    <a:pt x="185" y="337"/>
                  </a:lnTo>
                  <a:lnTo>
                    <a:pt x="188" y="337"/>
                  </a:lnTo>
                  <a:lnTo>
                    <a:pt x="188" y="334"/>
                  </a:lnTo>
                  <a:lnTo>
                    <a:pt x="198" y="334"/>
                  </a:lnTo>
                  <a:lnTo>
                    <a:pt x="198" y="330"/>
                  </a:lnTo>
                  <a:lnTo>
                    <a:pt x="201" y="330"/>
                  </a:lnTo>
                  <a:lnTo>
                    <a:pt x="201" y="326"/>
                  </a:lnTo>
                  <a:lnTo>
                    <a:pt x="227" y="326"/>
                  </a:lnTo>
                  <a:lnTo>
                    <a:pt x="227" y="322"/>
                  </a:lnTo>
                  <a:lnTo>
                    <a:pt x="230" y="322"/>
                  </a:lnTo>
                  <a:lnTo>
                    <a:pt x="230" y="319"/>
                  </a:lnTo>
                  <a:lnTo>
                    <a:pt x="249" y="319"/>
                  </a:lnTo>
                  <a:lnTo>
                    <a:pt x="249" y="315"/>
                  </a:lnTo>
                  <a:lnTo>
                    <a:pt x="256" y="315"/>
                  </a:lnTo>
                  <a:lnTo>
                    <a:pt x="256" y="311"/>
                  </a:lnTo>
                  <a:lnTo>
                    <a:pt x="265" y="311"/>
                  </a:lnTo>
                  <a:lnTo>
                    <a:pt x="265" y="311"/>
                  </a:lnTo>
                  <a:lnTo>
                    <a:pt x="268" y="311"/>
                  </a:lnTo>
                  <a:lnTo>
                    <a:pt x="268" y="307"/>
                  </a:lnTo>
                  <a:lnTo>
                    <a:pt x="281" y="307"/>
                  </a:lnTo>
                  <a:lnTo>
                    <a:pt x="281" y="304"/>
                  </a:lnTo>
                  <a:lnTo>
                    <a:pt x="284" y="304"/>
                  </a:lnTo>
                  <a:lnTo>
                    <a:pt x="284" y="300"/>
                  </a:lnTo>
                  <a:lnTo>
                    <a:pt x="294" y="300"/>
                  </a:lnTo>
                  <a:lnTo>
                    <a:pt x="294" y="296"/>
                  </a:lnTo>
                  <a:lnTo>
                    <a:pt x="313" y="296"/>
                  </a:lnTo>
                  <a:lnTo>
                    <a:pt x="313" y="296"/>
                  </a:lnTo>
                  <a:lnTo>
                    <a:pt x="316" y="296"/>
                  </a:lnTo>
                  <a:lnTo>
                    <a:pt x="316" y="292"/>
                  </a:lnTo>
                  <a:lnTo>
                    <a:pt x="329" y="292"/>
                  </a:lnTo>
                  <a:lnTo>
                    <a:pt x="329" y="288"/>
                  </a:lnTo>
                  <a:lnTo>
                    <a:pt x="332" y="288"/>
                  </a:lnTo>
                  <a:lnTo>
                    <a:pt x="332" y="281"/>
                  </a:lnTo>
                  <a:lnTo>
                    <a:pt x="355" y="281"/>
                  </a:lnTo>
                  <a:lnTo>
                    <a:pt x="355" y="277"/>
                  </a:lnTo>
                  <a:lnTo>
                    <a:pt x="361" y="277"/>
                  </a:lnTo>
                  <a:lnTo>
                    <a:pt x="361" y="273"/>
                  </a:lnTo>
                  <a:lnTo>
                    <a:pt x="371" y="273"/>
                  </a:lnTo>
                  <a:lnTo>
                    <a:pt x="371" y="270"/>
                  </a:lnTo>
                  <a:lnTo>
                    <a:pt x="380" y="270"/>
                  </a:lnTo>
                  <a:lnTo>
                    <a:pt x="380" y="266"/>
                  </a:lnTo>
                  <a:lnTo>
                    <a:pt x="393" y="266"/>
                  </a:lnTo>
                  <a:lnTo>
                    <a:pt x="393" y="262"/>
                  </a:lnTo>
                  <a:lnTo>
                    <a:pt x="396" y="262"/>
                  </a:lnTo>
                  <a:lnTo>
                    <a:pt x="396" y="258"/>
                  </a:lnTo>
                  <a:lnTo>
                    <a:pt x="403" y="258"/>
                  </a:lnTo>
                  <a:lnTo>
                    <a:pt x="403" y="254"/>
                  </a:lnTo>
                  <a:lnTo>
                    <a:pt x="416" y="254"/>
                  </a:lnTo>
                  <a:lnTo>
                    <a:pt x="416" y="251"/>
                  </a:lnTo>
                  <a:lnTo>
                    <a:pt x="419" y="251"/>
                  </a:lnTo>
                  <a:lnTo>
                    <a:pt x="419" y="247"/>
                  </a:lnTo>
                  <a:lnTo>
                    <a:pt x="428" y="247"/>
                  </a:lnTo>
                  <a:lnTo>
                    <a:pt x="428" y="243"/>
                  </a:lnTo>
                  <a:lnTo>
                    <a:pt x="432" y="243"/>
                  </a:lnTo>
                  <a:lnTo>
                    <a:pt x="432" y="239"/>
                  </a:lnTo>
                  <a:lnTo>
                    <a:pt x="438" y="239"/>
                  </a:lnTo>
                  <a:lnTo>
                    <a:pt x="438" y="236"/>
                  </a:lnTo>
                  <a:lnTo>
                    <a:pt x="441" y="236"/>
                  </a:lnTo>
                  <a:lnTo>
                    <a:pt x="441" y="236"/>
                  </a:lnTo>
                  <a:lnTo>
                    <a:pt x="444" y="236"/>
                  </a:lnTo>
                  <a:lnTo>
                    <a:pt x="444" y="232"/>
                  </a:lnTo>
                  <a:lnTo>
                    <a:pt x="467" y="232"/>
                  </a:lnTo>
                  <a:lnTo>
                    <a:pt x="467" y="228"/>
                  </a:lnTo>
                  <a:lnTo>
                    <a:pt x="470" y="228"/>
                  </a:lnTo>
                  <a:lnTo>
                    <a:pt x="470" y="221"/>
                  </a:lnTo>
                  <a:lnTo>
                    <a:pt x="473" y="221"/>
                  </a:lnTo>
                  <a:lnTo>
                    <a:pt x="473" y="221"/>
                  </a:lnTo>
                  <a:lnTo>
                    <a:pt x="480" y="221"/>
                  </a:lnTo>
                  <a:lnTo>
                    <a:pt x="480" y="217"/>
                  </a:lnTo>
                  <a:lnTo>
                    <a:pt x="492" y="217"/>
                  </a:lnTo>
                  <a:lnTo>
                    <a:pt x="492" y="213"/>
                  </a:lnTo>
                  <a:lnTo>
                    <a:pt x="496" y="213"/>
                  </a:lnTo>
                  <a:lnTo>
                    <a:pt x="496" y="209"/>
                  </a:lnTo>
                  <a:lnTo>
                    <a:pt x="499" y="209"/>
                  </a:lnTo>
                  <a:lnTo>
                    <a:pt x="499" y="205"/>
                  </a:lnTo>
                  <a:lnTo>
                    <a:pt x="553" y="205"/>
                  </a:lnTo>
                  <a:lnTo>
                    <a:pt x="553" y="202"/>
                  </a:lnTo>
                  <a:lnTo>
                    <a:pt x="572" y="202"/>
                  </a:lnTo>
                  <a:lnTo>
                    <a:pt x="572" y="198"/>
                  </a:lnTo>
                  <a:lnTo>
                    <a:pt x="576" y="198"/>
                  </a:lnTo>
                  <a:lnTo>
                    <a:pt x="576" y="190"/>
                  </a:lnTo>
                  <a:lnTo>
                    <a:pt x="579" y="190"/>
                  </a:lnTo>
                  <a:lnTo>
                    <a:pt x="579" y="187"/>
                  </a:lnTo>
                  <a:lnTo>
                    <a:pt x="598" y="187"/>
                  </a:lnTo>
                  <a:lnTo>
                    <a:pt x="598" y="183"/>
                  </a:lnTo>
                  <a:lnTo>
                    <a:pt x="604" y="183"/>
                  </a:lnTo>
                  <a:lnTo>
                    <a:pt x="604" y="175"/>
                  </a:lnTo>
                  <a:lnTo>
                    <a:pt x="608" y="175"/>
                  </a:lnTo>
                  <a:lnTo>
                    <a:pt x="608" y="175"/>
                  </a:lnTo>
                  <a:lnTo>
                    <a:pt x="611" y="175"/>
                  </a:lnTo>
                  <a:lnTo>
                    <a:pt x="611" y="171"/>
                  </a:lnTo>
                  <a:lnTo>
                    <a:pt x="614" y="171"/>
                  </a:lnTo>
                  <a:lnTo>
                    <a:pt x="614" y="168"/>
                  </a:lnTo>
                  <a:lnTo>
                    <a:pt x="620" y="168"/>
                  </a:lnTo>
                  <a:lnTo>
                    <a:pt x="620" y="164"/>
                  </a:lnTo>
                  <a:lnTo>
                    <a:pt x="627" y="164"/>
                  </a:lnTo>
                  <a:lnTo>
                    <a:pt x="627" y="156"/>
                  </a:lnTo>
                  <a:lnTo>
                    <a:pt x="630" y="156"/>
                  </a:lnTo>
                  <a:lnTo>
                    <a:pt x="630" y="156"/>
                  </a:lnTo>
                  <a:lnTo>
                    <a:pt x="633" y="156"/>
                  </a:lnTo>
                  <a:lnTo>
                    <a:pt x="633" y="156"/>
                  </a:lnTo>
                  <a:lnTo>
                    <a:pt x="640" y="156"/>
                  </a:lnTo>
                  <a:lnTo>
                    <a:pt x="640" y="156"/>
                  </a:lnTo>
                  <a:lnTo>
                    <a:pt x="643" y="156"/>
                  </a:lnTo>
                  <a:lnTo>
                    <a:pt x="643" y="156"/>
                  </a:lnTo>
                  <a:lnTo>
                    <a:pt x="659" y="156"/>
                  </a:lnTo>
                  <a:lnTo>
                    <a:pt x="659" y="156"/>
                  </a:lnTo>
                  <a:lnTo>
                    <a:pt x="662" y="156"/>
                  </a:lnTo>
                  <a:lnTo>
                    <a:pt x="662" y="152"/>
                  </a:lnTo>
                  <a:lnTo>
                    <a:pt x="665" y="152"/>
                  </a:lnTo>
                  <a:lnTo>
                    <a:pt x="665" y="152"/>
                  </a:lnTo>
                  <a:lnTo>
                    <a:pt x="668" y="152"/>
                  </a:lnTo>
                  <a:lnTo>
                    <a:pt x="668" y="149"/>
                  </a:lnTo>
                  <a:lnTo>
                    <a:pt x="672" y="149"/>
                  </a:lnTo>
                  <a:lnTo>
                    <a:pt x="672" y="145"/>
                  </a:lnTo>
                  <a:lnTo>
                    <a:pt x="684" y="145"/>
                  </a:lnTo>
                  <a:lnTo>
                    <a:pt x="684" y="141"/>
                  </a:lnTo>
                  <a:lnTo>
                    <a:pt x="691" y="141"/>
                  </a:lnTo>
                  <a:lnTo>
                    <a:pt x="691" y="137"/>
                  </a:lnTo>
                  <a:lnTo>
                    <a:pt x="694" y="137"/>
                  </a:lnTo>
                  <a:lnTo>
                    <a:pt x="694" y="133"/>
                  </a:lnTo>
                  <a:lnTo>
                    <a:pt x="700" y="133"/>
                  </a:lnTo>
                  <a:lnTo>
                    <a:pt x="700" y="130"/>
                  </a:lnTo>
                  <a:lnTo>
                    <a:pt x="707" y="130"/>
                  </a:lnTo>
                  <a:lnTo>
                    <a:pt x="707" y="126"/>
                  </a:lnTo>
                  <a:lnTo>
                    <a:pt x="716" y="126"/>
                  </a:lnTo>
                  <a:lnTo>
                    <a:pt x="716" y="122"/>
                  </a:lnTo>
                  <a:lnTo>
                    <a:pt x="720" y="122"/>
                  </a:lnTo>
                  <a:lnTo>
                    <a:pt x="720" y="118"/>
                  </a:lnTo>
                  <a:lnTo>
                    <a:pt x="736" y="118"/>
                  </a:lnTo>
                  <a:lnTo>
                    <a:pt x="736" y="114"/>
                  </a:lnTo>
                  <a:lnTo>
                    <a:pt x="745" y="114"/>
                  </a:lnTo>
                  <a:lnTo>
                    <a:pt x="745" y="111"/>
                  </a:lnTo>
                  <a:lnTo>
                    <a:pt x="748" y="111"/>
                  </a:lnTo>
                  <a:lnTo>
                    <a:pt x="748" y="107"/>
                  </a:lnTo>
                  <a:lnTo>
                    <a:pt x="755" y="107"/>
                  </a:lnTo>
                  <a:lnTo>
                    <a:pt x="755" y="103"/>
                  </a:lnTo>
                  <a:lnTo>
                    <a:pt x="768" y="103"/>
                  </a:lnTo>
                  <a:lnTo>
                    <a:pt x="768" y="103"/>
                  </a:lnTo>
                  <a:lnTo>
                    <a:pt x="780" y="103"/>
                  </a:lnTo>
                  <a:lnTo>
                    <a:pt x="780" y="99"/>
                  </a:lnTo>
                  <a:lnTo>
                    <a:pt x="784" y="99"/>
                  </a:lnTo>
                  <a:lnTo>
                    <a:pt x="784" y="95"/>
                  </a:lnTo>
                  <a:lnTo>
                    <a:pt x="800" y="95"/>
                  </a:lnTo>
                  <a:lnTo>
                    <a:pt x="800" y="88"/>
                  </a:lnTo>
                  <a:lnTo>
                    <a:pt x="828" y="88"/>
                  </a:lnTo>
                  <a:lnTo>
                    <a:pt x="828" y="84"/>
                  </a:lnTo>
                  <a:lnTo>
                    <a:pt x="832" y="84"/>
                  </a:lnTo>
                  <a:lnTo>
                    <a:pt x="832" y="80"/>
                  </a:lnTo>
                  <a:lnTo>
                    <a:pt x="841" y="80"/>
                  </a:lnTo>
                  <a:lnTo>
                    <a:pt x="841" y="80"/>
                  </a:lnTo>
                  <a:lnTo>
                    <a:pt x="854" y="80"/>
                  </a:lnTo>
                  <a:lnTo>
                    <a:pt x="854" y="76"/>
                  </a:lnTo>
                  <a:lnTo>
                    <a:pt x="873" y="76"/>
                  </a:lnTo>
                  <a:lnTo>
                    <a:pt x="873" y="72"/>
                  </a:lnTo>
                  <a:lnTo>
                    <a:pt x="889" y="72"/>
                  </a:lnTo>
                  <a:lnTo>
                    <a:pt x="889" y="69"/>
                  </a:lnTo>
                  <a:lnTo>
                    <a:pt x="896" y="69"/>
                  </a:lnTo>
                  <a:lnTo>
                    <a:pt x="896" y="61"/>
                  </a:lnTo>
                  <a:lnTo>
                    <a:pt x="921" y="61"/>
                  </a:lnTo>
                  <a:lnTo>
                    <a:pt x="921" y="57"/>
                  </a:lnTo>
                  <a:lnTo>
                    <a:pt x="953" y="57"/>
                  </a:lnTo>
                  <a:lnTo>
                    <a:pt x="953" y="53"/>
                  </a:lnTo>
                  <a:lnTo>
                    <a:pt x="959" y="53"/>
                  </a:lnTo>
                  <a:lnTo>
                    <a:pt x="959" y="46"/>
                  </a:lnTo>
                  <a:lnTo>
                    <a:pt x="963" y="46"/>
                  </a:lnTo>
                  <a:lnTo>
                    <a:pt x="963" y="42"/>
                  </a:lnTo>
                  <a:lnTo>
                    <a:pt x="969" y="42"/>
                  </a:lnTo>
                  <a:lnTo>
                    <a:pt x="969" y="38"/>
                  </a:lnTo>
                  <a:lnTo>
                    <a:pt x="985" y="38"/>
                  </a:lnTo>
                  <a:lnTo>
                    <a:pt x="985" y="38"/>
                  </a:lnTo>
                  <a:lnTo>
                    <a:pt x="995" y="38"/>
                  </a:lnTo>
                  <a:lnTo>
                    <a:pt x="995" y="34"/>
                  </a:lnTo>
                  <a:lnTo>
                    <a:pt x="1043" y="34"/>
                  </a:lnTo>
                  <a:lnTo>
                    <a:pt x="1043" y="30"/>
                  </a:lnTo>
                  <a:lnTo>
                    <a:pt x="1052" y="30"/>
                  </a:lnTo>
                  <a:lnTo>
                    <a:pt x="1052" y="30"/>
                  </a:lnTo>
                  <a:lnTo>
                    <a:pt x="1078" y="30"/>
                  </a:lnTo>
                  <a:lnTo>
                    <a:pt x="1078" y="27"/>
                  </a:lnTo>
                  <a:lnTo>
                    <a:pt x="1081" y="27"/>
                  </a:lnTo>
                  <a:lnTo>
                    <a:pt x="1081" y="23"/>
                  </a:lnTo>
                  <a:lnTo>
                    <a:pt x="1097" y="23"/>
                  </a:lnTo>
                  <a:lnTo>
                    <a:pt x="1097" y="19"/>
                  </a:lnTo>
                  <a:lnTo>
                    <a:pt x="1119" y="19"/>
                  </a:lnTo>
                  <a:lnTo>
                    <a:pt x="1119" y="15"/>
                  </a:lnTo>
                  <a:lnTo>
                    <a:pt x="1129" y="15"/>
                  </a:lnTo>
                  <a:lnTo>
                    <a:pt x="1129" y="4"/>
                  </a:lnTo>
                  <a:lnTo>
                    <a:pt x="1132" y="4"/>
                  </a:lnTo>
                  <a:lnTo>
                    <a:pt x="1132" y="4"/>
                  </a:lnTo>
                  <a:lnTo>
                    <a:pt x="1139" y="4"/>
                  </a:lnTo>
                  <a:lnTo>
                    <a:pt x="1139" y="0"/>
                  </a:lnTo>
                  <a:lnTo>
                    <a:pt x="1167" y="0"/>
                  </a:lnTo>
                  <a:lnTo>
                    <a:pt x="1167" y="0"/>
                  </a:lnTo>
                </a:path>
              </a:pathLst>
            </a:custGeom>
            <a:noFill/>
            <a:ln w="285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b="1">
                <a:latin typeface="Calibri" panose="020F0502020204030204" pitchFamily="34" charset="0"/>
                <a:cs typeface="Calibri" panose="020F0502020204030204" pitchFamily="34" charset="0"/>
              </a:endParaRPr>
            </a:p>
          </p:txBody>
        </p:sp>
        <p:sp>
          <p:nvSpPr>
            <p:cNvPr id="139" name="Line 74"/>
            <p:cNvSpPr>
              <a:spLocks noChangeShapeType="1"/>
            </p:cNvSpPr>
            <p:nvPr/>
          </p:nvSpPr>
          <p:spPr bwMode="auto">
            <a:xfrm flipV="1">
              <a:off x="4119563" y="1441545"/>
              <a:ext cx="0" cy="3092451"/>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latin typeface="Calibri" panose="020F0502020204030204" pitchFamily="34" charset="0"/>
                <a:cs typeface="Calibri" panose="020F0502020204030204" pitchFamily="34" charset="0"/>
              </a:endParaRPr>
            </a:p>
          </p:txBody>
        </p:sp>
        <p:sp>
          <p:nvSpPr>
            <p:cNvPr id="140" name="Line 75"/>
            <p:cNvSpPr>
              <a:spLocks noChangeShapeType="1"/>
            </p:cNvSpPr>
            <p:nvPr/>
          </p:nvSpPr>
          <p:spPr bwMode="auto">
            <a:xfrm flipH="1">
              <a:off x="4048125" y="4413345"/>
              <a:ext cx="71437"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latin typeface="Calibri" panose="020F0502020204030204" pitchFamily="34" charset="0"/>
                <a:cs typeface="Calibri" panose="020F0502020204030204" pitchFamily="34" charset="0"/>
              </a:endParaRPr>
            </a:p>
          </p:txBody>
        </p:sp>
        <p:sp>
          <p:nvSpPr>
            <p:cNvPr id="141" name="Rectangle 76"/>
            <p:cNvSpPr>
              <a:spLocks noChangeArrowheads="1"/>
            </p:cNvSpPr>
            <p:nvPr/>
          </p:nvSpPr>
          <p:spPr bwMode="auto">
            <a:xfrm>
              <a:off x="3903663" y="4319683"/>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0</a:t>
              </a:r>
              <a:endParaRPr kumimoji="0" lang="en-US"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42" name="Line 77"/>
            <p:cNvSpPr>
              <a:spLocks noChangeShapeType="1"/>
            </p:cNvSpPr>
            <p:nvPr/>
          </p:nvSpPr>
          <p:spPr bwMode="auto">
            <a:xfrm flipH="1">
              <a:off x="4048125" y="3843433"/>
              <a:ext cx="71437"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latin typeface="Calibri" panose="020F0502020204030204" pitchFamily="34" charset="0"/>
                <a:cs typeface="Calibri" panose="020F0502020204030204" pitchFamily="34" charset="0"/>
              </a:endParaRPr>
            </a:p>
          </p:txBody>
        </p:sp>
        <p:sp>
          <p:nvSpPr>
            <p:cNvPr id="143" name="Rectangle 78"/>
            <p:cNvSpPr>
              <a:spLocks noChangeArrowheads="1"/>
            </p:cNvSpPr>
            <p:nvPr/>
          </p:nvSpPr>
          <p:spPr bwMode="auto">
            <a:xfrm>
              <a:off x="3903663" y="3748183"/>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2</a:t>
              </a:r>
              <a:endParaRPr kumimoji="0" lang="en-US"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44" name="Line 79"/>
            <p:cNvSpPr>
              <a:spLocks noChangeShapeType="1"/>
            </p:cNvSpPr>
            <p:nvPr/>
          </p:nvSpPr>
          <p:spPr bwMode="auto">
            <a:xfrm flipH="1">
              <a:off x="4048125" y="3273520"/>
              <a:ext cx="71437"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latin typeface="Calibri" panose="020F0502020204030204" pitchFamily="34" charset="0"/>
                <a:cs typeface="Calibri" panose="020F0502020204030204" pitchFamily="34" charset="0"/>
              </a:endParaRPr>
            </a:p>
          </p:txBody>
        </p:sp>
        <p:sp>
          <p:nvSpPr>
            <p:cNvPr id="145" name="Rectangle 80"/>
            <p:cNvSpPr>
              <a:spLocks noChangeArrowheads="1"/>
            </p:cNvSpPr>
            <p:nvPr/>
          </p:nvSpPr>
          <p:spPr bwMode="auto">
            <a:xfrm>
              <a:off x="3903663" y="3175095"/>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4</a:t>
              </a:r>
              <a:endParaRPr kumimoji="0" lang="en-US"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46" name="Line 81"/>
            <p:cNvSpPr>
              <a:spLocks noChangeShapeType="1"/>
            </p:cNvSpPr>
            <p:nvPr/>
          </p:nvSpPr>
          <p:spPr bwMode="auto">
            <a:xfrm flipH="1">
              <a:off x="4048125" y="2703607"/>
              <a:ext cx="71437"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latin typeface="Calibri" panose="020F0502020204030204" pitchFamily="34" charset="0"/>
                <a:cs typeface="Calibri" panose="020F0502020204030204" pitchFamily="34" charset="0"/>
              </a:endParaRPr>
            </a:p>
          </p:txBody>
        </p:sp>
        <p:sp>
          <p:nvSpPr>
            <p:cNvPr id="147" name="Rectangle 82"/>
            <p:cNvSpPr>
              <a:spLocks noChangeArrowheads="1"/>
            </p:cNvSpPr>
            <p:nvPr/>
          </p:nvSpPr>
          <p:spPr bwMode="auto">
            <a:xfrm>
              <a:off x="3903663" y="2603595"/>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6</a:t>
              </a:r>
              <a:endParaRPr kumimoji="0" lang="en-US"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48" name="Line 83"/>
            <p:cNvSpPr>
              <a:spLocks noChangeShapeType="1"/>
            </p:cNvSpPr>
            <p:nvPr/>
          </p:nvSpPr>
          <p:spPr bwMode="auto">
            <a:xfrm flipH="1">
              <a:off x="4048125" y="2133695"/>
              <a:ext cx="71437"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latin typeface="Calibri" panose="020F0502020204030204" pitchFamily="34" charset="0"/>
                <a:cs typeface="Calibri" panose="020F0502020204030204" pitchFamily="34" charset="0"/>
              </a:endParaRPr>
            </a:p>
          </p:txBody>
        </p:sp>
        <p:sp>
          <p:nvSpPr>
            <p:cNvPr id="149" name="Rectangle 84"/>
            <p:cNvSpPr>
              <a:spLocks noChangeArrowheads="1"/>
            </p:cNvSpPr>
            <p:nvPr/>
          </p:nvSpPr>
          <p:spPr bwMode="auto">
            <a:xfrm>
              <a:off x="3903663" y="2033682"/>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8</a:t>
              </a:r>
              <a:endParaRPr kumimoji="0" lang="en-US"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50" name="Line 85"/>
            <p:cNvSpPr>
              <a:spLocks noChangeShapeType="1"/>
            </p:cNvSpPr>
            <p:nvPr/>
          </p:nvSpPr>
          <p:spPr bwMode="auto">
            <a:xfrm flipH="1">
              <a:off x="4048125" y="1559020"/>
              <a:ext cx="71437"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latin typeface="Calibri" panose="020F0502020204030204" pitchFamily="34" charset="0"/>
                <a:cs typeface="Calibri" panose="020F0502020204030204" pitchFamily="34" charset="0"/>
              </a:endParaRPr>
            </a:p>
          </p:txBody>
        </p:sp>
        <p:sp>
          <p:nvSpPr>
            <p:cNvPr id="151" name="Rectangle 86"/>
            <p:cNvSpPr>
              <a:spLocks noChangeArrowheads="1"/>
            </p:cNvSpPr>
            <p:nvPr/>
          </p:nvSpPr>
          <p:spPr bwMode="auto">
            <a:xfrm>
              <a:off x="3800475" y="1463770"/>
              <a:ext cx="2083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10</a:t>
              </a:r>
              <a:endParaRPr kumimoji="0" lang="en-US"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52" name="Rectangle 87"/>
            <p:cNvSpPr>
              <a:spLocks noChangeArrowheads="1"/>
            </p:cNvSpPr>
            <p:nvPr/>
          </p:nvSpPr>
          <p:spPr bwMode="auto">
            <a:xfrm rot="16200000">
              <a:off x="2192828" y="2771175"/>
              <a:ext cx="26834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b="1" dirty="0">
                  <a:solidFill>
                    <a:srgbClr val="000000"/>
                  </a:solidFill>
                  <a:latin typeface="Calibri" panose="020F0502020204030204" pitchFamily="34" charset="0"/>
                  <a:cs typeface="Calibri" panose="020F0502020204030204" pitchFamily="34" charset="0"/>
                </a:rPr>
                <a:t>Cumulative incidence (%)</a:t>
              </a:r>
              <a:endParaRPr kumimoji="0" lang="en-US"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53" name="Rectangle 88"/>
            <p:cNvSpPr>
              <a:spLocks noChangeArrowheads="1"/>
            </p:cNvSpPr>
            <p:nvPr/>
          </p:nvSpPr>
          <p:spPr bwMode="auto">
            <a:xfrm>
              <a:off x="4060825" y="5213445"/>
              <a:ext cx="4167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1698</a:t>
              </a:r>
              <a:endParaRPr kumimoji="0" lang="en-US" altLang="en-US" sz="24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54" name="Rectangle 89"/>
            <p:cNvSpPr>
              <a:spLocks noChangeArrowheads="1"/>
            </p:cNvSpPr>
            <p:nvPr/>
          </p:nvSpPr>
          <p:spPr bwMode="auto">
            <a:xfrm>
              <a:off x="4940300" y="5213445"/>
              <a:ext cx="4167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1663</a:t>
              </a:r>
              <a:endParaRPr kumimoji="0" lang="en-US" altLang="en-US" sz="24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55" name="Rectangle 90"/>
            <p:cNvSpPr>
              <a:spLocks noChangeArrowheads="1"/>
            </p:cNvSpPr>
            <p:nvPr/>
          </p:nvSpPr>
          <p:spPr bwMode="auto">
            <a:xfrm>
              <a:off x="5802313" y="5213445"/>
              <a:ext cx="4167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1642</a:t>
              </a:r>
              <a:endParaRPr kumimoji="0" lang="en-US" altLang="en-US" sz="24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56" name="Rectangle 91"/>
            <p:cNvSpPr>
              <a:spLocks noChangeArrowheads="1"/>
            </p:cNvSpPr>
            <p:nvPr/>
          </p:nvSpPr>
          <p:spPr bwMode="auto">
            <a:xfrm>
              <a:off x="6640512" y="5213445"/>
              <a:ext cx="4167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1621</a:t>
              </a:r>
              <a:endParaRPr kumimoji="0" lang="en-US" altLang="en-US" sz="24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57" name="Rectangle 92"/>
            <p:cNvSpPr>
              <a:spLocks noChangeArrowheads="1"/>
            </p:cNvSpPr>
            <p:nvPr/>
          </p:nvSpPr>
          <p:spPr bwMode="auto">
            <a:xfrm>
              <a:off x="7526337" y="5213445"/>
              <a:ext cx="4167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a:ln>
                    <a:noFill/>
                  </a:ln>
                  <a:solidFill>
                    <a:srgbClr val="000000"/>
                  </a:solidFill>
                  <a:effectLst/>
                  <a:latin typeface="Calibri" panose="020F0502020204030204" pitchFamily="34" charset="0"/>
                  <a:cs typeface="Calibri" panose="020F0502020204030204" pitchFamily="34" charset="0"/>
                </a:rPr>
                <a:t>1584</a:t>
              </a:r>
              <a:endParaRPr kumimoji="0" lang="en-US" altLang="en-US" sz="240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158" name="Rectangle 93"/>
            <p:cNvSpPr>
              <a:spLocks noChangeArrowheads="1"/>
            </p:cNvSpPr>
            <p:nvPr/>
          </p:nvSpPr>
          <p:spPr bwMode="auto">
            <a:xfrm>
              <a:off x="8369300" y="5213445"/>
              <a:ext cx="4167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1567</a:t>
              </a:r>
              <a:endParaRPr kumimoji="0" lang="en-US" altLang="en-US" sz="24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59" name="Rectangle 94"/>
            <p:cNvSpPr>
              <a:spLocks noChangeArrowheads="1"/>
            </p:cNvSpPr>
            <p:nvPr/>
          </p:nvSpPr>
          <p:spPr bwMode="auto">
            <a:xfrm>
              <a:off x="9226550" y="5202333"/>
              <a:ext cx="4167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1549</a:t>
              </a:r>
              <a:endParaRPr kumimoji="0" lang="en-US" altLang="en-US" sz="24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60" name="Rectangle 95"/>
            <p:cNvSpPr>
              <a:spLocks noChangeArrowheads="1"/>
            </p:cNvSpPr>
            <p:nvPr/>
          </p:nvSpPr>
          <p:spPr bwMode="auto">
            <a:xfrm>
              <a:off x="3332420" y="5213445"/>
              <a:ext cx="6566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Women</a:t>
              </a:r>
              <a:endParaRPr kumimoji="0" lang="en-US" altLang="en-US" sz="24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61" name="Rectangle 96"/>
            <p:cNvSpPr>
              <a:spLocks noChangeArrowheads="1"/>
            </p:cNvSpPr>
            <p:nvPr/>
          </p:nvSpPr>
          <p:spPr bwMode="auto">
            <a:xfrm>
              <a:off x="4079875" y="5369020"/>
              <a:ext cx="4167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5421</a:t>
              </a:r>
              <a:endParaRPr kumimoji="0" lang="en-US" altLang="en-US" sz="24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62" name="Rectangle 97"/>
            <p:cNvSpPr>
              <a:spLocks noChangeArrowheads="1"/>
            </p:cNvSpPr>
            <p:nvPr/>
          </p:nvSpPr>
          <p:spPr bwMode="auto">
            <a:xfrm>
              <a:off x="4940300" y="5369020"/>
              <a:ext cx="4167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5323</a:t>
              </a:r>
              <a:endParaRPr kumimoji="0" lang="en-US" altLang="en-US" sz="24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63" name="Rectangle 98"/>
            <p:cNvSpPr>
              <a:spLocks noChangeArrowheads="1"/>
            </p:cNvSpPr>
            <p:nvPr/>
          </p:nvSpPr>
          <p:spPr bwMode="auto">
            <a:xfrm>
              <a:off x="5802313" y="5369020"/>
              <a:ext cx="4167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a:ln>
                    <a:noFill/>
                  </a:ln>
                  <a:solidFill>
                    <a:srgbClr val="000000"/>
                  </a:solidFill>
                  <a:effectLst/>
                  <a:latin typeface="Calibri" panose="020F0502020204030204" pitchFamily="34" charset="0"/>
                  <a:cs typeface="Calibri" panose="020F0502020204030204" pitchFamily="34" charset="0"/>
                </a:rPr>
                <a:t>5242</a:t>
              </a:r>
              <a:endParaRPr kumimoji="0" lang="en-US" altLang="en-US" sz="240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164" name="Rectangle 99"/>
            <p:cNvSpPr>
              <a:spLocks noChangeArrowheads="1"/>
            </p:cNvSpPr>
            <p:nvPr/>
          </p:nvSpPr>
          <p:spPr bwMode="auto">
            <a:xfrm>
              <a:off x="6664325" y="5369020"/>
              <a:ext cx="4167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a:ln>
                    <a:noFill/>
                  </a:ln>
                  <a:solidFill>
                    <a:srgbClr val="000000"/>
                  </a:solidFill>
                  <a:effectLst/>
                  <a:latin typeface="Calibri" panose="020F0502020204030204" pitchFamily="34" charset="0"/>
                  <a:cs typeface="Calibri" panose="020F0502020204030204" pitchFamily="34" charset="0"/>
                </a:rPr>
                <a:t>5171</a:t>
              </a:r>
              <a:endParaRPr kumimoji="0" lang="en-US" altLang="en-US" sz="240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165" name="Rectangle 100"/>
            <p:cNvSpPr>
              <a:spLocks noChangeArrowheads="1"/>
            </p:cNvSpPr>
            <p:nvPr/>
          </p:nvSpPr>
          <p:spPr bwMode="auto">
            <a:xfrm>
              <a:off x="7526337" y="5369020"/>
              <a:ext cx="4167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a:ln>
                    <a:noFill/>
                  </a:ln>
                  <a:solidFill>
                    <a:srgbClr val="000000"/>
                  </a:solidFill>
                  <a:effectLst/>
                  <a:latin typeface="Calibri" panose="020F0502020204030204" pitchFamily="34" charset="0"/>
                  <a:cs typeface="Calibri" panose="020F0502020204030204" pitchFamily="34" charset="0"/>
                </a:rPr>
                <a:t>5102</a:t>
              </a:r>
              <a:endParaRPr kumimoji="0" lang="en-US" altLang="en-US" sz="240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166" name="Rectangle 101"/>
            <p:cNvSpPr>
              <a:spLocks noChangeArrowheads="1"/>
            </p:cNvSpPr>
            <p:nvPr/>
          </p:nvSpPr>
          <p:spPr bwMode="auto">
            <a:xfrm>
              <a:off x="8388350" y="5369020"/>
              <a:ext cx="4167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a:ln>
                    <a:noFill/>
                  </a:ln>
                  <a:solidFill>
                    <a:srgbClr val="000000"/>
                  </a:solidFill>
                  <a:effectLst/>
                  <a:latin typeface="Calibri" panose="020F0502020204030204" pitchFamily="34" charset="0"/>
                  <a:cs typeface="Calibri" panose="020F0502020204030204" pitchFamily="34" charset="0"/>
                </a:rPr>
                <a:t>5043</a:t>
              </a:r>
              <a:endParaRPr kumimoji="0" lang="en-US" altLang="en-US" sz="240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167" name="Rectangle 102"/>
            <p:cNvSpPr>
              <a:spLocks noChangeArrowheads="1"/>
            </p:cNvSpPr>
            <p:nvPr/>
          </p:nvSpPr>
          <p:spPr bwMode="auto">
            <a:xfrm>
              <a:off x="9245600" y="5369020"/>
              <a:ext cx="4167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4987</a:t>
              </a:r>
              <a:endParaRPr kumimoji="0" lang="en-US" altLang="en-US" sz="24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68" name="Rectangle 103"/>
            <p:cNvSpPr>
              <a:spLocks noChangeArrowheads="1"/>
            </p:cNvSpPr>
            <p:nvPr/>
          </p:nvSpPr>
          <p:spPr bwMode="auto">
            <a:xfrm>
              <a:off x="3598316" y="5369020"/>
              <a:ext cx="38472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Men</a:t>
              </a:r>
              <a:endParaRPr kumimoji="0" lang="en-US" altLang="en-US" sz="24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69" name="Rectangle 104"/>
            <p:cNvSpPr>
              <a:spLocks noChangeArrowheads="1"/>
            </p:cNvSpPr>
            <p:nvPr/>
          </p:nvSpPr>
          <p:spPr bwMode="auto">
            <a:xfrm>
              <a:off x="2647950" y="4997545"/>
              <a:ext cx="139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Number at risk</a:t>
              </a:r>
              <a:endParaRPr kumimoji="0" lang="en-US" altLang="en-US" sz="20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70" name="Line 105"/>
            <p:cNvSpPr>
              <a:spLocks noChangeShapeType="1"/>
            </p:cNvSpPr>
            <p:nvPr/>
          </p:nvSpPr>
          <p:spPr bwMode="auto">
            <a:xfrm>
              <a:off x="4119563" y="4533995"/>
              <a:ext cx="5480049"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latin typeface="Calibri" panose="020F0502020204030204" pitchFamily="34" charset="0"/>
                <a:cs typeface="Calibri" panose="020F0502020204030204" pitchFamily="34" charset="0"/>
              </a:endParaRPr>
            </a:p>
          </p:txBody>
        </p:sp>
        <p:sp>
          <p:nvSpPr>
            <p:cNvPr id="171" name="Line 106"/>
            <p:cNvSpPr>
              <a:spLocks noChangeShapeType="1"/>
            </p:cNvSpPr>
            <p:nvPr/>
          </p:nvSpPr>
          <p:spPr bwMode="auto">
            <a:xfrm>
              <a:off x="4240213" y="4533995"/>
              <a:ext cx="0" cy="714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latin typeface="Calibri" panose="020F0502020204030204" pitchFamily="34" charset="0"/>
                <a:cs typeface="Calibri" panose="020F0502020204030204" pitchFamily="34" charset="0"/>
              </a:endParaRPr>
            </a:p>
          </p:txBody>
        </p:sp>
        <p:sp>
          <p:nvSpPr>
            <p:cNvPr id="172" name="Rectangle 107"/>
            <p:cNvSpPr>
              <a:spLocks noChangeArrowheads="1"/>
            </p:cNvSpPr>
            <p:nvPr/>
          </p:nvSpPr>
          <p:spPr bwMode="auto">
            <a:xfrm>
              <a:off x="4187825" y="4646708"/>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0</a:t>
              </a:r>
              <a:endParaRPr kumimoji="0" lang="en-US"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73" name="Line 108"/>
            <p:cNvSpPr>
              <a:spLocks noChangeShapeType="1"/>
            </p:cNvSpPr>
            <p:nvPr/>
          </p:nvSpPr>
          <p:spPr bwMode="auto">
            <a:xfrm>
              <a:off x="5102225" y="4533995"/>
              <a:ext cx="0" cy="714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latin typeface="Calibri" panose="020F0502020204030204" pitchFamily="34" charset="0"/>
                <a:cs typeface="Calibri" panose="020F0502020204030204" pitchFamily="34" charset="0"/>
              </a:endParaRPr>
            </a:p>
          </p:txBody>
        </p:sp>
        <p:sp>
          <p:nvSpPr>
            <p:cNvPr id="174" name="Rectangle 109"/>
            <p:cNvSpPr>
              <a:spLocks noChangeArrowheads="1"/>
            </p:cNvSpPr>
            <p:nvPr/>
          </p:nvSpPr>
          <p:spPr bwMode="auto">
            <a:xfrm>
              <a:off x="4999038" y="4646708"/>
              <a:ext cx="2083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60</a:t>
              </a:r>
              <a:endParaRPr kumimoji="0" lang="en-US"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75" name="Line 110"/>
            <p:cNvSpPr>
              <a:spLocks noChangeShapeType="1"/>
            </p:cNvSpPr>
            <p:nvPr/>
          </p:nvSpPr>
          <p:spPr bwMode="auto">
            <a:xfrm>
              <a:off x="5964238" y="4533995"/>
              <a:ext cx="0" cy="714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latin typeface="Calibri" panose="020F0502020204030204" pitchFamily="34" charset="0"/>
                <a:cs typeface="Calibri" panose="020F0502020204030204" pitchFamily="34" charset="0"/>
              </a:endParaRPr>
            </a:p>
          </p:txBody>
        </p:sp>
        <p:sp>
          <p:nvSpPr>
            <p:cNvPr id="176" name="Rectangle 111"/>
            <p:cNvSpPr>
              <a:spLocks noChangeArrowheads="1"/>
            </p:cNvSpPr>
            <p:nvPr/>
          </p:nvSpPr>
          <p:spPr bwMode="auto">
            <a:xfrm>
              <a:off x="5807075" y="4646708"/>
              <a:ext cx="3125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120</a:t>
              </a:r>
              <a:endParaRPr kumimoji="0" lang="en-US"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77" name="Line 112"/>
            <p:cNvSpPr>
              <a:spLocks noChangeShapeType="1"/>
            </p:cNvSpPr>
            <p:nvPr/>
          </p:nvSpPr>
          <p:spPr bwMode="auto">
            <a:xfrm>
              <a:off x="6826250" y="4533995"/>
              <a:ext cx="0" cy="714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latin typeface="Calibri" panose="020F0502020204030204" pitchFamily="34" charset="0"/>
                <a:cs typeface="Calibri" panose="020F0502020204030204" pitchFamily="34" charset="0"/>
              </a:endParaRPr>
            </a:p>
          </p:txBody>
        </p:sp>
        <p:sp>
          <p:nvSpPr>
            <p:cNvPr id="178" name="Rectangle 113"/>
            <p:cNvSpPr>
              <a:spLocks noChangeArrowheads="1"/>
            </p:cNvSpPr>
            <p:nvPr/>
          </p:nvSpPr>
          <p:spPr bwMode="auto">
            <a:xfrm>
              <a:off x="6669087" y="4646708"/>
              <a:ext cx="3125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180</a:t>
              </a:r>
              <a:endParaRPr kumimoji="0" lang="en-US"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79" name="Line 114"/>
            <p:cNvSpPr>
              <a:spLocks noChangeShapeType="1"/>
            </p:cNvSpPr>
            <p:nvPr/>
          </p:nvSpPr>
          <p:spPr bwMode="auto">
            <a:xfrm>
              <a:off x="7688262" y="4533995"/>
              <a:ext cx="0" cy="714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latin typeface="Calibri" panose="020F0502020204030204" pitchFamily="34" charset="0"/>
                <a:cs typeface="Calibri" panose="020F0502020204030204" pitchFamily="34" charset="0"/>
              </a:endParaRPr>
            </a:p>
          </p:txBody>
        </p:sp>
        <p:sp>
          <p:nvSpPr>
            <p:cNvPr id="180" name="Rectangle 115"/>
            <p:cNvSpPr>
              <a:spLocks noChangeArrowheads="1"/>
            </p:cNvSpPr>
            <p:nvPr/>
          </p:nvSpPr>
          <p:spPr bwMode="auto">
            <a:xfrm>
              <a:off x="7531100" y="4646708"/>
              <a:ext cx="3125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240</a:t>
              </a:r>
              <a:endParaRPr kumimoji="0" lang="en-US"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81" name="Line 116"/>
            <p:cNvSpPr>
              <a:spLocks noChangeShapeType="1"/>
            </p:cNvSpPr>
            <p:nvPr/>
          </p:nvSpPr>
          <p:spPr bwMode="auto">
            <a:xfrm>
              <a:off x="8550275" y="4533995"/>
              <a:ext cx="0" cy="714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latin typeface="Calibri" panose="020F0502020204030204" pitchFamily="34" charset="0"/>
                <a:cs typeface="Calibri" panose="020F0502020204030204" pitchFamily="34" charset="0"/>
              </a:endParaRPr>
            </a:p>
          </p:txBody>
        </p:sp>
        <p:sp>
          <p:nvSpPr>
            <p:cNvPr id="182" name="Rectangle 117"/>
            <p:cNvSpPr>
              <a:spLocks noChangeArrowheads="1"/>
            </p:cNvSpPr>
            <p:nvPr/>
          </p:nvSpPr>
          <p:spPr bwMode="auto">
            <a:xfrm>
              <a:off x="8393112" y="4646708"/>
              <a:ext cx="3125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300</a:t>
              </a:r>
              <a:endParaRPr kumimoji="0" lang="en-US"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83" name="Line 118"/>
            <p:cNvSpPr>
              <a:spLocks noChangeShapeType="1"/>
            </p:cNvSpPr>
            <p:nvPr/>
          </p:nvSpPr>
          <p:spPr bwMode="auto">
            <a:xfrm>
              <a:off x="9407525" y="4533995"/>
              <a:ext cx="0" cy="714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latin typeface="Calibri" panose="020F0502020204030204" pitchFamily="34" charset="0"/>
                <a:cs typeface="Calibri" panose="020F0502020204030204" pitchFamily="34" charset="0"/>
              </a:endParaRPr>
            </a:p>
          </p:txBody>
        </p:sp>
        <p:sp>
          <p:nvSpPr>
            <p:cNvPr id="184" name="Rectangle 119"/>
            <p:cNvSpPr>
              <a:spLocks noChangeArrowheads="1"/>
            </p:cNvSpPr>
            <p:nvPr/>
          </p:nvSpPr>
          <p:spPr bwMode="auto">
            <a:xfrm>
              <a:off x="9253537" y="4646708"/>
              <a:ext cx="3125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360</a:t>
              </a:r>
              <a:endParaRPr kumimoji="0" lang="en-US"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85" name="Rectangle 120"/>
            <p:cNvSpPr>
              <a:spLocks noChangeArrowheads="1"/>
            </p:cNvSpPr>
            <p:nvPr/>
          </p:nvSpPr>
          <p:spPr bwMode="auto">
            <a:xfrm>
              <a:off x="5811838" y="4908645"/>
              <a:ext cx="24087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Days after randomization</a:t>
              </a:r>
              <a:endParaRPr kumimoji="0" lang="en-US" alt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86" name="Line 121"/>
            <p:cNvSpPr>
              <a:spLocks noChangeShapeType="1"/>
            </p:cNvSpPr>
            <p:nvPr/>
          </p:nvSpPr>
          <p:spPr bwMode="auto">
            <a:xfrm>
              <a:off x="9869487" y="3589433"/>
              <a:ext cx="700087" cy="0"/>
            </a:xfrm>
            <a:prstGeom prst="line">
              <a:avLst/>
            </a:prstGeom>
            <a:noFill/>
            <a:ln w="285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latin typeface="Calibri" panose="020F0502020204030204" pitchFamily="34" charset="0"/>
                <a:cs typeface="Calibri" panose="020F0502020204030204" pitchFamily="34" charset="0"/>
              </a:endParaRPr>
            </a:p>
          </p:txBody>
        </p:sp>
        <p:sp>
          <p:nvSpPr>
            <p:cNvPr id="187" name="Line 122"/>
            <p:cNvSpPr>
              <a:spLocks noChangeShapeType="1"/>
            </p:cNvSpPr>
            <p:nvPr/>
          </p:nvSpPr>
          <p:spPr bwMode="auto">
            <a:xfrm>
              <a:off x="9869487" y="3905828"/>
              <a:ext cx="700087" cy="0"/>
            </a:xfrm>
            <a:prstGeom prst="line">
              <a:avLst/>
            </a:prstGeom>
            <a:noFill/>
            <a:ln w="28575">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latin typeface="Calibri" panose="020F0502020204030204" pitchFamily="34" charset="0"/>
                <a:cs typeface="Calibri" panose="020F0502020204030204" pitchFamily="34" charset="0"/>
              </a:endParaRPr>
            </a:p>
          </p:txBody>
        </p:sp>
        <p:sp>
          <p:nvSpPr>
            <p:cNvPr id="188" name="Rectangle 123"/>
            <p:cNvSpPr>
              <a:spLocks noChangeArrowheads="1"/>
            </p:cNvSpPr>
            <p:nvPr/>
          </p:nvSpPr>
          <p:spPr bwMode="auto">
            <a:xfrm>
              <a:off x="10715507" y="3471572"/>
              <a:ext cx="6684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Women</a:t>
              </a:r>
              <a:endParaRPr kumimoji="0" lang="en-US" alt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89" name="Rectangle 124"/>
            <p:cNvSpPr>
              <a:spLocks noChangeArrowheads="1"/>
            </p:cNvSpPr>
            <p:nvPr/>
          </p:nvSpPr>
          <p:spPr bwMode="auto">
            <a:xfrm>
              <a:off x="10786368" y="3787513"/>
              <a:ext cx="3927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Men</a:t>
              </a:r>
              <a:endParaRPr kumimoji="0" lang="en-US" alt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sp>
        <p:nvSpPr>
          <p:cNvPr id="7" name="Title 1"/>
          <p:cNvSpPr txBox="1">
            <a:spLocks/>
          </p:cNvSpPr>
          <p:nvPr/>
        </p:nvSpPr>
        <p:spPr>
          <a:xfrm>
            <a:off x="419099" y="72524"/>
            <a:ext cx="1143952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ln>
                  <a:solidFill>
                    <a:srgbClr val="002060"/>
                  </a:solidFill>
                </a:ln>
                <a:solidFill>
                  <a:srgbClr val="002856"/>
                </a:solidFill>
                <a:latin typeface="+mj-lt"/>
                <a:ea typeface="+mj-ea"/>
                <a:cs typeface="+mj-cs"/>
              </a:defRPr>
            </a:lvl1pPr>
          </a:lstStyle>
          <a:p>
            <a:pPr algn="ctr"/>
            <a:r>
              <a:rPr lang="en-US" sz="4800" dirty="0">
                <a:latin typeface="Calibri" panose="020F0502020204030204" pitchFamily="34" charset="0"/>
                <a:cs typeface="Calibri" panose="020F0502020204030204" pitchFamily="34" charset="0"/>
              </a:rPr>
              <a:t>TWILIGHT – Sex Analysis: </a:t>
            </a:r>
            <a:br>
              <a:rPr lang="en-US" sz="4800" dirty="0">
                <a:latin typeface="Calibri" panose="020F0502020204030204" pitchFamily="34" charset="0"/>
                <a:cs typeface="Calibri" panose="020F0502020204030204" pitchFamily="34" charset="0"/>
              </a:rPr>
            </a:br>
            <a:r>
              <a:rPr lang="en-US" sz="4800" dirty="0">
                <a:solidFill>
                  <a:schemeClr val="accent4">
                    <a:lumMod val="75000"/>
                  </a:schemeClr>
                </a:solidFill>
                <a:latin typeface="Calibri" panose="020F0502020204030204" pitchFamily="34" charset="0"/>
                <a:cs typeface="Calibri" panose="020F0502020204030204" pitchFamily="34" charset="0"/>
              </a:rPr>
              <a:t>BARC 2, 3 or 5 Bleeding by Sex at 1 Year</a:t>
            </a:r>
          </a:p>
        </p:txBody>
      </p:sp>
      <p:sp>
        <p:nvSpPr>
          <p:cNvPr id="63" name="Rectangle 10"/>
          <p:cNvSpPr>
            <a:spLocks noChangeArrowheads="1"/>
          </p:cNvSpPr>
          <p:nvPr/>
        </p:nvSpPr>
        <p:spPr bwMode="auto">
          <a:xfrm>
            <a:off x="5549898" y="1651696"/>
            <a:ext cx="2731217"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kumimoji="0" lang="en-US" altLang="en-US"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Women vs</a:t>
            </a:r>
            <a:r>
              <a:rPr kumimoji="0" lang="en-US" altLang="en-US" b="1" i="0" u="none" strike="noStrike" cap="none" normalizeH="0" dirty="0">
                <a:ln>
                  <a:noFill/>
                </a:ln>
                <a:solidFill>
                  <a:srgbClr val="000000"/>
                </a:solidFill>
                <a:effectLst/>
                <a:latin typeface="Calibri" panose="020F0502020204030204" pitchFamily="34" charset="0"/>
                <a:cs typeface="Calibri" panose="020F0502020204030204" pitchFamily="34" charset="0"/>
              </a:rPr>
              <a:t> Men</a:t>
            </a:r>
            <a:endParaRPr kumimoji="0" lang="en-US" altLang="en-US"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algn="ctr"/>
            <a:r>
              <a:rPr kumimoji="0" lang="en-US" altLang="en-US"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HR </a:t>
            </a:r>
            <a:r>
              <a:rPr lang="en-US" b="1" dirty="0">
                <a:latin typeface="Calibri" panose="020F0502020204030204" pitchFamily="34" charset="0"/>
                <a:cs typeface="Calibri" panose="020F0502020204030204" pitchFamily="34" charset="0"/>
              </a:rPr>
              <a:t>1.32 (95% CI 1.06 – 1.64)</a:t>
            </a:r>
          </a:p>
          <a:p>
            <a:pPr algn="ctr"/>
            <a:r>
              <a:rPr lang="en-US" altLang="en-US" b="1" i="1" dirty="0">
                <a:solidFill>
                  <a:srgbClr val="000000"/>
                </a:solidFill>
                <a:latin typeface="Calibri" panose="020F0502020204030204" pitchFamily="34" charset="0"/>
                <a:cs typeface="Calibri" panose="020F0502020204030204" pitchFamily="34" charset="0"/>
              </a:rPr>
              <a:t>P </a:t>
            </a:r>
            <a:r>
              <a:rPr lang="en-US" altLang="en-US" b="1" dirty="0">
                <a:solidFill>
                  <a:srgbClr val="000000"/>
                </a:solidFill>
                <a:latin typeface="Calibri" panose="020F0502020204030204" pitchFamily="34" charset="0"/>
                <a:cs typeface="Calibri" panose="020F0502020204030204" pitchFamily="34" charset="0"/>
              </a:rPr>
              <a:t> = .013</a:t>
            </a:r>
            <a:endParaRPr lang="en-US" altLang="en-US" b="1" dirty="0">
              <a:latin typeface="Calibri" panose="020F0502020204030204" pitchFamily="34" charset="0"/>
              <a:cs typeface="Calibri" panose="020F0502020204030204" pitchFamily="34" charset="0"/>
            </a:endParaRPr>
          </a:p>
        </p:txBody>
      </p:sp>
      <p:sp>
        <p:nvSpPr>
          <p:cNvPr id="4" name="TextBox 3"/>
          <p:cNvSpPr txBox="1"/>
          <p:nvPr/>
        </p:nvSpPr>
        <p:spPr>
          <a:xfrm>
            <a:off x="8617371" y="2058760"/>
            <a:ext cx="794910" cy="369332"/>
          </a:xfrm>
          <a:prstGeom prst="rect">
            <a:avLst/>
          </a:prstGeom>
          <a:noFill/>
          <a:ln>
            <a:noFill/>
          </a:ln>
        </p:spPr>
        <p:txBody>
          <a:bodyPr wrap="square" rtlCol="0">
            <a:spAutoFit/>
          </a:bodyPr>
          <a:lstStyle/>
          <a:p>
            <a:r>
              <a:rPr lang="en-US" b="1" dirty="0">
                <a:solidFill>
                  <a:srgbClr val="FF0000"/>
                </a:solidFill>
                <a:latin typeface="Calibri" panose="020F0502020204030204" pitchFamily="34" charset="0"/>
                <a:cs typeface="Calibri" panose="020F0502020204030204" pitchFamily="34" charset="0"/>
              </a:rPr>
              <a:t>6.8%</a:t>
            </a:r>
          </a:p>
        </p:txBody>
      </p:sp>
      <p:sp>
        <p:nvSpPr>
          <p:cNvPr id="66" name="TextBox 65"/>
          <p:cNvSpPr txBox="1"/>
          <p:nvPr/>
        </p:nvSpPr>
        <p:spPr>
          <a:xfrm>
            <a:off x="8614121" y="2520301"/>
            <a:ext cx="794910" cy="369332"/>
          </a:xfrm>
          <a:prstGeom prst="rect">
            <a:avLst/>
          </a:prstGeom>
          <a:noFill/>
        </p:spPr>
        <p:txBody>
          <a:bodyPr wrap="square" rtlCol="0">
            <a:spAutoFit/>
          </a:bodyPr>
          <a:lstStyle/>
          <a:p>
            <a:r>
              <a:rPr lang="en-US" b="1" dirty="0">
                <a:solidFill>
                  <a:srgbClr val="00B0F0"/>
                </a:solidFill>
                <a:latin typeface="Calibri" panose="020F0502020204030204" pitchFamily="34" charset="0"/>
                <a:cs typeface="Calibri" panose="020F0502020204030204" pitchFamily="34" charset="0"/>
              </a:rPr>
              <a:t>5.2%</a:t>
            </a:r>
          </a:p>
        </p:txBody>
      </p:sp>
    </p:spTree>
    <p:extLst>
      <p:ext uri="{BB962C8B-B14F-4D97-AF65-F5344CB8AC3E}">
        <p14:creationId xmlns:p14="http://schemas.microsoft.com/office/powerpoint/2010/main" val="20460872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189616472"/>
              </p:ext>
            </p:extLst>
          </p:nvPr>
        </p:nvGraphicFramePr>
        <p:xfrm>
          <a:off x="971550" y="1436820"/>
          <a:ext cx="10515600" cy="4786313"/>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txBox="1">
            <a:spLocks/>
          </p:cNvSpPr>
          <p:nvPr/>
        </p:nvSpPr>
        <p:spPr>
          <a:xfrm>
            <a:off x="419099" y="111257"/>
            <a:ext cx="1143952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ln>
                  <a:solidFill>
                    <a:srgbClr val="002060"/>
                  </a:solidFill>
                </a:ln>
                <a:solidFill>
                  <a:srgbClr val="002856"/>
                </a:solidFill>
                <a:latin typeface="+mj-lt"/>
                <a:ea typeface="+mj-ea"/>
                <a:cs typeface="+mj-cs"/>
              </a:defRPr>
            </a:lvl1pPr>
          </a:lstStyle>
          <a:p>
            <a:pPr algn="ctr"/>
            <a:r>
              <a:rPr lang="en-US" sz="4800" dirty="0">
                <a:latin typeface="Calibri" panose="020F0502020204030204" pitchFamily="34" charset="0"/>
                <a:cs typeface="Calibri" panose="020F0502020204030204" pitchFamily="34" charset="0"/>
              </a:rPr>
              <a:t>TWILIGHT – Sex Analysis: </a:t>
            </a:r>
            <a:br>
              <a:rPr lang="en-US" sz="4800" dirty="0">
                <a:latin typeface="Calibri" panose="020F0502020204030204" pitchFamily="34" charset="0"/>
                <a:cs typeface="Calibri" panose="020F0502020204030204" pitchFamily="34" charset="0"/>
              </a:rPr>
            </a:br>
            <a:r>
              <a:rPr lang="en-US" sz="4800" dirty="0">
                <a:solidFill>
                  <a:schemeClr val="accent4">
                    <a:lumMod val="75000"/>
                  </a:schemeClr>
                </a:solidFill>
                <a:latin typeface="Calibri" panose="020F0502020204030204" pitchFamily="34" charset="0"/>
                <a:cs typeface="Calibri" panose="020F0502020204030204" pitchFamily="34" charset="0"/>
              </a:rPr>
              <a:t>Pre-specified Bleeding Endpoints by Sex</a:t>
            </a:r>
          </a:p>
        </p:txBody>
      </p:sp>
      <p:sp>
        <p:nvSpPr>
          <p:cNvPr id="8" name="TextBox 7"/>
          <p:cNvSpPr txBox="1"/>
          <p:nvPr/>
        </p:nvSpPr>
        <p:spPr>
          <a:xfrm>
            <a:off x="4822170" y="3429866"/>
            <a:ext cx="1123950" cy="369332"/>
          </a:xfrm>
          <a:prstGeom prst="rect">
            <a:avLst/>
          </a:prstGeom>
          <a:noFill/>
        </p:spPr>
        <p:txBody>
          <a:bodyPr wrap="square" rtlCol="0">
            <a:spAutoFit/>
          </a:bodyPr>
          <a:lstStyle/>
          <a:p>
            <a:r>
              <a:rPr lang="en-US" i="1" dirty="0">
                <a:latin typeface="Calibri" panose="020F0502020204030204" pitchFamily="34" charset="0"/>
                <a:cs typeface="Calibri" panose="020F0502020204030204" pitchFamily="34" charset="0"/>
              </a:rPr>
              <a:t>P</a:t>
            </a:r>
            <a:r>
              <a:rPr lang="en-US" dirty="0">
                <a:latin typeface="Calibri" panose="020F0502020204030204" pitchFamily="34" charset="0"/>
                <a:cs typeface="Calibri" panose="020F0502020204030204" pitchFamily="34" charset="0"/>
              </a:rPr>
              <a:t> = .79</a:t>
            </a:r>
          </a:p>
        </p:txBody>
      </p:sp>
      <p:sp>
        <p:nvSpPr>
          <p:cNvPr id="9" name="TextBox 8"/>
          <p:cNvSpPr txBox="1"/>
          <p:nvPr/>
        </p:nvSpPr>
        <p:spPr>
          <a:xfrm>
            <a:off x="2363880" y="2387086"/>
            <a:ext cx="1076325" cy="369332"/>
          </a:xfrm>
          <a:prstGeom prst="rect">
            <a:avLst/>
          </a:prstGeom>
          <a:noFill/>
        </p:spPr>
        <p:txBody>
          <a:bodyPr wrap="square" rtlCol="0">
            <a:spAutoFit/>
          </a:bodyPr>
          <a:lstStyle/>
          <a:p>
            <a:r>
              <a:rPr lang="en-US" i="1" dirty="0">
                <a:latin typeface="Calibri" panose="020F0502020204030204" pitchFamily="34" charset="0"/>
                <a:cs typeface="Calibri" panose="020F0502020204030204" pitchFamily="34" charset="0"/>
              </a:rPr>
              <a:t>P</a:t>
            </a:r>
            <a:r>
              <a:rPr lang="en-US" dirty="0">
                <a:latin typeface="Calibri" panose="020F0502020204030204" pitchFamily="34" charset="0"/>
                <a:cs typeface="Calibri" panose="020F0502020204030204" pitchFamily="34" charset="0"/>
              </a:rPr>
              <a:t> = .03</a:t>
            </a:r>
          </a:p>
        </p:txBody>
      </p:sp>
      <p:sp>
        <p:nvSpPr>
          <p:cNvPr id="10" name="TextBox 9"/>
          <p:cNvSpPr txBox="1"/>
          <p:nvPr/>
        </p:nvSpPr>
        <p:spPr>
          <a:xfrm>
            <a:off x="7246274" y="2960740"/>
            <a:ext cx="1123950" cy="369332"/>
          </a:xfrm>
          <a:prstGeom prst="rect">
            <a:avLst/>
          </a:prstGeom>
          <a:noFill/>
        </p:spPr>
        <p:txBody>
          <a:bodyPr wrap="square" rtlCol="0">
            <a:spAutoFit/>
          </a:bodyPr>
          <a:lstStyle/>
          <a:p>
            <a:r>
              <a:rPr lang="en-US" i="1" dirty="0">
                <a:latin typeface="Calibri" panose="020F0502020204030204" pitchFamily="34" charset="0"/>
                <a:cs typeface="Calibri" panose="020F0502020204030204" pitchFamily="34" charset="0"/>
              </a:rPr>
              <a:t>P</a:t>
            </a:r>
            <a:r>
              <a:rPr lang="en-US" dirty="0">
                <a:latin typeface="Calibri" panose="020F0502020204030204" pitchFamily="34" charset="0"/>
                <a:cs typeface="Calibri" panose="020F0502020204030204" pitchFamily="34" charset="0"/>
              </a:rPr>
              <a:t> = .06</a:t>
            </a:r>
          </a:p>
        </p:txBody>
      </p:sp>
      <p:sp>
        <p:nvSpPr>
          <p:cNvPr id="11" name="TextBox 10"/>
          <p:cNvSpPr txBox="1"/>
          <p:nvPr/>
        </p:nvSpPr>
        <p:spPr>
          <a:xfrm>
            <a:off x="9640139" y="2401356"/>
            <a:ext cx="1123950" cy="369332"/>
          </a:xfrm>
          <a:prstGeom prst="rect">
            <a:avLst/>
          </a:prstGeom>
          <a:noFill/>
        </p:spPr>
        <p:txBody>
          <a:bodyPr wrap="square" rtlCol="0">
            <a:spAutoFit/>
          </a:bodyPr>
          <a:lstStyle/>
          <a:p>
            <a:r>
              <a:rPr lang="en-US" i="1" dirty="0">
                <a:latin typeface="Calibri" panose="020F0502020204030204" pitchFamily="34" charset="0"/>
                <a:cs typeface="Calibri" panose="020F0502020204030204" pitchFamily="34" charset="0"/>
              </a:rPr>
              <a:t>P</a:t>
            </a:r>
            <a:r>
              <a:rPr lang="en-US" dirty="0">
                <a:latin typeface="Calibri" panose="020F0502020204030204" pitchFamily="34" charset="0"/>
                <a:cs typeface="Calibri" panose="020F0502020204030204" pitchFamily="34" charset="0"/>
              </a:rPr>
              <a:t> = .06</a:t>
            </a:r>
          </a:p>
        </p:txBody>
      </p:sp>
      <p:sp>
        <p:nvSpPr>
          <p:cNvPr id="12" name="TextBox 11"/>
          <p:cNvSpPr txBox="1"/>
          <p:nvPr/>
        </p:nvSpPr>
        <p:spPr>
          <a:xfrm rot="16200000">
            <a:off x="-1060077" y="2639877"/>
            <a:ext cx="3571875"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1-year event rate (%)</a:t>
            </a:r>
          </a:p>
        </p:txBody>
      </p:sp>
    </p:spTree>
    <p:extLst>
      <p:ext uri="{BB962C8B-B14F-4D97-AF65-F5344CB8AC3E}">
        <p14:creationId xmlns:p14="http://schemas.microsoft.com/office/powerpoint/2010/main" val="42867030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ight Arrow 33"/>
          <p:cNvSpPr/>
          <p:nvPr/>
        </p:nvSpPr>
        <p:spPr>
          <a:xfrm rot="10800000">
            <a:off x="4431540" y="5438302"/>
            <a:ext cx="1981200" cy="477184"/>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a:off x="6935143" y="5438302"/>
            <a:ext cx="2104082" cy="47718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p:cNvGraphicFramePr>
            <a:graphicFrameLocks/>
          </p:cNvGraphicFramePr>
          <p:nvPr>
            <p:extLst>
              <p:ext uri="{D42A27DB-BD31-4B8C-83A1-F6EECF244321}">
                <p14:modId xmlns:p14="http://schemas.microsoft.com/office/powerpoint/2010/main" val="3638862594"/>
              </p:ext>
            </p:extLst>
          </p:nvPr>
        </p:nvGraphicFramePr>
        <p:xfrm>
          <a:off x="3996162" y="1408488"/>
          <a:ext cx="5566054" cy="432007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92598" y="2260690"/>
            <a:ext cx="1528880"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BARC 2,3 or 5 </a:t>
            </a:r>
            <a:endParaRPr kumimoji="0" lang="en-US" b="1"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6" name="Rectangle 5"/>
          <p:cNvSpPr/>
          <p:nvPr/>
        </p:nvSpPr>
        <p:spPr>
          <a:xfrm>
            <a:off x="192598" y="2927488"/>
            <a:ext cx="1352551"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BARC 3 or 5 </a:t>
            </a:r>
            <a:endParaRPr kumimoji="0" lang="en-US" b="1"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7" name="Rectangle 6"/>
          <p:cNvSpPr/>
          <p:nvPr/>
        </p:nvSpPr>
        <p:spPr>
          <a:xfrm>
            <a:off x="192402" y="3576381"/>
            <a:ext cx="1241045"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TIMI major</a:t>
            </a:r>
            <a:endParaRPr kumimoji="0" lang="en-US" b="1"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8" name="Rectangle 7"/>
          <p:cNvSpPr/>
          <p:nvPr/>
        </p:nvSpPr>
        <p:spPr>
          <a:xfrm>
            <a:off x="191381" y="4191822"/>
            <a:ext cx="2049151" cy="646331"/>
          </a:xfrm>
          <a:prstGeom prst="rect">
            <a:avLst/>
          </a:prstGeom>
        </p:spPr>
        <p:txBody>
          <a:bodyPr wrap="none">
            <a:spAutoFit/>
          </a:bodyPr>
          <a:lstStyle/>
          <a:p>
            <a:pPr lvl="0">
              <a:defRP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GUSTO </a:t>
            </a:r>
          </a:p>
          <a:p>
            <a:pPr lvl="0">
              <a:defRP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moderate or severe</a:t>
            </a:r>
            <a:endParaRPr kumimoji="0" lang="en-US" b="1"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9" name="Rectangle 8"/>
          <p:cNvSpPr/>
          <p:nvPr/>
        </p:nvSpPr>
        <p:spPr>
          <a:xfrm>
            <a:off x="199646" y="4895624"/>
            <a:ext cx="1230786" cy="369332"/>
          </a:xfrm>
          <a:prstGeom prst="rect">
            <a:avLst/>
          </a:prstGeom>
        </p:spPr>
        <p:txBody>
          <a:bodyPr wrap="none">
            <a:spAutoFit/>
          </a:bodyPr>
          <a:lstStyle/>
          <a:p>
            <a:pPr lvl="0">
              <a:defRP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ISTH major</a:t>
            </a:r>
            <a:endParaRPr kumimoji="0" lang="en-US" b="1"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10" name="TextBox 22"/>
          <p:cNvSpPr txBox="1"/>
          <p:nvPr/>
        </p:nvSpPr>
        <p:spPr>
          <a:xfrm>
            <a:off x="4580604" y="5492228"/>
            <a:ext cx="32114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Men at higher risk</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12" name="Rectangle 11"/>
          <p:cNvSpPr/>
          <p:nvPr/>
        </p:nvSpPr>
        <p:spPr>
          <a:xfrm>
            <a:off x="8055302" y="2267515"/>
            <a:ext cx="3601879" cy="369332"/>
          </a:xfrm>
          <a:prstGeom prst="rect">
            <a:avLst/>
          </a:prstGeom>
        </p:spPr>
        <p:txBody>
          <a:bodyPr wrap="square">
            <a:spAutoFit/>
          </a:bodyPr>
          <a:lstStyle/>
          <a:p>
            <a:pPr lvl="0">
              <a:defRP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1.20 (0.95- 1.52)         .12 </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13" name="Rectangle 12"/>
          <p:cNvSpPr/>
          <p:nvPr/>
        </p:nvSpPr>
        <p:spPr>
          <a:xfrm>
            <a:off x="8142318" y="2412872"/>
            <a:ext cx="184731"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14" name="Rectangle 13"/>
          <p:cNvSpPr/>
          <p:nvPr/>
        </p:nvSpPr>
        <p:spPr>
          <a:xfrm>
            <a:off x="4226347" y="1670871"/>
            <a:ext cx="1840569"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Hazard Ratio </a:t>
            </a:r>
          </a:p>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(95% CI)</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15" name="Rectangle 14"/>
          <p:cNvSpPr/>
          <p:nvPr/>
        </p:nvSpPr>
        <p:spPr>
          <a:xfrm>
            <a:off x="2344676" y="1666684"/>
            <a:ext cx="1134884" cy="646331"/>
          </a:xfrm>
          <a:prstGeom prst="rect">
            <a:avLst/>
          </a:prstGeom>
        </p:spPr>
        <p:txBody>
          <a:bodyPr wrap="square">
            <a:spAutoFit/>
          </a:bodyPr>
          <a:lstStyle/>
          <a:p>
            <a:pPr lvl="0">
              <a:defRP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Women</a:t>
            </a:r>
          </a:p>
          <a:p>
            <a:pPr lvl="0">
              <a:defRP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N=1698</a:t>
            </a:r>
          </a:p>
        </p:txBody>
      </p:sp>
      <p:sp>
        <p:nvSpPr>
          <p:cNvPr id="16" name="Rectangle 15"/>
          <p:cNvSpPr/>
          <p:nvPr/>
        </p:nvSpPr>
        <p:spPr>
          <a:xfrm>
            <a:off x="3326296" y="1670871"/>
            <a:ext cx="989692" cy="646331"/>
          </a:xfrm>
          <a:prstGeom prst="rect">
            <a:avLst/>
          </a:prstGeom>
        </p:spPr>
        <p:txBody>
          <a:bodyPr wrap="square">
            <a:spAutoFit/>
          </a:bodyPr>
          <a:lstStyle/>
          <a:p>
            <a:pPr lvl="0">
              <a:defRP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Men</a:t>
            </a:r>
            <a:r>
              <a:rPr lang="en-US" b="1" baseline="30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lvl="0">
              <a:defRP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N=5421</a:t>
            </a:r>
          </a:p>
        </p:txBody>
      </p:sp>
      <p:sp>
        <p:nvSpPr>
          <p:cNvPr id="17" name="Rectangle 16"/>
          <p:cNvSpPr/>
          <p:nvPr/>
        </p:nvSpPr>
        <p:spPr>
          <a:xfrm>
            <a:off x="7561712" y="1669359"/>
            <a:ext cx="2600672" cy="646331"/>
          </a:xfrm>
          <a:prstGeom prst="rect">
            <a:avLst/>
          </a:prstGeom>
        </p:spPr>
        <p:txBody>
          <a:bodyPr wrap="square">
            <a:spAutoFit/>
          </a:bodyPr>
          <a:lstStyle/>
          <a:p>
            <a:pPr lvl="0">
              <a:defRP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Adjusted </a:t>
            </a:r>
          </a:p>
          <a:p>
            <a:pPr lvl="0">
              <a:defRP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Hazard Ratio (95% CI)</a:t>
            </a:r>
            <a:r>
              <a:rPr lang="en-US" b="1" baseline="30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p>
        </p:txBody>
      </p:sp>
      <p:sp>
        <p:nvSpPr>
          <p:cNvPr id="18" name="TextBox 68"/>
          <p:cNvSpPr txBox="1"/>
          <p:nvPr/>
        </p:nvSpPr>
        <p:spPr>
          <a:xfrm>
            <a:off x="573430" y="1097259"/>
            <a:ext cx="8185300" cy="369332"/>
          </a:xfrm>
          <a:prstGeom prst="rect">
            <a:avLst/>
          </a:prstGeom>
          <a:noFill/>
        </p:spPr>
        <p:txBody>
          <a:bodyPr wrap="square" rtlCol="0">
            <a:spAutoFit/>
          </a:bodyPr>
          <a:lstStyle/>
          <a:p>
            <a:pPr lvl="0">
              <a:defRPr/>
            </a:pP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19" name="Rectangle 18"/>
          <p:cNvSpPr/>
          <p:nvPr/>
        </p:nvSpPr>
        <p:spPr>
          <a:xfrm>
            <a:off x="8050524" y="2919756"/>
            <a:ext cx="3013054" cy="369332"/>
          </a:xfrm>
          <a:prstGeom prst="rect">
            <a:avLst/>
          </a:prstGeom>
        </p:spPr>
        <p:txBody>
          <a:bodyPr wrap="square">
            <a:spAutoFit/>
          </a:bodyPr>
          <a:lstStyle/>
          <a:p>
            <a:pPr lvl="0">
              <a:defRP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1.49 (0.96 - 2.32)        .08  </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20" name="Rectangle 19"/>
          <p:cNvSpPr/>
          <p:nvPr/>
        </p:nvSpPr>
        <p:spPr>
          <a:xfrm>
            <a:off x="8050524" y="3576381"/>
            <a:ext cx="3013054" cy="369332"/>
          </a:xfrm>
          <a:prstGeom prst="rect">
            <a:avLst/>
          </a:prstGeom>
        </p:spPr>
        <p:txBody>
          <a:bodyPr wrap="square">
            <a:spAutoFit/>
          </a:bodyPr>
          <a:lstStyle/>
          <a:p>
            <a:pPr lvl="0">
              <a:defRP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1.20 (0.62 - 2.31)        .59     </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21" name="Rectangle 20"/>
          <p:cNvSpPr/>
          <p:nvPr/>
        </p:nvSpPr>
        <p:spPr>
          <a:xfrm>
            <a:off x="8056324" y="4230089"/>
            <a:ext cx="3007253" cy="369332"/>
          </a:xfrm>
          <a:prstGeom prst="rect">
            <a:avLst/>
          </a:prstGeom>
        </p:spPr>
        <p:txBody>
          <a:bodyPr wrap="square">
            <a:spAutoFit/>
          </a:bodyPr>
          <a:lstStyle/>
          <a:p>
            <a:pPr lvl="0">
              <a:defRP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1.57 (0.95 - 2.61)        .08</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22" name="Rectangle 21"/>
          <p:cNvSpPr/>
          <p:nvPr/>
        </p:nvSpPr>
        <p:spPr>
          <a:xfrm>
            <a:off x="8056674" y="4890567"/>
            <a:ext cx="3016525" cy="369332"/>
          </a:xfrm>
          <a:prstGeom prst="rect">
            <a:avLst/>
          </a:prstGeom>
        </p:spPr>
        <p:txBody>
          <a:bodyPr wrap="square">
            <a:spAutoFit/>
          </a:bodyPr>
          <a:lstStyle/>
          <a:p>
            <a:pPr lvl="0">
              <a:defRP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1.37 (0.89 - 2.11)        .16 </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cxnSp>
        <p:nvCxnSpPr>
          <p:cNvPr id="23" name="Straight Connector 22"/>
          <p:cNvCxnSpPr/>
          <p:nvPr/>
        </p:nvCxnSpPr>
        <p:spPr>
          <a:xfrm flipV="1">
            <a:off x="6688749" y="2039331"/>
            <a:ext cx="0" cy="33832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463906" y="2265954"/>
            <a:ext cx="5393696" cy="369332"/>
          </a:xfrm>
          <a:prstGeom prst="rect">
            <a:avLst/>
          </a:prstGeom>
        </p:spPr>
        <p:txBody>
          <a:bodyPr wrap="square">
            <a:spAutoFit/>
          </a:bodyPr>
          <a:lstStyle/>
          <a:p>
            <a:pPr lvl="0">
              <a:defRP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6.8% vs. 5.2%       1.32 (1.06 - 1.64)</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25" name="Rectangle 24"/>
          <p:cNvSpPr/>
          <p:nvPr/>
        </p:nvSpPr>
        <p:spPr>
          <a:xfrm>
            <a:off x="2353556" y="2922341"/>
            <a:ext cx="5552060" cy="369332"/>
          </a:xfrm>
          <a:prstGeom prst="rect">
            <a:avLst/>
          </a:prstGeom>
        </p:spPr>
        <p:txBody>
          <a:bodyPr wrap="square">
            <a:spAutoFit/>
          </a:bodyPr>
          <a:lstStyle/>
          <a:p>
            <a:pPr lvl="0">
              <a:defRP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2.0% vs. 1.3%       1.57 (1.04 - 2.37)</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26" name="Rectangle 25"/>
          <p:cNvSpPr/>
          <p:nvPr/>
        </p:nvSpPr>
        <p:spPr>
          <a:xfrm>
            <a:off x="2516092" y="3571121"/>
            <a:ext cx="4905673" cy="369332"/>
          </a:xfrm>
          <a:prstGeom prst="rect">
            <a:avLst/>
          </a:prstGeom>
          <a:noFill/>
        </p:spPr>
        <p:txBody>
          <a:bodyPr wrap="square">
            <a:spAutoFit/>
          </a:bodyPr>
          <a:lstStyle/>
          <a:p>
            <a:pPr lvl="0">
              <a:defRP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0.8% vs.  0.7%      1.09 (0.58 – 2.04)</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27" name="Rectangle 26"/>
          <p:cNvSpPr/>
          <p:nvPr/>
        </p:nvSpPr>
        <p:spPr>
          <a:xfrm>
            <a:off x="2348855" y="4230089"/>
            <a:ext cx="5687092" cy="369332"/>
          </a:xfrm>
          <a:prstGeom prst="rect">
            <a:avLst/>
          </a:prstGeom>
        </p:spPr>
        <p:txBody>
          <a:bodyPr wrap="square">
            <a:spAutoFit/>
          </a:bodyPr>
          <a:lstStyle/>
          <a:p>
            <a:pPr lvl="0">
              <a:defRP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1.5% vs. 0.9%       1.60 (0.99 - 2.58)</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28" name="Rectangle 27"/>
          <p:cNvSpPr/>
          <p:nvPr/>
        </p:nvSpPr>
        <p:spPr>
          <a:xfrm>
            <a:off x="2350233" y="4890567"/>
            <a:ext cx="5623347" cy="369332"/>
          </a:xfrm>
          <a:prstGeom prst="rect">
            <a:avLst/>
          </a:prstGeom>
        </p:spPr>
        <p:txBody>
          <a:bodyPr wrap="square">
            <a:spAutoFit/>
          </a:bodyPr>
          <a:lstStyle/>
          <a:p>
            <a:pPr lvl="0">
              <a:defRP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2.1% vs. 1.4%       1.47 (0.99 - 2.20)</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2" name="Title 1"/>
          <p:cNvSpPr>
            <a:spLocks noGrp="1"/>
          </p:cNvSpPr>
          <p:nvPr>
            <p:ph type="title"/>
          </p:nvPr>
        </p:nvSpPr>
        <p:spPr/>
        <p:txBody>
          <a:bodyPr>
            <a:normAutofit/>
          </a:bodyPr>
          <a:lstStyle/>
          <a:p>
            <a:r>
              <a:rPr lang="en-US" kern="0" dirty="0">
                <a:ln>
                  <a:noFill/>
                </a:ln>
                <a:solidFill>
                  <a:sysClr val="windowText" lastClr="000000"/>
                </a:solidFill>
                <a:latin typeface="Calibri" panose="020F0502020204030204" pitchFamily="34" charset="0"/>
                <a:ea typeface="Times New Roman" panose="02020603050405020304" pitchFamily="18" charset="0"/>
                <a:cs typeface="Calibri" panose="020F0502020204030204" pitchFamily="34" charset="0"/>
              </a:rPr>
              <a:t/>
            </a:r>
            <a:br>
              <a:rPr lang="en-US" kern="0" dirty="0">
                <a:ln>
                  <a:noFill/>
                </a:ln>
                <a:solidFill>
                  <a:sysClr val="windowText" lastClr="000000"/>
                </a:solidFill>
                <a:latin typeface="Calibri" panose="020F0502020204030204" pitchFamily="34" charset="0"/>
                <a:ea typeface="Times New Roman" panose="02020603050405020304" pitchFamily="18"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33" name="Title 1"/>
          <p:cNvSpPr txBox="1">
            <a:spLocks/>
          </p:cNvSpPr>
          <p:nvPr/>
        </p:nvSpPr>
        <p:spPr>
          <a:xfrm>
            <a:off x="419099" y="6535"/>
            <a:ext cx="11439525"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ln>
                  <a:solidFill>
                    <a:srgbClr val="002060"/>
                  </a:solidFill>
                </a:ln>
                <a:solidFill>
                  <a:srgbClr val="002856"/>
                </a:solidFill>
                <a:latin typeface="+mj-lt"/>
                <a:ea typeface="+mj-ea"/>
                <a:cs typeface="+mj-cs"/>
              </a:defRPr>
            </a:lvl1pPr>
          </a:lstStyle>
          <a:p>
            <a:pPr algn="ctr"/>
            <a:r>
              <a:rPr lang="en-US" dirty="0">
                <a:latin typeface="Calibri" panose="020F0502020204030204" pitchFamily="34" charset="0"/>
                <a:cs typeface="Calibri" panose="020F0502020204030204" pitchFamily="34" charset="0"/>
              </a:rPr>
              <a:t>TWILIGHT – Sex Analysis: </a:t>
            </a:r>
            <a:br>
              <a:rPr lang="en-US" dirty="0">
                <a:latin typeface="Calibri" panose="020F0502020204030204" pitchFamily="34" charset="0"/>
                <a:cs typeface="Calibri" panose="020F0502020204030204" pitchFamily="34" charset="0"/>
              </a:rPr>
            </a:br>
            <a:r>
              <a:rPr lang="en-US" dirty="0">
                <a:solidFill>
                  <a:schemeClr val="accent4">
                    <a:lumMod val="75000"/>
                  </a:schemeClr>
                </a:solidFill>
                <a:latin typeface="Calibri" panose="020F0502020204030204" pitchFamily="34" charset="0"/>
                <a:cs typeface="Calibri" panose="020F0502020204030204" pitchFamily="34" charset="0"/>
              </a:rPr>
              <a:t>Adjusted Bleeding Outcomes by Sex</a:t>
            </a:r>
          </a:p>
        </p:txBody>
      </p:sp>
      <p:sp>
        <p:nvSpPr>
          <p:cNvPr id="36" name="Rectangle 35"/>
          <p:cNvSpPr/>
          <p:nvPr/>
        </p:nvSpPr>
        <p:spPr>
          <a:xfrm>
            <a:off x="10045868" y="1931563"/>
            <a:ext cx="953531" cy="400110"/>
          </a:xfrm>
          <a:prstGeom prst="rect">
            <a:avLst/>
          </a:prstGeom>
        </p:spPr>
        <p:txBody>
          <a:bodyPr wrap="none">
            <a:spAutoFit/>
          </a:bodyPr>
          <a:lstStyle/>
          <a:p>
            <a:r>
              <a:rPr lang="en-US" sz="20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P</a:t>
            </a:r>
            <a:r>
              <a:rPr lang="en-US"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value</a:t>
            </a:r>
            <a:endParaRPr lang="en-US" sz="2000" dirty="0">
              <a:latin typeface="Calibri" panose="020F0502020204030204" pitchFamily="34" charset="0"/>
              <a:cs typeface="Calibri" panose="020F0502020204030204" pitchFamily="34" charset="0"/>
            </a:endParaRPr>
          </a:p>
        </p:txBody>
      </p:sp>
      <p:sp>
        <p:nvSpPr>
          <p:cNvPr id="37" name="TextBox 36"/>
          <p:cNvSpPr txBox="1"/>
          <p:nvPr/>
        </p:nvSpPr>
        <p:spPr>
          <a:xfrm>
            <a:off x="3464632" y="5996201"/>
            <a:ext cx="8647697" cy="830997"/>
          </a:xfrm>
          <a:prstGeom prst="rect">
            <a:avLst/>
          </a:prstGeom>
          <a:solidFill>
            <a:schemeClr val="bg1"/>
          </a:solidFill>
          <a:ln>
            <a:solidFill>
              <a:schemeClr val="tx1"/>
            </a:solidFill>
          </a:ln>
        </p:spPr>
        <p:txBody>
          <a:bodyPr wrap="square" rtlCol="0">
            <a:spAutoFit/>
          </a:bodyPr>
          <a:lstStyle/>
          <a:p>
            <a:r>
              <a:rPr lang="en-US" sz="1200" dirty="0" smtClean="0">
                <a:latin typeface="Calibri" panose="020F0502020204030204" pitchFamily="34" charset="0"/>
                <a:cs typeface="Calibri" panose="020F0502020204030204" pitchFamily="34" charset="0"/>
              </a:rPr>
              <a:t>Bleeding outcomes were evaluated in the intention-to-treat cohort</a:t>
            </a:r>
          </a:p>
          <a:p>
            <a:r>
              <a:rPr lang="en-US" sz="1200" baseline="30000" dirty="0" smtClean="0">
                <a:latin typeface="Calibri" panose="020F0502020204030204" pitchFamily="34" charset="0"/>
                <a:cs typeface="Calibri" panose="020F0502020204030204" pitchFamily="34" charset="0"/>
              </a:rPr>
              <a:t>*</a:t>
            </a:r>
            <a:r>
              <a:rPr lang="en-US" sz="1200" dirty="0" smtClean="0">
                <a:latin typeface="Calibri" panose="020F0502020204030204" pitchFamily="34" charset="0"/>
                <a:cs typeface="Calibri" panose="020F0502020204030204" pitchFamily="34" charset="0"/>
              </a:rPr>
              <a:t>reference, </a:t>
            </a:r>
            <a:r>
              <a:rPr lang="en-US" sz="1200" baseline="30000" dirty="0" smtClean="0">
                <a:latin typeface="Calibri" panose="020F0502020204030204" pitchFamily="34" charset="0"/>
                <a:cs typeface="Calibri" panose="020F0502020204030204" pitchFamily="34" charset="0"/>
              </a:rPr>
              <a:t>†</a:t>
            </a:r>
            <a:r>
              <a:rPr lang="en-US" sz="1200" dirty="0" smtClean="0">
                <a:latin typeface="Calibri" panose="020F0502020204030204" pitchFamily="34" charset="0"/>
                <a:cs typeface="Calibri" panose="020F0502020204030204" pitchFamily="34" charset="0"/>
              </a:rPr>
              <a:t>Model </a:t>
            </a:r>
            <a:r>
              <a:rPr lang="en-US" sz="1200" dirty="0">
                <a:latin typeface="Calibri" panose="020F0502020204030204" pitchFamily="34" charset="0"/>
                <a:cs typeface="Calibri" panose="020F0502020204030204" pitchFamily="34" charset="0"/>
              </a:rPr>
              <a:t>adjusted for age (years), nonwhite race, region of enrollment, insulin-treated diabetes, CKD, anemia, current smoker, hypertension, previous MI, previous coronary revascularization (previous PCI or CABG), </a:t>
            </a:r>
            <a:r>
              <a:rPr lang="en-US" sz="1200" dirty="0" err="1">
                <a:latin typeface="Calibri" panose="020F0502020204030204" pitchFamily="34" charset="0"/>
                <a:cs typeface="Calibri" panose="020F0502020204030204" pitchFamily="34" charset="0"/>
              </a:rPr>
              <a:t>multivessel</a:t>
            </a:r>
            <a:r>
              <a:rPr lang="en-US" sz="1200" dirty="0">
                <a:latin typeface="Calibri" panose="020F0502020204030204" pitchFamily="34" charset="0"/>
                <a:cs typeface="Calibri" panose="020F0502020204030204" pitchFamily="34" charset="0"/>
              </a:rPr>
              <a:t> CAD, indication for PCI, radial artery access, whether LAD was treated, whether LCX was treated, number of lesions treated, and minimum stent diameter (mm).</a:t>
            </a:r>
          </a:p>
        </p:txBody>
      </p:sp>
      <p:sp>
        <p:nvSpPr>
          <p:cNvPr id="11" name="TextBox 23"/>
          <p:cNvSpPr txBox="1"/>
          <p:nvPr/>
        </p:nvSpPr>
        <p:spPr>
          <a:xfrm>
            <a:off x="6856827" y="5485366"/>
            <a:ext cx="32114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Women at higher risk</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5152796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16419" y="881677"/>
            <a:ext cx="9512832" cy="5384389"/>
            <a:chOff x="2672381" y="998059"/>
            <a:chExt cx="9512832" cy="5384389"/>
          </a:xfrm>
        </p:grpSpPr>
        <p:sp>
          <p:nvSpPr>
            <p:cNvPr id="6" name="AutoShape 3"/>
            <p:cNvSpPr>
              <a:spLocks noChangeAspect="1" noChangeArrowheads="1" noTextEdit="1"/>
            </p:cNvSpPr>
            <p:nvPr/>
          </p:nvSpPr>
          <p:spPr bwMode="auto">
            <a:xfrm>
              <a:off x="2672381" y="1003040"/>
              <a:ext cx="7396679" cy="5379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1">
                <a:latin typeface="Calibri" panose="020F0502020204030204" pitchFamily="34" charset="0"/>
                <a:cs typeface="Calibri" panose="020F0502020204030204" pitchFamily="34" charset="0"/>
              </a:endParaRPr>
            </a:p>
          </p:txBody>
        </p:sp>
        <p:sp>
          <p:nvSpPr>
            <p:cNvPr id="7" name="Rectangle 5"/>
            <p:cNvSpPr>
              <a:spLocks noChangeArrowheads="1"/>
            </p:cNvSpPr>
            <p:nvPr/>
          </p:nvSpPr>
          <p:spPr bwMode="auto">
            <a:xfrm>
              <a:off x="2876202" y="998059"/>
              <a:ext cx="7197837" cy="48775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1">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2724646" y="1153714"/>
              <a:ext cx="7391698" cy="4542610"/>
            </a:xfrm>
            <a:prstGeom prst="rect">
              <a:avLst/>
            </a:prstGeom>
            <a:solidFill>
              <a:srgbClr val="FFFFFF"/>
            </a:solidFill>
            <a:ln w="1111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b="1">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331030" y="1442607"/>
              <a:ext cx="5474040" cy="3088179"/>
            </a:xfrm>
            <a:prstGeom prst="rect">
              <a:avLst/>
            </a:prstGeom>
            <a:solidFill>
              <a:srgbClr val="FFFFFF"/>
            </a:solidFill>
            <a:ln w="1111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b="1">
                <a:latin typeface="Calibri" panose="020F0502020204030204" pitchFamily="34" charset="0"/>
                <a:cs typeface="Calibri" panose="020F0502020204030204" pitchFamily="34" charset="0"/>
              </a:endParaRPr>
            </a:p>
          </p:txBody>
        </p:sp>
        <p:sp>
          <p:nvSpPr>
            <p:cNvPr id="10" name="Freeform 8"/>
            <p:cNvSpPr>
              <a:spLocks/>
            </p:cNvSpPr>
            <p:nvPr/>
          </p:nvSpPr>
          <p:spPr bwMode="auto">
            <a:xfrm>
              <a:off x="4451818" y="3261893"/>
              <a:ext cx="5231220" cy="1148105"/>
            </a:xfrm>
            <a:custGeom>
              <a:avLst/>
              <a:gdLst>
                <a:gd name="T0" fmla="*/ 12 w 1167"/>
                <a:gd name="T1" fmla="*/ 255 h 256"/>
                <a:gd name="T2" fmla="*/ 44 w 1167"/>
                <a:gd name="T3" fmla="*/ 252 h 256"/>
                <a:gd name="T4" fmla="*/ 60 w 1167"/>
                <a:gd name="T5" fmla="*/ 247 h 256"/>
                <a:gd name="T6" fmla="*/ 76 w 1167"/>
                <a:gd name="T7" fmla="*/ 241 h 256"/>
                <a:gd name="T8" fmla="*/ 86 w 1167"/>
                <a:gd name="T9" fmla="*/ 240 h 256"/>
                <a:gd name="T10" fmla="*/ 99 w 1167"/>
                <a:gd name="T11" fmla="*/ 237 h 256"/>
                <a:gd name="T12" fmla="*/ 112 w 1167"/>
                <a:gd name="T13" fmla="*/ 234 h 256"/>
                <a:gd name="T14" fmla="*/ 131 w 1167"/>
                <a:gd name="T15" fmla="*/ 230 h 256"/>
                <a:gd name="T16" fmla="*/ 140 w 1167"/>
                <a:gd name="T17" fmla="*/ 228 h 256"/>
                <a:gd name="T18" fmla="*/ 156 w 1167"/>
                <a:gd name="T19" fmla="*/ 222 h 256"/>
                <a:gd name="T20" fmla="*/ 185 w 1167"/>
                <a:gd name="T21" fmla="*/ 217 h 256"/>
                <a:gd name="T22" fmla="*/ 208 w 1167"/>
                <a:gd name="T23" fmla="*/ 212 h 256"/>
                <a:gd name="T24" fmla="*/ 220 w 1167"/>
                <a:gd name="T25" fmla="*/ 208 h 256"/>
                <a:gd name="T26" fmla="*/ 243 w 1167"/>
                <a:gd name="T27" fmla="*/ 206 h 256"/>
                <a:gd name="T28" fmla="*/ 259 w 1167"/>
                <a:gd name="T29" fmla="*/ 202 h 256"/>
                <a:gd name="T30" fmla="*/ 284 w 1167"/>
                <a:gd name="T31" fmla="*/ 198 h 256"/>
                <a:gd name="T32" fmla="*/ 304 w 1167"/>
                <a:gd name="T33" fmla="*/ 192 h 256"/>
                <a:gd name="T34" fmla="*/ 323 w 1167"/>
                <a:gd name="T35" fmla="*/ 187 h 256"/>
                <a:gd name="T36" fmla="*/ 336 w 1167"/>
                <a:gd name="T37" fmla="*/ 182 h 256"/>
                <a:gd name="T38" fmla="*/ 352 w 1167"/>
                <a:gd name="T39" fmla="*/ 176 h 256"/>
                <a:gd name="T40" fmla="*/ 368 w 1167"/>
                <a:gd name="T41" fmla="*/ 169 h 256"/>
                <a:gd name="T42" fmla="*/ 390 w 1167"/>
                <a:gd name="T43" fmla="*/ 165 h 256"/>
                <a:gd name="T44" fmla="*/ 419 w 1167"/>
                <a:gd name="T45" fmla="*/ 156 h 256"/>
                <a:gd name="T46" fmla="*/ 441 w 1167"/>
                <a:gd name="T47" fmla="*/ 151 h 256"/>
                <a:gd name="T48" fmla="*/ 460 w 1167"/>
                <a:gd name="T49" fmla="*/ 144 h 256"/>
                <a:gd name="T50" fmla="*/ 483 w 1167"/>
                <a:gd name="T51" fmla="*/ 141 h 256"/>
                <a:gd name="T52" fmla="*/ 502 w 1167"/>
                <a:gd name="T53" fmla="*/ 136 h 256"/>
                <a:gd name="T54" fmla="*/ 528 w 1167"/>
                <a:gd name="T55" fmla="*/ 132 h 256"/>
                <a:gd name="T56" fmla="*/ 547 w 1167"/>
                <a:gd name="T57" fmla="*/ 127 h 256"/>
                <a:gd name="T58" fmla="*/ 563 w 1167"/>
                <a:gd name="T59" fmla="*/ 123 h 256"/>
                <a:gd name="T60" fmla="*/ 579 w 1167"/>
                <a:gd name="T61" fmla="*/ 121 h 256"/>
                <a:gd name="T62" fmla="*/ 595 w 1167"/>
                <a:gd name="T63" fmla="*/ 120 h 256"/>
                <a:gd name="T64" fmla="*/ 604 w 1167"/>
                <a:gd name="T65" fmla="*/ 115 h 256"/>
                <a:gd name="T66" fmla="*/ 620 w 1167"/>
                <a:gd name="T67" fmla="*/ 114 h 256"/>
                <a:gd name="T68" fmla="*/ 630 w 1167"/>
                <a:gd name="T69" fmla="*/ 112 h 256"/>
                <a:gd name="T70" fmla="*/ 646 w 1167"/>
                <a:gd name="T71" fmla="*/ 108 h 256"/>
                <a:gd name="T72" fmla="*/ 665 w 1167"/>
                <a:gd name="T73" fmla="*/ 105 h 256"/>
                <a:gd name="T74" fmla="*/ 694 w 1167"/>
                <a:gd name="T75" fmla="*/ 103 h 256"/>
                <a:gd name="T76" fmla="*/ 710 w 1167"/>
                <a:gd name="T77" fmla="*/ 99 h 256"/>
                <a:gd name="T78" fmla="*/ 736 w 1167"/>
                <a:gd name="T79" fmla="*/ 94 h 256"/>
                <a:gd name="T80" fmla="*/ 761 w 1167"/>
                <a:gd name="T81" fmla="*/ 88 h 256"/>
                <a:gd name="T82" fmla="*/ 806 w 1167"/>
                <a:gd name="T83" fmla="*/ 82 h 256"/>
                <a:gd name="T84" fmla="*/ 822 w 1167"/>
                <a:gd name="T85" fmla="*/ 75 h 256"/>
                <a:gd name="T86" fmla="*/ 844 w 1167"/>
                <a:gd name="T87" fmla="*/ 69 h 256"/>
                <a:gd name="T88" fmla="*/ 857 w 1167"/>
                <a:gd name="T89" fmla="*/ 64 h 256"/>
                <a:gd name="T90" fmla="*/ 902 w 1167"/>
                <a:gd name="T91" fmla="*/ 59 h 256"/>
                <a:gd name="T92" fmla="*/ 937 w 1167"/>
                <a:gd name="T93" fmla="*/ 54 h 256"/>
                <a:gd name="T94" fmla="*/ 950 w 1167"/>
                <a:gd name="T95" fmla="*/ 48 h 256"/>
                <a:gd name="T96" fmla="*/ 966 w 1167"/>
                <a:gd name="T97" fmla="*/ 43 h 256"/>
                <a:gd name="T98" fmla="*/ 991 w 1167"/>
                <a:gd name="T99" fmla="*/ 37 h 256"/>
                <a:gd name="T100" fmla="*/ 1007 w 1167"/>
                <a:gd name="T101" fmla="*/ 32 h 256"/>
                <a:gd name="T102" fmla="*/ 1027 w 1167"/>
                <a:gd name="T103" fmla="*/ 29 h 256"/>
                <a:gd name="T104" fmla="*/ 1046 w 1167"/>
                <a:gd name="T105" fmla="*/ 25 h 256"/>
                <a:gd name="T106" fmla="*/ 1081 w 1167"/>
                <a:gd name="T107" fmla="*/ 18 h 256"/>
                <a:gd name="T108" fmla="*/ 1103 w 1167"/>
                <a:gd name="T109" fmla="*/ 12 h 256"/>
                <a:gd name="T110" fmla="*/ 1119 w 1167"/>
                <a:gd name="T111" fmla="*/ 10 h 256"/>
                <a:gd name="T112" fmla="*/ 1129 w 1167"/>
                <a:gd name="T113" fmla="*/ 7 h 256"/>
                <a:gd name="T114" fmla="*/ 1158 w 1167"/>
                <a:gd name="T115" fmla="*/ 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7" h="256">
                  <a:moveTo>
                    <a:pt x="0" y="256"/>
                  </a:moveTo>
                  <a:lnTo>
                    <a:pt x="0" y="256"/>
                  </a:lnTo>
                  <a:lnTo>
                    <a:pt x="0" y="256"/>
                  </a:lnTo>
                  <a:lnTo>
                    <a:pt x="1" y="256"/>
                  </a:lnTo>
                  <a:lnTo>
                    <a:pt x="1" y="256"/>
                  </a:lnTo>
                  <a:lnTo>
                    <a:pt x="12" y="256"/>
                  </a:lnTo>
                  <a:lnTo>
                    <a:pt x="12" y="255"/>
                  </a:lnTo>
                  <a:lnTo>
                    <a:pt x="25" y="255"/>
                  </a:lnTo>
                  <a:lnTo>
                    <a:pt x="25" y="254"/>
                  </a:lnTo>
                  <a:lnTo>
                    <a:pt x="32" y="254"/>
                  </a:lnTo>
                  <a:lnTo>
                    <a:pt x="32" y="253"/>
                  </a:lnTo>
                  <a:lnTo>
                    <a:pt x="38" y="253"/>
                  </a:lnTo>
                  <a:lnTo>
                    <a:pt x="38" y="252"/>
                  </a:lnTo>
                  <a:lnTo>
                    <a:pt x="44" y="252"/>
                  </a:lnTo>
                  <a:lnTo>
                    <a:pt x="44" y="250"/>
                  </a:lnTo>
                  <a:lnTo>
                    <a:pt x="48" y="250"/>
                  </a:lnTo>
                  <a:lnTo>
                    <a:pt x="48" y="248"/>
                  </a:lnTo>
                  <a:lnTo>
                    <a:pt x="51" y="248"/>
                  </a:lnTo>
                  <a:lnTo>
                    <a:pt x="51" y="247"/>
                  </a:lnTo>
                  <a:lnTo>
                    <a:pt x="60" y="247"/>
                  </a:lnTo>
                  <a:lnTo>
                    <a:pt x="60" y="247"/>
                  </a:lnTo>
                  <a:lnTo>
                    <a:pt x="64" y="247"/>
                  </a:lnTo>
                  <a:lnTo>
                    <a:pt x="64" y="243"/>
                  </a:lnTo>
                  <a:lnTo>
                    <a:pt x="67" y="243"/>
                  </a:lnTo>
                  <a:lnTo>
                    <a:pt x="67" y="243"/>
                  </a:lnTo>
                  <a:lnTo>
                    <a:pt x="73" y="243"/>
                  </a:lnTo>
                  <a:lnTo>
                    <a:pt x="73" y="241"/>
                  </a:lnTo>
                  <a:lnTo>
                    <a:pt x="76" y="241"/>
                  </a:lnTo>
                  <a:lnTo>
                    <a:pt x="76" y="241"/>
                  </a:lnTo>
                  <a:lnTo>
                    <a:pt x="80" y="241"/>
                  </a:lnTo>
                  <a:lnTo>
                    <a:pt x="80" y="241"/>
                  </a:lnTo>
                  <a:lnTo>
                    <a:pt x="83" y="241"/>
                  </a:lnTo>
                  <a:lnTo>
                    <a:pt x="83" y="240"/>
                  </a:lnTo>
                  <a:lnTo>
                    <a:pt x="86" y="240"/>
                  </a:lnTo>
                  <a:lnTo>
                    <a:pt x="86" y="240"/>
                  </a:lnTo>
                  <a:lnTo>
                    <a:pt x="89" y="240"/>
                  </a:lnTo>
                  <a:lnTo>
                    <a:pt x="89" y="239"/>
                  </a:lnTo>
                  <a:lnTo>
                    <a:pt x="92" y="239"/>
                  </a:lnTo>
                  <a:lnTo>
                    <a:pt x="92" y="239"/>
                  </a:lnTo>
                  <a:lnTo>
                    <a:pt x="96" y="239"/>
                  </a:lnTo>
                  <a:lnTo>
                    <a:pt x="96" y="237"/>
                  </a:lnTo>
                  <a:lnTo>
                    <a:pt x="99" y="237"/>
                  </a:lnTo>
                  <a:lnTo>
                    <a:pt x="99" y="237"/>
                  </a:lnTo>
                  <a:lnTo>
                    <a:pt x="105" y="237"/>
                  </a:lnTo>
                  <a:lnTo>
                    <a:pt x="105" y="236"/>
                  </a:lnTo>
                  <a:lnTo>
                    <a:pt x="108" y="236"/>
                  </a:lnTo>
                  <a:lnTo>
                    <a:pt x="108" y="236"/>
                  </a:lnTo>
                  <a:lnTo>
                    <a:pt x="112" y="236"/>
                  </a:lnTo>
                  <a:lnTo>
                    <a:pt x="112" y="234"/>
                  </a:lnTo>
                  <a:lnTo>
                    <a:pt x="115" y="234"/>
                  </a:lnTo>
                  <a:lnTo>
                    <a:pt x="115" y="234"/>
                  </a:lnTo>
                  <a:lnTo>
                    <a:pt x="121" y="234"/>
                  </a:lnTo>
                  <a:lnTo>
                    <a:pt x="121" y="233"/>
                  </a:lnTo>
                  <a:lnTo>
                    <a:pt x="124" y="233"/>
                  </a:lnTo>
                  <a:lnTo>
                    <a:pt x="124" y="230"/>
                  </a:lnTo>
                  <a:lnTo>
                    <a:pt x="131" y="230"/>
                  </a:lnTo>
                  <a:lnTo>
                    <a:pt x="131" y="229"/>
                  </a:lnTo>
                  <a:lnTo>
                    <a:pt x="134" y="229"/>
                  </a:lnTo>
                  <a:lnTo>
                    <a:pt x="134" y="229"/>
                  </a:lnTo>
                  <a:lnTo>
                    <a:pt x="137" y="229"/>
                  </a:lnTo>
                  <a:lnTo>
                    <a:pt x="137" y="229"/>
                  </a:lnTo>
                  <a:lnTo>
                    <a:pt x="140" y="229"/>
                  </a:lnTo>
                  <a:lnTo>
                    <a:pt x="140" y="228"/>
                  </a:lnTo>
                  <a:lnTo>
                    <a:pt x="147" y="228"/>
                  </a:lnTo>
                  <a:lnTo>
                    <a:pt x="147" y="227"/>
                  </a:lnTo>
                  <a:lnTo>
                    <a:pt x="150" y="227"/>
                  </a:lnTo>
                  <a:lnTo>
                    <a:pt x="150" y="224"/>
                  </a:lnTo>
                  <a:lnTo>
                    <a:pt x="153" y="224"/>
                  </a:lnTo>
                  <a:lnTo>
                    <a:pt x="153" y="222"/>
                  </a:lnTo>
                  <a:lnTo>
                    <a:pt x="156" y="222"/>
                  </a:lnTo>
                  <a:lnTo>
                    <a:pt x="156" y="222"/>
                  </a:lnTo>
                  <a:lnTo>
                    <a:pt x="166" y="222"/>
                  </a:lnTo>
                  <a:lnTo>
                    <a:pt x="166" y="219"/>
                  </a:lnTo>
                  <a:lnTo>
                    <a:pt x="182" y="219"/>
                  </a:lnTo>
                  <a:lnTo>
                    <a:pt x="182" y="218"/>
                  </a:lnTo>
                  <a:lnTo>
                    <a:pt x="185" y="218"/>
                  </a:lnTo>
                  <a:lnTo>
                    <a:pt x="185" y="217"/>
                  </a:lnTo>
                  <a:lnTo>
                    <a:pt x="192" y="217"/>
                  </a:lnTo>
                  <a:lnTo>
                    <a:pt x="192" y="216"/>
                  </a:lnTo>
                  <a:lnTo>
                    <a:pt x="198" y="216"/>
                  </a:lnTo>
                  <a:lnTo>
                    <a:pt x="198" y="215"/>
                  </a:lnTo>
                  <a:lnTo>
                    <a:pt x="204" y="215"/>
                  </a:lnTo>
                  <a:lnTo>
                    <a:pt x="204" y="212"/>
                  </a:lnTo>
                  <a:lnTo>
                    <a:pt x="208" y="212"/>
                  </a:lnTo>
                  <a:lnTo>
                    <a:pt x="208" y="211"/>
                  </a:lnTo>
                  <a:lnTo>
                    <a:pt x="214" y="211"/>
                  </a:lnTo>
                  <a:lnTo>
                    <a:pt x="214" y="210"/>
                  </a:lnTo>
                  <a:lnTo>
                    <a:pt x="217" y="210"/>
                  </a:lnTo>
                  <a:lnTo>
                    <a:pt x="217" y="209"/>
                  </a:lnTo>
                  <a:lnTo>
                    <a:pt x="220" y="209"/>
                  </a:lnTo>
                  <a:lnTo>
                    <a:pt x="220" y="208"/>
                  </a:lnTo>
                  <a:lnTo>
                    <a:pt x="224" y="208"/>
                  </a:lnTo>
                  <a:lnTo>
                    <a:pt x="224" y="208"/>
                  </a:lnTo>
                  <a:lnTo>
                    <a:pt x="230" y="208"/>
                  </a:lnTo>
                  <a:lnTo>
                    <a:pt x="230" y="206"/>
                  </a:lnTo>
                  <a:lnTo>
                    <a:pt x="240" y="206"/>
                  </a:lnTo>
                  <a:lnTo>
                    <a:pt x="240" y="206"/>
                  </a:lnTo>
                  <a:lnTo>
                    <a:pt x="243" y="206"/>
                  </a:lnTo>
                  <a:lnTo>
                    <a:pt x="243" y="205"/>
                  </a:lnTo>
                  <a:lnTo>
                    <a:pt x="252" y="205"/>
                  </a:lnTo>
                  <a:lnTo>
                    <a:pt x="252" y="204"/>
                  </a:lnTo>
                  <a:lnTo>
                    <a:pt x="256" y="204"/>
                  </a:lnTo>
                  <a:lnTo>
                    <a:pt x="256" y="203"/>
                  </a:lnTo>
                  <a:lnTo>
                    <a:pt x="259" y="203"/>
                  </a:lnTo>
                  <a:lnTo>
                    <a:pt x="259" y="202"/>
                  </a:lnTo>
                  <a:lnTo>
                    <a:pt x="262" y="202"/>
                  </a:lnTo>
                  <a:lnTo>
                    <a:pt x="262" y="200"/>
                  </a:lnTo>
                  <a:lnTo>
                    <a:pt x="268" y="200"/>
                  </a:lnTo>
                  <a:lnTo>
                    <a:pt x="268" y="199"/>
                  </a:lnTo>
                  <a:lnTo>
                    <a:pt x="281" y="199"/>
                  </a:lnTo>
                  <a:lnTo>
                    <a:pt x="281" y="198"/>
                  </a:lnTo>
                  <a:lnTo>
                    <a:pt x="284" y="198"/>
                  </a:lnTo>
                  <a:lnTo>
                    <a:pt x="284" y="196"/>
                  </a:lnTo>
                  <a:lnTo>
                    <a:pt x="291" y="196"/>
                  </a:lnTo>
                  <a:lnTo>
                    <a:pt x="291" y="194"/>
                  </a:lnTo>
                  <a:lnTo>
                    <a:pt x="294" y="194"/>
                  </a:lnTo>
                  <a:lnTo>
                    <a:pt x="294" y="193"/>
                  </a:lnTo>
                  <a:lnTo>
                    <a:pt x="304" y="193"/>
                  </a:lnTo>
                  <a:lnTo>
                    <a:pt x="304" y="192"/>
                  </a:lnTo>
                  <a:lnTo>
                    <a:pt x="313" y="192"/>
                  </a:lnTo>
                  <a:lnTo>
                    <a:pt x="313" y="190"/>
                  </a:lnTo>
                  <a:lnTo>
                    <a:pt x="316" y="190"/>
                  </a:lnTo>
                  <a:lnTo>
                    <a:pt x="316" y="188"/>
                  </a:lnTo>
                  <a:lnTo>
                    <a:pt x="320" y="188"/>
                  </a:lnTo>
                  <a:lnTo>
                    <a:pt x="320" y="187"/>
                  </a:lnTo>
                  <a:lnTo>
                    <a:pt x="323" y="187"/>
                  </a:lnTo>
                  <a:lnTo>
                    <a:pt x="323" y="186"/>
                  </a:lnTo>
                  <a:lnTo>
                    <a:pt x="326" y="186"/>
                  </a:lnTo>
                  <a:lnTo>
                    <a:pt x="326" y="185"/>
                  </a:lnTo>
                  <a:lnTo>
                    <a:pt x="332" y="185"/>
                  </a:lnTo>
                  <a:lnTo>
                    <a:pt x="332" y="184"/>
                  </a:lnTo>
                  <a:lnTo>
                    <a:pt x="336" y="184"/>
                  </a:lnTo>
                  <a:lnTo>
                    <a:pt x="336" y="182"/>
                  </a:lnTo>
                  <a:lnTo>
                    <a:pt x="339" y="182"/>
                  </a:lnTo>
                  <a:lnTo>
                    <a:pt x="339" y="179"/>
                  </a:lnTo>
                  <a:lnTo>
                    <a:pt x="342" y="179"/>
                  </a:lnTo>
                  <a:lnTo>
                    <a:pt x="342" y="178"/>
                  </a:lnTo>
                  <a:lnTo>
                    <a:pt x="345" y="178"/>
                  </a:lnTo>
                  <a:lnTo>
                    <a:pt x="345" y="176"/>
                  </a:lnTo>
                  <a:lnTo>
                    <a:pt x="352" y="176"/>
                  </a:lnTo>
                  <a:lnTo>
                    <a:pt x="352" y="175"/>
                  </a:lnTo>
                  <a:lnTo>
                    <a:pt x="358" y="175"/>
                  </a:lnTo>
                  <a:lnTo>
                    <a:pt x="358" y="173"/>
                  </a:lnTo>
                  <a:lnTo>
                    <a:pt x="361" y="173"/>
                  </a:lnTo>
                  <a:lnTo>
                    <a:pt x="361" y="172"/>
                  </a:lnTo>
                  <a:lnTo>
                    <a:pt x="368" y="172"/>
                  </a:lnTo>
                  <a:lnTo>
                    <a:pt x="368" y="169"/>
                  </a:lnTo>
                  <a:lnTo>
                    <a:pt x="371" y="169"/>
                  </a:lnTo>
                  <a:lnTo>
                    <a:pt x="371" y="168"/>
                  </a:lnTo>
                  <a:lnTo>
                    <a:pt x="377" y="168"/>
                  </a:lnTo>
                  <a:lnTo>
                    <a:pt x="377" y="168"/>
                  </a:lnTo>
                  <a:lnTo>
                    <a:pt x="380" y="168"/>
                  </a:lnTo>
                  <a:lnTo>
                    <a:pt x="380" y="165"/>
                  </a:lnTo>
                  <a:lnTo>
                    <a:pt x="390" y="165"/>
                  </a:lnTo>
                  <a:lnTo>
                    <a:pt x="390" y="163"/>
                  </a:lnTo>
                  <a:lnTo>
                    <a:pt x="406" y="163"/>
                  </a:lnTo>
                  <a:lnTo>
                    <a:pt x="406" y="161"/>
                  </a:lnTo>
                  <a:lnTo>
                    <a:pt x="416" y="161"/>
                  </a:lnTo>
                  <a:lnTo>
                    <a:pt x="416" y="160"/>
                  </a:lnTo>
                  <a:lnTo>
                    <a:pt x="419" y="160"/>
                  </a:lnTo>
                  <a:lnTo>
                    <a:pt x="419" y="156"/>
                  </a:lnTo>
                  <a:lnTo>
                    <a:pt x="432" y="156"/>
                  </a:lnTo>
                  <a:lnTo>
                    <a:pt x="432" y="154"/>
                  </a:lnTo>
                  <a:lnTo>
                    <a:pt x="435" y="154"/>
                  </a:lnTo>
                  <a:lnTo>
                    <a:pt x="435" y="153"/>
                  </a:lnTo>
                  <a:lnTo>
                    <a:pt x="438" y="153"/>
                  </a:lnTo>
                  <a:lnTo>
                    <a:pt x="438" y="151"/>
                  </a:lnTo>
                  <a:lnTo>
                    <a:pt x="441" y="151"/>
                  </a:lnTo>
                  <a:lnTo>
                    <a:pt x="441" y="150"/>
                  </a:lnTo>
                  <a:lnTo>
                    <a:pt x="444" y="150"/>
                  </a:lnTo>
                  <a:lnTo>
                    <a:pt x="444" y="149"/>
                  </a:lnTo>
                  <a:lnTo>
                    <a:pt x="457" y="149"/>
                  </a:lnTo>
                  <a:lnTo>
                    <a:pt x="457" y="147"/>
                  </a:lnTo>
                  <a:lnTo>
                    <a:pt x="460" y="147"/>
                  </a:lnTo>
                  <a:lnTo>
                    <a:pt x="460" y="144"/>
                  </a:lnTo>
                  <a:lnTo>
                    <a:pt x="467" y="144"/>
                  </a:lnTo>
                  <a:lnTo>
                    <a:pt x="467" y="143"/>
                  </a:lnTo>
                  <a:lnTo>
                    <a:pt x="473" y="143"/>
                  </a:lnTo>
                  <a:lnTo>
                    <a:pt x="473" y="142"/>
                  </a:lnTo>
                  <a:lnTo>
                    <a:pt x="480" y="142"/>
                  </a:lnTo>
                  <a:lnTo>
                    <a:pt x="480" y="141"/>
                  </a:lnTo>
                  <a:lnTo>
                    <a:pt x="483" y="141"/>
                  </a:lnTo>
                  <a:lnTo>
                    <a:pt x="483" y="139"/>
                  </a:lnTo>
                  <a:lnTo>
                    <a:pt x="489" y="139"/>
                  </a:lnTo>
                  <a:lnTo>
                    <a:pt x="489" y="138"/>
                  </a:lnTo>
                  <a:lnTo>
                    <a:pt x="492" y="138"/>
                  </a:lnTo>
                  <a:lnTo>
                    <a:pt x="492" y="137"/>
                  </a:lnTo>
                  <a:lnTo>
                    <a:pt x="502" y="137"/>
                  </a:lnTo>
                  <a:lnTo>
                    <a:pt x="502" y="136"/>
                  </a:lnTo>
                  <a:lnTo>
                    <a:pt x="508" y="136"/>
                  </a:lnTo>
                  <a:lnTo>
                    <a:pt x="508" y="135"/>
                  </a:lnTo>
                  <a:lnTo>
                    <a:pt x="512" y="135"/>
                  </a:lnTo>
                  <a:lnTo>
                    <a:pt x="512" y="132"/>
                  </a:lnTo>
                  <a:lnTo>
                    <a:pt x="515" y="132"/>
                  </a:lnTo>
                  <a:lnTo>
                    <a:pt x="515" y="132"/>
                  </a:lnTo>
                  <a:lnTo>
                    <a:pt x="528" y="132"/>
                  </a:lnTo>
                  <a:lnTo>
                    <a:pt x="528" y="130"/>
                  </a:lnTo>
                  <a:lnTo>
                    <a:pt x="537" y="130"/>
                  </a:lnTo>
                  <a:lnTo>
                    <a:pt x="537" y="130"/>
                  </a:lnTo>
                  <a:lnTo>
                    <a:pt x="540" y="130"/>
                  </a:lnTo>
                  <a:lnTo>
                    <a:pt x="540" y="129"/>
                  </a:lnTo>
                  <a:lnTo>
                    <a:pt x="547" y="129"/>
                  </a:lnTo>
                  <a:lnTo>
                    <a:pt x="547" y="127"/>
                  </a:lnTo>
                  <a:lnTo>
                    <a:pt x="550" y="127"/>
                  </a:lnTo>
                  <a:lnTo>
                    <a:pt x="550" y="125"/>
                  </a:lnTo>
                  <a:lnTo>
                    <a:pt x="553" y="125"/>
                  </a:lnTo>
                  <a:lnTo>
                    <a:pt x="553" y="124"/>
                  </a:lnTo>
                  <a:lnTo>
                    <a:pt x="560" y="124"/>
                  </a:lnTo>
                  <a:lnTo>
                    <a:pt x="560" y="123"/>
                  </a:lnTo>
                  <a:lnTo>
                    <a:pt x="563" y="123"/>
                  </a:lnTo>
                  <a:lnTo>
                    <a:pt x="563" y="123"/>
                  </a:lnTo>
                  <a:lnTo>
                    <a:pt x="566" y="123"/>
                  </a:lnTo>
                  <a:lnTo>
                    <a:pt x="566" y="123"/>
                  </a:lnTo>
                  <a:lnTo>
                    <a:pt x="576" y="123"/>
                  </a:lnTo>
                  <a:lnTo>
                    <a:pt x="576" y="123"/>
                  </a:lnTo>
                  <a:lnTo>
                    <a:pt x="579" y="123"/>
                  </a:lnTo>
                  <a:lnTo>
                    <a:pt x="579" y="121"/>
                  </a:lnTo>
                  <a:lnTo>
                    <a:pt x="582" y="121"/>
                  </a:lnTo>
                  <a:lnTo>
                    <a:pt x="582" y="121"/>
                  </a:lnTo>
                  <a:lnTo>
                    <a:pt x="588" y="121"/>
                  </a:lnTo>
                  <a:lnTo>
                    <a:pt x="588" y="120"/>
                  </a:lnTo>
                  <a:lnTo>
                    <a:pt x="592" y="120"/>
                  </a:lnTo>
                  <a:lnTo>
                    <a:pt x="592" y="120"/>
                  </a:lnTo>
                  <a:lnTo>
                    <a:pt x="595" y="120"/>
                  </a:lnTo>
                  <a:lnTo>
                    <a:pt x="595" y="119"/>
                  </a:lnTo>
                  <a:lnTo>
                    <a:pt x="598" y="119"/>
                  </a:lnTo>
                  <a:lnTo>
                    <a:pt x="598" y="118"/>
                  </a:lnTo>
                  <a:lnTo>
                    <a:pt x="601" y="118"/>
                  </a:lnTo>
                  <a:lnTo>
                    <a:pt x="601" y="117"/>
                  </a:lnTo>
                  <a:lnTo>
                    <a:pt x="604" y="117"/>
                  </a:lnTo>
                  <a:lnTo>
                    <a:pt x="604" y="115"/>
                  </a:lnTo>
                  <a:lnTo>
                    <a:pt x="608" y="115"/>
                  </a:lnTo>
                  <a:lnTo>
                    <a:pt x="608" y="114"/>
                  </a:lnTo>
                  <a:lnTo>
                    <a:pt x="614" y="114"/>
                  </a:lnTo>
                  <a:lnTo>
                    <a:pt x="614" y="114"/>
                  </a:lnTo>
                  <a:lnTo>
                    <a:pt x="617" y="114"/>
                  </a:lnTo>
                  <a:lnTo>
                    <a:pt x="617" y="114"/>
                  </a:lnTo>
                  <a:lnTo>
                    <a:pt x="620" y="114"/>
                  </a:lnTo>
                  <a:lnTo>
                    <a:pt x="620" y="113"/>
                  </a:lnTo>
                  <a:lnTo>
                    <a:pt x="624" y="113"/>
                  </a:lnTo>
                  <a:lnTo>
                    <a:pt x="624" y="113"/>
                  </a:lnTo>
                  <a:lnTo>
                    <a:pt x="627" y="113"/>
                  </a:lnTo>
                  <a:lnTo>
                    <a:pt x="627" y="113"/>
                  </a:lnTo>
                  <a:lnTo>
                    <a:pt x="630" y="113"/>
                  </a:lnTo>
                  <a:lnTo>
                    <a:pt x="630" y="112"/>
                  </a:lnTo>
                  <a:lnTo>
                    <a:pt x="633" y="112"/>
                  </a:lnTo>
                  <a:lnTo>
                    <a:pt x="633" y="111"/>
                  </a:lnTo>
                  <a:lnTo>
                    <a:pt x="636" y="111"/>
                  </a:lnTo>
                  <a:lnTo>
                    <a:pt x="636" y="111"/>
                  </a:lnTo>
                  <a:lnTo>
                    <a:pt x="640" y="111"/>
                  </a:lnTo>
                  <a:lnTo>
                    <a:pt x="640" y="108"/>
                  </a:lnTo>
                  <a:lnTo>
                    <a:pt x="646" y="108"/>
                  </a:lnTo>
                  <a:lnTo>
                    <a:pt x="646" y="108"/>
                  </a:lnTo>
                  <a:lnTo>
                    <a:pt x="649" y="108"/>
                  </a:lnTo>
                  <a:lnTo>
                    <a:pt x="649" y="108"/>
                  </a:lnTo>
                  <a:lnTo>
                    <a:pt x="656" y="108"/>
                  </a:lnTo>
                  <a:lnTo>
                    <a:pt x="656" y="106"/>
                  </a:lnTo>
                  <a:lnTo>
                    <a:pt x="665" y="106"/>
                  </a:lnTo>
                  <a:lnTo>
                    <a:pt x="665" y="105"/>
                  </a:lnTo>
                  <a:lnTo>
                    <a:pt x="672" y="105"/>
                  </a:lnTo>
                  <a:lnTo>
                    <a:pt x="672" y="103"/>
                  </a:lnTo>
                  <a:lnTo>
                    <a:pt x="688" y="103"/>
                  </a:lnTo>
                  <a:lnTo>
                    <a:pt x="688" y="103"/>
                  </a:lnTo>
                  <a:lnTo>
                    <a:pt x="691" y="103"/>
                  </a:lnTo>
                  <a:lnTo>
                    <a:pt x="691" y="103"/>
                  </a:lnTo>
                  <a:lnTo>
                    <a:pt x="694" y="103"/>
                  </a:lnTo>
                  <a:lnTo>
                    <a:pt x="694" y="101"/>
                  </a:lnTo>
                  <a:lnTo>
                    <a:pt x="697" y="101"/>
                  </a:lnTo>
                  <a:lnTo>
                    <a:pt x="697" y="100"/>
                  </a:lnTo>
                  <a:lnTo>
                    <a:pt x="700" y="100"/>
                  </a:lnTo>
                  <a:lnTo>
                    <a:pt x="700" y="99"/>
                  </a:lnTo>
                  <a:lnTo>
                    <a:pt x="710" y="99"/>
                  </a:lnTo>
                  <a:lnTo>
                    <a:pt x="710" y="99"/>
                  </a:lnTo>
                  <a:lnTo>
                    <a:pt x="716" y="99"/>
                  </a:lnTo>
                  <a:lnTo>
                    <a:pt x="716" y="97"/>
                  </a:lnTo>
                  <a:lnTo>
                    <a:pt x="720" y="97"/>
                  </a:lnTo>
                  <a:lnTo>
                    <a:pt x="720" y="96"/>
                  </a:lnTo>
                  <a:lnTo>
                    <a:pt x="726" y="96"/>
                  </a:lnTo>
                  <a:lnTo>
                    <a:pt x="726" y="94"/>
                  </a:lnTo>
                  <a:lnTo>
                    <a:pt x="736" y="94"/>
                  </a:lnTo>
                  <a:lnTo>
                    <a:pt x="736" y="93"/>
                  </a:lnTo>
                  <a:lnTo>
                    <a:pt x="739" y="93"/>
                  </a:lnTo>
                  <a:lnTo>
                    <a:pt x="739" y="90"/>
                  </a:lnTo>
                  <a:lnTo>
                    <a:pt x="755" y="90"/>
                  </a:lnTo>
                  <a:lnTo>
                    <a:pt x="755" y="89"/>
                  </a:lnTo>
                  <a:lnTo>
                    <a:pt x="761" y="89"/>
                  </a:lnTo>
                  <a:lnTo>
                    <a:pt x="761" y="88"/>
                  </a:lnTo>
                  <a:lnTo>
                    <a:pt x="774" y="88"/>
                  </a:lnTo>
                  <a:lnTo>
                    <a:pt x="774" y="87"/>
                  </a:lnTo>
                  <a:lnTo>
                    <a:pt x="780" y="87"/>
                  </a:lnTo>
                  <a:lnTo>
                    <a:pt x="780" y="84"/>
                  </a:lnTo>
                  <a:lnTo>
                    <a:pt x="784" y="84"/>
                  </a:lnTo>
                  <a:lnTo>
                    <a:pt x="784" y="82"/>
                  </a:lnTo>
                  <a:lnTo>
                    <a:pt x="806" y="82"/>
                  </a:lnTo>
                  <a:lnTo>
                    <a:pt x="806" y="79"/>
                  </a:lnTo>
                  <a:lnTo>
                    <a:pt x="809" y="79"/>
                  </a:lnTo>
                  <a:lnTo>
                    <a:pt x="809" y="78"/>
                  </a:lnTo>
                  <a:lnTo>
                    <a:pt x="812" y="78"/>
                  </a:lnTo>
                  <a:lnTo>
                    <a:pt x="812" y="76"/>
                  </a:lnTo>
                  <a:lnTo>
                    <a:pt x="822" y="76"/>
                  </a:lnTo>
                  <a:lnTo>
                    <a:pt x="822" y="75"/>
                  </a:lnTo>
                  <a:lnTo>
                    <a:pt x="835" y="75"/>
                  </a:lnTo>
                  <a:lnTo>
                    <a:pt x="835" y="73"/>
                  </a:lnTo>
                  <a:lnTo>
                    <a:pt x="838" y="73"/>
                  </a:lnTo>
                  <a:lnTo>
                    <a:pt x="838" y="71"/>
                  </a:lnTo>
                  <a:lnTo>
                    <a:pt x="841" y="71"/>
                  </a:lnTo>
                  <a:lnTo>
                    <a:pt x="841" y="69"/>
                  </a:lnTo>
                  <a:lnTo>
                    <a:pt x="844" y="69"/>
                  </a:lnTo>
                  <a:lnTo>
                    <a:pt x="844" y="67"/>
                  </a:lnTo>
                  <a:lnTo>
                    <a:pt x="847" y="67"/>
                  </a:lnTo>
                  <a:lnTo>
                    <a:pt x="847" y="66"/>
                  </a:lnTo>
                  <a:lnTo>
                    <a:pt x="851" y="66"/>
                  </a:lnTo>
                  <a:lnTo>
                    <a:pt x="851" y="65"/>
                  </a:lnTo>
                  <a:lnTo>
                    <a:pt x="857" y="65"/>
                  </a:lnTo>
                  <a:lnTo>
                    <a:pt x="857" y="64"/>
                  </a:lnTo>
                  <a:lnTo>
                    <a:pt x="860" y="64"/>
                  </a:lnTo>
                  <a:lnTo>
                    <a:pt x="860" y="63"/>
                  </a:lnTo>
                  <a:lnTo>
                    <a:pt x="873" y="63"/>
                  </a:lnTo>
                  <a:lnTo>
                    <a:pt x="873" y="60"/>
                  </a:lnTo>
                  <a:lnTo>
                    <a:pt x="896" y="60"/>
                  </a:lnTo>
                  <a:lnTo>
                    <a:pt x="896" y="59"/>
                  </a:lnTo>
                  <a:lnTo>
                    <a:pt x="902" y="59"/>
                  </a:lnTo>
                  <a:lnTo>
                    <a:pt x="902" y="59"/>
                  </a:lnTo>
                  <a:lnTo>
                    <a:pt x="918" y="59"/>
                  </a:lnTo>
                  <a:lnTo>
                    <a:pt x="918" y="56"/>
                  </a:lnTo>
                  <a:lnTo>
                    <a:pt x="921" y="56"/>
                  </a:lnTo>
                  <a:lnTo>
                    <a:pt x="921" y="55"/>
                  </a:lnTo>
                  <a:lnTo>
                    <a:pt x="937" y="55"/>
                  </a:lnTo>
                  <a:lnTo>
                    <a:pt x="937" y="54"/>
                  </a:lnTo>
                  <a:lnTo>
                    <a:pt x="940" y="54"/>
                  </a:lnTo>
                  <a:lnTo>
                    <a:pt x="940" y="53"/>
                  </a:lnTo>
                  <a:lnTo>
                    <a:pt x="943" y="53"/>
                  </a:lnTo>
                  <a:lnTo>
                    <a:pt x="943" y="50"/>
                  </a:lnTo>
                  <a:lnTo>
                    <a:pt x="947" y="50"/>
                  </a:lnTo>
                  <a:lnTo>
                    <a:pt x="947" y="48"/>
                  </a:lnTo>
                  <a:lnTo>
                    <a:pt x="950" y="48"/>
                  </a:lnTo>
                  <a:lnTo>
                    <a:pt x="950" y="47"/>
                  </a:lnTo>
                  <a:lnTo>
                    <a:pt x="956" y="47"/>
                  </a:lnTo>
                  <a:lnTo>
                    <a:pt x="956" y="46"/>
                  </a:lnTo>
                  <a:lnTo>
                    <a:pt x="959" y="46"/>
                  </a:lnTo>
                  <a:lnTo>
                    <a:pt x="959" y="44"/>
                  </a:lnTo>
                  <a:lnTo>
                    <a:pt x="966" y="44"/>
                  </a:lnTo>
                  <a:lnTo>
                    <a:pt x="966" y="43"/>
                  </a:lnTo>
                  <a:lnTo>
                    <a:pt x="975" y="43"/>
                  </a:lnTo>
                  <a:lnTo>
                    <a:pt x="975" y="40"/>
                  </a:lnTo>
                  <a:lnTo>
                    <a:pt x="985" y="40"/>
                  </a:lnTo>
                  <a:lnTo>
                    <a:pt x="985" y="38"/>
                  </a:lnTo>
                  <a:lnTo>
                    <a:pt x="988" y="38"/>
                  </a:lnTo>
                  <a:lnTo>
                    <a:pt x="988" y="37"/>
                  </a:lnTo>
                  <a:lnTo>
                    <a:pt x="991" y="37"/>
                  </a:lnTo>
                  <a:lnTo>
                    <a:pt x="991" y="36"/>
                  </a:lnTo>
                  <a:lnTo>
                    <a:pt x="995" y="36"/>
                  </a:lnTo>
                  <a:lnTo>
                    <a:pt x="995" y="35"/>
                  </a:lnTo>
                  <a:lnTo>
                    <a:pt x="1004" y="35"/>
                  </a:lnTo>
                  <a:lnTo>
                    <a:pt x="1004" y="34"/>
                  </a:lnTo>
                  <a:lnTo>
                    <a:pt x="1007" y="34"/>
                  </a:lnTo>
                  <a:lnTo>
                    <a:pt x="1007" y="32"/>
                  </a:lnTo>
                  <a:lnTo>
                    <a:pt x="1011" y="32"/>
                  </a:lnTo>
                  <a:lnTo>
                    <a:pt x="1011" y="31"/>
                  </a:lnTo>
                  <a:lnTo>
                    <a:pt x="1014" y="31"/>
                  </a:lnTo>
                  <a:lnTo>
                    <a:pt x="1014" y="30"/>
                  </a:lnTo>
                  <a:lnTo>
                    <a:pt x="1023" y="30"/>
                  </a:lnTo>
                  <a:lnTo>
                    <a:pt x="1023" y="29"/>
                  </a:lnTo>
                  <a:lnTo>
                    <a:pt x="1027" y="29"/>
                  </a:lnTo>
                  <a:lnTo>
                    <a:pt x="1027" y="28"/>
                  </a:lnTo>
                  <a:lnTo>
                    <a:pt x="1033" y="28"/>
                  </a:lnTo>
                  <a:lnTo>
                    <a:pt x="1033" y="28"/>
                  </a:lnTo>
                  <a:lnTo>
                    <a:pt x="1043" y="28"/>
                  </a:lnTo>
                  <a:lnTo>
                    <a:pt x="1043" y="26"/>
                  </a:lnTo>
                  <a:lnTo>
                    <a:pt x="1046" y="26"/>
                  </a:lnTo>
                  <a:lnTo>
                    <a:pt x="1046" y="25"/>
                  </a:lnTo>
                  <a:lnTo>
                    <a:pt x="1055" y="25"/>
                  </a:lnTo>
                  <a:lnTo>
                    <a:pt x="1055" y="22"/>
                  </a:lnTo>
                  <a:lnTo>
                    <a:pt x="1071" y="22"/>
                  </a:lnTo>
                  <a:lnTo>
                    <a:pt x="1071" y="22"/>
                  </a:lnTo>
                  <a:lnTo>
                    <a:pt x="1075" y="22"/>
                  </a:lnTo>
                  <a:lnTo>
                    <a:pt x="1075" y="18"/>
                  </a:lnTo>
                  <a:lnTo>
                    <a:pt x="1081" y="18"/>
                  </a:lnTo>
                  <a:lnTo>
                    <a:pt x="1081" y="17"/>
                  </a:lnTo>
                  <a:lnTo>
                    <a:pt x="1084" y="17"/>
                  </a:lnTo>
                  <a:lnTo>
                    <a:pt x="1084" y="16"/>
                  </a:lnTo>
                  <a:lnTo>
                    <a:pt x="1100" y="16"/>
                  </a:lnTo>
                  <a:lnTo>
                    <a:pt x="1100" y="14"/>
                  </a:lnTo>
                  <a:lnTo>
                    <a:pt x="1103" y="14"/>
                  </a:lnTo>
                  <a:lnTo>
                    <a:pt x="1103" y="12"/>
                  </a:lnTo>
                  <a:lnTo>
                    <a:pt x="1110" y="12"/>
                  </a:lnTo>
                  <a:lnTo>
                    <a:pt x="1110" y="11"/>
                  </a:lnTo>
                  <a:lnTo>
                    <a:pt x="1113" y="11"/>
                  </a:lnTo>
                  <a:lnTo>
                    <a:pt x="1113" y="11"/>
                  </a:lnTo>
                  <a:lnTo>
                    <a:pt x="1116" y="11"/>
                  </a:lnTo>
                  <a:lnTo>
                    <a:pt x="1116" y="10"/>
                  </a:lnTo>
                  <a:lnTo>
                    <a:pt x="1119" y="10"/>
                  </a:lnTo>
                  <a:lnTo>
                    <a:pt x="1119" y="8"/>
                  </a:lnTo>
                  <a:lnTo>
                    <a:pt x="1123" y="8"/>
                  </a:lnTo>
                  <a:lnTo>
                    <a:pt x="1123" y="8"/>
                  </a:lnTo>
                  <a:lnTo>
                    <a:pt x="1126" y="8"/>
                  </a:lnTo>
                  <a:lnTo>
                    <a:pt x="1126" y="8"/>
                  </a:lnTo>
                  <a:lnTo>
                    <a:pt x="1129" y="8"/>
                  </a:lnTo>
                  <a:lnTo>
                    <a:pt x="1129" y="7"/>
                  </a:lnTo>
                  <a:lnTo>
                    <a:pt x="1132" y="7"/>
                  </a:lnTo>
                  <a:lnTo>
                    <a:pt x="1132" y="6"/>
                  </a:lnTo>
                  <a:lnTo>
                    <a:pt x="1139" y="6"/>
                  </a:lnTo>
                  <a:lnTo>
                    <a:pt x="1139" y="5"/>
                  </a:lnTo>
                  <a:lnTo>
                    <a:pt x="1142" y="5"/>
                  </a:lnTo>
                  <a:lnTo>
                    <a:pt x="1142" y="3"/>
                  </a:lnTo>
                  <a:lnTo>
                    <a:pt x="1158" y="3"/>
                  </a:lnTo>
                  <a:lnTo>
                    <a:pt x="1158" y="2"/>
                  </a:lnTo>
                  <a:lnTo>
                    <a:pt x="1161" y="2"/>
                  </a:lnTo>
                  <a:lnTo>
                    <a:pt x="1161" y="1"/>
                  </a:lnTo>
                  <a:lnTo>
                    <a:pt x="1167" y="1"/>
                  </a:lnTo>
                  <a:lnTo>
                    <a:pt x="1167" y="0"/>
                  </a:lnTo>
                </a:path>
              </a:pathLst>
            </a:custGeom>
            <a:noFill/>
            <a:ln w="28575">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latin typeface="Calibri" panose="020F0502020204030204" pitchFamily="34" charset="0"/>
                <a:cs typeface="Calibri" panose="020F0502020204030204" pitchFamily="34" charset="0"/>
              </a:endParaRPr>
            </a:p>
          </p:txBody>
        </p:sp>
        <p:sp>
          <p:nvSpPr>
            <p:cNvPr id="11" name="Freeform 9"/>
            <p:cNvSpPr>
              <a:spLocks/>
            </p:cNvSpPr>
            <p:nvPr/>
          </p:nvSpPr>
          <p:spPr bwMode="auto">
            <a:xfrm>
              <a:off x="4451818" y="3418792"/>
              <a:ext cx="5231220" cy="991206"/>
            </a:xfrm>
            <a:custGeom>
              <a:avLst/>
              <a:gdLst>
                <a:gd name="T0" fmla="*/ 0 w 1167"/>
                <a:gd name="T1" fmla="*/ 221 h 221"/>
                <a:gd name="T2" fmla="*/ 22 w 1167"/>
                <a:gd name="T3" fmla="*/ 221 h 221"/>
                <a:gd name="T4" fmla="*/ 32 w 1167"/>
                <a:gd name="T5" fmla="*/ 214 h 221"/>
                <a:gd name="T6" fmla="*/ 57 w 1167"/>
                <a:gd name="T7" fmla="*/ 210 h 221"/>
                <a:gd name="T8" fmla="*/ 73 w 1167"/>
                <a:gd name="T9" fmla="*/ 210 h 221"/>
                <a:gd name="T10" fmla="*/ 83 w 1167"/>
                <a:gd name="T11" fmla="*/ 210 h 221"/>
                <a:gd name="T12" fmla="*/ 96 w 1167"/>
                <a:gd name="T13" fmla="*/ 206 h 221"/>
                <a:gd name="T14" fmla="*/ 115 w 1167"/>
                <a:gd name="T15" fmla="*/ 202 h 221"/>
                <a:gd name="T16" fmla="*/ 128 w 1167"/>
                <a:gd name="T17" fmla="*/ 199 h 221"/>
                <a:gd name="T18" fmla="*/ 150 w 1167"/>
                <a:gd name="T19" fmla="*/ 191 h 221"/>
                <a:gd name="T20" fmla="*/ 153 w 1167"/>
                <a:gd name="T21" fmla="*/ 183 h 221"/>
                <a:gd name="T22" fmla="*/ 185 w 1167"/>
                <a:gd name="T23" fmla="*/ 180 h 221"/>
                <a:gd name="T24" fmla="*/ 188 w 1167"/>
                <a:gd name="T25" fmla="*/ 172 h 221"/>
                <a:gd name="T26" fmla="*/ 230 w 1167"/>
                <a:gd name="T27" fmla="*/ 168 h 221"/>
                <a:gd name="T28" fmla="*/ 240 w 1167"/>
                <a:gd name="T29" fmla="*/ 160 h 221"/>
                <a:gd name="T30" fmla="*/ 275 w 1167"/>
                <a:gd name="T31" fmla="*/ 157 h 221"/>
                <a:gd name="T32" fmla="*/ 300 w 1167"/>
                <a:gd name="T33" fmla="*/ 149 h 221"/>
                <a:gd name="T34" fmla="*/ 313 w 1167"/>
                <a:gd name="T35" fmla="*/ 145 h 221"/>
                <a:gd name="T36" fmla="*/ 316 w 1167"/>
                <a:gd name="T37" fmla="*/ 141 h 221"/>
                <a:gd name="T38" fmla="*/ 348 w 1167"/>
                <a:gd name="T39" fmla="*/ 138 h 221"/>
                <a:gd name="T40" fmla="*/ 371 w 1167"/>
                <a:gd name="T41" fmla="*/ 130 h 221"/>
                <a:gd name="T42" fmla="*/ 390 w 1167"/>
                <a:gd name="T43" fmla="*/ 126 h 221"/>
                <a:gd name="T44" fmla="*/ 400 w 1167"/>
                <a:gd name="T45" fmla="*/ 115 h 221"/>
                <a:gd name="T46" fmla="*/ 428 w 1167"/>
                <a:gd name="T47" fmla="*/ 111 h 221"/>
                <a:gd name="T48" fmla="*/ 432 w 1167"/>
                <a:gd name="T49" fmla="*/ 103 h 221"/>
                <a:gd name="T50" fmla="*/ 512 w 1167"/>
                <a:gd name="T51" fmla="*/ 103 h 221"/>
                <a:gd name="T52" fmla="*/ 579 w 1167"/>
                <a:gd name="T53" fmla="*/ 96 h 221"/>
                <a:gd name="T54" fmla="*/ 598 w 1167"/>
                <a:gd name="T55" fmla="*/ 92 h 221"/>
                <a:gd name="T56" fmla="*/ 604 w 1167"/>
                <a:gd name="T57" fmla="*/ 88 h 221"/>
                <a:gd name="T58" fmla="*/ 611 w 1167"/>
                <a:gd name="T59" fmla="*/ 88 h 221"/>
                <a:gd name="T60" fmla="*/ 614 w 1167"/>
                <a:gd name="T61" fmla="*/ 84 h 221"/>
                <a:gd name="T62" fmla="*/ 630 w 1167"/>
                <a:gd name="T63" fmla="*/ 80 h 221"/>
                <a:gd name="T64" fmla="*/ 633 w 1167"/>
                <a:gd name="T65" fmla="*/ 80 h 221"/>
                <a:gd name="T66" fmla="*/ 643 w 1167"/>
                <a:gd name="T67" fmla="*/ 80 h 221"/>
                <a:gd name="T68" fmla="*/ 659 w 1167"/>
                <a:gd name="T69" fmla="*/ 73 h 221"/>
                <a:gd name="T70" fmla="*/ 688 w 1167"/>
                <a:gd name="T71" fmla="*/ 73 h 221"/>
                <a:gd name="T72" fmla="*/ 691 w 1167"/>
                <a:gd name="T73" fmla="*/ 65 h 221"/>
                <a:gd name="T74" fmla="*/ 739 w 1167"/>
                <a:gd name="T75" fmla="*/ 61 h 221"/>
                <a:gd name="T76" fmla="*/ 768 w 1167"/>
                <a:gd name="T77" fmla="*/ 50 h 221"/>
                <a:gd name="T78" fmla="*/ 825 w 1167"/>
                <a:gd name="T79" fmla="*/ 46 h 221"/>
                <a:gd name="T80" fmla="*/ 841 w 1167"/>
                <a:gd name="T81" fmla="*/ 38 h 221"/>
                <a:gd name="T82" fmla="*/ 854 w 1167"/>
                <a:gd name="T83" fmla="*/ 34 h 221"/>
                <a:gd name="T84" fmla="*/ 899 w 1167"/>
                <a:gd name="T85" fmla="*/ 27 h 221"/>
                <a:gd name="T86" fmla="*/ 985 w 1167"/>
                <a:gd name="T87" fmla="*/ 23 h 221"/>
                <a:gd name="T88" fmla="*/ 1014 w 1167"/>
                <a:gd name="T89" fmla="*/ 15 h 221"/>
                <a:gd name="T90" fmla="*/ 1052 w 1167"/>
                <a:gd name="T91" fmla="*/ 11 h 221"/>
                <a:gd name="T92" fmla="*/ 1100 w 1167"/>
                <a:gd name="T93" fmla="*/ 7 h 221"/>
                <a:gd name="T94" fmla="*/ 1135 w 1167"/>
                <a:gd name="T95" fmla="*/ 7 h 221"/>
                <a:gd name="T96" fmla="*/ 1158 w 1167"/>
                <a:gd name="T9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67" h="221">
                  <a:moveTo>
                    <a:pt x="0" y="221"/>
                  </a:moveTo>
                  <a:lnTo>
                    <a:pt x="0" y="221"/>
                  </a:lnTo>
                  <a:lnTo>
                    <a:pt x="0" y="221"/>
                  </a:lnTo>
                  <a:lnTo>
                    <a:pt x="9" y="221"/>
                  </a:lnTo>
                  <a:lnTo>
                    <a:pt x="9" y="221"/>
                  </a:lnTo>
                  <a:lnTo>
                    <a:pt x="22" y="221"/>
                  </a:lnTo>
                  <a:lnTo>
                    <a:pt x="22" y="218"/>
                  </a:lnTo>
                  <a:lnTo>
                    <a:pt x="32" y="218"/>
                  </a:lnTo>
                  <a:lnTo>
                    <a:pt x="32" y="214"/>
                  </a:lnTo>
                  <a:lnTo>
                    <a:pt x="41" y="214"/>
                  </a:lnTo>
                  <a:lnTo>
                    <a:pt x="41" y="210"/>
                  </a:lnTo>
                  <a:lnTo>
                    <a:pt x="57" y="210"/>
                  </a:lnTo>
                  <a:lnTo>
                    <a:pt x="57" y="210"/>
                  </a:lnTo>
                  <a:lnTo>
                    <a:pt x="73" y="210"/>
                  </a:lnTo>
                  <a:lnTo>
                    <a:pt x="73" y="210"/>
                  </a:lnTo>
                  <a:lnTo>
                    <a:pt x="76" y="210"/>
                  </a:lnTo>
                  <a:lnTo>
                    <a:pt x="76" y="210"/>
                  </a:lnTo>
                  <a:lnTo>
                    <a:pt x="83" y="210"/>
                  </a:lnTo>
                  <a:lnTo>
                    <a:pt x="83" y="206"/>
                  </a:lnTo>
                  <a:lnTo>
                    <a:pt x="96" y="206"/>
                  </a:lnTo>
                  <a:lnTo>
                    <a:pt x="96" y="206"/>
                  </a:lnTo>
                  <a:lnTo>
                    <a:pt x="108" y="206"/>
                  </a:lnTo>
                  <a:lnTo>
                    <a:pt x="108" y="202"/>
                  </a:lnTo>
                  <a:lnTo>
                    <a:pt x="115" y="202"/>
                  </a:lnTo>
                  <a:lnTo>
                    <a:pt x="115" y="199"/>
                  </a:lnTo>
                  <a:lnTo>
                    <a:pt x="128" y="199"/>
                  </a:lnTo>
                  <a:lnTo>
                    <a:pt x="128" y="199"/>
                  </a:lnTo>
                  <a:lnTo>
                    <a:pt x="134" y="199"/>
                  </a:lnTo>
                  <a:lnTo>
                    <a:pt x="134" y="191"/>
                  </a:lnTo>
                  <a:lnTo>
                    <a:pt x="150" y="191"/>
                  </a:lnTo>
                  <a:lnTo>
                    <a:pt x="150" y="187"/>
                  </a:lnTo>
                  <a:lnTo>
                    <a:pt x="153" y="187"/>
                  </a:lnTo>
                  <a:lnTo>
                    <a:pt x="153" y="183"/>
                  </a:lnTo>
                  <a:lnTo>
                    <a:pt x="156" y="183"/>
                  </a:lnTo>
                  <a:lnTo>
                    <a:pt x="156" y="180"/>
                  </a:lnTo>
                  <a:lnTo>
                    <a:pt x="185" y="180"/>
                  </a:lnTo>
                  <a:lnTo>
                    <a:pt x="185" y="176"/>
                  </a:lnTo>
                  <a:lnTo>
                    <a:pt x="188" y="176"/>
                  </a:lnTo>
                  <a:lnTo>
                    <a:pt x="188" y="172"/>
                  </a:lnTo>
                  <a:lnTo>
                    <a:pt x="195" y="172"/>
                  </a:lnTo>
                  <a:lnTo>
                    <a:pt x="195" y="168"/>
                  </a:lnTo>
                  <a:lnTo>
                    <a:pt x="230" y="168"/>
                  </a:lnTo>
                  <a:lnTo>
                    <a:pt x="230" y="164"/>
                  </a:lnTo>
                  <a:lnTo>
                    <a:pt x="240" y="164"/>
                  </a:lnTo>
                  <a:lnTo>
                    <a:pt x="240" y="160"/>
                  </a:lnTo>
                  <a:lnTo>
                    <a:pt x="265" y="160"/>
                  </a:lnTo>
                  <a:lnTo>
                    <a:pt x="265" y="157"/>
                  </a:lnTo>
                  <a:lnTo>
                    <a:pt x="275" y="157"/>
                  </a:lnTo>
                  <a:lnTo>
                    <a:pt x="275" y="153"/>
                  </a:lnTo>
                  <a:lnTo>
                    <a:pt x="300" y="153"/>
                  </a:lnTo>
                  <a:lnTo>
                    <a:pt x="300" y="149"/>
                  </a:lnTo>
                  <a:lnTo>
                    <a:pt x="307" y="149"/>
                  </a:lnTo>
                  <a:lnTo>
                    <a:pt x="307" y="145"/>
                  </a:lnTo>
                  <a:lnTo>
                    <a:pt x="313" y="145"/>
                  </a:lnTo>
                  <a:lnTo>
                    <a:pt x="313" y="145"/>
                  </a:lnTo>
                  <a:lnTo>
                    <a:pt x="316" y="145"/>
                  </a:lnTo>
                  <a:lnTo>
                    <a:pt x="316" y="141"/>
                  </a:lnTo>
                  <a:lnTo>
                    <a:pt x="342" y="141"/>
                  </a:lnTo>
                  <a:lnTo>
                    <a:pt x="342" y="138"/>
                  </a:lnTo>
                  <a:lnTo>
                    <a:pt x="348" y="138"/>
                  </a:lnTo>
                  <a:lnTo>
                    <a:pt x="348" y="134"/>
                  </a:lnTo>
                  <a:lnTo>
                    <a:pt x="371" y="134"/>
                  </a:lnTo>
                  <a:lnTo>
                    <a:pt x="371" y="130"/>
                  </a:lnTo>
                  <a:lnTo>
                    <a:pt x="384" y="130"/>
                  </a:lnTo>
                  <a:lnTo>
                    <a:pt x="384" y="126"/>
                  </a:lnTo>
                  <a:lnTo>
                    <a:pt x="390" y="126"/>
                  </a:lnTo>
                  <a:lnTo>
                    <a:pt x="390" y="122"/>
                  </a:lnTo>
                  <a:lnTo>
                    <a:pt x="400" y="122"/>
                  </a:lnTo>
                  <a:lnTo>
                    <a:pt x="400" y="115"/>
                  </a:lnTo>
                  <a:lnTo>
                    <a:pt x="419" y="115"/>
                  </a:lnTo>
                  <a:lnTo>
                    <a:pt x="419" y="111"/>
                  </a:lnTo>
                  <a:lnTo>
                    <a:pt x="428" y="111"/>
                  </a:lnTo>
                  <a:lnTo>
                    <a:pt x="428" y="107"/>
                  </a:lnTo>
                  <a:lnTo>
                    <a:pt x="432" y="107"/>
                  </a:lnTo>
                  <a:lnTo>
                    <a:pt x="432" y="103"/>
                  </a:lnTo>
                  <a:lnTo>
                    <a:pt x="473" y="103"/>
                  </a:lnTo>
                  <a:lnTo>
                    <a:pt x="473" y="103"/>
                  </a:lnTo>
                  <a:lnTo>
                    <a:pt x="512" y="103"/>
                  </a:lnTo>
                  <a:lnTo>
                    <a:pt x="512" y="99"/>
                  </a:lnTo>
                  <a:lnTo>
                    <a:pt x="579" y="99"/>
                  </a:lnTo>
                  <a:lnTo>
                    <a:pt x="579" y="96"/>
                  </a:lnTo>
                  <a:lnTo>
                    <a:pt x="585" y="96"/>
                  </a:lnTo>
                  <a:lnTo>
                    <a:pt x="585" y="92"/>
                  </a:lnTo>
                  <a:lnTo>
                    <a:pt x="598" y="92"/>
                  </a:lnTo>
                  <a:lnTo>
                    <a:pt x="598" y="92"/>
                  </a:lnTo>
                  <a:lnTo>
                    <a:pt x="604" y="92"/>
                  </a:lnTo>
                  <a:lnTo>
                    <a:pt x="604" y="88"/>
                  </a:lnTo>
                  <a:lnTo>
                    <a:pt x="608" y="88"/>
                  </a:lnTo>
                  <a:lnTo>
                    <a:pt x="608" y="88"/>
                  </a:lnTo>
                  <a:lnTo>
                    <a:pt x="611" y="88"/>
                  </a:lnTo>
                  <a:lnTo>
                    <a:pt x="611" y="84"/>
                  </a:lnTo>
                  <a:lnTo>
                    <a:pt x="614" y="84"/>
                  </a:lnTo>
                  <a:lnTo>
                    <a:pt x="614" y="84"/>
                  </a:lnTo>
                  <a:lnTo>
                    <a:pt x="627" y="84"/>
                  </a:lnTo>
                  <a:lnTo>
                    <a:pt x="627" y="80"/>
                  </a:lnTo>
                  <a:lnTo>
                    <a:pt x="630" y="80"/>
                  </a:lnTo>
                  <a:lnTo>
                    <a:pt x="630" y="80"/>
                  </a:lnTo>
                  <a:lnTo>
                    <a:pt x="633" y="80"/>
                  </a:lnTo>
                  <a:lnTo>
                    <a:pt x="633" y="80"/>
                  </a:lnTo>
                  <a:lnTo>
                    <a:pt x="640" y="80"/>
                  </a:lnTo>
                  <a:lnTo>
                    <a:pt x="640" y="80"/>
                  </a:lnTo>
                  <a:lnTo>
                    <a:pt x="643" y="80"/>
                  </a:lnTo>
                  <a:lnTo>
                    <a:pt x="643" y="77"/>
                  </a:lnTo>
                  <a:lnTo>
                    <a:pt x="659" y="77"/>
                  </a:lnTo>
                  <a:lnTo>
                    <a:pt x="659" y="73"/>
                  </a:lnTo>
                  <a:lnTo>
                    <a:pt x="665" y="73"/>
                  </a:lnTo>
                  <a:lnTo>
                    <a:pt x="665" y="73"/>
                  </a:lnTo>
                  <a:lnTo>
                    <a:pt x="688" y="73"/>
                  </a:lnTo>
                  <a:lnTo>
                    <a:pt x="688" y="69"/>
                  </a:lnTo>
                  <a:lnTo>
                    <a:pt x="691" y="69"/>
                  </a:lnTo>
                  <a:lnTo>
                    <a:pt x="691" y="65"/>
                  </a:lnTo>
                  <a:lnTo>
                    <a:pt x="710" y="65"/>
                  </a:lnTo>
                  <a:lnTo>
                    <a:pt x="710" y="61"/>
                  </a:lnTo>
                  <a:lnTo>
                    <a:pt x="739" y="61"/>
                  </a:lnTo>
                  <a:lnTo>
                    <a:pt x="739" y="57"/>
                  </a:lnTo>
                  <a:lnTo>
                    <a:pt x="768" y="57"/>
                  </a:lnTo>
                  <a:lnTo>
                    <a:pt x="768" y="50"/>
                  </a:lnTo>
                  <a:lnTo>
                    <a:pt x="793" y="50"/>
                  </a:lnTo>
                  <a:lnTo>
                    <a:pt x="793" y="46"/>
                  </a:lnTo>
                  <a:lnTo>
                    <a:pt x="825" y="46"/>
                  </a:lnTo>
                  <a:lnTo>
                    <a:pt x="825" y="42"/>
                  </a:lnTo>
                  <a:lnTo>
                    <a:pt x="841" y="42"/>
                  </a:lnTo>
                  <a:lnTo>
                    <a:pt x="841" y="38"/>
                  </a:lnTo>
                  <a:lnTo>
                    <a:pt x="851" y="38"/>
                  </a:lnTo>
                  <a:lnTo>
                    <a:pt x="851" y="34"/>
                  </a:lnTo>
                  <a:lnTo>
                    <a:pt x="854" y="34"/>
                  </a:lnTo>
                  <a:lnTo>
                    <a:pt x="854" y="31"/>
                  </a:lnTo>
                  <a:lnTo>
                    <a:pt x="899" y="31"/>
                  </a:lnTo>
                  <a:lnTo>
                    <a:pt x="899" y="27"/>
                  </a:lnTo>
                  <a:lnTo>
                    <a:pt x="931" y="27"/>
                  </a:lnTo>
                  <a:lnTo>
                    <a:pt x="931" y="23"/>
                  </a:lnTo>
                  <a:lnTo>
                    <a:pt x="985" y="23"/>
                  </a:lnTo>
                  <a:lnTo>
                    <a:pt x="985" y="19"/>
                  </a:lnTo>
                  <a:lnTo>
                    <a:pt x="1014" y="19"/>
                  </a:lnTo>
                  <a:lnTo>
                    <a:pt x="1014" y="15"/>
                  </a:lnTo>
                  <a:lnTo>
                    <a:pt x="1017" y="15"/>
                  </a:lnTo>
                  <a:lnTo>
                    <a:pt x="1017" y="11"/>
                  </a:lnTo>
                  <a:lnTo>
                    <a:pt x="1052" y="11"/>
                  </a:lnTo>
                  <a:lnTo>
                    <a:pt x="1052" y="11"/>
                  </a:lnTo>
                  <a:lnTo>
                    <a:pt x="1100" y="11"/>
                  </a:lnTo>
                  <a:lnTo>
                    <a:pt x="1100" y="7"/>
                  </a:lnTo>
                  <a:lnTo>
                    <a:pt x="1132" y="7"/>
                  </a:lnTo>
                  <a:lnTo>
                    <a:pt x="1132" y="7"/>
                  </a:lnTo>
                  <a:lnTo>
                    <a:pt x="1135" y="7"/>
                  </a:lnTo>
                  <a:lnTo>
                    <a:pt x="1135" y="4"/>
                  </a:lnTo>
                  <a:lnTo>
                    <a:pt x="1158" y="4"/>
                  </a:lnTo>
                  <a:lnTo>
                    <a:pt x="1158" y="0"/>
                  </a:lnTo>
                  <a:lnTo>
                    <a:pt x="1167" y="0"/>
                  </a:lnTo>
                  <a:lnTo>
                    <a:pt x="1167" y="0"/>
                  </a:lnTo>
                </a:path>
              </a:pathLst>
            </a:custGeom>
            <a:noFill/>
            <a:ln w="285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7584822" y="1681692"/>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4" name="Line 12"/>
            <p:cNvSpPr>
              <a:spLocks noChangeShapeType="1"/>
            </p:cNvSpPr>
            <p:nvPr/>
          </p:nvSpPr>
          <p:spPr bwMode="auto">
            <a:xfrm flipV="1">
              <a:off x="4331030" y="1442607"/>
              <a:ext cx="0" cy="3088179"/>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latin typeface="Calibri" panose="020F0502020204030204" pitchFamily="34" charset="0"/>
                <a:cs typeface="Calibri" panose="020F0502020204030204" pitchFamily="34" charset="0"/>
              </a:endParaRPr>
            </a:p>
          </p:txBody>
        </p:sp>
        <p:sp>
          <p:nvSpPr>
            <p:cNvPr id="15" name="Line 13"/>
            <p:cNvSpPr>
              <a:spLocks noChangeShapeType="1"/>
            </p:cNvSpPr>
            <p:nvPr/>
          </p:nvSpPr>
          <p:spPr bwMode="auto">
            <a:xfrm flipH="1">
              <a:off x="4258807" y="4409998"/>
              <a:ext cx="72223"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115605" y="4315360"/>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0</a:t>
              </a:r>
              <a:endParaRPr kumimoji="0" lang="en-US" altLang="en-US"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7" name="Line 15"/>
            <p:cNvSpPr>
              <a:spLocks noChangeShapeType="1"/>
            </p:cNvSpPr>
            <p:nvPr/>
          </p:nvSpPr>
          <p:spPr bwMode="auto">
            <a:xfrm flipH="1">
              <a:off x="4258807" y="3840927"/>
              <a:ext cx="72223"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115605" y="3746289"/>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2</a:t>
              </a:r>
              <a:endParaRPr kumimoji="0" lang="en-US" altLang="en-US"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9" name="Line 17"/>
            <p:cNvSpPr>
              <a:spLocks noChangeShapeType="1"/>
            </p:cNvSpPr>
            <p:nvPr/>
          </p:nvSpPr>
          <p:spPr bwMode="auto">
            <a:xfrm flipH="1">
              <a:off x="4258807" y="3271855"/>
              <a:ext cx="72223"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115605" y="3172236"/>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4</a:t>
              </a:r>
              <a:endParaRPr kumimoji="0" lang="en-US" altLang="en-US"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1" name="Line 19"/>
            <p:cNvSpPr>
              <a:spLocks noChangeShapeType="1"/>
            </p:cNvSpPr>
            <p:nvPr/>
          </p:nvSpPr>
          <p:spPr bwMode="auto">
            <a:xfrm flipH="1">
              <a:off x="4258807" y="2701538"/>
              <a:ext cx="72223"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115605" y="2603165"/>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6</a:t>
              </a:r>
              <a:endParaRPr kumimoji="0" lang="en-US" altLang="en-US"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3" name="Line 21"/>
            <p:cNvSpPr>
              <a:spLocks noChangeShapeType="1"/>
            </p:cNvSpPr>
            <p:nvPr/>
          </p:nvSpPr>
          <p:spPr bwMode="auto">
            <a:xfrm flipH="1">
              <a:off x="4258807" y="2132467"/>
              <a:ext cx="72223"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115605" y="2034093"/>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8</a:t>
              </a:r>
              <a:endParaRPr kumimoji="0" lang="en-US" altLang="en-US"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5" name="Line 23"/>
            <p:cNvSpPr>
              <a:spLocks noChangeShapeType="1"/>
            </p:cNvSpPr>
            <p:nvPr/>
          </p:nvSpPr>
          <p:spPr bwMode="auto">
            <a:xfrm flipH="1">
              <a:off x="4258807" y="1558414"/>
              <a:ext cx="72223"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012251" y="1465021"/>
              <a:ext cx="2083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10</a:t>
              </a:r>
              <a:endParaRPr kumimoji="0" lang="en-US" altLang="en-US"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291183" y="5250196"/>
              <a:ext cx="4167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1676</a:t>
              </a:r>
              <a:endParaRPr kumimoji="0" lang="en-US" altLang="en-US"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5142921" y="5250196"/>
              <a:ext cx="4167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1656</a:t>
              </a:r>
              <a:endParaRPr kumimoji="0" lang="en-US" altLang="en-US"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6012093" y="5248950"/>
              <a:ext cx="4167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1644</a:t>
              </a:r>
              <a:endParaRPr kumimoji="0" lang="en-US" altLang="en-US"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6872549" y="5236498"/>
              <a:ext cx="4167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1635</a:t>
              </a:r>
              <a:endParaRPr kumimoji="0" lang="en-US" altLang="en-US"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7720552" y="5248950"/>
              <a:ext cx="4167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1614</a:t>
              </a:r>
              <a:endParaRPr kumimoji="0" lang="en-US" altLang="en-US"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8584743" y="5248950"/>
              <a:ext cx="4167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1605</a:t>
              </a:r>
              <a:endParaRPr kumimoji="0" lang="en-US" altLang="en-US"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9432746" y="5248950"/>
              <a:ext cx="4167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1596</a:t>
              </a:r>
              <a:endParaRPr kumimoji="0" lang="en-US" altLang="en-US"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3533100" y="5251441"/>
              <a:ext cx="6566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Women</a:t>
              </a:r>
              <a:endParaRPr kumimoji="0" lang="en-US" altLang="en-US"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6" name="Rectangle 34"/>
            <p:cNvSpPr>
              <a:spLocks noChangeArrowheads="1"/>
            </p:cNvSpPr>
            <p:nvPr/>
          </p:nvSpPr>
          <p:spPr bwMode="auto">
            <a:xfrm>
              <a:off x="4291183" y="5423283"/>
              <a:ext cx="4167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5363</a:t>
              </a:r>
              <a:endParaRPr kumimoji="0" lang="en-US" altLang="en-US"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7" name="Rectangle 35"/>
            <p:cNvSpPr>
              <a:spLocks noChangeArrowheads="1"/>
            </p:cNvSpPr>
            <p:nvPr/>
          </p:nvSpPr>
          <p:spPr bwMode="auto">
            <a:xfrm>
              <a:off x="5151638" y="5423283"/>
              <a:ext cx="4167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a:ln>
                    <a:noFill/>
                  </a:ln>
                  <a:solidFill>
                    <a:srgbClr val="000000"/>
                  </a:solidFill>
                  <a:effectLst/>
                  <a:latin typeface="Calibri" panose="020F0502020204030204" pitchFamily="34" charset="0"/>
                  <a:cs typeface="Calibri" panose="020F0502020204030204" pitchFamily="34" charset="0"/>
                </a:rPr>
                <a:t>5293</a:t>
              </a:r>
              <a:endParaRPr kumimoji="0" lang="en-US" altLang="en-US"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38" name="Rectangle 36"/>
            <p:cNvSpPr>
              <a:spLocks noChangeArrowheads="1"/>
            </p:cNvSpPr>
            <p:nvPr/>
          </p:nvSpPr>
          <p:spPr bwMode="auto">
            <a:xfrm>
              <a:off x="6012093" y="5423283"/>
              <a:ext cx="4167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a:ln>
                    <a:noFill/>
                  </a:ln>
                  <a:solidFill>
                    <a:srgbClr val="000000"/>
                  </a:solidFill>
                  <a:effectLst/>
                  <a:latin typeface="Calibri" panose="020F0502020204030204" pitchFamily="34" charset="0"/>
                  <a:cs typeface="Calibri" panose="020F0502020204030204" pitchFamily="34" charset="0"/>
                </a:rPr>
                <a:t>5246</a:t>
              </a:r>
              <a:endParaRPr kumimoji="0" lang="en-US" altLang="en-US"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39" name="Rectangle 37"/>
            <p:cNvSpPr>
              <a:spLocks noChangeArrowheads="1"/>
            </p:cNvSpPr>
            <p:nvPr/>
          </p:nvSpPr>
          <p:spPr bwMode="auto">
            <a:xfrm>
              <a:off x="6872549" y="5423283"/>
              <a:ext cx="4167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a:ln>
                    <a:noFill/>
                  </a:ln>
                  <a:solidFill>
                    <a:srgbClr val="000000"/>
                  </a:solidFill>
                  <a:effectLst/>
                  <a:latin typeface="Calibri" panose="020F0502020204030204" pitchFamily="34" charset="0"/>
                  <a:cs typeface="Calibri" panose="020F0502020204030204" pitchFamily="34" charset="0"/>
                </a:rPr>
                <a:t>5199</a:t>
              </a:r>
              <a:endParaRPr kumimoji="0" lang="en-US" altLang="en-US"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40" name="Rectangle 38"/>
            <p:cNvSpPr>
              <a:spLocks noChangeArrowheads="1"/>
            </p:cNvSpPr>
            <p:nvPr/>
          </p:nvSpPr>
          <p:spPr bwMode="auto">
            <a:xfrm>
              <a:off x="7733004" y="5423283"/>
              <a:ext cx="4167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a:ln>
                    <a:noFill/>
                  </a:ln>
                  <a:solidFill>
                    <a:srgbClr val="000000"/>
                  </a:solidFill>
                  <a:effectLst/>
                  <a:latin typeface="Calibri" panose="020F0502020204030204" pitchFamily="34" charset="0"/>
                  <a:cs typeface="Calibri" panose="020F0502020204030204" pitchFamily="34" charset="0"/>
                </a:rPr>
                <a:t>5143</a:t>
              </a:r>
              <a:endParaRPr kumimoji="0" lang="en-US" altLang="en-US"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41" name="Rectangle 39"/>
            <p:cNvSpPr>
              <a:spLocks noChangeArrowheads="1"/>
            </p:cNvSpPr>
            <p:nvPr/>
          </p:nvSpPr>
          <p:spPr bwMode="auto">
            <a:xfrm>
              <a:off x="8594705" y="5423283"/>
              <a:ext cx="4167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a:ln>
                    <a:noFill/>
                  </a:ln>
                  <a:solidFill>
                    <a:srgbClr val="000000"/>
                  </a:solidFill>
                  <a:effectLst/>
                  <a:latin typeface="Calibri" panose="020F0502020204030204" pitchFamily="34" charset="0"/>
                  <a:cs typeface="Calibri" panose="020F0502020204030204" pitchFamily="34" charset="0"/>
                </a:rPr>
                <a:t>5106</a:t>
              </a:r>
              <a:endParaRPr kumimoji="0" lang="en-US" altLang="en-US"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42" name="Rectangle 40"/>
            <p:cNvSpPr>
              <a:spLocks noChangeArrowheads="1"/>
            </p:cNvSpPr>
            <p:nvPr/>
          </p:nvSpPr>
          <p:spPr bwMode="auto">
            <a:xfrm>
              <a:off x="9450179" y="5423283"/>
              <a:ext cx="4167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a:ln>
                    <a:noFill/>
                  </a:ln>
                  <a:solidFill>
                    <a:srgbClr val="000000"/>
                  </a:solidFill>
                  <a:effectLst/>
                  <a:latin typeface="Calibri" panose="020F0502020204030204" pitchFamily="34" charset="0"/>
                  <a:cs typeface="Calibri" panose="020F0502020204030204" pitchFamily="34" charset="0"/>
                </a:rPr>
                <a:t>5057</a:t>
              </a:r>
              <a:endParaRPr kumimoji="0" lang="en-US" altLang="en-US"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43" name="Rectangle 41"/>
            <p:cNvSpPr>
              <a:spLocks noChangeArrowheads="1"/>
            </p:cNvSpPr>
            <p:nvPr/>
          </p:nvSpPr>
          <p:spPr bwMode="auto">
            <a:xfrm>
              <a:off x="3811027" y="5423283"/>
              <a:ext cx="38472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Men</a:t>
              </a:r>
              <a:endParaRPr kumimoji="0" lang="en-US" altLang="en-US"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44" name="Rectangle 42"/>
            <p:cNvSpPr>
              <a:spLocks noChangeArrowheads="1"/>
            </p:cNvSpPr>
            <p:nvPr/>
          </p:nvSpPr>
          <p:spPr bwMode="auto">
            <a:xfrm>
              <a:off x="2935125" y="5040996"/>
              <a:ext cx="139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Number at risk</a:t>
              </a:r>
              <a:endParaRPr kumimoji="0" lang="en-US" alt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45" name="Line 43"/>
            <p:cNvSpPr>
              <a:spLocks noChangeShapeType="1"/>
            </p:cNvSpPr>
            <p:nvPr/>
          </p:nvSpPr>
          <p:spPr bwMode="auto">
            <a:xfrm>
              <a:off x="4331030" y="4530786"/>
              <a:ext cx="5474040"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latin typeface="Calibri" panose="020F0502020204030204" pitchFamily="34" charset="0"/>
                <a:cs typeface="Calibri" panose="020F0502020204030204" pitchFamily="34" charset="0"/>
              </a:endParaRPr>
            </a:p>
          </p:txBody>
        </p:sp>
        <p:sp>
          <p:nvSpPr>
            <p:cNvPr id="46" name="Line 44"/>
            <p:cNvSpPr>
              <a:spLocks noChangeShapeType="1"/>
            </p:cNvSpPr>
            <p:nvPr/>
          </p:nvSpPr>
          <p:spPr bwMode="auto">
            <a:xfrm>
              <a:off x="4451818" y="4530786"/>
              <a:ext cx="0" cy="72224"/>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latin typeface="Calibri" panose="020F0502020204030204" pitchFamily="34" charset="0"/>
                <a:cs typeface="Calibri" panose="020F0502020204030204" pitchFamily="34" charset="0"/>
              </a:endParaRPr>
            </a:p>
          </p:txBody>
        </p:sp>
        <p:sp>
          <p:nvSpPr>
            <p:cNvPr id="47" name="Rectangle 45"/>
            <p:cNvSpPr>
              <a:spLocks noChangeArrowheads="1"/>
            </p:cNvSpPr>
            <p:nvPr/>
          </p:nvSpPr>
          <p:spPr bwMode="auto">
            <a:xfrm>
              <a:off x="4398273" y="4642857"/>
              <a:ext cx="1298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0</a:t>
              </a:r>
              <a:endParaRPr kumimoji="0" lang="en-US" altLang="en-US"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48" name="Line 46"/>
            <p:cNvSpPr>
              <a:spLocks noChangeShapeType="1"/>
            </p:cNvSpPr>
            <p:nvPr/>
          </p:nvSpPr>
          <p:spPr bwMode="auto">
            <a:xfrm>
              <a:off x="5312273" y="4530786"/>
              <a:ext cx="0" cy="72224"/>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latin typeface="Calibri" panose="020F0502020204030204" pitchFamily="34" charset="0"/>
                <a:cs typeface="Calibri" panose="020F0502020204030204" pitchFamily="34" charset="0"/>
              </a:endParaRPr>
            </a:p>
          </p:txBody>
        </p:sp>
        <p:sp>
          <p:nvSpPr>
            <p:cNvPr id="49" name="Rectangle 47"/>
            <p:cNvSpPr>
              <a:spLocks noChangeArrowheads="1"/>
            </p:cNvSpPr>
            <p:nvPr/>
          </p:nvSpPr>
          <p:spPr bwMode="auto">
            <a:xfrm>
              <a:off x="5210164" y="4642857"/>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60</a:t>
              </a:r>
              <a:endParaRPr kumimoji="0" lang="en-US" altLang="en-US"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50" name="Line 48"/>
            <p:cNvSpPr>
              <a:spLocks noChangeShapeType="1"/>
            </p:cNvSpPr>
            <p:nvPr/>
          </p:nvSpPr>
          <p:spPr bwMode="auto">
            <a:xfrm>
              <a:off x="6173974" y="4530786"/>
              <a:ext cx="0" cy="72224"/>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latin typeface="Calibri" panose="020F0502020204030204" pitchFamily="34" charset="0"/>
                <a:cs typeface="Calibri" panose="020F0502020204030204" pitchFamily="34" charset="0"/>
              </a:endParaRPr>
            </a:p>
          </p:txBody>
        </p:sp>
        <p:sp>
          <p:nvSpPr>
            <p:cNvPr id="51" name="Rectangle 49"/>
            <p:cNvSpPr>
              <a:spLocks noChangeArrowheads="1"/>
            </p:cNvSpPr>
            <p:nvPr/>
          </p:nvSpPr>
          <p:spPr bwMode="auto">
            <a:xfrm>
              <a:off x="6017074" y="4642857"/>
              <a:ext cx="3125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120</a:t>
              </a:r>
              <a:endParaRPr kumimoji="0" lang="en-US" altLang="en-US"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52" name="Line 50"/>
            <p:cNvSpPr>
              <a:spLocks noChangeShapeType="1"/>
            </p:cNvSpPr>
            <p:nvPr/>
          </p:nvSpPr>
          <p:spPr bwMode="auto">
            <a:xfrm>
              <a:off x="7034429" y="4530786"/>
              <a:ext cx="0" cy="72224"/>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latin typeface="Calibri" panose="020F0502020204030204" pitchFamily="34" charset="0"/>
                <a:cs typeface="Calibri" panose="020F0502020204030204" pitchFamily="34" charset="0"/>
              </a:endParaRPr>
            </a:p>
          </p:txBody>
        </p:sp>
        <p:sp>
          <p:nvSpPr>
            <p:cNvPr id="53" name="Rectangle 51"/>
            <p:cNvSpPr>
              <a:spLocks noChangeArrowheads="1"/>
            </p:cNvSpPr>
            <p:nvPr/>
          </p:nvSpPr>
          <p:spPr bwMode="auto">
            <a:xfrm>
              <a:off x="6877530" y="4642857"/>
              <a:ext cx="3125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180</a:t>
              </a:r>
              <a:endParaRPr kumimoji="0" lang="en-US" altLang="en-US"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54" name="Line 52"/>
            <p:cNvSpPr>
              <a:spLocks noChangeShapeType="1"/>
            </p:cNvSpPr>
            <p:nvPr/>
          </p:nvSpPr>
          <p:spPr bwMode="auto">
            <a:xfrm>
              <a:off x="7894884" y="4530786"/>
              <a:ext cx="0" cy="72224"/>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latin typeface="Calibri" panose="020F0502020204030204" pitchFamily="34" charset="0"/>
                <a:cs typeface="Calibri" panose="020F0502020204030204" pitchFamily="34" charset="0"/>
              </a:endParaRPr>
            </a:p>
          </p:txBody>
        </p:sp>
        <p:sp>
          <p:nvSpPr>
            <p:cNvPr id="55" name="Rectangle 53"/>
            <p:cNvSpPr>
              <a:spLocks noChangeArrowheads="1"/>
            </p:cNvSpPr>
            <p:nvPr/>
          </p:nvSpPr>
          <p:spPr bwMode="auto">
            <a:xfrm>
              <a:off x="7737985" y="4642857"/>
              <a:ext cx="3125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240</a:t>
              </a:r>
              <a:endParaRPr kumimoji="0" lang="en-US" altLang="en-US"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56" name="Line 54"/>
            <p:cNvSpPr>
              <a:spLocks noChangeShapeType="1"/>
            </p:cNvSpPr>
            <p:nvPr/>
          </p:nvSpPr>
          <p:spPr bwMode="auto">
            <a:xfrm>
              <a:off x="8755340" y="4530786"/>
              <a:ext cx="0" cy="72224"/>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latin typeface="Calibri" panose="020F0502020204030204" pitchFamily="34" charset="0"/>
                <a:cs typeface="Calibri" panose="020F0502020204030204" pitchFamily="34" charset="0"/>
              </a:endParaRPr>
            </a:p>
          </p:txBody>
        </p:sp>
        <p:sp>
          <p:nvSpPr>
            <p:cNvPr id="57" name="Rectangle 55"/>
            <p:cNvSpPr>
              <a:spLocks noChangeArrowheads="1"/>
            </p:cNvSpPr>
            <p:nvPr/>
          </p:nvSpPr>
          <p:spPr bwMode="auto">
            <a:xfrm>
              <a:off x="8598440" y="4642857"/>
              <a:ext cx="3125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300</a:t>
              </a:r>
              <a:endParaRPr kumimoji="0" lang="en-US" altLang="en-US"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58" name="Line 56"/>
            <p:cNvSpPr>
              <a:spLocks noChangeShapeType="1"/>
            </p:cNvSpPr>
            <p:nvPr/>
          </p:nvSpPr>
          <p:spPr bwMode="auto">
            <a:xfrm>
              <a:off x="9612059" y="4530786"/>
              <a:ext cx="0" cy="72224"/>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latin typeface="Calibri" panose="020F0502020204030204" pitchFamily="34" charset="0"/>
                <a:cs typeface="Calibri" panose="020F0502020204030204" pitchFamily="34" charset="0"/>
              </a:endParaRPr>
            </a:p>
          </p:txBody>
        </p:sp>
        <p:sp>
          <p:nvSpPr>
            <p:cNvPr id="59" name="Rectangle 57"/>
            <p:cNvSpPr>
              <a:spLocks noChangeArrowheads="1"/>
            </p:cNvSpPr>
            <p:nvPr/>
          </p:nvSpPr>
          <p:spPr bwMode="auto">
            <a:xfrm>
              <a:off x="9458896" y="4642857"/>
              <a:ext cx="3125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360</a:t>
              </a:r>
              <a:endParaRPr kumimoji="0" lang="en-US" altLang="en-US"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60" name="Rectangle 58"/>
            <p:cNvSpPr>
              <a:spLocks noChangeArrowheads="1"/>
            </p:cNvSpPr>
            <p:nvPr/>
          </p:nvSpPr>
          <p:spPr bwMode="auto">
            <a:xfrm>
              <a:off x="6020810" y="4903111"/>
              <a:ext cx="24087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Days after randomization</a:t>
              </a:r>
              <a:endParaRPr kumimoji="0" lang="en-US" altLang="en-US"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61" name="Line 59"/>
            <p:cNvSpPr>
              <a:spLocks noChangeShapeType="1"/>
            </p:cNvSpPr>
            <p:nvPr/>
          </p:nvSpPr>
          <p:spPr bwMode="auto">
            <a:xfrm>
              <a:off x="10669670" y="3616942"/>
              <a:ext cx="699820" cy="0"/>
            </a:xfrm>
            <a:prstGeom prst="line">
              <a:avLst/>
            </a:prstGeom>
            <a:noFill/>
            <a:ln w="285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dirty="0">
                <a:latin typeface="Calibri" panose="020F0502020204030204" pitchFamily="34" charset="0"/>
                <a:cs typeface="Calibri" panose="020F0502020204030204" pitchFamily="34" charset="0"/>
              </a:endParaRPr>
            </a:p>
          </p:txBody>
        </p:sp>
        <p:sp>
          <p:nvSpPr>
            <p:cNvPr id="62" name="Line 60"/>
            <p:cNvSpPr>
              <a:spLocks noChangeShapeType="1"/>
            </p:cNvSpPr>
            <p:nvPr/>
          </p:nvSpPr>
          <p:spPr bwMode="auto">
            <a:xfrm>
              <a:off x="10670915" y="4054066"/>
              <a:ext cx="698575" cy="0"/>
            </a:xfrm>
            <a:prstGeom prst="line">
              <a:avLst/>
            </a:prstGeom>
            <a:noFill/>
            <a:ln w="28575">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63" name="Rectangle 61"/>
            <p:cNvSpPr>
              <a:spLocks noChangeArrowheads="1"/>
            </p:cNvSpPr>
            <p:nvPr/>
          </p:nvSpPr>
          <p:spPr bwMode="auto">
            <a:xfrm>
              <a:off x="11516760" y="3480013"/>
              <a:ext cx="6684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Calibri" panose="020F0502020204030204" pitchFamily="34" charset="0"/>
                  <a:cs typeface="Calibri" panose="020F0502020204030204" pitchFamily="34" charset="0"/>
                </a:rPr>
                <a:t>Women</a:t>
              </a:r>
              <a:endParaRPr kumimoji="0" lang="en-US" altLang="en-US"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64" name="Rectangle 62"/>
            <p:cNvSpPr>
              <a:spLocks noChangeArrowheads="1"/>
            </p:cNvSpPr>
            <p:nvPr/>
          </p:nvSpPr>
          <p:spPr bwMode="auto">
            <a:xfrm>
              <a:off x="11516760" y="3929695"/>
              <a:ext cx="3927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Calibri" panose="020F0502020204030204" pitchFamily="34" charset="0"/>
                  <a:cs typeface="Calibri" panose="020F0502020204030204" pitchFamily="34" charset="0"/>
                </a:rPr>
                <a:t>Men</a:t>
              </a:r>
              <a:endParaRPr kumimoji="0" lang="en-US" altLang="en-US"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sp>
        <p:nvSpPr>
          <p:cNvPr id="66" name="Title 1"/>
          <p:cNvSpPr txBox="1">
            <a:spLocks/>
          </p:cNvSpPr>
          <p:nvPr/>
        </p:nvSpPr>
        <p:spPr>
          <a:xfrm>
            <a:off x="419099" y="72524"/>
            <a:ext cx="11439525"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ln>
                  <a:solidFill>
                    <a:srgbClr val="002060"/>
                  </a:solidFill>
                </a:ln>
                <a:solidFill>
                  <a:srgbClr val="002856"/>
                </a:solidFill>
                <a:latin typeface="+mj-lt"/>
                <a:ea typeface="+mj-ea"/>
                <a:cs typeface="+mj-cs"/>
              </a:defRPr>
            </a:lvl1pPr>
          </a:lstStyle>
          <a:p>
            <a:pPr algn="ctr"/>
            <a:r>
              <a:rPr lang="en-US" dirty="0">
                <a:latin typeface="Calibri" panose="020F0502020204030204" pitchFamily="34" charset="0"/>
                <a:cs typeface="Calibri" panose="020F0502020204030204" pitchFamily="34" charset="0"/>
              </a:rPr>
              <a:t>TWILIGHT – Sex Analysis: </a:t>
            </a:r>
            <a:br>
              <a:rPr lang="en-US" dirty="0">
                <a:latin typeface="Calibri" panose="020F0502020204030204" pitchFamily="34" charset="0"/>
                <a:cs typeface="Calibri" panose="020F0502020204030204" pitchFamily="34" charset="0"/>
              </a:rPr>
            </a:br>
            <a:r>
              <a:rPr lang="en-US" dirty="0">
                <a:solidFill>
                  <a:schemeClr val="accent4">
                    <a:lumMod val="75000"/>
                  </a:schemeClr>
                </a:solidFill>
                <a:latin typeface="Calibri" panose="020F0502020204030204" pitchFamily="34" charset="0"/>
                <a:cs typeface="Calibri" panose="020F0502020204030204" pitchFamily="34" charset="0"/>
              </a:rPr>
              <a:t>Death, MI or stroke by Sex at 1 Year</a:t>
            </a:r>
          </a:p>
        </p:txBody>
      </p:sp>
      <p:sp>
        <p:nvSpPr>
          <p:cNvPr id="65" name="Rectangle 10"/>
          <p:cNvSpPr>
            <a:spLocks noChangeArrowheads="1"/>
          </p:cNvSpPr>
          <p:nvPr/>
        </p:nvSpPr>
        <p:spPr bwMode="auto">
          <a:xfrm>
            <a:off x="5581407" y="2204665"/>
            <a:ext cx="2731217"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kumimoji="0" lang="en-US" altLang="en-US"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Women vs.</a:t>
            </a:r>
            <a:r>
              <a:rPr kumimoji="0" lang="en-US" altLang="en-US" b="1" i="0" u="none" strike="noStrike" cap="none" normalizeH="0" dirty="0">
                <a:ln>
                  <a:noFill/>
                </a:ln>
                <a:solidFill>
                  <a:srgbClr val="000000"/>
                </a:solidFill>
                <a:effectLst/>
                <a:latin typeface="Calibri" panose="020F0502020204030204" pitchFamily="34" charset="0"/>
                <a:cs typeface="Calibri" panose="020F0502020204030204" pitchFamily="34" charset="0"/>
              </a:rPr>
              <a:t> Men</a:t>
            </a:r>
            <a:endParaRPr kumimoji="0" lang="en-US" altLang="en-US"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algn="ctr"/>
            <a:r>
              <a:rPr kumimoji="0" lang="en-US" altLang="en-US"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HR </a:t>
            </a:r>
            <a:r>
              <a:rPr lang="en-US" b="1" dirty="0">
                <a:latin typeface="Calibri" panose="020F0502020204030204" pitchFamily="34" charset="0"/>
                <a:cs typeface="Calibri" panose="020F0502020204030204" pitchFamily="34" charset="0"/>
              </a:rPr>
              <a:t>0.86 (95% CI 0.65 – 1.15)</a:t>
            </a:r>
          </a:p>
          <a:p>
            <a:pPr algn="ctr"/>
            <a:r>
              <a:rPr lang="en-US" altLang="en-US" b="1" i="1" dirty="0">
                <a:solidFill>
                  <a:srgbClr val="000000"/>
                </a:solidFill>
                <a:latin typeface="Calibri" panose="020F0502020204030204" pitchFamily="34" charset="0"/>
                <a:cs typeface="Calibri" panose="020F0502020204030204" pitchFamily="34" charset="0"/>
              </a:rPr>
              <a:t>P</a:t>
            </a:r>
            <a:r>
              <a:rPr lang="en-US" altLang="en-US" b="1" dirty="0">
                <a:solidFill>
                  <a:srgbClr val="000000"/>
                </a:solidFill>
                <a:latin typeface="Calibri" panose="020F0502020204030204" pitchFamily="34" charset="0"/>
                <a:cs typeface="Calibri" panose="020F0502020204030204" pitchFamily="34" charset="0"/>
              </a:rPr>
              <a:t> = .32</a:t>
            </a:r>
            <a:endParaRPr lang="en-US" altLang="en-US" b="1" dirty="0">
              <a:latin typeface="Calibri" panose="020F0502020204030204" pitchFamily="34" charset="0"/>
              <a:cs typeface="Calibri" panose="020F0502020204030204" pitchFamily="34" charset="0"/>
            </a:endParaRPr>
          </a:p>
        </p:txBody>
      </p:sp>
      <p:sp>
        <p:nvSpPr>
          <p:cNvPr id="67" name="TextBox 66"/>
          <p:cNvSpPr txBox="1"/>
          <p:nvPr/>
        </p:nvSpPr>
        <p:spPr>
          <a:xfrm>
            <a:off x="8512047" y="3395731"/>
            <a:ext cx="794910" cy="369332"/>
          </a:xfrm>
          <a:prstGeom prst="rect">
            <a:avLst/>
          </a:prstGeom>
          <a:noFill/>
        </p:spPr>
        <p:txBody>
          <a:bodyPr wrap="square" rtlCol="0">
            <a:spAutoFit/>
          </a:bodyPr>
          <a:lstStyle/>
          <a:p>
            <a:r>
              <a:rPr lang="en-US" b="1" dirty="0">
                <a:solidFill>
                  <a:srgbClr val="FF0000"/>
                </a:solidFill>
                <a:latin typeface="Calibri" panose="020F0502020204030204" pitchFamily="34" charset="0"/>
                <a:cs typeface="Calibri" panose="020F0502020204030204" pitchFamily="34" charset="0"/>
              </a:rPr>
              <a:t>3.5%</a:t>
            </a:r>
          </a:p>
        </p:txBody>
      </p:sp>
      <p:sp>
        <p:nvSpPr>
          <p:cNvPr id="68" name="TextBox 67"/>
          <p:cNvSpPr txBox="1"/>
          <p:nvPr/>
        </p:nvSpPr>
        <p:spPr>
          <a:xfrm>
            <a:off x="8510952" y="2803593"/>
            <a:ext cx="794910" cy="369332"/>
          </a:xfrm>
          <a:prstGeom prst="rect">
            <a:avLst/>
          </a:prstGeom>
          <a:noFill/>
        </p:spPr>
        <p:txBody>
          <a:bodyPr wrap="square" rtlCol="0">
            <a:spAutoFit/>
          </a:bodyPr>
          <a:lstStyle/>
          <a:p>
            <a:r>
              <a:rPr lang="en-US" b="1" dirty="0">
                <a:solidFill>
                  <a:srgbClr val="00B0F0"/>
                </a:solidFill>
                <a:latin typeface="Calibri" panose="020F0502020204030204" pitchFamily="34" charset="0"/>
                <a:cs typeface="Calibri" panose="020F0502020204030204" pitchFamily="34" charset="0"/>
              </a:rPr>
              <a:t>4.0%</a:t>
            </a:r>
          </a:p>
        </p:txBody>
      </p:sp>
      <p:sp>
        <p:nvSpPr>
          <p:cNvPr id="69" name="Rectangle 87"/>
          <p:cNvSpPr>
            <a:spLocks noChangeArrowheads="1"/>
          </p:cNvSpPr>
          <p:nvPr/>
        </p:nvSpPr>
        <p:spPr bwMode="auto">
          <a:xfrm rot="16200000">
            <a:off x="1540364" y="2704674"/>
            <a:ext cx="26834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b="1" dirty="0">
                <a:solidFill>
                  <a:srgbClr val="000000"/>
                </a:solidFill>
                <a:latin typeface="Calibri" panose="020F0502020204030204" pitchFamily="34" charset="0"/>
                <a:cs typeface="Calibri" panose="020F0502020204030204" pitchFamily="34" charset="0"/>
              </a:rPr>
              <a:t>Cumulative incidence (%)</a:t>
            </a:r>
            <a:endParaRPr kumimoji="0" lang="en-US"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1808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Disclosure statement of financial interest</a:t>
            </a:r>
          </a:p>
        </p:txBody>
      </p:sp>
      <p:sp>
        <p:nvSpPr>
          <p:cNvPr id="3" name="Content Placeholder 2"/>
          <p:cNvSpPr>
            <a:spLocks noGrp="1"/>
          </p:cNvSpPr>
          <p:nvPr>
            <p:ph idx="1"/>
          </p:nvPr>
        </p:nvSpPr>
        <p:spPr/>
        <p:txBody>
          <a:bodyPr/>
          <a:lstStyle/>
          <a:p>
            <a:r>
              <a:rPr lang="en-US" dirty="0">
                <a:latin typeface="Calibri" panose="020F0502020204030204" pitchFamily="34" charset="0"/>
                <a:cs typeface="Calibri" panose="020F0502020204030204" pitchFamily="34" charset="0"/>
              </a:rPr>
              <a:t>I, Birgit Vogel, have no conflict of interest to declare</a:t>
            </a:r>
          </a:p>
        </p:txBody>
      </p:sp>
    </p:spTree>
    <p:extLst>
      <p:ext uri="{BB962C8B-B14F-4D97-AF65-F5344CB8AC3E}">
        <p14:creationId xmlns:p14="http://schemas.microsoft.com/office/powerpoint/2010/main" val="589000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82784329"/>
              </p:ext>
            </p:extLst>
          </p:nvPr>
        </p:nvGraphicFramePr>
        <p:xfrm>
          <a:off x="971550" y="1436820"/>
          <a:ext cx="10515600" cy="4786313"/>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txBox="1">
            <a:spLocks/>
          </p:cNvSpPr>
          <p:nvPr/>
        </p:nvSpPr>
        <p:spPr>
          <a:xfrm>
            <a:off x="419099" y="161989"/>
            <a:ext cx="1143952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ln>
                  <a:solidFill>
                    <a:srgbClr val="002060"/>
                  </a:solidFill>
                </a:ln>
                <a:solidFill>
                  <a:srgbClr val="002856"/>
                </a:solidFill>
                <a:latin typeface="+mj-lt"/>
                <a:ea typeface="+mj-ea"/>
                <a:cs typeface="+mj-cs"/>
              </a:defRPr>
            </a:lvl1pPr>
          </a:lstStyle>
          <a:p>
            <a:pPr algn="ctr"/>
            <a:r>
              <a:rPr lang="en-US" sz="4800" dirty="0">
                <a:latin typeface="Calibri" panose="020F0502020204030204" pitchFamily="34" charset="0"/>
                <a:cs typeface="Calibri" panose="020F0502020204030204" pitchFamily="34" charset="0"/>
              </a:rPr>
              <a:t>TWILIGHT – Sex Analysis: </a:t>
            </a:r>
            <a:br>
              <a:rPr lang="en-US" sz="4800" dirty="0">
                <a:latin typeface="Calibri" panose="020F0502020204030204" pitchFamily="34" charset="0"/>
                <a:cs typeface="Calibri" panose="020F0502020204030204" pitchFamily="34" charset="0"/>
              </a:rPr>
            </a:br>
            <a:r>
              <a:rPr lang="en-US" sz="4800" dirty="0">
                <a:solidFill>
                  <a:schemeClr val="accent4">
                    <a:lumMod val="75000"/>
                  </a:schemeClr>
                </a:solidFill>
                <a:latin typeface="Calibri" panose="020F0502020204030204" pitchFamily="34" charset="0"/>
                <a:cs typeface="Calibri" panose="020F0502020204030204" pitchFamily="34" charset="0"/>
              </a:rPr>
              <a:t>Pre-specified Ischemic Endpoints by Sex</a:t>
            </a:r>
          </a:p>
        </p:txBody>
      </p:sp>
      <p:sp>
        <p:nvSpPr>
          <p:cNvPr id="8" name="TextBox 7"/>
          <p:cNvSpPr txBox="1"/>
          <p:nvPr/>
        </p:nvSpPr>
        <p:spPr>
          <a:xfrm>
            <a:off x="3615595" y="3652434"/>
            <a:ext cx="1123950" cy="338554"/>
          </a:xfrm>
          <a:prstGeom prst="rect">
            <a:avLst/>
          </a:prstGeom>
          <a:noFill/>
        </p:spPr>
        <p:txBody>
          <a:bodyPr wrap="square" rtlCol="0">
            <a:spAutoFit/>
          </a:bodyPr>
          <a:lstStyle/>
          <a:p>
            <a:r>
              <a:rPr lang="en-US" sz="1600" i="1" dirty="0">
                <a:latin typeface="Calibri" panose="020F0502020204030204" pitchFamily="34" charset="0"/>
                <a:cs typeface="Calibri" panose="020F0502020204030204" pitchFamily="34" charset="0"/>
              </a:rPr>
              <a:t>P</a:t>
            </a:r>
            <a:r>
              <a:rPr lang="en-US" sz="1600" dirty="0">
                <a:latin typeface="Calibri" panose="020F0502020204030204" pitchFamily="34" charset="0"/>
                <a:cs typeface="Calibri" panose="020F0502020204030204" pitchFamily="34" charset="0"/>
              </a:rPr>
              <a:t> = .31</a:t>
            </a:r>
          </a:p>
        </p:txBody>
      </p:sp>
      <p:sp>
        <p:nvSpPr>
          <p:cNvPr id="9" name="TextBox 8"/>
          <p:cNvSpPr txBox="1"/>
          <p:nvPr/>
        </p:nvSpPr>
        <p:spPr>
          <a:xfrm>
            <a:off x="2002770" y="2226679"/>
            <a:ext cx="1076325" cy="338554"/>
          </a:xfrm>
          <a:prstGeom prst="rect">
            <a:avLst/>
          </a:prstGeom>
          <a:noFill/>
        </p:spPr>
        <p:txBody>
          <a:bodyPr wrap="square" rtlCol="0">
            <a:spAutoFit/>
          </a:bodyPr>
          <a:lstStyle/>
          <a:p>
            <a:r>
              <a:rPr lang="en-US" sz="1600" i="1" dirty="0">
                <a:latin typeface="Calibri" panose="020F0502020204030204" pitchFamily="34" charset="0"/>
                <a:cs typeface="Calibri" panose="020F0502020204030204" pitchFamily="34" charset="0"/>
              </a:rPr>
              <a:t>P</a:t>
            </a:r>
            <a:r>
              <a:rPr lang="en-US" sz="1600" dirty="0">
                <a:latin typeface="Calibri" panose="020F0502020204030204" pitchFamily="34" charset="0"/>
                <a:cs typeface="Calibri" panose="020F0502020204030204" pitchFamily="34" charset="0"/>
              </a:rPr>
              <a:t> = .30</a:t>
            </a:r>
          </a:p>
        </p:txBody>
      </p:sp>
      <p:sp>
        <p:nvSpPr>
          <p:cNvPr id="10" name="TextBox 9"/>
          <p:cNvSpPr txBox="1"/>
          <p:nvPr/>
        </p:nvSpPr>
        <p:spPr>
          <a:xfrm>
            <a:off x="6829704" y="2676400"/>
            <a:ext cx="1123950" cy="338554"/>
          </a:xfrm>
          <a:prstGeom prst="rect">
            <a:avLst/>
          </a:prstGeom>
          <a:noFill/>
        </p:spPr>
        <p:txBody>
          <a:bodyPr wrap="square" rtlCol="0">
            <a:spAutoFit/>
          </a:bodyPr>
          <a:lstStyle/>
          <a:p>
            <a:r>
              <a:rPr lang="en-US" sz="1600" i="1" dirty="0">
                <a:latin typeface="Calibri" panose="020F0502020204030204" pitchFamily="34" charset="0"/>
                <a:cs typeface="Calibri" panose="020F0502020204030204" pitchFamily="34" charset="0"/>
              </a:rPr>
              <a:t>P</a:t>
            </a:r>
            <a:r>
              <a:rPr lang="en-US" sz="1600" dirty="0">
                <a:latin typeface="Calibri" panose="020F0502020204030204" pitchFamily="34" charset="0"/>
                <a:cs typeface="Calibri" panose="020F0502020204030204" pitchFamily="34" charset="0"/>
              </a:rPr>
              <a:t> = .45</a:t>
            </a:r>
          </a:p>
        </p:txBody>
      </p:sp>
      <p:sp>
        <p:nvSpPr>
          <p:cNvPr id="11" name="TextBox 10"/>
          <p:cNvSpPr txBox="1"/>
          <p:nvPr/>
        </p:nvSpPr>
        <p:spPr>
          <a:xfrm>
            <a:off x="10127455" y="4082014"/>
            <a:ext cx="1123950" cy="338554"/>
          </a:xfrm>
          <a:prstGeom prst="rect">
            <a:avLst/>
          </a:prstGeom>
          <a:noFill/>
        </p:spPr>
        <p:txBody>
          <a:bodyPr wrap="square" rtlCol="0">
            <a:spAutoFit/>
          </a:bodyPr>
          <a:lstStyle/>
          <a:p>
            <a:r>
              <a:rPr lang="en-US" sz="1600" i="1" dirty="0">
                <a:latin typeface="Calibri" panose="020F0502020204030204" pitchFamily="34" charset="0"/>
                <a:cs typeface="Calibri" panose="020F0502020204030204" pitchFamily="34" charset="0"/>
              </a:rPr>
              <a:t>P</a:t>
            </a:r>
            <a:r>
              <a:rPr lang="en-US" sz="1600" dirty="0">
                <a:latin typeface="Calibri" panose="020F0502020204030204" pitchFamily="34" charset="0"/>
                <a:cs typeface="Calibri" panose="020F0502020204030204" pitchFamily="34" charset="0"/>
              </a:rPr>
              <a:t> = .44</a:t>
            </a:r>
          </a:p>
        </p:txBody>
      </p:sp>
      <p:sp>
        <p:nvSpPr>
          <p:cNvPr id="12" name="TextBox 11"/>
          <p:cNvSpPr txBox="1"/>
          <p:nvPr/>
        </p:nvSpPr>
        <p:spPr>
          <a:xfrm rot="16200000">
            <a:off x="-1087997" y="2525586"/>
            <a:ext cx="3571875"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1-year event rate % </a:t>
            </a:r>
          </a:p>
        </p:txBody>
      </p:sp>
      <p:sp>
        <p:nvSpPr>
          <p:cNvPr id="13" name="TextBox 12"/>
          <p:cNvSpPr txBox="1"/>
          <p:nvPr/>
        </p:nvSpPr>
        <p:spPr>
          <a:xfrm>
            <a:off x="5235594" y="3789111"/>
            <a:ext cx="1123950" cy="338554"/>
          </a:xfrm>
          <a:prstGeom prst="rect">
            <a:avLst/>
          </a:prstGeom>
          <a:noFill/>
        </p:spPr>
        <p:txBody>
          <a:bodyPr wrap="square" rtlCol="0">
            <a:spAutoFit/>
          </a:bodyPr>
          <a:lstStyle/>
          <a:p>
            <a:r>
              <a:rPr lang="en-US" sz="1600" i="1" dirty="0">
                <a:latin typeface="Calibri" panose="020F0502020204030204" pitchFamily="34" charset="0"/>
                <a:cs typeface="Calibri" panose="020F0502020204030204" pitchFamily="34" charset="0"/>
              </a:rPr>
              <a:t>P</a:t>
            </a:r>
            <a:r>
              <a:rPr lang="en-US" sz="1600" dirty="0">
                <a:latin typeface="Calibri" panose="020F0502020204030204" pitchFamily="34" charset="0"/>
                <a:cs typeface="Calibri" panose="020F0502020204030204" pitchFamily="34" charset="0"/>
              </a:rPr>
              <a:t> = .23</a:t>
            </a:r>
          </a:p>
        </p:txBody>
      </p:sp>
      <p:sp>
        <p:nvSpPr>
          <p:cNvPr id="14" name="TextBox 13"/>
          <p:cNvSpPr txBox="1"/>
          <p:nvPr/>
        </p:nvSpPr>
        <p:spPr>
          <a:xfrm>
            <a:off x="8482011" y="4082014"/>
            <a:ext cx="1123950" cy="338554"/>
          </a:xfrm>
          <a:prstGeom prst="rect">
            <a:avLst/>
          </a:prstGeom>
          <a:noFill/>
        </p:spPr>
        <p:txBody>
          <a:bodyPr wrap="square" rtlCol="0">
            <a:spAutoFit/>
          </a:bodyPr>
          <a:lstStyle/>
          <a:p>
            <a:r>
              <a:rPr lang="en-US" sz="1600" i="1" dirty="0">
                <a:latin typeface="Calibri" panose="020F0502020204030204" pitchFamily="34" charset="0"/>
                <a:cs typeface="Calibri" panose="020F0502020204030204" pitchFamily="34" charset="0"/>
              </a:rPr>
              <a:t>P</a:t>
            </a:r>
            <a:r>
              <a:rPr lang="en-US" sz="1600" dirty="0">
                <a:latin typeface="Calibri" panose="020F0502020204030204" pitchFamily="34" charset="0"/>
                <a:cs typeface="Calibri" panose="020F0502020204030204" pitchFamily="34" charset="0"/>
              </a:rPr>
              <a:t> = .55</a:t>
            </a:r>
          </a:p>
        </p:txBody>
      </p:sp>
    </p:spTree>
    <p:extLst>
      <p:ext uri="{BB962C8B-B14F-4D97-AF65-F5344CB8AC3E}">
        <p14:creationId xmlns:p14="http://schemas.microsoft.com/office/powerpoint/2010/main" val="26657108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ChangeAspect="1"/>
          </p:cNvGraphicFramePr>
          <p:nvPr>
            <p:extLst>
              <p:ext uri="{D42A27DB-BD31-4B8C-83A1-F6EECF244321}">
                <p14:modId xmlns:p14="http://schemas.microsoft.com/office/powerpoint/2010/main" val="920989086"/>
              </p:ext>
            </p:extLst>
          </p:nvPr>
        </p:nvGraphicFramePr>
        <p:xfrm>
          <a:off x="5173875" y="1777229"/>
          <a:ext cx="6220148" cy="4109221"/>
        </p:xfrm>
        <a:graphic>
          <a:graphicData uri="http://schemas.openxmlformats.org/drawingml/2006/chart">
            <c:chart xmlns:c="http://schemas.openxmlformats.org/drawingml/2006/chart" xmlns:r="http://schemas.openxmlformats.org/officeDocument/2006/relationships" r:id="rId2"/>
          </a:graphicData>
        </a:graphic>
      </p:graphicFrame>
      <p:sp>
        <p:nvSpPr>
          <p:cNvPr id="2" name="Right Arrow 1"/>
          <p:cNvSpPr/>
          <p:nvPr/>
        </p:nvSpPr>
        <p:spPr>
          <a:xfrm rot="10800000">
            <a:off x="5972128" y="5427702"/>
            <a:ext cx="1981200" cy="465268"/>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p:cNvSpPr/>
          <p:nvPr/>
        </p:nvSpPr>
        <p:spPr>
          <a:xfrm>
            <a:off x="8558895" y="5427703"/>
            <a:ext cx="2164539" cy="4652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2"/>
          <p:cNvSpPr txBox="1"/>
          <p:nvPr/>
        </p:nvSpPr>
        <p:spPr>
          <a:xfrm>
            <a:off x="6016024" y="5481628"/>
            <a:ext cx="334310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Men at higher risk</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5" name="Rectangle 4"/>
          <p:cNvSpPr/>
          <p:nvPr/>
        </p:nvSpPr>
        <p:spPr>
          <a:xfrm>
            <a:off x="310820" y="2102076"/>
            <a:ext cx="2038379" cy="369332"/>
          </a:xfrm>
          <a:prstGeom prst="rect">
            <a:avLst/>
          </a:prstGeom>
        </p:spPr>
        <p:txBody>
          <a:bodyPr wrap="none">
            <a:spAutoFit/>
          </a:bodyPr>
          <a:lstStyle/>
          <a:p>
            <a:pPr lvl="0">
              <a:defRP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Death, MI or stroke</a:t>
            </a:r>
          </a:p>
        </p:txBody>
      </p:sp>
      <p:sp>
        <p:nvSpPr>
          <p:cNvPr id="6" name="Rectangle 5"/>
          <p:cNvSpPr/>
          <p:nvPr/>
        </p:nvSpPr>
        <p:spPr>
          <a:xfrm>
            <a:off x="324596" y="2544593"/>
            <a:ext cx="1735860" cy="646331"/>
          </a:xfrm>
          <a:prstGeom prst="rect">
            <a:avLst/>
          </a:prstGeom>
        </p:spPr>
        <p:txBody>
          <a:bodyPr wrap="none">
            <a:spAutoFit/>
          </a:bodyPr>
          <a:lstStyle/>
          <a:p>
            <a:pPr lvl="0">
              <a:defRP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CV death, MI or </a:t>
            </a:r>
          </a:p>
          <a:p>
            <a:pPr lvl="0">
              <a:defRP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ischemic stroke</a:t>
            </a:r>
          </a:p>
        </p:txBody>
      </p:sp>
      <p:sp>
        <p:nvSpPr>
          <p:cNvPr id="7" name="Rectangle 6"/>
          <p:cNvSpPr/>
          <p:nvPr/>
        </p:nvSpPr>
        <p:spPr>
          <a:xfrm>
            <a:off x="324596" y="3105358"/>
            <a:ext cx="1627112" cy="369332"/>
          </a:xfrm>
          <a:prstGeom prst="rect">
            <a:avLst/>
          </a:prstGeom>
        </p:spPr>
        <p:txBody>
          <a:bodyPr wrap="none">
            <a:spAutoFit/>
          </a:bodyPr>
          <a:lstStyle/>
          <a:p>
            <a:pPr lvl="0">
              <a:defRP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all-cause death</a:t>
            </a:r>
          </a:p>
        </p:txBody>
      </p:sp>
      <p:sp>
        <p:nvSpPr>
          <p:cNvPr id="8" name="Rectangle 7"/>
          <p:cNvSpPr/>
          <p:nvPr/>
        </p:nvSpPr>
        <p:spPr>
          <a:xfrm>
            <a:off x="310820" y="3605973"/>
            <a:ext cx="1049775" cy="369332"/>
          </a:xfrm>
          <a:prstGeom prst="rect">
            <a:avLst/>
          </a:prstGeom>
        </p:spPr>
        <p:txBody>
          <a:bodyPr wrap="none">
            <a:spAutoFit/>
          </a:bodyPr>
          <a:lstStyle/>
          <a:p>
            <a:pPr lvl="0">
              <a:defRP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CV death</a:t>
            </a:r>
          </a:p>
        </p:txBody>
      </p:sp>
      <p:sp>
        <p:nvSpPr>
          <p:cNvPr id="9" name="Rectangle 8"/>
          <p:cNvSpPr/>
          <p:nvPr/>
        </p:nvSpPr>
        <p:spPr>
          <a:xfrm>
            <a:off x="320093" y="4114147"/>
            <a:ext cx="447558" cy="369332"/>
          </a:xfrm>
          <a:prstGeom prst="rect">
            <a:avLst/>
          </a:prstGeom>
        </p:spPr>
        <p:txBody>
          <a:bodyPr wrap="none">
            <a:spAutoFit/>
          </a:bodyPr>
          <a:lstStyle/>
          <a:p>
            <a:pPr lvl="0">
              <a:defRP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MI</a:t>
            </a:r>
            <a:endParaRPr kumimoji="0" lang="en-US" b="1"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10" name="Rectangle 9"/>
          <p:cNvSpPr/>
          <p:nvPr/>
        </p:nvSpPr>
        <p:spPr>
          <a:xfrm>
            <a:off x="4391819" y="1524023"/>
            <a:ext cx="3295756"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Hazard Ratio</a:t>
            </a:r>
          </a:p>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(95% CI) </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11" name="Rectangle 10"/>
          <p:cNvSpPr/>
          <p:nvPr/>
        </p:nvSpPr>
        <p:spPr>
          <a:xfrm>
            <a:off x="2571824" y="1524487"/>
            <a:ext cx="1016383" cy="646331"/>
          </a:xfrm>
          <a:prstGeom prst="rect">
            <a:avLst/>
          </a:prstGeom>
        </p:spPr>
        <p:txBody>
          <a:bodyPr wrap="square">
            <a:spAutoFit/>
          </a:bodyPr>
          <a:lstStyle/>
          <a:p>
            <a:pPr lvl="0">
              <a:defRP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Women</a:t>
            </a:r>
          </a:p>
          <a:p>
            <a:pPr lvl="0">
              <a:defRP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N=1676</a:t>
            </a:r>
          </a:p>
        </p:txBody>
      </p:sp>
      <p:sp>
        <p:nvSpPr>
          <p:cNvPr id="12" name="Rectangle 11"/>
          <p:cNvSpPr/>
          <p:nvPr/>
        </p:nvSpPr>
        <p:spPr>
          <a:xfrm>
            <a:off x="3497991" y="1524488"/>
            <a:ext cx="1099618" cy="646331"/>
          </a:xfrm>
          <a:prstGeom prst="rect">
            <a:avLst/>
          </a:prstGeom>
        </p:spPr>
        <p:txBody>
          <a:bodyPr wrap="square">
            <a:spAutoFit/>
          </a:bodyPr>
          <a:lstStyle/>
          <a:p>
            <a:pPr lvl="0">
              <a:defRP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Men</a:t>
            </a:r>
            <a:r>
              <a:rPr lang="en-US" baseline="30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b="1" baseline="30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lvl="0">
              <a:defRP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N=5363</a:t>
            </a:r>
          </a:p>
        </p:txBody>
      </p:sp>
      <p:sp>
        <p:nvSpPr>
          <p:cNvPr id="13" name="Rectangle 12"/>
          <p:cNvSpPr/>
          <p:nvPr/>
        </p:nvSpPr>
        <p:spPr>
          <a:xfrm>
            <a:off x="2761843" y="2107216"/>
            <a:ext cx="5464711" cy="369332"/>
          </a:xfrm>
          <a:prstGeom prst="rect">
            <a:avLst/>
          </a:prstGeom>
        </p:spPr>
        <p:txBody>
          <a:bodyPr wrap="square">
            <a:spAutoFit/>
          </a:bodyPr>
          <a:lstStyle/>
          <a:p>
            <a:pPr lvl="0">
              <a:defRP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3.5% vs 4.0%      0.86 (0.65-1.15)</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14" name="Rectangle 13"/>
          <p:cNvSpPr/>
          <p:nvPr/>
        </p:nvSpPr>
        <p:spPr>
          <a:xfrm>
            <a:off x="2596262" y="2607020"/>
            <a:ext cx="5464711" cy="369332"/>
          </a:xfrm>
          <a:prstGeom prst="rect">
            <a:avLst/>
          </a:prstGeom>
        </p:spPr>
        <p:txBody>
          <a:bodyPr wrap="square">
            <a:spAutoFit/>
          </a:bodyPr>
          <a:lstStyle/>
          <a:p>
            <a:pPr lvl="0">
              <a:defRP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3.2% vs 3.8%      0.85 (0.63-1.15)</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15" name="Rectangle 14"/>
          <p:cNvSpPr/>
          <p:nvPr/>
        </p:nvSpPr>
        <p:spPr>
          <a:xfrm>
            <a:off x="2768876" y="3602580"/>
            <a:ext cx="5464711" cy="369332"/>
          </a:xfrm>
          <a:prstGeom prst="rect">
            <a:avLst/>
          </a:prstGeom>
        </p:spPr>
        <p:txBody>
          <a:bodyPr wrap="square">
            <a:spAutoFit/>
          </a:bodyPr>
          <a:lstStyle/>
          <a:p>
            <a:pPr lvl="0">
              <a:defRP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0.7% vs 1.0%      0.67 (0.35-1.29)</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16" name="Rectangle 15"/>
          <p:cNvSpPr/>
          <p:nvPr/>
        </p:nvSpPr>
        <p:spPr>
          <a:xfrm>
            <a:off x="2768876" y="3105358"/>
            <a:ext cx="5464711" cy="369332"/>
          </a:xfrm>
          <a:prstGeom prst="rect">
            <a:avLst/>
          </a:prstGeom>
        </p:spPr>
        <p:txBody>
          <a:bodyPr wrap="square">
            <a:spAutoFit/>
          </a:bodyPr>
          <a:lstStyle/>
          <a:p>
            <a:pPr lvl="0">
              <a:defRP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0.9% vs 1.2%      0.75 (0.43-1.31)</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17" name="Rectangle 16"/>
          <p:cNvSpPr/>
          <p:nvPr/>
        </p:nvSpPr>
        <p:spPr>
          <a:xfrm>
            <a:off x="2704604" y="4109229"/>
            <a:ext cx="5464711" cy="369332"/>
          </a:xfrm>
          <a:prstGeom prst="rect">
            <a:avLst/>
          </a:prstGeom>
        </p:spPr>
        <p:txBody>
          <a:bodyPr wrap="square">
            <a:spAutoFit/>
          </a:bodyPr>
          <a:lstStyle/>
          <a:p>
            <a:pPr lvl="0">
              <a:defRP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2.5% vs 2.8%      0.88 (0.62-1.24)</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18" name="Rectangle 17"/>
          <p:cNvSpPr/>
          <p:nvPr/>
        </p:nvSpPr>
        <p:spPr>
          <a:xfrm>
            <a:off x="320093" y="4609590"/>
            <a:ext cx="1655774" cy="369332"/>
          </a:xfrm>
          <a:prstGeom prst="rect">
            <a:avLst/>
          </a:prstGeom>
        </p:spPr>
        <p:txBody>
          <a:bodyPr wrap="none">
            <a:spAutoFit/>
          </a:bodyPr>
          <a:lstStyle/>
          <a:p>
            <a:pPr lvl="0">
              <a:defRP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Ischemic stroke</a:t>
            </a:r>
            <a:endParaRPr kumimoji="0" lang="en-US" b="1"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19" name="Rectangle 18"/>
          <p:cNvSpPr/>
          <p:nvPr/>
        </p:nvSpPr>
        <p:spPr>
          <a:xfrm>
            <a:off x="310820" y="5061523"/>
            <a:ext cx="2244525" cy="646331"/>
          </a:xfrm>
          <a:prstGeom prst="rect">
            <a:avLst/>
          </a:prstGeom>
        </p:spPr>
        <p:txBody>
          <a:bodyPr wrap="none">
            <a:spAutoFit/>
          </a:bodyPr>
          <a:lstStyle/>
          <a:p>
            <a:pPr lvl="0">
              <a:defRP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Stent thrombosis</a:t>
            </a:r>
          </a:p>
          <a:p>
            <a:pPr lvl="0">
              <a:defRPr/>
            </a:pPr>
            <a:r>
              <a:rPr lang="en-US" b="1"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(definite or probable)</a:t>
            </a:r>
            <a:endParaRPr kumimoji="0" lang="en-US" b="1" i="0" u="none" strike="noStrike" kern="0" cap="none" spc="0" normalizeH="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20" name="Rectangle 19"/>
          <p:cNvSpPr/>
          <p:nvPr/>
        </p:nvSpPr>
        <p:spPr>
          <a:xfrm>
            <a:off x="2599081" y="4613240"/>
            <a:ext cx="5464711" cy="369332"/>
          </a:xfrm>
          <a:prstGeom prst="rect">
            <a:avLst/>
          </a:prstGeom>
        </p:spPr>
        <p:txBody>
          <a:bodyPr wrap="square">
            <a:spAutoFit/>
          </a:bodyPr>
          <a:lstStyle/>
          <a:p>
            <a:pPr lvl="0">
              <a:defRP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0.4% vs 0.3%      1.31 (0.54-3.17)   </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21" name="Rectangle 20"/>
          <p:cNvSpPr/>
          <p:nvPr/>
        </p:nvSpPr>
        <p:spPr>
          <a:xfrm>
            <a:off x="2653412" y="5110120"/>
            <a:ext cx="5464711" cy="369332"/>
          </a:xfrm>
          <a:prstGeom prst="rect">
            <a:avLst/>
          </a:prstGeom>
        </p:spPr>
        <p:txBody>
          <a:bodyPr wrap="square">
            <a:spAutoFit/>
          </a:bodyPr>
          <a:lstStyle/>
          <a:p>
            <a:pPr lvl="0">
              <a:defRP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0.4% vs 0.5%      0.71 (0.29-1.71)    </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23" name="TextBox 23"/>
          <p:cNvSpPr txBox="1"/>
          <p:nvPr/>
        </p:nvSpPr>
        <p:spPr>
          <a:xfrm>
            <a:off x="8554405" y="5482989"/>
            <a:ext cx="334310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Women at higher risk</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24" name="Rectangle 23"/>
          <p:cNvSpPr/>
          <p:nvPr/>
        </p:nvSpPr>
        <p:spPr>
          <a:xfrm>
            <a:off x="9302891" y="2102076"/>
            <a:ext cx="2785670" cy="369332"/>
          </a:xfrm>
          <a:prstGeom prst="rect">
            <a:avLst/>
          </a:prstGeom>
        </p:spPr>
        <p:txBody>
          <a:bodyPr wrap="square">
            <a:spAutoFit/>
          </a:bodyPr>
          <a:lstStyle/>
          <a:p>
            <a:pPr lvl="0">
              <a:defRP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0.87 (0.64-1.18)      .36 </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25" name="Rectangle 24"/>
          <p:cNvSpPr/>
          <p:nvPr/>
        </p:nvSpPr>
        <p:spPr>
          <a:xfrm>
            <a:off x="7817987" y="2398495"/>
            <a:ext cx="184731"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26" name="Rectangle 25"/>
          <p:cNvSpPr/>
          <p:nvPr/>
        </p:nvSpPr>
        <p:spPr>
          <a:xfrm>
            <a:off x="8662360" y="1530701"/>
            <a:ext cx="2806107" cy="646331"/>
          </a:xfrm>
          <a:prstGeom prst="rect">
            <a:avLst/>
          </a:prstGeom>
        </p:spPr>
        <p:txBody>
          <a:bodyPr wrap="square">
            <a:spAutoFit/>
          </a:bodyPr>
          <a:lstStyle/>
          <a:p>
            <a:pPr lvl="0">
              <a:defRP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Adjusted </a:t>
            </a:r>
          </a:p>
          <a:p>
            <a:pPr lvl="0">
              <a:defRP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Hazard Ratio (95% CI)</a:t>
            </a:r>
            <a:r>
              <a:rPr lang="en-US" b="1" baseline="30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27" name="Rectangle 26"/>
          <p:cNvSpPr/>
          <p:nvPr/>
        </p:nvSpPr>
        <p:spPr>
          <a:xfrm>
            <a:off x="9299144" y="2607020"/>
            <a:ext cx="2969055" cy="369332"/>
          </a:xfrm>
          <a:prstGeom prst="rect">
            <a:avLst/>
          </a:prstGeom>
        </p:spPr>
        <p:txBody>
          <a:bodyPr wrap="square">
            <a:spAutoFit/>
          </a:bodyPr>
          <a:lstStyle/>
          <a:p>
            <a:pPr lvl="0">
              <a:defRP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0.85 (0.62-1.17)      .32 </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28" name="Rectangle 27"/>
          <p:cNvSpPr/>
          <p:nvPr/>
        </p:nvSpPr>
        <p:spPr>
          <a:xfrm>
            <a:off x="9301964" y="3598712"/>
            <a:ext cx="2607625" cy="369332"/>
          </a:xfrm>
          <a:prstGeom prst="rect">
            <a:avLst/>
          </a:prstGeom>
        </p:spPr>
        <p:txBody>
          <a:bodyPr wrap="square">
            <a:spAutoFit/>
          </a:bodyPr>
          <a:lstStyle/>
          <a:p>
            <a:pPr lvl="0">
              <a:defRP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0.55 (0.27-1.09)      .09    </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29" name="Rectangle 28"/>
          <p:cNvSpPr/>
          <p:nvPr/>
        </p:nvSpPr>
        <p:spPr>
          <a:xfrm>
            <a:off x="9302890" y="3105358"/>
            <a:ext cx="2606699" cy="369332"/>
          </a:xfrm>
          <a:prstGeom prst="rect">
            <a:avLst/>
          </a:prstGeom>
        </p:spPr>
        <p:txBody>
          <a:bodyPr wrap="square">
            <a:spAutoFit/>
          </a:bodyPr>
          <a:lstStyle/>
          <a:p>
            <a:pPr lvl="0">
              <a:defRP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0.64 (0.35-1.15)      .14  </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30" name="Rectangle 29"/>
          <p:cNvSpPr/>
          <p:nvPr/>
        </p:nvSpPr>
        <p:spPr>
          <a:xfrm>
            <a:off x="9302891" y="4114369"/>
            <a:ext cx="2685030" cy="369332"/>
          </a:xfrm>
          <a:prstGeom prst="rect">
            <a:avLst/>
          </a:prstGeom>
        </p:spPr>
        <p:txBody>
          <a:bodyPr wrap="square">
            <a:spAutoFit/>
          </a:bodyPr>
          <a:lstStyle/>
          <a:p>
            <a:pPr lvl="0">
              <a:defRP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0.93 (0.64-1.33)      .68</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cxnSp>
        <p:nvCxnSpPr>
          <p:cNvPr id="31" name="Straight Connector 30"/>
          <p:cNvCxnSpPr/>
          <p:nvPr/>
        </p:nvCxnSpPr>
        <p:spPr>
          <a:xfrm flipV="1">
            <a:off x="8254163" y="2110104"/>
            <a:ext cx="0" cy="33832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9297454" y="4613240"/>
            <a:ext cx="3260555" cy="369332"/>
          </a:xfrm>
          <a:prstGeom prst="rect">
            <a:avLst/>
          </a:prstGeom>
        </p:spPr>
        <p:txBody>
          <a:bodyPr wrap="square">
            <a:spAutoFit/>
          </a:bodyPr>
          <a:lstStyle/>
          <a:p>
            <a:pPr lvl="0">
              <a:defRP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0.94 (0.38-2.35)      .90</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33" name="Rectangle 32"/>
          <p:cNvSpPr/>
          <p:nvPr/>
        </p:nvSpPr>
        <p:spPr>
          <a:xfrm>
            <a:off x="9302891" y="5110120"/>
            <a:ext cx="2889109" cy="369332"/>
          </a:xfrm>
          <a:prstGeom prst="rect">
            <a:avLst/>
          </a:prstGeom>
        </p:spPr>
        <p:txBody>
          <a:bodyPr wrap="square">
            <a:spAutoFit/>
          </a:bodyPr>
          <a:lstStyle/>
          <a:p>
            <a:pPr lvl="0">
              <a:defRP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0.72 (0.29-1.78)      .47</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36" name="Title 1"/>
          <p:cNvSpPr txBox="1">
            <a:spLocks/>
          </p:cNvSpPr>
          <p:nvPr/>
        </p:nvSpPr>
        <p:spPr>
          <a:xfrm>
            <a:off x="419099" y="6535"/>
            <a:ext cx="11439525"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ln>
                  <a:solidFill>
                    <a:srgbClr val="002060"/>
                  </a:solidFill>
                </a:ln>
                <a:solidFill>
                  <a:srgbClr val="002856"/>
                </a:solidFill>
                <a:latin typeface="+mj-lt"/>
                <a:ea typeface="+mj-ea"/>
                <a:cs typeface="+mj-cs"/>
              </a:defRPr>
            </a:lvl1pPr>
          </a:lstStyle>
          <a:p>
            <a:pPr algn="ctr"/>
            <a:r>
              <a:rPr lang="en-US" dirty="0">
                <a:latin typeface="Calibri" panose="020F0502020204030204" pitchFamily="34" charset="0"/>
                <a:cs typeface="Calibri" panose="020F0502020204030204" pitchFamily="34" charset="0"/>
              </a:rPr>
              <a:t>TWILIGHT – Sex Analysis: </a:t>
            </a:r>
          </a:p>
          <a:p>
            <a:pPr algn="ctr"/>
            <a:r>
              <a:rPr lang="en-US" dirty="0">
                <a:solidFill>
                  <a:schemeClr val="accent4">
                    <a:lumMod val="75000"/>
                  </a:schemeClr>
                </a:solidFill>
                <a:latin typeface="Calibri" panose="020F0502020204030204" pitchFamily="34" charset="0"/>
                <a:cs typeface="Calibri" panose="020F0502020204030204" pitchFamily="34" charset="0"/>
              </a:rPr>
              <a:t>Adjusted Ischemic Outcomes by Sex</a:t>
            </a:r>
          </a:p>
        </p:txBody>
      </p:sp>
      <p:sp>
        <p:nvSpPr>
          <p:cNvPr id="38" name="Rectangle 37"/>
          <p:cNvSpPr/>
          <p:nvPr/>
        </p:nvSpPr>
        <p:spPr>
          <a:xfrm>
            <a:off x="11107883" y="1770708"/>
            <a:ext cx="875368" cy="369332"/>
          </a:xfrm>
          <a:prstGeom prst="rect">
            <a:avLst/>
          </a:prstGeom>
        </p:spPr>
        <p:txBody>
          <a:bodyPr wrap="none">
            <a:spAutoFit/>
          </a:bodyPr>
          <a:lstStyle/>
          <a:p>
            <a:r>
              <a:rPr lang="en-US"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P</a:t>
            </a: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value</a:t>
            </a:r>
            <a:endParaRPr lang="en-US" dirty="0">
              <a:latin typeface="Calibri" panose="020F0502020204030204" pitchFamily="34" charset="0"/>
              <a:cs typeface="Calibri" panose="020F0502020204030204" pitchFamily="34" charset="0"/>
            </a:endParaRPr>
          </a:p>
        </p:txBody>
      </p:sp>
      <p:sp>
        <p:nvSpPr>
          <p:cNvPr id="42" name="TextBox 41"/>
          <p:cNvSpPr txBox="1"/>
          <p:nvPr/>
        </p:nvSpPr>
        <p:spPr>
          <a:xfrm>
            <a:off x="3447441" y="5985056"/>
            <a:ext cx="8641120" cy="830997"/>
          </a:xfrm>
          <a:prstGeom prst="rect">
            <a:avLst/>
          </a:prstGeom>
          <a:solidFill>
            <a:schemeClr val="bg1"/>
          </a:solidFill>
          <a:ln>
            <a:solidFill>
              <a:schemeClr val="tx1"/>
            </a:solidFill>
          </a:ln>
        </p:spPr>
        <p:txBody>
          <a:bodyPr wrap="square" rtlCol="0">
            <a:spAutoFit/>
          </a:bodyPr>
          <a:lstStyle/>
          <a:p>
            <a:r>
              <a:rPr lang="en-US" sz="1200" dirty="0" smtClean="0">
                <a:latin typeface="Calibri" panose="020F0502020204030204" pitchFamily="34" charset="0"/>
                <a:cs typeface="Calibri" panose="020F0502020204030204" pitchFamily="34" charset="0"/>
              </a:rPr>
              <a:t>Ischemic outcomes were evaluated in the per-protocol cohort</a:t>
            </a:r>
          </a:p>
          <a:p>
            <a:r>
              <a:rPr lang="en-US" sz="1200" baseline="30000" dirty="0" smtClean="0">
                <a:latin typeface="Calibri" panose="020F0502020204030204" pitchFamily="34" charset="0"/>
                <a:cs typeface="Calibri" panose="020F0502020204030204" pitchFamily="34" charset="0"/>
              </a:rPr>
              <a:t>*</a:t>
            </a:r>
            <a:r>
              <a:rPr lang="en-US" sz="1200" dirty="0" smtClean="0">
                <a:latin typeface="Calibri" panose="020F0502020204030204" pitchFamily="34" charset="0"/>
                <a:cs typeface="Calibri" panose="020F0502020204030204" pitchFamily="34" charset="0"/>
              </a:rPr>
              <a:t>reference,</a:t>
            </a:r>
            <a:r>
              <a:rPr lang="en-US" sz="1200" dirty="0">
                <a:latin typeface="Calibri" panose="020F0502020204030204" pitchFamily="34" charset="0"/>
                <a:cs typeface="Calibri" panose="020F0502020204030204" pitchFamily="34" charset="0"/>
              </a:rPr>
              <a:t> </a:t>
            </a:r>
            <a:r>
              <a:rPr lang="en-US" sz="1200" baseline="30000" dirty="0" smtClean="0">
                <a:latin typeface="Calibri" panose="020F0502020204030204" pitchFamily="34" charset="0"/>
                <a:cs typeface="Calibri" panose="020F0502020204030204" pitchFamily="34" charset="0"/>
              </a:rPr>
              <a:t>†</a:t>
            </a:r>
            <a:r>
              <a:rPr lang="en-US" sz="1200" dirty="0">
                <a:latin typeface="Calibri" panose="020F0502020204030204" pitchFamily="34" charset="0"/>
                <a:cs typeface="Calibri" panose="020F0502020204030204" pitchFamily="34" charset="0"/>
              </a:rPr>
              <a:t>Model adjusted for age (years), nonwhite race, region of enrollment, insulin-treated diabetes, CKD, anemia, current smoker, hypertension, previous MI, previous coronary revascularization (previous PCI or CABG), </a:t>
            </a:r>
            <a:r>
              <a:rPr lang="en-US" sz="1200" dirty="0" err="1">
                <a:latin typeface="Calibri" panose="020F0502020204030204" pitchFamily="34" charset="0"/>
                <a:cs typeface="Calibri" panose="020F0502020204030204" pitchFamily="34" charset="0"/>
              </a:rPr>
              <a:t>multivessel</a:t>
            </a:r>
            <a:r>
              <a:rPr lang="en-US" sz="1200" dirty="0">
                <a:latin typeface="Calibri" panose="020F0502020204030204" pitchFamily="34" charset="0"/>
                <a:cs typeface="Calibri" panose="020F0502020204030204" pitchFamily="34" charset="0"/>
              </a:rPr>
              <a:t> CAD, indication for PCI, radial artery access, whether LAD was treated, whether LCX was treated, number of lesions treated, and minimum stent diameter (mm).</a:t>
            </a:r>
          </a:p>
        </p:txBody>
      </p:sp>
    </p:spTree>
    <p:extLst>
      <p:ext uri="{BB962C8B-B14F-4D97-AF65-F5344CB8AC3E}">
        <p14:creationId xmlns:p14="http://schemas.microsoft.com/office/powerpoint/2010/main" val="5933402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3" name="Picture 462"/>
          <p:cNvPicPr>
            <a:picLocks noChangeAspect="1"/>
          </p:cNvPicPr>
          <p:nvPr/>
        </p:nvPicPr>
        <p:blipFill rotWithShape="1">
          <a:blip r:embed="rId2">
            <a:extLst>
              <a:ext uri="{28A0092B-C50C-407E-A947-70E740481C1C}">
                <a14:useLocalDpi xmlns:a14="http://schemas.microsoft.com/office/drawing/2010/main" val="0"/>
              </a:ext>
            </a:extLst>
          </a:blip>
          <a:srcRect t="5824" b="15376"/>
          <a:stretch/>
        </p:blipFill>
        <p:spPr>
          <a:xfrm>
            <a:off x="1685851" y="1590761"/>
            <a:ext cx="7102456" cy="4400550"/>
          </a:xfrm>
          <a:prstGeom prst="rect">
            <a:avLst/>
          </a:prstGeom>
        </p:spPr>
      </p:pic>
      <p:sp>
        <p:nvSpPr>
          <p:cNvPr id="6" name="Rectangle 5"/>
          <p:cNvSpPr/>
          <p:nvPr/>
        </p:nvSpPr>
        <p:spPr>
          <a:xfrm>
            <a:off x="192660" y="1285546"/>
            <a:ext cx="212692" cy="245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Calibri" panose="020F0502020204030204" pitchFamily="34" charset="0"/>
              <a:cs typeface="Calibri" panose="020F0502020204030204" pitchFamily="34" charset="0"/>
            </a:endParaRPr>
          </a:p>
        </p:txBody>
      </p:sp>
      <p:sp>
        <p:nvSpPr>
          <p:cNvPr id="5" name="Title 1"/>
          <p:cNvSpPr txBox="1">
            <a:spLocks/>
          </p:cNvSpPr>
          <p:nvPr/>
        </p:nvSpPr>
        <p:spPr>
          <a:xfrm>
            <a:off x="99775" y="-104452"/>
            <a:ext cx="12076683"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ln>
                  <a:solidFill>
                    <a:srgbClr val="002060"/>
                  </a:solidFill>
                </a:ln>
                <a:solidFill>
                  <a:srgbClr val="002856"/>
                </a:solidFill>
                <a:latin typeface="+mj-lt"/>
                <a:ea typeface="+mj-ea"/>
                <a:cs typeface="+mj-cs"/>
              </a:defRPr>
            </a:lvl1pPr>
          </a:lstStyle>
          <a:p>
            <a:pPr algn="ctr"/>
            <a:r>
              <a:rPr lang="en-US" sz="3600" dirty="0">
                <a:latin typeface="Calibri" panose="020F0502020204030204" pitchFamily="34" charset="0"/>
                <a:cs typeface="Calibri" panose="020F0502020204030204" pitchFamily="34" charset="0"/>
              </a:rPr>
              <a:t>TWILIGHT – Sex Analysis: </a:t>
            </a:r>
            <a:br>
              <a:rPr lang="en-US" sz="3600" dirty="0">
                <a:latin typeface="Calibri" panose="020F0502020204030204" pitchFamily="34" charset="0"/>
                <a:cs typeface="Calibri" panose="020F0502020204030204" pitchFamily="34" charset="0"/>
              </a:rPr>
            </a:br>
            <a:r>
              <a:rPr lang="en-US" sz="3600" dirty="0">
                <a:solidFill>
                  <a:schemeClr val="accent4">
                    <a:lumMod val="75000"/>
                  </a:schemeClr>
                </a:solidFill>
                <a:latin typeface="Calibri" panose="020F0502020204030204" pitchFamily="34" charset="0"/>
                <a:cs typeface="Calibri" panose="020F0502020204030204" pitchFamily="34" charset="0"/>
              </a:rPr>
              <a:t>BARC 2, 3 or 5 Bleeding by Sex and Randomized Treatment</a:t>
            </a:r>
          </a:p>
        </p:txBody>
      </p:sp>
      <p:sp>
        <p:nvSpPr>
          <p:cNvPr id="8" name="Line 371"/>
          <p:cNvSpPr>
            <a:spLocks noChangeAspect="1" noChangeShapeType="1"/>
          </p:cNvSpPr>
          <p:nvPr/>
        </p:nvSpPr>
        <p:spPr bwMode="auto">
          <a:xfrm>
            <a:off x="8832454" y="3952158"/>
            <a:ext cx="727117" cy="0"/>
          </a:xfrm>
          <a:prstGeom prst="line">
            <a:avLst/>
          </a:prstGeom>
          <a:noFill/>
          <a:ln w="285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9" name="Line 372"/>
          <p:cNvSpPr>
            <a:spLocks noChangeAspect="1" noChangeShapeType="1"/>
          </p:cNvSpPr>
          <p:nvPr/>
        </p:nvSpPr>
        <p:spPr bwMode="auto">
          <a:xfrm>
            <a:off x="8837808" y="4232535"/>
            <a:ext cx="112021" cy="0"/>
          </a:xfrm>
          <a:prstGeom prst="line">
            <a:avLst/>
          </a:prstGeom>
          <a:noFill/>
          <a:ln w="285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0" name="Line 373"/>
          <p:cNvSpPr>
            <a:spLocks noChangeAspect="1" noChangeShapeType="1"/>
          </p:cNvSpPr>
          <p:nvPr/>
        </p:nvSpPr>
        <p:spPr bwMode="auto">
          <a:xfrm>
            <a:off x="9004821" y="4232535"/>
            <a:ext cx="112021" cy="0"/>
          </a:xfrm>
          <a:prstGeom prst="line">
            <a:avLst/>
          </a:prstGeom>
          <a:noFill/>
          <a:ln w="285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1" name="Line 374"/>
          <p:cNvSpPr>
            <a:spLocks noChangeAspect="1" noChangeShapeType="1"/>
          </p:cNvSpPr>
          <p:nvPr/>
        </p:nvSpPr>
        <p:spPr bwMode="auto">
          <a:xfrm>
            <a:off x="9171834" y="4232535"/>
            <a:ext cx="112021" cy="0"/>
          </a:xfrm>
          <a:prstGeom prst="line">
            <a:avLst/>
          </a:prstGeom>
          <a:noFill/>
          <a:ln w="285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2" name="Line 375"/>
          <p:cNvSpPr>
            <a:spLocks noChangeAspect="1" noChangeShapeType="1"/>
          </p:cNvSpPr>
          <p:nvPr/>
        </p:nvSpPr>
        <p:spPr bwMode="auto">
          <a:xfrm>
            <a:off x="9340884" y="4232535"/>
            <a:ext cx="109984" cy="0"/>
          </a:xfrm>
          <a:prstGeom prst="line">
            <a:avLst/>
          </a:prstGeom>
          <a:noFill/>
          <a:ln w="285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3" name="Line 376"/>
          <p:cNvSpPr>
            <a:spLocks noChangeAspect="1" noChangeShapeType="1"/>
          </p:cNvSpPr>
          <p:nvPr/>
        </p:nvSpPr>
        <p:spPr bwMode="auto">
          <a:xfrm>
            <a:off x="9507896" y="4232535"/>
            <a:ext cx="54993" cy="0"/>
          </a:xfrm>
          <a:prstGeom prst="line">
            <a:avLst/>
          </a:prstGeom>
          <a:noFill/>
          <a:ln w="285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4" name="Line 377"/>
          <p:cNvSpPr>
            <a:spLocks noChangeAspect="1" noChangeShapeType="1"/>
          </p:cNvSpPr>
          <p:nvPr/>
        </p:nvSpPr>
        <p:spPr bwMode="auto">
          <a:xfrm>
            <a:off x="8854300" y="4532313"/>
            <a:ext cx="727117" cy="0"/>
          </a:xfrm>
          <a:prstGeom prst="line">
            <a:avLst/>
          </a:prstGeom>
          <a:noFill/>
          <a:ln w="28575">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5" name="Line 378"/>
          <p:cNvSpPr>
            <a:spLocks noChangeAspect="1" noChangeShapeType="1"/>
          </p:cNvSpPr>
          <p:nvPr/>
        </p:nvSpPr>
        <p:spPr bwMode="auto">
          <a:xfrm>
            <a:off x="8865109" y="4794366"/>
            <a:ext cx="112021" cy="0"/>
          </a:xfrm>
          <a:prstGeom prst="line">
            <a:avLst/>
          </a:prstGeom>
          <a:noFill/>
          <a:ln w="28575">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6" name="Line 379"/>
          <p:cNvSpPr>
            <a:spLocks noChangeAspect="1" noChangeShapeType="1"/>
          </p:cNvSpPr>
          <p:nvPr/>
        </p:nvSpPr>
        <p:spPr bwMode="auto">
          <a:xfrm>
            <a:off x="9032122" y="4794366"/>
            <a:ext cx="112021" cy="0"/>
          </a:xfrm>
          <a:prstGeom prst="line">
            <a:avLst/>
          </a:prstGeom>
          <a:noFill/>
          <a:ln w="28575">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7" name="Line 380"/>
          <p:cNvSpPr>
            <a:spLocks noChangeAspect="1" noChangeShapeType="1"/>
          </p:cNvSpPr>
          <p:nvPr/>
        </p:nvSpPr>
        <p:spPr bwMode="auto">
          <a:xfrm>
            <a:off x="9199135" y="4794366"/>
            <a:ext cx="112021" cy="0"/>
          </a:xfrm>
          <a:prstGeom prst="line">
            <a:avLst/>
          </a:prstGeom>
          <a:noFill/>
          <a:ln w="28575">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8" name="Line 381"/>
          <p:cNvSpPr>
            <a:spLocks noChangeAspect="1" noChangeShapeType="1"/>
          </p:cNvSpPr>
          <p:nvPr/>
        </p:nvSpPr>
        <p:spPr bwMode="auto">
          <a:xfrm>
            <a:off x="9368185" y="4794366"/>
            <a:ext cx="109984" cy="0"/>
          </a:xfrm>
          <a:prstGeom prst="line">
            <a:avLst/>
          </a:prstGeom>
          <a:noFill/>
          <a:ln w="28575">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9" name="Line 382"/>
          <p:cNvSpPr>
            <a:spLocks noChangeAspect="1" noChangeShapeType="1"/>
          </p:cNvSpPr>
          <p:nvPr/>
        </p:nvSpPr>
        <p:spPr bwMode="auto">
          <a:xfrm>
            <a:off x="9535197" y="4794366"/>
            <a:ext cx="54993" cy="0"/>
          </a:xfrm>
          <a:prstGeom prst="line">
            <a:avLst/>
          </a:prstGeom>
          <a:noFill/>
          <a:ln w="28575">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0" name="Rectangle 383"/>
          <p:cNvSpPr>
            <a:spLocks noChangeAspect="1" noChangeArrowheads="1"/>
          </p:cNvSpPr>
          <p:nvPr/>
        </p:nvSpPr>
        <p:spPr bwMode="auto">
          <a:xfrm>
            <a:off x="9655816" y="3851944"/>
            <a:ext cx="25206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Calibri" panose="020F0502020204030204" pitchFamily="34" charset="0"/>
                <a:cs typeface="Calibri" panose="020F0502020204030204" pitchFamily="34" charset="0"/>
              </a:rPr>
              <a:t>Women: </a:t>
            </a:r>
            <a:r>
              <a:rPr lang="en-US" altLang="en-US" sz="1400" dirty="0" err="1">
                <a:solidFill>
                  <a:srgbClr val="000000"/>
                </a:solidFill>
                <a:latin typeface="Calibri" panose="020F0502020204030204" pitchFamily="34" charset="0"/>
                <a:cs typeface="Calibri" panose="020F0502020204030204" pitchFamily="34" charset="0"/>
              </a:rPr>
              <a:t>Ticagrelor</a:t>
            </a:r>
            <a:r>
              <a:rPr lang="en-US" altLang="en-US" sz="1400" dirty="0">
                <a:solidFill>
                  <a:srgbClr val="000000"/>
                </a:solidFill>
                <a:latin typeface="Calibri" panose="020F0502020204030204" pitchFamily="34" charset="0"/>
                <a:cs typeface="Calibri" panose="020F0502020204030204" pitchFamily="34" charset="0"/>
              </a:rPr>
              <a:t> + Aspirin</a:t>
            </a:r>
            <a:endParaRPr lang="en-US" altLang="en-US" sz="1400" dirty="0">
              <a:solidFill>
                <a:prstClr val="black"/>
              </a:solidFill>
              <a:latin typeface="Calibri" panose="020F0502020204030204" pitchFamily="34" charset="0"/>
              <a:cs typeface="Calibri" panose="020F0502020204030204" pitchFamily="34" charset="0"/>
            </a:endParaRPr>
          </a:p>
        </p:txBody>
      </p:sp>
      <p:sp>
        <p:nvSpPr>
          <p:cNvPr id="21" name="Rectangle 384"/>
          <p:cNvSpPr>
            <a:spLocks noChangeAspect="1" noChangeArrowheads="1"/>
          </p:cNvSpPr>
          <p:nvPr/>
        </p:nvSpPr>
        <p:spPr bwMode="auto">
          <a:xfrm>
            <a:off x="9665141" y="4140202"/>
            <a:ext cx="21318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Calibri" panose="020F0502020204030204" pitchFamily="34" charset="0"/>
                <a:cs typeface="Calibri" panose="020F0502020204030204" pitchFamily="34" charset="0"/>
              </a:rPr>
              <a:t>Women: </a:t>
            </a:r>
            <a:r>
              <a:rPr lang="en-US" altLang="en-US" sz="1400" dirty="0" err="1">
                <a:solidFill>
                  <a:srgbClr val="000000"/>
                </a:solidFill>
                <a:latin typeface="Calibri" panose="020F0502020204030204" pitchFamily="34" charset="0"/>
                <a:cs typeface="Calibri" panose="020F0502020204030204" pitchFamily="34" charset="0"/>
              </a:rPr>
              <a:t>Ticagrelor</a:t>
            </a:r>
            <a:r>
              <a:rPr lang="en-US" altLang="en-US" sz="1400" dirty="0">
                <a:solidFill>
                  <a:srgbClr val="000000"/>
                </a:solidFill>
                <a:latin typeface="Calibri" panose="020F0502020204030204" pitchFamily="34" charset="0"/>
                <a:cs typeface="Calibri" panose="020F0502020204030204" pitchFamily="34" charset="0"/>
              </a:rPr>
              <a:t> + Placebo</a:t>
            </a:r>
            <a:endParaRPr lang="en-US" altLang="en-US" sz="1400" dirty="0">
              <a:solidFill>
                <a:prstClr val="black"/>
              </a:solidFill>
              <a:latin typeface="Calibri" panose="020F0502020204030204" pitchFamily="34" charset="0"/>
              <a:cs typeface="Calibri" panose="020F0502020204030204" pitchFamily="34" charset="0"/>
            </a:endParaRPr>
          </a:p>
        </p:txBody>
      </p:sp>
      <p:sp>
        <p:nvSpPr>
          <p:cNvPr id="22" name="Rectangle 385"/>
          <p:cNvSpPr>
            <a:spLocks noChangeAspect="1" noChangeArrowheads="1"/>
          </p:cNvSpPr>
          <p:nvPr/>
        </p:nvSpPr>
        <p:spPr bwMode="auto">
          <a:xfrm>
            <a:off x="9692442" y="4702033"/>
            <a:ext cx="18951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Calibri" panose="020F0502020204030204" pitchFamily="34" charset="0"/>
                <a:cs typeface="Calibri" panose="020F0502020204030204" pitchFamily="34" charset="0"/>
              </a:rPr>
              <a:t>Men: </a:t>
            </a:r>
            <a:r>
              <a:rPr lang="en-US" altLang="en-US" sz="1400" dirty="0" err="1">
                <a:solidFill>
                  <a:srgbClr val="000000"/>
                </a:solidFill>
                <a:latin typeface="Calibri" panose="020F0502020204030204" pitchFamily="34" charset="0"/>
                <a:cs typeface="Calibri" panose="020F0502020204030204" pitchFamily="34" charset="0"/>
              </a:rPr>
              <a:t>Ticagrelor</a:t>
            </a:r>
            <a:r>
              <a:rPr lang="en-US" altLang="en-US" sz="1400" dirty="0">
                <a:solidFill>
                  <a:srgbClr val="000000"/>
                </a:solidFill>
                <a:latin typeface="Calibri" panose="020F0502020204030204" pitchFamily="34" charset="0"/>
                <a:cs typeface="Calibri" panose="020F0502020204030204" pitchFamily="34" charset="0"/>
              </a:rPr>
              <a:t> + Placebo </a:t>
            </a:r>
            <a:endParaRPr lang="en-US" altLang="en-US" sz="1400" dirty="0">
              <a:solidFill>
                <a:prstClr val="black"/>
              </a:solidFill>
              <a:latin typeface="Calibri" panose="020F0502020204030204" pitchFamily="34" charset="0"/>
              <a:cs typeface="Calibri" panose="020F0502020204030204" pitchFamily="34" charset="0"/>
            </a:endParaRPr>
          </a:p>
        </p:txBody>
      </p:sp>
      <p:sp>
        <p:nvSpPr>
          <p:cNvPr id="23" name="Rectangle 386"/>
          <p:cNvSpPr>
            <a:spLocks noChangeAspect="1" noChangeArrowheads="1"/>
          </p:cNvSpPr>
          <p:nvPr/>
        </p:nvSpPr>
        <p:spPr bwMode="auto">
          <a:xfrm>
            <a:off x="9697741" y="4428206"/>
            <a:ext cx="18299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Calibri" panose="020F0502020204030204" pitchFamily="34" charset="0"/>
                <a:cs typeface="Calibri" panose="020F0502020204030204" pitchFamily="34" charset="0"/>
              </a:rPr>
              <a:t>Men: </a:t>
            </a:r>
            <a:r>
              <a:rPr lang="en-US" altLang="en-US" sz="1400" dirty="0" err="1">
                <a:solidFill>
                  <a:srgbClr val="000000"/>
                </a:solidFill>
                <a:latin typeface="Calibri" panose="020F0502020204030204" pitchFamily="34" charset="0"/>
                <a:cs typeface="Calibri" panose="020F0502020204030204" pitchFamily="34" charset="0"/>
              </a:rPr>
              <a:t>Ticagrelor</a:t>
            </a:r>
            <a:r>
              <a:rPr lang="en-US" altLang="en-US" sz="1400" dirty="0">
                <a:solidFill>
                  <a:srgbClr val="000000"/>
                </a:solidFill>
                <a:latin typeface="Calibri" panose="020F0502020204030204" pitchFamily="34" charset="0"/>
                <a:cs typeface="Calibri" panose="020F0502020204030204" pitchFamily="34" charset="0"/>
              </a:rPr>
              <a:t> + Aspirin</a:t>
            </a:r>
            <a:endParaRPr lang="en-US" altLang="en-US" sz="1400" dirty="0">
              <a:solidFill>
                <a:prstClr val="black"/>
              </a:solidFill>
              <a:latin typeface="Calibri" panose="020F0502020204030204" pitchFamily="34" charset="0"/>
              <a:cs typeface="Calibri" panose="020F0502020204030204" pitchFamily="34" charset="0"/>
            </a:endParaRPr>
          </a:p>
        </p:txBody>
      </p:sp>
      <p:grpSp>
        <p:nvGrpSpPr>
          <p:cNvPr id="2" name="Group 1"/>
          <p:cNvGrpSpPr/>
          <p:nvPr/>
        </p:nvGrpSpPr>
        <p:grpSpPr>
          <a:xfrm>
            <a:off x="6929441" y="5993507"/>
            <a:ext cx="5312983" cy="830997"/>
            <a:chOff x="6766685" y="6049694"/>
            <a:chExt cx="5312983" cy="830997"/>
          </a:xfrm>
        </p:grpSpPr>
        <p:sp>
          <p:nvSpPr>
            <p:cNvPr id="25" name="Rectangle 24"/>
            <p:cNvSpPr/>
            <p:nvPr/>
          </p:nvSpPr>
          <p:spPr>
            <a:xfrm>
              <a:off x="6766686" y="6089331"/>
              <a:ext cx="5030257" cy="770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Calibri" panose="020F0502020204030204" pitchFamily="34" charset="0"/>
                <a:cs typeface="Calibri" panose="020F0502020204030204" pitchFamily="34" charset="0"/>
              </a:endParaRPr>
            </a:p>
          </p:txBody>
        </p:sp>
        <p:sp>
          <p:nvSpPr>
            <p:cNvPr id="24" name="Rectangle 23"/>
            <p:cNvSpPr/>
            <p:nvPr/>
          </p:nvSpPr>
          <p:spPr>
            <a:xfrm>
              <a:off x="6766685" y="6049694"/>
              <a:ext cx="5312983" cy="830997"/>
            </a:xfrm>
            <a:prstGeom prst="rect">
              <a:avLst/>
            </a:prstGeom>
          </p:spPr>
          <p:txBody>
            <a:bodyPr wrap="square">
              <a:spAutoFit/>
            </a:bodyPr>
            <a:lstStyle/>
            <a:p>
              <a:r>
                <a:rPr lang="en-US" sz="1200" baseline="30000" dirty="0">
                  <a:latin typeface="Calibri" panose="020F0502020204030204" pitchFamily="34" charset="0"/>
                  <a:cs typeface="Calibri" panose="020F0502020204030204" pitchFamily="34" charset="0"/>
                </a:rPr>
                <a:t>*</a:t>
              </a:r>
              <a:r>
                <a:rPr lang="en-US" sz="1200" dirty="0" smtClean="0">
                  <a:latin typeface="Calibri" panose="020F0502020204030204" pitchFamily="34" charset="0"/>
                  <a:cs typeface="Calibri" panose="020F0502020204030204" pitchFamily="34" charset="0"/>
                </a:rPr>
                <a:t>reference</a:t>
              </a:r>
            </a:p>
            <a:p>
              <a:r>
                <a:rPr lang="en-US" sz="1200" baseline="30000" dirty="0" smtClean="0">
                  <a:latin typeface="Calibri" panose="020F0502020204030204" pitchFamily="34" charset="0"/>
                  <a:cs typeface="Calibri" panose="020F0502020204030204" pitchFamily="34" charset="0"/>
                </a:rPr>
                <a:t>†</a:t>
              </a:r>
              <a:r>
                <a:rPr lang="en-US" sz="1200" dirty="0">
                  <a:latin typeface="Calibri" panose="020F0502020204030204" pitchFamily="34" charset="0"/>
                  <a:cs typeface="Calibri" panose="020F0502020204030204" pitchFamily="34" charset="0"/>
                </a:rPr>
                <a:t>Model adjusted for age (years), non-white race, region of enrollment, insulin-treated diabetes, CKD, current smoking, hypercholesterolemia, previous PCI, </a:t>
              </a:r>
              <a:r>
                <a:rPr lang="en-US" sz="1200" dirty="0" err="1">
                  <a:latin typeface="Calibri" panose="020F0502020204030204" pitchFamily="34" charset="0"/>
                  <a:cs typeface="Calibri" panose="020F0502020204030204" pitchFamily="34" charset="0"/>
                </a:rPr>
                <a:t>multivessel</a:t>
              </a:r>
              <a:r>
                <a:rPr lang="en-US" sz="1200" dirty="0">
                  <a:latin typeface="Calibri" panose="020F0502020204030204" pitchFamily="34" charset="0"/>
                  <a:cs typeface="Calibri" panose="020F0502020204030204" pitchFamily="34" charset="0"/>
                </a:rPr>
                <a:t> CAD, indication for PCI, lesion calcification.</a:t>
              </a:r>
            </a:p>
          </p:txBody>
        </p:sp>
      </p:grpSp>
      <p:cxnSp>
        <p:nvCxnSpPr>
          <p:cNvPr id="34" name="Straight Connector 33"/>
          <p:cNvCxnSpPr/>
          <p:nvPr/>
        </p:nvCxnSpPr>
        <p:spPr>
          <a:xfrm flipV="1">
            <a:off x="12953517" y="-739591"/>
            <a:ext cx="0" cy="127101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1" name="Table 30"/>
          <p:cNvGraphicFramePr>
            <a:graphicFrameLocks noGrp="1"/>
          </p:cNvGraphicFramePr>
          <p:nvPr>
            <p:extLst>
              <p:ext uri="{D42A27DB-BD31-4B8C-83A1-F6EECF244321}">
                <p14:modId xmlns:p14="http://schemas.microsoft.com/office/powerpoint/2010/main" val="2489715916"/>
              </p:ext>
            </p:extLst>
          </p:nvPr>
        </p:nvGraphicFramePr>
        <p:xfrm>
          <a:off x="3629712" y="1038868"/>
          <a:ext cx="6315169" cy="1028058"/>
        </p:xfrm>
        <a:graphic>
          <a:graphicData uri="http://schemas.openxmlformats.org/drawingml/2006/table">
            <a:tbl>
              <a:tblPr firstRow="1" bandRow="1"/>
              <a:tblGrid>
                <a:gridCol w="737572">
                  <a:extLst>
                    <a:ext uri="{9D8B030D-6E8A-4147-A177-3AD203B41FA5}">
                      <a16:colId xmlns:a16="http://schemas.microsoft.com/office/drawing/2014/main" val="795305327"/>
                    </a:ext>
                  </a:extLst>
                </a:gridCol>
                <a:gridCol w="915037">
                  <a:extLst>
                    <a:ext uri="{9D8B030D-6E8A-4147-A177-3AD203B41FA5}">
                      <a16:colId xmlns:a16="http://schemas.microsoft.com/office/drawing/2014/main" val="925720294"/>
                    </a:ext>
                  </a:extLst>
                </a:gridCol>
                <a:gridCol w="915037">
                  <a:extLst>
                    <a:ext uri="{9D8B030D-6E8A-4147-A177-3AD203B41FA5}">
                      <a16:colId xmlns:a16="http://schemas.microsoft.com/office/drawing/2014/main" val="755993752"/>
                    </a:ext>
                  </a:extLst>
                </a:gridCol>
                <a:gridCol w="1759288">
                  <a:extLst>
                    <a:ext uri="{9D8B030D-6E8A-4147-A177-3AD203B41FA5}">
                      <a16:colId xmlns:a16="http://schemas.microsoft.com/office/drawing/2014/main" val="2263624073"/>
                    </a:ext>
                  </a:extLst>
                </a:gridCol>
                <a:gridCol w="1046136">
                  <a:extLst>
                    <a:ext uri="{9D8B030D-6E8A-4147-A177-3AD203B41FA5}">
                      <a16:colId xmlns:a16="http://schemas.microsoft.com/office/drawing/2014/main" val="4145689847"/>
                    </a:ext>
                  </a:extLst>
                </a:gridCol>
                <a:gridCol w="942099">
                  <a:extLst>
                    <a:ext uri="{9D8B030D-6E8A-4147-A177-3AD203B41FA5}">
                      <a16:colId xmlns:a16="http://schemas.microsoft.com/office/drawing/2014/main" val="2922704949"/>
                    </a:ext>
                  </a:extLst>
                </a:gridCol>
              </a:tblGrid>
              <a:tr h="32665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US" sz="1200" b="1" dirty="0">
                        <a:solidFill>
                          <a:schemeClr val="tx1"/>
                        </a:solidFill>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200" b="1" dirty="0" err="1">
                          <a:solidFill>
                            <a:schemeClr val="tx1"/>
                          </a:solidFill>
                          <a:latin typeface="Calibri" panose="020F0502020204030204" pitchFamily="34" charset="0"/>
                          <a:cs typeface="Calibri" panose="020F0502020204030204" pitchFamily="34" charset="0"/>
                        </a:rPr>
                        <a:t>Ticagrelor</a:t>
                      </a:r>
                      <a:r>
                        <a:rPr lang="en-US" sz="1200" b="1" dirty="0">
                          <a:solidFill>
                            <a:schemeClr val="tx1"/>
                          </a:solidFill>
                          <a:latin typeface="Calibri" panose="020F0502020204030204" pitchFamily="34" charset="0"/>
                          <a:cs typeface="Calibri" panose="020F0502020204030204" pitchFamily="34" charset="0"/>
                        </a:rPr>
                        <a:t> +placebo</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200" b="1" kern="1200" dirty="0" err="1">
                          <a:solidFill>
                            <a:schemeClr val="tx1"/>
                          </a:solidFill>
                          <a:effectLst/>
                          <a:latin typeface="Calibri" panose="020F0502020204030204" pitchFamily="34" charset="0"/>
                          <a:ea typeface="+mn-ea"/>
                          <a:cs typeface="Calibri" panose="020F0502020204030204" pitchFamily="34" charset="0"/>
                        </a:rPr>
                        <a:t>Ticagrelor</a:t>
                      </a:r>
                      <a:r>
                        <a:rPr lang="en-US" sz="1200" b="1" kern="1200" dirty="0">
                          <a:solidFill>
                            <a:schemeClr val="tx1"/>
                          </a:solidFill>
                          <a:effectLst/>
                          <a:latin typeface="Calibri" panose="020F0502020204030204" pitchFamily="34" charset="0"/>
                          <a:ea typeface="+mn-ea"/>
                          <a:cs typeface="Calibri" panose="020F0502020204030204" pitchFamily="34" charset="0"/>
                        </a:rPr>
                        <a:t> </a:t>
                      </a:r>
                    </a:p>
                    <a:p>
                      <a:pPr algn="ctr"/>
                      <a:r>
                        <a:rPr lang="en-US" sz="1200" b="1" kern="1200" dirty="0">
                          <a:solidFill>
                            <a:schemeClr val="tx1"/>
                          </a:solidFill>
                          <a:effectLst/>
                          <a:latin typeface="Calibri" panose="020F0502020204030204" pitchFamily="34" charset="0"/>
                          <a:ea typeface="+mn-ea"/>
                          <a:cs typeface="Calibri" panose="020F0502020204030204" pitchFamily="34" charset="0"/>
                        </a:rPr>
                        <a:t>+</a:t>
                      </a:r>
                      <a:r>
                        <a:rPr lang="en-US" sz="1200" b="1" kern="1200" dirty="0" smtClean="0">
                          <a:solidFill>
                            <a:schemeClr val="tx1"/>
                          </a:solidFill>
                          <a:effectLst/>
                          <a:latin typeface="Calibri" panose="020F0502020204030204" pitchFamily="34" charset="0"/>
                          <a:ea typeface="+mn-ea"/>
                          <a:cs typeface="Calibri" panose="020F0502020204030204" pitchFamily="34" charset="0"/>
                        </a:rPr>
                        <a:t>aspirin</a:t>
                      </a:r>
                      <a:r>
                        <a:rPr lang="en-US" sz="1200" b="1" kern="1200" baseline="30000" dirty="0" smtClean="0">
                          <a:solidFill>
                            <a:schemeClr val="tx1"/>
                          </a:solidFill>
                          <a:effectLst/>
                          <a:latin typeface="Calibri" panose="020F0502020204030204" pitchFamily="34" charset="0"/>
                          <a:ea typeface="+mn-ea"/>
                          <a:cs typeface="Calibri" panose="020F0502020204030204" pitchFamily="34" charset="0"/>
                        </a:rPr>
                        <a:t>*</a:t>
                      </a:r>
                      <a:endParaRPr lang="en-US" sz="1200" b="1" baseline="30000" dirty="0">
                        <a:solidFill>
                          <a:schemeClr val="tx1"/>
                        </a:solidFill>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200" b="1" dirty="0">
                          <a:solidFill>
                            <a:schemeClr val="tx1"/>
                          </a:solidFill>
                          <a:latin typeface="Calibri" panose="020F0502020204030204" pitchFamily="34" charset="0"/>
                          <a:cs typeface="Calibri" panose="020F0502020204030204" pitchFamily="34" charset="0"/>
                        </a:rPr>
                        <a:t>Adjusted</a:t>
                      </a:r>
                      <a:r>
                        <a:rPr lang="en-US" sz="1200" b="1" baseline="0" dirty="0">
                          <a:solidFill>
                            <a:schemeClr val="tx1"/>
                          </a:solidFill>
                          <a:latin typeface="Calibri" panose="020F0502020204030204" pitchFamily="34" charset="0"/>
                          <a:cs typeface="Calibri" panose="020F0502020204030204" pitchFamily="34" charset="0"/>
                        </a:rPr>
                        <a:t> h</a:t>
                      </a:r>
                      <a:r>
                        <a:rPr lang="en-US" sz="1200" b="1" dirty="0">
                          <a:solidFill>
                            <a:schemeClr val="tx1"/>
                          </a:solidFill>
                          <a:latin typeface="Calibri" panose="020F0502020204030204" pitchFamily="34" charset="0"/>
                          <a:cs typeface="Calibri" panose="020F0502020204030204" pitchFamily="34" charset="0"/>
                        </a:rPr>
                        <a:t>azard ratio</a:t>
                      </a:r>
                      <a:r>
                        <a:rPr lang="en-US" sz="1200" b="1" baseline="0" dirty="0">
                          <a:solidFill>
                            <a:schemeClr val="tx1"/>
                          </a:solidFill>
                          <a:latin typeface="Calibri" panose="020F0502020204030204" pitchFamily="34" charset="0"/>
                          <a:cs typeface="Calibri" panose="020F0502020204030204" pitchFamily="34" charset="0"/>
                        </a:rPr>
                        <a:t> </a:t>
                      </a:r>
                    </a:p>
                    <a:p>
                      <a:pPr algn="ctr"/>
                      <a:r>
                        <a:rPr lang="en-US" sz="1200" b="1" dirty="0">
                          <a:solidFill>
                            <a:schemeClr val="tx1"/>
                          </a:solidFill>
                          <a:latin typeface="Calibri" panose="020F0502020204030204" pitchFamily="34" charset="0"/>
                          <a:cs typeface="Calibri" panose="020F0502020204030204" pitchFamily="34" charset="0"/>
                        </a:rPr>
                        <a:t>(95% CI)</a:t>
                      </a:r>
                      <a:r>
                        <a:rPr lang="en-US" sz="1200" b="1" baseline="30000" dirty="0">
                          <a:solidFill>
                            <a:schemeClr val="tx1"/>
                          </a:solidFill>
                          <a:latin typeface="Calibri" panose="020F0502020204030204" pitchFamily="34" charset="0"/>
                          <a:cs typeface="Calibri" panose="020F0502020204030204" pitchFamily="34" charset="0"/>
                        </a:rPr>
                        <a: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65000"/>
                      </a:sysClr>
                    </a:solidFill>
                  </a:tcPr>
                </a:tc>
                <a:tc>
                  <a:txBody>
                    <a:bodyPr/>
                    <a:lstStyle/>
                    <a:p>
                      <a:pPr algn="ctr"/>
                      <a:r>
                        <a:rPr lang="en-US" sz="1200" b="1" i="1" dirty="0" smtClean="0">
                          <a:solidFill>
                            <a:schemeClr val="tx1"/>
                          </a:solidFill>
                          <a:latin typeface="Calibri" panose="020F0502020204030204" pitchFamily="34" charset="0"/>
                          <a:ea typeface="Times New Roman" panose="02020603050405020304" pitchFamily="18" charset="0"/>
                          <a:cs typeface="Calibri" panose="020F0502020204030204" pitchFamily="34" charset="0"/>
                        </a:rPr>
                        <a:t>P</a:t>
                      </a:r>
                      <a:r>
                        <a:rPr lang="en-US" sz="1200" b="1" dirty="0" smtClean="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1200" b="1" dirty="0">
                          <a:solidFill>
                            <a:schemeClr val="tx1"/>
                          </a:solidFill>
                          <a:latin typeface="Calibri" panose="020F0502020204030204" pitchFamily="34" charset="0"/>
                          <a:ea typeface="Times New Roman" panose="02020603050405020304" pitchFamily="18" charset="0"/>
                          <a:cs typeface="Calibri" panose="020F0502020204030204" pitchFamily="34" charset="0"/>
                        </a:rPr>
                        <a:t>value</a:t>
                      </a:r>
                      <a:endParaRPr lang="en-US" sz="12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200" b="1" dirty="0">
                          <a:solidFill>
                            <a:schemeClr val="tx1"/>
                          </a:solidFill>
                          <a:latin typeface="Calibri" panose="020F0502020204030204" pitchFamily="34" charset="0"/>
                          <a:cs typeface="Calibri" panose="020F0502020204030204" pitchFamily="34" charset="0"/>
                        </a:rPr>
                        <a:t>Interaction</a:t>
                      </a:r>
                      <a:r>
                        <a:rPr lang="en-US" sz="1200" b="1" baseline="0" dirty="0">
                          <a:solidFill>
                            <a:schemeClr val="tx1"/>
                          </a:solidFill>
                          <a:latin typeface="Calibri" panose="020F0502020204030204" pitchFamily="34" charset="0"/>
                          <a:cs typeface="Calibri" panose="020F0502020204030204" pitchFamily="34" charset="0"/>
                        </a:rPr>
                        <a:t> </a:t>
                      </a:r>
                    </a:p>
                    <a:p>
                      <a:pPr algn="ctr"/>
                      <a:r>
                        <a:rPr lang="en-US" sz="1200" b="1" i="1" dirty="0">
                          <a:solidFill>
                            <a:schemeClr val="tx1"/>
                          </a:solidFill>
                          <a:latin typeface="Calibri" panose="020F0502020204030204" pitchFamily="34" charset="0"/>
                          <a:ea typeface="Times New Roman" panose="02020603050405020304" pitchFamily="18" charset="0"/>
                          <a:cs typeface="Calibri" panose="020F0502020204030204" pitchFamily="34" charset="0"/>
                        </a:rPr>
                        <a:t>P</a:t>
                      </a:r>
                      <a:r>
                        <a:rPr lang="en-US" sz="1200" b="1" dirty="0">
                          <a:solidFill>
                            <a:schemeClr val="tx1"/>
                          </a:solidFill>
                          <a:latin typeface="Calibri" panose="020F0502020204030204" pitchFamily="34" charset="0"/>
                          <a:ea typeface="Times New Roman" panose="02020603050405020304" pitchFamily="18" charset="0"/>
                          <a:cs typeface="Calibri" panose="020F0502020204030204" pitchFamily="34" charset="0"/>
                        </a:rPr>
                        <a:t> value</a:t>
                      </a:r>
                      <a:endParaRPr lang="en-US" sz="1200" b="1" dirty="0">
                        <a:solidFill>
                          <a:schemeClr val="tx1"/>
                        </a:solidFill>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65000"/>
                      </a:sysClr>
                    </a:solidFill>
                  </a:tcPr>
                </a:tc>
                <a:extLst>
                  <a:ext uri="{0D108BD9-81ED-4DB2-BD59-A6C34878D82A}">
                    <a16:rowId xmlns:a16="http://schemas.microsoft.com/office/drawing/2014/main" val="1939240208"/>
                  </a:ext>
                </a:extLst>
              </a:tr>
              <a:tr h="29112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200" b="1" dirty="0">
                          <a:solidFill>
                            <a:schemeClr val="tx1"/>
                          </a:solidFill>
                          <a:latin typeface="Calibri" panose="020F0502020204030204" pitchFamily="34" charset="0"/>
                          <a:cs typeface="Calibri" panose="020F0502020204030204" pitchFamily="34" charset="0"/>
                        </a:rPr>
                        <a:t>Women</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b="1" dirty="0">
                          <a:solidFill>
                            <a:schemeClr val="tx1"/>
                          </a:solidFill>
                          <a:latin typeface="Calibri" panose="020F0502020204030204" pitchFamily="34" charset="0"/>
                          <a:cs typeface="Calibri" panose="020F0502020204030204" pitchFamily="34" charset="0"/>
                        </a:rPr>
                        <a:t>42 (5.0%)</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b="1" dirty="0">
                          <a:solidFill>
                            <a:schemeClr val="tx1"/>
                          </a:solidFill>
                          <a:latin typeface="Calibri" panose="020F0502020204030204" pitchFamily="34" charset="0"/>
                          <a:cs typeface="Calibri" panose="020F0502020204030204" pitchFamily="34" charset="0"/>
                        </a:rPr>
                        <a:t>72 (8.6%)</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b="1" dirty="0">
                          <a:solidFill>
                            <a:schemeClr val="tx1"/>
                          </a:solidFill>
                          <a:latin typeface="Calibri" panose="020F0502020204030204" pitchFamily="34" charset="0"/>
                          <a:cs typeface="Calibri" panose="020F0502020204030204" pitchFamily="34" charset="0"/>
                        </a:rPr>
                        <a:t>0.62 (0.42 - 0.92)</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solidFill>
                  </a:tcPr>
                </a:tc>
                <a:tc>
                  <a:txBody>
                    <a:bodyPr/>
                    <a:lstStyle/>
                    <a:p>
                      <a:pPr algn="ctr"/>
                      <a:r>
                        <a:rPr lang="en-US" sz="1200" b="1" dirty="0">
                          <a:solidFill>
                            <a:schemeClr val="tx1"/>
                          </a:solidFill>
                          <a:latin typeface="Calibri" panose="020F0502020204030204" pitchFamily="34" charset="0"/>
                          <a:cs typeface="Calibri" panose="020F0502020204030204" pitchFamily="34" charset="0"/>
                        </a:rPr>
                        <a:t>0.018</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b="1" dirty="0">
                          <a:solidFill>
                            <a:schemeClr val="tx1"/>
                          </a:solidFill>
                          <a:latin typeface="Calibri" panose="020F0502020204030204" pitchFamily="34" charset="0"/>
                          <a:cs typeface="Calibri" panose="020F0502020204030204" pitchFamily="34" charset="0"/>
                        </a:rPr>
                        <a:t>0.69</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A8C8E">
                        <a:lumMod val="20000"/>
                        <a:lumOff val="80000"/>
                      </a:srgbClr>
                    </a:solidFill>
                  </a:tcPr>
                </a:tc>
                <a:extLst>
                  <a:ext uri="{0D108BD9-81ED-4DB2-BD59-A6C34878D82A}">
                    <a16:rowId xmlns:a16="http://schemas.microsoft.com/office/drawing/2014/main" val="611936624"/>
                  </a:ext>
                </a:extLst>
              </a:tr>
              <a:tr h="27973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200" b="1" dirty="0">
                          <a:solidFill>
                            <a:schemeClr val="tx1"/>
                          </a:solidFill>
                          <a:latin typeface="Calibri" panose="020F0502020204030204" pitchFamily="34" charset="0"/>
                          <a:cs typeface="Calibri" panose="020F0502020204030204" pitchFamily="34" charset="0"/>
                        </a:rPr>
                        <a:t>Men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b="1" dirty="0">
                          <a:solidFill>
                            <a:schemeClr val="tx1"/>
                          </a:solidFill>
                          <a:latin typeface="Calibri" panose="020F0502020204030204" pitchFamily="34" charset="0"/>
                          <a:cs typeface="Calibri" panose="020F0502020204030204" pitchFamily="34" charset="0"/>
                        </a:rPr>
                        <a:t>99 (3.7%)</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b="1" dirty="0">
                          <a:solidFill>
                            <a:schemeClr val="tx1"/>
                          </a:solidFill>
                          <a:latin typeface="Calibri" panose="020F0502020204030204" pitchFamily="34" charset="0"/>
                          <a:cs typeface="Calibri" panose="020F0502020204030204" pitchFamily="34" charset="0"/>
                        </a:rPr>
                        <a:t>178 (6.6%)</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b="1" dirty="0">
                          <a:solidFill>
                            <a:schemeClr val="tx1"/>
                          </a:solidFill>
                          <a:latin typeface="Calibri" panose="020F0502020204030204" pitchFamily="34" charset="0"/>
                          <a:cs typeface="Calibri" panose="020F0502020204030204" pitchFamily="34" charset="0"/>
                        </a:rPr>
                        <a:t>0.57 (0.44 - 0.73)</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B0F0"/>
                    </a:solidFill>
                  </a:tcPr>
                </a:tc>
                <a:tc>
                  <a:txBody>
                    <a:bodyPr/>
                    <a:lstStyle/>
                    <a:p>
                      <a:pPr algn="ctr"/>
                      <a:r>
                        <a:rPr lang="en-US" sz="1200" b="1" dirty="0">
                          <a:solidFill>
                            <a:schemeClr val="tx1"/>
                          </a:solidFill>
                          <a:latin typeface="Calibri" panose="020F0502020204030204" pitchFamily="34" charset="0"/>
                          <a:cs typeface="Calibri" panose="020F0502020204030204" pitchFamily="34" charset="0"/>
                        </a:rPr>
                        <a:t>&lt;.001</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B0F0"/>
                    </a:solidFill>
                  </a:tcPr>
                </a:tc>
                <a:tc vMerge="1">
                  <a:txBody>
                    <a:bodyPr/>
                    <a:lstStyle/>
                    <a:p>
                      <a:endParaRPr lang="en-US" dirty="0"/>
                    </a:p>
                  </a:txBody>
                  <a:tcPr>
                    <a:solidFill>
                      <a:schemeClr val="accent3">
                        <a:lumMod val="75000"/>
                      </a:schemeClr>
                    </a:solidFill>
                  </a:tcPr>
                </a:tc>
                <a:extLst>
                  <a:ext uri="{0D108BD9-81ED-4DB2-BD59-A6C34878D82A}">
                    <a16:rowId xmlns:a16="http://schemas.microsoft.com/office/drawing/2014/main" val="6092988"/>
                  </a:ext>
                </a:extLst>
              </a:tr>
            </a:tbl>
          </a:graphicData>
        </a:graphic>
      </p:graphicFrame>
      <p:sp>
        <p:nvSpPr>
          <p:cNvPr id="464" name="TextBox 463"/>
          <p:cNvSpPr txBox="1"/>
          <p:nvPr/>
        </p:nvSpPr>
        <p:spPr>
          <a:xfrm>
            <a:off x="8445464" y="2038399"/>
            <a:ext cx="794910" cy="338554"/>
          </a:xfrm>
          <a:prstGeom prst="rect">
            <a:avLst/>
          </a:prstGeom>
          <a:noFill/>
        </p:spPr>
        <p:txBody>
          <a:bodyPr wrap="square" rtlCol="0">
            <a:spAutoFit/>
          </a:bodyPr>
          <a:lstStyle/>
          <a:p>
            <a:r>
              <a:rPr lang="en-US" sz="1600" b="1" dirty="0">
                <a:solidFill>
                  <a:srgbClr val="FF0000"/>
                </a:solidFill>
                <a:latin typeface="Calibri" panose="020F0502020204030204" pitchFamily="34" charset="0"/>
                <a:cs typeface="Calibri" panose="020F0502020204030204" pitchFamily="34" charset="0"/>
              </a:rPr>
              <a:t>8.6%</a:t>
            </a:r>
          </a:p>
        </p:txBody>
      </p:sp>
      <p:sp>
        <p:nvSpPr>
          <p:cNvPr id="465" name="TextBox 464"/>
          <p:cNvSpPr txBox="1"/>
          <p:nvPr/>
        </p:nvSpPr>
        <p:spPr>
          <a:xfrm>
            <a:off x="8445464" y="3030329"/>
            <a:ext cx="794910" cy="338554"/>
          </a:xfrm>
          <a:prstGeom prst="rect">
            <a:avLst/>
          </a:prstGeom>
          <a:noFill/>
        </p:spPr>
        <p:txBody>
          <a:bodyPr wrap="square" rtlCol="0">
            <a:spAutoFit/>
          </a:bodyPr>
          <a:lstStyle/>
          <a:p>
            <a:r>
              <a:rPr lang="en-US" sz="1600" b="1" dirty="0">
                <a:solidFill>
                  <a:srgbClr val="FF0000"/>
                </a:solidFill>
                <a:latin typeface="Calibri" panose="020F0502020204030204" pitchFamily="34" charset="0"/>
                <a:cs typeface="Calibri" panose="020F0502020204030204" pitchFamily="34" charset="0"/>
              </a:rPr>
              <a:t>5.0%</a:t>
            </a:r>
          </a:p>
        </p:txBody>
      </p:sp>
      <p:sp>
        <p:nvSpPr>
          <p:cNvPr id="466" name="TextBox 465"/>
          <p:cNvSpPr txBox="1"/>
          <p:nvPr/>
        </p:nvSpPr>
        <p:spPr>
          <a:xfrm>
            <a:off x="8445464" y="2558619"/>
            <a:ext cx="794910" cy="338554"/>
          </a:xfrm>
          <a:prstGeom prst="rect">
            <a:avLst/>
          </a:prstGeom>
          <a:noFill/>
        </p:spPr>
        <p:txBody>
          <a:bodyPr wrap="square" rtlCol="0">
            <a:spAutoFit/>
          </a:bodyPr>
          <a:lstStyle/>
          <a:p>
            <a:r>
              <a:rPr lang="en-US" sz="1600" b="1" dirty="0">
                <a:solidFill>
                  <a:srgbClr val="00B0F0"/>
                </a:solidFill>
                <a:latin typeface="Calibri" panose="020F0502020204030204" pitchFamily="34" charset="0"/>
                <a:cs typeface="Calibri" panose="020F0502020204030204" pitchFamily="34" charset="0"/>
              </a:rPr>
              <a:t>6.6%</a:t>
            </a:r>
          </a:p>
        </p:txBody>
      </p:sp>
      <p:sp>
        <p:nvSpPr>
          <p:cNvPr id="467" name="TextBox 466"/>
          <p:cNvSpPr txBox="1"/>
          <p:nvPr/>
        </p:nvSpPr>
        <p:spPr>
          <a:xfrm>
            <a:off x="8445464" y="3378701"/>
            <a:ext cx="794910" cy="338554"/>
          </a:xfrm>
          <a:prstGeom prst="rect">
            <a:avLst/>
          </a:prstGeom>
          <a:noFill/>
        </p:spPr>
        <p:txBody>
          <a:bodyPr wrap="square" rtlCol="0">
            <a:spAutoFit/>
          </a:bodyPr>
          <a:lstStyle/>
          <a:p>
            <a:r>
              <a:rPr lang="en-US" sz="1600" b="1" dirty="0">
                <a:solidFill>
                  <a:srgbClr val="00B0F0"/>
                </a:solidFill>
                <a:latin typeface="Calibri" panose="020F0502020204030204" pitchFamily="34" charset="0"/>
                <a:cs typeface="Calibri" panose="020F0502020204030204" pitchFamily="34" charset="0"/>
              </a:rPr>
              <a:t>3.7%</a:t>
            </a:r>
          </a:p>
        </p:txBody>
      </p:sp>
    </p:spTree>
    <p:extLst>
      <p:ext uri="{BB962C8B-B14F-4D97-AF65-F5344CB8AC3E}">
        <p14:creationId xmlns:p14="http://schemas.microsoft.com/office/powerpoint/2010/main" val="228982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4"/>
                                        </p:tgtEl>
                                        <p:attrNameLst>
                                          <p:attrName>style.visibility</p:attrName>
                                        </p:attrNameLst>
                                      </p:cBhvr>
                                      <p:to>
                                        <p:strVal val="visible"/>
                                      </p:to>
                                    </p:set>
                                    <p:anim calcmode="lin" valueType="num">
                                      <p:cBhvr additive="base">
                                        <p:cTn id="7" dur="500" fill="hold"/>
                                        <p:tgtEl>
                                          <p:spTgt spid="464"/>
                                        </p:tgtEl>
                                        <p:attrNameLst>
                                          <p:attrName>ppt_x</p:attrName>
                                        </p:attrNameLst>
                                      </p:cBhvr>
                                      <p:tavLst>
                                        <p:tav tm="0">
                                          <p:val>
                                            <p:strVal val="#ppt_x"/>
                                          </p:val>
                                        </p:tav>
                                        <p:tav tm="100000">
                                          <p:val>
                                            <p:strVal val="#ppt_x"/>
                                          </p:val>
                                        </p:tav>
                                      </p:tavLst>
                                    </p:anim>
                                    <p:anim calcmode="lin" valueType="num">
                                      <p:cBhvr additive="base">
                                        <p:cTn id="8" dur="500" fill="hold"/>
                                        <p:tgtEl>
                                          <p:spTgt spid="46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65"/>
                                        </p:tgtEl>
                                        <p:attrNameLst>
                                          <p:attrName>style.visibility</p:attrName>
                                        </p:attrNameLst>
                                      </p:cBhvr>
                                      <p:to>
                                        <p:strVal val="visible"/>
                                      </p:to>
                                    </p:set>
                                    <p:anim calcmode="lin" valueType="num">
                                      <p:cBhvr additive="base">
                                        <p:cTn id="11" dur="500" fill="hold"/>
                                        <p:tgtEl>
                                          <p:spTgt spid="465"/>
                                        </p:tgtEl>
                                        <p:attrNameLst>
                                          <p:attrName>ppt_x</p:attrName>
                                        </p:attrNameLst>
                                      </p:cBhvr>
                                      <p:tavLst>
                                        <p:tav tm="0">
                                          <p:val>
                                            <p:strVal val="#ppt_x"/>
                                          </p:val>
                                        </p:tav>
                                        <p:tav tm="100000">
                                          <p:val>
                                            <p:strVal val="#ppt_x"/>
                                          </p:val>
                                        </p:tav>
                                      </p:tavLst>
                                    </p:anim>
                                    <p:anim calcmode="lin" valueType="num">
                                      <p:cBhvr additive="base">
                                        <p:cTn id="12" dur="500" fill="hold"/>
                                        <p:tgtEl>
                                          <p:spTgt spid="46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66"/>
                                        </p:tgtEl>
                                        <p:attrNameLst>
                                          <p:attrName>style.visibility</p:attrName>
                                        </p:attrNameLst>
                                      </p:cBhvr>
                                      <p:to>
                                        <p:strVal val="visible"/>
                                      </p:to>
                                    </p:set>
                                    <p:anim calcmode="lin" valueType="num">
                                      <p:cBhvr additive="base">
                                        <p:cTn id="17" dur="500" fill="hold"/>
                                        <p:tgtEl>
                                          <p:spTgt spid="466"/>
                                        </p:tgtEl>
                                        <p:attrNameLst>
                                          <p:attrName>ppt_x</p:attrName>
                                        </p:attrNameLst>
                                      </p:cBhvr>
                                      <p:tavLst>
                                        <p:tav tm="0">
                                          <p:val>
                                            <p:strVal val="#ppt_x"/>
                                          </p:val>
                                        </p:tav>
                                        <p:tav tm="100000">
                                          <p:val>
                                            <p:strVal val="#ppt_x"/>
                                          </p:val>
                                        </p:tav>
                                      </p:tavLst>
                                    </p:anim>
                                    <p:anim calcmode="lin" valueType="num">
                                      <p:cBhvr additive="base">
                                        <p:cTn id="18" dur="500" fill="hold"/>
                                        <p:tgtEl>
                                          <p:spTgt spid="46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67"/>
                                        </p:tgtEl>
                                        <p:attrNameLst>
                                          <p:attrName>style.visibility</p:attrName>
                                        </p:attrNameLst>
                                      </p:cBhvr>
                                      <p:to>
                                        <p:strVal val="visible"/>
                                      </p:to>
                                    </p:set>
                                    <p:anim calcmode="lin" valueType="num">
                                      <p:cBhvr additive="base">
                                        <p:cTn id="21" dur="500" fill="hold"/>
                                        <p:tgtEl>
                                          <p:spTgt spid="467"/>
                                        </p:tgtEl>
                                        <p:attrNameLst>
                                          <p:attrName>ppt_x</p:attrName>
                                        </p:attrNameLst>
                                      </p:cBhvr>
                                      <p:tavLst>
                                        <p:tav tm="0">
                                          <p:val>
                                            <p:strVal val="#ppt_x"/>
                                          </p:val>
                                        </p:tav>
                                        <p:tav tm="100000">
                                          <p:val>
                                            <p:strVal val="#ppt_x"/>
                                          </p:val>
                                        </p:tav>
                                      </p:tavLst>
                                    </p:anim>
                                    <p:anim calcmode="lin" valueType="num">
                                      <p:cBhvr additive="base">
                                        <p:cTn id="22" dur="500" fill="hold"/>
                                        <p:tgtEl>
                                          <p:spTgt spid="4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 grpId="0"/>
      <p:bldP spid="465" grpId="0"/>
      <p:bldP spid="466" grpId="0"/>
      <p:bldP spid="46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6605869" y="5995489"/>
            <a:ext cx="5394753" cy="830997"/>
          </a:xfrm>
          <a:prstGeom prst="rect">
            <a:avLst/>
          </a:prstGeom>
          <a:solidFill>
            <a:schemeClr val="bg1"/>
          </a:solidFill>
          <a:ln>
            <a:solidFill>
              <a:schemeClr val="tx1"/>
            </a:solidFill>
          </a:ln>
        </p:spPr>
        <p:txBody>
          <a:bodyPr wrap="square" rtlCol="0">
            <a:spAutoFit/>
          </a:bodyPr>
          <a:lstStyle/>
          <a:p>
            <a:r>
              <a:rPr lang="en-US" sz="1200" dirty="0">
                <a:latin typeface="Calibri" panose="020F0502020204030204" pitchFamily="34" charset="0"/>
                <a:cs typeface="Calibri" panose="020F0502020204030204" pitchFamily="34" charset="0"/>
              </a:rPr>
              <a:t>Bleeding outcomes were evaluated in the intention-to-treat </a:t>
            </a:r>
            <a:r>
              <a:rPr lang="en-US" sz="1200" dirty="0" smtClean="0">
                <a:latin typeface="Calibri" panose="020F0502020204030204" pitchFamily="34" charset="0"/>
                <a:cs typeface="Calibri" panose="020F0502020204030204" pitchFamily="34" charset="0"/>
              </a:rPr>
              <a:t>cohort</a:t>
            </a:r>
            <a:endParaRPr lang="en-US" sz="1200" baseline="30000" dirty="0" smtClean="0">
              <a:latin typeface="Calibri" panose="020F0502020204030204" pitchFamily="34" charset="0"/>
              <a:cs typeface="Calibri" panose="020F0502020204030204" pitchFamily="34" charset="0"/>
            </a:endParaRPr>
          </a:p>
          <a:p>
            <a:r>
              <a:rPr lang="en-US" sz="1200" baseline="30000" dirty="0" smtClean="0">
                <a:latin typeface="Calibri" panose="020F0502020204030204" pitchFamily="34" charset="0"/>
                <a:cs typeface="Calibri" panose="020F0502020204030204" pitchFamily="34" charset="0"/>
              </a:rPr>
              <a:t>*</a:t>
            </a:r>
            <a:r>
              <a:rPr lang="en-US" sz="1200" dirty="0" smtClean="0">
                <a:latin typeface="Calibri" panose="020F0502020204030204" pitchFamily="34" charset="0"/>
                <a:cs typeface="Calibri" panose="020F0502020204030204" pitchFamily="34" charset="0"/>
              </a:rPr>
              <a:t>reference, </a:t>
            </a:r>
            <a:r>
              <a:rPr lang="en-US" sz="1200" baseline="30000" dirty="0" smtClean="0">
                <a:latin typeface="Calibri" panose="020F0502020204030204" pitchFamily="34" charset="0"/>
                <a:cs typeface="Calibri" panose="020F0502020204030204" pitchFamily="34" charset="0"/>
              </a:rPr>
              <a:t>†</a:t>
            </a:r>
            <a:r>
              <a:rPr lang="en-US" sz="1200" dirty="0">
                <a:latin typeface="Calibri" panose="020F0502020204030204" pitchFamily="34" charset="0"/>
                <a:cs typeface="Calibri" panose="020F0502020204030204" pitchFamily="34" charset="0"/>
              </a:rPr>
              <a:t>Model adjusted for age (years), non-white race, region of enrollment, insulin-treated diabetes, CKD, current smoking, hypercholesterolemia, previous PCI, </a:t>
            </a:r>
            <a:r>
              <a:rPr lang="en-US" sz="1200" dirty="0" err="1">
                <a:latin typeface="Calibri" panose="020F0502020204030204" pitchFamily="34" charset="0"/>
                <a:cs typeface="Calibri" panose="020F0502020204030204" pitchFamily="34" charset="0"/>
              </a:rPr>
              <a:t>multivessel</a:t>
            </a:r>
            <a:r>
              <a:rPr lang="en-US" sz="1200" dirty="0">
                <a:latin typeface="Calibri" panose="020F0502020204030204" pitchFamily="34" charset="0"/>
                <a:cs typeface="Calibri" panose="020F0502020204030204" pitchFamily="34" charset="0"/>
              </a:rPr>
              <a:t> CAD, indication for PCI, lesion calcification.</a:t>
            </a:r>
          </a:p>
        </p:txBody>
      </p:sp>
      <p:sp>
        <p:nvSpPr>
          <p:cNvPr id="49" name="Right Arrow 48"/>
          <p:cNvSpPr/>
          <p:nvPr/>
        </p:nvSpPr>
        <p:spPr>
          <a:xfrm>
            <a:off x="6981338" y="5548257"/>
            <a:ext cx="2109724" cy="477184"/>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ight Arrow 46"/>
          <p:cNvSpPr/>
          <p:nvPr/>
        </p:nvSpPr>
        <p:spPr>
          <a:xfrm rot="10800000">
            <a:off x="4414937" y="5548257"/>
            <a:ext cx="2109724" cy="477184"/>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sz="4800" kern="0" dirty="0">
                <a:ln>
                  <a:noFill/>
                </a:ln>
                <a:solidFill>
                  <a:sysClr val="windowText" lastClr="000000"/>
                </a:solidFill>
                <a:latin typeface="Calibri" panose="020F0502020204030204" pitchFamily="34" charset="0"/>
                <a:ea typeface="Times New Roman" panose="02020603050405020304" pitchFamily="18" charset="0"/>
                <a:cs typeface="Calibri" panose="020F0502020204030204" pitchFamily="34" charset="0"/>
              </a:rPr>
              <a:t/>
            </a:r>
            <a:br>
              <a:rPr lang="en-US" sz="4800" kern="0" dirty="0">
                <a:ln>
                  <a:noFill/>
                </a:ln>
                <a:solidFill>
                  <a:sysClr val="windowText" lastClr="000000"/>
                </a:solidFill>
                <a:latin typeface="Calibri" panose="020F0502020204030204" pitchFamily="34" charset="0"/>
                <a:ea typeface="Times New Roman" panose="02020603050405020304" pitchFamily="18" charset="0"/>
                <a:cs typeface="Calibri" panose="020F0502020204030204" pitchFamily="34" charset="0"/>
              </a:rPr>
            </a:br>
            <a:endParaRPr lang="en-US" sz="4800" dirty="0">
              <a:latin typeface="Calibri" panose="020F0502020204030204" pitchFamily="34" charset="0"/>
              <a:cs typeface="Calibri" panose="020F0502020204030204" pitchFamily="34" charset="0"/>
            </a:endParaRPr>
          </a:p>
        </p:txBody>
      </p:sp>
      <p:sp>
        <p:nvSpPr>
          <p:cNvPr id="10" name="TextBox 22"/>
          <p:cNvSpPr txBox="1"/>
          <p:nvPr/>
        </p:nvSpPr>
        <p:spPr>
          <a:xfrm>
            <a:off x="4426006" y="5599895"/>
            <a:ext cx="3211485"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1600" b="0" i="0" u="none" strike="noStrike" kern="1200" cap="none" spc="0" normalizeH="0" baseline="0" noProof="0" dirty="0" err="1">
                <a:ln>
                  <a:noFill/>
                </a:ln>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rPr>
              <a:t>Tica+placebo</a:t>
            </a:r>
            <a:r>
              <a:rPr kumimoji="0" lang="en-US" sz="16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rPr>
              <a:t> lower risk</a:t>
            </a:r>
            <a:endParaRPr kumimoji="0" lang="en-US" sz="1600" b="0" i="0" u="none" strike="noStrike" kern="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4" name="Chart 3"/>
          <p:cNvGraphicFramePr>
            <a:graphicFrameLocks/>
          </p:cNvGraphicFramePr>
          <p:nvPr>
            <p:extLst>
              <p:ext uri="{D42A27DB-BD31-4B8C-83A1-F6EECF244321}">
                <p14:modId xmlns:p14="http://schemas.microsoft.com/office/powerpoint/2010/main" val="346782391"/>
              </p:ext>
            </p:extLst>
          </p:nvPr>
        </p:nvGraphicFramePr>
        <p:xfrm>
          <a:off x="3986541" y="1515588"/>
          <a:ext cx="5566055" cy="432007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86509" y="2392594"/>
            <a:ext cx="1352550"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BARC 3 or 5 </a:t>
            </a:r>
            <a:endParaRPr kumimoji="0" lang="en-US" b="1"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7" name="Rectangle 6"/>
          <p:cNvSpPr/>
          <p:nvPr/>
        </p:nvSpPr>
        <p:spPr>
          <a:xfrm>
            <a:off x="206701" y="3258000"/>
            <a:ext cx="1241045"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TIMI major</a:t>
            </a:r>
            <a:endParaRPr kumimoji="0" lang="en-US" b="1"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8" name="Rectangle 7"/>
          <p:cNvSpPr/>
          <p:nvPr/>
        </p:nvSpPr>
        <p:spPr>
          <a:xfrm>
            <a:off x="193850" y="3977448"/>
            <a:ext cx="2049151" cy="646331"/>
          </a:xfrm>
          <a:prstGeom prst="rect">
            <a:avLst/>
          </a:prstGeom>
        </p:spPr>
        <p:txBody>
          <a:bodyPr wrap="none">
            <a:spAutoFit/>
          </a:bodyPr>
          <a:lstStyle/>
          <a:p>
            <a:pPr lvl="0">
              <a:defRP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GUSTO </a:t>
            </a:r>
          </a:p>
          <a:p>
            <a:pPr lvl="0">
              <a:defRP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moderate or severe</a:t>
            </a:r>
            <a:endParaRPr kumimoji="0" lang="en-US" b="1"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9" name="Rectangle 8"/>
          <p:cNvSpPr/>
          <p:nvPr/>
        </p:nvSpPr>
        <p:spPr>
          <a:xfrm>
            <a:off x="191731" y="4962152"/>
            <a:ext cx="1230787" cy="369332"/>
          </a:xfrm>
          <a:prstGeom prst="rect">
            <a:avLst/>
          </a:prstGeom>
        </p:spPr>
        <p:txBody>
          <a:bodyPr wrap="none">
            <a:spAutoFit/>
          </a:bodyPr>
          <a:lstStyle/>
          <a:p>
            <a:pPr lvl="0">
              <a:defRP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ISTH major</a:t>
            </a:r>
            <a:endParaRPr kumimoji="0" lang="en-US" b="1"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13" name="Rectangle 12"/>
          <p:cNvSpPr/>
          <p:nvPr/>
        </p:nvSpPr>
        <p:spPr>
          <a:xfrm>
            <a:off x="8132697" y="2519972"/>
            <a:ext cx="184731"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17" name="Rectangle 16"/>
          <p:cNvSpPr/>
          <p:nvPr/>
        </p:nvSpPr>
        <p:spPr>
          <a:xfrm>
            <a:off x="8002910" y="1419804"/>
            <a:ext cx="2600672" cy="923330"/>
          </a:xfrm>
          <a:prstGeom prst="rect">
            <a:avLst/>
          </a:prstGeom>
        </p:spPr>
        <p:txBody>
          <a:bodyPr wrap="square">
            <a:spAutoFit/>
          </a:bodyPr>
          <a:lstStyle/>
          <a:p>
            <a:pPr lvl="0">
              <a:defRP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Adjusted </a:t>
            </a:r>
          </a:p>
          <a:p>
            <a:pPr lvl="0">
              <a:defRP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Hazard Ratio </a:t>
            </a:r>
          </a:p>
          <a:p>
            <a:pPr lvl="0">
              <a:defRP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(95% CI)</a:t>
            </a:r>
            <a:r>
              <a:rPr lang="en-US" b="1" baseline="30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p>
        </p:txBody>
      </p:sp>
      <p:sp>
        <p:nvSpPr>
          <p:cNvPr id="18" name="TextBox 68"/>
          <p:cNvSpPr txBox="1"/>
          <p:nvPr/>
        </p:nvSpPr>
        <p:spPr>
          <a:xfrm>
            <a:off x="563808" y="1204359"/>
            <a:ext cx="8185302" cy="369332"/>
          </a:xfrm>
          <a:prstGeom prst="rect">
            <a:avLst/>
          </a:prstGeom>
          <a:noFill/>
        </p:spPr>
        <p:txBody>
          <a:bodyPr wrap="square" rtlCol="0">
            <a:spAutoFit/>
          </a:bodyPr>
          <a:lstStyle/>
          <a:p>
            <a:pPr lvl="0">
              <a:defRPr/>
            </a:pP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20" name="Rectangle 19"/>
          <p:cNvSpPr/>
          <p:nvPr/>
        </p:nvSpPr>
        <p:spPr>
          <a:xfrm>
            <a:off x="7997963" y="3111333"/>
            <a:ext cx="3013055" cy="646331"/>
          </a:xfrm>
          <a:prstGeom prst="rect">
            <a:avLst/>
          </a:prstGeom>
        </p:spPr>
        <p:txBody>
          <a:bodyPr wrap="square">
            <a:spAutoFit/>
          </a:bodyPr>
          <a:lstStyle/>
          <a:p>
            <a:pPr lvl="0">
              <a:defRP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0.31 (0.09 - 1.15)         .08	 </a:t>
            </a:r>
          </a:p>
          <a:p>
            <a:pPr lvl="0">
              <a:defRP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0.62 (0.32 - 1.21)         .16</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22" name="Rectangle 21"/>
          <p:cNvSpPr/>
          <p:nvPr/>
        </p:nvSpPr>
        <p:spPr>
          <a:xfrm>
            <a:off x="7993242" y="4810275"/>
            <a:ext cx="3338489" cy="646331"/>
          </a:xfrm>
          <a:prstGeom prst="rect">
            <a:avLst/>
          </a:prstGeom>
        </p:spPr>
        <p:txBody>
          <a:bodyPr wrap="square">
            <a:spAutoFit/>
          </a:bodyPr>
          <a:lstStyle/>
          <a:p>
            <a:pPr lvl="0">
              <a:defRP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0.78 (0.39 - 1.58)	     .49</a:t>
            </a:r>
          </a:p>
          <a:p>
            <a:pPr lvl="0">
              <a:defRPr/>
            </a:pPr>
            <a:r>
              <a:rPr lang="en-US" kern="0" dirty="0">
                <a:solidFill>
                  <a:sysClr val="windowText" lastClr="000000"/>
                </a:solidFill>
                <a:latin typeface="Calibri" panose="020F0502020204030204" pitchFamily="34" charset="0"/>
                <a:ea typeface="Times New Roman" panose="02020603050405020304" pitchFamily="18" charset="0"/>
                <a:cs typeface="Calibri" panose="020F0502020204030204" pitchFamily="34" charset="0"/>
              </a:rPr>
              <a:t>0.48 (0.29 - 0.77)          .003</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cxnSp>
        <p:nvCxnSpPr>
          <p:cNvPr id="23" name="Straight Connector 22"/>
          <p:cNvCxnSpPr/>
          <p:nvPr/>
        </p:nvCxnSpPr>
        <p:spPr>
          <a:xfrm flipV="1">
            <a:off x="6763816" y="2146431"/>
            <a:ext cx="0" cy="33832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087362" y="2261285"/>
            <a:ext cx="2494772" cy="646331"/>
          </a:xfrm>
          <a:prstGeom prst="rect">
            <a:avLst/>
          </a:prstGeom>
        </p:spPr>
        <p:txBody>
          <a:bodyPr wrap="square">
            <a:spAutoFit/>
          </a:bodyPr>
          <a:lstStyle/>
          <a:p>
            <a:pPr lvl="0">
              <a:defRP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14 (1.7)   vs   20 (2.4)</a:t>
            </a:r>
          </a:p>
          <a:p>
            <a:pPr lvl="0">
              <a:defRP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20 (0.8)   vs   49 (1.8)</a:t>
            </a:r>
          </a:p>
        </p:txBody>
      </p:sp>
      <p:sp>
        <p:nvSpPr>
          <p:cNvPr id="26" name="Rectangle 25"/>
          <p:cNvSpPr/>
          <p:nvPr/>
        </p:nvSpPr>
        <p:spPr>
          <a:xfrm>
            <a:off x="2258479" y="3104914"/>
            <a:ext cx="2587388" cy="646331"/>
          </a:xfrm>
          <a:prstGeom prst="rect">
            <a:avLst/>
          </a:prstGeom>
          <a:noFill/>
        </p:spPr>
        <p:txBody>
          <a:bodyPr wrap="square">
            <a:spAutoFit/>
          </a:bodyPr>
          <a:lstStyle/>
          <a:p>
            <a:pPr lvl="0">
              <a:defRP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3 (0.4)   vs   10 (1.2)</a:t>
            </a:r>
          </a:p>
          <a:p>
            <a:pPr lvl="0">
              <a:defRPr/>
            </a:pPr>
            <a:r>
              <a:rPr kumimoji="0" lang="en-US"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14 (0.5)   vs   24 (0.9)</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27" name="Rectangle 26"/>
          <p:cNvSpPr/>
          <p:nvPr/>
        </p:nvSpPr>
        <p:spPr>
          <a:xfrm>
            <a:off x="2207601" y="3961886"/>
            <a:ext cx="5687094" cy="646331"/>
          </a:xfrm>
          <a:prstGeom prst="rect">
            <a:avLst/>
          </a:prstGeom>
        </p:spPr>
        <p:txBody>
          <a:bodyPr wrap="square">
            <a:spAutoFit/>
          </a:bodyPr>
          <a:lstStyle/>
          <a:p>
            <a:pPr lvl="0">
              <a:defRP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9 (1.1)   vs   16 (1.9)</a:t>
            </a:r>
          </a:p>
          <a:p>
            <a:pPr lvl="0">
              <a:defRPr/>
            </a:pPr>
            <a:r>
              <a:rPr kumimoji="0" lang="en-US"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17</a:t>
            </a:r>
            <a:r>
              <a:rPr kumimoji="0" lang="en-US" b="0" i="0" u="none" strike="noStrike" kern="0" cap="none" spc="0" normalizeH="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(0.6)   vs   33 (1.2)</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28" name="Rectangle 27"/>
          <p:cNvSpPr/>
          <p:nvPr/>
        </p:nvSpPr>
        <p:spPr>
          <a:xfrm>
            <a:off x="2245016" y="4809888"/>
            <a:ext cx="2152642" cy="646331"/>
          </a:xfrm>
          <a:prstGeom prst="rect">
            <a:avLst/>
          </a:prstGeom>
        </p:spPr>
        <p:txBody>
          <a:bodyPr wrap="square">
            <a:spAutoFit/>
          </a:bodyPr>
          <a:lstStyle/>
          <a:p>
            <a:pPr lvl="0">
              <a:defRP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15 (1.8)   vs   20 (2.4)</a:t>
            </a:r>
          </a:p>
          <a:p>
            <a:pPr lvl="0">
              <a:defRPr/>
            </a:pPr>
            <a:r>
              <a:rPr kumimoji="0" lang="en-US"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24 (0.9)   vs   52 (1.9)</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33" name="Title 1"/>
          <p:cNvSpPr txBox="1">
            <a:spLocks/>
          </p:cNvSpPr>
          <p:nvPr/>
        </p:nvSpPr>
        <p:spPr>
          <a:xfrm>
            <a:off x="419099" y="106894"/>
            <a:ext cx="11439525" cy="1325563"/>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ln>
                  <a:solidFill>
                    <a:srgbClr val="002060"/>
                  </a:solidFill>
                </a:ln>
                <a:solidFill>
                  <a:srgbClr val="002856"/>
                </a:solidFill>
                <a:latin typeface="+mj-lt"/>
                <a:ea typeface="+mj-ea"/>
                <a:cs typeface="+mj-cs"/>
              </a:defRPr>
            </a:lvl1pPr>
          </a:lstStyle>
          <a:p>
            <a:pPr algn="ctr"/>
            <a:r>
              <a:rPr lang="en-US" sz="4000" dirty="0">
                <a:latin typeface="Calibri" panose="020F0502020204030204" pitchFamily="34" charset="0"/>
                <a:cs typeface="Calibri" panose="020F0502020204030204" pitchFamily="34" charset="0"/>
              </a:rPr>
              <a:t>TWILIGHT – Sex Analysis: </a:t>
            </a:r>
            <a:br>
              <a:rPr lang="en-US" sz="4000" dirty="0">
                <a:latin typeface="Calibri" panose="020F0502020204030204" pitchFamily="34" charset="0"/>
                <a:cs typeface="Calibri" panose="020F0502020204030204" pitchFamily="34" charset="0"/>
              </a:rPr>
            </a:br>
            <a:r>
              <a:rPr lang="en-US" sz="4000" dirty="0">
                <a:solidFill>
                  <a:schemeClr val="accent4">
                    <a:lumMod val="75000"/>
                  </a:schemeClr>
                </a:solidFill>
                <a:latin typeface="Calibri" panose="020F0502020204030204" pitchFamily="34" charset="0"/>
                <a:cs typeface="Calibri" panose="020F0502020204030204" pitchFamily="34" charset="0"/>
              </a:rPr>
              <a:t>Pre-specified Bleeding Endpoints by Sex and </a:t>
            </a:r>
            <a:endParaRPr lang="en-US" sz="4000" dirty="0" smtClean="0">
              <a:solidFill>
                <a:schemeClr val="accent4">
                  <a:lumMod val="75000"/>
                </a:schemeClr>
              </a:solidFill>
              <a:latin typeface="Calibri" panose="020F0502020204030204" pitchFamily="34" charset="0"/>
              <a:cs typeface="Calibri" panose="020F0502020204030204" pitchFamily="34" charset="0"/>
            </a:endParaRPr>
          </a:p>
          <a:p>
            <a:pPr algn="ctr"/>
            <a:r>
              <a:rPr lang="en-US" sz="4000" dirty="0" smtClean="0">
                <a:solidFill>
                  <a:schemeClr val="accent4">
                    <a:lumMod val="75000"/>
                  </a:schemeClr>
                </a:solidFill>
                <a:latin typeface="Calibri" panose="020F0502020204030204" pitchFamily="34" charset="0"/>
                <a:cs typeface="Calibri" panose="020F0502020204030204" pitchFamily="34" charset="0"/>
              </a:rPr>
              <a:t>Randomized </a:t>
            </a:r>
            <a:r>
              <a:rPr lang="en-US" sz="4000" dirty="0">
                <a:solidFill>
                  <a:schemeClr val="accent4">
                    <a:lumMod val="75000"/>
                  </a:schemeClr>
                </a:solidFill>
                <a:latin typeface="Calibri" panose="020F0502020204030204" pitchFamily="34" charset="0"/>
                <a:cs typeface="Calibri" panose="020F0502020204030204" pitchFamily="34" charset="0"/>
              </a:rPr>
              <a:t>Treatment </a:t>
            </a:r>
          </a:p>
        </p:txBody>
      </p:sp>
      <p:sp>
        <p:nvSpPr>
          <p:cNvPr id="5" name="Rectangle 4"/>
          <p:cNvSpPr/>
          <p:nvPr/>
        </p:nvSpPr>
        <p:spPr>
          <a:xfrm>
            <a:off x="11041427" y="2399360"/>
            <a:ext cx="476412" cy="369332"/>
          </a:xfrm>
          <a:prstGeom prst="rect">
            <a:avLst/>
          </a:prstGeom>
        </p:spPr>
        <p:txBody>
          <a:bodyPr wrap="none">
            <a:spAutoFit/>
          </a:bodyPr>
          <a:lstStyle/>
          <a:p>
            <a:r>
              <a:rPr lang="en-US" dirty="0">
                <a:latin typeface="Calibri" panose="020F0502020204030204" pitchFamily="34" charset="0"/>
                <a:ea typeface="Times New Roman" panose="02020603050405020304" pitchFamily="18" charset="0"/>
                <a:cs typeface="Calibri" panose="020F0502020204030204" pitchFamily="34" charset="0"/>
              </a:rPr>
              <a:t>.18</a:t>
            </a:r>
            <a:endParaRPr lang="en-US" dirty="0">
              <a:latin typeface="Calibri" panose="020F0502020204030204" pitchFamily="34" charset="0"/>
              <a:cs typeface="Calibri" panose="020F0502020204030204" pitchFamily="34" charset="0"/>
            </a:endParaRPr>
          </a:p>
        </p:txBody>
      </p:sp>
      <p:sp>
        <p:nvSpPr>
          <p:cNvPr id="35" name="Rectangle 34"/>
          <p:cNvSpPr/>
          <p:nvPr/>
        </p:nvSpPr>
        <p:spPr>
          <a:xfrm>
            <a:off x="7998443" y="2259523"/>
            <a:ext cx="3013054" cy="646331"/>
          </a:xfrm>
          <a:prstGeom prst="rect">
            <a:avLst/>
          </a:prstGeom>
        </p:spPr>
        <p:txBody>
          <a:bodyPr wrap="square">
            <a:spAutoFit/>
          </a:bodyPr>
          <a:lstStyle/>
          <a:p>
            <a:pPr lvl="0">
              <a:defRP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0.78 (0.39 - 1.58)         .49</a:t>
            </a:r>
          </a:p>
          <a:p>
            <a:pPr lvl="0">
              <a:defRP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0.42 (0.25 - 0.71)         .001	    </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24" name="Rectangle 23"/>
          <p:cNvSpPr/>
          <p:nvPr/>
        </p:nvSpPr>
        <p:spPr>
          <a:xfrm>
            <a:off x="11053652" y="3267922"/>
            <a:ext cx="476412" cy="369332"/>
          </a:xfrm>
          <a:prstGeom prst="rect">
            <a:avLst/>
          </a:prstGeom>
        </p:spPr>
        <p:txBody>
          <a:bodyPr wrap="none">
            <a:spAutoFit/>
          </a:bodyPr>
          <a:lstStyle/>
          <a:p>
            <a:r>
              <a:rPr lang="en-US" dirty="0">
                <a:latin typeface="Calibri" panose="020F0502020204030204" pitchFamily="34" charset="0"/>
                <a:cs typeface="Calibri" panose="020F0502020204030204" pitchFamily="34" charset="0"/>
              </a:rPr>
              <a:t>.34</a:t>
            </a:r>
          </a:p>
        </p:txBody>
      </p:sp>
      <p:sp>
        <p:nvSpPr>
          <p:cNvPr id="31" name="Rectangle 30"/>
          <p:cNvSpPr/>
          <p:nvPr/>
        </p:nvSpPr>
        <p:spPr>
          <a:xfrm>
            <a:off x="11053652" y="4109528"/>
            <a:ext cx="476412" cy="369332"/>
          </a:xfrm>
          <a:prstGeom prst="rect">
            <a:avLst/>
          </a:prstGeom>
        </p:spPr>
        <p:txBody>
          <a:bodyPr wrap="none">
            <a:spAutoFit/>
          </a:bodyPr>
          <a:lstStyle/>
          <a:p>
            <a:r>
              <a:rPr lang="en-US" dirty="0">
                <a:latin typeface="Calibri" panose="020F0502020204030204" pitchFamily="34" charset="0"/>
                <a:ea typeface="Times New Roman" panose="02020603050405020304" pitchFamily="18" charset="0"/>
                <a:cs typeface="Calibri" panose="020F0502020204030204" pitchFamily="34" charset="0"/>
              </a:rPr>
              <a:t>.85</a:t>
            </a:r>
            <a:endParaRPr lang="en-US" dirty="0">
              <a:latin typeface="Calibri" panose="020F0502020204030204" pitchFamily="34" charset="0"/>
              <a:cs typeface="Calibri" panose="020F0502020204030204" pitchFamily="34" charset="0"/>
            </a:endParaRPr>
          </a:p>
        </p:txBody>
      </p:sp>
      <p:sp>
        <p:nvSpPr>
          <p:cNvPr id="38" name="Rectangle 37"/>
          <p:cNvSpPr/>
          <p:nvPr/>
        </p:nvSpPr>
        <p:spPr>
          <a:xfrm>
            <a:off x="11042452" y="4954420"/>
            <a:ext cx="476412" cy="369332"/>
          </a:xfrm>
          <a:prstGeom prst="rect">
            <a:avLst/>
          </a:prstGeom>
        </p:spPr>
        <p:txBody>
          <a:bodyPr wrap="none">
            <a:spAutoFit/>
          </a:bodyPr>
          <a:lstStyle/>
          <a:p>
            <a:r>
              <a:rPr lang="en-US" dirty="0">
                <a:latin typeface="Calibri" panose="020F0502020204030204" pitchFamily="34" charset="0"/>
                <a:ea typeface="Times New Roman" panose="02020603050405020304" pitchFamily="18" charset="0"/>
                <a:cs typeface="Calibri" panose="020F0502020204030204" pitchFamily="34" charset="0"/>
              </a:rPr>
              <a:t>.26</a:t>
            </a:r>
            <a:endParaRPr lang="en-US" dirty="0">
              <a:latin typeface="Calibri" panose="020F0502020204030204" pitchFamily="34" charset="0"/>
              <a:cs typeface="Calibri" panose="020F0502020204030204" pitchFamily="34" charset="0"/>
            </a:endParaRPr>
          </a:p>
        </p:txBody>
      </p:sp>
      <p:sp>
        <p:nvSpPr>
          <p:cNvPr id="39" name="TextBox 22"/>
          <p:cNvSpPr txBox="1"/>
          <p:nvPr/>
        </p:nvSpPr>
        <p:spPr>
          <a:xfrm>
            <a:off x="6953057" y="5589663"/>
            <a:ext cx="3211484"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1600" b="0" i="0" u="none" strike="noStrike" kern="1200" cap="none" spc="0" normalizeH="0" baseline="0" noProof="0" dirty="0" err="1">
                <a:ln>
                  <a:noFill/>
                </a:ln>
                <a:effectLst/>
                <a:uLnTx/>
                <a:uFillTx/>
                <a:latin typeface="Calibri" panose="020F0502020204030204" pitchFamily="34" charset="0"/>
                <a:ea typeface="Times New Roman" panose="02020603050405020304" pitchFamily="18" charset="0"/>
                <a:cs typeface="Calibri" panose="020F0502020204030204" pitchFamily="34" charset="0"/>
              </a:rPr>
              <a:t>Tica+aspirin</a:t>
            </a:r>
            <a:r>
              <a:rPr kumimoji="0" lang="en-US" sz="1600"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 lower risk</a:t>
            </a:r>
            <a:endParaRPr kumimoji="0" lang="en-US" sz="1600" b="0" i="0" u="none" strike="noStrike" kern="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41" name="Rectangle 40"/>
          <p:cNvSpPr/>
          <p:nvPr/>
        </p:nvSpPr>
        <p:spPr>
          <a:xfrm>
            <a:off x="9893073" y="1872460"/>
            <a:ext cx="875368" cy="369332"/>
          </a:xfrm>
          <a:prstGeom prst="rect">
            <a:avLst/>
          </a:prstGeom>
        </p:spPr>
        <p:txBody>
          <a:bodyPr wrap="none">
            <a:spAutoFit/>
          </a:bodyPr>
          <a:lstStyle/>
          <a:p>
            <a:pPr algn="ctr"/>
            <a:r>
              <a:rPr lang="en-US" b="1" i="1" dirty="0">
                <a:latin typeface="Calibri" panose="020F0502020204030204" pitchFamily="34" charset="0"/>
                <a:ea typeface="Times New Roman" panose="02020603050405020304" pitchFamily="18" charset="0"/>
                <a:cs typeface="Calibri" panose="020F0502020204030204" pitchFamily="34" charset="0"/>
              </a:rPr>
              <a:t>P</a:t>
            </a:r>
            <a:r>
              <a:rPr lang="en-US" b="1" dirty="0">
                <a:latin typeface="Calibri" panose="020F0502020204030204" pitchFamily="34" charset="0"/>
                <a:ea typeface="Times New Roman" panose="02020603050405020304" pitchFamily="18" charset="0"/>
                <a:cs typeface="Calibri" panose="020F0502020204030204" pitchFamily="34" charset="0"/>
              </a:rPr>
              <a:t> value</a:t>
            </a:r>
            <a:endParaRPr lang="en-US" dirty="0">
              <a:latin typeface="Calibri" panose="020F0502020204030204" pitchFamily="34" charset="0"/>
              <a:cs typeface="Calibri" panose="020F0502020204030204" pitchFamily="34" charset="0"/>
            </a:endParaRPr>
          </a:p>
        </p:txBody>
      </p:sp>
      <p:sp>
        <p:nvSpPr>
          <p:cNvPr id="42" name="Rectangle 41"/>
          <p:cNvSpPr/>
          <p:nvPr/>
        </p:nvSpPr>
        <p:spPr>
          <a:xfrm>
            <a:off x="10917279" y="1593812"/>
            <a:ext cx="1229439" cy="830997"/>
          </a:xfrm>
          <a:prstGeom prst="rect">
            <a:avLst/>
          </a:prstGeom>
        </p:spPr>
        <p:txBody>
          <a:bodyPr wrap="none">
            <a:spAutoFit/>
          </a:bodyPr>
          <a:lstStyle/>
          <a:p>
            <a:r>
              <a:rPr lang="en-US" b="1" dirty="0">
                <a:latin typeface="Calibri" panose="020F0502020204030204" pitchFamily="34" charset="0"/>
                <a:cs typeface="Calibri" panose="020F0502020204030204" pitchFamily="34" charset="0"/>
              </a:rPr>
              <a:t>Interaction</a:t>
            </a:r>
          </a:p>
          <a:p>
            <a:r>
              <a:rPr lang="en-US" b="1" i="1" dirty="0">
                <a:latin typeface="Calibri" panose="020F0502020204030204" pitchFamily="34" charset="0"/>
                <a:ea typeface="Times New Roman" panose="02020603050405020304" pitchFamily="18" charset="0"/>
                <a:cs typeface="Calibri" panose="020F0502020204030204" pitchFamily="34" charset="0"/>
              </a:rPr>
              <a:t>P</a:t>
            </a:r>
            <a:r>
              <a:rPr lang="en-US" b="1" dirty="0">
                <a:latin typeface="Calibri" panose="020F0502020204030204" pitchFamily="34" charset="0"/>
                <a:ea typeface="Times New Roman" panose="02020603050405020304" pitchFamily="18" charset="0"/>
                <a:cs typeface="Calibri" panose="020F0502020204030204" pitchFamily="34" charset="0"/>
              </a:rPr>
              <a:t> value</a:t>
            </a:r>
            <a:endParaRPr lang="en-US" dirty="0">
              <a:latin typeface="Calibri" panose="020F0502020204030204" pitchFamily="34" charset="0"/>
              <a:cs typeface="Calibri" panose="020F0502020204030204" pitchFamily="34" charset="0"/>
            </a:endParaRPr>
          </a:p>
          <a:p>
            <a:endParaRPr lang="en-US" b="1" baseline="-25000" dirty="0">
              <a:latin typeface="Calibri" panose="020F0502020204030204" pitchFamily="34" charset="0"/>
              <a:cs typeface="Calibri" panose="020F0502020204030204" pitchFamily="34" charset="0"/>
            </a:endParaRPr>
          </a:p>
        </p:txBody>
      </p:sp>
      <p:sp>
        <p:nvSpPr>
          <p:cNvPr id="43" name="Rectangle 42"/>
          <p:cNvSpPr/>
          <p:nvPr/>
        </p:nvSpPr>
        <p:spPr>
          <a:xfrm>
            <a:off x="7998443" y="3961127"/>
            <a:ext cx="3338488" cy="646331"/>
          </a:xfrm>
          <a:prstGeom prst="rect">
            <a:avLst/>
          </a:prstGeom>
        </p:spPr>
        <p:txBody>
          <a:bodyPr wrap="square">
            <a:spAutoFit/>
          </a:bodyPr>
          <a:lstStyle/>
          <a:p>
            <a:pPr lvl="0">
              <a:defRP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0.59 (0.26 - 1.34)	     .21</a:t>
            </a:r>
          </a:p>
          <a:p>
            <a:pPr lvl="0">
              <a:defRPr/>
            </a:pPr>
            <a:r>
              <a:rPr lang="en-US" kern="0" dirty="0">
                <a:solidFill>
                  <a:sysClr val="windowText" lastClr="000000"/>
                </a:solidFill>
                <a:latin typeface="Calibri" panose="020F0502020204030204" pitchFamily="34" charset="0"/>
                <a:ea typeface="Times New Roman" panose="02020603050405020304" pitchFamily="18" charset="0"/>
                <a:cs typeface="Calibri" panose="020F0502020204030204" pitchFamily="34" charset="0"/>
              </a:rPr>
              <a:t>0.53 (0.29 - 0.95)          .03</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pic>
        <p:nvPicPr>
          <p:cNvPr id="44" name="Picture 43"/>
          <p:cNvPicPr>
            <a:picLocks noChangeAspect="1"/>
          </p:cNvPicPr>
          <p:nvPr/>
        </p:nvPicPr>
        <p:blipFill>
          <a:blip r:embed="rId3"/>
          <a:stretch>
            <a:fillRect/>
          </a:stretch>
        </p:blipFill>
        <p:spPr>
          <a:xfrm>
            <a:off x="4452248" y="1697942"/>
            <a:ext cx="1390650" cy="619125"/>
          </a:xfrm>
          <a:prstGeom prst="rect">
            <a:avLst/>
          </a:prstGeom>
        </p:spPr>
      </p:pic>
      <p:sp>
        <p:nvSpPr>
          <p:cNvPr id="50" name="Rectangle 49"/>
          <p:cNvSpPr/>
          <p:nvPr/>
        </p:nvSpPr>
        <p:spPr>
          <a:xfrm>
            <a:off x="10927716" y="2302484"/>
            <a:ext cx="717712" cy="334992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170701" y="1375028"/>
            <a:ext cx="1300272" cy="923330"/>
          </a:xfrm>
          <a:prstGeom prst="rect">
            <a:avLst/>
          </a:prstGeom>
        </p:spPr>
        <p:txBody>
          <a:bodyPr wrap="square">
            <a:spAutoFit/>
          </a:bodyPr>
          <a:lstStyle/>
          <a:p>
            <a:pPr lvl="0">
              <a:defRPr/>
            </a:pPr>
            <a:r>
              <a:rPr lang="en-US"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Ticagrelor</a:t>
            </a: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p>
          <a:p>
            <a:pPr lvl="0">
              <a:defRP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+placebo</a:t>
            </a:r>
          </a:p>
          <a:p>
            <a:pPr lvl="0">
              <a:defRP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N (%)</a:t>
            </a:r>
          </a:p>
        </p:txBody>
      </p:sp>
      <p:sp>
        <p:nvSpPr>
          <p:cNvPr id="52" name="Rectangle 51"/>
          <p:cNvSpPr/>
          <p:nvPr/>
        </p:nvSpPr>
        <p:spPr>
          <a:xfrm>
            <a:off x="3473007" y="1379154"/>
            <a:ext cx="1124092" cy="923330"/>
          </a:xfrm>
          <a:prstGeom prst="rect">
            <a:avLst/>
          </a:prstGeom>
        </p:spPr>
        <p:txBody>
          <a:bodyPr wrap="square">
            <a:spAutoFit/>
          </a:bodyPr>
          <a:lstStyle/>
          <a:p>
            <a:pPr lvl="0">
              <a:defRPr/>
            </a:pPr>
            <a:r>
              <a:rPr lang="en-US"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Ticagrelor</a:t>
            </a:r>
            <a:endPar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lvl="0">
              <a:defRP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+aspirin</a:t>
            </a:r>
            <a:r>
              <a:rPr lang="en-US" b="1" baseline="30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lvl="0">
              <a:defRP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N (%)</a:t>
            </a:r>
          </a:p>
        </p:txBody>
      </p:sp>
    </p:spTree>
    <p:extLst>
      <p:ext uri="{BB962C8B-B14F-4D97-AF65-F5344CB8AC3E}">
        <p14:creationId xmlns:p14="http://schemas.microsoft.com/office/powerpoint/2010/main" val="282440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0" name="Rectangle 29"/>
          <p:cNvSpPr/>
          <p:nvPr/>
        </p:nvSpPr>
        <p:spPr>
          <a:xfrm>
            <a:off x="3619893" y="5515146"/>
            <a:ext cx="3697111" cy="373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Calibri" panose="020F0502020204030204" pitchFamily="34" charset="0"/>
              <a:cs typeface="Calibri" panose="020F0502020204030204" pitchFamily="34" charset="0"/>
            </a:endParaRPr>
          </a:p>
        </p:txBody>
      </p:sp>
      <p:sp>
        <p:nvSpPr>
          <p:cNvPr id="5" name="Title 1"/>
          <p:cNvSpPr txBox="1">
            <a:spLocks/>
          </p:cNvSpPr>
          <p:nvPr/>
        </p:nvSpPr>
        <p:spPr>
          <a:xfrm>
            <a:off x="419099" y="-78288"/>
            <a:ext cx="11439525"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ln>
                  <a:solidFill>
                    <a:srgbClr val="002060"/>
                  </a:solidFill>
                </a:ln>
                <a:solidFill>
                  <a:srgbClr val="002856"/>
                </a:solidFill>
                <a:latin typeface="+mj-lt"/>
                <a:ea typeface="+mj-ea"/>
                <a:cs typeface="+mj-cs"/>
              </a:defRPr>
            </a:lvl1pPr>
          </a:lstStyle>
          <a:p>
            <a:pPr algn="ctr"/>
            <a:r>
              <a:rPr lang="en-US" sz="3600" dirty="0">
                <a:latin typeface="Calibri" panose="020F0502020204030204" pitchFamily="34" charset="0"/>
                <a:cs typeface="Calibri" panose="020F0502020204030204" pitchFamily="34" charset="0"/>
              </a:rPr>
              <a:t>TWILIGHT – Sex Analysis: </a:t>
            </a:r>
            <a:br>
              <a:rPr lang="en-US" sz="3600" dirty="0">
                <a:latin typeface="Calibri" panose="020F0502020204030204" pitchFamily="34" charset="0"/>
                <a:cs typeface="Calibri" panose="020F0502020204030204" pitchFamily="34" charset="0"/>
              </a:rPr>
            </a:br>
            <a:r>
              <a:rPr lang="en-US" sz="3600" dirty="0">
                <a:solidFill>
                  <a:schemeClr val="accent4">
                    <a:lumMod val="75000"/>
                  </a:schemeClr>
                </a:solidFill>
                <a:latin typeface="Calibri" panose="020F0502020204030204" pitchFamily="34" charset="0"/>
                <a:cs typeface="Calibri" panose="020F0502020204030204" pitchFamily="34" charset="0"/>
              </a:rPr>
              <a:t>Death, MI, or Stroke by Sex and Randomized Treatment</a:t>
            </a:r>
          </a:p>
        </p:txBody>
      </p:sp>
      <p:sp>
        <p:nvSpPr>
          <p:cNvPr id="8" name="Line 371"/>
          <p:cNvSpPr>
            <a:spLocks noChangeAspect="1" noChangeShapeType="1"/>
          </p:cNvSpPr>
          <p:nvPr/>
        </p:nvSpPr>
        <p:spPr bwMode="auto">
          <a:xfrm>
            <a:off x="8832454" y="3952158"/>
            <a:ext cx="727117" cy="0"/>
          </a:xfrm>
          <a:prstGeom prst="line">
            <a:avLst/>
          </a:prstGeom>
          <a:noFill/>
          <a:ln w="285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9" name="Line 372"/>
          <p:cNvSpPr>
            <a:spLocks noChangeAspect="1" noChangeShapeType="1"/>
          </p:cNvSpPr>
          <p:nvPr/>
        </p:nvSpPr>
        <p:spPr bwMode="auto">
          <a:xfrm>
            <a:off x="8837808" y="4272661"/>
            <a:ext cx="112021" cy="0"/>
          </a:xfrm>
          <a:prstGeom prst="line">
            <a:avLst/>
          </a:prstGeom>
          <a:noFill/>
          <a:ln w="285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0" name="Line 373"/>
          <p:cNvSpPr>
            <a:spLocks noChangeAspect="1" noChangeShapeType="1"/>
          </p:cNvSpPr>
          <p:nvPr/>
        </p:nvSpPr>
        <p:spPr bwMode="auto">
          <a:xfrm>
            <a:off x="9004821" y="4272661"/>
            <a:ext cx="112021" cy="0"/>
          </a:xfrm>
          <a:prstGeom prst="line">
            <a:avLst/>
          </a:prstGeom>
          <a:noFill/>
          <a:ln w="285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1" name="Line 374"/>
          <p:cNvSpPr>
            <a:spLocks noChangeAspect="1" noChangeShapeType="1"/>
          </p:cNvSpPr>
          <p:nvPr/>
        </p:nvSpPr>
        <p:spPr bwMode="auto">
          <a:xfrm>
            <a:off x="9171834" y="4272661"/>
            <a:ext cx="112021" cy="0"/>
          </a:xfrm>
          <a:prstGeom prst="line">
            <a:avLst/>
          </a:prstGeom>
          <a:noFill/>
          <a:ln w="285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2" name="Line 375"/>
          <p:cNvSpPr>
            <a:spLocks noChangeAspect="1" noChangeShapeType="1"/>
          </p:cNvSpPr>
          <p:nvPr/>
        </p:nvSpPr>
        <p:spPr bwMode="auto">
          <a:xfrm>
            <a:off x="9340884" y="4272661"/>
            <a:ext cx="109984" cy="0"/>
          </a:xfrm>
          <a:prstGeom prst="line">
            <a:avLst/>
          </a:prstGeom>
          <a:noFill/>
          <a:ln w="285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3" name="Line 376"/>
          <p:cNvSpPr>
            <a:spLocks noChangeAspect="1" noChangeShapeType="1"/>
          </p:cNvSpPr>
          <p:nvPr/>
        </p:nvSpPr>
        <p:spPr bwMode="auto">
          <a:xfrm>
            <a:off x="9507896" y="4272661"/>
            <a:ext cx="54993" cy="0"/>
          </a:xfrm>
          <a:prstGeom prst="line">
            <a:avLst/>
          </a:prstGeom>
          <a:noFill/>
          <a:ln w="285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4" name="Line 377"/>
          <p:cNvSpPr>
            <a:spLocks noChangeAspect="1" noChangeShapeType="1"/>
          </p:cNvSpPr>
          <p:nvPr/>
        </p:nvSpPr>
        <p:spPr bwMode="auto">
          <a:xfrm>
            <a:off x="8843167" y="4602973"/>
            <a:ext cx="727117" cy="0"/>
          </a:xfrm>
          <a:prstGeom prst="line">
            <a:avLst/>
          </a:prstGeom>
          <a:noFill/>
          <a:ln w="28575">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5" name="Line 378"/>
          <p:cNvSpPr>
            <a:spLocks noChangeAspect="1" noChangeShapeType="1"/>
          </p:cNvSpPr>
          <p:nvPr/>
        </p:nvSpPr>
        <p:spPr bwMode="auto">
          <a:xfrm>
            <a:off x="8837808" y="4927231"/>
            <a:ext cx="112021" cy="0"/>
          </a:xfrm>
          <a:prstGeom prst="line">
            <a:avLst/>
          </a:prstGeom>
          <a:noFill/>
          <a:ln w="28575">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6" name="Line 379"/>
          <p:cNvSpPr>
            <a:spLocks noChangeAspect="1" noChangeShapeType="1"/>
          </p:cNvSpPr>
          <p:nvPr/>
        </p:nvSpPr>
        <p:spPr bwMode="auto">
          <a:xfrm>
            <a:off x="9004821" y="4927231"/>
            <a:ext cx="112021" cy="0"/>
          </a:xfrm>
          <a:prstGeom prst="line">
            <a:avLst/>
          </a:prstGeom>
          <a:noFill/>
          <a:ln w="28575">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7" name="Line 380"/>
          <p:cNvSpPr>
            <a:spLocks noChangeAspect="1" noChangeShapeType="1"/>
          </p:cNvSpPr>
          <p:nvPr/>
        </p:nvSpPr>
        <p:spPr bwMode="auto">
          <a:xfrm>
            <a:off x="9171834" y="4927231"/>
            <a:ext cx="112021" cy="0"/>
          </a:xfrm>
          <a:prstGeom prst="line">
            <a:avLst/>
          </a:prstGeom>
          <a:noFill/>
          <a:ln w="28575">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8" name="Line 381"/>
          <p:cNvSpPr>
            <a:spLocks noChangeAspect="1" noChangeShapeType="1"/>
          </p:cNvSpPr>
          <p:nvPr/>
        </p:nvSpPr>
        <p:spPr bwMode="auto">
          <a:xfrm>
            <a:off x="9340884" y="4927231"/>
            <a:ext cx="109984" cy="0"/>
          </a:xfrm>
          <a:prstGeom prst="line">
            <a:avLst/>
          </a:prstGeom>
          <a:noFill/>
          <a:ln w="28575">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9" name="Line 382"/>
          <p:cNvSpPr>
            <a:spLocks noChangeAspect="1" noChangeShapeType="1"/>
          </p:cNvSpPr>
          <p:nvPr/>
        </p:nvSpPr>
        <p:spPr bwMode="auto">
          <a:xfrm>
            <a:off x="9507896" y="4927231"/>
            <a:ext cx="54993" cy="0"/>
          </a:xfrm>
          <a:prstGeom prst="line">
            <a:avLst/>
          </a:prstGeom>
          <a:noFill/>
          <a:ln w="28575">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0" name="Rectangle 383"/>
          <p:cNvSpPr>
            <a:spLocks noChangeAspect="1" noChangeArrowheads="1"/>
          </p:cNvSpPr>
          <p:nvPr/>
        </p:nvSpPr>
        <p:spPr bwMode="auto">
          <a:xfrm>
            <a:off x="9655816" y="3851944"/>
            <a:ext cx="25206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Calibri" panose="020F0502020204030204" pitchFamily="34" charset="0"/>
                <a:cs typeface="Calibri" panose="020F0502020204030204" pitchFamily="34" charset="0"/>
              </a:rPr>
              <a:t>Women: </a:t>
            </a:r>
            <a:r>
              <a:rPr lang="en-US" altLang="en-US" sz="1400" dirty="0" err="1">
                <a:solidFill>
                  <a:srgbClr val="000000"/>
                </a:solidFill>
                <a:latin typeface="Calibri" panose="020F0502020204030204" pitchFamily="34" charset="0"/>
                <a:cs typeface="Calibri" panose="020F0502020204030204" pitchFamily="34" charset="0"/>
              </a:rPr>
              <a:t>Ticagrelor</a:t>
            </a:r>
            <a:r>
              <a:rPr lang="en-US" altLang="en-US" sz="1400" dirty="0">
                <a:solidFill>
                  <a:srgbClr val="000000"/>
                </a:solidFill>
                <a:latin typeface="Calibri" panose="020F0502020204030204" pitchFamily="34" charset="0"/>
                <a:cs typeface="Calibri" panose="020F0502020204030204" pitchFamily="34" charset="0"/>
              </a:rPr>
              <a:t> + Aspirin</a:t>
            </a:r>
            <a:endParaRPr lang="en-US" altLang="en-US" sz="1400" dirty="0">
              <a:solidFill>
                <a:prstClr val="black"/>
              </a:solidFill>
              <a:latin typeface="Calibri" panose="020F0502020204030204" pitchFamily="34" charset="0"/>
              <a:cs typeface="Calibri" panose="020F0502020204030204" pitchFamily="34" charset="0"/>
            </a:endParaRPr>
          </a:p>
        </p:txBody>
      </p:sp>
      <p:sp>
        <p:nvSpPr>
          <p:cNvPr id="21" name="Rectangle 384"/>
          <p:cNvSpPr>
            <a:spLocks noChangeAspect="1" noChangeArrowheads="1"/>
          </p:cNvSpPr>
          <p:nvPr/>
        </p:nvSpPr>
        <p:spPr bwMode="auto">
          <a:xfrm>
            <a:off x="9665141" y="4180328"/>
            <a:ext cx="21318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Calibri" panose="020F0502020204030204" pitchFamily="34" charset="0"/>
                <a:cs typeface="Calibri" panose="020F0502020204030204" pitchFamily="34" charset="0"/>
              </a:rPr>
              <a:t>Women: </a:t>
            </a:r>
            <a:r>
              <a:rPr lang="en-US" altLang="en-US" sz="1400" dirty="0" err="1">
                <a:solidFill>
                  <a:srgbClr val="000000"/>
                </a:solidFill>
                <a:latin typeface="Calibri" panose="020F0502020204030204" pitchFamily="34" charset="0"/>
                <a:cs typeface="Calibri" panose="020F0502020204030204" pitchFamily="34" charset="0"/>
              </a:rPr>
              <a:t>Ticagrelor</a:t>
            </a:r>
            <a:r>
              <a:rPr lang="en-US" altLang="en-US" sz="1400" dirty="0">
                <a:solidFill>
                  <a:srgbClr val="000000"/>
                </a:solidFill>
                <a:latin typeface="Calibri" panose="020F0502020204030204" pitchFamily="34" charset="0"/>
                <a:cs typeface="Calibri" panose="020F0502020204030204" pitchFamily="34" charset="0"/>
              </a:rPr>
              <a:t> + Placebo</a:t>
            </a:r>
            <a:endParaRPr lang="en-US" altLang="en-US" sz="1400" dirty="0">
              <a:solidFill>
                <a:prstClr val="black"/>
              </a:solidFill>
              <a:latin typeface="Calibri" panose="020F0502020204030204" pitchFamily="34" charset="0"/>
              <a:cs typeface="Calibri" panose="020F0502020204030204" pitchFamily="34" charset="0"/>
            </a:endParaRPr>
          </a:p>
        </p:txBody>
      </p:sp>
      <p:sp>
        <p:nvSpPr>
          <p:cNvPr id="22" name="Rectangle 385"/>
          <p:cNvSpPr>
            <a:spLocks noChangeAspect="1" noChangeArrowheads="1"/>
          </p:cNvSpPr>
          <p:nvPr/>
        </p:nvSpPr>
        <p:spPr bwMode="auto">
          <a:xfrm>
            <a:off x="9665141" y="4834898"/>
            <a:ext cx="18951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Calibri" panose="020F0502020204030204" pitchFamily="34" charset="0"/>
                <a:cs typeface="Calibri" panose="020F0502020204030204" pitchFamily="34" charset="0"/>
              </a:rPr>
              <a:t>Men: </a:t>
            </a:r>
            <a:r>
              <a:rPr lang="en-US" altLang="en-US" sz="1400" dirty="0" err="1">
                <a:solidFill>
                  <a:srgbClr val="000000"/>
                </a:solidFill>
                <a:latin typeface="Calibri" panose="020F0502020204030204" pitchFamily="34" charset="0"/>
                <a:cs typeface="Calibri" panose="020F0502020204030204" pitchFamily="34" charset="0"/>
              </a:rPr>
              <a:t>Ticagrelor</a:t>
            </a:r>
            <a:r>
              <a:rPr lang="en-US" altLang="en-US" sz="1400" dirty="0">
                <a:solidFill>
                  <a:srgbClr val="000000"/>
                </a:solidFill>
                <a:latin typeface="Calibri" panose="020F0502020204030204" pitchFamily="34" charset="0"/>
                <a:cs typeface="Calibri" panose="020F0502020204030204" pitchFamily="34" charset="0"/>
              </a:rPr>
              <a:t> + Placebo </a:t>
            </a:r>
            <a:endParaRPr lang="en-US" altLang="en-US" sz="1400" dirty="0">
              <a:solidFill>
                <a:prstClr val="black"/>
              </a:solidFill>
              <a:latin typeface="Calibri" panose="020F0502020204030204" pitchFamily="34" charset="0"/>
              <a:cs typeface="Calibri" panose="020F0502020204030204" pitchFamily="34" charset="0"/>
            </a:endParaRPr>
          </a:p>
        </p:txBody>
      </p:sp>
      <p:sp>
        <p:nvSpPr>
          <p:cNvPr id="23" name="Rectangle 386"/>
          <p:cNvSpPr>
            <a:spLocks noChangeAspect="1" noChangeArrowheads="1"/>
          </p:cNvSpPr>
          <p:nvPr/>
        </p:nvSpPr>
        <p:spPr bwMode="auto">
          <a:xfrm>
            <a:off x="9665141" y="4507613"/>
            <a:ext cx="18299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Calibri" panose="020F0502020204030204" pitchFamily="34" charset="0"/>
                <a:cs typeface="Calibri" panose="020F0502020204030204" pitchFamily="34" charset="0"/>
              </a:rPr>
              <a:t>Men: </a:t>
            </a:r>
            <a:r>
              <a:rPr lang="en-US" altLang="en-US" sz="1400" dirty="0" err="1">
                <a:solidFill>
                  <a:srgbClr val="000000"/>
                </a:solidFill>
                <a:latin typeface="Calibri" panose="020F0502020204030204" pitchFamily="34" charset="0"/>
                <a:cs typeface="Calibri" panose="020F0502020204030204" pitchFamily="34" charset="0"/>
              </a:rPr>
              <a:t>Ticagrelor</a:t>
            </a:r>
            <a:r>
              <a:rPr lang="en-US" altLang="en-US" sz="1400" dirty="0">
                <a:solidFill>
                  <a:srgbClr val="000000"/>
                </a:solidFill>
                <a:latin typeface="Calibri" panose="020F0502020204030204" pitchFamily="34" charset="0"/>
                <a:cs typeface="Calibri" panose="020F0502020204030204" pitchFamily="34" charset="0"/>
              </a:rPr>
              <a:t> + Aspirin</a:t>
            </a:r>
            <a:endParaRPr lang="en-US" altLang="en-US" sz="1400" dirty="0">
              <a:solidFill>
                <a:prstClr val="black"/>
              </a:solidFill>
              <a:latin typeface="Calibri" panose="020F0502020204030204" pitchFamily="34" charset="0"/>
              <a:cs typeface="Calibri" panose="020F0502020204030204" pitchFamily="34" charset="0"/>
            </a:endParaRPr>
          </a:p>
        </p:txBody>
      </p:sp>
      <p:pic>
        <p:nvPicPr>
          <p:cNvPr id="419" name="Picture 418"/>
          <p:cNvPicPr>
            <a:picLocks noChangeAspect="1"/>
          </p:cNvPicPr>
          <p:nvPr/>
        </p:nvPicPr>
        <p:blipFill rotWithShape="1">
          <a:blip r:embed="rId2">
            <a:extLst>
              <a:ext uri="{28A0092B-C50C-407E-A947-70E740481C1C}">
                <a14:useLocalDpi xmlns:a14="http://schemas.microsoft.com/office/drawing/2010/main" val="0"/>
              </a:ext>
            </a:extLst>
          </a:blip>
          <a:srcRect t="6630" b="16020"/>
          <a:stretch/>
        </p:blipFill>
        <p:spPr>
          <a:xfrm>
            <a:off x="1502870" y="1574182"/>
            <a:ext cx="7023201" cy="4314825"/>
          </a:xfrm>
          <a:prstGeom prst="rect">
            <a:avLst/>
          </a:prstGeom>
        </p:spPr>
      </p:pic>
      <p:graphicFrame>
        <p:nvGraphicFramePr>
          <p:cNvPr id="42" name="Table 41"/>
          <p:cNvGraphicFramePr>
            <a:graphicFrameLocks noGrp="1"/>
          </p:cNvGraphicFramePr>
          <p:nvPr>
            <p:extLst>
              <p:ext uri="{D42A27DB-BD31-4B8C-83A1-F6EECF244321}">
                <p14:modId xmlns:p14="http://schemas.microsoft.com/office/powerpoint/2010/main" val="3108483713"/>
              </p:ext>
            </p:extLst>
          </p:nvPr>
        </p:nvGraphicFramePr>
        <p:xfrm>
          <a:off x="3713307" y="1151382"/>
          <a:ext cx="7017735" cy="1127760"/>
        </p:xfrm>
        <a:graphic>
          <a:graphicData uri="http://schemas.openxmlformats.org/drawingml/2006/table">
            <a:tbl>
              <a:tblPr firstRow="1" bandRow="1"/>
              <a:tblGrid>
                <a:gridCol w="896529">
                  <a:extLst>
                    <a:ext uri="{9D8B030D-6E8A-4147-A177-3AD203B41FA5}">
                      <a16:colId xmlns:a16="http://schemas.microsoft.com/office/drawing/2014/main" val="795305327"/>
                    </a:ext>
                  </a:extLst>
                </a:gridCol>
                <a:gridCol w="1007257">
                  <a:extLst>
                    <a:ext uri="{9D8B030D-6E8A-4147-A177-3AD203B41FA5}">
                      <a16:colId xmlns:a16="http://schemas.microsoft.com/office/drawing/2014/main" val="925720294"/>
                    </a:ext>
                  </a:extLst>
                </a:gridCol>
                <a:gridCol w="1007257">
                  <a:extLst>
                    <a:ext uri="{9D8B030D-6E8A-4147-A177-3AD203B41FA5}">
                      <a16:colId xmlns:a16="http://schemas.microsoft.com/office/drawing/2014/main" val="755993752"/>
                    </a:ext>
                  </a:extLst>
                </a:gridCol>
                <a:gridCol w="2021841">
                  <a:extLst>
                    <a:ext uri="{9D8B030D-6E8A-4147-A177-3AD203B41FA5}">
                      <a16:colId xmlns:a16="http://schemas.microsoft.com/office/drawing/2014/main" val="2263624073"/>
                    </a:ext>
                  </a:extLst>
                </a:gridCol>
                <a:gridCol w="997584">
                  <a:extLst>
                    <a:ext uri="{9D8B030D-6E8A-4147-A177-3AD203B41FA5}">
                      <a16:colId xmlns:a16="http://schemas.microsoft.com/office/drawing/2014/main" val="4145689847"/>
                    </a:ext>
                  </a:extLst>
                </a:gridCol>
                <a:gridCol w="1087267">
                  <a:extLst>
                    <a:ext uri="{9D8B030D-6E8A-4147-A177-3AD203B41FA5}">
                      <a16:colId xmlns:a16="http://schemas.microsoft.com/office/drawing/2014/main" val="2922704949"/>
                    </a:ext>
                  </a:extLst>
                </a:gridCol>
              </a:tblGrid>
              <a:tr h="32665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US" sz="1400" b="1" dirty="0">
                        <a:solidFill>
                          <a:schemeClr val="tx1"/>
                        </a:solidFill>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400" b="1" dirty="0" err="1">
                          <a:solidFill>
                            <a:schemeClr val="tx1"/>
                          </a:solidFill>
                          <a:latin typeface="Calibri" panose="020F0502020204030204" pitchFamily="34" charset="0"/>
                          <a:cs typeface="Calibri" panose="020F0502020204030204" pitchFamily="34" charset="0"/>
                        </a:rPr>
                        <a:t>Ticagrelor</a:t>
                      </a:r>
                      <a:r>
                        <a:rPr lang="en-US" sz="1400" b="1" dirty="0">
                          <a:solidFill>
                            <a:schemeClr val="tx1"/>
                          </a:solidFill>
                          <a:latin typeface="Calibri" panose="020F0502020204030204" pitchFamily="34" charset="0"/>
                          <a:cs typeface="Calibri" panose="020F0502020204030204" pitchFamily="34" charset="0"/>
                        </a:rPr>
                        <a:t> +Placebo</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400" b="1" kern="1200" dirty="0" err="1">
                          <a:solidFill>
                            <a:schemeClr val="tx1"/>
                          </a:solidFill>
                          <a:effectLst/>
                          <a:latin typeface="Calibri" panose="020F0502020204030204" pitchFamily="34" charset="0"/>
                          <a:ea typeface="+mn-ea"/>
                          <a:cs typeface="Calibri" panose="020F0502020204030204" pitchFamily="34" charset="0"/>
                        </a:rPr>
                        <a:t>Ticagrelor</a:t>
                      </a:r>
                      <a:r>
                        <a:rPr lang="en-US" sz="1400" b="1" kern="1200" dirty="0">
                          <a:solidFill>
                            <a:schemeClr val="tx1"/>
                          </a:solidFill>
                          <a:effectLst/>
                          <a:latin typeface="Calibri" panose="020F0502020204030204" pitchFamily="34" charset="0"/>
                          <a:ea typeface="+mn-ea"/>
                          <a:cs typeface="Calibri" panose="020F0502020204030204" pitchFamily="34" charset="0"/>
                        </a:rPr>
                        <a:t> +</a:t>
                      </a:r>
                      <a:r>
                        <a:rPr lang="en-US" sz="1400" b="1" kern="1200" dirty="0" smtClean="0">
                          <a:solidFill>
                            <a:schemeClr val="tx1"/>
                          </a:solidFill>
                          <a:effectLst/>
                          <a:latin typeface="Calibri" panose="020F0502020204030204" pitchFamily="34" charset="0"/>
                          <a:ea typeface="+mn-ea"/>
                          <a:cs typeface="Calibri" panose="020F0502020204030204" pitchFamily="34" charset="0"/>
                        </a:rPr>
                        <a:t>Aspirin</a:t>
                      </a:r>
                      <a:r>
                        <a:rPr lang="en-US" sz="1400" b="1" kern="1200" baseline="30000" dirty="0" smtClean="0">
                          <a:solidFill>
                            <a:schemeClr val="tx1"/>
                          </a:solidFill>
                          <a:effectLst/>
                          <a:latin typeface="Calibri" panose="020F0502020204030204" pitchFamily="34" charset="0"/>
                          <a:ea typeface="+mn-ea"/>
                          <a:cs typeface="Calibri" panose="020F0502020204030204" pitchFamily="34" charset="0"/>
                        </a:rPr>
                        <a:t>*</a:t>
                      </a:r>
                      <a:endParaRPr lang="en-US" sz="1400" b="1" baseline="30000" dirty="0">
                        <a:solidFill>
                          <a:schemeClr val="tx1"/>
                        </a:solidFill>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400" b="1" dirty="0">
                          <a:solidFill>
                            <a:schemeClr val="tx1"/>
                          </a:solidFill>
                          <a:latin typeface="Calibri" panose="020F0502020204030204" pitchFamily="34" charset="0"/>
                          <a:cs typeface="Calibri" panose="020F0502020204030204" pitchFamily="34" charset="0"/>
                        </a:rPr>
                        <a:t>Adjusted</a:t>
                      </a:r>
                      <a:r>
                        <a:rPr lang="en-US" sz="1400" b="1" baseline="0" dirty="0">
                          <a:solidFill>
                            <a:schemeClr val="tx1"/>
                          </a:solidFill>
                          <a:latin typeface="Calibri" panose="020F0502020204030204" pitchFamily="34" charset="0"/>
                          <a:cs typeface="Calibri" panose="020F0502020204030204" pitchFamily="34" charset="0"/>
                        </a:rPr>
                        <a:t> h</a:t>
                      </a:r>
                      <a:r>
                        <a:rPr lang="en-US" sz="1400" b="1" dirty="0">
                          <a:solidFill>
                            <a:schemeClr val="tx1"/>
                          </a:solidFill>
                          <a:latin typeface="Calibri" panose="020F0502020204030204" pitchFamily="34" charset="0"/>
                          <a:cs typeface="Calibri" panose="020F0502020204030204" pitchFamily="34" charset="0"/>
                        </a:rPr>
                        <a:t>azard ratio</a:t>
                      </a:r>
                      <a:r>
                        <a:rPr lang="en-US" sz="1400" b="1" baseline="0" dirty="0">
                          <a:solidFill>
                            <a:schemeClr val="tx1"/>
                          </a:solidFill>
                          <a:latin typeface="Calibri" panose="020F0502020204030204" pitchFamily="34" charset="0"/>
                          <a:cs typeface="Calibri" panose="020F0502020204030204" pitchFamily="34" charset="0"/>
                        </a:rPr>
                        <a:t> </a:t>
                      </a:r>
                    </a:p>
                    <a:p>
                      <a:pPr algn="ctr"/>
                      <a:r>
                        <a:rPr lang="en-US" sz="1400" b="1" dirty="0">
                          <a:solidFill>
                            <a:schemeClr val="tx1"/>
                          </a:solidFill>
                          <a:latin typeface="Calibri" panose="020F0502020204030204" pitchFamily="34" charset="0"/>
                          <a:cs typeface="Calibri" panose="020F0502020204030204" pitchFamily="34" charset="0"/>
                        </a:rPr>
                        <a:t>(95% CI)</a:t>
                      </a:r>
                      <a:r>
                        <a:rPr lang="en-US" sz="1400" b="1" baseline="30000" dirty="0">
                          <a:solidFill>
                            <a:schemeClr val="tx1"/>
                          </a:solidFill>
                          <a:latin typeface="Calibri" panose="020F0502020204030204" pitchFamily="34" charset="0"/>
                          <a:cs typeface="Calibri" panose="020F0502020204030204" pitchFamily="34" charset="0"/>
                        </a:rPr>
                        <a: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65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dirty="0" smtClean="0">
                          <a:solidFill>
                            <a:schemeClr val="tx1"/>
                          </a:solidFill>
                          <a:latin typeface="Calibri" panose="020F0502020204030204" pitchFamily="34" charset="0"/>
                          <a:cs typeface="Calibri" panose="020F0502020204030204" pitchFamily="34" charset="0"/>
                        </a:rPr>
                        <a:t>P</a:t>
                      </a:r>
                      <a:r>
                        <a:rPr lang="en-US" sz="1400" b="1" dirty="0" smtClean="0">
                          <a:solidFill>
                            <a:schemeClr val="tx1"/>
                          </a:solidFill>
                          <a:latin typeface="Calibri" panose="020F0502020204030204" pitchFamily="34" charset="0"/>
                          <a:cs typeface="Calibri" panose="020F0502020204030204" pitchFamily="34" charset="0"/>
                        </a:rPr>
                        <a:t> value</a:t>
                      </a:r>
                      <a:endParaRPr lang="en-US" sz="1400" b="1" baseline="300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400" b="1" dirty="0">
                          <a:solidFill>
                            <a:schemeClr val="tx1"/>
                          </a:solidFill>
                          <a:latin typeface="Calibri" panose="020F0502020204030204" pitchFamily="34" charset="0"/>
                          <a:cs typeface="Calibri" panose="020F0502020204030204" pitchFamily="34" charset="0"/>
                        </a:rPr>
                        <a:t>Interaction</a:t>
                      </a:r>
                      <a:r>
                        <a:rPr lang="en-US" sz="1400" b="1" baseline="0" dirty="0">
                          <a:solidFill>
                            <a:schemeClr val="tx1"/>
                          </a:solidFill>
                          <a:latin typeface="Calibri" panose="020F0502020204030204" pitchFamily="34" charset="0"/>
                          <a:cs typeface="Calibri" panose="020F0502020204030204" pitchFamily="34" charset="0"/>
                        </a:rPr>
                        <a:t> </a:t>
                      </a:r>
                    </a:p>
                    <a:p>
                      <a:pPr algn="ctr"/>
                      <a:r>
                        <a:rPr lang="en-US" sz="1400" b="1" i="1" dirty="0">
                          <a:solidFill>
                            <a:schemeClr val="tx1"/>
                          </a:solidFill>
                          <a:latin typeface="Calibri" panose="020F0502020204030204" pitchFamily="34" charset="0"/>
                          <a:cs typeface="Calibri" panose="020F0502020204030204" pitchFamily="34" charset="0"/>
                        </a:rPr>
                        <a:t>P</a:t>
                      </a:r>
                      <a:r>
                        <a:rPr lang="en-US" sz="1400" b="1" dirty="0">
                          <a:solidFill>
                            <a:schemeClr val="tx1"/>
                          </a:solidFill>
                          <a:latin typeface="Calibri" panose="020F0502020204030204" pitchFamily="34" charset="0"/>
                          <a:cs typeface="Calibri" panose="020F0502020204030204" pitchFamily="34" charset="0"/>
                        </a:rPr>
                        <a:t> value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65000"/>
                      </a:sysClr>
                    </a:solidFill>
                  </a:tcPr>
                </a:tc>
                <a:extLst>
                  <a:ext uri="{0D108BD9-81ED-4DB2-BD59-A6C34878D82A}">
                    <a16:rowId xmlns:a16="http://schemas.microsoft.com/office/drawing/2014/main" val="1939240208"/>
                  </a:ext>
                </a:extLst>
              </a:tr>
              <a:tr h="29112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400" b="1" dirty="0">
                          <a:solidFill>
                            <a:schemeClr val="tx1"/>
                          </a:solidFill>
                          <a:latin typeface="Calibri" panose="020F0502020204030204" pitchFamily="34" charset="0"/>
                          <a:cs typeface="Calibri" panose="020F0502020204030204" pitchFamily="34" charset="0"/>
                        </a:rPr>
                        <a:t>Women</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b="1" dirty="0">
                          <a:solidFill>
                            <a:schemeClr val="tx1"/>
                          </a:solidFill>
                          <a:latin typeface="Calibri" panose="020F0502020204030204" pitchFamily="34" charset="0"/>
                          <a:cs typeface="Calibri" panose="020F0502020204030204" pitchFamily="34" charset="0"/>
                        </a:rPr>
                        <a:t>29 (3.5%)</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b="1" dirty="0">
                          <a:solidFill>
                            <a:schemeClr val="tx1"/>
                          </a:solidFill>
                          <a:latin typeface="Calibri" panose="020F0502020204030204" pitchFamily="34" charset="0"/>
                          <a:cs typeface="Calibri" panose="020F0502020204030204" pitchFamily="34" charset="0"/>
                        </a:rPr>
                        <a:t>29 (3.5%)</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b="1" dirty="0">
                          <a:solidFill>
                            <a:schemeClr val="tx1"/>
                          </a:solidFill>
                          <a:latin typeface="Calibri" panose="020F0502020204030204" pitchFamily="34" charset="0"/>
                          <a:cs typeface="Calibri" panose="020F0502020204030204" pitchFamily="34" charset="0"/>
                        </a:rPr>
                        <a:t>1.04 (0.61 – 1.77)</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solidFill>
                  </a:tcPr>
                </a:tc>
                <a:tc>
                  <a:txBody>
                    <a:bodyPr/>
                    <a:lstStyle/>
                    <a:p>
                      <a:pPr algn="ctr"/>
                      <a:r>
                        <a:rPr lang="en-US" sz="1400" b="1" dirty="0">
                          <a:solidFill>
                            <a:schemeClr val="tx1"/>
                          </a:solidFill>
                          <a:latin typeface="Calibri" panose="020F0502020204030204" pitchFamily="34" charset="0"/>
                          <a:cs typeface="Calibri" panose="020F0502020204030204" pitchFamily="34" charset="0"/>
                        </a:rPr>
                        <a:t>0.88</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b="1" dirty="0">
                          <a:solidFill>
                            <a:schemeClr val="tx1"/>
                          </a:solidFill>
                          <a:latin typeface="Calibri" panose="020F0502020204030204" pitchFamily="34" charset="0"/>
                          <a:cs typeface="Calibri" panose="020F0502020204030204" pitchFamily="34" charset="0"/>
                        </a:rPr>
                        <a:t>0.95</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A8C8E">
                        <a:lumMod val="20000"/>
                        <a:lumOff val="80000"/>
                      </a:srgbClr>
                    </a:solidFill>
                  </a:tcPr>
                </a:tc>
                <a:extLst>
                  <a:ext uri="{0D108BD9-81ED-4DB2-BD59-A6C34878D82A}">
                    <a16:rowId xmlns:a16="http://schemas.microsoft.com/office/drawing/2014/main" val="611936624"/>
                  </a:ext>
                </a:extLst>
              </a:tr>
              <a:tr h="29112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400" b="1" dirty="0">
                          <a:solidFill>
                            <a:schemeClr val="tx1"/>
                          </a:solidFill>
                          <a:latin typeface="Calibri" panose="020F0502020204030204" pitchFamily="34" charset="0"/>
                          <a:cs typeface="Calibri" panose="020F0502020204030204" pitchFamily="34" charset="0"/>
                        </a:rPr>
                        <a:t>Men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b="1" dirty="0">
                          <a:solidFill>
                            <a:schemeClr val="tx1"/>
                          </a:solidFill>
                          <a:latin typeface="Calibri" panose="020F0502020204030204" pitchFamily="34" charset="0"/>
                          <a:cs typeface="Calibri" panose="020F0502020204030204" pitchFamily="34" charset="0"/>
                        </a:rPr>
                        <a:t>106 (4.0%)</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b="1" dirty="0">
                          <a:solidFill>
                            <a:schemeClr val="tx1"/>
                          </a:solidFill>
                          <a:latin typeface="Calibri" panose="020F0502020204030204" pitchFamily="34" charset="0"/>
                          <a:cs typeface="Calibri" panose="020F0502020204030204" pitchFamily="34" charset="0"/>
                        </a:rPr>
                        <a:t>108 (4.1%)</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b="1" dirty="0">
                          <a:solidFill>
                            <a:schemeClr val="tx1"/>
                          </a:solidFill>
                          <a:latin typeface="Calibri" panose="020F0502020204030204" pitchFamily="34" charset="0"/>
                          <a:cs typeface="Calibri" panose="020F0502020204030204" pitchFamily="34" charset="0"/>
                        </a:rPr>
                        <a:t>1.06 (0.80 - 1.39)</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B0F0"/>
                    </a:solidFill>
                  </a:tcPr>
                </a:tc>
                <a:tc>
                  <a:txBody>
                    <a:bodyPr/>
                    <a:lstStyle/>
                    <a:p>
                      <a:pPr algn="ctr"/>
                      <a:r>
                        <a:rPr lang="en-US" sz="1400" b="1" dirty="0">
                          <a:solidFill>
                            <a:schemeClr val="tx1"/>
                          </a:solidFill>
                          <a:latin typeface="Calibri" panose="020F0502020204030204" pitchFamily="34" charset="0"/>
                          <a:cs typeface="Calibri" panose="020F0502020204030204" pitchFamily="34" charset="0"/>
                        </a:rPr>
                        <a:t>0.69</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B0F0"/>
                    </a:solidFill>
                  </a:tcPr>
                </a:tc>
                <a:tc vMerge="1">
                  <a:txBody>
                    <a:bodyPr/>
                    <a:lstStyle/>
                    <a:p>
                      <a:endParaRPr lang="en-US" dirty="0"/>
                    </a:p>
                  </a:txBody>
                  <a:tcPr>
                    <a:solidFill>
                      <a:schemeClr val="accent3">
                        <a:lumMod val="75000"/>
                      </a:schemeClr>
                    </a:solidFill>
                  </a:tcPr>
                </a:tc>
                <a:extLst>
                  <a:ext uri="{0D108BD9-81ED-4DB2-BD59-A6C34878D82A}">
                    <a16:rowId xmlns:a16="http://schemas.microsoft.com/office/drawing/2014/main" val="6092988"/>
                  </a:ext>
                </a:extLst>
              </a:tr>
            </a:tbl>
          </a:graphicData>
        </a:graphic>
      </p:graphicFrame>
      <p:grpSp>
        <p:nvGrpSpPr>
          <p:cNvPr id="2" name="Group 1"/>
          <p:cNvGrpSpPr/>
          <p:nvPr/>
        </p:nvGrpSpPr>
        <p:grpSpPr>
          <a:xfrm>
            <a:off x="7447028" y="5953219"/>
            <a:ext cx="4946923" cy="860034"/>
            <a:chOff x="7474324" y="5825135"/>
            <a:chExt cx="4946923" cy="860034"/>
          </a:xfrm>
        </p:grpSpPr>
        <p:sp>
          <p:nvSpPr>
            <p:cNvPr id="25" name="Rectangle 24"/>
            <p:cNvSpPr/>
            <p:nvPr/>
          </p:nvSpPr>
          <p:spPr>
            <a:xfrm>
              <a:off x="7474324" y="5825135"/>
              <a:ext cx="4585454" cy="860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Calibri" panose="020F0502020204030204" pitchFamily="34" charset="0"/>
                <a:cs typeface="Calibri" panose="020F0502020204030204" pitchFamily="34" charset="0"/>
              </a:endParaRPr>
            </a:p>
          </p:txBody>
        </p:sp>
        <p:sp>
          <p:nvSpPr>
            <p:cNvPr id="41" name="Rectangle 40"/>
            <p:cNvSpPr/>
            <p:nvPr/>
          </p:nvSpPr>
          <p:spPr>
            <a:xfrm>
              <a:off x="7474324" y="5841060"/>
              <a:ext cx="4946923" cy="830997"/>
            </a:xfrm>
            <a:prstGeom prst="rect">
              <a:avLst/>
            </a:prstGeom>
          </p:spPr>
          <p:txBody>
            <a:bodyPr wrap="square">
              <a:spAutoFit/>
            </a:bodyPr>
            <a:lstStyle/>
            <a:p>
              <a:r>
                <a:rPr lang="en-US" sz="1200" baseline="30000" dirty="0">
                  <a:latin typeface="Calibri" panose="020F0502020204030204" pitchFamily="34" charset="0"/>
                  <a:cs typeface="Calibri" panose="020F0502020204030204" pitchFamily="34" charset="0"/>
                </a:rPr>
                <a:t>*</a:t>
              </a:r>
              <a:r>
                <a:rPr lang="en-US" sz="1200" dirty="0">
                  <a:latin typeface="Calibri" panose="020F0502020204030204" pitchFamily="34" charset="0"/>
                  <a:cs typeface="Calibri" panose="020F0502020204030204" pitchFamily="34" charset="0"/>
                </a:rPr>
                <a:t>reference</a:t>
              </a:r>
            </a:p>
            <a:p>
              <a:r>
                <a:rPr lang="en-US" sz="1200" baseline="30000" dirty="0" smtClean="0">
                  <a:latin typeface="Calibri" panose="020F0502020204030204" pitchFamily="34" charset="0"/>
                  <a:cs typeface="Calibri" panose="020F0502020204030204" pitchFamily="34" charset="0"/>
                </a:rPr>
                <a:t>†</a:t>
              </a:r>
              <a:r>
                <a:rPr lang="en-US" sz="1200" dirty="0">
                  <a:latin typeface="Calibri" panose="020F0502020204030204" pitchFamily="34" charset="0"/>
                  <a:cs typeface="Calibri" panose="020F0502020204030204" pitchFamily="34" charset="0"/>
                </a:rPr>
                <a:t>Model adjusted for age (years), non-white race, region of enrollment, insulin-treated diabetes, CKD, current smoking, hypercholesterolemia, previous PCI, </a:t>
              </a:r>
              <a:r>
                <a:rPr lang="en-US" sz="1200" dirty="0" err="1">
                  <a:latin typeface="Calibri" panose="020F0502020204030204" pitchFamily="34" charset="0"/>
                  <a:cs typeface="Calibri" panose="020F0502020204030204" pitchFamily="34" charset="0"/>
                </a:rPr>
                <a:t>multivessel</a:t>
              </a:r>
              <a:r>
                <a:rPr lang="en-US" sz="1200" dirty="0">
                  <a:latin typeface="Calibri" panose="020F0502020204030204" pitchFamily="34" charset="0"/>
                  <a:cs typeface="Calibri" panose="020F0502020204030204" pitchFamily="34" charset="0"/>
                </a:rPr>
                <a:t> CAD, indication for PCI, lesion </a:t>
              </a:r>
              <a:r>
                <a:rPr lang="en-US" sz="1200" dirty="0" smtClean="0">
                  <a:latin typeface="Calibri" panose="020F0502020204030204" pitchFamily="34" charset="0"/>
                  <a:cs typeface="Calibri" panose="020F0502020204030204" pitchFamily="34" charset="0"/>
                </a:rPr>
                <a:t>calcification</a:t>
              </a:r>
              <a:r>
                <a:rPr lang="en-US" sz="1200" dirty="0">
                  <a:latin typeface="Calibri" panose="020F0502020204030204" pitchFamily="34" charset="0"/>
                  <a:cs typeface="Calibri" panose="020F0502020204030204" pitchFamily="34" charset="0"/>
                </a:rPr>
                <a:t>.</a:t>
              </a:r>
            </a:p>
          </p:txBody>
        </p:sp>
      </p:grpSp>
      <p:sp>
        <p:nvSpPr>
          <p:cNvPr id="420" name="TextBox 419"/>
          <p:cNvSpPr txBox="1"/>
          <p:nvPr/>
        </p:nvSpPr>
        <p:spPr>
          <a:xfrm>
            <a:off x="8184618" y="3374928"/>
            <a:ext cx="794910" cy="338554"/>
          </a:xfrm>
          <a:prstGeom prst="rect">
            <a:avLst/>
          </a:prstGeom>
          <a:noFill/>
        </p:spPr>
        <p:txBody>
          <a:bodyPr wrap="square" rtlCol="0">
            <a:spAutoFit/>
          </a:bodyPr>
          <a:lstStyle/>
          <a:p>
            <a:r>
              <a:rPr lang="en-US" sz="1600" b="1" dirty="0">
                <a:solidFill>
                  <a:srgbClr val="FF0000"/>
                </a:solidFill>
                <a:latin typeface="Calibri" panose="020F0502020204030204" pitchFamily="34" charset="0"/>
                <a:cs typeface="Calibri" panose="020F0502020204030204" pitchFamily="34" charset="0"/>
              </a:rPr>
              <a:t>3.5%</a:t>
            </a:r>
          </a:p>
        </p:txBody>
      </p:sp>
      <p:sp>
        <p:nvSpPr>
          <p:cNvPr id="421" name="TextBox 420"/>
          <p:cNvSpPr txBox="1"/>
          <p:nvPr/>
        </p:nvSpPr>
        <p:spPr>
          <a:xfrm>
            <a:off x="8184618" y="3560786"/>
            <a:ext cx="794910" cy="338554"/>
          </a:xfrm>
          <a:prstGeom prst="rect">
            <a:avLst/>
          </a:prstGeom>
          <a:noFill/>
        </p:spPr>
        <p:txBody>
          <a:bodyPr wrap="square" rtlCol="0">
            <a:spAutoFit/>
          </a:bodyPr>
          <a:lstStyle/>
          <a:p>
            <a:r>
              <a:rPr lang="en-US" sz="1600" b="1" dirty="0">
                <a:solidFill>
                  <a:srgbClr val="FF0000"/>
                </a:solidFill>
                <a:latin typeface="Calibri" panose="020F0502020204030204" pitchFamily="34" charset="0"/>
                <a:cs typeface="Calibri" panose="020F0502020204030204" pitchFamily="34" charset="0"/>
              </a:rPr>
              <a:t>3.5%</a:t>
            </a:r>
          </a:p>
        </p:txBody>
      </p:sp>
      <p:sp>
        <p:nvSpPr>
          <p:cNvPr id="422" name="TextBox 421"/>
          <p:cNvSpPr txBox="1"/>
          <p:nvPr/>
        </p:nvSpPr>
        <p:spPr>
          <a:xfrm>
            <a:off x="8182071" y="2948377"/>
            <a:ext cx="794910" cy="338554"/>
          </a:xfrm>
          <a:prstGeom prst="rect">
            <a:avLst/>
          </a:prstGeom>
          <a:noFill/>
        </p:spPr>
        <p:txBody>
          <a:bodyPr wrap="square" rtlCol="0">
            <a:spAutoFit/>
          </a:bodyPr>
          <a:lstStyle/>
          <a:p>
            <a:r>
              <a:rPr lang="en-US" sz="1600" b="1" dirty="0">
                <a:solidFill>
                  <a:srgbClr val="00B0F0"/>
                </a:solidFill>
                <a:latin typeface="Calibri" panose="020F0502020204030204" pitchFamily="34" charset="0"/>
                <a:cs typeface="Calibri" panose="020F0502020204030204" pitchFamily="34" charset="0"/>
              </a:rPr>
              <a:t>4.1%</a:t>
            </a:r>
          </a:p>
        </p:txBody>
      </p:sp>
      <p:sp>
        <p:nvSpPr>
          <p:cNvPr id="423" name="TextBox 422"/>
          <p:cNvSpPr txBox="1"/>
          <p:nvPr/>
        </p:nvSpPr>
        <p:spPr>
          <a:xfrm>
            <a:off x="8184618" y="3128312"/>
            <a:ext cx="794910" cy="338554"/>
          </a:xfrm>
          <a:prstGeom prst="rect">
            <a:avLst/>
          </a:prstGeom>
          <a:noFill/>
        </p:spPr>
        <p:txBody>
          <a:bodyPr wrap="square" rtlCol="0">
            <a:spAutoFit/>
          </a:bodyPr>
          <a:lstStyle/>
          <a:p>
            <a:r>
              <a:rPr lang="en-US" sz="1600" b="1" dirty="0">
                <a:solidFill>
                  <a:srgbClr val="00B0F0"/>
                </a:solidFill>
                <a:latin typeface="Calibri" panose="020F0502020204030204" pitchFamily="34" charset="0"/>
                <a:cs typeface="Calibri" panose="020F0502020204030204" pitchFamily="34" charset="0"/>
              </a:rPr>
              <a:t>4.0%</a:t>
            </a:r>
          </a:p>
        </p:txBody>
      </p:sp>
    </p:spTree>
    <p:extLst>
      <p:ext uri="{BB962C8B-B14F-4D97-AF65-F5344CB8AC3E}">
        <p14:creationId xmlns:p14="http://schemas.microsoft.com/office/powerpoint/2010/main" val="120055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0"/>
                                        </p:tgtEl>
                                        <p:attrNameLst>
                                          <p:attrName>style.visibility</p:attrName>
                                        </p:attrNameLst>
                                      </p:cBhvr>
                                      <p:to>
                                        <p:strVal val="visible"/>
                                      </p:to>
                                    </p:set>
                                    <p:anim calcmode="lin" valueType="num">
                                      <p:cBhvr additive="base">
                                        <p:cTn id="7" dur="500" fill="hold"/>
                                        <p:tgtEl>
                                          <p:spTgt spid="420"/>
                                        </p:tgtEl>
                                        <p:attrNameLst>
                                          <p:attrName>ppt_x</p:attrName>
                                        </p:attrNameLst>
                                      </p:cBhvr>
                                      <p:tavLst>
                                        <p:tav tm="0">
                                          <p:val>
                                            <p:strVal val="#ppt_x"/>
                                          </p:val>
                                        </p:tav>
                                        <p:tav tm="100000">
                                          <p:val>
                                            <p:strVal val="#ppt_x"/>
                                          </p:val>
                                        </p:tav>
                                      </p:tavLst>
                                    </p:anim>
                                    <p:anim calcmode="lin" valueType="num">
                                      <p:cBhvr additive="base">
                                        <p:cTn id="8" dur="500" fill="hold"/>
                                        <p:tgtEl>
                                          <p:spTgt spid="4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21"/>
                                        </p:tgtEl>
                                        <p:attrNameLst>
                                          <p:attrName>style.visibility</p:attrName>
                                        </p:attrNameLst>
                                      </p:cBhvr>
                                      <p:to>
                                        <p:strVal val="visible"/>
                                      </p:to>
                                    </p:set>
                                    <p:anim calcmode="lin" valueType="num">
                                      <p:cBhvr additive="base">
                                        <p:cTn id="11" dur="500" fill="hold"/>
                                        <p:tgtEl>
                                          <p:spTgt spid="421"/>
                                        </p:tgtEl>
                                        <p:attrNameLst>
                                          <p:attrName>ppt_x</p:attrName>
                                        </p:attrNameLst>
                                      </p:cBhvr>
                                      <p:tavLst>
                                        <p:tav tm="0">
                                          <p:val>
                                            <p:strVal val="#ppt_x"/>
                                          </p:val>
                                        </p:tav>
                                        <p:tav tm="100000">
                                          <p:val>
                                            <p:strVal val="#ppt_x"/>
                                          </p:val>
                                        </p:tav>
                                      </p:tavLst>
                                    </p:anim>
                                    <p:anim calcmode="lin" valueType="num">
                                      <p:cBhvr additive="base">
                                        <p:cTn id="12" dur="500" fill="hold"/>
                                        <p:tgtEl>
                                          <p:spTgt spid="4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22"/>
                                        </p:tgtEl>
                                        <p:attrNameLst>
                                          <p:attrName>style.visibility</p:attrName>
                                        </p:attrNameLst>
                                      </p:cBhvr>
                                      <p:to>
                                        <p:strVal val="visible"/>
                                      </p:to>
                                    </p:set>
                                    <p:anim calcmode="lin" valueType="num">
                                      <p:cBhvr additive="base">
                                        <p:cTn id="17" dur="500" fill="hold"/>
                                        <p:tgtEl>
                                          <p:spTgt spid="422"/>
                                        </p:tgtEl>
                                        <p:attrNameLst>
                                          <p:attrName>ppt_x</p:attrName>
                                        </p:attrNameLst>
                                      </p:cBhvr>
                                      <p:tavLst>
                                        <p:tav tm="0">
                                          <p:val>
                                            <p:strVal val="#ppt_x"/>
                                          </p:val>
                                        </p:tav>
                                        <p:tav tm="100000">
                                          <p:val>
                                            <p:strVal val="#ppt_x"/>
                                          </p:val>
                                        </p:tav>
                                      </p:tavLst>
                                    </p:anim>
                                    <p:anim calcmode="lin" valueType="num">
                                      <p:cBhvr additive="base">
                                        <p:cTn id="18" dur="500" fill="hold"/>
                                        <p:tgtEl>
                                          <p:spTgt spid="42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23"/>
                                        </p:tgtEl>
                                        <p:attrNameLst>
                                          <p:attrName>style.visibility</p:attrName>
                                        </p:attrNameLst>
                                      </p:cBhvr>
                                      <p:to>
                                        <p:strVal val="visible"/>
                                      </p:to>
                                    </p:set>
                                    <p:anim calcmode="lin" valueType="num">
                                      <p:cBhvr additive="base">
                                        <p:cTn id="21" dur="500" fill="hold"/>
                                        <p:tgtEl>
                                          <p:spTgt spid="423"/>
                                        </p:tgtEl>
                                        <p:attrNameLst>
                                          <p:attrName>ppt_x</p:attrName>
                                        </p:attrNameLst>
                                      </p:cBhvr>
                                      <p:tavLst>
                                        <p:tav tm="0">
                                          <p:val>
                                            <p:strVal val="#ppt_x"/>
                                          </p:val>
                                        </p:tav>
                                        <p:tav tm="100000">
                                          <p:val>
                                            <p:strVal val="#ppt_x"/>
                                          </p:val>
                                        </p:tav>
                                      </p:tavLst>
                                    </p:anim>
                                    <p:anim calcmode="lin" valueType="num">
                                      <p:cBhvr additive="base">
                                        <p:cTn id="22" dur="500" fill="hold"/>
                                        <p:tgtEl>
                                          <p:spTgt spid="4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 grpId="0"/>
      <p:bldP spid="421" grpId="0"/>
      <p:bldP spid="422" grpId="0"/>
      <p:bldP spid="4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p:nvPr/>
        </p:nvSpPr>
        <p:spPr>
          <a:xfrm>
            <a:off x="4489265" y="6184550"/>
            <a:ext cx="7599451" cy="646331"/>
          </a:xfrm>
          <a:prstGeom prst="rect">
            <a:avLst/>
          </a:prstGeom>
          <a:solidFill>
            <a:schemeClr val="bg1"/>
          </a:solidFill>
          <a:ln>
            <a:solidFill>
              <a:schemeClr val="tx1"/>
            </a:solidFill>
          </a:ln>
        </p:spPr>
        <p:txBody>
          <a:bodyPr wrap="square" rtlCol="0">
            <a:spAutoFit/>
          </a:bodyPr>
          <a:lstStyle/>
          <a:p>
            <a:r>
              <a:rPr lang="en-US" sz="1200" dirty="0">
                <a:latin typeface="Calibri" panose="020F0502020204030204" pitchFamily="34" charset="0"/>
                <a:cs typeface="Calibri" panose="020F0502020204030204" pitchFamily="34" charset="0"/>
              </a:rPr>
              <a:t>Ischemic outcomes were evaluated in the per-protocol cohort</a:t>
            </a:r>
            <a:endParaRPr lang="en-US" sz="1200" baseline="30000" dirty="0">
              <a:latin typeface="Calibri" panose="020F0502020204030204" pitchFamily="34" charset="0"/>
              <a:cs typeface="Calibri" panose="020F0502020204030204" pitchFamily="34" charset="0"/>
            </a:endParaRPr>
          </a:p>
          <a:p>
            <a:r>
              <a:rPr lang="en-US" sz="1200" baseline="30000" dirty="0" smtClean="0">
                <a:latin typeface="Calibri" panose="020F0502020204030204" pitchFamily="34" charset="0"/>
                <a:cs typeface="Calibri" panose="020F0502020204030204" pitchFamily="34" charset="0"/>
              </a:rPr>
              <a:t>*</a:t>
            </a:r>
            <a:r>
              <a:rPr lang="en-US" sz="1200" dirty="0" smtClean="0">
                <a:latin typeface="Calibri" panose="020F0502020204030204" pitchFamily="34" charset="0"/>
                <a:cs typeface="Calibri" panose="020F0502020204030204" pitchFamily="34" charset="0"/>
              </a:rPr>
              <a:t>reference, </a:t>
            </a:r>
            <a:r>
              <a:rPr lang="en-US" sz="1200" baseline="30000" dirty="0" smtClean="0">
                <a:latin typeface="Calibri" panose="020F0502020204030204" pitchFamily="34" charset="0"/>
                <a:cs typeface="Calibri" panose="020F0502020204030204" pitchFamily="34" charset="0"/>
              </a:rPr>
              <a:t>†</a:t>
            </a:r>
            <a:r>
              <a:rPr lang="en-US" sz="1200" dirty="0">
                <a:latin typeface="Calibri" panose="020F0502020204030204" pitchFamily="34" charset="0"/>
                <a:cs typeface="Calibri" panose="020F0502020204030204" pitchFamily="34" charset="0"/>
              </a:rPr>
              <a:t>Model adjusted for age (years), non-white race, region of enrollment, insulin-treated diabetes, CKD, current smoking, hypercholesterolemia, previous PCI, </a:t>
            </a:r>
            <a:r>
              <a:rPr lang="en-US" sz="1200" dirty="0" err="1">
                <a:latin typeface="Calibri" panose="020F0502020204030204" pitchFamily="34" charset="0"/>
                <a:cs typeface="Calibri" panose="020F0502020204030204" pitchFamily="34" charset="0"/>
              </a:rPr>
              <a:t>multivessel</a:t>
            </a:r>
            <a:r>
              <a:rPr lang="en-US" sz="1200" dirty="0">
                <a:latin typeface="Calibri" panose="020F0502020204030204" pitchFamily="34" charset="0"/>
                <a:cs typeface="Calibri" panose="020F0502020204030204" pitchFamily="34" charset="0"/>
              </a:rPr>
              <a:t> CAD, indication for PCI, lesion calcification.</a:t>
            </a:r>
          </a:p>
        </p:txBody>
      </p:sp>
      <p:sp>
        <p:nvSpPr>
          <p:cNvPr id="60" name="Right Arrow 59"/>
          <p:cNvSpPr/>
          <p:nvPr/>
        </p:nvSpPr>
        <p:spPr>
          <a:xfrm>
            <a:off x="7013957" y="5748354"/>
            <a:ext cx="2109724" cy="477184"/>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9" name="Right Arrow 58"/>
          <p:cNvSpPr/>
          <p:nvPr/>
        </p:nvSpPr>
        <p:spPr>
          <a:xfrm rot="10800000">
            <a:off x="4141874" y="5753284"/>
            <a:ext cx="2109724" cy="477184"/>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0917279" y="1483845"/>
            <a:ext cx="1229439" cy="830997"/>
          </a:xfrm>
          <a:prstGeom prst="rect">
            <a:avLst/>
          </a:prstGeom>
        </p:spPr>
        <p:txBody>
          <a:bodyPr wrap="none">
            <a:spAutoFit/>
          </a:bodyPr>
          <a:lstStyle/>
          <a:p>
            <a:r>
              <a:rPr lang="en-US" b="1" dirty="0">
                <a:latin typeface="Calibri" panose="020F0502020204030204" pitchFamily="34" charset="0"/>
                <a:cs typeface="Calibri" panose="020F0502020204030204" pitchFamily="34" charset="0"/>
              </a:rPr>
              <a:t>Interaction</a:t>
            </a:r>
          </a:p>
          <a:p>
            <a:r>
              <a:rPr lang="en-US" b="1" i="1" dirty="0">
                <a:latin typeface="Calibri" panose="020F0502020204030204" pitchFamily="34" charset="0"/>
                <a:ea typeface="Times New Roman" panose="02020603050405020304" pitchFamily="18" charset="0"/>
                <a:cs typeface="Calibri" panose="020F0502020204030204" pitchFamily="34" charset="0"/>
              </a:rPr>
              <a:t>P</a:t>
            </a:r>
            <a:r>
              <a:rPr lang="en-US" b="1" dirty="0">
                <a:latin typeface="Calibri" panose="020F0502020204030204" pitchFamily="34" charset="0"/>
                <a:ea typeface="Times New Roman" panose="02020603050405020304" pitchFamily="18" charset="0"/>
                <a:cs typeface="Calibri" panose="020F0502020204030204" pitchFamily="34" charset="0"/>
              </a:rPr>
              <a:t> value</a:t>
            </a:r>
            <a:endParaRPr lang="en-US" dirty="0">
              <a:latin typeface="Calibri" panose="020F0502020204030204" pitchFamily="34" charset="0"/>
              <a:cs typeface="Calibri" panose="020F0502020204030204" pitchFamily="34" charset="0"/>
            </a:endParaRPr>
          </a:p>
          <a:p>
            <a:endParaRPr lang="en-US" b="1" baseline="-25000" dirty="0">
              <a:latin typeface="Calibri" panose="020F0502020204030204" pitchFamily="34" charset="0"/>
              <a:cs typeface="Calibri" panose="020F0502020204030204" pitchFamily="34" charset="0"/>
            </a:endParaRPr>
          </a:p>
        </p:txBody>
      </p:sp>
      <p:cxnSp>
        <p:nvCxnSpPr>
          <p:cNvPr id="31" name="Straight Connector 30"/>
          <p:cNvCxnSpPr/>
          <p:nvPr/>
        </p:nvCxnSpPr>
        <p:spPr>
          <a:xfrm flipV="1">
            <a:off x="6614933" y="2087796"/>
            <a:ext cx="0" cy="3474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Chart 3"/>
          <p:cNvGraphicFramePr>
            <a:graphicFrameLocks noChangeAspect="1"/>
          </p:cNvGraphicFramePr>
          <p:nvPr>
            <p:extLst>
              <p:ext uri="{D42A27DB-BD31-4B8C-83A1-F6EECF244321}">
                <p14:modId xmlns:p14="http://schemas.microsoft.com/office/powerpoint/2010/main" val="4185133801"/>
              </p:ext>
            </p:extLst>
          </p:nvPr>
        </p:nvGraphicFramePr>
        <p:xfrm>
          <a:off x="3527030" y="1882655"/>
          <a:ext cx="6220148" cy="4109221"/>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37206" y="2096610"/>
            <a:ext cx="1735860" cy="646331"/>
          </a:xfrm>
          <a:prstGeom prst="rect">
            <a:avLst/>
          </a:prstGeom>
        </p:spPr>
        <p:txBody>
          <a:bodyPr wrap="none">
            <a:spAutoFit/>
          </a:bodyPr>
          <a:lstStyle/>
          <a:p>
            <a:pPr lvl="0">
              <a:defRP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CV death, MI or </a:t>
            </a:r>
          </a:p>
          <a:p>
            <a:pPr lvl="0">
              <a:defRP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ischemic stroke</a:t>
            </a:r>
          </a:p>
        </p:txBody>
      </p:sp>
      <p:sp>
        <p:nvSpPr>
          <p:cNvPr id="7" name="Rectangle 6"/>
          <p:cNvSpPr/>
          <p:nvPr/>
        </p:nvSpPr>
        <p:spPr>
          <a:xfrm>
            <a:off x="139451" y="2895669"/>
            <a:ext cx="1652760" cy="369332"/>
          </a:xfrm>
          <a:prstGeom prst="rect">
            <a:avLst/>
          </a:prstGeom>
        </p:spPr>
        <p:txBody>
          <a:bodyPr wrap="none">
            <a:spAutoFit/>
          </a:bodyPr>
          <a:lstStyle/>
          <a:p>
            <a:pPr lvl="0">
              <a:defRP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All-cause death</a:t>
            </a:r>
          </a:p>
        </p:txBody>
      </p:sp>
      <p:sp>
        <p:nvSpPr>
          <p:cNvPr id="8" name="Rectangle 7"/>
          <p:cNvSpPr/>
          <p:nvPr/>
        </p:nvSpPr>
        <p:spPr>
          <a:xfrm>
            <a:off x="127509" y="3403619"/>
            <a:ext cx="1049775" cy="369332"/>
          </a:xfrm>
          <a:prstGeom prst="rect">
            <a:avLst/>
          </a:prstGeom>
        </p:spPr>
        <p:txBody>
          <a:bodyPr wrap="none">
            <a:spAutoFit/>
          </a:bodyPr>
          <a:lstStyle/>
          <a:p>
            <a:pPr lvl="0">
              <a:defRP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CV death</a:t>
            </a:r>
          </a:p>
        </p:txBody>
      </p:sp>
      <p:sp>
        <p:nvSpPr>
          <p:cNvPr id="9" name="Rectangle 8"/>
          <p:cNvSpPr/>
          <p:nvPr/>
        </p:nvSpPr>
        <p:spPr>
          <a:xfrm>
            <a:off x="119717" y="3953692"/>
            <a:ext cx="447558" cy="369332"/>
          </a:xfrm>
          <a:prstGeom prst="rect">
            <a:avLst/>
          </a:prstGeom>
        </p:spPr>
        <p:txBody>
          <a:bodyPr wrap="none">
            <a:spAutoFit/>
          </a:bodyPr>
          <a:lstStyle/>
          <a:p>
            <a:pPr lvl="0">
              <a:defRP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MI</a:t>
            </a:r>
            <a:endParaRPr kumimoji="0" lang="en-US" b="1"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14" name="Rectangle 13"/>
          <p:cNvSpPr/>
          <p:nvPr/>
        </p:nvSpPr>
        <p:spPr>
          <a:xfrm>
            <a:off x="2389935" y="2199463"/>
            <a:ext cx="5464711" cy="584775"/>
          </a:xfrm>
          <a:prstGeom prst="rect">
            <a:avLst/>
          </a:prstGeom>
        </p:spPr>
        <p:txBody>
          <a:bodyPr wrap="square">
            <a:spAutoFit/>
          </a:bodyPr>
          <a:lstStyle/>
          <a:p>
            <a:pPr lvl="0">
              <a:defRPr/>
            </a:pP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27 (3.2)   vs   27 (3.3)</a:t>
            </a:r>
          </a:p>
          <a:p>
            <a:pPr lvl="0">
              <a:defRPr/>
            </a:pP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99 (3.7)   vs   103 (3.9)</a:t>
            </a:r>
          </a:p>
        </p:txBody>
      </p:sp>
      <p:sp>
        <p:nvSpPr>
          <p:cNvPr id="15" name="Rectangle 14"/>
          <p:cNvSpPr/>
          <p:nvPr/>
        </p:nvSpPr>
        <p:spPr>
          <a:xfrm>
            <a:off x="2403946" y="3293637"/>
            <a:ext cx="5464711" cy="584775"/>
          </a:xfrm>
          <a:prstGeom prst="rect">
            <a:avLst/>
          </a:prstGeom>
        </p:spPr>
        <p:txBody>
          <a:bodyPr wrap="square">
            <a:spAutoFit/>
          </a:bodyPr>
          <a:lstStyle/>
          <a:p>
            <a:pPr lvl="0">
              <a:defRPr/>
            </a:pP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2 (0.2)   vs   9 (1.1)</a:t>
            </a:r>
          </a:p>
          <a:p>
            <a:pPr lvl="0">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24</a:t>
            </a:r>
            <a:r>
              <a:rPr kumimoji="0" lang="en-US" sz="1600" b="0" i="0" u="none" strike="noStrike" kern="0" cap="none" spc="0" normalizeH="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(0.9)   vs   28 (1.1)</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16" name="Rectangle 15"/>
          <p:cNvSpPr/>
          <p:nvPr/>
        </p:nvSpPr>
        <p:spPr>
          <a:xfrm>
            <a:off x="2399355" y="2751325"/>
            <a:ext cx="5464711" cy="584775"/>
          </a:xfrm>
          <a:prstGeom prst="rect">
            <a:avLst/>
          </a:prstGeom>
        </p:spPr>
        <p:txBody>
          <a:bodyPr wrap="square">
            <a:spAutoFit/>
          </a:bodyPr>
          <a:lstStyle/>
          <a:p>
            <a:pPr lvl="0">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rPr>
              <a:t>  3 (0.4)   vs  </a:t>
            </a:r>
            <a:r>
              <a:rPr kumimoji="0" lang="en-US" sz="1600" b="0" i="0" u="none" strike="noStrike" kern="0" cap="none" spc="0" normalizeH="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rPr>
              <a:t> 12 (1.4)</a:t>
            </a:r>
          </a:p>
          <a:p>
            <a:pPr lvl="0">
              <a:defRPr/>
            </a:pPr>
            <a:r>
              <a:rPr lang="en-US" sz="1600" kern="0" baseline="0" dirty="0">
                <a:solidFill>
                  <a:sysClr val="windowText" lastClr="000000"/>
                </a:solidFill>
                <a:latin typeface="Calibri" panose="020F0502020204030204" pitchFamily="34" charset="0"/>
                <a:ea typeface="Times New Roman" panose="02020603050405020304" pitchFamily="18" charset="0"/>
                <a:cs typeface="Calibri" panose="020F0502020204030204" pitchFamily="34" charset="0"/>
              </a:rPr>
              <a:t>31</a:t>
            </a:r>
            <a:r>
              <a:rPr lang="en-US" sz="1600" kern="0" dirty="0">
                <a:solidFill>
                  <a:sysClr val="windowText" lastClr="000000"/>
                </a:solidFill>
                <a:latin typeface="Calibri" panose="020F0502020204030204" pitchFamily="34" charset="0"/>
                <a:ea typeface="Times New Roman" panose="02020603050405020304" pitchFamily="18" charset="0"/>
                <a:cs typeface="Calibri" panose="020F0502020204030204" pitchFamily="34" charset="0"/>
              </a:rPr>
              <a:t> (1.2)   vs   33 (1.2)</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17" name="Rectangle 16"/>
          <p:cNvSpPr/>
          <p:nvPr/>
        </p:nvSpPr>
        <p:spPr>
          <a:xfrm>
            <a:off x="2387861" y="3847635"/>
            <a:ext cx="5464711" cy="584775"/>
          </a:xfrm>
          <a:prstGeom prst="rect">
            <a:avLst/>
          </a:prstGeom>
        </p:spPr>
        <p:txBody>
          <a:bodyPr wrap="square">
            <a:spAutoFit/>
          </a:bodyPr>
          <a:lstStyle/>
          <a:p>
            <a:pPr lvl="0">
              <a:defRPr/>
            </a:pP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21 (2.5)   vs   20 (2.4)</a:t>
            </a:r>
          </a:p>
          <a:p>
            <a:pPr lvl="0">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74</a:t>
            </a:r>
            <a:r>
              <a:rPr kumimoji="0" lang="en-US" sz="1600" b="0" i="0" u="none" strike="noStrike" kern="0" cap="none" spc="0" normalizeH="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(2.8)   vs   75 (2.8)</a:t>
            </a:r>
          </a:p>
        </p:txBody>
      </p:sp>
      <p:sp>
        <p:nvSpPr>
          <p:cNvPr id="18" name="Rectangle 17"/>
          <p:cNvSpPr/>
          <p:nvPr/>
        </p:nvSpPr>
        <p:spPr>
          <a:xfrm>
            <a:off x="132377" y="4520333"/>
            <a:ext cx="1655774" cy="369332"/>
          </a:xfrm>
          <a:prstGeom prst="rect">
            <a:avLst/>
          </a:prstGeom>
        </p:spPr>
        <p:txBody>
          <a:bodyPr wrap="none">
            <a:spAutoFit/>
          </a:bodyPr>
          <a:lstStyle/>
          <a:p>
            <a:pPr lvl="0">
              <a:defRP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Ischemic stroke</a:t>
            </a:r>
            <a:endParaRPr kumimoji="0" lang="en-US" b="1"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19" name="Rectangle 18"/>
          <p:cNvSpPr/>
          <p:nvPr/>
        </p:nvSpPr>
        <p:spPr>
          <a:xfrm>
            <a:off x="142122" y="5007994"/>
            <a:ext cx="2244525" cy="646331"/>
          </a:xfrm>
          <a:prstGeom prst="rect">
            <a:avLst/>
          </a:prstGeom>
        </p:spPr>
        <p:txBody>
          <a:bodyPr wrap="none">
            <a:spAutoFit/>
          </a:bodyPr>
          <a:lstStyle/>
          <a:p>
            <a:pPr lvl="0">
              <a:defRP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Stent thrombosis</a:t>
            </a:r>
          </a:p>
          <a:p>
            <a:pPr lvl="0">
              <a:defRPr/>
            </a:pPr>
            <a:r>
              <a:rPr lang="en-US" b="1"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(definite or probable)</a:t>
            </a:r>
            <a:endParaRPr kumimoji="0" lang="en-US" b="1" i="0" u="none" strike="noStrike" kern="0" cap="none" spc="0" normalizeH="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20" name="Rectangle 19"/>
          <p:cNvSpPr/>
          <p:nvPr/>
        </p:nvSpPr>
        <p:spPr>
          <a:xfrm>
            <a:off x="2395903" y="4404955"/>
            <a:ext cx="5464711" cy="584775"/>
          </a:xfrm>
          <a:prstGeom prst="rect">
            <a:avLst/>
          </a:prstGeom>
        </p:spPr>
        <p:txBody>
          <a:bodyPr wrap="square">
            <a:spAutoFit/>
          </a:bodyPr>
          <a:lstStyle/>
          <a:p>
            <a:pPr lvl="0">
              <a:defRPr/>
            </a:pP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5 (0.6)   vs   2 (0.2)</a:t>
            </a:r>
          </a:p>
          <a:p>
            <a:pPr lvl="0">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11 (0.4)   vs   6 (0.2)</a:t>
            </a:r>
          </a:p>
        </p:txBody>
      </p:sp>
      <p:sp>
        <p:nvSpPr>
          <p:cNvPr id="21" name="Rectangle 20"/>
          <p:cNvSpPr/>
          <p:nvPr/>
        </p:nvSpPr>
        <p:spPr>
          <a:xfrm>
            <a:off x="2410756" y="4955749"/>
            <a:ext cx="5464711" cy="584775"/>
          </a:xfrm>
          <a:prstGeom prst="rect">
            <a:avLst/>
          </a:prstGeom>
        </p:spPr>
        <p:txBody>
          <a:bodyPr wrap="square">
            <a:spAutoFit/>
          </a:bodyPr>
          <a:lstStyle/>
          <a:p>
            <a:pPr lvl="0">
              <a:defRPr/>
            </a:pP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2 (0.2)   vs   4 (0.5)</a:t>
            </a:r>
          </a:p>
          <a:p>
            <a:pPr lvl="0">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12 (0.5)   vs   15 (0.6)</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24" name="Rectangle 23"/>
          <p:cNvSpPr/>
          <p:nvPr/>
        </p:nvSpPr>
        <p:spPr>
          <a:xfrm>
            <a:off x="8268898" y="2199463"/>
            <a:ext cx="2543004" cy="584775"/>
          </a:xfrm>
          <a:prstGeom prst="rect">
            <a:avLst/>
          </a:prstGeom>
        </p:spPr>
        <p:txBody>
          <a:bodyPr wrap="square">
            <a:spAutoFit/>
          </a:bodyPr>
          <a:lstStyle/>
          <a:p>
            <a:pPr lvl="0">
              <a:defRPr/>
            </a:pP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1.06 (0.61 - 1.84)      .84            </a:t>
            </a:r>
          </a:p>
          <a:p>
            <a:pPr lvl="0">
              <a:defRPr/>
            </a:pPr>
            <a:r>
              <a:rPr lang="en-US" sz="1600" kern="0" dirty="0">
                <a:solidFill>
                  <a:sysClr val="windowText" lastClr="000000"/>
                </a:solidFill>
                <a:latin typeface="Calibri" panose="020F0502020204030204" pitchFamily="34" charset="0"/>
                <a:ea typeface="Times New Roman" panose="02020603050405020304" pitchFamily="18" charset="0"/>
                <a:cs typeface="Calibri" panose="020F0502020204030204" pitchFamily="34" charset="0"/>
              </a:rPr>
              <a:t>1.03 (0.78 - 1.36)      .85            </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25" name="Rectangle 24"/>
          <p:cNvSpPr/>
          <p:nvPr/>
        </p:nvSpPr>
        <p:spPr>
          <a:xfrm>
            <a:off x="7817987" y="2398495"/>
            <a:ext cx="184731"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26" name="Rectangle 25"/>
          <p:cNvSpPr/>
          <p:nvPr/>
        </p:nvSpPr>
        <p:spPr>
          <a:xfrm>
            <a:off x="8268898" y="1342180"/>
            <a:ext cx="2806107" cy="923330"/>
          </a:xfrm>
          <a:prstGeom prst="rect">
            <a:avLst/>
          </a:prstGeom>
        </p:spPr>
        <p:txBody>
          <a:bodyPr wrap="square">
            <a:spAutoFit/>
          </a:bodyPr>
          <a:lstStyle/>
          <a:p>
            <a:pPr lvl="0">
              <a:defRP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Adjusted </a:t>
            </a:r>
          </a:p>
          <a:p>
            <a:pPr lvl="0">
              <a:defRP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Hazard Ratio </a:t>
            </a:r>
          </a:p>
          <a:p>
            <a:pPr lvl="0">
              <a:defRP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(95% CI)</a:t>
            </a:r>
            <a:r>
              <a:rPr lang="en-US" b="1" baseline="30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27" name="Rectangle 26"/>
          <p:cNvSpPr/>
          <p:nvPr/>
        </p:nvSpPr>
        <p:spPr>
          <a:xfrm>
            <a:off x="8278318" y="2749887"/>
            <a:ext cx="2969055" cy="584775"/>
          </a:xfrm>
          <a:prstGeom prst="rect">
            <a:avLst/>
          </a:prstGeom>
        </p:spPr>
        <p:txBody>
          <a:bodyPr wrap="square">
            <a:spAutoFit/>
          </a:bodyPr>
          <a:lstStyle/>
          <a:p>
            <a:pPr lvl="0">
              <a:defRPr/>
            </a:pP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0.17 (0.04 - 0.78)      </a:t>
            </a:r>
            <a:r>
              <a:rPr lang="en-US" sz="1600" dirty="0">
                <a:latin typeface="Calibri" panose="020F0502020204030204" pitchFamily="34" charset="0"/>
                <a:cs typeface="Calibri" panose="020F0502020204030204" pitchFamily="34" charset="0"/>
              </a:rPr>
              <a:t>.022</a:t>
            </a:r>
          </a:p>
          <a:p>
            <a:pPr lvl="0">
              <a:defRPr/>
            </a:pP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1.00 (0.61 - 1.64)      &gt;.99 </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28" name="Rectangle 27"/>
          <p:cNvSpPr/>
          <p:nvPr/>
        </p:nvSpPr>
        <p:spPr>
          <a:xfrm>
            <a:off x="8288991" y="3292439"/>
            <a:ext cx="2607625" cy="584775"/>
          </a:xfrm>
          <a:prstGeom prst="rect">
            <a:avLst/>
          </a:prstGeom>
        </p:spPr>
        <p:txBody>
          <a:bodyPr wrap="square">
            <a:spAutoFit/>
          </a:bodyPr>
          <a:lstStyle/>
          <a:p>
            <a:pPr lvl="0">
              <a:defRPr/>
            </a:pP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0.12 (0.02 - 0.97)      .046</a:t>
            </a:r>
          </a:p>
          <a:p>
            <a:pPr lvl="0">
              <a:defRPr/>
            </a:pP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0.89 (0.51 - 1.54)      .68    </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30" name="Rectangle 29"/>
          <p:cNvSpPr/>
          <p:nvPr/>
        </p:nvSpPr>
        <p:spPr>
          <a:xfrm>
            <a:off x="8263487" y="3847635"/>
            <a:ext cx="2685030" cy="584775"/>
          </a:xfrm>
          <a:prstGeom prst="rect">
            <a:avLst/>
          </a:prstGeom>
        </p:spPr>
        <p:txBody>
          <a:bodyPr wrap="square">
            <a:spAutoFit/>
          </a:bodyPr>
          <a:lstStyle/>
          <a:p>
            <a:pPr lvl="0">
              <a:defRPr/>
            </a:pP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1.14 (0.60 - 2.15)      .69</a:t>
            </a:r>
          </a:p>
          <a:p>
            <a:pPr lvl="0">
              <a:defRPr/>
            </a:pPr>
            <a:r>
              <a:rPr lang="en-US" sz="1600" dirty="0">
                <a:latin typeface="Calibri" panose="020F0502020204030204" pitchFamily="34" charset="0"/>
                <a:cs typeface="Calibri" panose="020F0502020204030204" pitchFamily="34" charset="0"/>
              </a:rPr>
              <a:t>1.07 (0.77 - 1.49)      .68</a:t>
            </a:r>
            <a:endPar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32" name="Rectangle 31"/>
          <p:cNvSpPr/>
          <p:nvPr/>
        </p:nvSpPr>
        <p:spPr>
          <a:xfrm>
            <a:off x="8278318" y="4433739"/>
            <a:ext cx="3260555" cy="584775"/>
          </a:xfrm>
          <a:prstGeom prst="rect">
            <a:avLst/>
          </a:prstGeom>
        </p:spPr>
        <p:txBody>
          <a:bodyPr wrap="square">
            <a:spAutoFit/>
          </a:bodyPr>
          <a:lstStyle/>
          <a:p>
            <a:pPr lvl="0">
              <a:defRPr/>
            </a:pP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2.15 (0.41 - 11.3)      .36</a:t>
            </a:r>
          </a:p>
          <a:p>
            <a:pPr lvl="0">
              <a:defRPr/>
            </a:pPr>
            <a:r>
              <a:rPr lang="en-US" sz="1600" kern="0" dirty="0">
                <a:solidFill>
                  <a:sysClr val="windowText" lastClr="000000"/>
                </a:solidFill>
                <a:latin typeface="Calibri" panose="020F0502020204030204" pitchFamily="34" charset="0"/>
                <a:ea typeface="Times New Roman" panose="02020603050405020304" pitchFamily="18" charset="0"/>
                <a:cs typeface="Calibri" panose="020F0502020204030204" pitchFamily="34" charset="0"/>
              </a:rPr>
              <a:t>1.87 (0.69 - 5.06)      .22</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33" name="Rectangle 32"/>
          <p:cNvSpPr/>
          <p:nvPr/>
        </p:nvSpPr>
        <p:spPr>
          <a:xfrm>
            <a:off x="8288991" y="5007254"/>
            <a:ext cx="2889109" cy="584775"/>
          </a:xfrm>
          <a:prstGeom prst="rect">
            <a:avLst/>
          </a:prstGeom>
        </p:spPr>
        <p:txBody>
          <a:bodyPr wrap="square">
            <a:spAutoFit/>
          </a:bodyPr>
          <a:lstStyle/>
          <a:p>
            <a:pPr lvl="0">
              <a:defRPr/>
            </a:pP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0.58 (0.10 - 3.29)      .54</a:t>
            </a:r>
          </a:p>
          <a:p>
            <a:pPr lvl="0">
              <a:defRPr/>
            </a:pPr>
            <a:r>
              <a:rPr lang="en-US" sz="1600" kern="0" dirty="0">
                <a:solidFill>
                  <a:sysClr val="windowText" lastClr="000000"/>
                </a:solidFill>
                <a:latin typeface="Calibri" panose="020F0502020204030204" pitchFamily="34" charset="0"/>
                <a:ea typeface="Times New Roman" panose="02020603050405020304" pitchFamily="18" charset="0"/>
                <a:cs typeface="Calibri" panose="020F0502020204030204" pitchFamily="34" charset="0"/>
              </a:rPr>
              <a:t>0.83 (0.39 - 1.77)      .62</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36" name="Title 1"/>
          <p:cNvSpPr txBox="1">
            <a:spLocks/>
          </p:cNvSpPr>
          <p:nvPr/>
        </p:nvSpPr>
        <p:spPr>
          <a:xfrm>
            <a:off x="439711" y="140787"/>
            <a:ext cx="1143952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ln>
                  <a:solidFill>
                    <a:srgbClr val="002060"/>
                  </a:solidFill>
                </a:ln>
                <a:solidFill>
                  <a:srgbClr val="002856"/>
                </a:solidFill>
                <a:latin typeface="+mj-lt"/>
                <a:ea typeface="+mj-ea"/>
                <a:cs typeface="+mj-cs"/>
              </a:defRPr>
            </a:lvl1pPr>
          </a:lstStyle>
          <a:p>
            <a:pPr algn="ctr"/>
            <a:r>
              <a:rPr lang="en-US" sz="3800" dirty="0">
                <a:latin typeface="Calibri" panose="020F0502020204030204" pitchFamily="34" charset="0"/>
                <a:cs typeface="Calibri" panose="020F0502020204030204" pitchFamily="34" charset="0"/>
              </a:rPr>
              <a:t>TWILIGHT – Sex Analysis: </a:t>
            </a:r>
            <a:br>
              <a:rPr lang="en-US" sz="3800" dirty="0">
                <a:latin typeface="Calibri" panose="020F0502020204030204" pitchFamily="34" charset="0"/>
                <a:cs typeface="Calibri" panose="020F0502020204030204" pitchFamily="34" charset="0"/>
              </a:rPr>
            </a:br>
            <a:r>
              <a:rPr lang="en-US" sz="3800" dirty="0">
                <a:solidFill>
                  <a:schemeClr val="accent4">
                    <a:lumMod val="75000"/>
                  </a:schemeClr>
                </a:solidFill>
                <a:latin typeface="Calibri" panose="020F0502020204030204" pitchFamily="34" charset="0"/>
                <a:cs typeface="Calibri" panose="020F0502020204030204" pitchFamily="34" charset="0"/>
              </a:rPr>
              <a:t>Pre-specified Ischemic Endpoints by Sex and </a:t>
            </a:r>
            <a:r>
              <a:rPr lang="en-US" sz="3800" dirty="0" smtClean="0">
                <a:solidFill>
                  <a:schemeClr val="accent4">
                    <a:lumMod val="75000"/>
                  </a:schemeClr>
                </a:solidFill>
                <a:latin typeface="Calibri" panose="020F0502020204030204" pitchFamily="34" charset="0"/>
                <a:cs typeface="Calibri" panose="020F0502020204030204" pitchFamily="34" charset="0"/>
              </a:rPr>
              <a:t>Randomized </a:t>
            </a:r>
            <a:r>
              <a:rPr lang="en-US" sz="3800" dirty="0">
                <a:solidFill>
                  <a:schemeClr val="accent4">
                    <a:lumMod val="75000"/>
                  </a:schemeClr>
                </a:solidFill>
                <a:latin typeface="Calibri" panose="020F0502020204030204" pitchFamily="34" charset="0"/>
                <a:cs typeface="Calibri" panose="020F0502020204030204" pitchFamily="34" charset="0"/>
              </a:rPr>
              <a:t>Treatment </a:t>
            </a:r>
          </a:p>
        </p:txBody>
      </p:sp>
      <p:sp>
        <p:nvSpPr>
          <p:cNvPr id="34" name="Rectangle 33"/>
          <p:cNvSpPr/>
          <p:nvPr/>
        </p:nvSpPr>
        <p:spPr>
          <a:xfrm>
            <a:off x="2339204" y="1348959"/>
            <a:ext cx="1300272" cy="923330"/>
          </a:xfrm>
          <a:prstGeom prst="rect">
            <a:avLst/>
          </a:prstGeom>
        </p:spPr>
        <p:txBody>
          <a:bodyPr wrap="square">
            <a:spAutoFit/>
          </a:bodyPr>
          <a:lstStyle/>
          <a:p>
            <a:pPr lvl="0">
              <a:defRPr/>
            </a:pPr>
            <a:r>
              <a:rPr lang="en-US"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Ticagrelor</a:t>
            </a: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p>
          <a:p>
            <a:pPr lvl="0">
              <a:defRP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+placebo</a:t>
            </a:r>
          </a:p>
          <a:p>
            <a:pPr lvl="0">
              <a:defRP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N (%)</a:t>
            </a:r>
          </a:p>
        </p:txBody>
      </p:sp>
      <p:sp>
        <p:nvSpPr>
          <p:cNvPr id="35" name="Rectangle 34"/>
          <p:cNvSpPr/>
          <p:nvPr/>
        </p:nvSpPr>
        <p:spPr>
          <a:xfrm>
            <a:off x="3554311" y="1348959"/>
            <a:ext cx="1124092" cy="923330"/>
          </a:xfrm>
          <a:prstGeom prst="rect">
            <a:avLst/>
          </a:prstGeom>
        </p:spPr>
        <p:txBody>
          <a:bodyPr wrap="square">
            <a:spAutoFit/>
          </a:bodyPr>
          <a:lstStyle/>
          <a:p>
            <a:pPr lvl="0">
              <a:defRPr/>
            </a:pPr>
            <a:r>
              <a:rPr lang="en-US"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Ticagrelor</a:t>
            </a:r>
            <a:endPar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lvl="0">
              <a:defRP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+aspirin</a:t>
            </a:r>
            <a:r>
              <a:rPr lang="en-US" b="1" baseline="30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lvl="0">
              <a:defRPr/>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N (%)</a:t>
            </a:r>
          </a:p>
        </p:txBody>
      </p:sp>
      <p:sp>
        <p:nvSpPr>
          <p:cNvPr id="39" name="TextBox 22"/>
          <p:cNvSpPr txBox="1"/>
          <p:nvPr/>
        </p:nvSpPr>
        <p:spPr>
          <a:xfrm>
            <a:off x="4156388" y="5824191"/>
            <a:ext cx="3211484"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1600" b="0" i="0" u="none" strike="noStrike" kern="1200" cap="none" spc="0" normalizeH="0" baseline="0" noProof="0" dirty="0" err="1">
                <a:ln>
                  <a:noFill/>
                </a:ln>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rPr>
              <a:t>Tica+placebo</a:t>
            </a:r>
            <a:r>
              <a:rPr kumimoji="0" lang="en-US" sz="16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rPr>
              <a:t> lower risk</a:t>
            </a:r>
            <a:endParaRPr kumimoji="0" lang="en-US" sz="1600" b="0" i="0" u="none" strike="noStrike" kern="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40" name="TextBox 22"/>
          <p:cNvSpPr txBox="1"/>
          <p:nvPr/>
        </p:nvSpPr>
        <p:spPr>
          <a:xfrm>
            <a:off x="6931718" y="5814192"/>
            <a:ext cx="3211484"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Tica+aspirin</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lower risk</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3" name="Rectangle 2"/>
          <p:cNvSpPr/>
          <p:nvPr/>
        </p:nvSpPr>
        <p:spPr>
          <a:xfrm>
            <a:off x="11110789" y="2340412"/>
            <a:ext cx="546945" cy="338554"/>
          </a:xfrm>
          <a:prstGeom prst="rect">
            <a:avLst/>
          </a:prstGeom>
        </p:spPr>
        <p:txBody>
          <a:bodyPr wrap="none">
            <a:spAutoFit/>
          </a:bodyPr>
          <a:lstStyle/>
          <a:p>
            <a:r>
              <a:rPr lang="en-US" sz="1600" dirty="0">
                <a:latin typeface="Calibri" panose="020F0502020204030204" pitchFamily="34" charset="0"/>
                <a:cs typeface="Calibri" panose="020F0502020204030204" pitchFamily="34" charset="0"/>
              </a:rPr>
              <a:t>&gt;.99</a:t>
            </a:r>
          </a:p>
        </p:txBody>
      </p:sp>
      <p:sp>
        <p:nvSpPr>
          <p:cNvPr id="5" name="Rectangle 4"/>
          <p:cNvSpPr/>
          <p:nvPr/>
        </p:nvSpPr>
        <p:spPr>
          <a:xfrm>
            <a:off x="11107120" y="2907396"/>
            <a:ext cx="444352" cy="338554"/>
          </a:xfrm>
          <a:prstGeom prst="rect">
            <a:avLst/>
          </a:prstGeom>
        </p:spPr>
        <p:txBody>
          <a:bodyPr wrap="none">
            <a:spAutoFit/>
          </a:bodyPr>
          <a:lstStyle/>
          <a:p>
            <a:r>
              <a:rPr lang="en-US" sz="1600" dirty="0">
                <a:latin typeface="Calibri" panose="020F0502020204030204" pitchFamily="34" charset="0"/>
                <a:ea typeface="Times New Roman" panose="02020603050405020304" pitchFamily="18" charset="0"/>
                <a:cs typeface="Calibri" panose="020F0502020204030204" pitchFamily="34" charset="0"/>
              </a:rPr>
              <a:t>.03</a:t>
            </a:r>
            <a:endParaRPr lang="en-US" sz="1600" dirty="0">
              <a:latin typeface="Calibri" panose="020F0502020204030204" pitchFamily="34" charset="0"/>
              <a:cs typeface="Calibri" panose="020F0502020204030204" pitchFamily="34" charset="0"/>
            </a:endParaRPr>
          </a:p>
        </p:txBody>
      </p:sp>
      <p:sp>
        <p:nvSpPr>
          <p:cNvPr id="10" name="Rectangle 9"/>
          <p:cNvSpPr/>
          <p:nvPr/>
        </p:nvSpPr>
        <p:spPr>
          <a:xfrm>
            <a:off x="11110789" y="3447100"/>
            <a:ext cx="444352" cy="338554"/>
          </a:xfrm>
          <a:prstGeom prst="rect">
            <a:avLst/>
          </a:prstGeom>
        </p:spPr>
        <p:txBody>
          <a:bodyPr wrap="none">
            <a:spAutoFit/>
          </a:bodyPr>
          <a:lstStyle/>
          <a:p>
            <a:r>
              <a:rPr lang="en-US" sz="1600" dirty="0">
                <a:latin typeface="Calibri" panose="020F0502020204030204" pitchFamily="34" charset="0"/>
                <a:ea typeface="Times New Roman" panose="02020603050405020304" pitchFamily="18" charset="0"/>
                <a:cs typeface="Calibri" panose="020F0502020204030204" pitchFamily="34" charset="0"/>
              </a:rPr>
              <a:t>.07</a:t>
            </a:r>
            <a:endParaRPr lang="en-US" sz="1600" dirty="0">
              <a:latin typeface="Calibri" panose="020F0502020204030204" pitchFamily="34" charset="0"/>
              <a:cs typeface="Calibri" panose="020F0502020204030204" pitchFamily="34" charset="0"/>
            </a:endParaRPr>
          </a:p>
        </p:txBody>
      </p:sp>
      <p:sp>
        <p:nvSpPr>
          <p:cNvPr id="43" name="Rectangle 42"/>
          <p:cNvSpPr/>
          <p:nvPr/>
        </p:nvSpPr>
        <p:spPr>
          <a:xfrm>
            <a:off x="11110789" y="3965244"/>
            <a:ext cx="444352" cy="338554"/>
          </a:xfrm>
          <a:prstGeom prst="rect">
            <a:avLst/>
          </a:prstGeom>
        </p:spPr>
        <p:txBody>
          <a:bodyPr wrap="none">
            <a:spAutoFit/>
          </a:bodyPr>
          <a:lstStyle/>
          <a:p>
            <a:r>
              <a:rPr lang="en-US" sz="1600" dirty="0">
                <a:latin typeface="Calibri" panose="020F0502020204030204" pitchFamily="34" charset="0"/>
                <a:cs typeface="Calibri" panose="020F0502020204030204" pitchFamily="34" charset="0"/>
              </a:rPr>
              <a:t>.98</a:t>
            </a:r>
          </a:p>
        </p:txBody>
      </p:sp>
      <p:sp>
        <p:nvSpPr>
          <p:cNvPr id="44" name="Rectangle 43"/>
          <p:cNvSpPr/>
          <p:nvPr/>
        </p:nvSpPr>
        <p:spPr>
          <a:xfrm>
            <a:off x="11107120" y="4556867"/>
            <a:ext cx="444352" cy="338554"/>
          </a:xfrm>
          <a:prstGeom prst="rect">
            <a:avLst/>
          </a:prstGeom>
        </p:spPr>
        <p:txBody>
          <a:bodyPr wrap="none">
            <a:spAutoFit/>
          </a:bodyPr>
          <a:lstStyle/>
          <a:p>
            <a:r>
              <a:rPr lang="en-US" sz="1600" dirty="0">
                <a:latin typeface="Calibri" panose="020F0502020204030204" pitchFamily="34" charset="0"/>
                <a:ea typeface="Times New Roman" panose="02020603050405020304" pitchFamily="18" charset="0"/>
                <a:cs typeface="Calibri" panose="020F0502020204030204" pitchFamily="34" charset="0"/>
              </a:rPr>
              <a:t>.66</a:t>
            </a:r>
            <a:endParaRPr lang="en-US" sz="1600" dirty="0">
              <a:latin typeface="Calibri" panose="020F0502020204030204" pitchFamily="34" charset="0"/>
              <a:cs typeface="Calibri" panose="020F0502020204030204" pitchFamily="34" charset="0"/>
            </a:endParaRPr>
          </a:p>
        </p:txBody>
      </p:sp>
      <p:sp>
        <p:nvSpPr>
          <p:cNvPr id="45" name="Rectangle 44"/>
          <p:cNvSpPr/>
          <p:nvPr/>
        </p:nvSpPr>
        <p:spPr>
          <a:xfrm>
            <a:off x="11107120" y="5167804"/>
            <a:ext cx="444352" cy="338554"/>
          </a:xfrm>
          <a:prstGeom prst="rect">
            <a:avLst/>
          </a:prstGeom>
        </p:spPr>
        <p:txBody>
          <a:bodyPr wrap="none">
            <a:spAutoFit/>
          </a:bodyPr>
          <a:lstStyle/>
          <a:p>
            <a:r>
              <a:rPr lang="en-US" sz="1600" dirty="0">
                <a:latin typeface="Calibri" panose="020F0502020204030204" pitchFamily="34" charset="0"/>
                <a:ea typeface="Times New Roman" panose="02020603050405020304" pitchFamily="18" charset="0"/>
                <a:cs typeface="Calibri" panose="020F0502020204030204" pitchFamily="34" charset="0"/>
              </a:rPr>
              <a:t>.67</a:t>
            </a:r>
            <a:endParaRPr lang="en-US" sz="1600" dirty="0">
              <a:latin typeface="Calibri" panose="020F0502020204030204" pitchFamily="34" charset="0"/>
              <a:cs typeface="Calibri" panose="020F0502020204030204" pitchFamily="34" charset="0"/>
            </a:endParaRPr>
          </a:p>
        </p:txBody>
      </p:sp>
      <p:sp>
        <p:nvSpPr>
          <p:cNvPr id="47" name="Rectangle 46"/>
          <p:cNvSpPr/>
          <p:nvPr/>
        </p:nvSpPr>
        <p:spPr>
          <a:xfrm>
            <a:off x="9872029" y="1730066"/>
            <a:ext cx="875368" cy="553998"/>
          </a:xfrm>
          <a:prstGeom prst="rect">
            <a:avLst/>
          </a:prstGeom>
        </p:spPr>
        <p:txBody>
          <a:bodyPr wrap="none">
            <a:spAutoFit/>
          </a:bodyPr>
          <a:lstStyle/>
          <a:p>
            <a:r>
              <a:rPr lang="en-US" b="1" i="1" dirty="0">
                <a:latin typeface="Calibri" panose="020F0502020204030204" pitchFamily="34" charset="0"/>
                <a:ea typeface="Times New Roman" panose="02020603050405020304" pitchFamily="18" charset="0"/>
                <a:cs typeface="Calibri" panose="020F0502020204030204" pitchFamily="34" charset="0"/>
              </a:rPr>
              <a:t>P</a:t>
            </a:r>
            <a:r>
              <a:rPr lang="en-US" b="1" dirty="0">
                <a:latin typeface="Calibri" panose="020F0502020204030204" pitchFamily="34" charset="0"/>
                <a:ea typeface="Times New Roman" panose="02020603050405020304" pitchFamily="18" charset="0"/>
                <a:cs typeface="Calibri" panose="020F0502020204030204" pitchFamily="34" charset="0"/>
              </a:rPr>
              <a:t> value</a:t>
            </a:r>
            <a:endParaRPr lang="en-US" dirty="0">
              <a:latin typeface="Calibri" panose="020F0502020204030204" pitchFamily="34" charset="0"/>
              <a:cs typeface="Calibri" panose="020F0502020204030204" pitchFamily="34" charset="0"/>
            </a:endParaRPr>
          </a:p>
          <a:p>
            <a:endParaRPr lang="en-US" b="1" baseline="-25000" dirty="0">
              <a:latin typeface="Calibri" panose="020F0502020204030204" pitchFamily="34" charset="0"/>
              <a:cs typeface="Calibri" panose="020F0502020204030204" pitchFamily="34" charset="0"/>
            </a:endParaRPr>
          </a:p>
        </p:txBody>
      </p:sp>
      <p:sp>
        <p:nvSpPr>
          <p:cNvPr id="2" name="Rectangle 1"/>
          <p:cNvSpPr/>
          <p:nvPr/>
        </p:nvSpPr>
        <p:spPr>
          <a:xfrm>
            <a:off x="119716" y="2798240"/>
            <a:ext cx="11759519" cy="51206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Calibri" panose="020F0502020204030204" pitchFamily="34" charset="0"/>
              <a:cs typeface="Calibri" panose="020F0502020204030204" pitchFamily="34" charset="0"/>
            </a:endParaRPr>
          </a:p>
        </p:txBody>
      </p:sp>
      <p:pic>
        <p:nvPicPr>
          <p:cNvPr id="58" name="Picture 57"/>
          <p:cNvPicPr>
            <a:picLocks noChangeAspect="1"/>
          </p:cNvPicPr>
          <p:nvPr/>
        </p:nvPicPr>
        <p:blipFill>
          <a:blip r:embed="rId3"/>
          <a:stretch>
            <a:fillRect/>
          </a:stretch>
        </p:blipFill>
        <p:spPr>
          <a:xfrm>
            <a:off x="4678403" y="1746175"/>
            <a:ext cx="1390650" cy="619125"/>
          </a:xfrm>
          <a:prstGeom prst="rect">
            <a:avLst/>
          </a:prstGeom>
        </p:spPr>
      </p:pic>
    </p:spTree>
    <p:extLst>
      <p:ext uri="{BB962C8B-B14F-4D97-AF65-F5344CB8AC3E}">
        <p14:creationId xmlns:p14="http://schemas.microsoft.com/office/powerpoint/2010/main" val="186457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25747897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txBox="1">
            <a:spLocks/>
          </p:cNvSpPr>
          <p:nvPr/>
        </p:nvSpPr>
        <p:spPr>
          <a:xfrm>
            <a:off x="419099" y="84590"/>
            <a:ext cx="1143952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ln>
                  <a:solidFill>
                    <a:srgbClr val="002060"/>
                  </a:solidFill>
                </a:ln>
                <a:solidFill>
                  <a:srgbClr val="002856"/>
                </a:solidFill>
                <a:latin typeface="+mj-lt"/>
                <a:ea typeface="+mj-ea"/>
                <a:cs typeface="+mj-cs"/>
              </a:defRPr>
            </a:lvl1pPr>
          </a:lstStyle>
          <a:p>
            <a:pPr algn="ctr"/>
            <a:r>
              <a:rPr lang="en-US" dirty="0">
                <a:latin typeface="Calibri" panose="020F0502020204030204" pitchFamily="34" charset="0"/>
                <a:cs typeface="Calibri" panose="020F0502020204030204" pitchFamily="34" charset="0"/>
              </a:rPr>
              <a:t>TWILIGHT – Sex Analysis: </a:t>
            </a:r>
            <a:br>
              <a:rPr lang="en-US" dirty="0">
                <a:latin typeface="Calibri" panose="020F0502020204030204" pitchFamily="34" charset="0"/>
                <a:cs typeface="Calibri" panose="020F0502020204030204" pitchFamily="34" charset="0"/>
              </a:rPr>
            </a:br>
            <a:r>
              <a:rPr lang="en-US" dirty="0">
                <a:solidFill>
                  <a:schemeClr val="accent4">
                    <a:lumMod val="75000"/>
                  </a:schemeClr>
                </a:solidFill>
                <a:latin typeface="Calibri" panose="020F0502020204030204" pitchFamily="34" charset="0"/>
                <a:cs typeface="Calibri" panose="020F0502020204030204" pitchFamily="34" charset="0"/>
              </a:rPr>
              <a:t>BARC 2, 3, or 5 Bleeding: Absolute Risk Reduction</a:t>
            </a:r>
          </a:p>
        </p:txBody>
      </p:sp>
      <p:sp>
        <p:nvSpPr>
          <p:cNvPr id="8" name="TextBox 7"/>
          <p:cNvSpPr txBox="1"/>
          <p:nvPr/>
        </p:nvSpPr>
        <p:spPr>
          <a:xfrm>
            <a:off x="3804163" y="2092846"/>
            <a:ext cx="869794" cy="369332"/>
          </a:xfrm>
          <a:prstGeom prst="rect">
            <a:avLst/>
          </a:prstGeom>
          <a:solidFill>
            <a:srgbClr val="FF0000"/>
          </a:solidFill>
        </p:spPr>
        <p:txBody>
          <a:bodyPr wrap="square" rtlCol="0">
            <a:spAutoFit/>
          </a:bodyPr>
          <a:lstStyle/>
          <a:p>
            <a:r>
              <a:rPr lang="en-US" b="1" dirty="0">
                <a:latin typeface="Calibri" panose="020F0502020204030204" pitchFamily="34" charset="0"/>
                <a:cs typeface="Calibri" panose="020F0502020204030204" pitchFamily="34" charset="0"/>
              </a:rPr>
              <a:t>- 3.6% </a:t>
            </a:r>
          </a:p>
        </p:txBody>
      </p:sp>
      <p:sp>
        <p:nvSpPr>
          <p:cNvPr id="9" name="TextBox 8"/>
          <p:cNvSpPr txBox="1"/>
          <p:nvPr/>
        </p:nvSpPr>
        <p:spPr>
          <a:xfrm>
            <a:off x="7656572" y="2554482"/>
            <a:ext cx="869794" cy="369332"/>
          </a:xfrm>
          <a:prstGeom prst="rect">
            <a:avLst/>
          </a:prstGeom>
          <a:solidFill>
            <a:srgbClr val="00B0F0"/>
          </a:solidFill>
          <a:ln>
            <a:solidFill>
              <a:srgbClr val="00B0F0"/>
            </a:solidFill>
          </a:ln>
        </p:spPr>
        <p:txBody>
          <a:bodyPr wrap="square" rtlCol="0">
            <a:spAutoFit/>
          </a:bodyPr>
          <a:lstStyle/>
          <a:p>
            <a:r>
              <a:rPr lang="en-US" b="1" dirty="0">
                <a:latin typeface="Calibri" panose="020F0502020204030204" pitchFamily="34" charset="0"/>
                <a:cs typeface="Calibri" panose="020F0502020204030204" pitchFamily="34" charset="0"/>
              </a:rPr>
              <a:t>- 2.9% </a:t>
            </a:r>
          </a:p>
        </p:txBody>
      </p:sp>
      <p:sp>
        <p:nvSpPr>
          <p:cNvPr id="12" name="Down Arrow 11"/>
          <p:cNvSpPr/>
          <p:nvPr/>
        </p:nvSpPr>
        <p:spPr>
          <a:xfrm>
            <a:off x="3149958" y="1920693"/>
            <a:ext cx="546410" cy="111512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7002367" y="2436800"/>
            <a:ext cx="546410" cy="974028"/>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07317" y="1401865"/>
            <a:ext cx="2137448" cy="400110"/>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Women (N=1698)</a:t>
            </a:r>
          </a:p>
        </p:txBody>
      </p:sp>
      <p:sp>
        <p:nvSpPr>
          <p:cNvPr id="10" name="TextBox 9"/>
          <p:cNvSpPr txBox="1"/>
          <p:nvPr/>
        </p:nvSpPr>
        <p:spPr>
          <a:xfrm>
            <a:off x="7786399" y="1401865"/>
            <a:ext cx="1938626" cy="400110"/>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Men (N=5421)</a:t>
            </a:r>
          </a:p>
        </p:txBody>
      </p:sp>
      <p:sp>
        <p:nvSpPr>
          <p:cNvPr id="11" name="Rectangle 87"/>
          <p:cNvSpPr>
            <a:spLocks noChangeArrowheads="1"/>
          </p:cNvSpPr>
          <p:nvPr/>
        </p:nvSpPr>
        <p:spPr bwMode="auto">
          <a:xfrm rot="16200000">
            <a:off x="-213042" y="3961974"/>
            <a:ext cx="29403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b="1" dirty="0">
                <a:solidFill>
                  <a:srgbClr val="000000"/>
                </a:solidFill>
                <a:latin typeface="Calibri" panose="020F0502020204030204" pitchFamily="34" charset="0"/>
                <a:cs typeface="Calibri" panose="020F0502020204030204" pitchFamily="34" charset="0"/>
              </a:rPr>
              <a:t>BARC 2, 3, or 5 bleeding </a:t>
            </a: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t>
            </a:r>
            <a:endParaRPr kumimoji="0" lang="en-US"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4" name="Rectangle 13"/>
          <p:cNvSpPr/>
          <p:nvPr/>
        </p:nvSpPr>
        <p:spPr>
          <a:xfrm>
            <a:off x="1103247" y="1349974"/>
            <a:ext cx="9564753" cy="51206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442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58357"/>
            <a:ext cx="10515600" cy="4351338"/>
          </a:xfrm>
        </p:spPr>
        <p:txBody>
          <a:bodyPr>
            <a:noAutofit/>
          </a:bodyPr>
          <a:lstStyle/>
          <a:p>
            <a:r>
              <a:rPr lang="en-US" dirty="0">
                <a:latin typeface="Calibri" panose="020F0502020204030204" pitchFamily="34" charset="0"/>
                <a:cs typeface="Calibri" panose="020F0502020204030204" pitchFamily="34" charset="0"/>
              </a:rPr>
              <a:t>Neither of the sex-specific subgroups were individually powered to draw definitive conclusions on effect of </a:t>
            </a:r>
            <a:r>
              <a:rPr lang="en-US" dirty="0" err="1">
                <a:latin typeface="Calibri" panose="020F0502020204030204" pitchFamily="34" charset="0"/>
                <a:cs typeface="Calibri" panose="020F0502020204030204" pitchFamily="34" charset="0"/>
              </a:rPr>
              <a:t>ticagrelor</a:t>
            </a:r>
            <a:r>
              <a:rPr lang="en-US" dirty="0">
                <a:latin typeface="Calibri" panose="020F0502020204030204" pitchFamily="34" charset="0"/>
                <a:cs typeface="Calibri" panose="020F0502020204030204" pitchFamily="34" charset="0"/>
              </a:rPr>
              <a:t> monotherapy vs </a:t>
            </a:r>
            <a:r>
              <a:rPr lang="en-US" dirty="0" err="1">
                <a:latin typeface="Calibri" panose="020F0502020204030204" pitchFamily="34" charset="0"/>
                <a:cs typeface="Calibri" panose="020F0502020204030204" pitchFamily="34" charset="0"/>
              </a:rPr>
              <a:t>ticagrelor</a:t>
            </a:r>
            <a:r>
              <a:rPr lang="en-US" dirty="0">
                <a:latin typeface="Calibri" panose="020F0502020204030204" pitchFamily="34" charset="0"/>
                <a:cs typeface="Calibri" panose="020F0502020204030204" pitchFamily="34" charset="0"/>
              </a:rPr>
              <a:t> plus aspirin on outcome.</a:t>
            </a:r>
          </a:p>
          <a:p>
            <a:r>
              <a:rPr lang="en-US" dirty="0">
                <a:latin typeface="Calibri" panose="020F0502020204030204" pitchFamily="34" charset="0"/>
                <a:cs typeface="Calibri" panose="020F0502020204030204" pitchFamily="34" charset="0"/>
              </a:rPr>
              <a:t>Randomization was not stratified by sex.</a:t>
            </a:r>
          </a:p>
          <a:p>
            <a:r>
              <a:rPr lang="en-US" dirty="0">
                <a:latin typeface="Calibri" panose="020F0502020204030204" pitchFamily="34" charset="0"/>
                <a:cs typeface="Calibri" panose="020F0502020204030204" pitchFamily="34" charset="0"/>
              </a:rPr>
              <a:t>Findings are specific to a PCI population at high risk for bleeding or ischemic events.</a:t>
            </a:r>
          </a:p>
          <a:p>
            <a:r>
              <a:rPr lang="en-US" dirty="0">
                <a:latin typeface="Calibri" panose="020F0502020204030204" pitchFamily="34" charset="0"/>
                <a:cs typeface="Calibri" panose="020F0502020204030204" pitchFamily="34" charset="0"/>
              </a:rPr>
              <a:t>Our analyses considered only patients who tolerated an initial             3 months of DAPT with </a:t>
            </a:r>
            <a:r>
              <a:rPr lang="en-US" dirty="0" err="1">
                <a:latin typeface="Calibri" panose="020F0502020204030204" pitchFamily="34" charset="0"/>
                <a:cs typeface="Calibri" panose="020F0502020204030204" pitchFamily="34" charset="0"/>
              </a:rPr>
              <a:t>ticagrelor</a:t>
            </a:r>
            <a:r>
              <a:rPr lang="en-US" dirty="0">
                <a:latin typeface="Calibri" panose="020F0502020204030204" pitchFamily="34" charset="0"/>
                <a:cs typeface="Calibri" panose="020F0502020204030204" pitchFamily="34" charset="0"/>
              </a:rPr>
              <a:t> plus aspirin without any major adverse events.</a:t>
            </a:r>
          </a:p>
        </p:txBody>
      </p:sp>
      <p:sp>
        <p:nvSpPr>
          <p:cNvPr id="5" name="Title 1"/>
          <p:cNvSpPr txBox="1">
            <a:spLocks/>
          </p:cNvSpPr>
          <p:nvPr/>
        </p:nvSpPr>
        <p:spPr>
          <a:xfrm>
            <a:off x="419099" y="190058"/>
            <a:ext cx="1143952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ln>
                  <a:solidFill>
                    <a:srgbClr val="002060"/>
                  </a:solidFill>
                </a:ln>
                <a:solidFill>
                  <a:srgbClr val="002856"/>
                </a:solidFill>
                <a:latin typeface="+mj-lt"/>
                <a:ea typeface="+mj-ea"/>
                <a:cs typeface="+mj-cs"/>
              </a:defRPr>
            </a:lvl1pPr>
          </a:lstStyle>
          <a:p>
            <a:pPr algn="ctr"/>
            <a:r>
              <a:rPr lang="en-US" sz="5400" dirty="0">
                <a:latin typeface="Calibri" panose="020F0502020204030204" pitchFamily="34" charset="0"/>
                <a:cs typeface="Calibri" panose="020F0502020204030204" pitchFamily="34" charset="0"/>
              </a:rPr>
              <a:t>TWILIGHT – Sex Analysis: </a:t>
            </a:r>
            <a:br>
              <a:rPr lang="en-US" sz="5400" dirty="0">
                <a:latin typeface="Calibri" panose="020F0502020204030204" pitchFamily="34" charset="0"/>
                <a:cs typeface="Calibri" panose="020F0502020204030204" pitchFamily="34" charset="0"/>
              </a:rPr>
            </a:br>
            <a:r>
              <a:rPr lang="en-US" sz="5400" dirty="0">
                <a:solidFill>
                  <a:schemeClr val="accent4">
                    <a:lumMod val="75000"/>
                  </a:schemeClr>
                </a:solidFill>
                <a:latin typeface="Calibri" panose="020F0502020204030204" pitchFamily="34" charset="0"/>
                <a:cs typeface="Calibri" panose="020F0502020204030204" pitchFamily="34" charset="0"/>
              </a:rPr>
              <a:t>Limitations</a:t>
            </a:r>
          </a:p>
        </p:txBody>
      </p:sp>
    </p:spTree>
    <p:extLst>
      <p:ext uri="{BB962C8B-B14F-4D97-AF65-F5344CB8AC3E}">
        <p14:creationId xmlns:p14="http://schemas.microsoft.com/office/powerpoint/2010/main" val="41050615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914" y="1325106"/>
            <a:ext cx="11439525" cy="4894573"/>
          </a:xfrm>
        </p:spPr>
        <p:txBody>
          <a:bodyPr>
            <a:noAutofit/>
          </a:bodyPr>
          <a:lstStyle/>
          <a:p>
            <a:pPr>
              <a:spcAft>
                <a:spcPts val="1200"/>
              </a:spcAft>
            </a:pPr>
            <a:r>
              <a:rPr lang="en-US" sz="3200" dirty="0">
                <a:latin typeface="Calibri" panose="020F0502020204030204" pitchFamily="34" charset="0"/>
                <a:cs typeface="Calibri" panose="020F0502020204030204" pitchFamily="34" charset="0"/>
              </a:rPr>
              <a:t>Women had a higher bleeding risk compared with men, which was mostly attributable to baseline differences.</a:t>
            </a:r>
          </a:p>
          <a:p>
            <a:pPr>
              <a:spcAft>
                <a:spcPts val="1200"/>
              </a:spcAft>
            </a:pPr>
            <a:r>
              <a:rPr lang="en-US" sz="3200" dirty="0">
                <a:latin typeface="Calibri" panose="020F0502020204030204" pitchFamily="34" charset="0"/>
                <a:cs typeface="Calibri" panose="020F0502020204030204" pitchFamily="34" charset="0"/>
              </a:rPr>
              <a:t>Ischemic events were similar between sexes.</a:t>
            </a:r>
          </a:p>
          <a:p>
            <a:pPr>
              <a:spcAft>
                <a:spcPts val="1200"/>
              </a:spcAft>
            </a:pPr>
            <a:r>
              <a:rPr lang="en-US" sz="3200" dirty="0">
                <a:latin typeface="Calibri" panose="020F0502020204030204" pitchFamily="34" charset="0"/>
                <a:cs typeface="Calibri" panose="020F0502020204030204" pitchFamily="34" charset="0"/>
              </a:rPr>
              <a:t>In this high-risk PCI population, the benefits of early aspirin withdrawal with continuation of </a:t>
            </a:r>
            <a:r>
              <a:rPr lang="en-US" sz="3200" dirty="0" err="1">
                <a:latin typeface="Calibri" panose="020F0502020204030204" pitchFamily="34" charset="0"/>
                <a:cs typeface="Calibri" panose="020F0502020204030204" pitchFamily="34" charset="0"/>
              </a:rPr>
              <a:t>ticagrelor</a:t>
            </a:r>
            <a:r>
              <a:rPr lang="en-US" sz="3200" dirty="0">
                <a:latin typeface="Calibri" panose="020F0502020204030204" pitchFamily="34" charset="0"/>
                <a:cs typeface="Calibri" panose="020F0502020204030204" pitchFamily="34" charset="0"/>
              </a:rPr>
              <a:t> were generally comparable in women and men.</a:t>
            </a:r>
          </a:p>
          <a:p>
            <a:r>
              <a:rPr lang="en-US" sz="3200" dirty="0">
                <a:latin typeface="Calibri" panose="020F0502020204030204" pitchFamily="34" charset="0"/>
                <a:cs typeface="Calibri" panose="020F0502020204030204" pitchFamily="34" charset="0"/>
              </a:rPr>
              <a:t>Our findings should motivate dedicated studies to further explore the benefits of early aspirin withdrawal in women.</a:t>
            </a:r>
          </a:p>
          <a:p>
            <a:endParaRPr lang="en-US" sz="3200" dirty="0">
              <a:latin typeface="Calibri" panose="020F0502020204030204" pitchFamily="34" charset="0"/>
              <a:cs typeface="Calibri" panose="020F0502020204030204" pitchFamily="34" charset="0"/>
            </a:endParaRPr>
          </a:p>
        </p:txBody>
      </p:sp>
      <p:sp>
        <p:nvSpPr>
          <p:cNvPr id="4" name="Title 1"/>
          <p:cNvSpPr txBox="1">
            <a:spLocks/>
          </p:cNvSpPr>
          <p:nvPr/>
        </p:nvSpPr>
        <p:spPr>
          <a:xfrm>
            <a:off x="419099" y="11639"/>
            <a:ext cx="1143952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ln>
                  <a:solidFill>
                    <a:srgbClr val="002060"/>
                  </a:solidFill>
                </a:ln>
                <a:solidFill>
                  <a:srgbClr val="002856"/>
                </a:solidFill>
                <a:latin typeface="+mj-lt"/>
                <a:ea typeface="+mj-ea"/>
                <a:cs typeface="+mj-cs"/>
              </a:defRPr>
            </a:lvl1pPr>
          </a:lstStyle>
          <a:p>
            <a:pPr algn="ctr"/>
            <a:r>
              <a:rPr lang="en-US" sz="4800" dirty="0">
                <a:latin typeface="Calibri" panose="020F0502020204030204" pitchFamily="34" charset="0"/>
                <a:cs typeface="Calibri" panose="020F0502020204030204" pitchFamily="34" charset="0"/>
              </a:rPr>
              <a:t>TWILIGHT – Sex Analysis: </a:t>
            </a:r>
            <a:br>
              <a:rPr lang="en-US" sz="4800" dirty="0">
                <a:latin typeface="Calibri" panose="020F0502020204030204" pitchFamily="34" charset="0"/>
                <a:cs typeface="Calibri" panose="020F0502020204030204" pitchFamily="34" charset="0"/>
              </a:rPr>
            </a:br>
            <a:r>
              <a:rPr lang="en-US" sz="4800" dirty="0">
                <a:solidFill>
                  <a:schemeClr val="accent4">
                    <a:lumMod val="75000"/>
                  </a:schemeClr>
                </a:solidFill>
                <a:latin typeface="Calibri" panose="020F0502020204030204" pitchFamily="34" charset="0"/>
                <a:cs typeface="Calibri" panose="020F0502020204030204" pitchFamily="34" charset="0"/>
              </a:rPr>
              <a:t>Conclusions</a:t>
            </a:r>
          </a:p>
        </p:txBody>
      </p:sp>
    </p:spTree>
    <p:extLst>
      <p:ext uri="{BB962C8B-B14F-4D97-AF65-F5344CB8AC3E}">
        <p14:creationId xmlns:p14="http://schemas.microsoft.com/office/powerpoint/2010/main" val="8081063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9939" y="823223"/>
            <a:ext cx="11132028" cy="4678679"/>
          </a:xfrm>
          <a:prstGeom prst="rect">
            <a:avLst/>
          </a:prstGeom>
        </p:spPr>
      </p:pic>
      <p:sp>
        <p:nvSpPr>
          <p:cNvPr id="7" name="TextBox 6"/>
          <p:cNvSpPr txBox="1"/>
          <p:nvPr/>
        </p:nvSpPr>
        <p:spPr>
          <a:xfrm>
            <a:off x="1600198" y="264038"/>
            <a:ext cx="9077325" cy="1754326"/>
          </a:xfrm>
          <a:prstGeom prst="rect">
            <a:avLst/>
          </a:prstGeom>
          <a:solidFill>
            <a:schemeClr val="bg2">
              <a:lumMod val="90000"/>
            </a:schemeClr>
          </a:solidFill>
          <a:ln>
            <a:solidFill>
              <a:schemeClr val="tx1"/>
            </a:solidFill>
          </a:ln>
        </p:spPr>
        <p:txBody>
          <a:bodyPr wrap="square" rtlCol="0">
            <a:spAutoFit/>
          </a:bodyPr>
          <a:lstStyle/>
          <a:p>
            <a:pPr algn="ctr"/>
            <a:r>
              <a:rPr lang="en-US" sz="3600" dirty="0">
                <a:latin typeface="Calibri" panose="020F0502020204030204" pitchFamily="34" charset="0"/>
                <a:cs typeface="Calibri" panose="020F0502020204030204" pitchFamily="34" charset="0"/>
              </a:rPr>
              <a:t>We thank all country leaders, investigators, coordinators and study participants who made TWILIGHT possible! </a:t>
            </a:r>
          </a:p>
        </p:txBody>
      </p:sp>
    </p:spTree>
    <p:extLst>
      <p:ext uri="{BB962C8B-B14F-4D97-AF65-F5344CB8AC3E}">
        <p14:creationId xmlns:p14="http://schemas.microsoft.com/office/powerpoint/2010/main" val="213523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83911"/>
            <a:ext cx="10515600" cy="4351338"/>
          </a:xfrm>
        </p:spPr>
        <p:txBody>
          <a:bodyPr>
            <a:normAutofit/>
          </a:bodyPr>
          <a:lstStyle/>
          <a:p>
            <a:r>
              <a:rPr lang="en-US" sz="3200" dirty="0">
                <a:latin typeface="Calibri" panose="020F0502020204030204" pitchFamily="34" charset="0"/>
                <a:cs typeface="Calibri" panose="020F0502020204030204" pitchFamily="34" charset="0"/>
              </a:rPr>
              <a:t>Compared with men, women are characterized by an increased risk for bleeding after PCI.</a:t>
            </a:r>
            <a:r>
              <a:rPr lang="en-US" sz="3200" baseline="30000" dirty="0">
                <a:latin typeface="Calibri" panose="020F0502020204030204" pitchFamily="34" charset="0"/>
                <a:cs typeface="Calibri" panose="020F0502020204030204" pitchFamily="34" charset="0"/>
              </a:rPr>
              <a:t>1,2 </a:t>
            </a:r>
          </a:p>
          <a:p>
            <a:endParaRPr lang="en-US" sz="3200" baseline="300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While these associations may reflect differences in baseline risk factors (i.e. older age, renal impairment) that are more </a:t>
            </a:r>
            <a:r>
              <a:rPr lang="en-US" sz="3200" dirty="0" smtClean="0">
                <a:latin typeface="Calibri" panose="020F0502020204030204" pitchFamily="34" charset="0"/>
                <a:cs typeface="Calibri" panose="020F0502020204030204" pitchFamily="34" charset="0"/>
              </a:rPr>
              <a:t>prevalent </a:t>
            </a:r>
            <a:r>
              <a:rPr lang="en-US" sz="3200" dirty="0">
                <a:latin typeface="Calibri" panose="020F0502020204030204" pitchFamily="34" charset="0"/>
                <a:cs typeface="Calibri" panose="020F0502020204030204" pitchFamily="34" charset="0"/>
              </a:rPr>
              <a:t>in women, other data suggest an independent biological effect of female sex on hemorrhagic risk. </a:t>
            </a:r>
            <a:endParaRPr lang="en-US" sz="3200" baseline="30000"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838200" y="51139"/>
            <a:ext cx="10515600" cy="1325563"/>
          </a:xfrm>
        </p:spPr>
        <p:txBody>
          <a:bodyPr>
            <a:noAutofit/>
          </a:bodyPr>
          <a:lstStyle/>
          <a:p>
            <a:pPr algn="ctr"/>
            <a:r>
              <a:rPr lang="en-US" sz="4800" dirty="0">
                <a:latin typeface="Calibri" panose="020F0502020204030204" pitchFamily="34" charset="0"/>
                <a:cs typeface="Calibri" panose="020F0502020204030204" pitchFamily="34" charset="0"/>
              </a:rPr>
              <a:t>TWILIGHT – Sex Analysis: </a:t>
            </a:r>
            <a:br>
              <a:rPr lang="en-US" sz="4800" dirty="0">
                <a:latin typeface="Calibri" panose="020F0502020204030204" pitchFamily="34" charset="0"/>
                <a:cs typeface="Calibri" panose="020F0502020204030204" pitchFamily="34" charset="0"/>
              </a:rPr>
            </a:br>
            <a:r>
              <a:rPr lang="en-US" sz="4800" dirty="0">
                <a:solidFill>
                  <a:schemeClr val="accent4">
                    <a:lumMod val="75000"/>
                  </a:schemeClr>
                </a:solidFill>
                <a:latin typeface="Calibri" panose="020F0502020204030204" pitchFamily="34" charset="0"/>
                <a:cs typeface="Calibri" panose="020F0502020204030204" pitchFamily="34" charset="0"/>
              </a:rPr>
              <a:t>Background</a:t>
            </a:r>
          </a:p>
        </p:txBody>
      </p:sp>
      <p:sp>
        <p:nvSpPr>
          <p:cNvPr id="4" name="TextBox 3"/>
          <p:cNvSpPr txBox="1"/>
          <p:nvPr/>
        </p:nvSpPr>
        <p:spPr>
          <a:xfrm>
            <a:off x="3056965" y="5665972"/>
            <a:ext cx="7476565" cy="338554"/>
          </a:xfrm>
          <a:prstGeom prst="rect">
            <a:avLst/>
          </a:prstGeom>
          <a:noFill/>
        </p:spPr>
        <p:txBody>
          <a:bodyPr wrap="square" rtlCol="0">
            <a:spAutoFit/>
          </a:bodyPr>
          <a:lstStyle/>
          <a:p>
            <a:r>
              <a:rPr lang="en-US" sz="1600" baseline="30000" dirty="0">
                <a:latin typeface="Calibri" panose="020F0502020204030204" pitchFamily="34" charset="0"/>
                <a:cs typeface="Calibri" panose="020F0502020204030204" pitchFamily="34" charset="0"/>
              </a:rPr>
              <a:t>1</a:t>
            </a:r>
            <a:r>
              <a:rPr lang="en-US" sz="1600" dirty="0">
                <a:latin typeface="Calibri" panose="020F0502020204030204" pitchFamily="34" charset="0"/>
                <a:cs typeface="Calibri" panose="020F0502020204030204" pitchFamily="34" charset="0"/>
              </a:rPr>
              <a:t>Chichareon et al, JAMA </a:t>
            </a:r>
            <a:r>
              <a:rPr lang="en-US" sz="1600" dirty="0" err="1">
                <a:latin typeface="Calibri" panose="020F0502020204030204" pitchFamily="34" charset="0"/>
                <a:cs typeface="Calibri" panose="020F0502020204030204" pitchFamily="34" charset="0"/>
              </a:rPr>
              <a:t>Cardiol</a:t>
            </a:r>
            <a:r>
              <a:rPr lang="en-US" sz="1600" dirty="0">
                <a:latin typeface="Calibri" panose="020F0502020204030204" pitchFamily="34" charset="0"/>
                <a:cs typeface="Calibri" panose="020F0502020204030204" pitchFamily="34" charset="0"/>
              </a:rPr>
              <a:t>. 2020; </a:t>
            </a:r>
            <a:r>
              <a:rPr lang="en-US" sz="1600" baseline="30000" dirty="0">
                <a:latin typeface="Calibri" panose="020F0502020204030204" pitchFamily="34" charset="0"/>
                <a:cs typeface="Calibri" panose="020F0502020204030204" pitchFamily="34" charset="0"/>
              </a:rPr>
              <a:t>2</a:t>
            </a:r>
            <a:r>
              <a:rPr lang="en-US" sz="1600" dirty="0">
                <a:latin typeface="Calibri" panose="020F0502020204030204" pitchFamily="34" charset="0"/>
                <a:cs typeface="Calibri" panose="020F0502020204030204" pitchFamily="34" charset="0"/>
              </a:rPr>
              <a:t>Mrdovic et al, Can J </a:t>
            </a:r>
            <a:r>
              <a:rPr lang="en-US" sz="1600" dirty="0" err="1">
                <a:latin typeface="Calibri" panose="020F0502020204030204" pitchFamily="34" charset="0"/>
                <a:cs typeface="Calibri" panose="020F0502020204030204" pitchFamily="34" charset="0"/>
              </a:rPr>
              <a:t>Cardiol</a:t>
            </a:r>
            <a:r>
              <a:rPr lang="en-US" sz="1600" dirty="0">
                <a:latin typeface="Calibri" panose="020F0502020204030204" pitchFamily="34" charset="0"/>
                <a:cs typeface="Calibri" panose="020F0502020204030204" pitchFamily="34" charset="0"/>
              </a:rPr>
              <a:t>. 2013</a:t>
            </a:r>
          </a:p>
        </p:txBody>
      </p:sp>
    </p:spTree>
    <p:extLst>
      <p:ext uri="{BB962C8B-B14F-4D97-AF65-F5344CB8AC3E}">
        <p14:creationId xmlns:p14="http://schemas.microsoft.com/office/powerpoint/2010/main" val="2229322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54147"/>
            <a:ext cx="10515600" cy="4351338"/>
          </a:xfrm>
        </p:spPr>
        <p:txBody>
          <a:bodyPr>
            <a:normAutofit lnSpcReduction="10000"/>
          </a:bodyPr>
          <a:lstStyle/>
          <a:p>
            <a:r>
              <a:rPr lang="en-US" sz="3200" dirty="0">
                <a:latin typeface="Calibri" panose="020F0502020204030204" pitchFamily="34" charset="0"/>
                <a:cs typeface="Calibri" panose="020F0502020204030204" pitchFamily="34" charset="0"/>
              </a:rPr>
              <a:t>The </a:t>
            </a:r>
            <a:r>
              <a:rPr lang="en-US" sz="3200" b="1" dirty="0">
                <a:solidFill>
                  <a:schemeClr val="accent2">
                    <a:lumMod val="75000"/>
                  </a:schemeClr>
                </a:solidFill>
                <a:latin typeface="Calibri" panose="020F0502020204030204" pitchFamily="34" charset="0"/>
                <a:cs typeface="Calibri" panose="020F0502020204030204" pitchFamily="34" charset="0"/>
              </a:rPr>
              <a:t>T</a:t>
            </a:r>
            <a:r>
              <a:rPr lang="en-US" sz="3200" dirty="0">
                <a:latin typeface="Calibri" panose="020F0502020204030204" pitchFamily="34" charset="0"/>
                <a:cs typeface="Calibri" panose="020F0502020204030204" pitchFamily="34" charset="0"/>
              </a:rPr>
              <a:t>icagrelor </a:t>
            </a:r>
            <a:r>
              <a:rPr lang="en-US" sz="3200" dirty="0">
                <a:solidFill>
                  <a:schemeClr val="accent2">
                    <a:lumMod val="75000"/>
                  </a:schemeClr>
                </a:solidFill>
                <a:latin typeface="Calibri" panose="020F0502020204030204" pitchFamily="34" charset="0"/>
                <a:cs typeface="Calibri" panose="020F0502020204030204" pitchFamily="34" charset="0"/>
              </a:rPr>
              <a:t>W</a:t>
            </a:r>
            <a:r>
              <a:rPr lang="en-US" sz="3200" dirty="0">
                <a:latin typeface="Calibri" panose="020F0502020204030204" pitchFamily="34" charset="0"/>
                <a:cs typeface="Calibri" panose="020F0502020204030204" pitchFamily="34" charset="0"/>
              </a:rPr>
              <a:t>ith </a:t>
            </a:r>
            <a:r>
              <a:rPr lang="en-US" sz="3200" dirty="0" err="1">
                <a:latin typeface="Calibri" panose="020F0502020204030204" pitchFamily="34" charset="0"/>
                <a:cs typeface="Calibri" panose="020F0502020204030204" pitchFamily="34" charset="0"/>
              </a:rPr>
              <a:t>Asp</a:t>
            </a:r>
            <a:r>
              <a:rPr lang="en-US" sz="3200" dirty="0" err="1">
                <a:solidFill>
                  <a:schemeClr val="accent2">
                    <a:lumMod val="75000"/>
                  </a:schemeClr>
                </a:solidFill>
                <a:latin typeface="Calibri" panose="020F0502020204030204" pitchFamily="34" charset="0"/>
                <a:cs typeface="Calibri" panose="020F0502020204030204" pitchFamily="34" charset="0"/>
              </a:rPr>
              <a:t>I</a:t>
            </a:r>
            <a:r>
              <a:rPr lang="en-US" sz="3200" dirty="0" err="1">
                <a:latin typeface="Calibri" panose="020F0502020204030204" pitchFamily="34" charset="0"/>
                <a:cs typeface="Calibri" panose="020F0502020204030204" pitchFamily="34" charset="0"/>
              </a:rPr>
              <a:t>rin</a:t>
            </a:r>
            <a:r>
              <a:rPr lang="en-US" sz="3200" dirty="0">
                <a:latin typeface="Calibri" panose="020F0502020204030204" pitchFamily="34" charset="0"/>
                <a:cs typeface="Calibri" panose="020F0502020204030204" pitchFamily="34" charset="0"/>
              </a:rPr>
              <a:t> or </a:t>
            </a:r>
            <a:r>
              <a:rPr lang="en-US" sz="3200" dirty="0" err="1">
                <a:latin typeface="Calibri" panose="020F0502020204030204" pitchFamily="34" charset="0"/>
                <a:cs typeface="Calibri" panose="020F0502020204030204" pitchFamily="34" charset="0"/>
              </a:rPr>
              <a:t>A</a:t>
            </a:r>
            <a:r>
              <a:rPr lang="en-US" sz="3200" dirty="0" err="1">
                <a:solidFill>
                  <a:schemeClr val="accent2">
                    <a:lumMod val="75000"/>
                  </a:schemeClr>
                </a:solidFill>
                <a:latin typeface="Calibri" panose="020F0502020204030204" pitchFamily="34" charset="0"/>
                <a:cs typeface="Calibri" panose="020F0502020204030204" pitchFamily="34" charset="0"/>
              </a:rPr>
              <a:t>L</a:t>
            </a:r>
            <a:r>
              <a:rPr lang="en-US" sz="3200" dirty="0" err="1">
                <a:latin typeface="Calibri" panose="020F0502020204030204" pitchFamily="34" charset="0"/>
                <a:cs typeface="Calibri" panose="020F0502020204030204" pitchFamily="34" charset="0"/>
              </a:rPr>
              <a:t>one</a:t>
            </a:r>
            <a:r>
              <a:rPr lang="en-US" sz="3200" dirty="0">
                <a:latin typeface="Calibri" panose="020F0502020204030204" pitchFamily="34" charset="0"/>
                <a:cs typeface="Calibri" panose="020F0502020204030204" pitchFamily="34" charset="0"/>
              </a:rPr>
              <a:t> </a:t>
            </a:r>
            <a:r>
              <a:rPr lang="en-US" sz="3200" dirty="0">
                <a:solidFill>
                  <a:schemeClr val="accent2">
                    <a:lumMod val="75000"/>
                  </a:schemeClr>
                </a:solidFill>
                <a:latin typeface="Calibri" panose="020F0502020204030204" pitchFamily="34" charset="0"/>
                <a:cs typeface="Calibri" panose="020F0502020204030204" pitchFamily="34" charset="0"/>
              </a:rPr>
              <a:t>I</a:t>
            </a:r>
            <a:r>
              <a:rPr lang="en-US" sz="3200" dirty="0">
                <a:latin typeface="Calibri" panose="020F0502020204030204" pitchFamily="34" charset="0"/>
                <a:cs typeface="Calibri" panose="020F0502020204030204" pitchFamily="34" charset="0"/>
              </a:rPr>
              <a:t>n </a:t>
            </a:r>
            <a:r>
              <a:rPr lang="en-US" sz="3200" dirty="0" err="1">
                <a:latin typeface="Calibri" panose="020F0502020204030204" pitchFamily="34" charset="0"/>
                <a:cs typeface="Calibri" panose="020F0502020204030204" pitchFamily="34" charset="0"/>
              </a:rPr>
              <a:t>Hi</a:t>
            </a:r>
            <a:r>
              <a:rPr lang="en-US" sz="3200" dirty="0" err="1">
                <a:solidFill>
                  <a:schemeClr val="accent2">
                    <a:lumMod val="75000"/>
                  </a:schemeClr>
                </a:solidFill>
                <a:latin typeface="Calibri" panose="020F0502020204030204" pitchFamily="34" charset="0"/>
                <a:cs typeface="Calibri" panose="020F0502020204030204" pitchFamily="34" charset="0"/>
              </a:rPr>
              <a:t>GH</a:t>
            </a:r>
            <a:r>
              <a:rPr lang="en-US" sz="3200" dirty="0" err="1">
                <a:latin typeface="Calibri" panose="020F0502020204030204" pitchFamily="34" charset="0"/>
                <a:cs typeface="Calibri" panose="020F0502020204030204" pitchFamily="34" charset="0"/>
              </a:rPr>
              <a:t>-Risk</a:t>
            </a:r>
            <a:r>
              <a:rPr lang="en-US" sz="3200" dirty="0">
                <a:latin typeface="Calibri" panose="020F0502020204030204" pitchFamily="34" charset="0"/>
                <a:cs typeface="Calibri" panose="020F0502020204030204" pitchFamily="34" charset="0"/>
              </a:rPr>
              <a:t> Patients after Coronary </a:t>
            </a:r>
            <a:r>
              <a:rPr lang="en-US" sz="3200" dirty="0" err="1">
                <a:latin typeface="Calibri" panose="020F0502020204030204" pitchFamily="34" charset="0"/>
                <a:cs typeface="Calibri" panose="020F0502020204030204" pitchFamily="34" charset="0"/>
              </a:rPr>
              <a:t>In</a:t>
            </a:r>
            <a:r>
              <a:rPr lang="en-US" sz="3200" dirty="0" err="1">
                <a:solidFill>
                  <a:schemeClr val="accent2">
                    <a:lumMod val="75000"/>
                  </a:schemeClr>
                </a:solidFill>
                <a:latin typeface="Calibri" panose="020F0502020204030204" pitchFamily="34" charset="0"/>
                <a:cs typeface="Calibri" panose="020F0502020204030204" pitchFamily="34" charset="0"/>
              </a:rPr>
              <a:t>T</a:t>
            </a:r>
            <a:r>
              <a:rPr lang="en-US" sz="3200" dirty="0" err="1">
                <a:latin typeface="Calibri" panose="020F0502020204030204" pitchFamily="34" charset="0"/>
                <a:cs typeface="Calibri" panose="020F0502020204030204" pitchFamily="34" charset="0"/>
              </a:rPr>
              <a:t>ervention</a:t>
            </a:r>
            <a:r>
              <a:rPr lang="en-US" sz="3200" dirty="0">
                <a:latin typeface="Calibri" panose="020F0502020204030204" pitchFamily="34" charset="0"/>
                <a:cs typeface="Calibri" panose="020F0502020204030204" pitchFamily="34" charset="0"/>
              </a:rPr>
              <a:t> (TWILIGHT) study showed that monotherapy with a potent P2Y</a:t>
            </a:r>
            <a:r>
              <a:rPr lang="en-US" sz="3200" baseline="-25000" dirty="0">
                <a:latin typeface="Calibri" panose="020F0502020204030204" pitchFamily="34" charset="0"/>
                <a:cs typeface="Calibri" panose="020F0502020204030204" pitchFamily="34" charset="0"/>
              </a:rPr>
              <a:t>12</a:t>
            </a:r>
            <a:r>
              <a:rPr lang="en-US" sz="3200" dirty="0">
                <a:latin typeface="Calibri" panose="020F0502020204030204" pitchFamily="34" charset="0"/>
                <a:cs typeface="Calibri" panose="020F0502020204030204" pitchFamily="34" charset="0"/>
              </a:rPr>
              <a:t> inhibitor following a short period of dual antiplatelet therapy (DAPT) compared with continued DAPT leads to reduced bleeding without an increase in ischemic events among patients at high risk for bleeding or ischemic events after PCI.</a:t>
            </a:r>
            <a:r>
              <a:rPr lang="en-US" sz="3200" baseline="30000" dirty="0">
                <a:latin typeface="Calibri" panose="020F0502020204030204" pitchFamily="34" charset="0"/>
                <a:cs typeface="Calibri" panose="020F0502020204030204" pitchFamily="34" charset="0"/>
              </a:rPr>
              <a:t>1</a:t>
            </a:r>
            <a:r>
              <a:rPr lang="en-US" sz="3200" dirty="0">
                <a:latin typeface="Calibri" panose="020F0502020204030204" pitchFamily="34" charset="0"/>
                <a:cs typeface="Calibri" panose="020F0502020204030204" pitchFamily="34" charset="0"/>
              </a:rPr>
              <a:t> </a:t>
            </a:r>
          </a:p>
          <a:p>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Whether these effects vary in relation to sex remains unknown.</a:t>
            </a:r>
          </a:p>
          <a:p>
            <a:endParaRPr lang="en-US" dirty="0">
              <a:latin typeface="Calibri" panose="020F0502020204030204" pitchFamily="34" charset="0"/>
              <a:cs typeface="Calibri" panose="020F0502020204030204" pitchFamily="34" charset="0"/>
            </a:endParaRPr>
          </a:p>
        </p:txBody>
      </p:sp>
      <p:sp>
        <p:nvSpPr>
          <p:cNvPr id="4" name="TextBox 3"/>
          <p:cNvSpPr txBox="1"/>
          <p:nvPr/>
        </p:nvSpPr>
        <p:spPr>
          <a:xfrm>
            <a:off x="2357717" y="5665972"/>
            <a:ext cx="7476565" cy="338554"/>
          </a:xfrm>
          <a:prstGeom prst="rect">
            <a:avLst/>
          </a:prstGeom>
          <a:noFill/>
        </p:spPr>
        <p:txBody>
          <a:bodyPr wrap="square" rtlCol="0">
            <a:spAutoFit/>
          </a:bodyPr>
          <a:lstStyle/>
          <a:p>
            <a:pPr algn="ctr"/>
            <a:r>
              <a:rPr lang="en-US" sz="1600" baseline="30000" dirty="0">
                <a:latin typeface="Calibri" panose="020F0502020204030204" pitchFamily="34" charset="0"/>
                <a:cs typeface="Calibri" panose="020F0502020204030204" pitchFamily="34" charset="0"/>
              </a:rPr>
              <a:t>1</a:t>
            </a:r>
            <a:r>
              <a:rPr lang="en-US" sz="1600" dirty="0">
                <a:latin typeface="Calibri" panose="020F0502020204030204" pitchFamily="34" charset="0"/>
                <a:cs typeface="Calibri" panose="020F0502020204030204" pitchFamily="34" charset="0"/>
              </a:rPr>
              <a:t>Mehran et al., </a:t>
            </a:r>
            <a:r>
              <a:rPr lang="en-US" sz="1600" i="1" dirty="0">
                <a:latin typeface="Calibri" panose="020F0502020204030204" pitchFamily="34" charset="0"/>
                <a:cs typeface="Calibri" panose="020F0502020204030204" pitchFamily="34" charset="0"/>
              </a:rPr>
              <a:t>N </a:t>
            </a:r>
            <a:r>
              <a:rPr lang="en-US" sz="1600" i="1" dirty="0" err="1">
                <a:latin typeface="Calibri" panose="020F0502020204030204" pitchFamily="34" charset="0"/>
                <a:cs typeface="Calibri" panose="020F0502020204030204" pitchFamily="34" charset="0"/>
              </a:rPr>
              <a:t>Engl</a:t>
            </a:r>
            <a:r>
              <a:rPr lang="en-US" sz="1600" i="1" dirty="0">
                <a:latin typeface="Calibri" panose="020F0502020204030204" pitchFamily="34" charset="0"/>
                <a:cs typeface="Calibri" panose="020F0502020204030204" pitchFamily="34" charset="0"/>
              </a:rPr>
              <a:t> J Med. </a:t>
            </a:r>
            <a:r>
              <a:rPr lang="en-US" sz="1600" dirty="0">
                <a:latin typeface="Calibri" panose="020F0502020204030204" pitchFamily="34" charset="0"/>
                <a:cs typeface="Calibri" panose="020F0502020204030204" pitchFamily="34" charset="0"/>
              </a:rPr>
              <a:t>2019</a:t>
            </a:r>
          </a:p>
        </p:txBody>
      </p:sp>
      <p:sp>
        <p:nvSpPr>
          <p:cNvPr id="8" name="Title 1"/>
          <p:cNvSpPr>
            <a:spLocks noGrp="1"/>
          </p:cNvSpPr>
          <p:nvPr>
            <p:ph type="title"/>
          </p:nvPr>
        </p:nvSpPr>
        <p:spPr>
          <a:xfrm>
            <a:off x="838200" y="51139"/>
            <a:ext cx="10515600" cy="1325563"/>
          </a:xfrm>
        </p:spPr>
        <p:txBody>
          <a:bodyPr>
            <a:noAutofit/>
          </a:bodyPr>
          <a:lstStyle/>
          <a:p>
            <a:pPr algn="ctr"/>
            <a:r>
              <a:rPr lang="en-US" sz="4800" dirty="0">
                <a:latin typeface="Calibri" panose="020F0502020204030204" pitchFamily="34" charset="0"/>
                <a:cs typeface="Calibri" panose="020F0502020204030204" pitchFamily="34" charset="0"/>
              </a:rPr>
              <a:t>TWILIGHT – Sex Analysis: </a:t>
            </a:r>
            <a:br>
              <a:rPr lang="en-US" sz="4800" dirty="0">
                <a:latin typeface="Calibri" panose="020F0502020204030204" pitchFamily="34" charset="0"/>
                <a:cs typeface="Calibri" panose="020F0502020204030204" pitchFamily="34" charset="0"/>
              </a:rPr>
            </a:br>
            <a:r>
              <a:rPr lang="en-US" sz="4800" dirty="0">
                <a:solidFill>
                  <a:schemeClr val="accent4">
                    <a:lumMod val="75000"/>
                  </a:schemeClr>
                </a:solidFill>
                <a:latin typeface="Calibri" panose="020F0502020204030204" pitchFamily="34" charset="0"/>
                <a:cs typeface="Calibri" panose="020F0502020204030204" pitchFamily="34" charset="0"/>
              </a:rPr>
              <a:t>Background</a:t>
            </a:r>
          </a:p>
        </p:txBody>
      </p:sp>
    </p:spTree>
    <p:extLst>
      <p:ext uri="{BB962C8B-B14F-4D97-AF65-F5344CB8AC3E}">
        <p14:creationId xmlns:p14="http://schemas.microsoft.com/office/powerpoint/2010/main" val="1278439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63622"/>
            <a:ext cx="10515600" cy="4351338"/>
          </a:xfrm>
        </p:spPr>
        <p:txBody>
          <a:bodyPr>
            <a:normAutofit/>
          </a:bodyPr>
          <a:lstStyle/>
          <a:p>
            <a:pPr marL="0" indent="0" algn="ctr">
              <a:buNone/>
            </a:pPr>
            <a:endParaRPr lang="en-US" sz="3600" dirty="0">
              <a:latin typeface="Calibri" panose="020F0502020204030204" pitchFamily="34" charset="0"/>
              <a:cs typeface="Calibri" panose="020F0502020204030204" pitchFamily="34" charset="0"/>
            </a:endParaRPr>
          </a:p>
          <a:p>
            <a:pPr marL="0" indent="0" algn="ctr">
              <a:buNone/>
            </a:pPr>
            <a:r>
              <a:rPr lang="en-US" sz="3600" dirty="0">
                <a:latin typeface="Calibri" panose="020F0502020204030204" pitchFamily="34" charset="0"/>
                <a:cs typeface="Calibri" panose="020F0502020204030204" pitchFamily="34" charset="0"/>
              </a:rPr>
              <a:t>To explore sex differences in the TWILIGHT population and to evaluate the association of sex and outcomes </a:t>
            </a:r>
            <a:r>
              <a:rPr lang="en-US" sz="3600" dirty="0" smtClean="0">
                <a:latin typeface="Calibri" panose="020F0502020204030204" pitchFamily="34" charset="0"/>
                <a:cs typeface="Calibri" panose="020F0502020204030204" pitchFamily="34" charset="0"/>
              </a:rPr>
              <a:t>among </a:t>
            </a:r>
            <a:r>
              <a:rPr lang="en-US" sz="3600" dirty="0">
                <a:latin typeface="Calibri" panose="020F0502020204030204" pitchFamily="34" charset="0"/>
                <a:cs typeface="Calibri" panose="020F0502020204030204" pitchFamily="34" charset="0"/>
              </a:rPr>
              <a:t>patients treated with </a:t>
            </a:r>
          </a:p>
          <a:p>
            <a:pPr marL="0" indent="0" algn="ctr">
              <a:buNone/>
            </a:pPr>
            <a:r>
              <a:rPr lang="en-US" sz="3600" dirty="0" err="1">
                <a:latin typeface="Calibri" panose="020F0502020204030204" pitchFamily="34" charset="0"/>
                <a:cs typeface="Calibri" panose="020F0502020204030204" pitchFamily="34" charset="0"/>
              </a:rPr>
              <a:t>ticagrelor</a:t>
            </a:r>
            <a:r>
              <a:rPr lang="en-US" sz="3600" dirty="0">
                <a:latin typeface="Calibri" panose="020F0502020204030204" pitchFamily="34" charset="0"/>
                <a:cs typeface="Calibri" panose="020F0502020204030204" pitchFamily="34" charset="0"/>
              </a:rPr>
              <a:t> alone vs </a:t>
            </a:r>
            <a:r>
              <a:rPr lang="en-US" sz="3600" dirty="0" err="1">
                <a:latin typeface="Calibri" panose="020F0502020204030204" pitchFamily="34" charset="0"/>
                <a:cs typeface="Calibri" panose="020F0502020204030204" pitchFamily="34" charset="0"/>
              </a:rPr>
              <a:t>ticagrelor</a:t>
            </a:r>
            <a:r>
              <a:rPr lang="en-US" sz="3600" dirty="0">
                <a:latin typeface="Calibri" panose="020F0502020204030204" pitchFamily="34" charset="0"/>
                <a:cs typeface="Calibri" panose="020F0502020204030204" pitchFamily="34" charset="0"/>
              </a:rPr>
              <a:t> plus aspirin </a:t>
            </a:r>
          </a:p>
          <a:p>
            <a:pPr marL="0" indent="0" algn="ctr">
              <a:buNone/>
            </a:pPr>
            <a:r>
              <a:rPr lang="en-US" sz="3600" dirty="0">
                <a:latin typeface="Calibri" panose="020F0502020204030204" pitchFamily="34" charset="0"/>
                <a:cs typeface="Calibri" panose="020F0502020204030204" pitchFamily="34" charset="0"/>
              </a:rPr>
              <a:t>after PCI with implantation of DES and </a:t>
            </a:r>
          </a:p>
          <a:p>
            <a:pPr marL="0" indent="0" algn="ctr">
              <a:buNone/>
            </a:pPr>
            <a:r>
              <a:rPr lang="en-US" sz="3600" dirty="0">
                <a:latin typeface="Calibri" panose="020F0502020204030204" pitchFamily="34" charset="0"/>
                <a:cs typeface="Calibri" panose="020F0502020204030204" pitchFamily="34" charset="0"/>
              </a:rPr>
              <a:t>completion of a 3-month course of DAPT</a:t>
            </a:r>
          </a:p>
        </p:txBody>
      </p:sp>
      <p:sp>
        <p:nvSpPr>
          <p:cNvPr id="6" name="Title 1"/>
          <p:cNvSpPr>
            <a:spLocks noGrp="1"/>
          </p:cNvSpPr>
          <p:nvPr>
            <p:ph type="title"/>
          </p:nvPr>
        </p:nvSpPr>
        <p:spPr>
          <a:xfrm>
            <a:off x="838200" y="51139"/>
            <a:ext cx="10515600" cy="1325563"/>
          </a:xfrm>
        </p:spPr>
        <p:txBody>
          <a:bodyPr>
            <a:noAutofit/>
          </a:bodyPr>
          <a:lstStyle/>
          <a:p>
            <a:pPr algn="ctr"/>
            <a:r>
              <a:rPr lang="en-US" sz="4800" dirty="0">
                <a:latin typeface="Calibri" panose="020F0502020204030204" pitchFamily="34" charset="0"/>
                <a:cs typeface="Calibri" panose="020F0502020204030204" pitchFamily="34" charset="0"/>
              </a:rPr>
              <a:t>TWILIGHT – Sex Analysis: </a:t>
            </a:r>
            <a:br>
              <a:rPr lang="en-US" sz="4800" dirty="0">
                <a:latin typeface="Calibri" panose="020F0502020204030204" pitchFamily="34" charset="0"/>
                <a:cs typeface="Calibri" panose="020F0502020204030204" pitchFamily="34" charset="0"/>
              </a:rPr>
            </a:br>
            <a:r>
              <a:rPr lang="en-US" sz="4800" dirty="0">
                <a:solidFill>
                  <a:schemeClr val="accent4">
                    <a:lumMod val="75000"/>
                  </a:schemeClr>
                </a:solidFill>
                <a:latin typeface="Calibri" panose="020F0502020204030204" pitchFamily="34" charset="0"/>
                <a:cs typeface="Calibri" panose="020F0502020204030204" pitchFamily="34" charset="0"/>
              </a:rPr>
              <a:t>Objective</a:t>
            </a:r>
          </a:p>
        </p:txBody>
      </p:sp>
    </p:spTree>
    <p:extLst>
      <p:ext uri="{BB962C8B-B14F-4D97-AF65-F5344CB8AC3E}">
        <p14:creationId xmlns:p14="http://schemas.microsoft.com/office/powerpoint/2010/main" val="3087534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a:off x="3914057" y="3900039"/>
            <a:ext cx="7350917" cy="132313"/>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0" name="Right Arrow 29"/>
          <p:cNvSpPr/>
          <p:nvPr/>
        </p:nvSpPr>
        <p:spPr>
          <a:xfrm>
            <a:off x="3914056" y="4831642"/>
            <a:ext cx="7350917" cy="132313"/>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52" name="Rounded Rectangle 51"/>
          <p:cNvSpPr/>
          <p:nvPr/>
        </p:nvSpPr>
        <p:spPr>
          <a:xfrm>
            <a:off x="7111947" y="4440069"/>
            <a:ext cx="1351565" cy="66723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53" name="TextBox 52"/>
          <p:cNvSpPr txBox="1"/>
          <p:nvPr/>
        </p:nvSpPr>
        <p:spPr>
          <a:xfrm>
            <a:off x="7080881" y="4450518"/>
            <a:ext cx="1496873" cy="64633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846 women </a:t>
            </a:r>
          </a:p>
          <a:p>
            <a:r>
              <a:rPr lang="en-US" dirty="0">
                <a:latin typeface="Calibri" panose="020F0502020204030204" pitchFamily="34" charset="0"/>
                <a:cs typeface="Calibri" panose="020F0502020204030204" pitchFamily="34" charset="0"/>
              </a:rPr>
              <a:t>2709 men</a:t>
            </a:r>
          </a:p>
        </p:txBody>
      </p:sp>
      <p:sp>
        <p:nvSpPr>
          <p:cNvPr id="37" name="Rectangle 36"/>
          <p:cNvSpPr/>
          <p:nvPr/>
        </p:nvSpPr>
        <p:spPr>
          <a:xfrm rot="-1980000">
            <a:off x="3191134" y="4146727"/>
            <a:ext cx="797859" cy="62753"/>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4" name="Rectangle 33"/>
          <p:cNvSpPr/>
          <p:nvPr/>
        </p:nvSpPr>
        <p:spPr>
          <a:xfrm rot="1980000">
            <a:off x="3194077" y="4659287"/>
            <a:ext cx="797859" cy="6275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5" name="Rectangle 24"/>
          <p:cNvSpPr/>
          <p:nvPr/>
        </p:nvSpPr>
        <p:spPr>
          <a:xfrm>
            <a:off x="3155577" y="3491563"/>
            <a:ext cx="62753" cy="1895009"/>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0" name="Rounded Rectangle 9"/>
          <p:cNvSpPr/>
          <p:nvPr/>
        </p:nvSpPr>
        <p:spPr>
          <a:xfrm>
            <a:off x="1487817" y="3996949"/>
            <a:ext cx="1783022" cy="9233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1" name="TextBox 10"/>
          <p:cNvSpPr txBox="1"/>
          <p:nvPr/>
        </p:nvSpPr>
        <p:spPr>
          <a:xfrm>
            <a:off x="1479176" y="3988779"/>
            <a:ext cx="1813436" cy="923330"/>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7119 pts randomized</a:t>
            </a:r>
          </a:p>
          <a:p>
            <a:pPr algn="ctr"/>
            <a:r>
              <a:rPr lang="en-US" dirty="0">
                <a:latin typeface="Calibri" panose="020F0502020204030204" pitchFamily="34" charset="0"/>
                <a:cs typeface="Calibri" panose="020F0502020204030204" pitchFamily="34" charset="0"/>
              </a:rPr>
              <a:t>(23.9% women)</a:t>
            </a:r>
          </a:p>
        </p:txBody>
      </p:sp>
      <p:sp>
        <p:nvSpPr>
          <p:cNvPr id="7" name="TextBox 6"/>
          <p:cNvSpPr txBox="1"/>
          <p:nvPr/>
        </p:nvSpPr>
        <p:spPr>
          <a:xfrm>
            <a:off x="85016" y="3274142"/>
            <a:ext cx="1838072" cy="646331"/>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9006 pts enrolled</a:t>
            </a:r>
          </a:p>
          <a:p>
            <a:pPr algn="ctr"/>
            <a:r>
              <a:rPr lang="en-US" dirty="0">
                <a:latin typeface="Calibri" panose="020F0502020204030204" pitchFamily="34" charset="0"/>
                <a:cs typeface="Calibri" panose="020F0502020204030204" pitchFamily="34" charset="0"/>
              </a:rPr>
              <a:t>(28.5% women)</a:t>
            </a:r>
          </a:p>
        </p:txBody>
      </p:sp>
      <p:sp>
        <p:nvSpPr>
          <p:cNvPr id="3" name="Content Placeholder 2"/>
          <p:cNvSpPr>
            <a:spLocks noGrp="1"/>
          </p:cNvSpPr>
          <p:nvPr>
            <p:ph idx="1"/>
          </p:nvPr>
        </p:nvSpPr>
        <p:spPr>
          <a:xfrm>
            <a:off x="532863" y="1342465"/>
            <a:ext cx="11528321" cy="1931559"/>
          </a:xfrm>
        </p:spPr>
        <p:txBody>
          <a:bodyPr>
            <a:normAutofit fontScale="85000" lnSpcReduction="20000"/>
          </a:bodyPr>
          <a:lstStyle/>
          <a:p>
            <a:pPr>
              <a:spcAft>
                <a:spcPts val="1200"/>
              </a:spcAft>
            </a:pPr>
            <a:r>
              <a:rPr lang="en-US" dirty="0">
                <a:latin typeface="Calibri" panose="020F0502020204030204" pitchFamily="34" charset="0"/>
                <a:cs typeface="Calibri" panose="020F0502020204030204" pitchFamily="34" charset="0"/>
              </a:rPr>
              <a:t>Randomized, double-blind placebo controlled trial in 187 sites and 11 countries</a:t>
            </a:r>
          </a:p>
          <a:p>
            <a:pPr>
              <a:spcAft>
                <a:spcPts val="1200"/>
              </a:spcAft>
            </a:pPr>
            <a:r>
              <a:rPr lang="en-US" dirty="0">
                <a:latin typeface="Calibri" panose="020F0502020204030204" pitchFamily="34" charset="0"/>
                <a:cs typeface="Calibri" panose="020F0502020204030204" pitchFamily="34" charset="0"/>
              </a:rPr>
              <a:t>High-risk patients underwent PCI and were treated with </a:t>
            </a:r>
            <a:r>
              <a:rPr lang="en-US" dirty="0" err="1">
                <a:latin typeface="Calibri" panose="020F0502020204030204" pitchFamily="34" charset="0"/>
                <a:cs typeface="Calibri" panose="020F0502020204030204" pitchFamily="34" charset="0"/>
              </a:rPr>
              <a:t>ticagrelor</a:t>
            </a:r>
            <a:r>
              <a:rPr lang="en-US" dirty="0">
                <a:latin typeface="Calibri" panose="020F0502020204030204" pitchFamily="34" charset="0"/>
                <a:cs typeface="Calibri" panose="020F0502020204030204" pitchFamily="34" charset="0"/>
              </a:rPr>
              <a:t> plus aspirin for 3 months</a:t>
            </a:r>
          </a:p>
          <a:p>
            <a:r>
              <a:rPr lang="en-US" dirty="0">
                <a:latin typeface="Calibri" panose="020F0502020204030204" pitchFamily="34" charset="0"/>
                <a:cs typeface="Calibri" panose="020F0502020204030204" pitchFamily="34" charset="0"/>
              </a:rPr>
              <a:t>Event-free and adherent patients were randomized to aspirin vs placebo and continued </a:t>
            </a:r>
            <a:r>
              <a:rPr lang="en-US" dirty="0" err="1">
                <a:latin typeface="Calibri" panose="020F0502020204030204" pitchFamily="34" charset="0"/>
                <a:cs typeface="Calibri" panose="020F0502020204030204" pitchFamily="34" charset="0"/>
              </a:rPr>
              <a:t>ticagrelor</a:t>
            </a:r>
            <a:r>
              <a:rPr lang="en-US" dirty="0">
                <a:latin typeface="Calibri" panose="020F0502020204030204" pitchFamily="34" charset="0"/>
                <a:cs typeface="Calibri" panose="020F0502020204030204" pitchFamily="34" charset="0"/>
              </a:rPr>
              <a:t> for and additional year</a:t>
            </a:r>
          </a:p>
        </p:txBody>
      </p:sp>
      <p:sp>
        <p:nvSpPr>
          <p:cNvPr id="15" name="TextBox 14"/>
          <p:cNvSpPr txBox="1"/>
          <p:nvPr/>
        </p:nvSpPr>
        <p:spPr>
          <a:xfrm>
            <a:off x="974069" y="5249728"/>
            <a:ext cx="2082896" cy="58477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Enrollment period   </a:t>
            </a:r>
            <a:r>
              <a:rPr lang="en-US" sz="1400" dirty="0">
                <a:latin typeface="Calibri" panose="020F0502020204030204" pitchFamily="34" charset="0"/>
                <a:cs typeface="Calibri" panose="020F0502020204030204" pitchFamily="34" charset="0"/>
              </a:rPr>
              <a:t>3 Months</a:t>
            </a:r>
          </a:p>
        </p:txBody>
      </p:sp>
      <p:cxnSp>
        <p:nvCxnSpPr>
          <p:cNvPr id="18" name="Elbow Connector 17"/>
          <p:cNvCxnSpPr>
            <a:stCxn id="5" idx="2"/>
            <a:endCxn id="11" idx="1"/>
          </p:cNvCxnSpPr>
          <p:nvPr/>
        </p:nvCxnSpPr>
        <p:spPr>
          <a:xfrm rot="16200000" flipH="1">
            <a:off x="1000497" y="3971765"/>
            <a:ext cx="488130" cy="46922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290056" y="5249729"/>
            <a:ext cx="2731729" cy="58477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Randomization period    </a:t>
            </a:r>
          </a:p>
          <a:p>
            <a:pPr algn="ctr"/>
            <a:r>
              <a:rPr lang="en-US" sz="1400" dirty="0">
                <a:latin typeface="Calibri" panose="020F0502020204030204" pitchFamily="34" charset="0"/>
                <a:cs typeface="Calibri" panose="020F0502020204030204" pitchFamily="34" charset="0"/>
              </a:rPr>
              <a:t>12 Months</a:t>
            </a:r>
          </a:p>
        </p:txBody>
      </p:sp>
      <p:sp>
        <p:nvSpPr>
          <p:cNvPr id="43" name="Rounded Rectangle 42"/>
          <p:cNvSpPr/>
          <p:nvPr/>
        </p:nvSpPr>
        <p:spPr>
          <a:xfrm>
            <a:off x="7113274" y="3479144"/>
            <a:ext cx="1350238" cy="6668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4" name="TextBox 43"/>
          <p:cNvSpPr txBox="1"/>
          <p:nvPr/>
        </p:nvSpPr>
        <p:spPr>
          <a:xfrm>
            <a:off x="7089214" y="3479143"/>
            <a:ext cx="1571313" cy="923330"/>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852 women</a:t>
            </a:r>
          </a:p>
          <a:p>
            <a:r>
              <a:rPr lang="en-US" dirty="0">
                <a:latin typeface="Calibri" panose="020F0502020204030204" pitchFamily="34" charset="0"/>
                <a:cs typeface="Calibri" panose="020F0502020204030204" pitchFamily="34" charset="0"/>
              </a:rPr>
              <a:t>2712 men</a:t>
            </a:r>
          </a:p>
          <a:p>
            <a:endParaRPr lang="en-US" dirty="0">
              <a:latin typeface="Calibri" panose="020F0502020204030204" pitchFamily="34" charset="0"/>
              <a:cs typeface="Calibri" panose="020F0502020204030204" pitchFamily="34" charset="0"/>
            </a:endParaRPr>
          </a:p>
        </p:txBody>
      </p:sp>
      <p:sp>
        <p:nvSpPr>
          <p:cNvPr id="54" name="TextBox 53"/>
          <p:cNvSpPr txBox="1"/>
          <p:nvPr/>
        </p:nvSpPr>
        <p:spPr>
          <a:xfrm>
            <a:off x="4444922" y="3592982"/>
            <a:ext cx="2486025" cy="369332"/>
          </a:xfrm>
          <a:prstGeom prst="rect">
            <a:avLst/>
          </a:prstGeom>
          <a:noFill/>
        </p:spPr>
        <p:txBody>
          <a:bodyPr wrap="square" rtlCol="0">
            <a:spAutoFit/>
          </a:bodyPr>
          <a:lstStyle/>
          <a:p>
            <a:r>
              <a:rPr lang="en-US" dirty="0" err="1">
                <a:latin typeface="Calibri" panose="020F0502020204030204" pitchFamily="34" charset="0"/>
                <a:cs typeface="Calibri" panose="020F0502020204030204" pitchFamily="34" charset="0"/>
              </a:rPr>
              <a:t>Ticagrelor</a:t>
            </a:r>
            <a:r>
              <a:rPr lang="en-US" dirty="0">
                <a:latin typeface="Calibri" panose="020F0502020204030204" pitchFamily="34" charset="0"/>
                <a:cs typeface="Calibri" panose="020F0502020204030204" pitchFamily="34" charset="0"/>
              </a:rPr>
              <a:t> + Aspirin</a:t>
            </a:r>
          </a:p>
        </p:txBody>
      </p:sp>
      <p:sp>
        <p:nvSpPr>
          <p:cNvPr id="55" name="Rectangle 54"/>
          <p:cNvSpPr/>
          <p:nvPr/>
        </p:nvSpPr>
        <p:spPr>
          <a:xfrm>
            <a:off x="9112623" y="3491563"/>
            <a:ext cx="62753" cy="1895009"/>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56" name="TextBox 55"/>
          <p:cNvSpPr txBox="1"/>
          <p:nvPr/>
        </p:nvSpPr>
        <p:spPr>
          <a:xfrm>
            <a:off x="4486988" y="4529900"/>
            <a:ext cx="2486025" cy="369332"/>
          </a:xfrm>
          <a:prstGeom prst="rect">
            <a:avLst/>
          </a:prstGeom>
          <a:noFill/>
        </p:spPr>
        <p:txBody>
          <a:bodyPr wrap="square" rtlCol="0">
            <a:spAutoFit/>
          </a:bodyPr>
          <a:lstStyle/>
          <a:p>
            <a:r>
              <a:rPr lang="en-US" dirty="0" err="1">
                <a:latin typeface="Calibri" panose="020F0502020204030204" pitchFamily="34" charset="0"/>
                <a:cs typeface="Calibri" panose="020F0502020204030204" pitchFamily="34" charset="0"/>
              </a:rPr>
              <a:t>Ticagrelor</a:t>
            </a:r>
            <a:r>
              <a:rPr lang="en-US" dirty="0">
                <a:latin typeface="Calibri" panose="020F0502020204030204" pitchFamily="34" charset="0"/>
                <a:cs typeface="Calibri" panose="020F0502020204030204" pitchFamily="34" charset="0"/>
              </a:rPr>
              <a:t> + Placebo</a:t>
            </a:r>
          </a:p>
        </p:txBody>
      </p:sp>
      <p:sp>
        <p:nvSpPr>
          <p:cNvPr id="57" name="TextBox 56"/>
          <p:cNvSpPr txBox="1"/>
          <p:nvPr/>
        </p:nvSpPr>
        <p:spPr>
          <a:xfrm>
            <a:off x="9077344" y="5249728"/>
            <a:ext cx="2731729" cy="58477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Observation period             </a:t>
            </a:r>
            <a:r>
              <a:rPr lang="en-US" sz="1400" dirty="0">
                <a:latin typeface="Calibri" panose="020F0502020204030204" pitchFamily="34" charset="0"/>
                <a:cs typeface="Calibri" panose="020F0502020204030204" pitchFamily="34" charset="0"/>
              </a:rPr>
              <a:t>3 Months</a:t>
            </a:r>
          </a:p>
        </p:txBody>
      </p:sp>
      <p:sp>
        <p:nvSpPr>
          <p:cNvPr id="26" name="TextBox 25"/>
          <p:cNvSpPr txBox="1"/>
          <p:nvPr/>
        </p:nvSpPr>
        <p:spPr>
          <a:xfrm>
            <a:off x="9323049" y="3595511"/>
            <a:ext cx="2486025"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Standard of Care</a:t>
            </a:r>
          </a:p>
        </p:txBody>
      </p:sp>
      <p:sp>
        <p:nvSpPr>
          <p:cNvPr id="29" name="TextBox 28"/>
          <p:cNvSpPr txBox="1"/>
          <p:nvPr/>
        </p:nvSpPr>
        <p:spPr>
          <a:xfrm>
            <a:off x="9343217" y="4529900"/>
            <a:ext cx="2486025"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Standard of Care</a:t>
            </a:r>
          </a:p>
        </p:txBody>
      </p:sp>
      <p:grpSp>
        <p:nvGrpSpPr>
          <p:cNvPr id="12" name="Group 11"/>
          <p:cNvGrpSpPr/>
          <p:nvPr/>
        </p:nvGrpSpPr>
        <p:grpSpPr>
          <a:xfrm>
            <a:off x="2912152" y="5544679"/>
            <a:ext cx="787735" cy="646331"/>
            <a:chOff x="9655473" y="-38578"/>
            <a:chExt cx="787735" cy="646331"/>
          </a:xfrm>
        </p:grpSpPr>
        <p:sp>
          <p:nvSpPr>
            <p:cNvPr id="33" name="Rounded Rectangle 32"/>
            <p:cNvSpPr/>
            <p:nvPr/>
          </p:nvSpPr>
          <p:spPr>
            <a:xfrm>
              <a:off x="9658350" y="-15542"/>
              <a:ext cx="552450" cy="3167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5" name="TextBox 34"/>
            <p:cNvSpPr txBox="1"/>
            <p:nvPr/>
          </p:nvSpPr>
          <p:spPr>
            <a:xfrm>
              <a:off x="9655473" y="-38578"/>
              <a:ext cx="787735" cy="64633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3 M</a:t>
              </a:r>
            </a:p>
            <a:p>
              <a:endParaRPr lang="en-US" dirty="0">
                <a:latin typeface="Calibri" panose="020F0502020204030204" pitchFamily="34" charset="0"/>
                <a:cs typeface="Calibri" panose="020F0502020204030204" pitchFamily="34" charset="0"/>
              </a:endParaRPr>
            </a:p>
          </p:txBody>
        </p:sp>
      </p:grpSp>
      <p:grpSp>
        <p:nvGrpSpPr>
          <p:cNvPr id="9" name="Group 8"/>
          <p:cNvGrpSpPr/>
          <p:nvPr/>
        </p:nvGrpSpPr>
        <p:grpSpPr>
          <a:xfrm>
            <a:off x="11230522" y="5523320"/>
            <a:ext cx="787735" cy="646331"/>
            <a:chOff x="9584990" y="763776"/>
            <a:chExt cx="787735" cy="646331"/>
          </a:xfrm>
        </p:grpSpPr>
        <p:sp>
          <p:nvSpPr>
            <p:cNvPr id="38" name="Rounded Rectangle 37"/>
            <p:cNvSpPr/>
            <p:nvPr/>
          </p:nvSpPr>
          <p:spPr>
            <a:xfrm>
              <a:off x="9658350" y="785135"/>
              <a:ext cx="552450" cy="3167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1" name="TextBox 40"/>
            <p:cNvSpPr txBox="1"/>
            <p:nvPr/>
          </p:nvSpPr>
          <p:spPr>
            <a:xfrm>
              <a:off x="9584990" y="763776"/>
              <a:ext cx="787735" cy="64633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18 M</a:t>
              </a:r>
            </a:p>
            <a:p>
              <a:endParaRPr lang="en-US" dirty="0">
                <a:latin typeface="Calibri" panose="020F0502020204030204" pitchFamily="34" charset="0"/>
                <a:cs typeface="Calibri" panose="020F0502020204030204" pitchFamily="34" charset="0"/>
              </a:endParaRPr>
            </a:p>
          </p:txBody>
        </p:sp>
      </p:grpSp>
      <p:sp>
        <p:nvSpPr>
          <p:cNvPr id="45" name="Rounded Rectangle 44"/>
          <p:cNvSpPr/>
          <p:nvPr/>
        </p:nvSpPr>
        <p:spPr>
          <a:xfrm>
            <a:off x="8854868" y="5544680"/>
            <a:ext cx="552450" cy="3167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Calibri" panose="020F0502020204030204" pitchFamily="34" charset="0"/>
              <a:cs typeface="Calibri" panose="020F0502020204030204" pitchFamily="34" charset="0"/>
            </a:endParaRPr>
          </a:p>
        </p:txBody>
      </p:sp>
      <p:sp>
        <p:nvSpPr>
          <p:cNvPr id="46" name="TextBox 45"/>
          <p:cNvSpPr txBox="1"/>
          <p:nvPr/>
        </p:nvSpPr>
        <p:spPr>
          <a:xfrm>
            <a:off x="8781508" y="5523321"/>
            <a:ext cx="777393" cy="64633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15 M</a:t>
            </a:r>
          </a:p>
          <a:p>
            <a:endParaRPr lang="en-US" dirty="0">
              <a:latin typeface="Calibri" panose="020F0502020204030204" pitchFamily="34" charset="0"/>
              <a:cs typeface="Calibri" panose="020F0502020204030204" pitchFamily="34" charset="0"/>
            </a:endParaRPr>
          </a:p>
        </p:txBody>
      </p:sp>
      <p:sp>
        <p:nvSpPr>
          <p:cNvPr id="5" name="Rounded Rectangle 4"/>
          <p:cNvSpPr/>
          <p:nvPr/>
        </p:nvSpPr>
        <p:spPr>
          <a:xfrm>
            <a:off x="90913" y="3274142"/>
            <a:ext cx="1838072" cy="6881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9" name="Title 1"/>
          <p:cNvSpPr>
            <a:spLocks noGrp="1"/>
          </p:cNvSpPr>
          <p:nvPr>
            <p:ph type="title"/>
          </p:nvPr>
        </p:nvSpPr>
        <p:spPr>
          <a:xfrm>
            <a:off x="838200" y="51139"/>
            <a:ext cx="10515600" cy="1325563"/>
          </a:xfrm>
        </p:spPr>
        <p:txBody>
          <a:bodyPr>
            <a:noAutofit/>
          </a:bodyPr>
          <a:lstStyle/>
          <a:p>
            <a:pPr algn="ctr"/>
            <a:r>
              <a:rPr lang="en-US" sz="4800" dirty="0">
                <a:latin typeface="Calibri" panose="020F0502020204030204" pitchFamily="34" charset="0"/>
                <a:cs typeface="Calibri" panose="020F0502020204030204" pitchFamily="34" charset="0"/>
              </a:rPr>
              <a:t>TWILIGHT – Sex Analysis: </a:t>
            </a:r>
            <a:br>
              <a:rPr lang="en-US" sz="4800" dirty="0">
                <a:latin typeface="Calibri" panose="020F0502020204030204" pitchFamily="34" charset="0"/>
                <a:cs typeface="Calibri" panose="020F0502020204030204" pitchFamily="34" charset="0"/>
              </a:rPr>
            </a:br>
            <a:r>
              <a:rPr lang="en-US" sz="4800" dirty="0">
                <a:solidFill>
                  <a:schemeClr val="accent4">
                    <a:lumMod val="75000"/>
                  </a:schemeClr>
                </a:solidFill>
                <a:latin typeface="Calibri" panose="020F0502020204030204" pitchFamily="34" charset="0"/>
                <a:cs typeface="Calibri" panose="020F0502020204030204" pitchFamily="34" charset="0"/>
              </a:rPr>
              <a:t>Study Design</a:t>
            </a:r>
          </a:p>
        </p:txBody>
      </p:sp>
    </p:spTree>
    <p:extLst>
      <p:ext uri="{BB962C8B-B14F-4D97-AF65-F5344CB8AC3E}">
        <p14:creationId xmlns:p14="http://schemas.microsoft.com/office/powerpoint/2010/main" val="3162321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0654"/>
            <a:ext cx="10515600" cy="1325563"/>
          </a:xfrm>
        </p:spPr>
        <p:txBody>
          <a:bodyPr>
            <a:noAutofit/>
          </a:bodyPr>
          <a:lstStyle/>
          <a:p>
            <a:pPr algn="ctr">
              <a:lnSpc>
                <a:spcPct val="100000"/>
              </a:lnSpc>
              <a:spcAft>
                <a:spcPts val="1200"/>
              </a:spcAft>
            </a:pPr>
            <a:r>
              <a:rPr lang="en-US" sz="4000" dirty="0">
                <a:latin typeface="Calibri" panose="020F0502020204030204" pitchFamily="34" charset="0"/>
                <a:cs typeface="Calibri" panose="020F0502020204030204" pitchFamily="34" charset="0"/>
              </a:rPr>
              <a:t>TWILIGHT – Sex Analysis: </a:t>
            </a:r>
            <a:br>
              <a:rPr lang="en-US" sz="4000" dirty="0">
                <a:latin typeface="Calibri" panose="020F0502020204030204" pitchFamily="34" charset="0"/>
                <a:cs typeface="Calibri" panose="020F0502020204030204" pitchFamily="34" charset="0"/>
              </a:rPr>
            </a:br>
            <a:r>
              <a:rPr lang="en-US" dirty="0">
                <a:solidFill>
                  <a:schemeClr val="accent4">
                    <a:lumMod val="75000"/>
                  </a:schemeClr>
                </a:solidFill>
                <a:latin typeface="Calibri" panose="020F0502020204030204" pitchFamily="34" charset="0"/>
                <a:cs typeface="Calibri" panose="020F0502020204030204" pitchFamily="34" charset="0"/>
              </a:rPr>
              <a:t>Inclusion/Exclusion Criteria</a:t>
            </a:r>
            <a:br>
              <a:rPr lang="en-US" dirty="0">
                <a:solidFill>
                  <a:schemeClr val="accent4">
                    <a:lumMod val="75000"/>
                  </a:schemeClr>
                </a:solidFill>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Must meet at least one clinical AND one angiographic criterion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45180037"/>
              </p:ext>
            </p:extLst>
          </p:nvPr>
        </p:nvGraphicFramePr>
        <p:xfrm>
          <a:off x="500061" y="1870229"/>
          <a:ext cx="11191878" cy="2865120"/>
        </p:xfrm>
        <a:graphic>
          <a:graphicData uri="http://schemas.openxmlformats.org/drawingml/2006/table">
            <a:tbl>
              <a:tblPr firstRow="1" bandRow="1">
                <a:tableStyleId>{5C22544A-7EE6-4342-B048-85BDC9FD1C3A}</a:tableStyleId>
              </a:tblPr>
              <a:tblGrid>
                <a:gridCol w="5595939">
                  <a:extLst>
                    <a:ext uri="{9D8B030D-6E8A-4147-A177-3AD203B41FA5}">
                      <a16:colId xmlns:a16="http://schemas.microsoft.com/office/drawing/2014/main" val="736809462"/>
                    </a:ext>
                  </a:extLst>
                </a:gridCol>
                <a:gridCol w="5595939">
                  <a:extLst>
                    <a:ext uri="{9D8B030D-6E8A-4147-A177-3AD203B41FA5}">
                      <a16:colId xmlns:a16="http://schemas.microsoft.com/office/drawing/2014/main" val="3613638513"/>
                    </a:ext>
                  </a:extLst>
                </a:gridCol>
              </a:tblGrid>
              <a:tr h="370840">
                <a:tc>
                  <a:txBody>
                    <a:bodyPr/>
                    <a:lstStyle/>
                    <a:p>
                      <a:r>
                        <a:rPr lang="en-US" dirty="0">
                          <a:solidFill>
                            <a:schemeClr val="tx1"/>
                          </a:solidFill>
                        </a:rPr>
                        <a:t>Clinical criteria</a:t>
                      </a:r>
                    </a:p>
                  </a:txBody>
                  <a:tcPr>
                    <a:noFill/>
                  </a:tcPr>
                </a:tc>
                <a:tc>
                  <a:txBody>
                    <a:bodyPr/>
                    <a:lstStyle/>
                    <a:p>
                      <a:r>
                        <a:rPr lang="en-US" dirty="0">
                          <a:solidFill>
                            <a:schemeClr val="tx1"/>
                          </a:solidFill>
                        </a:rPr>
                        <a:t>Angiographic criteria</a:t>
                      </a:r>
                    </a:p>
                  </a:txBody>
                  <a:tcPr>
                    <a:noFill/>
                  </a:tcPr>
                </a:tc>
                <a:extLst>
                  <a:ext uri="{0D108BD9-81ED-4DB2-BD59-A6C34878D82A}">
                    <a16:rowId xmlns:a16="http://schemas.microsoft.com/office/drawing/2014/main" val="3214099330"/>
                  </a:ext>
                </a:extLst>
              </a:tr>
              <a:tr h="370840">
                <a:tc>
                  <a:txBody>
                    <a:bodyPr/>
                    <a:lstStyle/>
                    <a:p>
                      <a:r>
                        <a:rPr lang="en-US" dirty="0"/>
                        <a:t>Age ≥65 years</a:t>
                      </a:r>
                    </a:p>
                  </a:txBody>
                  <a:tcPr>
                    <a:noFill/>
                  </a:tcPr>
                </a:tc>
                <a:tc>
                  <a:txBody>
                    <a:bodyPr/>
                    <a:lstStyle/>
                    <a:p>
                      <a:r>
                        <a:rPr lang="en-US" dirty="0" err="1"/>
                        <a:t>Multivessel</a:t>
                      </a:r>
                      <a:r>
                        <a:rPr lang="en-US" dirty="0"/>
                        <a:t> CAD</a:t>
                      </a:r>
                    </a:p>
                  </a:txBody>
                  <a:tcPr>
                    <a:noFill/>
                  </a:tcPr>
                </a:tc>
                <a:extLst>
                  <a:ext uri="{0D108BD9-81ED-4DB2-BD59-A6C34878D82A}">
                    <a16:rowId xmlns:a16="http://schemas.microsoft.com/office/drawing/2014/main" val="3423764513"/>
                  </a:ext>
                </a:extLst>
              </a:tr>
              <a:tr h="370840">
                <a:tc>
                  <a:txBody>
                    <a:bodyPr/>
                    <a:lstStyle/>
                    <a:p>
                      <a:r>
                        <a:rPr lang="en-US" dirty="0"/>
                        <a:t>Female sex</a:t>
                      </a:r>
                    </a:p>
                  </a:txBody>
                  <a:tcPr>
                    <a:noFill/>
                  </a:tcPr>
                </a:tc>
                <a:tc>
                  <a:txBody>
                    <a:bodyPr/>
                    <a:lstStyle/>
                    <a:p>
                      <a:r>
                        <a:rPr lang="en-US" dirty="0"/>
                        <a:t>Target lesion requiring total stent length &gt;30 mm </a:t>
                      </a:r>
                    </a:p>
                  </a:txBody>
                  <a:tcPr>
                    <a:noFill/>
                  </a:tcPr>
                </a:tc>
                <a:extLst>
                  <a:ext uri="{0D108BD9-81ED-4DB2-BD59-A6C34878D82A}">
                    <a16:rowId xmlns:a16="http://schemas.microsoft.com/office/drawing/2014/main" val="2468365545"/>
                  </a:ext>
                </a:extLst>
              </a:tr>
              <a:tr h="370840">
                <a:tc>
                  <a:txBody>
                    <a:bodyPr/>
                    <a:lstStyle/>
                    <a:p>
                      <a:r>
                        <a:rPr lang="en-US" dirty="0"/>
                        <a:t>Troponin-positive ACS</a:t>
                      </a:r>
                    </a:p>
                  </a:txBody>
                  <a:tcPr>
                    <a:noFill/>
                  </a:tcPr>
                </a:tc>
                <a:tc>
                  <a:txBody>
                    <a:bodyPr/>
                    <a:lstStyle/>
                    <a:p>
                      <a:r>
                        <a:rPr lang="en-US" dirty="0"/>
                        <a:t>Thrombotic target lesion</a:t>
                      </a:r>
                    </a:p>
                  </a:txBody>
                  <a:tcPr>
                    <a:noFill/>
                  </a:tcPr>
                </a:tc>
                <a:extLst>
                  <a:ext uri="{0D108BD9-81ED-4DB2-BD59-A6C34878D82A}">
                    <a16:rowId xmlns:a16="http://schemas.microsoft.com/office/drawing/2014/main" val="2568125235"/>
                  </a:ext>
                </a:extLst>
              </a:tr>
              <a:tr h="370840">
                <a:tc>
                  <a:txBody>
                    <a:bodyPr/>
                    <a:lstStyle/>
                    <a:p>
                      <a:r>
                        <a:rPr lang="en-US" dirty="0"/>
                        <a:t>Established vascular disease (previous</a:t>
                      </a:r>
                      <a:r>
                        <a:rPr lang="en-US" baseline="0" dirty="0"/>
                        <a:t> MI, documented PAD or CAD/PAD </a:t>
                      </a:r>
                      <a:r>
                        <a:rPr lang="en-US" baseline="0" dirty="0" err="1"/>
                        <a:t>revasc</a:t>
                      </a:r>
                      <a:r>
                        <a:rPr lang="en-US" baseline="0" dirty="0"/>
                        <a:t>)</a:t>
                      </a:r>
                      <a:endParaRPr lang="en-US" dirty="0"/>
                    </a:p>
                  </a:txBody>
                  <a:tcPr>
                    <a:noFill/>
                  </a:tcPr>
                </a:tc>
                <a:tc>
                  <a:txBody>
                    <a:bodyPr/>
                    <a:lstStyle/>
                    <a:p>
                      <a:r>
                        <a:rPr lang="en-US" dirty="0"/>
                        <a:t>Bifurcation lesion(s) with Medina classification X,</a:t>
                      </a:r>
                      <a:r>
                        <a:rPr lang="en-US" baseline="0" dirty="0"/>
                        <a:t> 1, 1 </a:t>
                      </a:r>
                      <a:r>
                        <a:rPr lang="en-US" dirty="0"/>
                        <a:t>requiring ≥2 stents</a:t>
                      </a:r>
                    </a:p>
                  </a:txBody>
                  <a:tcPr>
                    <a:noFill/>
                  </a:tcPr>
                </a:tc>
                <a:extLst>
                  <a:ext uri="{0D108BD9-81ED-4DB2-BD59-A6C34878D82A}">
                    <a16:rowId xmlns:a16="http://schemas.microsoft.com/office/drawing/2014/main" val="215805948"/>
                  </a:ext>
                </a:extLst>
              </a:tr>
              <a:tr h="370840">
                <a:tc>
                  <a:txBody>
                    <a:bodyPr/>
                    <a:lstStyle/>
                    <a:p>
                      <a:r>
                        <a:rPr lang="en-US" dirty="0"/>
                        <a:t>DM treated with medications or insulin</a:t>
                      </a:r>
                    </a:p>
                  </a:txBody>
                  <a:tcPr>
                    <a:noFill/>
                  </a:tcPr>
                </a:tc>
                <a:tc>
                  <a:txBody>
                    <a:bodyPr/>
                    <a:lstStyle/>
                    <a:p>
                      <a:r>
                        <a:rPr lang="en-US" dirty="0"/>
                        <a:t>Left main (≥50%) or proximal LAD (≥70%) lesions</a:t>
                      </a:r>
                    </a:p>
                  </a:txBody>
                  <a:tcPr>
                    <a:noFill/>
                  </a:tcPr>
                </a:tc>
                <a:extLst>
                  <a:ext uri="{0D108BD9-81ED-4DB2-BD59-A6C34878D82A}">
                    <a16:rowId xmlns:a16="http://schemas.microsoft.com/office/drawing/2014/main" val="2095983291"/>
                  </a:ext>
                </a:extLst>
              </a:tr>
              <a:tr h="370840">
                <a:tc>
                  <a:txBody>
                    <a:bodyPr/>
                    <a:lstStyle/>
                    <a:p>
                      <a:r>
                        <a:rPr lang="en-US" dirty="0"/>
                        <a:t>CKD (</a:t>
                      </a:r>
                      <a:r>
                        <a:rPr lang="en-US" dirty="0" err="1"/>
                        <a:t>eGFR</a:t>
                      </a:r>
                      <a:r>
                        <a:rPr lang="en-US" dirty="0"/>
                        <a:t>&lt;60 ml/min/1.73m2 or </a:t>
                      </a:r>
                      <a:r>
                        <a:rPr lang="en-US" dirty="0" err="1"/>
                        <a:t>CrCl</a:t>
                      </a:r>
                      <a:r>
                        <a:rPr lang="en-US" dirty="0"/>
                        <a:t>&lt;60 ml/min)</a:t>
                      </a:r>
                    </a:p>
                  </a:txBody>
                  <a:tcPr>
                    <a:noFill/>
                  </a:tcPr>
                </a:tc>
                <a:tc>
                  <a:txBody>
                    <a:bodyPr/>
                    <a:lstStyle/>
                    <a:p>
                      <a:r>
                        <a:rPr lang="en-US" dirty="0"/>
                        <a:t>Calcified target lesion(s) requiring </a:t>
                      </a:r>
                      <a:r>
                        <a:rPr lang="en-US" dirty="0" err="1"/>
                        <a:t>atherectomy</a:t>
                      </a:r>
                      <a:r>
                        <a:rPr lang="en-US" dirty="0"/>
                        <a:t> </a:t>
                      </a:r>
                    </a:p>
                  </a:txBody>
                  <a:tcPr>
                    <a:noFill/>
                  </a:tcPr>
                </a:tc>
                <a:extLst>
                  <a:ext uri="{0D108BD9-81ED-4DB2-BD59-A6C34878D82A}">
                    <a16:rowId xmlns:a16="http://schemas.microsoft.com/office/drawing/2014/main" val="226287394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01660703"/>
              </p:ext>
            </p:extLst>
          </p:nvPr>
        </p:nvGraphicFramePr>
        <p:xfrm>
          <a:off x="1271588" y="4998767"/>
          <a:ext cx="9648824" cy="640080"/>
        </p:xfrm>
        <a:graphic>
          <a:graphicData uri="http://schemas.openxmlformats.org/drawingml/2006/table">
            <a:tbl>
              <a:tblPr firstRow="1" bandRow="1">
                <a:tableStyleId>{00A15C55-8517-42AA-B614-E9B94910E393}</a:tableStyleId>
              </a:tblPr>
              <a:tblGrid>
                <a:gridCol w="9648824">
                  <a:extLst>
                    <a:ext uri="{9D8B030D-6E8A-4147-A177-3AD203B41FA5}">
                      <a16:colId xmlns:a16="http://schemas.microsoft.com/office/drawing/2014/main" val="879921725"/>
                    </a:ext>
                  </a:extLst>
                </a:gridCol>
              </a:tblGrid>
              <a:tr h="370840">
                <a:tc>
                  <a:txBody>
                    <a:bodyPr/>
                    <a:lstStyle/>
                    <a:p>
                      <a:pPr algn="ctr"/>
                      <a:r>
                        <a:rPr lang="en-US" dirty="0">
                          <a:solidFill>
                            <a:schemeClr val="tx1"/>
                          </a:solidFill>
                        </a:rPr>
                        <a:t>Key Exclusions: </a:t>
                      </a:r>
                      <a:r>
                        <a:rPr lang="en-US" b="0" dirty="0">
                          <a:solidFill>
                            <a:schemeClr val="tx1"/>
                          </a:solidFill>
                        </a:rPr>
                        <a:t>STEMI; Salvage PCI; need for chronic oral anticoagulation; planned coronary revascularization</a:t>
                      </a:r>
                    </a:p>
                  </a:txBody>
                  <a:tcPr>
                    <a:noFill/>
                  </a:tcPr>
                </a:tc>
                <a:extLst>
                  <a:ext uri="{0D108BD9-81ED-4DB2-BD59-A6C34878D82A}">
                    <a16:rowId xmlns:a16="http://schemas.microsoft.com/office/drawing/2014/main" val="2295055066"/>
                  </a:ext>
                </a:extLst>
              </a:tr>
            </a:tbl>
          </a:graphicData>
        </a:graphic>
      </p:graphicFrame>
      <p:sp>
        <p:nvSpPr>
          <p:cNvPr id="3" name="Rectangle 2"/>
          <p:cNvSpPr/>
          <p:nvPr/>
        </p:nvSpPr>
        <p:spPr>
          <a:xfrm>
            <a:off x="500061" y="1870229"/>
            <a:ext cx="5318033" cy="2865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0" y="1870229"/>
            <a:ext cx="5531224" cy="2865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85365" y="4998767"/>
            <a:ext cx="8982635" cy="6400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1244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7752"/>
            <a:ext cx="10515600" cy="4351338"/>
          </a:xfrm>
        </p:spPr>
        <p:txBody>
          <a:bodyPr>
            <a:normAutofit fontScale="92500" lnSpcReduction="10000"/>
          </a:bodyPr>
          <a:lstStyle/>
          <a:p>
            <a:pPr marL="0" indent="0">
              <a:buNone/>
            </a:pPr>
            <a:r>
              <a:rPr lang="en-US" sz="3600" u="sng" dirty="0">
                <a:latin typeface="Calibri" panose="020F0502020204030204" pitchFamily="34" charset="0"/>
                <a:cs typeface="Calibri" panose="020F0502020204030204" pitchFamily="34" charset="0"/>
              </a:rPr>
              <a:t>Target Population</a:t>
            </a:r>
          </a:p>
          <a:p>
            <a:r>
              <a:rPr lang="en-US" sz="3600" dirty="0">
                <a:latin typeface="Calibri" panose="020F0502020204030204" pitchFamily="34" charset="0"/>
                <a:cs typeface="Calibri" panose="020F0502020204030204" pitchFamily="34" charset="0"/>
              </a:rPr>
              <a:t>Randomized TWILIGHT participants by sex</a:t>
            </a:r>
          </a:p>
          <a:p>
            <a:endParaRPr lang="en-US" sz="3600" dirty="0">
              <a:latin typeface="Calibri" panose="020F0502020204030204" pitchFamily="34" charset="0"/>
              <a:cs typeface="Calibri" panose="020F0502020204030204" pitchFamily="34" charset="0"/>
            </a:endParaRPr>
          </a:p>
          <a:p>
            <a:pPr marL="0" indent="0">
              <a:buNone/>
            </a:pPr>
            <a:r>
              <a:rPr lang="en-US" sz="3600" u="sng" dirty="0">
                <a:latin typeface="Calibri" panose="020F0502020204030204" pitchFamily="34" charset="0"/>
                <a:cs typeface="Calibri" panose="020F0502020204030204" pitchFamily="34" charset="0"/>
              </a:rPr>
              <a:t>Endpoints</a:t>
            </a:r>
          </a:p>
          <a:p>
            <a:r>
              <a:rPr lang="en-US" sz="3600" i="1" dirty="0">
                <a:latin typeface="Calibri" panose="020F0502020204030204" pitchFamily="34" charset="0"/>
                <a:cs typeface="Calibri" panose="020F0502020204030204" pitchFamily="34" charset="0"/>
              </a:rPr>
              <a:t>Primary</a:t>
            </a:r>
            <a:r>
              <a:rPr lang="en-US" sz="3600" dirty="0">
                <a:latin typeface="Calibri" panose="020F0502020204030204" pitchFamily="34" charset="0"/>
                <a:cs typeface="Calibri" panose="020F0502020204030204" pitchFamily="34" charset="0"/>
              </a:rPr>
              <a:t>: BARC </a:t>
            </a:r>
            <a:r>
              <a:rPr lang="en-US" sz="3600" dirty="0" smtClean="0">
                <a:latin typeface="Calibri" panose="020F0502020204030204" pitchFamily="34" charset="0"/>
                <a:cs typeface="Calibri" panose="020F0502020204030204" pitchFamily="34" charset="0"/>
              </a:rPr>
              <a:t>type 2</a:t>
            </a:r>
            <a:r>
              <a:rPr lang="en-US" sz="3600" dirty="0">
                <a:latin typeface="Calibri" panose="020F0502020204030204" pitchFamily="34" charset="0"/>
                <a:cs typeface="Calibri" panose="020F0502020204030204" pitchFamily="34" charset="0"/>
              </a:rPr>
              <a:t>, 3, or 5 bleeding</a:t>
            </a:r>
          </a:p>
          <a:p>
            <a:r>
              <a:rPr lang="en-US" sz="3600" i="1" dirty="0">
                <a:latin typeface="Calibri" panose="020F0502020204030204" pitchFamily="34" charset="0"/>
                <a:cs typeface="Calibri" panose="020F0502020204030204" pitchFamily="34" charset="0"/>
              </a:rPr>
              <a:t>Primary ischemic: </a:t>
            </a:r>
            <a:r>
              <a:rPr lang="en-US" sz="3600" dirty="0">
                <a:latin typeface="Calibri" panose="020F0502020204030204" pitchFamily="34" charset="0"/>
                <a:cs typeface="Calibri" panose="020F0502020204030204" pitchFamily="34" charset="0"/>
              </a:rPr>
              <a:t>All-cause death, nonfatal MI, or nonfatal stroke </a:t>
            </a:r>
          </a:p>
          <a:p>
            <a:pPr lvl="1"/>
            <a:r>
              <a:rPr lang="en-US" sz="3200" dirty="0">
                <a:latin typeface="Calibri" panose="020F0502020204030204" pitchFamily="34" charset="0"/>
                <a:cs typeface="Calibri" panose="020F0502020204030204" pitchFamily="34" charset="0"/>
              </a:rPr>
              <a:t>between 0-12 months post randomization</a:t>
            </a:r>
            <a:endParaRPr lang="en-US" sz="3200" u="sng" dirty="0">
              <a:latin typeface="Calibri" panose="020F0502020204030204" pitchFamily="34" charset="0"/>
              <a:cs typeface="Calibri" panose="020F0502020204030204" pitchFamily="34" charset="0"/>
            </a:endParaRPr>
          </a:p>
          <a:p>
            <a:endParaRPr lang="en-US" sz="3600"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838200" y="180142"/>
            <a:ext cx="10515600" cy="1325563"/>
          </a:xfrm>
        </p:spPr>
        <p:txBody>
          <a:bodyPr>
            <a:noAutofit/>
          </a:bodyPr>
          <a:lstStyle/>
          <a:p>
            <a:pPr algn="ctr"/>
            <a:r>
              <a:rPr lang="en-US" sz="5400" dirty="0">
                <a:latin typeface="Calibri" panose="020F0502020204030204" pitchFamily="34" charset="0"/>
                <a:cs typeface="Calibri" panose="020F0502020204030204" pitchFamily="34" charset="0"/>
              </a:rPr>
              <a:t>TWILIGHT – Sex Analysis: </a:t>
            </a:r>
            <a:br>
              <a:rPr lang="en-US" sz="5400" dirty="0">
                <a:latin typeface="Calibri" panose="020F0502020204030204" pitchFamily="34" charset="0"/>
                <a:cs typeface="Calibri" panose="020F0502020204030204" pitchFamily="34" charset="0"/>
              </a:rPr>
            </a:br>
            <a:r>
              <a:rPr lang="en-US" sz="5400" dirty="0">
                <a:solidFill>
                  <a:schemeClr val="accent4">
                    <a:lumMod val="75000"/>
                  </a:schemeClr>
                </a:solidFill>
                <a:latin typeface="Calibri" panose="020F0502020204030204" pitchFamily="34" charset="0"/>
                <a:cs typeface="Calibri" panose="020F0502020204030204" pitchFamily="34" charset="0"/>
              </a:rPr>
              <a:t>Methods</a:t>
            </a:r>
          </a:p>
        </p:txBody>
      </p:sp>
    </p:spTree>
    <p:extLst>
      <p:ext uri="{BB962C8B-B14F-4D97-AF65-F5344CB8AC3E}">
        <p14:creationId xmlns:p14="http://schemas.microsoft.com/office/powerpoint/2010/main" val="3040948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60754"/>
            <a:ext cx="10515600" cy="4351338"/>
          </a:xfrm>
        </p:spPr>
        <p:txBody>
          <a:bodyPr/>
          <a:lstStyle/>
          <a:p>
            <a:pPr marL="0" indent="0">
              <a:buNone/>
            </a:pPr>
            <a:r>
              <a:rPr lang="en-US" sz="3600" u="sng" dirty="0">
                <a:latin typeface="Calibri" panose="020F0502020204030204" pitchFamily="34" charset="0"/>
                <a:cs typeface="Calibri" panose="020F0502020204030204" pitchFamily="34" charset="0"/>
              </a:rPr>
              <a:t>Analytic approach</a:t>
            </a:r>
          </a:p>
          <a:p>
            <a:r>
              <a:rPr lang="en-US" sz="3600" dirty="0">
                <a:latin typeface="Calibri" panose="020F0502020204030204" pitchFamily="34" charset="0"/>
                <a:cs typeface="Calibri" panose="020F0502020204030204" pitchFamily="34" charset="0"/>
              </a:rPr>
              <a:t>Survival analyses using the Kaplan-Meier method</a:t>
            </a:r>
          </a:p>
          <a:p>
            <a:r>
              <a:rPr lang="en-US" sz="3600" dirty="0">
                <a:latin typeface="Calibri" panose="020F0502020204030204" pitchFamily="34" charset="0"/>
                <a:cs typeface="Calibri" panose="020F0502020204030204" pitchFamily="34" charset="0"/>
              </a:rPr>
              <a:t>Hazard ratios (HR) and 95% confidence intervals (CI) generated using Cox regression</a:t>
            </a:r>
          </a:p>
          <a:p>
            <a:r>
              <a:rPr lang="en-US" sz="3600" dirty="0">
                <a:latin typeface="Calibri" panose="020F0502020204030204" pitchFamily="34" charset="0"/>
                <a:cs typeface="Calibri" panose="020F0502020204030204" pitchFamily="34" charset="0"/>
              </a:rPr>
              <a:t>Models were adjusted for variables displaying baseline differences or other known biological confounders </a:t>
            </a:r>
          </a:p>
          <a:p>
            <a:r>
              <a:rPr lang="en-US" sz="3600" dirty="0">
                <a:latin typeface="Calibri" panose="020F0502020204030204" pitchFamily="34" charset="0"/>
                <a:cs typeface="Calibri" panose="020F0502020204030204" pitchFamily="34" charset="0"/>
              </a:rPr>
              <a:t>Analyses stratified by sex</a:t>
            </a:r>
          </a:p>
          <a:p>
            <a:endParaRPr lang="en-US" sz="3600" dirty="0">
              <a:latin typeface="Calibri" panose="020F0502020204030204" pitchFamily="34" charset="0"/>
              <a:cs typeface="Calibri" panose="020F0502020204030204" pitchFamily="34" charset="0"/>
            </a:endParaRPr>
          </a:p>
          <a:p>
            <a:endParaRPr lang="en-US" sz="3600" dirty="0">
              <a:latin typeface="Calibri" panose="020F0502020204030204" pitchFamily="34" charset="0"/>
              <a:cs typeface="Calibri" panose="020F0502020204030204" pitchFamily="34" charset="0"/>
            </a:endParaRPr>
          </a:p>
          <a:p>
            <a:endParaRPr lang="en-US" sz="3600" dirty="0">
              <a:latin typeface="Calibri" panose="020F0502020204030204" pitchFamily="34" charset="0"/>
              <a:cs typeface="Calibri" panose="020F0502020204030204" pitchFamily="34" charset="0"/>
            </a:endParaRPr>
          </a:p>
        </p:txBody>
      </p:sp>
      <p:sp>
        <p:nvSpPr>
          <p:cNvPr id="5" name="Title 1"/>
          <p:cNvSpPr>
            <a:spLocks noGrp="1"/>
          </p:cNvSpPr>
          <p:nvPr>
            <p:ph type="title"/>
          </p:nvPr>
        </p:nvSpPr>
        <p:spPr>
          <a:xfrm>
            <a:off x="838200" y="189367"/>
            <a:ext cx="10515600" cy="1325563"/>
          </a:xfrm>
        </p:spPr>
        <p:txBody>
          <a:bodyPr>
            <a:noAutofit/>
          </a:bodyPr>
          <a:lstStyle/>
          <a:p>
            <a:pPr algn="ctr"/>
            <a:r>
              <a:rPr lang="en-US" sz="5400" dirty="0">
                <a:latin typeface="Calibri" panose="020F0502020204030204" pitchFamily="34" charset="0"/>
                <a:cs typeface="Calibri" panose="020F0502020204030204" pitchFamily="34" charset="0"/>
              </a:rPr>
              <a:t>TWILIGHT – Sex Analysis: </a:t>
            </a:r>
            <a:br>
              <a:rPr lang="en-US" sz="5400" dirty="0">
                <a:latin typeface="Calibri" panose="020F0502020204030204" pitchFamily="34" charset="0"/>
                <a:cs typeface="Calibri" panose="020F0502020204030204" pitchFamily="34" charset="0"/>
              </a:rPr>
            </a:br>
            <a:r>
              <a:rPr lang="en-US" sz="5400" dirty="0">
                <a:solidFill>
                  <a:schemeClr val="accent4">
                    <a:lumMod val="75000"/>
                  </a:schemeClr>
                </a:solidFill>
                <a:latin typeface="Calibri" panose="020F0502020204030204" pitchFamily="34" charset="0"/>
                <a:cs typeface="Calibri" panose="020F0502020204030204" pitchFamily="34" charset="0"/>
              </a:rPr>
              <a:t>Methods</a:t>
            </a:r>
          </a:p>
        </p:txBody>
      </p:sp>
    </p:spTree>
    <p:extLst>
      <p:ext uri="{BB962C8B-B14F-4D97-AF65-F5344CB8AC3E}">
        <p14:creationId xmlns:p14="http://schemas.microsoft.com/office/powerpoint/2010/main" val="1298462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3299</TotalTime>
  <Words>3087</Words>
  <Application>Microsoft Office PowerPoint</Application>
  <PresentationFormat>Widescreen</PresentationFormat>
  <Paragraphs>669</Paragraphs>
  <Slides>29</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Calibri</vt:lpstr>
      <vt:lpstr>Calibri Light</vt:lpstr>
      <vt:lpstr>Times New Roman</vt:lpstr>
      <vt:lpstr>Office Theme</vt:lpstr>
      <vt:lpstr>Custom Design</vt:lpstr>
      <vt:lpstr>PowerPoint Presentation</vt:lpstr>
      <vt:lpstr>Disclosure statement of financial interest</vt:lpstr>
      <vt:lpstr>TWILIGHT – Sex Analysis:  Background</vt:lpstr>
      <vt:lpstr>TWILIGHT – Sex Analysis:  Background</vt:lpstr>
      <vt:lpstr>TWILIGHT – Sex Analysis:  Objective</vt:lpstr>
      <vt:lpstr>TWILIGHT – Sex Analysis:  Study Design</vt:lpstr>
      <vt:lpstr>TWILIGHT – Sex Analysis:  Inclusion/Exclusion Criteria Must meet at least one clinical AND one angiographic criterion</vt:lpstr>
      <vt:lpstr>TWILIGHT – Sex Analysis:  Methods</vt:lpstr>
      <vt:lpstr>TWILIGHT – Sex Analysis:  Methods</vt:lpstr>
      <vt:lpstr>TWILIGHT – Sex Analysis:  Patient Characteristics by Sex (I)</vt:lpstr>
      <vt:lpstr>TWILIGHT – Sex Analysis:  Patient Characteristics by Sex (I)</vt:lpstr>
      <vt:lpstr>TWILIGHT – Sex Analysis:  Patient Characteristics by Sex (II)</vt:lpstr>
      <vt:lpstr>TWILIGHT – Sex Analysis:  Patient Characteristics by Sex (II)</vt:lpstr>
      <vt:lpstr>TWILIGHT – Sex Analysis:  Patient Characteristics by Sex (III)</vt:lpstr>
      <vt:lpstr>TWILIGHT – Sex Analysis:  Patient Characteristics by Sex (IV)</vt:lpstr>
      <vt:lpstr>PowerPoint Presentation</vt:lpstr>
      <vt:lpstr>PowerPoint Presentation</vt:lpstr>
      <vt:lpstr> </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Naomi James</dc:creator>
  <cp:lastModifiedBy>Vogel, Birgit</cp:lastModifiedBy>
  <cp:revision>193</cp:revision>
  <dcterms:created xsi:type="dcterms:W3CDTF">2021-01-20T00:44:10Z</dcterms:created>
  <dcterms:modified xsi:type="dcterms:W3CDTF">2021-05-06T13:51:31Z</dcterms:modified>
</cp:coreProperties>
</file>