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8"/>
  </p:notesMasterIdLst>
  <p:sldIdLst>
    <p:sldId id="259" r:id="rId3"/>
    <p:sldId id="260" r:id="rId4"/>
    <p:sldId id="278" r:id="rId5"/>
    <p:sldId id="261" r:id="rId6"/>
    <p:sldId id="272" r:id="rId7"/>
    <p:sldId id="263" r:id="rId8"/>
    <p:sldId id="271" r:id="rId9"/>
    <p:sldId id="264" r:id="rId10"/>
    <p:sldId id="277" r:id="rId11"/>
    <p:sldId id="266" r:id="rId12"/>
    <p:sldId id="273" r:id="rId13"/>
    <p:sldId id="268" r:id="rId14"/>
    <p:sldId id="269" r:id="rId15"/>
    <p:sldId id="275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1055" userDrawn="1">
          <p15:clr>
            <a:srgbClr val="A4A3A4"/>
          </p15:clr>
        </p15:guide>
        <p15:guide id="3" pos="7071" userDrawn="1">
          <p15:clr>
            <a:srgbClr val="A4A3A4"/>
          </p15:clr>
        </p15:guide>
        <p15:guide id="4" orient="horz" pos="2319" userDrawn="1">
          <p15:clr>
            <a:srgbClr val="A4A3A4"/>
          </p15:clr>
        </p15:guide>
        <p15:guide id="5" pos="1128" userDrawn="1">
          <p15:clr>
            <a:srgbClr val="A4A3A4"/>
          </p15:clr>
        </p15:guide>
        <p15:guide id="6" pos="85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e Bipath" initials="MB" lastIdx="18" clrIdx="0">
    <p:extLst>
      <p:ext uri="{19B8F6BF-5375-455C-9EA6-DF929625EA0E}">
        <p15:presenceInfo xmlns:p15="http://schemas.microsoft.com/office/powerpoint/2012/main" userId="S::Michele.Bipath@primeglobalpeople.com::df35acff-d546-4783-ba5b-5b2e92a23bf8" providerId="AD"/>
      </p:ext>
    </p:extLst>
  </p:cmAuthor>
  <p:cmAuthor id="2" name="Reviewer" initials="RD" lastIdx="9" clrIdx="1">
    <p:extLst>
      <p:ext uri="{19B8F6BF-5375-455C-9EA6-DF929625EA0E}">
        <p15:presenceInfo xmlns:p15="http://schemas.microsoft.com/office/powerpoint/2012/main" userId="Reviewer" providerId="None"/>
      </p:ext>
    </p:extLst>
  </p:cmAuthor>
  <p:cmAuthor id="3" name="Elke Sims" initials="ES" lastIdx="5" clrIdx="2">
    <p:extLst>
      <p:ext uri="{19B8F6BF-5375-455C-9EA6-DF929625EA0E}">
        <p15:presenceInfo xmlns:p15="http://schemas.microsoft.com/office/powerpoint/2012/main" userId="S::Elke.Sims@primeglobalpeople.com::010dde81-0049-48ca-b697-c6cb11f0c34a" providerId="AD"/>
      </p:ext>
    </p:extLst>
  </p:cmAuthor>
  <p:cmAuthor id="4" name="Kaye Brown" initials="KB" lastIdx="4" clrIdx="3">
    <p:extLst>
      <p:ext uri="{19B8F6BF-5375-455C-9EA6-DF929625EA0E}">
        <p15:presenceInfo xmlns:p15="http://schemas.microsoft.com/office/powerpoint/2012/main" userId="S::Kaye.Brown@primeglobalpeople.com::919645b5-54bb-416b-8767-b431d49a7c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56"/>
    <a:srgbClr val="010101"/>
    <a:srgbClr val="4049A0"/>
    <a:srgbClr val="000C80"/>
    <a:srgbClr val="E9EBF5"/>
    <a:srgbClr val="CFD5EA"/>
    <a:srgbClr val="499E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1" autoAdjust="0"/>
    <p:restoredTop sz="95226" autoAdjust="0"/>
  </p:normalViewPr>
  <p:slideViewPr>
    <p:cSldViewPr snapToGrid="0" snapToObjects="1">
      <p:cViewPr varScale="1">
        <p:scale>
          <a:sx n="131" d="100"/>
          <a:sy n="131" d="100"/>
        </p:scale>
        <p:origin x="760" y="184"/>
      </p:cViewPr>
      <p:guideLst>
        <p:guide orient="horz" pos="1055"/>
        <p:guide pos="7071"/>
        <p:guide orient="horz" pos="2319"/>
        <p:guide pos="1128"/>
        <p:guide pos="85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PRIME-MEDICA.com\PM\Clients\Regeneron\Evinacumab\Congress\ACC%202021\Posters%20&amp;%20orals\1522\Editorial\Figures\Slide%207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493455199050752E-2"/>
          <c:y val="7.1027431654316464E-2"/>
          <c:w val="0.91496333641781236"/>
          <c:h val="0.8025464565362662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Sheet1!$C$18</c:f>
              <c:strCache>
                <c:ptCount val="1"/>
                <c:pt idx="0">
                  <c:v>&lt;200</c:v>
                </c:pt>
              </c:strCache>
            </c:strRef>
          </c:tx>
          <c:spPr>
            <a:solidFill>
              <a:schemeClr val="accent5">
                <a:shade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Sheet1!$A$20:$A$22</c:f>
              <c:strCache>
                <c:ptCount val="3"/>
                <c:pt idx="0">
                  <c:v>No AP events in the past 12 months</c:v>
                </c:pt>
                <c:pt idx="1">
                  <c:v>1 AP event in the past 12 months</c:v>
                </c:pt>
                <c:pt idx="2">
                  <c:v>≥2 AP events in the past 12 months</c:v>
                </c:pt>
              </c:strCache>
              <c:extLst/>
            </c:strRef>
          </c:cat>
          <c:val>
            <c:numRef>
              <c:f>Sheet1!$C$20:$C$22</c:f>
              <c:numCache>
                <c:formatCode>General</c:formatCode>
                <c:ptCount val="3"/>
                <c:pt idx="0">
                  <c:v>7.0000000000000007E-2</c:v>
                </c:pt>
                <c:pt idx="1">
                  <c:v>8.48</c:v>
                </c:pt>
                <c:pt idx="2">
                  <c:v>29.85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2D5A-4DEF-948A-A32760E9E970}"/>
            </c:ext>
          </c:extLst>
        </c:ser>
        <c:ser>
          <c:idx val="2"/>
          <c:order val="1"/>
          <c:tx>
            <c:strRef>
              <c:f>Sheet1!$D$18</c:f>
              <c:strCache>
                <c:ptCount val="1"/>
                <c:pt idx="0">
                  <c:v>≥200 to ≤500</c:v>
                </c:pt>
              </c:strCache>
            </c:strRef>
          </c:tx>
          <c:spPr>
            <a:solidFill>
              <a:schemeClr val="accent5">
                <a:shade val="9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Sheet1!$A$20:$A$22</c:f>
              <c:strCache>
                <c:ptCount val="3"/>
                <c:pt idx="0">
                  <c:v>No AP events in the past 12 months</c:v>
                </c:pt>
                <c:pt idx="1">
                  <c:v>1 AP event in the past 12 months</c:v>
                </c:pt>
                <c:pt idx="2">
                  <c:v>≥2 AP events in the past 12 months</c:v>
                </c:pt>
              </c:strCache>
              <c:extLst/>
            </c:strRef>
          </c:cat>
          <c:val>
            <c:numRef>
              <c:f>Sheet1!$D$20:$D$22</c:f>
              <c:numCache>
                <c:formatCode>General</c:formatCode>
                <c:ptCount val="3"/>
                <c:pt idx="0">
                  <c:v>0.1</c:v>
                </c:pt>
                <c:pt idx="1">
                  <c:v>11.19</c:v>
                </c:pt>
                <c:pt idx="2">
                  <c:v>28.57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2D5A-4DEF-948A-A32760E9E970}"/>
            </c:ext>
          </c:extLst>
        </c:ser>
        <c:ser>
          <c:idx val="3"/>
          <c:order val="2"/>
          <c:tx>
            <c:strRef>
              <c:f>Sheet1!$E$18</c:f>
              <c:strCache>
                <c:ptCount val="1"/>
                <c:pt idx="0">
                  <c:v>≥500 to ≤880</c:v>
                </c:pt>
              </c:strCache>
            </c:strRef>
          </c:tx>
          <c:spPr>
            <a:solidFill>
              <a:schemeClr val="accent5">
                <a:tint val="9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Sheet1!$A$20:$A$22</c:f>
              <c:strCache>
                <c:ptCount val="3"/>
                <c:pt idx="0">
                  <c:v>No AP events in the past 12 months</c:v>
                </c:pt>
                <c:pt idx="1">
                  <c:v>1 AP event in the past 12 months</c:v>
                </c:pt>
                <c:pt idx="2">
                  <c:v>≥2 AP events in the past 12 months</c:v>
                </c:pt>
              </c:strCache>
              <c:extLst/>
            </c:strRef>
          </c:cat>
          <c:val>
            <c:numRef>
              <c:f>Sheet1!$E$20:$E$22</c:f>
              <c:numCache>
                <c:formatCode>General</c:formatCode>
                <c:ptCount val="3"/>
                <c:pt idx="0">
                  <c:v>0.21</c:v>
                </c:pt>
                <c:pt idx="1">
                  <c:v>6.67</c:v>
                </c:pt>
                <c:pt idx="2">
                  <c:v>41.67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2D5A-4DEF-948A-A32760E9E970}"/>
            </c:ext>
          </c:extLst>
        </c:ser>
        <c:ser>
          <c:idx val="0"/>
          <c:order val="3"/>
          <c:tx>
            <c:strRef>
              <c:f>Sheet1!$F$18</c:f>
              <c:strCache>
                <c:ptCount val="1"/>
                <c:pt idx="0">
                  <c:v>&gt;880</c:v>
                </c:pt>
              </c:strCache>
            </c:strRef>
          </c:tx>
          <c:spPr>
            <a:solidFill>
              <a:schemeClr val="accent5">
                <a:shade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Sheet1!$A$20:$A$22</c:f>
              <c:strCache>
                <c:ptCount val="3"/>
                <c:pt idx="0">
                  <c:v>No AP events in the past 12 months</c:v>
                </c:pt>
                <c:pt idx="1">
                  <c:v>1 AP event in the past 12 months</c:v>
                </c:pt>
                <c:pt idx="2">
                  <c:v>≥2 AP events in the past 12 months</c:v>
                </c:pt>
              </c:strCache>
              <c:extLst/>
            </c:strRef>
          </c:cat>
          <c:val>
            <c:numRef>
              <c:f>Sheet1!$F$20:$F$22</c:f>
              <c:numCache>
                <c:formatCode>General</c:formatCode>
                <c:ptCount val="3"/>
                <c:pt idx="0">
                  <c:v>0.81</c:v>
                </c:pt>
                <c:pt idx="1">
                  <c:v>22.48</c:v>
                </c:pt>
                <c:pt idx="2">
                  <c:v>45.16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2D5A-4DEF-948A-A32760E9E970}"/>
            </c:ext>
          </c:extLst>
        </c:ser>
        <c:ser>
          <c:idx val="4"/>
          <c:order val="4"/>
          <c:tx>
            <c:strRef>
              <c:f>Sheet1!$G$18</c:f>
              <c:strCache>
                <c:ptCount val="1"/>
                <c:pt idx="0">
                  <c:v>&gt;1000</c:v>
                </c:pt>
              </c:strCache>
            </c:strRef>
          </c:tx>
          <c:spPr>
            <a:solidFill>
              <a:schemeClr val="accent5">
                <a:tint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Sheet1!$A$20:$A$22</c:f>
              <c:strCache>
                <c:ptCount val="3"/>
                <c:pt idx="0">
                  <c:v>No AP events in the past 12 months</c:v>
                </c:pt>
                <c:pt idx="1">
                  <c:v>1 AP event in the past 12 months</c:v>
                </c:pt>
                <c:pt idx="2">
                  <c:v>≥2 AP events in the past 12 months</c:v>
                </c:pt>
              </c:strCache>
              <c:extLst/>
            </c:strRef>
          </c:cat>
          <c:val>
            <c:numRef>
              <c:f>Sheet1!$G$20:$G$22</c:f>
              <c:numCache>
                <c:formatCode>General</c:formatCode>
                <c:ptCount val="3"/>
                <c:pt idx="0">
                  <c:v>0.93</c:v>
                </c:pt>
                <c:pt idx="1">
                  <c:v>23.48</c:v>
                </c:pt>
                <c:pt idx="2">
                  <c:v>46.67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2D5A-4DEF-948A-A32760E9E97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58026616"/>
        <c:axId val="358026944"/>
        <c:extLst>
          <c:ext xmlns:c15="http://schemas.microsoft.com/office/drawing/2012/chart" uri="{02D57815-91ED-43cb-92C2-25804820EDAC}">
            <c15:filteredBarSeries>
              <c15:ser>
                <c:idx val="5"/>
                <c:order val="5"/>
                <c:tx>
                  <c:strRef>
                    <c:extLst>
                      <c:ext uri="{02D57815-91ED-43cb-92C2-25804820EDAC}">
                        <c15:formulaRef>
                          <c15:sqref>Sheet1!$B$18</c15:sqref>
                        </c15:formulaRef>
                      </c:ext>
                    </c:extLst>
                    <c:strCache>
                      <c:ptCount val="1"/>
                      <c:pt idx="0">
                        <c:v>Overall</c:v>
                      </c:pt>
                    </c:strCache>
                  </c:strRef>
                </c:tx>
                <c:spPr>
                  <a:solidFill>
                    <a:schemeClr val="accent5">
                      <a:tint val="5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Sheet1!$A$20:$A$22</c15:sqref>
                        </c15:formulaRef>
                      </c:ext>
                    </c:extLst>
                    <c:strCache>
                      <c:ptCount val="3"/>
                      <c:pt idx="0">
                        <c:v>No AP events in the past 12 months</c:v>
                      </c:pt>
                      <c:pt idx="1">
                        <c:v>1 AP event in the past 12 months</c:v>
                      </c:pt>
                      <c:pt idx="2">
                        <c:v>≥2 AP events in the past 12 months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Sheet1!$B$20:$B$22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0.08</c:v>
                      </c:pt>
                      <c:pt idx="1">
                        <c:v>9.4499999999999993</c:v>
                      </c:pt>
                      <c:pt idx="2">
                        <c:v>31.11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5-2D5A-4DEF-948A-A32760E9E970}"/>
                  </c:ext>
                </c:extLst>
              </c15:ser>
            </c15:filteredBarSeries>
          </c:ext>
        </c:extLst>
      </c:barChart>
      <c:catAx>
        <c:axId val="358026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026944"/>
        <c:crosses val="autoZero"/>
        <c:auto val="1"/>
        <c:lblAlgn val="ctr"/>
        <c:lblOffset val="100"/>
        <c:noMultiLvlLbl val="0"/>
      </c:catAx>
      <c:valAx>
        <c:axId val="35802694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Incidence rate,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026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024807470726053"/>
          <c:y val="0.94538999560087855"/>
          <c:w val="0.53321177927743169"/>
          <c:h val="4.51779007641547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12255730656098E-2"/>
          <c:y val="8.9364299387388629E-2"/>
          <c:w val="0.88254396325459317"/>
          <c:h val="0.753806620037157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Evinacumab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3.580379520229012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38B-43D6-8D10-A72BF7A6B4D2}"/>
                </c:ext>
              </c:extLst>
            </c:dLbl>
            <c:dLbl>
              <c:idx val="1"/>
              <c:layout>
                <c:manualLayout>
                  <c:x val="0"/>
                  <c:y val="-5.01253132832080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38B-43D6-8D10-A72BF7A6B4D2}"/>
                </c:ext>
              </c:extLst>
            </c:dLbl>
            <c:dLbl>
              <c:idx val="2"/>
              <c:layout>
                <c:manualLayout>
                  <c:x val="0"/>
                  <c:y val="-6.44468313641246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38B-43D6-8D10-A72BF7A6B4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2856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Sheet1!$G$4:$G$6</c:f>
                <c:numCache>
                  <c:formatCode>General</c:formatCode>
                  <c:ptCount val="3"/>
                  <c:pt idx="0">
                    <c:v>12.710000000000004</c:v>
                  </c:pt>
                  <c:pt idx="1">
                    <c:v>32.5</c:v>
                  </c:pt>
                  <c:pt idx="2">
                    <c:v>40.72</c:v>
                  </c:pt>
                </c:numCache>
              </c:numRef>
            </c:plus>
            <c:minus>
              <c:numRef>
                <c:f>Sheet1!$H$4:$H$6</c:f>
                <c:numCache>
                  <c:formatCode>General</c:formatCode>
                  <c:ptCount val="3"/>
                  <c:pt idx="0">
                    <c:v>12.029999999999994</c:v>
                  </c:pt>
                  <c:pt idx="1">
                    <c:v>29.93</c:v>
                  </c:pt>
                  <c:pt idx="2">
                    <c:v>43.04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Sheet1!$B$1:$D$1</c:f>
              <c:strCache>
                <c:ptCount val="3"/>
                <c:pt idx="0">
                  <c:v>Cohort 1</c:v>
                </c:pt>
                <c:pt idx="1">
                  <c:v>Cohort 2</c:v>
                </c:pt>
                <c:pt idx="2">
                  <c:v>Cohort 3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-40.700000000000003</c:v>
                </c:pt>
                <c:pt idx="1">
                  <c:v>-24.1</c:v>
                </c:pt>
                <c:pt idx="2">
                  <c:v>-17.600000000000001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8B-43D6-8D10-A72BF7A6B4D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Placebo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2.8642472322538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38B-43D6-8D10-A72BF7A6B4D2}"/>
                </c:ext>
              </c:extLst>
            </c:dLbl>
            <c:dLbl>
              <c:idx val="1"/>
              <c:layout>
                <c:manualLayout>
                  <c:x val="-8.9614804685786965E-17"/>
                  <c:y val="-5.37056928034371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38B-43D6-8D10-A72BF7A6B4D2}"/>
                </c:ext>
              </c:extLst>
            </c:dLbl>
            <c:dLbl>
              <c:idx val="2"/>
              <c:layout>
                <c:manualLayout>
                  <c:x val="0"/>
                  <c:y val="-0.1217329036877909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38B-43D6-8D10-A72BF7A6B4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2856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Sheet1!$I$4:$I$6</c:f>
                <c:numCache>
                  <c:formatCode>General</c:formatCode>
                  <c:ptCount val="3"/>
                  <c:pt idx="0">
                    <c:v>19.54</c:v>
                  </c:pt>
                  <c:pt idx="1">
                    <c:v>36.339999999999996</c:v>
                  </c:pt>
                  <c:pt idx="2">
                    <c:v>79.58</c:v>
                  </c:pt>
                </c:numCache>
              </c:numRef>
            </c:plus>
            <c:minus>
              <c:numRef>
                <c:f>Sheet1!$J$4:$J$6</c:f>
                <c:numCache>
                  <c:formatCode>General</c:formatCode>
                  <c:ptCount val="3"/>
                  <c:pt idx="0">
                    <c:v>21.68</c:v>
                  </c:pt>
                  <c:pt idx="1">
                    <c:v>40.150000000000006</c:v>
                  </c:pt>
                  <c:pt idx="2">
                    <c:v>72.789999999999992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Sheet1!$B$1:$D$1</c:f>
              <c:strCache>
                <c:ptCount val="3"/>
                <c:pt idx="0">
                  <c:v>Cohort 1</c:v>
                </c:pt>
                <c:pt idx="1">
                  <c:v>Cohort 2</c:v>
                </c:pt>
                <c:pt idx="2">
                  <c:v>Cohort 3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-10.3</c:v>
                </c:pt>
                <c:pt idx="1">
                  <c:v>25.6</c:v>
                </c:pt>
                <c:pt idx="2">
                  <c:v>35.299999999999997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38B-43D6-8D10-A72BF7A6B4D2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Evinacumab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2403701171446741E-17"/>
                  <c:y val="-2.14822771213748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38B-43D6-8D10-A72BF7A6B4D2}"/>
                </c:ext>
              </c:extLst>
            </c:dLbl>
            <c:dLbl>
              <c:idx val="1"/>
              <c:layout>
                <c:manualLayout>
                  <c:x val="0"/>
                  <c:y val="-5.37056928034371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38B-43D6-8D10-A72BF7A6B4D2}"/>
                </c:ext>
              </c:extLst>
            </c:dLbl>
            <c:dLbl>
              <c:idx val="2"/>
              <c:layout>
                <c:manualLayout>
                  <c:x val="1.2220341807771522E-3"/>
                  <c:y val="-4.29645542427497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38B-43D6-8D10-A72BF7A6B4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2856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Sheet1!$K$4:$K$6</c:f>
                <c:numCache>
                  <c:formatCode>General</c:formatCode>
                  <c:ptCount val="3"/>
                  <c:pt idx="0">
                    <c:v>22.250000000000004</c:v>
                  </c:pt>
                  <c:pt idx="1">
                    <c:v>48.46</c:v>
                  </c:pt>
                  <c:pt idx="2">
                    <c:v>26.9</c:v>
                  </c:pt>
                </c:numCache>
              </c:numRef>
            </c:plus>
            <c:minus>
              <c:numRef>
                <c:f>Sheet1!$L$4:$L$6</c:f>
                <c:numCache>
                  <c:formatCode>General</c:formatCode>
                  <c:ptCount val="3"/>
                  <c:pt idx="0">
                    <c:v>22.419999999999995</c:v>
                  </c:pt>
                  <c:pt idx="1">
                    <c:v>35.130000000000003</c:v>
                  </c:pt>
                  <c:pt idx="2">
                    <c:v>26.07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Sheet1!$B$1:$D$1</c:f>
              <c:strCache>
                <c:ptCount val="3"/>
                <c:pt idx="0">
                  <c:v>Cohort 1</c:v>
                </c:pt>
                <c:pt idx="1">
                  <c:v>Cohort 2</c:v>
                </c:pt>
                <c:pt idx="2">
                  <c:v>Cohort 3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-33.700000000000003</c:v>
                </c:pt>
                <c:pt idx="1">
                  <c:v>-33.6</c:v>
                </c:pt>
                <c:pt idx="2">
                  <c:v>-54.9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38B-43D6-8D10-A72BF7A6B4D2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Placebo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6.08664518438954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38B-43D6-8D10-A72BF7A6B4D2}"/>
                </c:ext>
              </c:extLst>
            </c:dLbl>
            <c:dLbl>
              <c:idx val="1"/>
              <c:layout>
                <c:manualLayout>
                  <c:x val="-8.9614804685786965E-17"/>
                  <c:y val="-6.44468313641246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38B-43D6-8D10-A72BF7A6B4D2}"/>
                </c:ext>
              </c:extLst>
            </c:dLbl>
            <c:dLbl>
              <c:idx val="2"/>
              <c:layout>
                <c:manualLayout>
                  <c:x val="0"/>
                  <c:y val="-6.80272108843537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38B-43D6-8D10-A72BF7A6B4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2856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Sheet1!$M$4:$M$6</c:f>
                <c:numCache>
                  <c:formatCode>General</c:formatCode>
                  <c:ptCount val="3"/>
                  <c:pt idx="0">
                    <c:v>43.39</c:v>
                  </c:pt>
                  <c:pt idx="1">
                    <c:v>42.219999999999992</c:v>
                  </c:pt>
                  <c:pt idx="2">
                    <c:v>44.61</c:v>
                  </c:pt>
                </c:numCache>
              </c:numRef>
            </c:plus>
            <c:minus>
              <c:numRef>
                <c:f>Sheet1!$N$4:$N$6</c:f>
                <c:numCache>
                  <c:formatCode>General</c:formatCode>
                  <c:ptCount val="3"/>
                  <c:pt idx="0">
                    <c:v>42.85</c:v>
                  </c:pt>
                  <c:pt idx="1">
                    <c:v>62.14</c:v>
                  </c:pt>
                  <c:pt idx="2">
                    <c:v>47.29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Sheet1!$B$1:$D$1</c:f>
              <c:strCache>
                <c:ptCount val="3"/>
                <c:pt idx="0">
                  <c:v>Cohort 1</c:v>
                </c:pt>
                <c:pt idx="1">
                  <c:v>Cohort 2</c:v>
                </c:pt>
                <c:pt idx="2">
                  <c:v>Cohort 3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  <c:pt idx="0">
                  <c:v>1.6</c:v>
                </c:pt>
                <c:pt idx="1">
                  <c:v>47.1</c:v>
                </c:pt>
                <c:pt idx="2">
                  <c:v>30.7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B38B-43D6-8D10-A72BF7A6B4D2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Evinacumab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5.37056928034370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38B-43D6-8D10-A72BF7A6B4D2}"/>
                </c:ext>
              </c:extLst>
            </c:dLbl>
            <c:dLbl>
              <c:idx val="1"/>
              <c:layout>
                <c:manualLayout>
                  <c:x val="1.2220341807771522E-3"/>
                  <c:y val="-0.1861797350519155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38B-43D6-8D10-A72BF7A6B4D2}"/>
                </c:ext>
              </c:extLst>
            </c:dLbl>
            <c:dLbl>
              <c:idx val="2"/>
              <c:layout>
                <c:manualLayout>
                  <c:x val="0"/>
                  <c:y val="-0.161117078410311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38B-43D6-8D10-A72BF7A6B4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2856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Sheet1!$O$4:$O$6</c:f>
                <c:numCache>
                  <c:formatCode>General</c:formatCode>
                  <c:ptCount val="3"/>
                  <c:pt idx="0">
                    <c:v>41.64</c:v>
                  </c:pt>
                  <c:pt idx="1">
                    <c:v>139.44999999999999</c:v>
                  </c:pt>
                  <c:pt idx="2">
                    <c:v>95.9</c:v>
                  </c:pt>
                </c:numCache>
              </c:numRef>
            </c:plus>
            <c:minus>
              <c:numRef>
                <c:f>Sheet1!$P$4:$P$6</c:f>
                <c:numCache>
                  <c:formatCode>General</c:formatCode>
                  <c:ptCount val="3"/>
                  <c:pt idx="0">
                    <c:v>40.049999999999997</c:v>
                  </c:pt>
                  <c:pt idx="1">
                    <c:v>123.28</c:v>
                  </c:pt>
                  <c:pt idx="2">
                    <c:v>111.1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Sheet1!$B$1:$D$1</c:f>
              <c:strCache>
                <c:ptCount val="3"/>
                <c:pt idx="0">
                  <c:v>Cohort 1</c:v>
                </c:pt>
                <c:pt idx="1">
                  <c:v>Cohort 2</c:v>
                </c:pt>
                <c:pt idx="2">
                  <c:v>Cohort 3</c:v>
                </c:pt>
              </c:strCache>
            </c:strRef>
          </c:cat>
          <c:val>
            <c:numRef>
              <c:f>Sheet1!$B$6:$D$6</c:f>
              <c:numCache>
                <c:formatCode>General</c:formatCode>
                <c:ptCount val="3"/>
                <c:pt idx="0">
                  <c:v>-18.100000000000001</c:v>
                </c:pt>
                <c:pt idx="1">
                  <c:v>-34.5</c:v>
                </c:pt>
                <c:pt idx="2">
                  <c:v>-22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B38B-43D6-8D10-A72BF7A6B4D2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Placebo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9.66702470461869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38B-43D6-8D10-A72BF7A6B4D2}"/>
                </c:ext>
              </c:extLst>
            </c:dLbl>
            <c:dLbl>
              <c:idx val="1"/>
              <c:layout>
                <c:manualLayout>
                  <c:x val="-8.9614804685786965E-17"/>
                  <c:y val="-0.2112423916935195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38B-43D6-8D10-A72BF7A6B4D2}"/>
                </c:ext>
              </c:extLst>
            </c:dLbl>
            <c:dLbl>
              <c:idx val="2"/>
              <c:layout>
                <c:manualLayout>
                  <c:x val="1.2220341807771522E-3"/>
                  <c:y val="-0.2434658073755818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38B-43D6-8D10-A72BF7A6B4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2856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Sheet1!$Q$4:$Q$6</c:f>
                <c:numCache>
                  <c:formatCode>General</c:formatCode>
                  <c:ptCount val="3"/>
                  <c:pt idx="0">
                    <c:v>65.61999999999999</c:v>
                  </c:pt>
                  <c:pt idx="1">
                    <c:v>143.53</c:v>
                  </c:pt>
                  <c:pt idx="2">
                    <c:v>163.45999999999998</c:v>
                  </c:pt>
                </c:numCache>
              </c:numRef>
            </c:plus>
            <c:minus>
              <c:numRef>
                <c:f>Sheet1!$R$4:$R$6</c:f>
                <c:numCache>
                  <c:formatCode>General</c:formatCode>
                  <c:ptCount val="3"/>
                  <c:pt idx="0">
                    <c:v>69.94</c:v>
                  </c:pt>
                  <c:pt idx="1">
                    <c:v>165</c:v>
                  </c:pt>
                  <c:pt idx="2">
                    <c:v>132.88999999999999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Sheet1!$B$1:$D$1</c:f>
              <c:strCache>
                <c:ptCount val="3"/>
                <c:pt idx="0">
                  <c:v>Cohort 1</c:v>
                </c:pt>
                <c:pt idx="1">
                  <c:v>Cohort 2</c:v>
                </c:pt>
                <c:pt idx="2">
                  <c:v>Cohort 3</c:v>
                </c:pt>
              </c:strCache>
            </c:strRef>
          </c:cat>
          <c:val>
            <c:numRef>
              <c:f>Sheet1!$B$7:$D$7</c:f>
              <c:numCache>
                <c:formatCode>General</c:formatCode>
                <c:ptCount val="3"/>
                <c:pt idx="0">
                  <c:v>28.2</c:v>
                </c:pt>
                <c:pt idx="1">
                  <c:v>147.9</c:v>
                </c:pt>
                <c:pt idx="2">
                  <c:v>95.3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B38B-43D6-8D10-A72BF7A6B4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overlap val="-27"/>
        <c:axId val="553808112"/>
        <c:axId val="553808440"/>
      </c:barChart>
      <c:catAx>
        <c:axId val="553808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rgbClr val="002856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3808440"/>
        <c:crosses val="autoZero"/>
        <c:auto val="1"/>
        <c:lblAlgn val="ctr"/>
        <c:lblOffset val="100"/>
        <c:noMultiLvlLbl val="0"/>
      </c:catAx>
      <c:valAx>
        <c:axId val="553808440"/>
        <c:scaling>
          <c:orientation val="minMax"/>
          <c:max val="3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rgbClr val="002856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rgbClr val="002856"/>
                    </a:solidFill>
                  </a:rPr>
                  <a:t>Percent change from baseline,</a:t>
                </a:r>
                <a:r>
                  <a:rPr lang="en-US" baseline="0" dirty="0">
                    <a:solidFill>
                      <a:srgbClr val="002856"/>
                    </a:solidFill>
                  </a:rPr>
                  <a:t> mean (95% CI) </a:t>
                </a:r>
                <a:endParaRPr lang="en-US" dirty="0">
                  <a:solidFill>
                    <a:srgbClr val="002856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rgbClr val="002856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cap="sq">
            <a:solidFill>
              <a:schemeClr val="tx1"/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002856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3808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rgbClr val="002856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E1A8C-C494-4068-BBFB-33D38B5B31B7}" type="datetimeFigureOut">
              <a:rPr lang="en-US" smtClean="0"/>
              <a:t>5/5/21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3FCD2-999B-4D5D-96A3-BEE78775E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60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TEAEs resulting in discontinuation of treatment:</a:t>
            </a:r>
          </a:p>
          <a:p>
            <a:pPr marL="228600" indent="-228600">
              <a:buAutoNum type="arabicPeriod"/>
            </a:pPr>
            <a:r>
              <a:rPr lang="en-US" dirty="0"/>
              <a:t>Influenza-like illness (unrelated to study drug)</a:t>
            </a:r>
          </a:p>
          <a:p>
            <a:pPr marL="228600" indent="-228600">
              <a:buAutoNum type="arabicPeriod"/>
            </a:pPr>
            <a:r>
              <a:rPr lang="en-US" dirty="0"/>
              <a:t>Acute pancreatitis (related to study drug)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3FCD2-999B-4D5D-96A3-BEE78775ED2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96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4488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FF11A-091E-1C47-BA55-AAAA2DA86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DBDB55-EE05-054B-A7F4-CFDB682FBE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FDE48C-003D-5A4D-88EC-7738F8BAD4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20F9F8-B964-F844-8CDE-5D395543D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AB1AE-5132-B04B-BE7A-D39E306BDBBF}" type="datetimeFigureOut">
              <a:rPr lang="en-US" smtClean="0"/>
              <a:t>5/5/21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856488-88BE-DE42-80C5-84720DCEE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9AF506-8BA6-EE46-AE37-2EC155EDE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6445-13A7-4D46-966F-5E4144964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631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D7899-6D60-AB45-AAF4-C2076DE7E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573A34-3D0F-1849-B829-129A1118A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16F473-1727-5F47-B4F9-F1F2E2500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AB1AE-5132-B04B-BE7A-D39E306BDBBF}" type="datetimeFigureOut">
              <a:rPr lang="en-US" smtClean="0"/>
              <a:t>5/5/21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AB616-E74A-524B-B32C-CC56C5328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4CA86-7AB2-6540-8744-EA7AB2C87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6445-13A7-4D46-966F-5E4144964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40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DD603F-52BE-D342-AA84-07A6DC3380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48103C-9738-6E44-A82C-8AC47EF446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F9FAD-825F-1E43-85AB-E0E65AC1F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AB1AE-5132-B04B-BE7A-D39E306BDBBF}" type="datetimeFigureOut">
              <a:rPr lang="en-US" smtClean="0"/>
              <a:t>5/5/21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7FD65-F794-BE40-BF3E-4E03C4A2D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A7C8C-5450-474B-9C76-18402AB69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6445-13A7-4D46-966F-5E4144964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80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32CE6-D337-0944-B296-5AAFB81AA7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27246A-EBD6-664D-A7D6-731291554B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86736-04AA-B949-9411-0BD674298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AB1AE-5132-B04B-BE7A-D39E306BDBBF}" type="datetimeFigureOut">
              <a:rPr lang="en-US" smtClean="0"/>
              <a:t>5/5/21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EC34F-DC31-DC40-90FC-3F467D9AC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FCBD4-5A2E-BC4F-B084-CA08402EC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6445-13A7-4D46-966F-5E4144964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61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41690-FC96-0946-A0C2-7A3FDBCCE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2EDCA-7021-D047-9D15-512FAB0B2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683B3-B2FC-3242-8345-A64359983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AB1AE-5132-B04B-BE7A-D39E306BDBBF}" type="datetimeFigureOut">
              <a:rPr lang="en-US" smtClean="0"/>
              <a:t>5/5/21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9C955-68FA-7540-B341-8E572E5C4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9C47C-E4E3-EB47-A93C-530A47637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6445-13A7-4D46-966F-5E4144964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20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D8F24-A942-874B-955E-62DF617F1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9D06FF-B0CC-0B41-9020-D14C9E6BA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11BF9-265A-5D41-BF67-0A71E694B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AB1AE-5132-B04B-BE7A-D39E306BDBBF}" type="datetimeFigureOut">
              <a:rPr lang="en-US" smtClean="0"/>
              <a:t>5/5/21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FA109-8871-7043-8BD9-918FDD8BE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B1AA7-CBA5-824B-8D9D-AAD14474D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6445-13A7-4D46-966F-5E4144964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16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3ECA6-6362-3141-8978-5E6899694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C84D5-DDCF-8947-BE75-306009E8FA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5F2FAA-C4DB-E743-8518-B75EFE808C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1367BC-6B6B-064D-921B-A45376C0F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AB1AE-5132-B04B-BE7A-D39E306BDBBF}" type="datetimeFigureOut">
              <a:rPr lang="en-US" smtClean="0"/>
              <a:t>5/5/21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B15A57-AF0E-EB43-B1E5-C0BCC2C58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36A26A-9114-B54D-982F-7DB8C95BA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6445-13A7-4D46-966F-5E4144964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283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ADB8F-4893-CD4D-B3A7-96AAFCA8A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FAF16E-4D58-8B42-B2ED-58DABB67CF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F2669-965E-5442-B821-ADD5E699CE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7C713D-09DF-9948-A83F-3DF5A77C49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2025E9-F63E-BE43-B70C-BB2943F9D1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1DABFB-6E58-794D-88B1-38F1A2F21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AB1AE-5132-B04B-BE7A-D39E306BDBBF}" type="datetimeFigureOut">
              <a:rPr lang="en-US" smtClean="0"/>
              <a:t>5/5/21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3D8F95-2CFF-E949-8E7F-29C77051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B19CAE-F1B8-094A-9FBA-58A14101F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6445-13A7-4D46-966F-5E4144964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36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FC08D-84EE-5D4A-BD60-35009E7C5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C77AF6-8B8D-2149-BACB-60BA6C4CA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AB1AE-5132-B04B-BE7A-D39E306BDBBF}" type="datetimeFigureOut">
              <a:rPr lang="en-US" smtClean="0"/>
              <a:t>5/5/21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14C415-8E72-214B-9CFF-A3FB97B2C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F0102A-B5CD-8A4B-84EE-2BF12B775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6445-13A7-4D46-966F-5E4144964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D887A4-1D40-1845-9D63-0C2C9E00F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AB1AE-5132-B04B-BE7A-D39E306BDBBF}" type="datetimeFigureOut">
              <a:rPr lang="en-US" smtClean="0"/>
              <a:t>5/5/21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B9E495-E8B3-C54B-98A5-5817951CA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1BDD7-C93F-BB43-AB49-20CE6FCCE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6445-13A7-4D46-966F-5E4144964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36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B8D7B-382F-F94E-803C-14317EF3D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08E01-078B-BA4F-8E14-E781B585A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1CE5C0-413F-DF48-AAA6-D0C7D72F2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921884-1FF5-4A45-BE61-5C195C698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AB1AE-5132-B04B-BE7A-D39E306BDBBF}" type="datetimeFigureOut">
              <a:rPr lang="en-US" smtClean="0"/>
              <a:t>5/5/21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A4DE60-1764-3142-8024-B5D00400D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4D21D0-C435-A042-AA25-60EFD56BD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6445-13A7-4D46-966F-5E4144964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13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18431F-BA33-B14D-8F60-D6E2E8D6A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C108FD-3BE5-5849-8CFF-8571491F5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1BC4A3-D28F-224A-8F4D-BC602BFD58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B1CBD-E031-F54A-8358-33CF8CCEB2C0}" type="datetimeFigureOut">
              <a:rPr lang="en-US" smtClean="0"/>
              <a:t>5/5/21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BB494-C75E-7247-B02A-1BF69E5BB7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2CDC1-9766-8C48-8771-718F6B2047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35CE8-F85D-0F46-9950-9D11AE23CE6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DAAE3420-4473-C74A-9F9D-87938F7D33F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18" y="0"/>
            <a:ext cx="121739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21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014FA62E-5792-0C4B-A72D-FA47299BDAC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600" y="-4012"/>
            <a:ext cx="12193200" cy="6868836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8D7849-5386-BA4B-AFD9-1F3329552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1ACE4A-BF96-CF4F-B2D7-23572F7B1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6460B8-9549-0E45-8FAF-1129D4B5FD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AB1AE-5132-B04B-BE7A-D39E306BDBBF}" type="datetimeFigureOut">
              <a:rPr lang="en-US" smtClean="0"/>
              <a:t>5/5/21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CF42B-8518-4145-893B-4FD1F31803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A91D7-6D0F-664E-BDB1-7D25DF69EE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46445-13A7-4D46-966F-5E4144964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85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ln>
            <a:solidFill>
              <a:srgbClr val="002060"/>
            </a:solidFill>
          </a:ln>
          <a:solidFill>
            <a:srgbClr val="00285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ln>
            <a:solidFill>
              <a:srgbClr val="002060"/>
            </a:solidFill>
          </a:ln>
          <a:solidFill>
            <a:srgbClr val="00285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ln>
            <a:solidFill>
              <a:srgbClr val="002060"/>
            </a:solidFill>
          </a:ln>
          <a:solidFill>
            <a:srgbClr val="00285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ln>
            <a:solidFill>
              <a:srgbClr val="002060"/>
            </a:solidFill>
          </a:ln>
          <a:solidFill>
            <a:srgbClr val="00285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ln>
            <a:solidFill>
              <a:srgbClr val="002060"/>
            </a:solidFill>
          </a:ln>
          <a:solidFill>
            <a:srgbClr val="00285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ln>
            <a:solidFill>
              <a:srgbClr val="002060"/>
            </a:solidFill>
          </a:ln>
          <a:solidFill>
            <a:srgbClr val="00285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529" userDrawn="1">
          <p15:clr>
            <a:srgbClr val="F26B43"/>
          </p15:clr>
        </p15:guide>
        <p15:guide id="4" pos="7151" userDrawn="1">
          <p15:clr>
            <a:srgbClr val="F26B43"/>
          </p15:clr>
        </p15:guide>
        <p15:guide id="5" pos="59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73C51F5-9713-5C42-A286-0CCB3254AA7F}"/>
              </a:ext>
            </a:extLst>
          </p:cNvPr>
          <p:cNvSpPr txBox="1">
            <a:spLocks/>
          </p:cNvSpPr>
          <p:nvPr/>
        </p:nvSpPr>
        <p:spPr>
          <a:xfrm>
            <a:off x="6285052" y="487680"/>
            <a:ext cx="5531027" cy="2387600"/>
          </a:xfrm>
          <a:prstGeom prst="rect">
            <a:avLst/>
          </a:prstGeom>
        </p:spPr>
        <p:txBody>
          <a:bodyPr anchor="b">
            <a:normAutofit fontScale="55000" lnSpcReduction="2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i="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20000"/>
              </a:lnSpc>
            </a:pPr>
            <a:r>
              <a:rPr lang="en-US" dirty="0"/>
              <a:t>A Phase 2 Trial of the Efficacy and Safety of Evinacumab in Patients with Severe Hypertriglyceridemia</a:t>
            </a: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26F4315C-2955-A741-8A1F-884C89E52725}"/>
              </a:ext>
            </a:extLst>
          </p:cNvPr>
          <p:cNvSpPr txBox="1">
            <a:spLocks/>
          </p:cNvSpPr>
          <p:nvPr/>
        </p:nvSpPr>
        <p:spPr>
          <a:xfrm>
            <a:off x="6502400" y="3952241"/>
            <a:ext cx="5313680" cy="1470802"/>
          </a:xfrm>
          <a:prstGeom prst="rect">
            <a:avLst/>
          </a:prstGeom>
        </p:spPr>
        <p:txBody>
          <a:bodyPr/>
          <a:lstStyle>
            <a:lvl1pPr marL="228600" indent="-22860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0" dirty="0">
                <a:solidFill>
                  <a:schemeClr val="bg1"/>
                </a:solidFill>
              </a:rPr>
              <a:t>Robert S. Rosenson,</a:t>
            </a:r>
            <a:r>
              <a:rPr lang="en-US" sz="1400" b="0" baseline="30000" dirty="0">
                <a:solidFill>
                  <a:schemeClr val="bg1"/>
                </a:solidFill>
              </a:rPr>
              <a:t>1</a:t>
            </a:r>
            <a:r>
              <a:rPr lang="en-US" sz="1400" b="0" dirty="0">
                <a:solidFill>
                  <a:schemeClr val="bg1"/>
                </a:solidFill>
              </a:rPr>
              <a:t> Daniel Gaudet,</a:t>
            </a:r>
            <a:r>
              <a:rPr lang="en-US" sz="1400" b="0" baseline="30000" dirty="0">
                <a:solidFill>
                  <a:schemeClr val="bg1"/>
                </a:solidFill>
              </a:rPr>
              <a:t>2</a:t>
            </a:r>
            <a:r>
              <a:rPr lang="en-US" sz="1400" b="0" dirty="0">
                <a:solidFill>
                  <a:schemeClr val="bg1"/>
                </a:solidFill>
              </a:rPr>
              <a:t> Christie M. Ballantyne,</a:t>
            </a:r>
            <a:r>
              <a:rPr lang="en-US" sz="1400" b="0" baseline="30000" dirty="0">
                <a:solidFill>
                  <a:schemeClr val="bg1"/>
                </a:solidFill>
              </a:rPr>
              <a:t>3</a:t>
            </a:r>
            <a:r>
              <a:rPr lang="en-US" sz="1400" b="0" dirty="0">
                <a:solidFill>
                  <a:schemeClr val="bg1"/>
                </a:solidFill>
              </a:rPr>
              <a:t> Seth J. Baum,</a:t>
            </a:r>
            <a:r>
              <a:rPr lang="en-US" sz="1400" b="0" baseline="30000" dirty="0">
                <a:solidFill>
                  <a:schemeClr val="bg1"/>
                </a:solidFill>
              </a:rPr>
              <a:t>4</a:t>
            </a:r>
            <a:r>
              <a:rPr lang="en-US" sz="1400" b="0" dirty="0">
                <a:solidFill>
                  <a:schemeClr val="bg1"/>
                </a:solidFill>
              </a:rPr>
              <a:t> Jean Bergeron,</a:t>
            </a:r>
            <a:r>
              <a:rPr lang="en-US" sz="1400" b="0" baseline="30000" dirty="0">
                <a:solidFill>
                  <a:schemeClr val="bg1"/>
                </a:solidFill>
              </a:rPr>
              <a:t>5</a:t>
            </a:r>
            <a:r>
              <a:rPr lang="en-US" sz="1400" b="0" dirty="0">
                <a:solidFill>
                  <a:schemeClr val="bg1"/>
                </a:solidFill>
              </a:rPr>
              <a:t> Erin E. Kershaw,</a:t>
            </a:r>
            <a:r>
              <a:rPr lang="en-US" sz="1400" b="0" baseline="30000" dirty="0">
                <a:solidFill>
                  <a:schemeClr val="bg1"/>
                </a:solidFill>
              </a:rPr>
              <a:t>6</a:t>
            </a:r>
            <a:r>
              <a:rPr lang="en-US" sz="1400" b="0" dirty="0">
                <a:solidFill>
                  <a:schemeClr val="bg1"/>
                </a:solidFill>
              </a:rPr>
              <a:t> Patrick M. Moriarty,</a:t>
            </a:r>
            <a:r>
              <a:rPr lang="en-US" sz="1400" b="0" baseline="30000" dirty="0">
                <a:solidFill>
                  <a:schemeClr val="bg1"/>
                </a:solidFill>
              </a:rPr>
              <a:t>7</a:t>
            </a:r>
            <a:r>
              <a:rPr lang="en-US" sz="1400" b="0" dirty="0">
                <a:solidFill>
                  <a:schemeClr val="bg1"/>
                </a:solidFill>
              </a:rPr>
              <a:t> Paolo Rubba,</a:t>
            </a:r>
            <a:r>
              <a:rPr lang="en-US" sz="1400" b="0" baseline="30000" dirty="0">
                <a:solidFill>
                  <a:schemeClr val="bg1"/>
                </a:solidFill>
              </a:rPr>
              <a:t>8</a:t>
            </a:r>
            <a:r>
              <a:rPr lang="en-US" sz="1400" b="0" dirty="0">
                <a:solidFill>
                  <a:schemeClr val="bg1"/>
                </a:solidFill>
              </a:rPr>
              <a:t> David C. Whitcomb,</a:t>
            </a:r>
            <a:r>
              <a:rPr lang="en-US" sz="1400" b="0" baseline="30000" dirty="0">
                <a:solidFill>
                  <a:schemeClr val="bg1"/>
                </a:solidFill>
              </a:rPr>
              <a:t>9</a:t>
            </a:r>
            <a:r>
              <a:rPr lang="en-US" sz="1400" b="0" dirty="0">
                <a:solidFill>
                  <a:schemeClr val="bg1"/>
                </a:solidFill>
              </a:rPr>
              <a:t> Poulabi Banerjee,</a:t>
            </a:r>
            <a:r>
              <a:rPr lang="en-US" sz="1400" b="0" baseline="30000" dirty="0">
                <a:solidFill>
                  <a:schemeClr val="bg1"/>
                </a:solidFill>
              </a:rPr>
              <a:t>10</a:t>
            </a:r>
            <a:r>
              <a:rPr lang="en-US" sz="1400" b="0" dirty="0">
                <a:solidFill>
                  <a:schemeClr val="bg1"/>
                </a:solidFill>
              </a:rPr>
              <a:t> Andrew Gewitz,</a:t>
            </a:r>
            <a:r>
              <a:rPr lang="en-US" sz="1400" b="0" baseline="30000" dirty="0">
                <a:solidFill>
                  <a:schemeClr val="bg1"/>
                </a:solidFill>
              </a:rPr>
              <a:t>10</a:t>
            </a:r>
            <a:r>
              <a:rPr lang="en-US" sz="1400" b="0" dirty="0">
                <a:solidFill>
                  <a:schemeClr val="bg1"/>
                </a:solidFill>
              </a:rPr>
              <a:t> Jennifer McGinniss,</a:t>
            </a:r>
            <a:r>
              <a:rPr lang="en-US" sz="1400" b="0" baseline="30000" dirty="0">
                <a:solidFill>
                  <a:schemeClr val="bg1"/>
                </a:solidFill>
              </a:rPr>
              <a:t>10</a:t>
            </a:r>
            <a:r>
              <a:rPr lang="en-US" sz="1400" b="0" dirty="0">
                <a:solidFill>
                  <a:schemeClr val="bg1"/>
                </a:solidFill>
              </a:rPr>
              <a:t> Manish P. Ponda,</a:t>
            </a:r>
            <a:r>
              <a:rPr lang="en-US" sz="1400" b="0" baseline="30000" dirty="0">
                <a:solidFill>
                  <a:schemeClr val="bg1"/>
                </a:solidFill>
              </a:rPr>
              <a:t>10</a:t>
            </a:r>
            <a:r>
              <a:rPr lang="en-US" sz="1400" b="0" dirty="0">
                <a:solidFill>
                  <a:schemeClr val="bg1"/>
                </a:solidFill>
              </a:rPr>
              <a:t> Robert Pordy,</a:t>
            </a:r>
            <a:r>
              <a:rPr lang="en-US" sz="1400" b="0" baseline="30000" dirty="0">
                <a:solidFill>
                  <a:schemeClr val="bg1"/>
                </a:solidFill>
              </a:rPr>
              <a:t>10</a:t>
            </a:r>
            <a:r>
              <a:rPr lang="en-US" sz="1400" b="0" dirty="0">
                <a:solidFill>
                  <a:schemeClr val="bg1"/>
                </a:solidFill>
              </a:rPr>
              <a:t> Jian Zhao,</a:t>
            </a:r>
            <a:r>
              <a:rPr lang="en-US" sz="1400" b="0" baseline="30000" dirty="0">
                <a:solidFill>
                  <a:schemeClr val="bg1"/>
                </a:solidFill>
              </a:rPr>
              <a:t>10</a:t>
            </a:r>
            <a:r>
              <a:rPr lang="en-US" sz="1400" b="0" dirty="0">
                <a:solidFill>
                  <a:schemeClr val="bg1"/>
                </a:solidFill>
              </a:rPr>
              <a:t> Daniel J. Rader</a:t>
            </a:r>
            <a:r>
              <a:rPr lang="en-US" sz="1400" b="0" baseline="30000" dirty="0">
                <a:solidFill>
                  <a:schemeClr val="bg1"/>
                </a:solidFill>
              </a:rPr>
              <a:t>11</a:t>
            </a:r>
            <a:endParaRPr lang="en-US" sz="1400" b="0" dirty="0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98DEAB13-F03B-433B-95FD-56CE29B14D91}"/>
              </a:ext>
            </a:extLst>
          </p:cNvPr>
          <p:cNvSpPr txBox="1">
            <a:spLocks/>
          </p:cNvSpPr>
          <p:nvPr/>
        </p:nvSpPr>
        <p:spPr>
          <a:xfrm>
            <a:off x="6502400" y="5333858"/>
            <a:ext cx="5313680" cy="1186322"/>
          </a:xfrm>
          <a:prstGeom prst="rect">
            <a:avLst/>
          </a:prstGeom>
        </p:spPr>
        <p:txBody>
          <a:bodyPr/>
          <a:lstStyle>
            <a:lvl1pPr marL="228600" indent="-22860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b="0" i="1" baseline="30000" dirty="0">
                <a:solidFill>
                  <a:schemeClr val="bg1"/>
                </a:solidFill>
              </a:rPr>
              <a:t>1</a:t>
            </a:r>
            <a:r>
              <a:rPr lang="en-US" sz="800" b="0" i="1" dirty="0">
                <a:solidFill>
                  <a:schemeClr val="bg1"/>
                </a:solidFill>
              </a:rPr>
              <a:t>Icahn School of Medicine at Mount Sinai, New York, NY, USA; </a:t>
            </a:r>
            <a:r>
              <a:rPr lang="en-US" sz="800" b="0" i="1" baseline="30000" dirty="0">
                <a:solidFill>
                  <a:schemeClr val="bg1"/>
                </a:solidFill>
              </a:rPr>
              <a:t>2</a:t>
            </a:r>
            <a:r>
              <a:rPr lang="en-US" sz="800" b="0" i="1" dirty="0">
                <a:solidFill>
                  <a:schemeClr val="bg1"/>
                </a:solidFill>
              </a:rPr>
              <a:t>Clinical Lipidology and Rare Lipid Disorders Unit, Department of Medicine, </a:t>
            </a:r>
            <a:r>
              <a:rPr lang="en-US" sz="800" b="0" i="1" dirty="0" err="1">
                <a:solidFill>
                  <a:schemeClr val="bg1"/>
                </a:solidFill>
              </a:rPr>
              <a:t>Université</a:t>
            </a:r>
            <a:r>
              <a:rPr lang="en-US" sz="800" b="0" i="1" dirty="0">
                <a:solidFill>
                  <a:schemeClr val="bg1"/>
                </a:solidFill>
              </a:rPr>
              <a:t> de Montréal Community Gene Medicine Center, and ECOGENE-21 Clinical and Translational Research Center, Chicoutimi, Quebec, Canada; </a:t>
            </a:r>
            <a:r>
              <a:rPr lang="en-US" sz="800" b="0" i="1" baseline="30000" dirty="0">
                <a:solidFill>
                  <a:schemeClr val="bg1"/>
                </a:solidFill>
              </a:rPr>
              <a:t>3</a:t>
            </a:r>
            <a:r>
              <a:rPr lang="en-US" sz="800" b="0" i="1" dirty="0">
                <a:solidFill>
                  <a:schemeClr val="bg1"/>
                </a:solidFill>
              </a:rPr>
              <a:t>Department of Medicine, Baylor College of Medicine, Houston, TX, USA; </a:t>
            </a:r>
            <a:r>
              <a:rPr lang="en-US" sz="800" b="0" i="1" baseline="30000" dirty="0">
                <a:solidFill>
                  <a:schemeClr val="bg1"/>
                </a:solidFill>
              </a:rPr>
              <a:t>4</a:t>
            </a:r>
            <a:r>
              <a:rPr lang="en-US" sz="800" b="0" i="1" dirty="0">
                <a:solidFill>
                  <a:schemeClr val="bg1"/>
                </a:solidFill>
              </a:rPr>
              <a:t>Excel Medical Clinical Trials and Department of Integrated Medical Sciences, Charles E Schmidt College of Medicine, Florida Atlantic University, Boca Raton, FL, USA; </a:t>
            </a:r>
            <a:r>
              <a:rPr lang="en-US" sz="800" b="0" i="1" baseline="30000" dirty="0">
                <a:solidFill>
                  <a:schemeClr val="bg1"/>
                </a:solidFill>
              </a:rPr>
              <a:t>5</a:t>
            </a:r>
            <a:r>
              <a:rPr lang="en-US" sz="800" b="0" i="1" dirty="0">
                <a:solidFill>
                  <a:schemeClr val="bg1"/>
                </a:solidFill>
              </a:rPr>
              <a:t>Departments of Laboratory Medicine and of Medicine, Centre </a:t>
            </a:r>
            <a:r>
              <a:rPr lang="en-US" sz="800" b="0" i="1" dirty="0" err="1">
                <a:solidFill>
                  <a:schemeClr val="bg1"/>
                </a:solidFill>
              </a:rPr>
              <a:t>Hospitalier</a:t>
            </a:r>
            <a:r>
              <a:rPr lang="en-US" sz="800" b="0" i="1" dirty="0">
                <a:solidFill>
                  <a:schemeClr val="bg1"/>
                </a:solidFill>
              </a:rPr>
              <a:t> </a:t>
            </a:r>
            <a:r>
              <a:rPr lang="en-US" sz="800" b="0" i="1" dirty="0" err="1">
                <a:solidFill>
                  <a:schemeClr val="bg1"/>
                </a:solidFill>
              </a:rPr>
              <a:t>Universitaire</a:t>
            </a:r>
            <a:r>
              <a:rPr lang="en-US" sz="800" b="0" i="1" dirty="0">
                <a:solidFill>
                  <a:schemeClr val="bg1"/>
                </a:solidFill>
              </a:rPr>
              <a:t> de Québec-</a:t>
            </a:r>
            <a:r>
              <a:rPr lang="en-US" sz="800" b="0" i="1" dirty="0" err="1">
                <a:solidFill>
                  <a:schemeClr val="bg1"/>
                </a:solidFill>
              </a:rPr>
              <a:t>Université</a:t>
            </a:r>
            <a:r>
              <a:rPr lang="en-US" sz="800" b="0" i="1" dirty="0">
                <a:solidFill>
                  <a:schemeClr val="bg1"/>
                </a:solidFill>
              </a:rPr>
              <a:t> Laval, Québec, Canada; </a:t>
            </a:r>
            <a:r>
              <a:rPr lang="en-US" sz="800" b="0" i="1" baseline="30000" dirty="0">
                <a:solidFill>
                  <a:schemeClr val="bg1"/>
                </a:solidFill>
              </a:rPr>
              <a:t>6</a:t>
            </a:r>
            <a:r>
              <a:rPr lang="en-US" sz="800" b="0" i="1" dirty="0">
                <a:solidFill>
                  <a:schemeClr val="bg1"/>
                </a:solidFill>
              </a:rPr>
              <a:t>Division of Endocrinology, Department of Medicine, University of Pittsburgh, Pittsburgh, PA, USA; </a:t>
            </a:r>
            <a:r>
              <a:rPr lang="en-US" sz="800" b="0" i="1" baseline="30000" dirty="0">
                <a:solidFill>
                  <a:schemeClr val="bg1"/>
                </a:solidFill>
              </a:rPr>
              <a:t>7</a:t>
            </a:r>
            <a:r>
              <a:rPr lang="en-US" sz="800" b="0" i="1" dirty="0">
                <a:solidFill>
                  <a:schemeClr val="bg1"/>
                </a:solidFill>
              </a:rPr>
              <a:t>Division of Clinical Pharmacology, University of Kansas Medical Center, Kansas City, KA, USA; </a:t>
            </a:r>
            <a:r>
              <a:rPr lang="en-US" sz="800" b="0" i="1" baseline="30000" dirty="0">
                <a:solidFill>
                  <a:schemeClr val="bg1"/>
                </a:solidFill>
              </a:rPr>
              <a:t>8</a:t>
            </a:r>
            <a:r>
              <a:rPr lang="en-US" sz="800" b="0" i="1" dirty="0">
                <a:solidFill>
                  <a:schemeClr val="bg1"/>
                </a:solidFill>
              </a:rPr>
              <a:t>Department of Clinical Medicine and Surgery, Federico II University of Naples, Naples, Italy; </a:t>
            </a:r>
            <a:r>
              <a:rPr lang="en-US" sz="800" b="0" i="1" baseline="30000" dirty="0">
                <a:solidFill>
                  <a:schemeClr val="bg1"/>
                </a:solidFill>
              </a:rPr>
              <a:t>9</a:t>
            </a:r>
            <a:r>
              <a:rPr lang="en-US" sz="800" b="0" i="1" dirty="0">
                <a:solidFill>
                  <a:schemeClr val="bg1"/>
                </a:solidFill>
              </a:rPr>
              <a:t>Division of Gastroenterology, Hepatology and Nutrition, University of Pittsburgh, Pittsburgh, PA, USA; Regeneron Pharmaceuticals, Inc, Tarrytown, NY, USA; </a:t>
            </a:r>
            <a:r>
              <a:rPr lang="en-US" sz="800" b="0" i="1" baseline="30000" dirty="0">
                <a:solidFill>
                  <a:schemeClr val="bg1"/>
                </a:solidFill>
              </a:rPr>
              <a:t>11</a:t>
            </a:r>
            <a:r>
              <a:rPr lang="en-US" sz="800" b="0" i="1" dirty="0">
                <a:solidFill>
                  <a:schemeClr val="bg1"/>
                </a:solidFill>
              </a:rPr>
              <a:t>Department of Genetics and Department of Medicine, Perelman School of Medicine, University of Pennsylvania, PA, USA</a:t>
            </a:r>
          </a:p>
        </p:txBody>
      </p:sp>
    </p:spTree>
    <p:extLst>
      <p:ext uri="{BB962C8B-B14F-4D97-AF65-F5344CB8AC3E}">
        <p14:creationId xmlns:p14="http://schemas.microsoft.com/office/powerpoint/2010/main" val="4081846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A9A64-FF68-4D16-8462-1F9037242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9365E-1951-4219-B791-327084955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07" y="1153934"/>
            <a:ext cx="10223746" cy="4150022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n>
                  <a:noFill/>
                </a:ln>
              </a:rPr>
              <a:t>TEAEs occurred in a similar proportion of patients in the evinacumab and placebo groups during the SBTP, inclusive of the 20-week off-drug period</a:t>
            </a:r>
          </a:p>
          <a:p>
            <a:pPr lvl="0">
              <a:lnSpc>
                <a:spcPct val="100000"/>
              </a:lnSpc>
            </a:pPr>
            <a:r>
              <a:rPr lang="en-GB" sz="2000" dirty="0">
                <a:ln>
                  <a:noFill/>
                </a:ln>
              </a:rPr>
              <a:t>Five AP events were reported by five patients during the DBTP </a:t>
            </a:r>
            <a:br>
              <a:rPr lang="en-GB" sz="2000" dirty="0">
                <a:ln>
                  <a:noFill/>
                </a:ln>
              </a:rPr>
            </a:br>
            <a:r>
              <a:rPr lang="en-GB" sz="2000" dirty="0">
                <a:ln>
                  <a:noFill/>
                </a:ln>
              </a:rPr>
              <a:t>(8.6% </a:t>
            </a:r>
            <a:r>
              <a:rPr lang="en-US" sz="2000" dirty="0">
                <a:ln>
                  <a:noFill/>
                </a:ln>
              </a:rPr>
              <a:t>evinacumab group [n=3/35]; 12.5% placebo group [n=2/16])</a:t>
            </a:r>
          </a:p>
          <a:p>
            <a:pPr lvl="0">
              <a:lnSpc>
                <a:spcPct val="100000"/>
              </a:lnSpc>
            </a:pPr>
            <a:r>
              <a:rPr lang="en-US" sz="2000" dirty="0">
                <a:ln>
                  <a:noFill/>
                </a:ln>
              </a:rPr>
              <a:t>During the 12-week SBTP active treatment period, seven AP events were reported in five patients</a:t>
            </a:r>
          </a:p>
          <a:p>
            <a:pPr lvl="0">
              <a:lnSpc>
                <a:spcPct val="100000"/>
              </a:lnSpc>
            </a:pPr>
            <a:r>
              <a:rPr lang="en-US" sz="2000" dirty="0">
                <a:ln>
                  <a:noFill/>
                </a:ln>
              </a:rPr>
              <a:t>M</a:t>
            </a:r>
            <a:r>
              <a:rPr lang="en-US" sz="1800" dirty="0">
                <a:ln>
                  <a:noFill/>
                </a:ln>
              </a:rPr>
              <a:t>ost AP events occurred in the off-drug period &gt;4 weeks after the last evinacumab dose, when TGs had increased towards pre-treatment levels and evinacumab concentrations had decreased to sub-therapeutic levels</a:t>
            </a:r>
            <a:endParaRPr lang="en-US" sz="2000" dirty="0">
              <a:ln>
                <a:noFill/>
              </a:ln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2608B5-12ED-4C42-A2A8-AEFD43BAF41F}"/>
              </a:ext>
            </a:extLst>
          </p:cNvPr>
          <p:cNvSpPr txBox="1"/>
          <p:nvPr/>
        </p:nvSpPr>
        <p:spPr>
          <a:xfrm>
            <a:off x="838200" y="5303956"/>
            <a:ext cx="10515600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00" dirty="0"/>
              <a:t>AP, acute pancreatitis; DBTP, double-blind treatment period; IV, intravenous; Q4W, every 4 weeks; SBTP, single blind treatment period; TEAE, treatment-emergent adverse event; </a:t>
            </a:r>
            <a:br>
              <a:rPr lang="en-US" sz="1000" dirty="0"/>
            </a:br>
            <a:r>
              <a:rPr lang="en-US" sz="1000" dirty="0"/>
              <a:t>TG, triglyceride.</a:t>
            </a:r>
          </a:p>
        </p:txBody>
      </p:sp>
    </p:spTree>
    <p:extLst>
      <p:ext uri="{BB962C8B-B14F-4D97-AF65-F5344CB8AC3E}">
        <p14:creationId xmlns:p14="http://schemas.microsoft.com/office/powerpoint/2010/main" val="264531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A9A64-FF68-4D16-8462-1F9037242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Results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2818B00-8E0E-4367-9CD6-B3983799BC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700117"/>
              </p:ext>
            </p:extLst>
          </p:nvPr>
        </p:nvGraphicFramePr>
        <p:xfrm>
          <a:off x="1755614" y="942476"/>
          <a:ext cx="8484243" cy="4674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21273">
                  <a:extLst>
                    <a:ext uri="{9D8B030D-6E8A-4147-A177-3AD203B41FA5}">
                      <a16:colId xmlns:a16="http://schemas.microsoft.com/office/drawing/2014/main" val="2696564382"/>
                    </a:ext>
                  </a:extLst>
                </a:gridCol>
                <a:gridCol w="1657758">
                  <a:extLst>
                    <a:ext uri="{9D8B030D-6E8A-4147-A177-3AD203B41FA5}">
                      <a16:colId xmlns:a16="http://schemas.microsoft.com/office/drawing/2014/main" val="482596237"/>
                    </a:ext>
                  </a:extLst>
                </a:gridCol>
                <a:gridCol w="1805212">
                  <a:extLst>
                    <a:ext uri="{9D8B030D-6E8A-4147-A177-3AD203B41FA5}">
                      <a16:colId xmlns:a16="http://schemas.microsoft.com/office/drawing/2014/main" val="3605896692"/>
                    </a:ext>
                  </a:extLst>
                </a:gridCol>
              </a:tblGrid>
              <a:tr h="2746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TEAEs in &gt;5% of patients*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N (%) of patients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 anchor="b">
                    <a:solidFill>
                      <a:srgbClr val="0028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effectLst/>
                        </a:rPr>
                        <a:t>Placebo 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IV Q4W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(N=16)</a:t>
                      </a:r>
                      <a:endParaRPr lang="en-GB" sz="2400" dirty="0"/>
                    </a:p>
                  </a:txBody>
                  <a:tcPr marL="90000" marR="90000" marT="28800" marB="28800" anchor="ctr">
                    <a:solidFill>
                      <a:srgbClr val="0028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Evinacumab 15 mg/kg 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IV Q4W</a:t>
                      </a:r>
                      <a:br>
                        <a:rPr lang="en-US" sz="1050" dirty="0">
                          <a:effectLst/>
                        </a:rPr>
                      </a:br>
                      <a:r>
                        <a:rPr lang="en-US" sz="1050" dirty="0">
                          <a:effectLst/>
                        </a:rPr>
                        <a:t>(N=35)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 anchor="b">
                    <a:solidFill>
                      <a:srgbClr val="0028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815577"/>
                  </a:ext>
                </a:extLst>
              </a:tr>
              <a:tr h="1149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Patients with at least one TEAE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>
                    <a:solidFill>
                      <a:srgbClr val="0028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effectLst/>
                        </a:rPr>
                        <a:t>11 (68.8)</a:t>
                      </a:r>
                      <a:endParaRPr lang="en-GB" sz="2400" dirty="0"/>
                    </a:p>
                  </a:txBody>
                  <a:tcPr marL="90000" marR="90000" marT="28800" marB="288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25 (71.4)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 anchor="ctr"/>
                </a:tc>
                <a:extLst>
                  <a:ext uri="{0D108BD9-81ED-4DB2-BD59-A6C34878D82A}">
                    <a16:rowId xmlns:a16="http://schemas.microsoft.com/office/drawing/2014/main" val="2194298590"/>
                  </a:ext>
                </a:extLst>
              </a:tr>
              <a:tr h="1149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Patients with at least one serious TEAE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>
                    <a:solidFill>
                      <a:srgbClr val="0028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effectLst/>
                        </a:rPr>
                        <a:t>3 (18.8)</a:t>
                      </a:r>
                      <a:endParaRPr lang="en-GB" sz="2400" dirty="0"/>
                    </a:p>
                  </a:txBody>
                  <a:tcPr marL="90000" marR="90000" marT="28800" marB="288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4 (11.4)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 anchor="ctr"/>
                </a:tc>
                <a:extLst>
                  <a:ext uri="{0D108BD9-81ED-4DB2-BD59-A6C34878D82A}">
                    <a16:rowId xmlns:a16="http://schemas.microsoft.com/office/drawing/2014/main" val="2475576688"/>
                  </a:ext>
                </a:extLst>
              </a:tr>
              <a:tr h="1948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Patients with at least one TEAE resulting in discontinuation of treatment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>
                    <a:solidFill>
                      <a:srgbClr val="0028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effectLst/>
                        </a:rPr>
                        <a:t>0</a:t>
                      </a:r>
                      <a:endParaRPr lang="en-GB" sz="2400" dirty="0"/>
                    </a:p>
                  </a:txBody>
                  <a:tcPr marL="90000" marR="90000" marT="28800" marB="288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2 (5.7)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 anchor="ctr"/>
                </a:tc>
                <a:extLst>
                  <a:ext uri="{0D108BD9-81ED-4DB2-BD59-A6C34878D82A}">
                    <a16:rowId xmlns:a16="http://schemas.microsoft.com/office/drawing/2014/main" val="958789998"/>
                  </a:ext>
                </a:extLst>
              </a:tr>
              <a:tr h="1149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Patients with at any TEAE resulting in death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>
                    <a:solidFill>
                      <a:srgbClr val="0028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effectLst/>
                        </a:rPr>
                        <a:t>0</a:t>
                      </a:r>
                      <a:endParaRPr lang="en-GB" sz="2400" dirty="0"/>
                    </a:p>
                  </a:txBody>
                  <a:tcPr marL="90000" marR="90000" marT="28800" marB="288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0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 anchor="ctr"/>
                </a:tc>
                <a:extLst>
                  <a:ext uri="{0D108BD9-81ED-4DB2-BD59-A6C34878D82A}">
                    <a16:rowId xmlns:a16="http://schemas.microsoft.com/office/drawing/2014/main" val="748866291"/>
                  </a:ext>
                </a:extLst>
              </a:tr>
              <a:tr h="114989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TEAEs occurring in ≥2 patients in any group 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>
                    <a:solidFill>
                      <a:srgbClr val="00285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49" marR="37649" marT="37649" marB="37649">
                    <a:solidFill>
                      <a:srgbClr val="0028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342407"/>
                  </a:ext>
                </a:extLst>
              </a:tr>
              <a:tr h="114989">
                <a:tc>
                  <a:txBody>
                    <a:bodyPr/>
                    <a:lstStyle/>
                    <a:p>
                      <a:pPr marL="14668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Abdominal pain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>
                    <a:solidFill>
                      <a:srgbClr val="002856"/>
                    </a:solidFill>
                  </a:tcPr>
                </a:tc>
                <a:tc>
                  <a:txBody>
                    <a:bodyPr/>
                    <a:lstStyle/>
                    <a:p>
                      <a:pPr marL="1466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 (12.5)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5 (14.3)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 anchor="ctr"/>
                </a:tc>
                <a:extLst>
                  <a:ext uri="{0D108BD9-81ED-4DB2-BD59-A6C34878D82A}">
                    <a16:rowId xmlns:a16="http://schemas.microsoft.com/office/drawing/2014/main" val="2492128613"/>
                  </a:ext>
                </a:extLst>
              </a:tr>
              <a:tr h="114989">
                <a:tc>
                  <a:txBody>
                    <a:bodyPr/>
                    <a:lstStyle/>
                    <a:p>
                      <a:pPr marL="14668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Headache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>
                    <a:solidFill>
                      <a:srgbClr val="002856"/>
                    </a:solidFill>
                  </a:tcPr>
                </a:tc>
                <a:tc>
                  <a:txBody>
                    <a:bodyPr/>
                    <a:lstStyle/>
                    <a:p>
                      <a:pPr marL="1466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 (6.3)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4 (11.4)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 anchor="ctr"/>
                </a:tc>
                <a:extLst>
                  <a:ext uri="{0D108BD9-81ED-4DB2-BD59-A6C34878D82A}">
                    <a16:rowId xmlns:a16="http://schemas.microsoft.com/office/drawing/2014/main" val="3791357437"/>
                  </a:ext>
                </a:extLst>
              </a:tr>
              <a:tr h="114989">
                <a:tc>
                  <a:txBody>
                    <a:bodyPr/>
                    <a:lstStyle/>
                    <a:p>
                      <a:pPr marL="14668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Constipation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>
                    <a:solidFill>
                      <a:srgbClr val="002856"/>
                    </a:solidFill>
                  </a:tcPr>
                </a:tc>
                <a:tc>
                  <a:txBody>
                    <a:bodyPr/>
                    <a:lstStyle/>
                    <a:p>
                      <a:pPr marL="1466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3 (8.6)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 anchor="ctr"/>
                </a:tc>
                <a:extLst>
                  <a:ext uri="{0D108BD9-81ED-4DB2-BD59-A6C34878D82A}">
                    <a16:rowId xmlns:a16="http://schemas.microsoft.com/office/drawing/2014/main" val="1458709782"/>
                  </a:ext>
                </a:extLst>
              </a:tr>
              <a:tr h="114989">
                <a:tc>
                  <a:txBody>
                    <a:bodyPr/>
                    <a:lstStyle/>
                    <a:p>
                      <a:pPr marL="14668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Acute pancreatitis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>
                    <a:solidFill>
                      <a:srgbClr val="002856"/>
                    </a:solidFill>
                  </a:tcPr>
                </a:tc>
                <a:tc>
                  <a:txBody>
                    <a:bodyPr/>
                    <a:lstStyle/>
                    <a:p>
                      <a:pPr marL="1466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 (12.5)</a:t>
                      </a:r>
                      <a:endParaRPr lang="en-US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3 (8.6)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 anchor="ctr"/>
                </a:tc>
                <a:extLst>
                  <a:ext uri="{0D108BD9-81ED-4DB2-BD59-A6C34878D82A}">
                    <a16:rowId xmlns:a16="http://schemas.microsoft.com/office/drawing/2014/main" val="1492068424"/>
                  </a:ext>
                </a:extLst>
              </a:tr>
              <a:tr h="114989">
                <a:tc>
                  <a:txBody>
                    <a:bodyPr/>
                    <a:lstStyle/>
                    <a:p>
                      <a:pPr marL="14668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Abdominal discomfort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>
                    <a:solidFill>
                      <a:srgbClr val="002856"/>
                    </a:solidFill>
                  </a:tcPr>
                </a:tc>
                <a:tc>
                  <a:txBody>
                    <a:bodyPr/>
                    <a:lstStyle/>
                    <a:p>
                      <a:pPr marL="1466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2 (5.7)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 anchor="ctr"/>
                </a:tc>
                <a:extLst>
                  <a:ext uri="{0D108BD9-81ED-4DB2-BD59-A6C34878D82A}">
                    <a16:rowId xmlns:a16="http://schemas.microsoft.com/office/drawing/2014/main" val="3793859232"/>
                  </a:ext>
                </a:extLst>
              </a:tr>
              <a:tr h="114989">
                <a:tc>
                  <a:txBody>
                    <a:bodyPr/>
                    <a:lstStyle/>
                    <a:p>
                      <a:pPr marL="14668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Alanine aminotransferase increased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>
                    <a:solidFill>
                      <a:srgbClr val="002856"/>
                    </a:solidFill>
                  </a:tcPr>
                </a:tc>
                <a:tc>
                  <a:txBody>
                    <a:bodyPr/>
                    <a:lstStyle/>
                    <a:p>
                      <a:pPr marL="1466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2 (5.7)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 anchor="ctr"/>
                </a:tc>
                <a:extLst>
                  <a:ext uri="{0D108BD9-81ED-4DB2-BD59-A6C34878D82A}">
                    <a16:rowId xmlns:a16="http://schemas.microsoft.com/office/drawing/2014/main" val="2127629943"/>
                  </a:ext>
                </a:extLst>
              </a:tr>
              <a:tr h="114989">
                <a:tc>
                  <a:txBody>
                    <a:bodyPr/>
                    <a:lstStyle/>
                    <a:p>
                      <a:pPr marL="14668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Aspartate aminotransferase increased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>
                    <a:solidFill>
                      <a:srgbClr val="002856"/>
                    </a:solidFill>
                  </a:tcPr>
                </a:tc>
                <a:tc>
                  <a:txBody>
                    <a:bodyPr/>
                    <a:lstStyle/>
                    <a:p>
                      <a:pPr marL="1466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2 (5.7)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 anchor="ctr"/>
                </a:tc>
                <a:extLst>
                  <a:ext uri="{0D108BD9-81ED-4DB2-BD59-A6C34878D82A}">
                    <a16:rowId xmlns:a16="http://schemas.microsoft.com/office/drawing/2014/main" val="669420646"/>
                  </a:ext>
                </a:extLst>
              </a:tr>
              <a:tr h="114989">
                <a:tc>
                  <a:txBody>
                    <a:bodyPr/>
                    <a:lstStyle/>
                    <a:p>
                      <a:pPr marL="14668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Back pain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>
                    <a:solidFill>
                      <a:srgbClr val="002856"/>
                    </a:solidFill>
                  </a:tcPr>
                </a:tc>
                <a:tc>
                  <a:txBody>
                    <a:bodyPr/>
                    <a:lstStyle/>
                    <a:p>
                      <a:pPr marL="1466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2 (5.7)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 anchor="ctr"/>
                </a:tc>
                <a:extLst>
                  <a:ext uri="{0D108BD9-81ED-4DB2-BD59-A6C34878D82A}">
                    <a16:rowId xmlns:a16="http://schemas.microsoft.com/office/drawing/2014/main" val="1645739095"/>
                  </a:ext>
                </a:extLst>
              </a:tr>
              <a:tr h="114989">
                <a:tc>
                  <a:txBody>
                    <a:bodyPr/>
                    <a:lstStyle/>
                    <a:p>
                      <a:pPr marL="14668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Contusion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>
                    <a:solidFill>
                      <a:srgbClr val="002856"/>
                    </a:solidFill>
                  </a:tcPr>
                </a:tc>
                <a:tc>
                  <a:txBody>
                    <a:bodyPr/>
                    <a:lstStyle/>
                    <a:p>
                      <a:pPr marL="1466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2 (5.7)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 anchor="ctr"/>
                </a:tc>
                <a:extLst>
                  <a:ext uri="{0D108BD9-81ED-4DB2-BD59-A6C34878D82A}">
                    <a16:rowId xmlns:a16="http://schemas.microsoft.com/office/drawing/2014/main" val="379790206"/>
                  </a:ext>
                </a:extLst>
              </a:tr>
              <a:tr h="114989">
                <a:tc>
                  <a:txBody>
                    <a:bodyPr/>
                    <a:lstStyle/>
                    <a:p>
                      <a:pPr marL="14668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Dizziness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>
                    <a:solidFill>
                      <a:srgbClr val="002856"/>
                    </a:solidFill>
                  </a:tcPr>
                </a:tc>
                <a:tc>
                  <a:txBody>
                    <a:bodyPr/>
                    <a:lstStyle/>
                    <a:p>
                      <a:pPr marL="1466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2 (5.7)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 anchor="ctr"/>
                </a:tc>
                <a:extLst>
                  <a:ext uri="{0D108BD9-81ED-4DB2-BD59-A6C34878D82A}">
                    <a16:rowId xmlns:a16="http://schemas.microsoft.com/office/drawing/2014/main" val="2944828866"/>
                  </a:ext>
                </a:extLst>
              </a:tr>
              <a:tr h="114989">
                <a:tc>
                  <a:txBody>
                    <a:bodyPr/>
                    <a:lstStyle/>
                    <a:p>
                      <a:pPr marL="14668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Herpes zoster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>
                    <a:solidFill>
                      <a:srgbClr val="002856"/>
                    </a:solidFill>
                  </a:tcPr>
                </a:tc>
                <a:tc>
                  <a:txBody>
                    <a:bodyPr/>
                    <a:lstStyle/>
                    <a:p>
                      <a:pPr marL="1466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2 (5.7)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 anchor="ctr"/>
                </a:tc>
                <a:extLst>
                  <a:ext uri="{0D108BD9-81ED-4DB2-BD59-A6C34878D82A}">
                    <a16:rowId xmlns:a16="http://schemas.microsoft.com/office/drawing/2014/main" val="3596231545"/>
                  </a:ext>
                </a:extLst>
              </a:tr>
              <a:tr h="114989">
                <a:tc>
                  <a:txBody>
                    <a:bodyPr/>
                    <a:lstStyle/>
                    <a:p>
                      <a:pPr marL="14668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Nasopharyngitis 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>
                    <a:solidFill>
                      <a:srgbClr val="002856"/>
                    </a:solidFill>
                  </a:tcPr>
                </a:tc>
                <a:tc>
                  <a:txBody>
                    <a:bodyPr/>
                    <a:lstStyle/>
                    <a:p>
                      <a:pPr marL="1466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1 (6.3)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2 (5.7)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 anchor="ctr"/>
                </a:tc>
                <a:extLst>
                  <a:ext uri="{0D108BD9-81ED-4DB2-BD59-A6C34878D82A}">
                    <a16:rowId xmlns:a16="http://schemas.microsoft.com/office/drawing/2014/main" val="7815699"/>
                  </a:ext>
                </a:extLst>
              </a:tr>
              <a:tr h="114989">
                <a:tc>
                  <a:txBody>
                    <a:bodyPr/>
                    <a:lstStyle/>
                    <a:p>
                      <a:pPr marL="14668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Sinusitis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>
                    <a:solidFill>
                      <a:srgbClr val="002856"/>
                    </a:solidFill>
                  </a:tcPr>
                </a:tc>
                <a:tc>
                  <a:txBody>
                    <a:bodyPr/>
                    <a:lstStyle/>
                    <a:p>
                      <a:pPr marL="1466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0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2 (5.7)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 anchor="ctr"/>
                </a:tc>
                <a:extLst>
                  <a:ext uri="{0D108BD9-81ED-4DB2-BD59-A6C34878D82A}">
                    <a16:rowId xmlns:a16="http://schemas.microsoft.com/office/drawing/2014/main" val="4215955514"/>
                  </a:ext>
                </a:extLst>
              </a:tr>
              <a:tr h="114989">
                <a:tc>
                  <a:txBody>
                    <a:bodyPr/>
                    <a:lstStyle/>
                    <a:p>
                      <a:pPr marL="14668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Type 2 diabetes mellitus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>
                    <a:solidFill>
                      <a:srgbClr val="002856"/>
                    </a:solidFill>
                  </a:tcPr>
                </a:tc>
                <a:tc>
                  <a:txBody>
                    <a:bodyPr/>
                    <a:lstStyle/>
                    <a:p>
                      <a:pPr marL="1466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1 (6.3)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2 (5.7)</a:t>
                      </a:r>
                      <a:endParaRPr lang="en-US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28800" marB="28800" anchor="ctr"/>
                </a:tc>
                <a:extLst>
                  <a:ext uri="{0D108BD9-81ED-4DB2-BD59-A6C34878D82A}">
                    <a16:rowId xmlns:a16="http://schemas.microsoft.com/office/drawing/2014/main" val="411487584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E2608B5-12ED-4C42-A2A8-AEFD43BAF41F}"/>
              </a:ext>
            </a:extLst>
          </p:cNvPr>
          <p:cNvSpPr txBox="1"/>
          <p:nvPr/>
        </p:nvSpPr>
        <p:spPr>
          <a:xfrm>
            <a:off x="2976803" y="5616948"/>
            <a:ext cx="7820025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00" dirty="0"/>
              <a:t>*Occurring during the DBTP. AP, acute pancreatitis; DBTP, double-blind treatment period; IV, intravenous; Q4W, every 4 weeks; SBTP, single blind treatment period; TEAE, treatment-emergent adverse event; TG, triglyceride.</a:t>
            </a:r>
          </a:p>
        </p:txBody>
      </p:sp>
    </p:spTree>
    <p:extLst>
      <p:ext uri="{BB962C8B-B14F-4D97-AF65-F5344CB8AC3E}">
        <p14:creationId xmlns:p14="http://schemas.microsoft.com/office/powerpoint/2010/main" val="2009868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2942C-832A-4EEF-A462-FB5EC3E06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6EE3B-7B48-4A25-B638-46E911322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GB" sz="2000" dirty="0">
                <a:ln>
                  <a:noFill/>
                </a:ln>
              </a:rPr>
              <a:t>In patients with </a:t>
            </a:r>
            <a:r>
              <a:rPr lang="en-GB" sz="2000" dirty="0" err="1">
                <a:ln>
                  <a:noFill/>
                </a:ln>
              </a:rPr>
              <a:t>sHTG</a:t>
            </a:r>
            <a:r>
              <a:rPr lang="en-GB" sz="2000" dirty="0">
                <a:ln>
                  <a:noFill/>
                </a:ln>
              </a:rPr>
              <a:t>, but without genetic FCS, evinacumab substantially reduced fasting TG levels; however, the treatment response was highly variable and dependent on genotype</a:t>
            </a:r>
            <a:endParaRPr lang="en-US" sz="2000" dirty="0">
              <a:ln>
                <a:noFill/>
              </a:ln>
            </a:endParaRPr>
          </a:p>
          <a:p>
            <a:pPr lvl="0">
              <a:lnSpc>
                <a:spcPct val="100000"/>
              </a:lnSpc>
            </a:pPr>
            <a:r>
              <a:rPr lang="en-US" sz="2000" dirty="0">
                <a:ln>
                  <a:noFill/>
                </a:ln>
              </a:rPr>
              <a:t>Data from this study supports further assessment of the effects of evinacumab in patients with </a:t>
            </a:r>
            <a:r>
              <a:rPr lang="en-US" sz="2000" dirty="0" err="1">
                <a:ln>
                  <a:noFill/>
                </a:ln>
              </a:rPr>
              <a:t>sHTG</a:t>
            </a:r>
            <a:r>
              <a:rPr lang="en-US" sz="2000" dirty="0">
                <a:ln>
                  <a:noFill/>
                </a:ln>
              </a:rPr>
              <a:t>, especially those with a history of </a:t>
            </a:r>
            <a:r>
              <a:rPr lang="en-US" sz="2000" dirty="0" err="1">
                <a:ln>
                  <a:noFill/>
                </a:ln>
              </a:rPr>
              <a:t>sHTG</a:t>
            </a:r>
            <a:r>
              <a:rPr lang="en-US" sz="2000" dirty="0">
                <a:ln>
                  <a:noFill/>
                </a:ln>
              </a:rPr>
              <a:t>-associated AP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n>
                  <a:noFill/>
                </a:ln>
              </a:rPr>
              <a:t>A Phase 2b trial will investigate the efficacy of TG lowering with evinacumab on the prevention of AP (NCT04863014)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A6C62A-CEEC-46F9-B173-8C0652862629}"/>
              </a:ext>
            </a:extLst>
          </p:cNvPr>
          <p:cNvSpPr txBox="1"/>
          <p:nvPr/>
        </p:nvSpPr>
        <p:spPr>
          <a:xfrm>
            <a:off x="838200" y="5464064"/>
            <a:ext cx="10515600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00" dirty="0"/>
              <a:t>AP, acute pancreatitis; </a:t>
            </a:r>
            <a:r>
              <a:rPr lang="en-US" sz="1000" dirty="0" err="1"/>
              <a:t>sHTG</a:t>
            </a:r>
            <a:r>
              <a:rPr lang="en-US" sz="1000" dirty="0"/>
              <a:t>, severe hypertriglyceridemia; TG, triglyceride.</a:t>
            </a:r>
          </a:p>
        </p:txBody>
      </p:sp>
    </p:spTree>
    <p:extLst>
      <p:ext uri="{BB962C8B-B14F-4D97-AF65-F5344CB8AC3E}">
        <p14:creationId xmlns:p14="http://schemas.microsoft.com/office/powerpoint/2010/main" val="1528626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E970A-D99D-4E4D-9197-46ED9849C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Disclosures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EA066-BA65-4A6C-9E4A-B202C3C2A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177"/>
            <a:ext cx="10515600" cy="472564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</a:pPr>
            <a:r>
              <a:rPr lang="en-US" sz="1400" b="1" dirty="0">
                <a:ln>
                  <a:noFill/>
                </a:ln>
              </a:rPr>
              <a:t>RSR </a:t>
            </a:r>
            <a:r>
              <a:rPr lang="en-US" sz="1400" dirty="0">
                <a:ln>
                  <a:noFill/>
                </a:ln>
              </a:rPr>
              <a:t>reports grants and/or personal fees from Regeneron Pharmaceuticals, Inc., Amgen, The Medicines Company, Novartis, CVS Caremark, Kowa, UpToDate, and 89Bio; and reports stock holdings in </a:t>
            </a:r>
            <a:r>
              <a:rPr lang="en-US" sz="1400" dirty="0" err="1">
                <a:ln>
                  <a:noFill/>
                </a:ln>
              </a:rPr>
              <a:t>MediMergent</a:t>
            </a:r>
            <a:r>
              <a:rPr lang="en-US" sz="1400" dirty="0">
                <a:ln>
                  <a:noFill/>
                </a:ln>
              </a:rPr>
              <a:t>, LLC</a:t>
            </a:r>
          </a:p>
          <a:p>
            <a:pPr>
              <a:lnSpc>
                <a:spcPct val="100000"/>
              </a:lnSpc>
            </a:pPr>
            <a:r>
              <a:rPr lang="en-US" sz="1400" b="1" dirty="0">
                <a:ln>
                  <a:noFill/>
                </a:ln>
              </a:rPr>
              <a:t>DG </a:t>
            </a:r>
            <a:r>
              <a:rPr lang="en-US" sz="1400" dirty="0">
                <a:ln>
                  <a:noFill/>
                </a:ln>
              </a:rPr>
              <a:t>reports grants and/or personal fees from </a:t>
            </a:r>
            <a:r>
              <a:rPr lang="en-US" sz="1400" dirty="0" err="1">
                <a:ln>
                  <a:noFill/>
                </a:ln>
              </a:rPr>
              <a:t>Akcea</a:t>
            </a:r>
            <a:r>
              <a:rPr lang="en-US" sz="1400" dirty="0">
                <a:ln>
                  <a:noFill/>
                </a:ln>
              </a:rPr>
              <a:t>, </a:t>
            </a:r>
            <a:r>
              <a:rPr lang="en-US" sz="1400" dirty="0" err="1">
                <a:ln>
                  <a:noFill/>
                </a:ln>
              </a:rPr>
              <a:t>Amryt</a:t>
            </a:r>
            <a:r>
              <a:rPr lang="en-US" sz="1400" dirty="0">
                <a:ln>
                  <a:noFill/>
                </a:ln>
              </a:rPr>
              <a:t> Pharma, Arrowhead, Esperion, </a:t>
            </a:r>
            <a:r>
              <a:rPr lang="en-US" sz="1400" dirty="0" err="1">
                <a:ln>
                  <a:noFill/>
                </a:ln>
              </a:rPr>
              <a:t>Gemphire</a:t>
            </a:r>
            <a:r>
              <a:rPr lang="en-US" sz="1400" dirty="0">
                <a:ln>
                  <a:noFill/>
                </a:ln>
              </a:rPr>
              <a:t>, HDL Therapeutics, Novartis, Regeneron Pharmaceuticals, Inc., and Sanofi. </a:t>
            </a:r>
          </a:p>
          <a:p>
            <a:pPr>
              <a:lnSpc>
                <a:spcPct val="100000"/>
              </a:lnSpc>
            </a:pPr>
            <a:r>
              <a:rPr lang="en-US" sz="1400" b="1" dirty="0">
                <a:ln>
                  <a:noFill/>
                </a:ln>
              </a:rPr>
              <a:t>CMB </a:t>
            </a:r>
            <a:r>
              <a:rPr lang="en-US" sz="1400" dirty="0">
                <a:ln>
                  <a:noFill/>
                </a:ln>
              </a:rPr>
              <a:t>reports grants from Abbott Diagnostic, </a:t>
            </a:r>
            <a:r>
              <a:rPr lang="en-US" sz="1400" dirty="0" err="1">
                <a:ln>
                  <a:noFill/>
                </a:ln>
              </a:rPr>
              <a:t>Akcea</a:t>
            </a:r>
            <a:r>
              <a:rPr lang="en-US" sz="1400" dirty="0">
                <a:ln>
                  <a:noFill/>
                </a:ln>
              </a:rPr>
              <a:t>, </a:t>
            </a:r>
            <a:r>
              <a:rPr lang="en-US" sz="1400" dirty="0" err="1">
                <a:ln>
                  <a:noFill/>
                </a:ln>
              </a:rPr>
              <a:t>Amarin</a:t>
            </a:r>
            <a:r>
              <a:rPr lang="en-US" sz="1400" dirty="0">
                <a:ln>
                  <a:noFill/>
                </a:ln>
              </a:rPr>
              <a:t>, Amgen, Esperion, Ionis, Novartis, Regeneron Pharmaceuticals, Inc, Roche Diagnostic, and Sanofi-</a:t>
            </a:r>
            <a:r>
              <a:rPr lang="en-US" sz="1400" dirty="0" err="1">
                <a:ln>
                  <a:noFill/>
                </a:ln>
              </a:rPr>
              <a:t>Synthelabo</a:t>
            </a:r>
            <a:r>
              <a:rPr lang="en-US" sz="1400" dirty="0">
                <a:ln>
                  <a:noFill/>
                </a:ln>
              </a:rPr>
              <a:t>; and consultancy fees from </a:t>
            </a:r>
            <a:r>
              <a:rPr lang="en-US" sz="1400" dirty="0" err="1">
                <a:ln>
                  <a:noFill/>
                </a:ln>
              </a:rPr>
              <a:t>Akcea</a:t>
            </a:r>
            <a:r>
              <a:rPr lang="en-US" sz="1400" dirty="0">
                <a:ln>
                  <a:noFill/>
                </a:ln>
              </a:rPr>
              <a:t>, </a:t>
            </a:r>
            <a:r>
              <a:rPr lang="en-US" sz="1400" dirty="0" err="1">
                <a:ln>
                  <a:noFill/>
                </a:ln>
              </a:rPr>
              <a:t>Amarin</a:t>
            </a:r>
            <a:r>
              <a:rPr lang="en-US" sz="1400" dirty="0">
                <a:ln>
                  <a:noFill/>
                </a:ln>
              </a:rPr>
              <a:t>, Amgen, Arrowhead, Astra Zeneca, Boehringer Ingelheim, Denka Seiken, Esperion, Intercept, Janssen, </a:t>
            </a:r>
            <a:r>
              <a:rPr lang="en-US" sz="1400" dirty="0" err="1">
                <a:ln>
                  <a:noFill/>
                </a:ln>
              </a:rPr>
              <a:t>Matinas</a:t>
            </a:r>
            <a:r>
              <a:rPr lang="en-US" sz="1400" dirty="0">
                <a:ln>
                  <a:noFill/>
                </a:ln>
              </a:rPr>
              <a:t> </a:t>
            </a:r>
            <a:r>
              <a:rPr lang="en-US" sz="1400" dirty="0" err="1">
                <a:ln>
                  <a:noFill/>
                </a:ln>
              </a:rPr>
              <a:t>BioPharma</a:t>
            </a:r>
            <a:r>
              <a:rPr lang="en-US" sz="1400" dirty="0">
                <a:ln>
                  <a:noFill/>
                </a:ln>
              </a:rPr>
              <a:t> Inc, Merck, Novartis, Novo Nordisk, Regeneron Pharmaceuticals, Inc., and Sanofi-</a:t>
            </a:r>
            <a:r>
              <a:rPr lang="en-US" sz="1400" dirty="0" err="1">
                <a:ln>
                  <a:noFill/>
                </a:ln>
              </a:rPr>
              <a:t>Synthelabo</a:t>
            </a:r>
            <a:r>
              <a:rPr lang="en-US" sz="1400" dirty="0">
                <a:ln>
                  <a:noFill/>
                </a:ln>
              </a:rPr>
              <a:t>. </a:t>
            </a:r>
          </a:p>
          <a:p>
            <a:pPr>
              <a:lnSpc>
                <a:spcPct val="100000"/>
              </a:lnSpc>
            </a:pPr>
            <a:r>
              <a:rPr lang="en-US" sz="1400" b="1" dirty="0">
                <a:ln>
                  <a:noFill/>
                </a:ln>
              </a:rPr>
              <a:t>SJB</a:t>
            </a:r>
            <a:r>
              <a:rPr lang="en-US" sz="1400" dirty="0">
                <a:ln>
                  <a:noFill/>
                </a:ln>
              </a:rPr>
              <a:t> reports grants and/or personal fees from </a:t>
            </a:r>
            <a:r>
              <a:rPr lang="en-US" sz="1400" dirty="0" err="1">
                <a:ln>
                  <a:noFill/>
                </a:ln>
              </a:rPr>
              <a:t>Akcea</a:t>
            </a:r>
            <a:r>
              <a:rPr lang="en-US" sz="1400" dirty="0">
                <a:ln>
                  <a:noFill/>
                </a:ln>
              </a:rPr>
              <a:t>, Amgen, Boehringer Ingelheim, Eli Lilly, Novo Nordisk, </a:t>
            </a:r>
            <a:r>
              <a:rPr lang="en-US" sz="1400" dirty="0" err="1">
                <a:ln>
                  <a:noFill/>
                </a:ln>
              </a:rPr>
              <a:t>Akcea</a:t>
            </a:r>
            <a:r>
              <a:rPr lang="en-US" sz="1400" dirty="0">
                <a:ln>
                  <a:noFill/>
                </a:ln>
              </a:rPr>
              <a:t>, Amgen, Regeneron Pharmaceuticals, Inc., Sanofi, Novo Nordisk, </a:t>
            </a:r>
            <a:r>
              <a:rPr lang="en-US" sz="1400" dirty="0" err="1">
                <a:ln>
                  <a:noFill/>
                </a:ln>
              </a:rPr>
              <a:t>Guidepoint</a:t>
            </a:r>
            <a:r>
              <a:rPr lang="en-US" sz="1400" dirty="0">
                <a:ln>
                  <a:noFill/>
                </a:ln>
              </a:rPr>
              <a:t> Global, GLG Group, </a:t>
            </a:r>
            <a:r>
              <a:rPr lang="en-US" sz="1400" dirty="0" err="1">
                <a:ln>
                  <a:noFill/>
                </a:ln>
              </a:rPr>
              <a:t>Akcea</a:t>
            </a:r>
            <a:r>
              <a:rPr lang="en-US" sz="1400" dirty="0">
                <a:ln>
                  <a:noFill/>
                </a:ln>
              </a:rPr>
              <a:t>, Amgen, and Esperion. </a:t>
            </a:r>
          </a:p>
          <a:p>
            <a:pPr>
              <a:lnSpc>
                <a:spcPct val="100000"/>
              </a:lnSpc>
            </a:pPr>
            <a:r>
              <a:rPr lang="en-US" sz="1400" b="1" dirty="0">
                <a:ln>
                  <a:noFill/>
                </a:ln>
              </a:rPr>
              <a:t>JB</a:t>
            </a:r>
            <a:r>
              <a:rPr lang="en-US" sz="1400" dirty="0">
                <a:ln>
                  <a:noFill/>
                </a:ln>
              </a:rPr>
              <a:t> reports grants and/or personal fees from </a:t>
            </a:r>
            <a:r>
              <a:rPr lang="en-US" sz="1400" dirty="0" err="1">
                <a:ln>
                  <a:noFill/>
                </a:ln>
              </a:rPr>
              <a:t>Akcea</a:t>
            </a:r>
            <a:r>
              <a:rPr lang="en-US" sz="1400" dirty="0">
                <a:ln>
                  <a:noFill/>
                </a:ln>
              </a:rPr>
              <a:t>, Amgen, HLS Therapeutic, Inc., Kowa, Novartis, Regeneron Pharmaceuticals, Inc., and Sanofi.</a:t>
            </a:r>
          </a:p>
          <a:p>
            <a:pPr>
              <a:lnSpc>
                <a:spcPct val="100000"/>
              </a:lnSpc>
            </a:pPr>
            <a:r>
              <a:rPr lang="en-US" sz="1400" b="1" dirty="0">
                <a:ln>
                  <a:noFill/>
                </a:ln>
              </a:rPr>
              <a:t>EEK</a:t>
            </a:r>
            <a:r>
              <a:rPr lang="en-US" sz="1400" dirty="0">
                <a:ln>
                  <a:noFill/>
                </a:ln>
              </a:rPr>
              <a:t> reports grants and/or personal fees from Regeneron Pharmaceuticals, Inc. </a:t>
            </a:r>
          </a:p>
          <a:p>
            <a:pPr>
              <a:lnSpc>
                <a:spcPct val="100000"/>
              </a:lnSpc>
            </a:pPr>
            <a:r>
              <a:rPr lang="en-US" sz="1400" b="1" dirty="0">
                <a:ln>
                  <a:noFill/>
                </a:ln>
              </a:rPr>
              <a:t>PMM</a:t>
            </a:r>
            <a:r>
              <a:rPr lang="en-US" sz="1400" dirty="0">
                <a:ln>
                  <a:noFill/>
                </a:ln>
              </a:rPr>
              <a:t> reports consultancy/advisory board fees from Aegerion, Duke, </a:t>
            </a:r>
            <a:r>
              <a:rPr lang="en-US" sz="1400" dirty="0" err="1">
                <a:ln>
                  <a:noFill/>
                </a:ln>
              </a:rPr>
              <a:t>Eliaz</a:t>
            </a:r>
            <a:r>
              <a:rPr lang="en-US" sz="1400" dirty="0">
                <a:ln>
                  <a:noFill/>
                </a:ln>
              </a:rPr>
              <a:t> Therapeutics, Esperion, </a:t>
            </a:r>
            <a:r>
              <a:rPr lang="en-US" sz="1400" dirty="0" err="1">
                <a:ln>
                  <a:noFill/>
                </a:ln>
              </a:rPr>
              <a:t>Gemphire</a:t>
            </a:r>
            <a:r>
              <a:rPr lang="en-US" sz="1400" dirty="0">
                <a:ln>
                  <a:noFill/>
                </a:ln>
              </a:rPr>
              <a:t> Therapeutics, Kaneka, Kastle Therapeutics, </a:t>
            </a:r>
            <a:r>
              <a:rPr lang="en-US" sz="1400" dirty="0" err="1">
                <a:ln>
                  <a:noFill/>
                </a:ln>
              </a:rPr>
              <a:t>RegenXBio</a:t>
            </a:r>
            <a:r>
              <a:rPr lang="en-US" sz="1400" dirty="0">
                <a:ln>
                  <a:noFill/>
                </a:ln>
              </a:rPr>
              <a:t>, and Stage 2 Innovations; speaker fees from </a:t>
            </a:r>
            <a:r>
              <a:rPr lang="en-US" sz="1400" dirty="0" err="1">
                <a:ln>
                  <a:noFill/>
                </a:ln>
              </a:rPr>
              <a:t>Amarin</a:t>
            </a:r>
            <a:r>
              <a:rPr lang="en-US" sz="1400" dirty="0">
                <a:ln>
                  <a:noFill/>
                </a:ln>
              </a:rPr>
              <a:t>, Ambry Genetics, Amgen, Regeneron Pharmaceuticals, Inc., and Sanofi; and research funding from </a:t>
            </a:r>
            <a:r>
              <a:rPr lang="en-US" sz="1400" dirty="0" err="1">
                <a:ln>
                  <a:noFill/>
                </a:ln>
              </a:rPr>
              <a:t>Akcea</a:t>
            </a:r>
            <a:r>
              <a:rPr lang="en-US" sz="1400" dirty="0">
                <a:ln>
                  <a:noFill/>
                </a:ln>
              </a:rPr>
              <a:t>, Amgen, FH Foundation, </a:t>
            </a:r>
            <a:r>
              <a:rPr lang="en-US" sz="1400" dirty="0" err="1">
                <a:ln>
                  <a:noFill/>
                </a:ln>
              </a:rPr>
              <a:t>Gemphire</a:t>
            </a:r>
            <a:r>
              <a:rPr lang="en-US" sz="1400" dirty="0">
                <a:ln>
                  <a:noFill/>
                </a:ln>
              </a:rPr>
              <a:t>, Ionis, Kaneka, Kowa, Novartis, Pfizer, Regeneron Pharmaceuticals, Inc., Sanofi, Stage 2 Innovations, University of Pennsylvania, and Zydus Discovery.</a:t>
            </a:r>
          </a:p>
          <a:p>
            <a:pPr>
              <a:lnSpc>
                <a:spcPct val="100000"/>
              </a:lnSpc>
            </a:pPr>
            <a:r>
              <a:rPr lang="en-US" sz="1400" b="1" dirty="0">
                <a:ln>
                  <a:noFill/>
                </a:ln>
              </a:rPr>
              <a:t>PR</a:t>
            </a:r>
            <a:r>
              <a:rPr lang="en-US" sz="1400" dirty="0">
                <a:ln>
                  <a:noFill/>
                </a:ln>
              </a:rPr>
              <a:t> reports grants from Regeneron Pharmaceuticals, Inc.</a:t>
            </a:r>
          </a:p>
          <a:p>
            <a:pPr>
              <a:lnSpc>
                <a:spcPct val="100000"/>
              </a:lnSpc>
            </a:pPr>
            <a:r>
              <a:rPr lang="en-US" sz="1400" b="1" dirty="0">
                <a:ln>
                  <a:noFill/>
                </a:ln>
              </a:rPr>
              <a:t>DCW</a:t>
            </a:r>
            <a:r>
              <a:rPr lang="en-US" sz="1400" dirty="0">
                <a:ln>
                  <a:noFill/>
                </a:ln>
              </a:rPr>
              <a:t> has been a consultant to AbbVie, Abbott, Ariel Precision Medicine, </a:t>
            </a:r>
            <a:r>
              <a:rPr lang="en-US" sz="1400" dirty="0" err="1">
                <a:ln>
                  <a:noFill/>
                </a:ln>
              </a:rPr>
              <a:t>BioNTech</a:t>
            </a:r>
            <a:r>
              <a:rPr lang="en-US" sz="1400" dirty="0">
                <a:ln>
                  <a:noFill/>
                </a:ln>
              </a:rPr>
              <a:t>, Nestle, Novartis, Regeneron, Samsung, Takata, is a co-founder and of Ariel Precision Medicine and may have equity and reports personal fees as Section Editor, Pancreas for UpToDate and as Editor-in-Chief of Clinical and Transitional Gastroenterology. PB, MP, RP, and VS are employees and/or stockholders of Regeneron Pharmaceuticals, Inc. </a:t>
            </a:r>
          </a:p>
          <a:p>
            <a:pPr>
              <a:lnSpc>
                <a:spcPct val="100000"/>
              </a:lnSpc>
            </a:pPr>
            <a:r>
              <a:rPr lang="en-US" sz="1400" b="1" dirty="0">
                <a:ln>
                  <a:noFill/>
                </a:ln>
              </a:rPr>
              <a:t>PB</a:t>
            </a:r>
            <a:r>
              <a:rPr lang="en-US" sz="1400" dirty="0">
                <a:ln>
                  <a:noFill/>
                </a:ln>
              </a:rPr>
              <a:t>, </a:t>
            </a:r>
            <a:r>
              <a:rPr lang="en-US" sz="1400" b="1" dirty="0">
                <a:ln>
                  <a:noFill/>
                </a:ln>
              </a:rPr>
              <a:t>MP</a:t>
            </a:r>
            <a:r>
              <a:rPr lang="en-US" sz="1400" dirty="0">
                <a:ln>
                  <a:noFill/>
                </a:ln>
              </a:rPr>
              <a:t>, </a:t>
            </a:r>
            <a:r>
              <a:rPr lang="en-US" sz="1400" b="1" dirty="0">
                <a:ln>
                  <a:noFill/>
                </a:ln>
              </a:rPr>
              <a:t>RP</a:t>
            </a:r>
            <a:r>
              <a:rPr lang="en-US" sz="1400" dirty="0">
                <a:ln>
                  <a:noFill/>
                </a:ln>
              </a:rPr>
              <a:t>, and </a:t>
            </a:r>
            <a:r>
              <a:rPr lang="en-US" sz="1400" b="1" dirty="0">
                <a:ln>
                  <a:noFill/>
                </a:ln>
              </a:rPr>
              <a:t>VS</a:t>
            </a:r>
            <a:r>
              <a:rPr lang="en-US" sz="1400" dirty="0">
                <a:ln>
                  <a:noFill/>
                </a:ln>
              </a:rPr>
              <a:t> are employees and/or stockholders of Regeneron Pharmaceuticals, Inc.</a:t>
            </a:r>
          </a:p>
          <a:p>
            <a:pPr>
              <a:lnSpc>
                <a:spcPct val="100000"/>
              </a:lnSpc>
            </a:pPr>
            <a:r>
              <a:rPr lang="en-US" sz="1400" b="1" dirty="0">
                <a:ln>
                  <a:noFill/>
                </a:ln>
              </a:rPr>
              <a:t>DJR</a:t>
            </a:r>
            <a:r>
              <a:rPr lang="en-US" sz="1400" dirty="0">
                <a:ln>
                  <a:noFill/>
                </a:ln>
              </a:rPr>
              <a:t> reports consultancy fees/honoraria for scientific advisory board participation for Alnylam, Novartis, Pfizer, and Verve; has consulted for Regeneron Pharmaceuticals, Inc.; and has ownership interest/partnership/principal in Staten Bio and Vascular Strategies. </a:t>
            </a:r>
          </a:p>
          <a:p>
            <a:pPr>
              <a:lnSpc>
                <a:spcPct val="100000"/>
              </a:lnSpc>
            </a:pPr>
            <a:endParaRPr lang="en-US" sz="1400" dirty="0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357005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2942C-832A-4EEF-A462-FB5EC3E06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6EE3B-7B48-4A25-B638-46E911322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 sz="2000" dirty="0">
                <a:ln>
                  <a:noFill/>
                </a:ln>
              </a:rPr>
              <a:t>This study was funded by Regeneron Pharmaceuticals, Inc. </a:t>
            </a:r>
          </a:p>
        </p:txBody>
      </p:sp>
    </p:spTree>
    <p:extLst>
      <p:ext uri="{BB962C8B-B14F-4D97-AF65-F5344CB8AC3E}">
        <p14:creationId xmlns:p14="http://schemas.microsoft.com/office/powerpoint/2010/main" val="1878536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6AB1F-0DED-4237-85E3-85B9C1BE2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28365-9E27-4D08-AD29-BDEF978A0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8937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20000"/>
              </a:lnSpc>
              <a:buAutoNum type="arabicPeriod"/>
            </a:pPr>
            <a:r>
              <a:rPr lang="en-GB" sz="2000" dirty="0" err="1">
                <a:ln>
                  <a:noFill/>
                </a:ln>
              </a:rPr>
              <a:t>Laufs</a:t>
            </a:r>
            <a:r>
              <a:rPr lang="en-GB" sz="2000" dirty="0">
                <a:ln>
                  <a:noFill/>
                </a:ln>
              </a:rPr>
              <a:t> U et al. </a:t>
            </a:r>
            <a:r>
              <a:rPr lang="en-GB" sz="2000" i="1" dirty="0">
                <a:ln>
                  <a:noFill/>
                </a:ln>
              </a:rPr>
              <a:t>Eur Heart J</a:t>
            </a:r>
            <a:r>
              <a:rPr lang="en-GB" sz="2000" dirty="0">
                <a:ln>
                  <a:noFill/>
                </a:ln>
              </a:rPr>
              <a:t>. 2020;41:99–109c.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en-GB" sz="2000" dirty="0" err="1">
                <a:ln>
                  <a:noFill/>
                </a:ln>
              </a:rPr>
              <a:t>Dron</a:t>
            </a:r>
            <a:r>
              <a:rPr lang="en-GB" sz="2000" dirty="0">
                <a:ln>
                  <a:noFill/>
                </a:ln>
              </a:rPr>
              <a:t> JS, </a:t>
            </a:r>
            <a:r>
              <a:rPr lang="en-GB" sz="2000" dirty="0" err="1">
                <a:ln>
                  <a:noFill/>
                </a:ln>
              </a:rPr>
              <a:t>Hegele</a:t>
            </a:r>
            <a:r>
              <a:rPr lang="en-GB" sz="2000" dirty="0">
                <a:ln>
                  <a:noFill/>
                </a:ln>
              </a:rPr>
              <a:t> RA. </a:t>
            </a:r>
            <a:r>
              <a:rPr lang="en-GB" sz="2000" i="1" dirty="0">
                <a:ln>
                  <a:noFill/>
                </a:ln>
              </a:rPr>
              <a:t>Front Endocrinol (Lausanne)</a:t>
            </a:r>
            <a:r>
              <a:rPr lang="en-GB" sz="2000" dirty="0">
                <a:ln>
                  <a:noFill/>
                </a:ln>
              </a:rPr>
              <a:t> 2020;11:455.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en-GB" sz="2000" dirty="0" err="1">
                <a:ln>
                  <a:noFill/>
                </a:ln>
              </a:rPr>
              <a:t>Musunuru</a:t>
            </a:r>
            <a:r>
              <a:rPr lang="en-GB" sz="2000" dirty="0">
                <a:ln>
                  <a:noFill/>
                </a:ln>
              </a:rPr>
              <a:t> K</a:t>
            </a:r>
            <a:r>
              <a:rPr lang="en-GB" sz="2000" i="1" dirty="0">
                <a:ln>
                  <a:noFill/>
                </a:ln>
              </a:rPr>
              <a:t> </a:t>
            </a:r>
            <a:r>
              <a:rPr lang="en-GB" sz="2000" dirty="0">
                <a:ln>
                  <a:noFill/>
                </a:ln>
              </a:rPr>
              <a:t>et al</a:t>
            </a:r>
            <a:r>
              <a:rPr lang="en-GB" sz="2000" i="1" dirty="0">
                <a:ln>
                  <a:noFill/>
                </a:ln>
              </a:rPr>
              <a:t>.</a:t>
            </a:r>
            <a:r>
              <a:rPr lang="en-GB" sz="2000" dirty="0">
                <a:ln>
                  <a:noFill/>
                </a:ln>
              </a:rPr>
              <a:t> </a:t>
            </a:r>
            <a:r>
              <a:rPr lang="en-GB" sz="2000" i="1" dirty="0">
                <a:ln>
                  <a:noFill/>
                </a:ln>
              </a:rPr>
              <a:t>N </a:t>
            </a:r>
            <a:r>
              <a:rPr lang="en-GB" sz="2000" i="1" dirty="0" err="1">
                <a:ln>
                  <a:noFill/>
                </a:ln>
              </a:rPr>
              <a:t>Engl</a:t>
            </a:r>
            <a:r>
              <a:rPr lang="en-GB" sz="2000" i="1" dirty="0">
                <a:ln>
                  <a:noFill/>
                </a:ln>
              </a:rPr>
              <a:t> J Med.</a:t>
            </a:r>
            <a:r>
              <a:rPr lang="en-GB" sz="2000" dirty="0">
                <a:ln>
                  <a:noFill/>
                </a:ln>
              </a:rPr>
              <a:t> 2020;363:2220–2227.</a:t>
            </a:r>
            <a:endParaRPr lang="en-US" sz="2000" dirty="0">
              <a:ln>
                <a:noFill/>
              </a:ln>
            </a:endParaRP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en-GB" sz="2000" dirty="0">
                <a:ln>
                  <a:noFill/>
                </a:ln>
              </a:rPr>
              <a:t>Adam RC</a:t>
            </a:r>
            <a:r>
              <a:rPr lang="en-GB" sz="2000" i="1" dirty="0">
                <a:ln>
                  <a:noFill/>
                </a:ln>
              </a:rPr>
              <a:t> </a:t>
            </a:r>
            <a:r>
              <a:rPr lang="en-GB" sz="2000" dirty="0">
                <a:ln>
                  <a:noFill/>
                </a:ln>
              </a:rPr>
              <a:t>et al</a:t>
            </a:r>
            <a:r>
              <a:rPr lang="en-GB" sz="2000" i="1" dirty="0">
                <a:ln>
                  <a:noFill/>
                </a:ln>
              </a:rPr>
              <a:t>.</a:t>
            </a:r>
            <a:r>
              <a:rPr lang="en-GB" sz="2000" dirty="0">
                <a:ln>
                  <a:noFill/>
                </a:ln>
              </a:rPr>
              <a:t> </a:t>
            </a:r>
            <a:r>
              <a:rPr lang="en-GB" sz="2000" i="1" dirty="0">
                <a:ln>
                  <a:noFill/>
                </a:ln>
              </a:rPr>
              <a:t>J Lipid Res</a:t>
            </a:r>
            <a:r>
              <a:rPr lang="en-GB" sz="2000" dirty="0">
                <a:ln>
                  <a:noFill/>
                </a:ln>
              </a:rPr>
              <a:t> 2020;61:1271–1286.</a:t>
            </a:r>
            <a:endParaRPr lang="en-US" sz="2000" dirty="0">
              <a:ln>
                <a:noFill/>
              </a:ln>
            </a:endParaRP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en-GB" sz="2000" dirty="0">
                <a:ln>
                  <a:noFill/>
                </a:ln>
              </a:rPr>
              <a:t>Shaik A, </a:t>
            </a:r>
            <a:r>
              <a:rPr lang="en-GB" sz="2000" dirty="0" err="1">
                <a:ln>
                  <a:noFill/>
                </a:ln>
              </a:rPr>
              <a:t>Rosenson</a:t>
            </a:r>
            <a:r>
              <a:rPr lang="en-GB" sz="2000" dirty="0">
                <a:ln>
                  <a:noFill/>
                </a:ln>
              </a:rPr>
              <a:t> RS. </a:t>
            </a:r>
            <a:r>
              <a:rPr lang="en-GB" sz="2000" i="1" dirty="0">
                <a:ln>
                  <a:noFill/>
                </a:ln>
              </a:rPr>
              <a:t>Cardiovasc Drugs </a:t>
            </a:r>
            <a:r>
              <a:rPr lang="en-GB" sz="2000" i="1" dirty="0" err="1">
                <a:ln>
                  <a:noFill/>
                </a:ln>
              </a:rPr>
              <a:t>Ther</a:t>
            </a:r>
            <a:r>
              <a:rPr lang="en-GB" sz="2000" i="1" dirty="0">
                <a:ln>
                  <a:noFill/>
                </a:ln>
              </a:rPr>
              <a:t>.</a:t>
            </a:r>
            <a:r>
              <a:rPr lang="en-GB" sz="2000" dirty="0">
                <a:ln>
                  <a:noFill/>
                </a:ln>
              </a:rPr>
              <a:t> 2021. In press.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en-GB" sz="2000" dirty="0">
                <a:ln>
                  <a:noFill/>
                </a:ln>
              </a:rPr>
              <a:t>Dewey FE</a:t>
            </a:r>
            <a:r>
              <a:rPr lang="en-GB" sz="2000" i="1" dirty="0">
                <a:ln>
                  <a:noFill/>
                </a:ln>
              </a:rPr>
              <a:t> </a:t>
            </a:r>
            <a:r>
              <a:rPr lang="en-GB" sz="2000" dirty="0">
                <a:ln>
                  <a:noFill/>
                </a:ln>
              </a:rPr>
              <a:t>et al</a:t>
            </a:r>
            <a:r>
              <a:rPr lang="en-GB" sz="2000" i="1" dirty="0">
                <a:ln>
                  <a:noFill/>
                </a:ln>
              </a:rPr>
              <a:t>.</a:t>
            </a:r>
            <a:r>
              <a:rPr lang="en-GB" sz="2000" dirty="0">
                <a:ln>
                  <a:noFill/>
                </a:ln>
              </a:rPr>
              <a:t> </a:t>
            </a:r>
            <a:r>
              <a:rPr lang="en-GB" sz="2000" i="1" dirty="0">
                <a:ln>
                  <a:noFill/>
                </a:ln>
              </a:rPr>
              <a:t>N </a:t>
            </a:r>
            <a:r>
              <a:rPr lang="en-GB" sz="2000" i="1" dirty="0" err="1">
                <a:ln>
                  <a:noFill/>
                </a:ln>
              </a:rPr>
              <a:t>Engl</a:t>
            </a:r>
            <a:r>
              <a:rPr lang="en-GB" sz="2000" i="1" dirty="0">
                <a:ln>
                  <a:noFill/>
                </a:ln>
              </a:rPr>
              <a:t> J Med. </a:t>
            </a:r>
            <a:r>
              <a:rPr lang="en-GB" sz="2000" dirty="0">
                <a:ln>
                  <a:noFill/>
                </a:ln>
              </a:rPr>
              <a:t>2017;377:211–221.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en-GB" sz="2000" dirty="0" err="1">
                <a:ln>
                  <a:noFill/>
                </a:ln>
              </a:rPr>
              <a:t>Stitziel</a:t>
            </a:r>
            <a:r>
              <a:rPr lang="en-GB" sz="2000" dirty="0">
                <a:ln>
                  <a:noFill/>
                </a:ln>
              </a:rPr>
              <a:t> NO</a:t>
            </a:r>
            <a:r>
              <a:rPr lang="en-GB" sz="2000" i="1" dirty="0">
                <a:ln>
                  <a:noFill/>
                </a:ln>
              </a:rPr>
              <a:t> </a:t>
            </a:r>
            <a:r>
              <a:rPr lang="en-GB" sz="2000" dirty="0">
                <a:ln>
                  <a:noFill/>
                </a:ln>
              </a:rPr>
              <a:t>et al</a:t>
            </a:r>
            <a:r>
              <a:rPr lang="en-GB" sz="2000" i="1" dirty="0">
                <a:ln>
                  <a:noFill/>
                </a:ln>
              </a:rPr>
              <a:t>.</a:t>
            </a:r>
            <a:r>
              <a:rPr lang="en-GB" sz="2000" dirty="0">
                <a:ln>
                  <a:noFill/>
                </a:ln>
              </a:rPr>
              <a:t> </a:t>
            </a:r>
            <a:r>
              <a:rPr lang="en-GB" sz="2000" i="1" dirty="0">
                <a:ln>
                  <a:noFill/>
                </a:ln>
              </a:rPr>
              <a:t>J Am Coll </a:t>
            </a:r>
            <a:r>
              <a:rPr lang="en-GB" sz="2000" i="1" dirty="0" err="1">
                <a:ln>
                  <a:noFill/>
                </a:ln>
              </a:rPr>
              <a:t>Cardiol</a:t>
            </a:r>
            <a:r>
              <a:rPr lang="en-GB" sz="2000" i="1" dirty="0">
                <a:ln>
                  <a:noFill/>
                </a:ln>
              </a:rPr>
              <a:t>. </a:t>
            </a:r>
            <a:r>
              <a:rPr lang="en-GB" sz="2000" dirty="0">
                <a:ln>
                  <a:noFill/>
                </a:ln>
              </a:rPr>
              <a:t>2017;69:2054–2063.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en-GB" sz="2000" dirty="0">
                <a:ln>
                  <a:noFill/>
                </a:ln>
              </a:rPr>
              <a:t>Gaudet D</a:t>
            </a:r>
            <a:r>
              <a:rPr lang="en-GB" sz="2000" i="1" dirty="0">
                <a:ln>
                  <a:noFill/>
                </a:ln>
              </a:rPr>
              <a:t> </a:t>
            </a:r>
            <a:r>
              <a:rPr lang="en-GB" sz="2000" dirty="0">
                <a:ln>
                  <a:noFill/>
                </a:ln>
              </a:rPr>
              <a:t>et al</a:t>
            </a:r>
            <a:r>
              <a:rPr lang="en-GB" sz="2000" i="1" dirty="0">
                <a:ln>
                  <a:noFill/>
                </a:ln>
              </a:rPr>
              <a:t>.</a:t>
            </a:r>
            <a:r>
              <a:rPr lang="en-GB" sz="2000" dirty="0">
                <a:ln>
                  <a:noFill/>
                </a:ln>
              </a:rPr>
              <a:t> </a:t>
            </a:r>
            <a:r>
              <a:rPr lang="en-GB" sz="2000" i="1" dirty="0">
                <a:ln>
                  <a:noFill/>
                </a:ln>
              </a:rPr>
              <a:t>N </a:t>
            </a:r>
            <a:r>
              <a:rPr lang="en-GB" sz="2000" i="1" dirty="0" err="1">
                <a:ln>
                  <a:noFill/>
                </a:ln>
              </a:rPr>
              <a:t>Engl</a:t>
            </a:r>
            <a:r>
              <a:rPr lang="en-GB" sz="2000" i="1" dirty="0">
                <a:ln>
                  <a:noFill/>
                </a:ln>
              </a:rPr>
              <a:t> J Med.</a:t>
            </a:r>
            <a:r>
              <a:rPr lang="en-GB" sz="2000" dirty="0">
                <a:ln>
                  <a:noFill/>
                </a:ln>
              </a:rPr>
              <a:t> 2017;377:296–297.</a:t>
            </a:r>
            <a:endParaRPr lang="en-US" sz="2000" dirty="0">
              <a:ln>
                <a:noFill/>
              </a:ln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2000" dirty="0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829014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093E8-B848-4605-A134-C90516392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B4341-4BAC-4A08-BC68-D56575E4B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608" y="1616436"/>
            <a:ext cx="3518703" cy="3102070"/>
          </a:xfrm>
        </p:spPr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 err="1">
                <a:ln>
                  <a:noFill/>
                </a:ln>
              </a:rPr>
              <a:t>sHTG</a:t>
            </a:r>
            <a:r>
              <a:rPr lang="en-US" sz="1800" dirty="0">
                <a:ln>
                  <a:noFill/>
                </a:ln>
              </a:rPr>
              <a:t>, defined as fasting TGs ≥500 mg/dL, is a causal risk factor for AP</a:t>
            </a:r>
            <a:r>
              <a:rPr lang="en-US" sz="1800" baseline="30000" dirty="0">
                <a:ln>
                  <a:noFill/>
                </a:ln>
              </a:rPr>
              <a:t>1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ln>
                  <a:noFill/>
                </a:ln>
              </a:rPr>
              <a:t>Patients with </a:t>
            </a:r>
            <a:r>
              <a:rPr lang="en-US" sz="1800" dirty="0" err="1">
                <a:ln>
                  <a:noFill/>
                </a:ln>
              </a:rPr>
              <a:t>sHTG</a:t>
            </a:r>
            <a:r>
              <a:rPr lang="en-US" sz="1800" dirty="0">
                <a:ln>
                  <a:noFill/>
                </a:ln>
              </a:rPr>
              <a:t>-related AP often have recurrent attacks requiring repeat hospital admissions, with worse outcomes than those with non-hypertriglyceridemia-related AP</a:t>
            </a:r>
            <a:endParaRPr lang="en-US" sz="1800" baseline="30000" dirty="0">
              <a:ln>
                <a:noFill/>
              </a:ln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D8CC5F-0401-48BF-9963-DBF13ABD3633}"/>
              </a:ext>
            </a:extLst>
          </p:cNvPr>
          <p:cNvSpPr txBox="1"/>
          <p:nvPr/>
        </p:nvSpPr>
        <p:spPr>
          <a:xfrm>
            <a:off x="838200" y="5451588"/>
            <a:ext cx="10515600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GB" sz="1000" dirty="0"/>
              <a:t>AP, acute pancreatitis; </a:t>
            </a:r>
            <a:r>
              <a:rPr lang="en-GB" sz="1000" dirty="0" err="1"/>
              <a:t>sHTG</a:t>
            </a:r>
            <a:r>
              <a:rPr lang="en-GB" sz="1000" dirty="0"/>
              <a:t>, severe hypertriglyceridemia; TG, triglyceride.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13DE56D-D765-4D44-89EF-197ACC3090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5975658"/>
              </p:ext>
            </p:extLst>
          </p:nvPr>
        </p:nvGraphicFramePr>
        <p:xfrm>
          <a:off x="4398380" y="1147750"/>
          <a:ext cx="7793620" cy="4039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C8F4F9D-25A6-4BE5-A939-D5F173417EDB}"/>
              </a:ext>
            </a:extLst>
          </p:cNvPr>
          <p:cNvSpPr txBox="1"/>
          <p:nvPr/>
        </p:nvSpPr>
        <p:spPr>
          <a:xfrm>
            <a:off x="4745472" y="4932094"/>
            <a:ext cx="2404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Proximate TG (mg/dL):</a:t>
            </a:r>
          </a:p>
        </p:txBody>
      </p:sp>
    </p:spTree>
    <p:extLst>
      <p:ext uri="{BB962C8B-B14F-4D97-AF65-F5344CB8AC3E}">
        <p14:creationId xmlns:p14="http://schemas.microsoft.com/office/powerpoint/2010/main" val="3678054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093E8-B848-4605-A134-C90516392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B4341-4BAC-4A08-BC68-D56575E4B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8000"/>
            <a:ext cx="10515600" cy="3867998"/>
          </a:xfrm>
        </p:spPr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ln>
                  <a:noFill/>
                </a:ln>
              </a:rPr>
              <a:t>ANGPTL3, an important regulator of lipid metabolism, acts by inhibiting lipoprotein lipase and endothelial lipase</a:t>
            </a:r>
            <a:r>
              <a:rPr lang="en-US" sz="1800" baseline="30000" dirty="0">
                <a:ln>
                  <a:noFill/>
                </a:ln>
              </a:rPr>
              <a:t>3-5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ln>
                  <a:noFill/>
                </a:ln>
              </a:rPr>
              <a:t>Individuals with LOF variants in ANGPTL3 have demonstrated significantly reduced TGs and other atherogenic lipoproteins</a:t>
            </a:r>
            <a:r>
              <a:rPr lang="en-US" sz="1800" baseline="30000" dirty="0">
                <a:ln>
                  <a:noFill/>
                </a:ln>
              </a:rPr>
              <a:t>6,7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ln>
                  <a:noFill/>
                </a:ln>
              </a:rPr>
              <a:t>Evinacumab, a fully human monoclonal antibody ANGPTL3 inhibitor, may be a potential therapeutic option for patients with sHTG</a:t>
            </a:r>
            <a:r>
              <a:rPr lang="en-US" sz="1800" baseline="30000" dirty="0">
                <a:ln>
                  <a:noFill/>
                </a:ln>
              </a:rPr>
              <a:t>4,6-8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ln>
                  <a:noFill/>
                </a:ln>
              </a:rPr>
              <a:t>In this Phase 2 study (NCT03452228), we evaluated the efficacy and safety of evinacumab in patients with </a:t>
            </a:r>
            <a:r>
              <a:rPr lang="en-US" sz="1800" dirty="0" err="1">
                <a:ln>
                  <a:noFill/>
                </a:ln>
              </a:rPr>
              <a:t>sHTG</a:t>
            </a:r>
            <a:r>
              <a:rPr lang="en-US" sz="1800" dirty="0">
                <a:ln>
                  <a:noFill/>
                </a:ln>
              </a:rPr>
              <a:t> who had ≥1 prior hospitalization for AP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D8CC5F-0401-48BF-9963-DBF13ABD3633}"/>
              </a:ext>
            </a:extLst>
          </p:cNvPr>
          <p:cNvSpPr txBox="1"/>
          <p:nvPr/>
        </p:nvSpPr>
        <p:spPr>
          <a:xfrm>
            <a:off x="838200" y="5423120"/>
            <a:ext cx="10515600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GB" sz="1000" dirty="0"/>
              <a:t>ANGPTL3, angiopoietin-like 3; AP, acute pancreatitis; LOF, loss of function; TG, triglyceride.</a:t>
            </a:r>
          </a:p>
        </p:txBody>
      </p:sp>
    </p:spTree>
    <p:extLst>
      <p:ext uri="{BB962C8B-B14F-4D97-AF65-F5344CB8AC3E}">
        <p14:creationId xmlns:p14="http://schemas.microsoft.com/office/powerpoint/2010/main" val="3660835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C6348-1498-4C32-AB48-9CDF69C59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Methods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D0CCAB45-4260-4CA7-8104-D06A9467D1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298232"/>
              </p:ext>
            </p:extLst>
          </p:nvPr>
        </p:nvGraphicFramePr>
        <p:xfrm>
          <a:off x="6096000" y="1384500"/>
          <a:ext cx="5527071" cy="3353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3127">
                  <a:extLst>
                    <a:ext uri="{9D8B030D-6E8A-4147-A177-3AD203B41FA5}">
                      <a16:colId xmlns:a16="http://schemas.microsoft.com/office/drawing/2014/main" val="3765750188"/>
                    </a:ext>
                  </a:extLst>
                </a:gridCol>
                <a:gridCol w="3923944">
                  <a:extLst>
                    <a:ext uri="{9D8B030D-6E8A-4147-A177-3AD203B41FA5}">
                      <a16:colId xmlns:a16="http://schemas.microsoft.com/office/drawing/2014/main" val="28526843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Actual Cohort</a:t>
                      </a:r>
                    </a:p>
                  </a:txBody>
                  <a:tcPr>
                    <a:solidFill>
                      <a:srgbClr val="0028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Mutation</a:t>
                      </a:r>
                    </a:p>
                  </a:txBody>
                  <a:tcPr>
                    <a:solidFill>
                      <a:srgbClr val="0028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207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cap="none" spc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600" b="1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cap="none" spc="0" dirty="0">
                          <a:solidFill>
                            <a:schemeClr val="tx1"/>
                          </a:solidFill>
                          <a:effectLst/>
                        </a:rPr>
                        <a:t>(n=17)</a:t>
                      </a:r>
                      <a:endParaRPr lang="en-US" sz="16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02" marR="65402" marT="0" marB="87202"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cap="none" spc="0" dirty="0">
                          <a:solidFill>
                            <a:schemeClr val="tx1"/>
                          </a:solidFill>
                          <a:effectLst/>
                        </a:rPr>
                        <a:t>Patients with </a:t>
                      </a:r>
                      <a: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  <a:t>FCS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  <a:t>(with bi-allelic LOF mutations in </a:t>
                      </a:r>
                      <a:r>
                        <a:rPr lang="en-US" sz="1600" i="1" cap="none" spc="0" dirty="0">
                          <a:solidFill>
                            <a:schemeClr val="tx1"/>
                          </a:solidFill>
                          <a:effectLst/>
                        </a:rPr>
                        <a:t>APOA5</a:t>
                      </a:r>
                      <a: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600" i="1" cap="none" spc="0" dirty="0">
                          <a:solidFill>
                            <a:schemeClr val="tx1"/>
                          </a:solidFill>
                          <a:effectLst/>
                        </a:rPr>
                        <a:t>APOC2</a:t>
                      </a:r>
                      <a: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600" i="1" cap="none" spc="0" dirty="0">
                          <a:solidFill>
                            <a:schemeClr val="tx1"/>
                          </a:solidFill>
                          <a:effectLst/>
                        </a:rPr>
                        <a:t>GPIHBP1</a:t>
                      </a:r>
                      <a: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600" i="1" cap="none" spc="0" dirty="0">
                          <a:solidFill>
                            <a:schemeClr val="tx1"/>
                          </a:solidFill>
                          <a:effectLst/>
                        </a:rPr>
                        <a:t>LMF1</a:t>
                      </a:r>
                      <a: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  <a:t>, or </a:t>
                      </a:r>
                      <a:r>
                        <a:rPr lang="en-US" sz="1600" i="1" cap="none" spc="0" dirty="0">
                          <a:solidFill>
                            <a:schemeClr val="tx1"/>
                          </a:solidFill>
                          <a:effectLst/>
                        </a:rPr>
                        <a:t>LPL</a:t>
                      </a:r>
                      <a: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6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02" marR="65402" marT="0" marB="87202" anchor="ctr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589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cap="none" spc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600" b="1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cap="none" spc="0" dirty="0">
                          <a:solidFill>
                            <a:schemeClr val="tx1"/>
                          </a:solidFill>
                          <a:effectLst/>
                        </a:rPr>
                        <a:t>(n=15)</a:t>
                      </a:r>
                      <a:endParaRPr lang="en-US" sz="16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02" marR="65402" marT="0" marB="87202"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  <a:t>Patients with MCS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  <a:t>(with known heterozygous LOF mutations in </a:t>
                      </a:r>
                      <a:r>
                        <a:rPr lang="en-US" sz="1600" i="1" cap="none" spc="0" dirty="0">
                          <a:solidFill>
                            <a:schemeClr val="tx1"/>
                          </a:solidFill>
                          <a:effectLst/>
                        </a:rPr>
                        <a:t>APOA5</a:t>
                      </a:r>
                      <a: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600" i="1" cap="none" spc="0" dirty="0">
                          <a:solidFill>
                            <a:schemeClr val="tx1"/>
                          </a:solidFill>
                          <a:effectLst/>
                        </a:rPr>
                        <a:t>APOC2</a:t>
                      </a:r>
                      <a: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600" i="1" cap="none" spc="0" dirty="0">
                          <a:solidFill>
                            <a:schemeClr val="tx1"/>
                          </a:solidFill>
                          <a:effectLst/>
                        </a:rPr>
                        <a:t>GPIHBP1</a:t>
                      </a:r>
                      <a: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600" i="1" cap="none" spc="0" dirty="0">
                          <a:solidFill>
                            <a:schemeClr val="tx1"/>
                          </a:solidFill>
                          <a:effectLst/>
                        </a:rPr>
                        <a:t>LMF1</a:t>
                      </a:r>
                      <a: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  <a:t>, or </a:t>
                      </a:r>
                      <a:r>
                        <a:rPr lang="en-US" sz="1600" i="1" cap="none" spc="0" dirty="0">
                          <a:solidFill>
                            <a:schemeClr val="tx1"/>
                          </a:solidFill>
                          <a:effectLst/>
                        </a:rPr>
                        <a:t>LPL</a:t>
                      </a:r>
                      <a: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6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02" marR="65402" marT="0" marB="87202" anchor="ctr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452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cap="none" spc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600" b="1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cap="none" spc="0" dirty="0">
                          <a:solidFill>
                            <a:schemeClr val="tx1"/>
                          </a:solidFill>
                          <a:effectLst/>
                        </a:rPr>
                        <a:t>(n=19)</a:t>
                      </a:r>
                      <a:endParaRPr lang="en-US" sz="16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02" marR="65402" marT="0" marB="87202"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  <a:t>Patients with MCS and without LPL pathway mutations</a:t>
                      </a:r>
                      <a:endParaRPr lang="en-US" sz="16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02" marR="65402" marT="0" marB="87202" anchor="ctr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86856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5A07E40-7EEF-4C0C-9F83-B85670386E24}"/>
              </a:ext>
            </a:extLst>
          </p:cNvPr>
          <p:cNvSpPr txBox="1"/>
          <p:nvPr/>
        </p:nvSpPr>
        <p:spPr>
          <a:xfrm>
            <a:off x="838200" y="5269231"/>
            <a:ext cx="11170920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GB" sz="1000" baseline="30000" dirty="0">
                <a:ln>
                  <a:noFill/>
                </a:ln>
              </a:rPr>
              <a:t>†</a:t>
            </a:r>
            <a:r>
              <a:rPr lang="en-GB" sz="1000" dirty="0"/>
              <a:t>Fasting serum TGs ≥500 mg/dL at screening on two separate occasions; medical history of fasting TGs ≥1000 mg/dL</a:t>
            </a:r>
          </a:p>
          <a:p>
            <a:r>
              <a:rPr lang="en-GB" sz="1000" dirty="0"/>
              <a:t>AP, acute pancreatitis; FCS, familial chylomicronemia syndrome; </a:t>
            </a:r>
            <a:r>
              <a:rPr lang="en-US" sz="1000" dirty="0" err="1"/>
              <a:t>LOF</a:t>
            </a:r>
            <a:r>
              <a:rPr lang="en-US" sz="1000" dirty="0"/>
              <a:t>, loss of function; LPL, lipoprotein lipase; </a:t>
            </a:r>
            <a:r>
              <a:rPr lang="en-GB" sz="1000" dirty="0"/>
              <a:t>MCS, multifactorial chylomicronemia syndrome; </a:t>
            </a:r>
            <a:r>
              <a:rPr lang="en-GB" sz="1000" dirty="0" err="1"/>
              <a:t>sHTG</a:t>
            </a:r>
            <a:r>
              <a:rPr lang="en-GB" sz="1000" dirty="0"/>
              <a:t>, severe hypertriglyceridemia</a:t>
            </a:r>
            <a:endParaRPr lang="en-US" sz="10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535C4DB-0E76-4902-8F08-D9EBFE868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929" y="1274490"/>
            <a:ext cx="5246428" cy="3958982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sz="1600" dirty="0">
                <a:ln>
                  <a:noFill/>
                </a:ln>
              </a:rPr>
              <a:t>In this double-blind, placebo-controlled, Phase 2 trial, 51 patients were treated and assigned to one of three cohorts based on genotype according to the presence of LOF mutations in LPL pathway genes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GB" sz="1600" dirty="0">
                <a:ln>
                  <a:noFill/>
                </a:ln>
              </a:rPr>
              <a:t>Aged 18–75 years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GB" sz="1600" dirty="0">
                <a:ln>
                  <a:noFill/>
                </a:ln>
              </a:rPr>
              <a:t>Presence of </a:t>
            </a:r>
            <a:r>
              <a:rPr lang="en-GB" sz="1600" dirty="0" err="1">
                <a:ln>
                  <a:noFill/>
                </a:ln>
              </a:rPr>
              <a:t>sHTG</a:t>
            </a:r>
            <a:r>
              <a:rPr lang="en-GB" sz="1600" baseline="30000" dirty="0">
                <a:ln>
                  <a:noFill/>
                </a:ln>
              </a:rPr>
              <a:t>†</a:t>
            </a:r>
            <a:r>
              <a:rPr lang="en-GB" sz="1600" dirty="0">
                <a:ln>
                  <a:noFill/>
                </a:ln>
              </a:rPr>
              <a:t> 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GB" sz="1600" dirty="0">
                <a:ln>
                  <a:noFill/>
                </a:ln>
              </a:rPr>
              <a:t>History of hospitalization for AP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sz="1600" dirty="0">
                <a:ln>
                  <a:noFill/>
                </a:ln>
              </a:rPr>
              <a:t>Patients were initially enrolled into their cohorts based on medical history at screening; however, they were subsequently genotyped by the Regeneron Genetics Center and reclassified into their actual cohort for the purpose of analysis</a:t>
            </a:r>
          </a:p>
        </p:txBody>
      </p:sp>
    </p:spTree>
    <p:extLst>
      <p:ext uri="{BB962C8B-B14F-4D97-AF65-F5344CB8AC3E}">
        <p14:creationId xmlns:p14="http://schemas.microsoft.com/office/powerpoint/2010/main" val="1391830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5EB69-8A98-4BD4-9153-0DAC11D1C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D2155-0601-48F0-8E4E-709F0539E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07564"/>
            <a:ext cx="10515600" cy="697657"/>
          </a:xfrm>
          <a:ln>
            <a:noFill/>
          </a:ln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GB" sz="1800" dirty="0">
                <a:ln>
                  <a:noFill/>
                </a:ln>
              </a:rPr>
              <a:t>The primary endpoint was to determine the intra-patient change in serum TGs from baseline following 12 weeks of intravenous evinacumab treatment in Cohort 3 patients*</a:t>
            </a:r>
            <a:endParaRPr lang="en-US" sz="1800" dirty="0">
              <a:ln>
                <a:noFill/>
              </a:ln>
            </a:endParaRPr>
          </a:p>
          <a:p>
            <a:pPr>
              <a:lnSpc>
                <a:spcPct val="100000"/>
              </a:lnSpc>
            </a:pPr>
            <a:endParaRPr lang="en-US" sz="1800" dirty="0">
              <a:ln>
                <a:noFill/>
              </a:ln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63F4ED-B292-4BCA-826B-1320E535F85F}"/>
              </a:ext>
            </a:extLst>
          </p:cNvPr>
          <p:cNvSpPr txBox="1"/>
          <p:nvPr/>
        </p:nvSpPr>
        <p:spPr>
          <a:xfrm>
            <a:off x="838200" y="5269231"/>
            <a:ext cx="10515600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00" dirty="0"/>
              <a:t>*Patients with MCS and without LPL pathway mutations</a:t>
            </a:r>
          </a:p>
          <a:p>
            <a:r>
              <a:rPr lang="en-US" sz="1000" dirty="0"/>
              <a:t>DBTP, double-blind treatment period; Q4W, every 4 weeks; SBTP, single-blind treatment period; TG, triglyceride.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60B179A-94DC-430D-9DFE-8D38C83E1D47}"/>
              </a:ext>
            </a:extLst>
          </p:cNvPr>
          <p:cNvGrpSpPr/>
          <p:nvPr/>
        </p:nvGrpSpPr>
        <p:grpSpPr>
          <a:xfrm>
            <a:off x="1098915" y="1184774"/>
            <a:ext cx="9849278" cy="3330124"/>
            <a:chOff x="1098915" y="1184774"/>
            <a:chExt cx="9849278" cy="3330124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08F03FAA-096A-4ABC-A6E1-834315FBD9BE}"/>
                </a:ext>
              </a:extLst>
            </p:cNvPr>
            <p:cNvSpPr/>
            <p:nvPr/>
          </p:nvSpPr>
          <p:spPr>
            <a:xfrm>
              <a:off x="2472270" y="2309835"/>
              <a:ext cx="1251045" cy="510778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r>
                <a:rPr lang="en-GB" sz="1200" dirty="0"/>
                <a:t>Randomized</a:t>
              </a:r>
              <a:br>
                <a:rPr lang="en-GB" sz="1200" dirty="0"/>
              </a:br>
              <a:r>
                <a:rPr lang="en-GB" sz="1200" dirty="0"/>
                <a:t>2:1</a:t>
              </a: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9C4E377E-C234-4B86-8FCE-A32413D9BA14}"/>
                </a:ext>
              </a:extLst>
            </p:cNvPr>
            <p:cNvSpPr/>
            <p:nvPr/>
          </p:nvSpPr>
          <p:spPr>
            <a:xfrm>
              <a:off x="3961676" y="1608044"/>
              <a:ext cx="1508451" cy="51077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GB" sz="1200" dirty="0" err="1"/>
                <a:t>Evinacumab</a:t>
              </a:r>
              <a:br>
                <a:rPr lang="en-GB" sz="1200" dirty="0"/>
              </a:br>
              <a:r>
                <a:rPr lang="en-GB" sz="1200" dirty="0"/>
                <a:t>15 mg/kg Q4W x 3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69029664-3141-4D0B-A5AF-757502BCD51D}"/>
                </a:ext>
              </a:extLst>
            </p:cNvPr>
            <p:cNvSpPr/>
            <p:nvPr/>
          </p:nvSpPr>
          <p:spPr>
            <a:xfrm>
              <a:off x="6210425" y="1608044"/>
              <a:ext cx="1508451" cy="51077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GB" sz="1200" dirty="0" err="1"/>
                <a:t>Evinacumab</a:t>
              </a:r>
              <a:br>
                <a:rPr lang="en-GB" sz="1200" dirty="0"/>
              </a:br>
              <a:r>
                <a:rPr lang="en-GB" sz="1200" dirty="0"/>
                <a:t>15 mg/kg Q4W x 3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A8E07C75-0737-470F-94FA-08458FD8FF26}"/>
                </a:ext>
              </a:extLst>
            </p:cNvPr>
            <p:cNvSpPr/>
            <p:nvPr/>
          </p:nvSpPr>
          <p:spPr>
            <a:xfrm>
              <a:off x="3961676" y="3011626"/>
              <a:ext cx="1508451" cy="511200"/>
            </a:xfrm>
            <a:prstGeom prst="roundRect">
              <a:avLst/>
            </a:prstGeom>
            <a:solidFill>
              <a:srgbClr val="000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GB" sz="1200" dirty="0"/>
                <a:t>Placebo Q4W x 3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5D45B025-24BA-4A56-8D35-31D7B2AA57E3}"/>
                </a:ext>
              </a:extLst>
            </p:cNvPr>
            <p:cNvSpPr/>
            <p:nvPr/>
          </p:nvSpPr>
          <p:spPr>
            <a:xfrm>
              <a:off x="6210425" y="3011626"/>
              <a:ext cx="1508451" cy="51077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GB" sz="1200" dirty="0" err="1"/>
                <a:t>Evinacumab</a:t>
              </a:r>
              <a:br>
                <a:rPr lang="en-GB" sz="1200" dirty="0"/>
              </a:br>
              <a:r>
                <a:rPr lang="en-GB" sz="1200" dirty="0"/>
                <a:t>15 mg/kg Q4W x 3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7BE4A73-9916-4736-B2E4-A38AF13E607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02544" y="2565224"/>
              <a:ext cx="1169726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7720E4A-031B-4589-8AC1-8441DA88D3E6}"/>
                </a:ext>
              </a:extLst>
            </p:cNvPr>
            <p:cNvCxnSpPr>
              <a:cxnSpLocks/>
            </p:cNvCxnSpPr>
            <p:nvPr/>
          </p:nvCxnSpPr>
          <p:spPr>
            <a:xfrm>
              <a:off x="1302543" y="2441399"/>
              <a:ext cx="0" cy="24765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3CAD4FF-C6D8-4EAF-BACD-F5E5FFBCCBD1}"/>
                </a:ext>
              </a:extLst>
            </p:cNvPr>
            <p:cNvCxnSpPr>
              <a:cxnSpLocks/>
            </p:cNvCxnSpPr>
            <p:nvPr/>
          </p:nvCxnSpPr>
          <p:spPr>
            <a:xfrm>
              <a:off x="1887407" y="2441399"/>
              <a:ext cx="0" cy="24765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92DB035-C8D2-4897-BEC5-0344C62940B9}"/>
                </a:ext>
              </a:extLst>
            </p:cNvPr>
            <p:cNvCxnSpPr>
              <a:cxnSpLocks/>
            </p:cNvCxnSpPr>
            <p:nvPr/>
          </p:nvCxnSpPr>
          <p:spPr>
            <a:xfrm>
              <a:off x="1769932" y="2050667"/>
              <a:ext cx="0" cy="427443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A604176-D065-45A8-BC0E-0B71DF136722}"/>
                </a:ext>
              </a:extLst>
            </p:cNvPr>
            <p:cNvCxnSpPr>
              <a:cxnSpLocks/>
            </p:cNvCxnSpPr>
            <p:nvPr/>
          </p:nvCxnSpPr>
          <p:spPr>
            <a:xfrm>
              <a:off x="2316032" y="2636463"/>
              <a:ext cx="0" cy="427443"/>
            </a:xfrm>
            <a:prstGeom prst="line">
              <a:avLst/>
            </a:prstGeom>
            <a:ln w="19050">
              <a:solidFill>
                <a:srgbClr val="000C80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32136FA-B86B-449E-BCF5-B07E8340ACFE}"/>
                </a:ext>
              </a:extLst>
            </p:cNvPr>
            <p:cNvSpPr txBox="1"/>
            <p:nvPr/>
          </p:nvSpPr>
          <p:spPr>
            <a:xfrm>
              <a:off x="1098915" y="1602844"/>
              <a:ext cx="13420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/>
                <a:t>Screening period</a:t>
              </a:r>
              <a:br>
                <a:rPr lang="en-GB" sz="1200" dirty="0"/>
              </a:br>
              <a:r>
                <a:rPr lang="en-GB" sz="1200" dirty="0"/>
                <a:t>(up to 37 days)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75FBDEA-9E7B-42DE-87B3-FBB7E69D66B8}"/>
                </a:ext>
              </a:extLst>
            </p:cNvPr>
            <p:cNvSpPr txBox="1"/>
            <p:nvPr/>
          </p:nvSpPr>
          <p:spPr>
            <a:xfrm>
              <a:off x="1736325" y="3054579"/>
              <a:ext cx="11721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solidFill>
                    <a:srgbClr val="000C80"/>
                  </a:solidFill>
                </a:rPr>
                <a:t>Placebo run-in</a:t>
              </a:r>
              <a:br>
                <a:rPr lang="en-GB" sz="1200" dirty="0">
                  <a:solidFill>
                    <a:srgbClr val="000C80"/>
                  </a:solidFill>
                </a:rPr>
              </a:br>
              <a:r>
                <a:rPr lang="en-GB" sz="1200" dirty="0">
                  <a:solidFill>
                    <a:srgbClr val="000C80"/>
                  </a:solidFill>
                </a:rPr>
                <a:t>(4 weeks)</a:t>
              </a:r>
            </a:p>
          </p:txBody>
        </p:sp>
        <p:cxnSp>
          <p:nvCxnSpPr>
            <p:cNvPr id="26" name="Connector: Elbow 25">
              <a:extLst>
                <a:ext uri="{FF2B5EF4-FFF2-40B4-BE49-F238E27FC236}">
                  <a16:creationId xmlns:a16="http://schemas.microsoft.com/office/drawing/2014/main" id="{AA753622-8998-4E18-BA51-1817269083D8}"/>
                </a:ext>
              </a:extLst>
            </p:cNvPr>
            <p:cNvCxnSpPr>
              <a:cxnSpLocks/>
              <a:stCxn id="5" idx="0"/>
              <a:endCxn id="7" idx="1"/>
            </p:cNvCxnSpPr>
            <p:nvPr/>
          </p:nvCxnSpPr>
          <p:spPr>
            <a:xfrm rot="5400000" flipH="1" flipV="1">
              <a:off x="3306533" y="1654693"/>
              <a:ext cx="446402" cy="863883"/>
            </a:xfrm>
            <a:prstGeom prst="bentConnector2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or: Elbow 27">
              <a:extLst>
                <a:ext uri="{FF2B5EF4-FFF2-40B4-BE49-F238E27FC236}">
                  <a16:creationId xmlns:a16="http://schemas.microsoft.com/office/drawing/2014/main" id="{A7C240C4-F618-4B8E-B875-5277EFCC2FB9}"/>
                </a:ext>
              </a:extLst>
            </p:cNvPr>
            <p:cNvCxnSpPr>
              <a:stCxn id="5" idx="2"/>
              <a:endCxn id="9" idx="1"/>
            </p:cNvCxnSpPr>
            <p:nvPr/>
          </p:nvCxnSpPr>
          <p:spPr>
            <a:xfrm rot="16200000" flipH="1">
              <a:off x="3306428" y="2611977"/>
              <a:ext cx="446613" cy="863883"/>
            </a:xfrm>
            <a:prstGeom prst="bentConnector2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C9C95A0-0A51-4145-81C4-E31DF08E3C3E}"/>
                </a:ext>
              </a:extLst>
            </p:cNvPr>
            <p:cNvCxnSpPr>
              <a:stCxn id="9" idx="3"/>
              <a:endCxn id="10" idx="1"/>
            </p:cNvCxnSpPr>
            <p:nvPr/>
          </p:nvCxnSpPr>
          <p:spPr>
            <a:xfrm flipV="1">
              <a:off x="5470127" y="3267015"/>
              <a:ext cx="740298" cy="211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D17D3529-9813-484B-80CA-C221085BA94F}"/>
                </a:ext>
              </a:extLst>
            </p:cNvPr>
            <p:cNvCxnSpPr>
              <a:stCxn id="7" idx="3"/>
              <a:endCxn id="8" idx="1"/>
            </p:cNvCxnSpPr>
            <p:nvPr/>
          </p:nvCxnSpPr>
          <p:spPr>
            <a:xfrm>
              <a:off x="5470127" y="1863433"/>
              <a:ext cx="740298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663081F-21F2-4BEA-9800-CC63CFEDBB3C}"/>
                </a:ext>
              </a:extLst>
            </p:cNvPr>
            <p:cNvCxnSpPr>
              <a:cxnSpLocks/>
            </p:cNvCxnSpPr>
            <p:nvPr/>
          </p:nvCxnSpPr>
          <p:spPr>
            <a:xfrm>
              <a:off x="7718876" y="1863433"/>
              <a:ext cx="3229317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3E5477-EE7B-4E89-AD56-EAD4BC10C2DB}"/>
                </a:ext>
              </a:extLst>
            </p:cNvPr>
            <p:cNvCxnSpPr>
              <a:cxnSpLocks/>
            </p:cNvCxnSpPr>
            <p:nvPr/>
          </p:nvCxnSpPr>
          <p:spPr>
            <a:xfrm>
              <a:off x="3074193" y="3739819"/>
              <a:ext cx="7872413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A67ED86-837B-4562-8E8A-7507D0E9B8CA}"/>
                </a:ext>
              </a:extLst>
            </p:cNvPr>
            <p:cNvCxnSpPr>
              <a:cxnSpLocks/>
            </p:cNvCxnSpPr>
            <p:nvPr/>
          </p:nvCxnSpPr>
          <p:spPr>
            <a:xfrm>
              <a:off x="8141493" y="1460117"/>
              <a:ext cx="2806700" cy="0"/>
            </a:xfrm>
            <a:prstGeom prst="line">
              <a:avLst/>
            </a:prstGeom>
            <a:ln w="19050">
              <a:solidFill>
                <a:schemeClr val="tx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4458CE8-F933-402C-93B9-13605A3D6924}"/>
                </a:ext>
              </a:extLst>
            </p:cNvPr>
            <p:cNvCxnSpPr>
              <a:cxnSpLocks/>
            </p:cNvCxnSpPr>
            <p:nvPr/>
          </p:nvCxnSpPr>
          <p:spPr>
            <a:xfrm>
              <a:off x="5609431" y="1460117"/>
              <a:ext cx="2532062" cy="0"/>
            </a:xfrm>
            <a:prstGeom prst="line">
              <a:avLst/>
            </a:prstGeom>
            <a:ln w="19050">
              <a:solidFill>
                <a:schemeClr val="tx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74157A81-7E29-486D-A0F1-9AEF5E9E6C1B}"/>
                </a:ext>
              </a:extLst>
            </p:cNvPr>
            <p:cNvCxnSpPr>
              <a:cxnSpLocks/>
            </p:cNvCxnSpPr>
            <p:nvPr/>
          </p:nvCxnSpPr>
          <p:spPr>
            <a:xfrm>
              <a:off x="3077369" y="1460117"/>
              <a:ext cx="2532062" cy="0"/>
            </a:xfrm>
            <a:prstGeom prst="line">
              <a:avLst/>
            </a:prstGeom>
            <a:ln w="19050">
              <a:solidFill>
                <a:schemeClr val="tx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2CAE7824-9063-4EDC-909E-06FDAE416292}"/>
                </a:ext>
              </a:extLst>
            </p:cNvPr>
            <p:cNvCxnSpPr>
              <a:cxnSpLocks/>
            </p:cNvCxnSpPr>
            <p:nvPr/>
          </p:nvCxnSpPr>
          <p:spPr>
            <a:xfrm>
              <a:off x="3125431" y="3804863"/>
              <a:ext cx="0" cy="233354"/>
            </a:xfrm>
            <a:prstGeom prst="line">
              <a:avLst/>
            </a:prstGeom>
            <a:ln w="19050">
              <a:solidFill>
                <a:schemeClr val="tx2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706BC60-2A7C-400F-96B9-E1F9867A9046}"/>
                </a:ext>
              </a:extLst>
            </p:cNvPr>
            <p:cNvSpPr txBox="1"/>
            <p:nvPr/>
          </p:nvSpPr>
          <p:spPr>
            <a:xfrm>
              <a:off x="2990619" y="4006342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b="1" dirty="0">
                  <a:solidFill>
                    <a:schemeClr val="tx2"/>
                  </a:solidFill>
                </a:rPr>
                <a:t>0</a:t>
              </a:r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B0B40DD-E6E7-4106-9868-608A417B2D07}"/>
                </a:ext>
              </a:extLst>
            </p:cNvPr>
            <p:cNvCxnSpPr>
              <a:cxnSpLocks/>
            </p:cNvCxnSpPr>
            <p:nvPr/>
          </p:nvCxnSpPr>
          <p:spPr>
            <a:xfrm>
              <a:off x="3939818" y="3804863"/>
              <a:ext cx="0" cy="233354"/>
            </a:xfrm>
            <a:prstGeom prst="line">
              <a:avLst/>
            </a:prstGeom>
            <a:ln w="19050">
              <a:solidFill>
                <a:schemeClr val="tx2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B17E878-B2F0-475B-A688-D57827207FC9}"/>
                </a:ext>
              </a:extLst>
            </p:cNvPr>
            <p:cNvSpPr txBox="1"/>
            <p:nvPr/>
          </p:nvSpPr>
          <p:spPr>
            <a:xfrm>
              <a:off x="3805006" y="4006342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b="1" dirty="0">
                  <a:solidFill>
                    <a:schemeClr val="tx2"/>
                  </a:solidFill>
                </a:rPr>
                <a:t>4</a:t>
              </a:r>
            </a:p>
          </p:txBody>
        </p: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215F6B37-7A5F-4EB1-88EF-D7A7AFF475BA}"/>
                </a:ext>
              </a:extLst>
            </p:cNvPr>
            <p:cNvCxnSpPr>
              <a:cxnSpLocks/>
            </p:cNvCxnSpPr>
            <p:nvPr/>
          </p:nvCxnSpPr>
          <p:spPr>
            <a:xfrm>
              <a:off x="4755000" y="3804863"/>
              <a:ext cx="0" cy="233354"/>
            </a:xfrm>
            <a:prstGeom prst="line">
              <a:avLst/>
            </a:prstGeom>
            <a:ln w="19050">
              <a:solidFill>
                <a:schemeClr val="tx2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EE6C598-B1E9-4CC2-B9C4-B23415EF5A87}"/>
                </a:ext>
              </a:extLst>
            </p:cNvPr>
            <p:cNvSpPr txBox="1"/>
            <p:nvPr/>
          </p:nvSpPr>
          <p:spPr>
            <a:xfrm>
              <a:off x="4620188" y="4006342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b="1" dirty="0">
                  <a:solidFill>
                    <a:schemeClr val="tx2"/>
                  </a:solidFill>
                </a:rPr>
                <a:t>8</a:t>
              </a: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5AD0FAAA-337B-4336-A104-1053B82B179B}"/>
                </a:ext>
              </a:extLst>
            </p:cNvPr>
            <p:cNvCxnSpPr>
              <a:cxnSpLocks/>
            </p:cNvCxnSpPr>
            <p:nvPr/>
          </p:nvCxnSpPr>
          <p:spPr>
            <a:xfrm>
              <a:off x="5571769" y="3804863"/>
              <a:ext cx="0" cy="233354"/>
            </a:xfrm>
            <a:prstGeom prst="line">
              <a:avLst/>
            </a:prstGeom>
            <a:ln w="19050">
              <a:solidFill>
                <a:schemeClr val="tx2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A081087-1360-4A25-84F4-651A2D365132}"/>
                </a:ext>
              </a:extLst>
            </p:cNvPr>
            <p:cNvSpPr txBox="1"/>
            <p:nvPr/>
          </p:nvSpPr>
          <p:spPr>
            <a:xfrm>
              <a:off x="5394477" y="4006342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b="1" dirty="0">
                  <a:solidFill>
                    <a:schemeClr val="tx2"/>
                  </a:solidFill>
                </a:rPr>
                <a:t>12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E223B6A-3625-4727-AE10-D44E2AA5B530}"/>
                </a:ext>
              </a:extLst>
            </p:cNvPr>
            <p:cNvSpPr txBox="1"/>
            <p:nvPr/>
          </p:nvSpPr>
          <p:spPr>
            <a:xfrm>
              <a:off x="2365935" y="4237899"/>
              <a:ext cx="395492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b="1" dirty="0" err="1">
                  <a:solidFill>
                    <a:schemeClr val="tx2"/>
                  </a:solidFill>
                </a:rPr>
                <a:t>Evinacumab</a:t>
              </a:r>
              <a:r>
                <a:rPr lang="en-GB" sz="1200" b="1" dirty="0">
                  <a:solidFill>
                    <a:schemeClr val="tx2"/>
                  </a:solidFill>
                </a:rPr>
                <a:t> or placebo administered visits (weeks)</a:t>
              </a: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DE9C16E7-69BC-4D89-8EA6-F15CF373A2ED}"/>
                </a:ext>
              </a:extLst>
            </p:cNvPr>
            <p:cNvSpPr/>
            <p:nvPr/>
          </p:nvSpPr>
          <p:spPr>
            <a:xfrm>
              <a:off x="3074254" y="3688642"/>
              <a:ext cx="102354" cy="10235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7367CFEB-07BF-44A7-A6D1-1FE716B7F564}"/>
                </a:ext>
              </a:extLst>
            </p:cNvPr>
            <p:cNvSpPr/>
            <p:nvPr/>
          </p:nvSpPr>
          <p:spPr>
            <a:xfrm>
              <a:off x="3888641" y="3688642"/>
              <a:ext cx="102354" cy="10235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DBF1136F-4595-4F38-8086-49E09268E0CE}"/>
                </a:ext>
              </a:extLst>
            </p:cNvPr>
            <p:cNvSpPr/>
            <p:nvPr/>
          </p:nvSpPr>
          <p:spPr>
            <a:xfrm>
              <a:off x="4703823" y="3688642"/>
              <a:ext cx="102354" cy="10235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EDE07198-16DD-494D-8D02-2DAC815DFD97}"/>
                </a:ext>
              </a:extLst>
            </p:cNvPr>
            <p:cNvSpPr/>
            <p:nvPr/>
          </p:nvSpPr>
          <p:spPr>
            <a:xfrm>
              <a:off x="5520592" y="3688642"/>
              <a:ext cx="102354" cy="10235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0C4A219F-3910-4D88-832C-0E4CCEB44714}"/>
                </a:ext>
              </a:extLst>
            </p:cNvPr>
            <p:cNvSpPr txBox="1"/>
            <p:nvPr/>
          </p:nvSpPr>
          <p:spPr>
            <a:xfrm>
              <a:off x="3102575" y="1184774"/>
              <a:ext cx="2506855" cy="276999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algn="ctr"/>
              <a:r>
                <a:rPr lang="en-GB" sz="1200" dirty="0"/>
                <a:t>DBTP (12 weeks)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F007125-D0F6-46A2-98DF-42A1DF3FDB66}"/>
                </a:ext>
              </a:extLst>
            </p:cNvPr>
            <p:cNvSpPr txBox="1"/>
            <p:nvPr/>
          </p:nvSpPr>
          <p:spPr>
            <a:xfrm>
              <a:off x="5634638" y="1184774"/>
              <a:ext cx="2506855" cy="276999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algn="ctr"/>
              <a:r>
                <a:rPr lang="en-GB" sz="1200" dirty="0"/>
                <a:t>SBTP (12 weeks)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C93A7D0-18E8-4879-856A-8318D2D99EA0}"/>
                </a:ext>
              </a:extLst>
            </p:cNvPr>
            <p:cNvSpPr txBox="1"/>
            <p:nvPr/>
          </p:nvSpPr>
          <p:spPr>
            <a:xfrm>
              <a:off x="8149936" y="1184774"/>
              <a:ext cx="2798257" cy="276999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algn="ctr"/>
              <a:r>
                <a:rPr lang="en-GB" sz="1200" dirty="0"/>
                <a:t>Safety follow-up period (20 weeks)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B311456C-6717-4D02-AAFB-C5DE6F0D9D43}"/>
                </a:ext>
              </a:extLst>
            </p:cNvPr>
            <p:cNvSpPr txBox="1"/>
            <p:nvPr/>
          </p:nvSpPr>
          <p:spPr>
            <a:xfrm>
              <a:off x="3454437" y="1596494"/>
              <a:ext cx="370294" cy="276999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algn="ctr"/>
              <a:r>
                <a:rPr lang="en-GB" sz="1200" b="1" dirty="0">
                  <a:solidFill>
                    <a:schemeClr val="accent6">
                      <a:lumMod val="75000"/>
                    </a:schemeClr>
                  </a:solidFill>
                </a:rPr>
                <a:t>N=35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588E055F-C682-4F83-9F21-0A3C26D3C2F4}"/>
                </a:ext>
              </a:extLst>
            </p:cNvPr>
            <p:cNvSpPr txBox="1"/>
            <p:nvPr/>
          </p:nvSpPr>
          <p:spPr>
            <a:xfrm>
              <a:off x="3484093" y="2993291"/>
              <a:ext cx="370293" cy="276999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algn="ctr"/>
              <a:r>
                <a:rPr lang="en-GB" sz="1200" b="1" dirty="0">
                  <a:solidFill>
                    <a:srgbClr val="000C80"/>
                  </a:solidFill>
                </a:rPr>
                <a:t>N=16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0348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0B0DA-DC3C-4E25-8BCC-3CC6903CA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3AEE2-E2B0-4404-BDC3-85453CCEB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2339"/>
            <a:ext cx="10515600" cy="43467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1800" dirty="0">
                <a:ln>
                  <a:noFill/>
                </a:ln>
              </a:rPr>
              <a:t>Patient demographics and baseline characteristics were generally well balanced </a:t>
            </a:r>
            <a:endParaRPr lang="en-US" sz="1800" dirty="0">
              <a:ln>
                <a:noFill/>
              </a:ln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CA37094-4B0A-43BB-997D-0DD4AD2983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840505"/>
              </p:ext>
            </p:extLst>
          </p:nvPr>
        </p:nvGraphicFramePr>
        <p:xfrm>
          <a:off x="967581" y="1457009"/>
          <a:ext cx="10405272" cy="3318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6998">
                  <a:extLst>
                    <a:ext uri="{9D8B030D-6E8A-4147-A177-3AD203B41FA5}">
                      <a16:colId xmlns:a16="http://schemas.microsoft.com/office/drawing/2014/main" val="2892979128"/>
                    </a:ext>
                  </a:extLst>
                </a:gridCol>
                <a:gridCol w="1261379">
                  <a:extLst>
                    <a:ext uri="{9D8B030D-6E8A-4147-A177-3AD203B41FA5}">
                      <a16:colId xmlns:a16="http://schemas.microsoft.com/office/drawing/2014/main" val="2834896538"/>
                    </a:ext>
                  </a:extLst>
                </a:gridCol>
                <a:gridCol w="1261379">
                  <a:extLst>
                    <a:ext uri="{9D8B030D-6E8A-4147-A177-3AD203B41FA5}">
                      <a16:colId xmlns:a16="http://schemas.microsoft.com/office/drawing/2014/main" val="4066935415"/>
                    </a:ext>
                  </a:extLst>
                </a:gridCol>
                <a:gridCol w="1261379">
                  <a:extLst>
                    <a:ext uri="{9D8B030D-6E8A-4147-A177-3AD203B41FA5}">
                      <a16:colId xmlns:a16="http://schemas.microsoft.com/office/drawing/2014/main" val="1130286350"/>
                    </a:ext>
                  </a:extLst>
                </a:gridCol>
                <a:gridCol w="1261379">
                  <a:extLst>
                    <a:ext uri="{9D8B030D-6E8A-4147-A177-3AD203B41FA5}">
                      <a16:colId xmlns:a16="http://schemas.microsoft.com/office/drawing/2014/main" val="3288890756"/>
                    </a:ext>
                  </a:extLst>
                </a:gridCol>
                <a:gridCol w="1261379">
                  <a:extLst>
                    <a:ext uri="{9D8B030D-6E8A-4147-A177-3AD203B41FA5}">
                      <a16:colId xmlns:a16="http://schemas.microsoft.com/office/drawing/2014/main" val="1103371484"/>
                    </a:ext>
                  </a:extLst>
                </a:gridCol>
                <a:gridCol w="1261379">
                  <a:extLst>
                    <a:ext uri="{9D8B030D-6E8A-4147-A177-3AD203B41FA5}">
                      <a16:colId xmlns:a16="http://schemas.microsoft.com/office/drawing/2014/main" val="1712307128"/>
                    </a:ext>
                  </a:extLst>
                </a:gridCol>
              </a:tblGrid>
              <a:tr h="112892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85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Actual Cohort 1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85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Actual Cohort 2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85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Actual Cohort 3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85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527986"/>
                  </a:ext>
                </a:extLst>
              </a:tr>
              <a:tr h="374309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 anchor="b">
                    <a:solidFill>
                      <a:srgbClr val="0028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Placebo </a:t>
                      </a:r>
                      <a:b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IV Q4W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(n=5)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8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Evinacumab</a:t>
                      </a:r>
                      <a:b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IV 15 mg/kg Q4W (n=12)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8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Placebo </a:t>
                      </a:r>
                      <a:b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IV Q4W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(n=6)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8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Evinacumab IV 15 mg/kg Q4W (n=9)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8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Placebo </a:t>
                      </a:r>
                      <a:b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IV Q4W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 (n=5)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8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Evinacumab IV 15 mg/kg Q4W (n=14)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8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856390"/>
                  </a:ext>
                </a:extLst>
              </a:tr>
              <a:tr h="1128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Age, years, mean (SD)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8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43.2 (15.7)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51.3 (9.4)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52.8 (13.5)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48.7 (10.3)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41.2 (7.8)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46.1 (11.0)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81068822"/>
                  </a:ext>
                </a:extLst>
              </a:tr>
              <a:tr h="1128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Male, n (%)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>
                    <a:solidFill>
                      <a:srgbClr val="0028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 (80.0)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 (50.0)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 (33.3)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 (66.7)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 (60.0)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 (42.9)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/>
                </a:tc>
                <a:extLst>
                  <a:ext uri="{0D108BD9-81ED-4DB2-BD59-A6C34878D82A}">
                    <a16:rowId xmlns:a16="http://schemas.microsoft.com/office/drawing/2014/main" val="2369595669"/>
                  </a:ext>
                </a:extLst>
              </a:tr>
              <a:tr h="1128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White, n (%)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>
                    <a:solidFill>
                      <a:srgbClr val="0028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 (80.0)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 (91.7)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 (83.3)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 (77.8)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 (60.0)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 (78.6)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/>
                </a:tc>
                <a:extLst>
                  <a:ext uri="{0D108BD9-81ED-4DB2-BD59-A6C34878D82A}">
                    <a16:rowId xmlns:a16="http://schemas.microsoft.com/office/drawing/2014/main" val="3303095813"/>
                  </a:ext>
                </a:extLst>
              </a:tr>
              <a:tr h="1128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BMI, kg/m</a:t>
                      </a:r>
                      <a:r>
                        <a:rPr lang="en-US" sz="1200" baseline="30000" dirty="0">
                          <a:effectLst/>
                          <a:latin typeface="+mj-lt"/>
                        </a:rPr>
                        <a:t>2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, mean (SD)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>
                    <a:solidFill>
                      <a:srgbClr val="0028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26.6 (4.1)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26.8 (5.2)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27.9 (5.6)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31.5 (4.3)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30.0 (1.9)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28.9 (5.0)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/>
                </a:tc>
                <a:extLst>
                  <a:ext uri="{0D108BD9-81ED-4DB2-BD59-A6C34878D82A}">
                    <a16:rowId xmlns:a16="http://schemas.microsoft.com/office/drawing/2014/main" val="1502963640"/>
                  </a:ext>
                </a:extLst>
              </a:tr>
              <a:tr h="1128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History of AP, n (%)</a:t>
                      </a:r>
                    </a:p>
                  </a:txBody>
                  <a:tcPr marL="90000" marR="90000" marT="36000" marB="36000" anchor="ctr">
                    <a:solidFill>
                      <a:srgbClr val="0028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 (100)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 (100)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 (100)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 (100)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 (100)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14 (100)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/>
                </a:tc>
                <a:extLst>
                  <a:ext uri="{0D108BD9-81ED-4DB2-BD59-A6C34878D82A}">
                    <a16:rowId xmlns:a16="http://schemas.microsoft.com/office/drawing/2014/main" val="1953349302"/>
                  </a:ext>
                </a:extLst>
              </a:tr>
              <a:tr h="2871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Time from the most recent occurrence of AP, years, mean (SD)</a:t>
                      </a:r>
                      <a:r>
                        <a:rPr lang="en-GB" sz="1200" dirty="0">
                          <a:effectLst/>
                          <a:latin typeface="+mj-lt"/>
                        </a:rPr>
                        <a:t>*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>
                    <a:solidFill>
                      <a:srgbClr val="0028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5.5 (7.8)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8.5 (9.6)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1.9 (1.1)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3.9 (3.8)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1.8 (1.6)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3.0 (4.6)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/>
                </a:tc>
                <a:extLst>
                  <a:ext uri="{0D108BD9-81ED-4DB2-BD59-A6C34878D82A}">
                    <a16:rowId xmlns:a16="http://schemas.microsoft.com/office/drawing/2014/main" val="258455157"/>
                  </a:ext>
                </a:extLst>
              </a:tr>
              <a:tr h="1128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Concomitant </a:t>
                      </a:r>
                      <a:r>
                        <a:rPr lang="en-US" sz="1200" dirty="0" err="1">
                          <a:effectLst/>
                          <a:latin typeface="+mj-lt"/>
                        </a:rPr>
                        <a:t>LLT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, n (%)</a:t>
                      </a:r>
                      <a:endParaRPr lang="en-US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>
                    <a:solidFill>
                      <a:srgbClr val="0028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 (60.0)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 (50.0)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 (100)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 (100)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 (80.0)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 (71.4)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36000" marB="36000" anchor="ctr"/>
                </a:tc>
                <a:extLst>
                  <a:ext uri="{0D108BD9-81ED-4DB2-BD59-A6C34878D82A}">
                    <a16:rowId xmlns:a16="http://schemas.microsoft.com/office/drawing/2014/main" val="2145282040"/>
                  </a:ext>
                </a:extLst>
              </a:tr>
              <a:tr h="1128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Baseline fasting TGs, mg/dL, median (Q1:Q3)</a:t>
                      </a:r>
                    </a:p>
                  </a:txBody>
                  <a:tcPr marL="90000" marR="90000" marT="36000" marB="36000" anchor="ctr">
                    <a:solidFill>
                      <a:srgbClr val="00285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3918 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(3122:3931)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3141 (2713:3921)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1352</a:t>
                      </a:r>
                      <a:b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(769:4010)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1238 (1020:2341)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1031 (1022:1496)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1917 (1196:2607)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7666731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306C33D-4D0C-4668-A10B-3D21ED8520FE}"/>
              </a:ext>
            </a:extLst>
          </p:cNvPr>
          <p:cNvSpPr txBox="1"/>
          <p:nvPr/>
        </p:nvSpPr>
        <p:spPr>
          <a:xfrm>
            <a:off x="838200" y="4978080"/>
            <a:ext cx="1051560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00" dirty="0"/>
              <a:t>*Time from diagnosis to study randomization. </a:t>
            </a:r>
          </a:p>
          <a:p>
            <a:r>
              <a:rPr lang="en-US" sz="1000" dirty="0"/>
              <a:t>Cohort 1, patients with FCS (with bi-allelic LOF mutations in </a:t>
            </a:r>
            <a:r>
              <a:rPr lang="en-US" sz="1000" i="1" dirty="0"/>
              <a:t>APOA5, APOC2, GPIHBP1, LMF1</a:t>
            </a:r>
            <a:r>
              <a:rPr lang="en-US" sz="1000" dirty="0"/>
              <a:t>, or </a:t>
            </a:r>
            <a:r>
              <a:rPr lang="en-US" sz="1000" i="1" dirty="0"/>
              <a:t>LPL</a:t>
            </a:r>
            <a:r>
              <a:rPr lang="en-US" sz="1000" dirty="0"/>
              <a:t>); cohort 2, patients with MCS (with known heterozygous LOF mutations in </a:t>
            </a:r>
            <a:r>
              <a:rPr lang="en-US" sz="1000" i="1" dirty="0"/>
              <a:t>APOA5, APOC2, GPIHBP1, LMF1</a:t>
            </a:r>
            <a:r>
              <a:rPr lang="en-US" sz="1000" dirty="0"/>
              <a:t>, or </a:t>
            </a:r>
            <a:r>
              <a:rPr lang="en-US" sz="1000" i="1" dirty="0"/>
              <a:t>LPL</a:t>
            </a:r>
            <a:r>
              <a:rPr lang="en-US" sz="1000" dirty="0"/>
              <a:t>) ; cohort 3, patients with MCS and without LPL pathway mutations</a:t>
            </a:r>
          </a:p>
          <a:p>
            <a:r>
              <a:rPr lang="en-US" sz="1000" dirty="0"/>
              <a:t>AP, acute pancreatitis; BMI, body mass index; IV, intravenous; LLT, lipid-lowering therapy; Q4W, every 4 weeks; SD, standard deviation.</a:t>
            </a:r>
          </a:p>
        </p:txBody>
      </p:sp>
    </p:spTree>
    <p:extLst>
      <p:ext uri="{BB962C8B-B14F-4D97-AF65-F5344CB8AC3E}">
        <p14:creationId xmlns:p14="http://schemas.microsoft.com/office/powerpoint/2010/main" val="1459204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52980-B870-4295-8A65-EC3CAC007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E9F3B-B0F1-4847-92FE-9169476AD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9460"/>
            <a:ext cx="10515600" cy="2782951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2000" dirty="0">
                <a:ln>
                  <a:noFill/>
                </a:ln>
              </a:rPr>
              <a:t>In cohort 3, the least squares mean (SE) reduction in TGs from baseline (pre-specified primary endpoint) was –27.1% (37.4%) 95% CI –71.2 to 84.6, and the corresponding median reduction in TGs was –68.8% (95% CI –84.1 to –38.8) (absolute median change in TG of –905 mg/dL from baseline), after 12 weeks of treatment (combination of DBTP and SBTP)</a:t>
            </a:r>
          </a:p>
          <a:p>
            <a:pPr>
              <a:lnSpc>
                <a:spcPct val="100000"/>
              </a:lnSpc>
            </a:pPr>
            <a:r>
              <a:rPr lang="en-GB" sz="2000" dirty="0">
                <a:ln>
                  <a:noFill/>
                </a:ln>
              </a:rPr>
              <a:t>Cohorts 2 and 3 showed clinically meaningful reductions in TGs during the DBTP. The TG-lowering effect persisted throughout the SBTP</a:t>
            </a:r>
          </a:p>
          <a:p>
            <a:pPr>
              <a:lnSpc>
                <a:spcPct val="100000"/>
              </a:lnSpc>
            </a:pPr>
            <a:r>
              <a:rPr lang="en-GB" sz="2000" dirty="0">
                <a:ln>
                  <a:noFill/>
                </a:ln>
              </a:rPr>
              <a:t>Overall, changes in lipid/lipoprotein parameters observed during the DBTP were maintained during the </a:t>
            </a:r>
            <a:r>
              <a:rPr lang="en-GB" sz="2000" dirty="0" err="1">
                <a:ln>
                  <a:noFill/>
                </a:ln>
              </a:rPr>
              <a:t>SBTP</a:t>
            </a:r>
            <a:endParaRPr lang="en-US" sz="2000" dirty="0">
              <a:ln>
                <a:noFill/>
              </a:ln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8F5530-579D-4702-B94D-9E810C5DF537}"/>
              </a:ext>
            </a:extLst>
          </p:cNvPr>
          <p:cNvSpPr txBox="1"/>
          <p:nvPr/>
        </p:nvSpPr>
        <p:spPr>
          <a:xfrm>
            <a:off x="838200" y="5423120"/>
            <a:ext cx="10515600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00" dirty="0"/>
              <a:t>CI, confidence interval; DBTP, double-blind treatment period; SBTP, single-blind treatment period; SE, standard error; TG, triglyceride.</a:t>
            </a:r>
          </a:p>
        </p:txBody>
      </p:sp>
    </p:spTree>
    <p:extLst>
      <p:ext uri="{BB962C8B-B14F-4D97-AF65-F5344CB8AC3E}">
        <p14:creationId xmlns:p14="http://schemas.microsoft.com/office/powerpoint/2010/main" val="4076620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52980-B870-4295-8A65-EC3CAC007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3708"/>
          </a:xfrm>
        </p:spPr>
        <p:txBody>
          <a:bodyPr anchor="t"/>
          <a:lstStyle/>
          <a:p>
            <a:r>
              <a:rPr lang="en-US" dirty="0"/>
              <a:t>Results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8F5530-579D-4702-B94D-9E810C5DF537}"/>
              </a:ext>
            </a:extLst>
          </p:cNvPr>
          <p:cNvSpPr txBox="1"/>
          <p:nvPr/>
        </p:nvSpPr>
        <p:spPr>
          <a:xfrm>
            <a:off x="838200" y="5423120"/>
            <a:ext cx="10515600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00" dirty="0"/>
              <a:t>IV, intravenous; Q4W, every 4 weeks; TG, triglyceride.</a:t>
            </a:r>
          </a:p>
        </p:txBody>
      </p:sp>
      <p:grpSp>
        <p:nvGrpSpPr>
          <p:cNvPr id="469" name="Group 468">
            <a:extLst>
              <a:ext uri="{FF2B5EF4-FFF2-40B4-BE49-F238E27FC236}">
                <a16:creationId xmlns:a16="http://schemas.microsoft.com/office/drawing/2014/main" id="{88F45960-722C-4C75-9331-965667144950}"/>
              </a:ext>
            </a:extLst>
          </p:cNvPr>
          <p:cNvGrpSpPr/>
          <p:nvPr/>
        </p:nvGrpSpPr>
        <p:grpSpPr>
          <a:xfrm>
            <a:off x="1852105" y="1288652"/>
            <a:ext cx="2880691" cy="320923"/>
            <a:chOff x="1869515" y="1354108"/>
            <a:chExt cx="2880691" cy="320923"/>
          </a:xfrm>
        </p:grpSpPr>
        <p:sp>
          <p:nvSpPr>
            <p:cNvPr id="359" name="Rectangle 201">
              <a:extLst>
                <a:ext uri="{FF2B5EF4-FFF2-40B4-BE49-F238E27FC236}">
                  <a16:creationId xmlns:a16="http://schemas.microsoft.com/office/drawing/2014/main" id="{07EA0883-61E7-48F4-94DE-508F509374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6854" y="1354108"/>
              <a:ext cx="184185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2856"/>
                  </a:solidFill>
                  <a:effectLst/>
                  <a:latin typeface="Arial" panose="020B0604020202020204" pitchFamily="34" charset="0"/>
                </a:rPr>
                <a:t>Actual Cohort 1 placebo IV Q4W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0" name="Rectangle 202">
              <a:extLst>
                <a:ext uri="{FF2B5EF4-FFF2-40B4-BE49-F238E27FC236}">
                  <a16:creationId xmlns:a16="http://schemas.microsoft.com/office/drawing/2014/main" id="{642327CE-80F2-4B55-989A-E42A5CD8D3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6854" y="1521143"/>
              <a:ext cx="264335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2856"/>
                  </a:solidFill>
                  <a:effectLst/>
                  <a:latin typeface="Arial" panose="020B0604020202020204" pitchFamily="34" charset="0"/>
                </a:rPr>
                <a:t>Actual Cohort 1 </a:t>
              </a:r>
              <a:r>
                <a:rPr kumimoji="0" lang="en-US" altLang="en-US" sz="1000" b="0" i="0" u="none" strike="noStrike" cap="none" normalizeH="0" baseline="0" dirty="0" err="1">
                  <a:ln>
                    <a:noFill/>
                  </a:ln>
                  <a:solidFill>
                    <a:srgbClr val="002856"/>
                  </a:solidFill>
                  <a:effectLst/>
                  <a:latin typeface="Arial" panose="020B0604020202020204" pitchFamily="34" charset="0"/>
                </a:rPr>
                <a:t>evinacumab</a:t>
              </a: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2856"/>
                  </a:solidFill>
                  <a:effectLst/>
                  <a:latin typeface="Arial" panose="020B0604020202020204" pitchFamily="34" charset="0"/>
                </a:rPr>
                <a:t> IV 15 mg/kg Q4W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1" name="Oval 203">
              <a:extLst>
                <a:ext uri="{FF2B5EF4-FFF2-40B4-BE49-F238E27FC236}">
                  <a16:creationId xmlns:a16="http://schemas.microsoft.com/office/drawing/2014/main" id="{58D84429-A03E-42D9-AB8B-8777664F32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6028" y="1397715"/>
              <a:ext cx="66675" cy="666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rgbClr val="002856"/>
                </a:solidFill>
              </a:endParaRPr>
            </a:p>
          </p:txBody>
        </p:sp>
        <p:sp>
          <p:nvSpPr>
            <p:cNvPr id="362" name="Line 204">
              <a:extLst>
                <a:ext uri="{FF2B5EF4-FFF2-40B4-BE49-F238E27FC236}">
                  <a16:creationId xmlns:a16="http://schemas.microsoft.com/office/drawing/2014/main" id="{7F7AF732-D0C3-446D-B0F4-1410C69D1F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9515" y="1431052"/>
              <a:ext cx="139700" cy="0"/>
            </a:xfrm>
            <a:prstGeom prst="line">
              <a:avLst/>
            </a:prstGeom>
            <a:noFill/>
            <a:ln w="15875" cap="flat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rgbClr val="002856"/>
                </a:solidFill>
              </a:endParaRPr>
            </a:p>
          </p:txBody>
        </p:sp>
        <p:sp>
          <p:nvSpPr>
            <p:cNvPr id="14" name="Oval 206">
              <a:extLst>
                <a:ext uri="{FF2B5EF4-FFF2-40B4-BE49-F238E27FC236}">
                  <a16:creationId xmlns:a16="http://schemas.microsoft.com/office/drawing/2014/main" id="{BFCC574F-1DF1-4EA5-9040-1821E70064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6028" y="1564750"/>
              <a:ext cx="66675" cy="666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rgbClr val="002856"/>
                </a:solidFill>
              </a:endParaRPr>
            </a:p>
          </p:txBody>
        </p:sp>
        <p:sp>
          <p:nvSpPr>
            <p:cNvPr id="15" name="Line 207">
              <a:extLst>
                <a:ext uri="{FF2B5EF4-FFF2-40B4-BE49-F238E27FC236}">
                  <a16:creationId xmlns:a16="http://schemas.microsoft.com/office/drawing/2014/main" id="{44EF3224-6F02-4D6D-9C7E-F2F1FF7E2D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9515" y="1598087"/>
              <a:ext cx="139700" cy="0"/>
            </a:xfrm>
            <a:prstGeom prst="line">
              <a:avLst/>
            </a:prstGeom>
            <a:noFill/>
            <a:ln w="15875" cap="flat">
              <a:solidFill>
                <a:schemeClr val="accent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rgbClr val="002856"/>
                </a:solidFill>
              </a:endParaRPr>
            </a:p>
          </p:txBody>
        </p:sp>
      </p:grpSp>
      <p:grpSp>
        <p:nvGrpSpPr>
          <p:cNvPr id="468" name="Group 467">
            <a:extLst>
              <a:ext uri="{FF2B5EF4-FFF2-40B4-BE49-F238E27FC236}">
                <a16:creationId xmlns:a16="http://schemas.microsoft.com/office/drawing/2014/main" id="{229742FA-893B-44DD-97E7-2DB5092E6E31}"/>
              </a:ext>
            </a:extLst>
          </p:cNvPr>
          <p:cNvGrpSpPr/>
          <p:nvPr/>
        </p:nvGrpSpPr>
        <p:grpSpPr>
          <a:xfrm>
            <a:off x="5122653" y="1288652"/>
            <a:ext cx="2883072" cy="320923"/>
            <a:chOff x="5140063" y="1354108"/>
            <a:chExt cx="2883072" cy="320923"/>
          </a:xfrm>
        </p:grpSpPr>
        <p:sp>
          <p:nvSpPr>
            <p:cNvPr id="16" name="Rectangle 208">
              <a:extLst>
                <a:ext uri="{FF2B5EF4-FFF2-40B4-BE49-F238E27FC236}">
                  <a16:creationId xmlns:a16="http://schemas.microsoft.com/office/drawing/2014/main" id="{2802FEE8-0ECA-4718-A6FD-96D73473FA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9783" y="1354108"/>
              <a:ext cx="184185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2856"/>
                  </a:solidFill>
                  <a:effectLst/>
                  <a:latin typeface="Arial" panose="020B0604020202020204" pitchFamily="34" charset="0"/>
                </a:rPr>
                <a:t>Actual Cohort 2 placebo IV Q4W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209">
              <a:extLst>
                <a:ext uri="{FF2B5EF4-FFF2-40B4-BE49-F238E27FC236}">
                  <a16:creationId xmlns:a16="http://schemas.microsoft.com/office/drawing/2014/main" id="{9412792A-C990-455B-9405-9C90099789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9783" y="1521143"/>
              <a:ext cx="264335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2856"/>
                  </a:solidFill>
                  <a:effectLst/>
                  <a:latin typeface="Arial" panose="020B0604020202020204" pitchFamily="34" charset="0"/>
                </a:rPr>
                <a:t>Actual Cohort 2 evinacumab IV 15 mg/kg Q4W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Freeform 210">
              <a:extLst>
                <a:ext uri="{FF2B5EF4-FFF2-40B4-BE49-F238E27FC236}">
                  <a16:creationId xmlns:a16="http://schemas.microsoft.com/office/drawing/2014/main" id="{2F85E68C-6A69-4F5E-AAEA-59D5B05A6C4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7050" y="1385808"/>
              <a:ext cx="90488" cy="90488"/>
            </a:xfrm>
            <a:custGeom>
              <a:avLst/>
              <a:gdLst>
                <a:gd name="T0" fmla="*/ 27 w 57"/>
                <a:gd name="T1" fmla="*/ 57 h 57"/>
                <a:gd name="T2" fmla="*/ 0 w 57"/>
                <a:gd name="T3" fmla="*/ 30 h 57"/>
                <a:gd name="T4" fmla="*/ 27 w 57"/>
                <a:gd name="T5" fmla="*/ 0 h 57"/>
                <a:gd name="T6" fmla="*/ 57 w 57"/>
                <a:gd name="T7" fmla="*/ 30 h 57"/>
                <a:gd name="T8" fmla="*/ 27 w 57"/>
                <a:gd name="T9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7">
                  <a:moveTo>
                    <a:pt x="27" y="57"/>
                  </a:moveTo>
                  <a:lnTo>
                    <a:pt x="0" y="30"/>
                  </a:lnTo>
                  <a:lnTo>
                    <a:pt x="27" y="0"/>
                  </a:lnTo>
                  <a:lnTo>
                    <a:pt x="57" y="30"/>
                  </a:lnTo>
                  <a:lnTo>
                    <a:pt x="27" y="5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rgbClr val="002856"/>
                </a:solidFill>
              </a:endParaRPr>
            </a:p>
          </p:txBody>
        </p:sp>
        <p:sp>
          <p:nvSpPr>
            <p:cNvPr id="19" name="Line 211">
              <a:extLst>
                <a:ext uri="{FF2B5EF4-FFF2-40B4-BE49-F238E27FC236}">
                  <a16:creationId xmlns:a16="http://schemas.microsoft.com/office/drawing/2014/main" id="{4C00D942-9880-413F-BEF2-FDEE299677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42444" y="1431052"/>
              <a:ext cx="139700" cy="0"/>
            </a:xfrm>
            <a:prstGeom prst="line">
              <a:avLst/>
            </a:prstGeom>
            <a:noFill/>
            <a:ln w="15875" cap="flat">
              <a:solidFill>
                <a:schemeClr val="accent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rgbClr val="002856"/>
                </a:solidFill>
              </a:endParaRPr>
            </a:p>
          </p:txBody>
        </p:sp>
        <p:sp>
          <p:nvSpPr>
            <p:cNvPr id="20" name="Freeform 212">
              <a:extLst>
                <a:ext uri="{FF2B5EF4-FFF2-40B4-BE49-F238E27FC236}">
                  <a16:creationId xmlns:a16="http://schemas.microsoft.com/office/drawing/2014/main" id="{315DD3A6-1F22-4418-B127-566600B5897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7050" y="1552843"/>
              <a:ext cx="90488" cy="90488"/>
            </a:xfrm>
            <a:custGeom>
              <a:avLst/>
              <a:gdLst>
                <a:gd name="T0" fmla="*/ 27 w 57"/>
                <a:gd name="T1" fmla="*/ 57 h 57"/>
                <a:gd name="T2" fmla="*/ 0 w 57"/>
                <a:gd name="T3" fmla="*/ 30 h 57"/>
                <a:gd name="T4" fmla="*/ 27 w 57"/>
                <a:gd name="T5" fmla="*/ 0 h 57"/>
                <a:gd name="T6" fmla="*/ 57 w 57"/>
                <a:gd name="T7" fmla="*/ 30 h 57"/>
                <a:gd name="T8" fmla="*/ 27 w 57"/>
                <a:gd name="T9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7">
                  <a:moveTo>
                    <a:pt x="27" y="57"/>
                  </a:moveTo>
                  <a:lnTo>
                    <a:pt x="0" y="30"/>
                  </a:lnTo>
                  <a:lnTo>
                    <a:pt x="27" y="0"/>
                  </a:lnTo>
                  <a:lnTo>
                    <a:pt x="57" y="30"/>
                  </a:lnTo>
                  <a:lnTo>
                    <a:pt x="27" y="5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rgbClr val="002856"/>
                </a:solidFill>
              </a:endParaRPr>
            </a:p>
          </p:txBody>
        </p:sp>
        <p:sp>
          <p:nvSpPr>
            <p:cNvPr id="21" name="Line 213">
              <a:extLst>
                <a:ext uri="{FF2B5EF4-FFF2-40B4-BE49-F238E27FC236}">
                  <a16:creationId xmlns:a16="http://schemas.microsoft.com/office/drawing/2014/main" id="{ADD564EC-09C1-4939-8507-810AB4F715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40063" y="1598087"/>
              <a:ext cx="144463" cy="0"/>
            </a:xfrm>
            <a:prstGeom prst="line">
              <a:avLst/>
            </a:prstGeom>
            <a:noFill/>
            <a:ln w="15875" cap="flat">
              <a:solidFill>
                <a:schemeClr val="accent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rgbClr val="002856"/>
                </a:solidFill>
              </a:endParaRPr>
            </a:p>
          </p:txBody>
        </p:sp>
      </p:grpSp>
      <p:grpSp>
        <p:nvGrpSpPr>
          <p:cNvPr id="467" name="Group 466">
            <a:extLst>
              <a:ext uri="{FF2B5EF4-FFF2-40B4-BE49-F238E27FC236}">
                <a16:creationId xmlns:a16="http://schemas.microsoft.com/office/drawing/2014/main" id="{103E795A-B7BB-4B85-9BD2-B92E8B711B32}"/>
              </a:ext>
            </a:extLst>
          </p:cNvPr>
          <p:cNvGrpSpPr/>
          <p:nvPr/>
        </p:nvGrpSpPr>
        <p:grpSpPr>
          <a:xfrm>
            <a:off x="8429042" y="1288652"/>
            <a:ext cx="2883072" cy="320923"/>
            <a:chOff x="8446452" y="1354108"/>
            <a:chExt cx="2883072" cy="320923"/>
          </a:xfrm>
        </p:grpSpPr>
        <p:sp>
          <p:nvSpPr>
            <p:cNvPr id="22" name="Line 214">
              <a:extLst>
                <a:ext uri="{FF2B5EF4-FFF2-40B4-BE49-F238E27FC236}">
                  <a16:creationId xmlns:a16="http://schemas.microsoft.com/office/drawing/2014/main" id="{B7039EB2-B7DC-4ACD-BC6E-CC6037CFE8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48833" y="1431052"/>
              <a:ext cx="139700" cy="0"/>
            </a:xfrm>
            <a:prstGeom prst="line">
              <a:avLst/>
            </a:prstGeom>
            <a:noFill/>
            <a:ln w="15875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rgbClr val="002856"/>
                </a:solidFill>
              </a:endParaRPr>
            </a:p>
          </p:txBody>
        </p:sp>
        <p:sp>
          <p:nvSpPr>
            <p:cNvPr id="23" name="Line 215">
              <a:extLst>
                <a:ext uri="{FF2B5EF4-FFF2-40B4-BE49-F238E27FC236}">
                  <a16:creationId xmlns:a16="http://schemas.microsoft.com/office/drawing/2014/main" id="{9E83BA99-146C-4965-A4BE-1317CC38F4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46452" y="1598087"/>
              <a:ext cx="144463" cy="0"/>
            </a:xfrm>
            <a:prstGeom prst="line">
              <a:avLst/>
            </a:prstGeom>
            <a:noFill/>
            <a:ln w="15875" cap="flat">
              <a:solidFill>
                <a:schemeClr val="accent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rgbClr val="002856"/>
                </a:solidFill>
              </a:endParaRPr>
            </a:p>
          </p:txBody>
        </p:sp>
        <p:sp>
          <p:nvSpPr>
            <p:cNvPr id="24" name="Rectangle 216">
              <a:extLst>
                <a:ext uri="{FF2B5EF4-FFF2-40B4-BE49-F238E27FC236}">
                  <a16:creationId xmlns:a16="http://schemas.microsoft.com/office/drawing/2014/main" id="{A4A5FF35-67B6-4BEF-88F1-7CAA3E703A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86172" y="1354108"/>
              <a:ext cx="184185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2856"/>
                  </a:solidFill>
                  <a:effectLst/>
                  <a:latin typeface="Arial" panose="020B0604020202020204" pitchFamily="34" charset="0"/>
                </a:rPr>
                <a:t>Actual Cohort 3 placebo IV Q4W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17">
              <a:extLst>
                <a:ext uri="{FF2B5EF4-FFF2-40B4-BE49-F238E27FC236}">
                  <a16:creationId xmlns:a16="http://schemas.microsoft.com/office/drawing/2014/main" id="{71887433-A1C2-45A1-8600-CA6CB976F5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86172" y="1521143"/>
              <a:ext cx="264335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2856"/>
                  </a:solidFill>
                  <a:effectLst/>
                  <a:latin typeface="Arial" panose="020B0604020202020204" pitchFamily="34" charset="0"/>
                </a:rPr>
                <a:t>Actual Cohort 3 evinacumab IV 15 mg/kg Q4W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Freeform 218">
              <a:extLst>
                <a:ext uri="{FF2B5EF4-FFF2-40B4-BE49-F238E27FC236}">
                  <a16:creationId xmlns:a16="http://schemas.microsoft.com/office/drawing/2014/main" id="{25D8F59A-C3A2-46BF-AC17-533A5304C784}"/>
                </a:ext>
              </a:extLst>
            </p:cNvPr>
            <p:cNvSpPr>
              <a:spLocks/>
            </p:cNvSpPr>
            <p:nvPr/>
          </p:nvSpPr>
          <p:spPr bwMode="auto">
            <a:xfrm>
              <a:off x="8473439" y="1392158"/>
              <a:ext cx="90488" cy="77788"/>
            </a:xfrm>
            <a:custGeom>
              <a:avLst/>
              <a:gdLst>
                <a:gd name="T0" fmla="*/ 27 w 57"/>
                <a:gd name="T1" fmla="*/ 0 h 49"/>
                <a:gd name="T2" fmla="*/ 42 w 57"/>
                <a:gd name="T3" fmla="*/ 25 h 49"/>
                <a:gd name="T4" fmla="*/ 57 w 57"/>
                <a:gd name="T5" fmla="*/ 49 h 49"/>
                <a:gd name="T6" fmla="*/ 27 w 57"/>
                <a:gd name="T7" fmla="*/ 49 h 49"/>
                <a:gd name="T8" fmla="*/ 0 w 57"/>
                <a:gd name="T9" fmla="*/ 49 h 49"/>
                <a:gd name="T10" fmla="*/ 15 w 57"/>
                <a:gd name="T11" fmla="*/ 25 h 49"/>
                <a:gd name="T12" fmla="*/ 27 w 57"/>
                <a:gd name="T13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" h="49">
                  <a:moveTo>
                    <a:pt x="27" y="0"/>
                  </a:moveTo>
                  <a:lnTo>
                    <a:pt x="42" y="25"/>
                  </a:lnTo>
                  <a:lnTo>
                    <a:pt x="57" y="49"/>
                  </a:lnTo>
                  <a:lnTo>
                    <a:pt x="27" y="49"/>
                  </a:lnTo>
                  <a:lnTo>
                    <a:pt x="0" y="49"/>
                  </a:lnTo>
                  <a:lnTo>
                    <a:pt x="15" y="25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rgbClr val="002856"/>
                </a:solidFill>
              </a:endParaRPr>
            </a:p>
          </p:txBody>
        </p:sp>
        <p:sp>
          <p:nvSpPr>
            <p:cNvPr id="27" name="Freeform 219">
              <a:extLst>
                <a:ext uri="{FF2B5EF4-FFF2-40B4-BE49-F238E27FC236}">
                  <a16:creationId xmlns:a16="http://schemas.microsoft.com/office/drawing/2014/main" id="{BEFC507F-61BB-4756-8B2B-B9793EF82FD0}"/>
                </a:ext>
              </a:extLst>
            </p:cNvPr>
            <p:cNvSpPr>
              <a:spLocks/>
            </p:cNvSpPr>
            <p:nvPr/>
          </p:nvSpPr>
          <p:spPr bwMode="auto">
            <a:xfrm>
              <a:off x="8473439" y="1559193"/>
              <a:ext cx="90488" cy="77788"/>
            </a:xfrm>
            <a:custGeom>
              <a:avLst/>
              <a:gdLst>
                <a:gd name="T0" fmla="*/ 27 w 57"/>
                <a:gd name="T1" fmla="*/ 0 h 49"/>
                <a:gd name="T2" fmla="*/ 42 w 57"/>
                <a:gd name="T3" fmla="*/ 25 h 49"/>
                <a:gd name="T4" fmla="*/ 57 w 57"/>
                <a:gd name="T5" fmla="*/ 49 h 49"/>
                <a:gd name="T6" fmla="*/ 27 w 57"/>
                <a:gd name="T7" fmla="*/ 49 h 49"/>
                <a:gd name="T8" fmla="*/ 0 w 57"/>
                <a:gd name="T9" fmla="*/ 49 h 49"/>
                <a:gd name="T10" fmla="*/ 15 w 57"/>
                <a:gd name="T11" fmla="*/ 25 h 49"/>
                <a:gd name="T12" fmla="*/ 27 w 57"/>
                <a:gd name="T13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" h="49">
                  <a:moveTo>
                    <a:pt x="27" y="0"/>
                  </a:moveTo>
                  <a:lnTo>
                    <a:pt x="42" y="25"/>
                  </a:lnTo>
                  <a:lnTo>
                    <a:pt x="57" y="49"/>
                  </a:lnTo>
                  <a:lnTo>
                    <a:pt x="27" y="49"/>
                  </a:lnTo>
                  <a:lnTo>
                    <a:pt x="0" y="49"/>
                  </a:lnTo>
                  <a:lnTo>
                    <a:pt x="15" y="25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rgbClr val="002856"/>
                </a:solidFill>
              </a:endParaRPr>
            </a:p>
          </p:txBody>
        </p:sp>
      </p:grpSp>
      <p:grpSp>
        <p:nvGrpSpPr>
          <p:cNvPr id="475" name="Group 474">
            <a:extLst>
              <a:ext uri="{FF2B5EF4-FFF2-40B4-BE49-F238E27FC236}">
                <a16:creationId xmlns:a16="http://schemas.microsoft.com/office/drawing/2014/main" id="{E6C7DF6D-B65E-4B91-8BB3-8F7AF4B3B2DC}"/>
              </a:ext>
            </a:extLst>
          </p:cNvPr>
          <p:cNvGrpSpPr/>
          <p:nvPr/>
        </p:nvGrpSpPr>
        <p:grpSpPr>
          <a:xfrm>
            <a:off x="5114852" y="4492815"/>
            <a:ext cx="2686569" cy="450136"/>
            <a:chOff x="5114852" y="4267200"/>
            <a:chExt cx="2686569" cy="450136"/>
          </a:xfrm>
        </p:grpSpPr>
        <p:sp>
          <p:nvSpPr>
            <p:cNvPr id="277" name="Rectangle 119">
              <a:extLst>
                <a:ext uri="{FF2B5EF4-FFF2-40B4-BE49-F238E27FC236}">
                  <a16:creationId xmlns:a16="http://schemas.microsoft.com/office/drawing/2014/main" id="{B0F280D5-2B6D-4E59-9EE7-0404C80FB2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4852" y="4267200"/>
              <a:ext cx="5770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chemeClr val="accent3"/>
                  </a:solidFill>
                  <a:effectLst/>
                  <a:latin typeface="Arial" panose="020B0604020202020204" pitchFamily="34" charset="0"/>
                </a:rPr>
                <a:t>6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accent3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3" name="Rectangle 125">
              <a:extLst>
                <a:ext uri="{FF2B5EF4-FFF2-40B4-BE49-F238E27FC236}">
                  <a16:creationId xmlns:a16="http://schemas.microsoft.com/office/drawing/2014/main" id="{FAD53ECE-30B0-4EE1-96E8-DA56A6AAD2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81473" y="4267200"/>
              <a:ext cx="5770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chemeClr val="accent3"/>
                  </a:solidFill>
                  <a:effectLst/>
                  <a:latin typeface="Arial" panose="020B0604020202020204" pitchFamily="34" charset="0"/>
                </a:rPr>
                <a:t>6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accent3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4" name="Rectangle 126">
              <a:extLst>
                <a:ext uri="{FF2B5EF4-FFF2-40B4-BE49-F238E27FC236}">
                  <a16:creationId xmlns:a16="http://schemas.microsoft.com/office/drawing/2014/main" id="{99A1E510-4918-4522-993E-0E2BCA3D37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5229" y="4271962"/>
              <a:ext cx="5770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chemeClr val="accent3"/>
                  </a:solidFill>
                  <a:effectLst/>
                  <a:latin typeface="Arial" panose="020B0604020202020204" pitchFamily="34" charset="0"/>
                </a:rPr>
                <a:t>6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accent3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5" name="Rectangle 127">
              <a:extLst>
                <a:ext uri="{FF2B5EF4-FFF2-40B4-BE49-F238E27FC236}">
                  <a16:creationId xmlns:a16="http://schemas.microsoft.com/office/drawing/2014/main" id="{56D71B48-7B3A-4F7A-82BD-A0D202E35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3713" y="4271962"/>
              <a:ext cx="5770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chemeClr val="accent3"/>
                  </a:solidFill>
                  <a:effectLst/>
                  <a:latin typeface="Arial" panose="020B0604020202020204" pitchFamily="34" charset="0"/>
                </a:rPr>
                <a:t>6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accent3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6" name="Rectangle 128">
              <a:extLst>
                <a:ext uri="{FF2B5EF4-FFF2-40B4-BE49-F238E27FC236}">
                  <a16:creationId xmlns:a16="http://schemas.microsoft.com/office/drawing/2014/main" id="{F943BD16-1BA1-474E-86B2-03ED73CAA6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4852" y="4591050"/>
              <a:ext cx="5770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chemeClr val="accent4"/>
                  </a:solidFill>
                  <a:effectLst/>
                  <a:latin typeface="Arial" panose="020B0604020202020204" pitchFamily="34" charset="0"/>
                </a:rPr>
                <a:t>9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accent4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7" name="Rectangle 129">
              <a:extLst>
                <a:ext uri="{FF2B5EF4-FFF2-40B4-BE49-F238E27FC236}">
                  <a16:creationId xmlns:a16="http://schemas.microsoft.com/office/drawing/2014/main" id="{EF3F21D7-7E93-40BA-8667-9AA43D139B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81473" y="4591050"/>
              <a:ext cx="5770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chemeClr val="accent4"/>
                  </a:solidFill>
                  <a:effectLst/>
                  <a:latin typeface="Arial" panose="020B0604020202020204" pitchFamily="34" charset="0"/>
                </a:rPr>
                <a:t>9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accent4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8" name="Rectangle 130">
              <a:extLst>
                <a:ext uri="{FF2B5EF4-FFF2-40B4-BE49-F238E27FC236}">
                  <a16:creationId xmlns:a16="http://schemas.microsoft.com/office/drawing/2014/main" id="{812E9FE8-18EB-4402-B9B7-B7C5DC8455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5229" y="4594225"/>
              <a:ext cx="5770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chemeClr val="accent4"/>
                  </a:solidFill>
                  <a:effectLst/>
                  <a:latin typeface="Arial" panose="020B0604020202020204" pitchFamily="34" charset="0"/>
                </a:rPr>
                <a:t>9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accent4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9" name="Rectangle 131">
              <a:extLst>
                <a:ext uri="{FF2B5EF4-FFF2-40B4-BE49-F238E27FC236}">
                  <a16:creationId xmlns:a16="http://schemas.microsoft.com/office/drawing/2014/main" id="{49C046FA-8482-411E-A9F8-EAEB3C5F76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3713" y="4594225"/>
              <a:ext cx="5770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chemeClr val="accent4"/>
                  </a:solidFill>
                  <a:effectLst/>
                  <a:latin typeface="Arial" panose="020B0604020202020204" pitchFamily="34" charset="0"/>
                </a:rPr>
                <a:t>9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accent4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0" name="Rectangle 132">
              <a:extLst>
                <a:ext uri="{FF2B5EF4-FFF2-40B4-BE49-F238E27FC236}">
                  <a16:creationId xmlns:a16="http://schemas.microsoft.com/office/drawing/2014/main" id="{75575D48-D153-46EF-9015-FE7CC7CD5A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0469" y="4267200"/>
              <a:ext cx="5770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chemeClr val="accent3"/>
                  </a:solidFill>
                  <a:effectLst/>
                  <a:latin typeface="Arial" panose="020B0604020202020204" pitchFamily="34" charset="0"/>
                </a:rPr>
                <a:t>6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accent3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1" name="Rectangle 133">
              <a:extLst>
                <a:ext uri="{FF2B5EF4-FFF2-40B4-BE49-F238E27FC236}">
                  <a16:creationId xmlns:a16="http://schemas.microsoft.com/office/drawing/2014/main" id="{0BC6FED2-3A8C-4875-B920-3C5D8C0EA9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0469" y="4591050"/>
              <a:ext cx="5770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chemeClr val="accent4"/>
                  </a:solidFill>
                  <a:effectLst/>
                  <a:latin typeface="Arial" panose="020B0604020202020204" pitchFamily="34" charset="0"/>
                </a:rPr>
                <a:t>9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accent4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2" name="Rectangle 134">
              <a:extLst>
                <a:ext uri="{FF2B5EF4-FFF2-40B4-BE49-F238E27FC236}">
                  <a16:creationId xmlns:a16="http://schemas.microsoft.com/office/drawing/2014/main" id="{6A679328-7E7F-4F9F-9B0A-771476B39A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8609" y="4271962"/>
              <a:ext cx="5770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chemeClr val="accent3"/>
                  </a:solidFill>
                  <a:effectLst/>
                  <a:latin typeface="Arial" panose="020B0604020202020204" pitchFamily="34" charset="0"/>
                </a:rPr>
                <a:t>6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accent3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3" name="Rectangle 135">
              <a:extLst>
                <a:ext uri="{FF2B5EF4-FFF2-40B4-BE49-F238E27FC236}">
                  <a16:creationId xmlns:a16="http://schemas.microsoft.com/office/drawing/2014/main" id="{1B801A7F-72EB-4EC5-9B03-C57C1177C7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8609" y="4594225"/>
              <a:ext cx="5770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chemeClr val="accent4"/>
                  </a:solidFill>
                  <a:effectLst/>
                  <a:latin typeface="Arial" panose="020B0604020202020204" pitchFamily="34" charset="0"/>
                </a:rPr>
                <a:t>9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accent4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9" name="Rectangle 221">
            <a:extLst>
              <a:ext uri="{FF2B5EF4-FFF2-40B4-BE49-F238E27FC236}">
                <a16:creationId xmlns:a16="http://schemas.microsoft.com/office/drawing/2014/main" id="{5A568091-6C1C-4A66-A609-5AEB08FCEA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6687" y="1043189"/>
            <a:ext cx="133761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rPr>
              <a:t>B. Actual Cohort 2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2856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476" name="Group 475">
            <a:extLst>
              <a:ext uri="{FF2B5EF4-FFF2-40B4-BE49-F238E27FC236}">
                <a16:creationId xmlns:a16="http://schemas.microsoft.com/office/drawing/2014/main" id="{3C1A3CD9-4464-4CF3-93F2-DBDD3016167C}"/>
              </a:ext>
            </a:extLst>
          </p:cNvPr>
          <p:cNvGrpSpPr/>
          <p:nvPr/>
        </p:nvGrpSpPr>
        <p:grpSpPr>
          <a:xfrm>
            <a:off x="8369444" y="4522660"/>
            <a:ext cx="2742301" cy="442198"/>
            <a:chOff x="8369444" y="4289425"/>
            <a:chExt cx="2742301" cy="442198"/>
          </a:xfrm>
        </p:grpSpPr>
        <p:sp>
          <p:nvSpPr>
            <p:cNvPr id="340" name="Rectangle 182">
              <a:extLst>
                <a:ext uri="{FF2B5EF4-FFF2-40B4-BE49-F238E27FC236}">
                  <a16:creationId xmlns:a16="http://schemas.microsoft.com/office/drawing/2014/main" id="{B6B5AE99-F84E-479D-BB0C-23A6AA944A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00276" y="4289425"/>
              <a:ext cx="5770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chemeClr val="accent5"/>
                  </a:solidFill>
                  <a:effectLst/>
                  <a:latin typeface="Arial" panose="020B0604020202020204" pitchFamily="34" charset="0"/>
                </a:rPr>
                <a:t>5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accent5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6" name="Rectangle 188">
              <a:extLst>
                <a:ext uri="{FF2B5EF4-FFF2-40B4-BE49-F238E27FC236}">
                  <a16:creationId xmlns:a16="http://schemas.microsoft.com/office/drawing/2014/main" id="{8C7B91D4-D1B2-4332-98AB-BCFBF095DE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66897" y="4289425"/>
              <a:ext cx="5770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chemeClr val="accent5"/>
                  </a:solidFill>
                  <a:effectLst/>
                  <a:latin typeface="Arial" panose="020B0604020202020204" pitchFamily="34" charset="0"/>
                </a:rPr>
                <a:t>5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accent5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7" name="Rectangle 189">
              <a:extLst>
                <a:ext uri="{FF2B5EF4-FFF2-40B4-BE49-F238E27FC236}">
                  <a16:creationId xmlns:a16="http://schemas.microsoft.com/office/drawing/2014/main" id="{FE767080-76B5-4780-B7BD-15B8EABB78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50653" y="4292600"/>
              <a:ext cx="5770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chemeClr val="accent5"/>
                  </a:solidFill>
                  <a:effectLst/>
                  <a:latin typeface="Arial" panose="020B0604020202020204" pitchFamily="34" charset="0"/>
                </a:rPr>
                <a:t>4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accent5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8" name="Rectangle 190">
              <a:extLst>
                <a:ext uri="{FF2B5EF4-FFF2-40B4-BE49-F238E27FC236}">
                  <a16:creationId xmlns:a16="http://schemas.microsoft.com/office/drawing/2014/main" id="{296B742C-68DE-4A42-9C8B-D3A26446F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9137" y="4292600"/>
              <a:ext cx="5770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chemeClr val="accent5"/>
                  </a:solidFill>
                  <a:effectLst/>
                  <a:latin typeface="Arial" panose="020B0604020202020204" pitchFamily="34" charset="0"/>
                </a:rPr>
                <a:t>4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accent5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9" name="Rectangle 191">
              <a:extLst>
                <a:ext uri="{FF2B5EF4-FFF2-40B4-BE49-F238E27FC236}">
                  <a16:creationId xmlns:a16="http://schemas.microsoft.com/office/drawing/2014/main" id="{7FB4027D-86E6-46F6-870B-A16F086513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69444" y="4605337"/>
              <a:ext cx="115417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chemeClr val="accent6"/>
                  </a:solidFill>
                  <a:effectLst/>
                  <a:latin typeface="Arial" panose="020B0604020202020204" pitchFamily="34" charset="0"/>
                </a:rPr>
                <a:t>14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accent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0" name="Rectangle 192">
              <a:extLst>
                <a:ext uri="{FF2B5EF4-FFF2-40B4-BE49-F238E27FC236}">
                  <a16:creationId xmlns:a16="http://schemas.microsoft.com/office/drawing/2014/main" id="{1986553F-AE99-47C8-A6FF-9075F78C82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36725" y="4605337"/>
              <a:ext cx="115417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chemeClr val="accent6"/>
                  </a:solidFill>
                  <a:effectLst/>
                  <a:latin typeface="Arial" panose="020B0604020202020204" pitchFamily="34" charset="0"/>
                </a:rPr>
                <a:t>12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1" name="Rectangle 193">
              <a:extLst>
                <a:ext uri="{FF2B5EF4-FFF2-40B4-BE49-F238E27FC236}">
                  <a16:creationId xmlns:a16="http://schemas.microsoft.com/office/drawing/2014/main" id="{B8EFEED1-52B9-4A0C-AAAC-67941D262E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35893" y="4289425"/>
              <a:ext cx="5770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chemeClr val="accent5"/>
                  </a:solidFill>
                  <a:effectLst/>
                  <a:latin typeface="Arial" panose="020B0604020202020204" pitchFamily="34" charset="0"/>
                </a:rPr>
                <a:t>5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accent5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2" name="Rectangle 194">
              <a:extLst>
                <a:ext uri="{FF2B5EF4-FFF2-40B4-BE49-F238E27FC236}">
                  <a16:creationId xmlns:a16="http://schemas.microsoft.com/office/drawing/2014/main" id="{DDF308B9-5A5B-4F86-BB0D-13C530C3B5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20077" y="4605337"/>
              <a:ext cx="5770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chemeClr val="accent6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accent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3" name="Rectangle 195">
              <a:extLst>
                <a:ext uri="{FF2B5EF4-FFF2-40B4-BE49-F238E27FC236}">
                  <a16:creationId xmlns:a16="http://schemas.microsoft.com/office/drawing/2014/main" id="{29AB8EB3-1AFC-42C5-9070-DBBBEFE826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0392" y="4605337"/>
              <a:ext cx="5770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chemeClr val="accent6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accent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4" name="Rectangle 196">
              <a:extLst>
                <a:ext uri="{FF2B5EF4-FFF2-40B4-BE49-F238E27FC236}">
                  <a16:creationId xmlns:a16="http://schemas.microsoft.com/office/drawing/2014/main" id="{52EC46B7-86F3-48CC-B117-4E961A2E45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18503" y="4608512"/>
              <a:ext cx="115417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chemeClr val="accent6"/>
                  </a:solidFill>
                  <a:effectLst/>
                  <a:latin typeface="Arial" panose="020B0604020202020204" pitchFamily="34" charset="0"/>
                </a:rPr>
                <a:t>12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accent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5" name="Rectangle 197">
              <a:extLst>
                <a:ext uri="{FF2B5EF4-FFF2-40B4-BE49-F238E27FC236}">
                  <a16:creationId xmlns:a16="http://schemas.microsoft.com/office/drawing/2014/main" id="{D09F82E6-E1BC-47EF-8E35-858C677FED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44033" y="4292600"/>
              <a:ext cx="5770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chemeClr val="accent5"/>
                  </a:solidFill>
                  <a:effectLst/>
                  <a:latin typeface="Arial" panose="020B0604020202020204" pitchFamily="34" charset="0"/>
                </a:rPr>
                <a:t>5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accent5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6" name="Rectangle 198">
              <a:extLst>
                <a:ext uri="{FF2B5EF4-FFF2-40B4-BE49-F238E27FC236}">
                  <a16:creationId xmlns:a16="http://schemas.microsoft.com/office/drawing/2014/main" id="{3B12418D-5489-47C4-854C-29F5A39FED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28875" y="4608512"/>
              <a:ext cx="5770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chemeClr val="accent6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accent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7" name="Rectangle 199">
              <a:extLst>
                <a:ext uri="{FF2B5EF4-FFF2-40B4-BE49-F238E27FC236}">
                  <a16:creationId xmlns:a16="http://schemas.microsoft.com/office/drawing/2014/main" id="{DDA1D277-221B-4262-89F9-6A3AD7E87C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59849" y="4608512"/>
              <a:ext cx="5770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chemeClr val="accent6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accent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8" name="Rectangle 200">
              <a:extLst>
                <a:ext uri="{FF2B5EF4-FFF2-40B4-BE49-F238E27FC236}">
                  <a16:creationId xmlns:a16="http://schemas.microsoft.com/office/drawing/2014/main" id="{6ACD332E-AF97-4E34-AEC0-924B9D332C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96328" y="4608512"/>
              <a:ext cx="115417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chemeClr val="accent6"/>
                  </a:solidFill>
                  <a:effectLst/>
                  <a:latin typeface="Arial" panose="020B0604020202020204" pitchFamily="34" charset="0"/>
                </a:rPr>
                <a:t>12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accent6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0" name="Rectangle 222">
            <a:extLst>
              <a:ext uri="{FF2B5EF4-FFF2-40B4-BE49-F238E27FC236}">
                <a16:creationId xmlns:a16="http://schemas.microsoft.com/office/drawing/2014/main" id="{5FDCCCAC-D2AC-4A94-A74D-171237EAA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2111" y="1049539"/>
            <a:ext cx="133761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rPr>
              <a:t>C. Actual Cohort 3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2856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474" name="Group 473">
            <a:extLst>
              <a:ext uri="{FF2B5EF4-FFF2-40B4-BE49-F238E27FC236}">
                <a16:creationId xmlns:a16="http://schemas.microsoft.com/office/drawing/2014/main" id="{6A5BF9D6-CCD7-43FF-92A4-9EA800CAAD7C}"/>
              </a:ext>
            </a:extLst>
          </p:cNvPr>
          <p:cNvGrpSpPr/>
          <p:nvPr/>
        </p:nvGrpSpPr>
        <p:grpSpPr>
          <a:xfrm>
            <a:off x="783565" y="4307713"/>
            <a:ext cx="3746929" cy="693896"/>
            <a:chOff x="783565" y="4059238"/>
            <a:chExt cx="3746929" cy="693896"/>
          </a:xfrm>
        </p:grpSpPr>
        <p:sp>
          <p:nvSpPr>
            <p:cNvPr id="208" name="Rectangle 50">
              <a:extLst>
                <a:ext uri="{FF2B5EF4-FFF2-40B4-BE49-F238E27FC236}">
                  <a16:creationId xmlns:a16="http://schemas.microsoft.com/office/drawing/2014/main" id="{6003BEE4-66B4-45A1-9392-049344FC70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9425" y="4288734"/>
              <a:ext cx="5770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chemeClr val="accent1"/>
                  </a:solidFill>
                  <a:effectLst/>
                  <a:latin typeface="Arial" panose="020B0604020202020204" pitchFamily="34" charset="0"/>
                </a:rPr>
                <a:t>5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9" name="Rectangle 51">
              <a:extLst>
                <a:ext uri="{FF2B5EF4-FFF2-40B4-BE49-F238E27FC236}">
                  <a16:creationId xmlns:a16="http://schemas.microsoft.com/office/drawing/2014/main" id="{9B5458C5-7F83-43E7-8406-5D5B6E8C8B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6691" y="4288734"/>
              <a:ext cx="763030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2856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Placebo IV Q4W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2856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211" name="Rectangle 53">
              <a:extLst>
                <a:ext uri="{FF2B5EF4-FFF2-40B4-BE49-F238E27FC236}">
                  <a16:creationId xmlns:a16="http://schemas.microsoft.com/office/drawing/2014/main" id="{F6574201-D79C-4A95-B4F9-800F0D450E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3565" y="4059238"/>
              <a:ext cx="93615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dirty="0">
                  <a:ln>
                    <a:noFill/>
                  </a:ln>
                  <a:solidFill>
                    <a:srgbClr val="002856"/>
                  </a:solidFill>
                  <a:effectLst/>
                  <a:latin typeface="Arial" panose="020B0604020202020204" pitchFamily="34" charset="0"/>
                </a:rPr>
                <a:t>Number of patients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2" name="Rectangle 54">
              <a:extLst>
                <a:ext uri="{FF2B5EF4-FFF2-40B4-BE49-F238E27FC236}">
                  <a16:creationId xmlns:a16="http://schemas.microsoft.com/office/drawing/2014/main" id="{159D8345-610D-40B4-AF2B-3663A6CA83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2032" y="4506913"/>
              <a:ext cx="68768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2856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Evinacumab IV</a:t>
              </a: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2856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15 mg/kg Q4W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2856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215" name="Rectangle 57">
              <a:extLst>
                <a:ext uri="{FF2B5EF4-FFF2-40B4-BE49-F238E27FC236}">
                  <a16:creationId xmlns:a16="http://schemas.microsoft.com/office/drawing/2014/main" id="{744BB19B-8B39-40F3-881A-154BF8CC95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6047" y="4288734"/>
              <a:ext cx="5770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chemeClr val="accent1"/>
                  </a:solidFill>
                  <a:effectLst/>
                  <a:latin typeface="Arial" panose="020B0604020202020204" pitchFamily="34" charset="0"/>
                </a:rPr>
                <a:t>3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6" name="Rectangle 58">
              <a:extLst>
                <a:ext uri="{FF2B5EF4-FFF2-40B4-BE49-F238E27FC236}">
                  <a16:creationId xmlns:a16="http://schemas.microsoft.com/office/drawing/2014/main" id="{9FC44867-39E8-4319-B71C-CB1A043003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9803" y="4288734"/>
              <a:ext cx="5770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chemeClr val="accent1"/>
                  </a:solidFill>
                  <a:effectLst/>
                  <a:latin typeface="Arial" panose="020B0604020202020204" pitchFamily="34" charset="0"/>
                </a:rPr>
                <a:t>4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7" name="Rectangle 59">
              <a:extLst>
                <a:ext uri="{FF2B5EF4-FFF2-40B4-BE49-F238E27FC236}">
                  <a16:creationId xmlns:a16="http://schemas.microsoft.com/office/drawing/2014/main" id="{4541CC56-612D-48FD-AC29-4FDD1C7D30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8287" y="4262324"/>
              <a:ext cx="5770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chemeClr val="accent1"/>
                  </a:solidFill>
                  <a:effectLst/>
                  <a:latin typeface="Arial" panose="020B0604020202020204" pitchFamily="34" charset="0"/>
                </a:rPr>
                <a:t>4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8" name="Rectangle 60">
              <a:extLst>
                <a:ext uri="{FF2B5EF4-FFF2-40B4-BE49-F238E27FC236}">
                  <a16:creationId xmlns:a16="http://schemas.microsoft.com/office/drawing/2014/main" id="{AAB27A31-8D94-4C62-8050-D856E7F5AD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8594" y="4568468"/>
              <a:ext cx="115417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Arial" panose="020B0604020202020204" pitchFamily="34" charset="0"/>
                </a:rPr>
                <a:t>12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9" name="Rectangle 61">
              <a:extLst>
                <a:ext uri="{FF2B5EF4-FFF2-40B4-BE49-F238E27FC236}">
                  <a16:creationId xmlns:a16="http://schemas.microsoft.com/office/drawing/2014/main" id="{6B1C982D-D53F-4607-9860-9DF38B4AC3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1548" y="4576534"/>
              <a:ext cx="5770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0" name="Rectangle 62">
              <a:extLst>
                <a:ext uri="{FF2B5EF4-FFF2-40B4-BE49-F238E27FC236}">
                  <a16:creationId xmlns:a16="http://schemas.microsoft.com/office/drawing/2014/main" id="{65B48FB5-ABED-4EB1-BD18-C7299576CB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1205" y="4568468"/>
              <a:ext cx="5770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1" name="Rectangle 63">
              <a:extLst>
                <a:ext uri="{FF2B5EF4-FFF2-40B4-BE49-F238E27FC236}">
                  <a16:creationId xmlns:a16="http://schemas.microsoft.com/office/drawing/2014/main" id="{99936C31-B568-4A40-ACB6-7AD7A62D8C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3328" y="4576534"/>
              <a:ext cx="5770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2" name="Rectangle 64">
              <a:extLst>
                <a:ext uri="{FF2B5EF4-FFF2-40B4-BE49-F238E27FC236}">
                  <a16:creationId xmlns:a16="http://schemas.microsoft.com/office/drawing/2014/main" id="{8EE52C6B-5C8F-40BA-8D05-E21B3C6F36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4302" y="4568468"/>
              <a:ext cx="5770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3" name="Rectangle 65">
              <a:extLst>
                <a:ext uri="{FF2B5EF4-FFF2-40B4-BE49-F238E27FC236}">
                  <a16:creationId xmlns:a16="http://schemas.microsoft.com/office/drawing/2014/main" id="{75A556F5-8EB5-4166-83C6-3491358E58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3129" y="4576534"/>
              <a:ext cx="5770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4" name="Rectangle 66">
              <a:extLst>
                <a:ext uri="{FF2B5EF4-FFF2-40B4-BE49-F238E27FC236}">
                  <a16:creationId xmlns:a16="http://schemas.microsoft.com/office/drawing/2014/main" id="{39F766C7-07D9-40EE-AC3F-A41DCED50B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2786" y="4568468"/>
              <a:ext cx="5770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5" name="Rectangle 67">
              <a:extLst>
                <a:ext uri="{FF2B5EF4-FFF2-40B4-BE49-F238E27FC236}">
                  <a16:creationId xmlns:a16="http://schemas.microsoft.com/office/drawing/2014/main" id="{6414CE67-C9A4-48F9-952F-4F5BE59002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5043" y="4288734"/>
              <a:ext cx="5770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chemeClr val="accent1"/>
                  </a:solidFill>
                  <a:effectLst/>
                  <a:latin typeface="Arial" panose="020B0604020202020204" pitchFamily="34" charset="0"/>
                </a:rPr>
                <a:t>5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6" name="Rectangle 68">
              <a:extLst>
                <a:ext uri="{FF2B5EF4-FFF2-40B4-BE49-F238E27FC236}">
                  <a16:creationId xmlns:a16="http://schemas.microsoft.com/office/drawing/2014/main" id="{2772DDC1-146D-4F56-A8D3-81E28956F9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9226" y="4568468"/>
              <a:ext cx="5770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chemeClr val="accent2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7" name="Rectangle 69">
              <a:extLst>
                <a:ext uri="{FF2B5EF4-FFF2-40B4-BE49-F238E27FC236}">
                  <a16:creationId xmlns:a16="http://schemas.microsoft.com/office/drawing/2014/main" id="{AF06C9D7-4200-4C91-808D-78A920C310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9541" y="4576534"/>
              <a:ext cx="5770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8" name="Rectangle 70">
              <a:extLst>
                <a:ext uri="{FF2B5EF4-FFF2-40B4-BE49-F238E27FC236}">
                  <a16:creationId xmlns:a16="http://schemas.microsoft.com/office/drawing/2014/main" id="{FB8F5B57-B85B-4E02-B285-DF914A1B49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183" y="4288734"/>
              <a:ext cx="5770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chemeClr val="accent1"/>
                  </a:solidFill>
                  <a:effectLst/>
                  <a:latin typeface="Arial" panose="020B0604020202020204" pitchFamily="34" charset="0"/>
                </a:rPr>
                <a:t>4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9" name="Rectangle 71">
              <a:extLst>
                <a:ext uri="{FF2B5EF4-FFF2-40B4-BE49-F238E27FC236}">
                  <a16:creationId xmlns:a16="http://schemas.microsoft.com/office/drawing/2014/main" id="{8F459E24-FD7B-4ADC-857F-7766D361E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8026" y="4576534"/>
              <a:ext cx="5770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0" name="Rectangle 72">
              <a:extLst>
                <a:ext uri="{FF2B5EF4-FFF2-40B4-BE49-F238E27FC236}">
                  <a16:creationId xmlns:a16="http://schemas.microsoft.com/office/drawing/2014/main" id="{10116292-6E47-44A2-8638-297F7AF7AA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9000" y="4568468"/>
              <a:ext cx="5770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8" name="Rectangle 220">
            <a:extLst>
              <a:ext uri="{FF2B5EF4-FFF2-40B4-BE49-F238E27FC236}">
                <a16:creationId xmlns:a16="http://schemas.microsoft.com/office/drawing/2014/main" id="{30C2DA75-EB5E-4596-8FA7-9532A0E34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2228" y="1008264"/>
            <a:ext cx="133761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rPr>
              <a:t>A. Actual Cohort 1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285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5" name="Line 230">
            <a:extLst>
              <a:ext uri="{FF2B5EF4-FFF2-40B4-BE49-F238E27FC236}">
                <a16:creationId xmlns:a16="http://schemas.microsoft.com/office/drawing/2014/main" id="{C8E2C611-4329-4054-83D7-1029A508317B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4476997" y="3315513"/>
            <a:ext cx="0" cy="54000"/>
          </a:xfrm>
          <a:prstGeom prst="line">
            <a:avLst/>
          </a:prstGeom>
          <a:noFill/>
          <a:ln w="9525" cap="flat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09" name="Line 230">
            <a:extLst>
              <a:ext uri="{FF2B5EF4-FFF2-40B4-BE49-F238E27FC236}">
                <a16:creationId xmlns:a16="http://schemas.microsoft.com/office/drawing/2014/main" id="{11372E3E-1B07-440E-B2C5-9BBE456DCB90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2715417" y="3213913"/>
            <a:ext cx="0" cy="54000"/>
          </a:xfrm>
          <a:prstGeom prst="line">
            <a:avLst/>
          </a:prstGeom>
          <a:noFill/>
          <a:ln w="9525" cap="flat">
            <a:solidFill>
              <a:srgbClr val="000C8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07" name="Line 230">
            <a:extLst>
              <a:ext uri="{FF2B5EF4-FFF2-40B4-BE49-F238E27FC236}">
                <a16:creationId xmlns:a16="http://schemas.microsoft.com/office/drawing/2014/main" id="{9737A5DA-B596-4B5D-BBF8-73CD167A905B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2275845" y="3293288"/>
            <a:ext cx="0" cy="54000"/>
          </a:xfrm>
          <a:prstGeom prst="line">
            <a:avLst/>
          </a:prstGeom>
          <a:noFill/>
          <a:ln w="9525" cap="flat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63" name="Line 5">
            <a:extLst>
              <a:ext uri="{FF2B5EF4-FFF2-40B4-BE49-F238E27FC236}">
                <a16:creationId xmlns:a16="http://schemas.microsoft.com/office/drawing/2014/main" id="{B4C6E4EA-3EC7-4429-B523-FEF0AF001F2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1388" y="3931475"/>
            <a:ext cx="2984737" cy="0"/>
          </a:xfrm>
          <a:prstGeom prst="line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64" name="Line 6">
            <a:extLst>
              <a:ext uri="{FF2B5EF4-FFF2-40B4-BE49-F238E27FC236}">
                <a16:creationId xmlns:a16="http://schemas.microsoft.com/office/drawing/2014/main" id="{02A58CCC-5F3A-468E-9BBA-D454191ED3C6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1388" y="1882013"/>
            <a:ext cx="0" cy="2052638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65" name="Line 7">
            <a:extLst>
              <a:ext uri="{FF2B5EF4-FFF2-40B4-BE49-F238E27FC236}">
                <a16:creationId xmlns:a16="http://schemas.microsoft.com/office/drawing/2014/main" id="{9E4D9332-4848-4742-859C-834CA7272797}"/>
              </a:ext>
            </a:extLst>
          </p:cNvPr>
          <p:cNvSpPr>
            <a:spLocks noChangeShapeType="1"/>
          </p:cNvSpPr>
          <p:nvPr/>
        </p:nvSpPr>
        <p:spPr bwMode="auto">
          <a:xfrm>
            <a:off x="1746127" y="1921700"/>
            <a:ext cx="43200" cy="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66" name="Line 8">
            <a:extLst>
              <a:ext uri="{FF2B5EF4-FFF2-40B4-BE49-F238E27FC236}">
                <a16:creationId xmlns:a16="http://schemas.microsoft.com/office/drawing/2014/main" id="{7B675F5E-D3BA-4D85-A30C-30F1C4E60AEB}"/>
              </a:ext>
            </a:extLst>
          </p:cNvPr>
          <p:cNvSpPr>
            <a:spLocks noChangeShapeType="1"/>
          </p:cNvSpPr>
          <p:nvPr/>
        </p:nvSpPr>
        <p:spPr bwMode="auto">
          <a:xfrm>
            <a:off x="1746127" y="2082038"/>
            <a:ext cx="43200" cy="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67" name="Line 9">
            <a:extLst>
              <a:ext uri="{FF2B5EF4-FFF2-40B4-BE49-F238E27FC236}">
                <a16:creationId xmlns:a16="http://schemas.microsoft.com/office/drawing/2014/main" id="{3B4B484A-01DA-48AF-A54A-3898732A08C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46127" y="2245550"/>
            <a:ext cx="43200" cy="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68" name="Line 10">
            <a:extLst>
              <a:ext uri="{FF2B5EF4-FFF2-40B4-BE49-F238E27FC236}">
                <a16:creationId xmlns:a16="http://schemas.microsoft.com/office/drawing/2014/main" id="{33CAA247-8F10-422B-B295-28FA9C07747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46127" y="2407475"/>
            <a:ext cx="43200" cy="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69" name="Line 11">
            <a:extLst>
              <a:ext uri="{FF2B5EF4-FFF2-40B4-BE49-F238E27FC236}">
                <a16:creationId xmlns:a16="http://schemas.microsoft.com/office/drawing/2014/main" id="{A5A2FE32-8A98-424F-AF9B-95210CB24CC6}"/>
              </a:ext>
            </a:extLst>
          </p:cNvPr>
          <p:cNvSpPr>
            <a:spLocks noChangeShapeType="1"/>
          </p:cNvSpPr>
          <p:nvPr/>
        </p:nvSpPr>
        <p:spPr bwMode="auto">
          <a:xfrm>
            <a:off x="1746127" y="2570988"/>
            <a:ext cx="43200" cy="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70" name="Line 12">
            <a:extLst>
              <a:ext uri="{FF2B5EF4-FFF2-40B4-BE49-F238E27FC236}">
                <a16:creationId xmlns:a16="http://schemas.microsoft.com/office/drawing/2014/main" id="{B1F5A0C4-74E7-4F90-B3D9-BE6E6CD33DB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46127" y="2736088"/>
            <a:ext cx="43200" cy="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71" name="Line 13">
            <a:extLst>
              <a:ext uri="{FF2B5EF4-FFF2-40B4-BE49-F238E27FC236}">
                <a16:creationId xmlns:a16="http://schemas.microsoft.com/office/drawing/2014/main" id="{AB71B084-2408-491D-9C6E-6A20136AB78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46127" y="2896425"/>
            <a:ext cx="43200" cy="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72" name="Line 14">
            <a:extLst>
              <a:ext uri="{FF2B5EF4-FFF2-40B4-BE49-F238E27FC236}">
                <a16:creationId xmlns:a16="http://schemas.microsoft.com/office/drawing/2014/main" id="{EA10080C-6C7A-4BBE-90AE-009C3E1EBEB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46127" y="3061525"/>
            <a:ext cx="43200" cy="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73" name="Line 15">
            <a:extLst>
              <a:ext uri="{FF2B5EF4-FFF2-40B4-BE49-F238E27FC236}">
                <a16:creationId xmlns:a16="http://schemas.microsoft.com/office/drawing/2014/main" id="{6BC7CC82-5F90-4EB3-B6E2-78F7E36BEC06}"/>
              </a:ext>
            </a:extLst>
          </p:cNvPr>
          <p:cNvSpPr>
            <a:spLocks noChangeShapeType="1"/>
          </p:cNvSpPr>
          <p:nvPr/>
        </p:nvSpPr>
        <p:spPr bwMode="auto">
          <a:xfrm>
            <a:off x="1746127" y="3221863"/>
            <a:ext cx="43200" cy="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74" name="Line 16">
            <a:extLst>
              <a:ext uri="{FF2B5EF4-FFF2-40B4-BE49-F238E27FC236}">
                <a16:creationId xmlns:a16="http://schemas.microsoft.com/office/drawing/2014/main" id="{A70EB60A-0CE1-4E9A-98BD-0B4496B498E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46127" y="3386963"/>
            <a:ext cx="43200" cy="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75" name="Line 17">
            <a:extLst>
              <a:ext uri="{FF2B5EF4-FFF2-40B4-BE49-F238E27FC236}">
                <a16:creationId xmlns:a16="http://schemas.microsoft.com/office/drawing/2014/main" id="{AB2CAB27-8930-4A67-B3B0-1C4D9847C4A6}"/>
              </a:ext>
            </a:extLst>
          </p:cNvPr>
          <p:cNvSpPr>
            <a:spLocks noChangeShapeType="1"/>
          </p:cNvSpPr>
          <p:nvPr/>
        </p:nvSpPr>
        <p:spPr bwMode="auto">
          <a:xfrm>
            <a:off x="1746127" y="3547300"/>
            <a:ext cx="43200" cy="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76" name="Line 18">
            <a:extLst>
              <a:ext uri="{FF2B5EF4-FFF2-40B4-BE49-F238E27FC236}">
                <a16:creationId xmlns:a16="http://schemas.microsoft.com/office/drawing/2014/main" id="{A228D5CE-CC6E-47B6-859C-ED231BD4624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46127" y="3710813"/>
            <a:ext cx="43200" cy="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77" name="Line 19">
            <a:extLst>
              <a:ext uri="{FF2B5EF4-FFF2-40B4-BE49-F238E27FC236}">
                <a16:creationId xmlns:a16="http://schemas.microsoft.com/office/drawing/2014/main" id="{A1DDC7CD-7068-4925-A560-88456D543BC7}"/>
              </a:ext>
            </a:extLst>
          </p:cNvPr>
          <p:cNvSpPr>
            <a:spLocks noChangeShapeType="1"/>
          </p:cNvSpPr>
          <p:nvPr/>
        </p:nvSpPr>
        <p:spPr bwMode="auto">
          <a:xfrm>
            <a:off x="1746127" y="3875913"/>
            <a:ext cx="43200" cy="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78" name="Line 20">
            <a:extLst>
              <a:ext uri="{FF2B5EF4-FFF2-40B4-BE49-F238E27FC236}">
                <a16:creationId xmlns:a16="http://schemas.microsoft.com/office/drawing/2014/main" id="{939A6BD0-DCE6-402D-8002-372D682ECB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48065" y="3931475"/>
            <a:ext cx="0" cy="61913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79" name="Line 21">
            <a:extLst>
              <a:ext uri="{FF2B5EF4-FFF2-40B4-BE49-F238E27FC236}">
                <a16:creationId xmlns:a16="http://schemas.microsoft.com/office/drawing/2014/main" id="{4E342FEE-5B98-426F-A46E-19E2260550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3253" y="3931475"/>
            <a:ext cx="0" cy="61913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80" name="Line 22">
            <a:extLst>
              <a:ext uri="{FF2B5EF4-FFF2-40B4-BE49-F238E27FC236}">
                <a16:creationId xmlns:a16="http://schemas.microsoft.com/office/drawing/2014/main" id="{DA8DAE5D-2DB9-4748-97DC-06293E1319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00420" y="3931475"/>
            <a:ext cx="0" cy="61913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81" name="Line 23">
            <a:extLst>
              <a:ext uri="{FF2B5EF4-FFF2-40B4-BE49-F238E27FC236}">
                <a16:creationId xmlns:a16="http://schemas.microsoft.com/office/drawing/2014/main" id="{A02DBEF8-F1DE-4C0E-A941-F28A7B7568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75608" y="3931475"/>
            <a:ext cx="0" cy="61913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82" name="Line 24">
            <a:extLst>
              <a:ext uri="{FF2B5EF4-FFF2-40B4-BE49-F238E27FC236}">
                <a16:creationId xmlns:a16="http://schemas.microsoft.com/office/drawing/2014/main" id="{24DB1E31-4B88-4723-8CA9-6AA40B6855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2364" y="3931475"/>
            <a:ext cx="0" cy="61913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83" name="Line 25">
            <a:extLst>
              <a:ext uri="{FF2B5EF4-FFF2-40B4-BE49-F238E27FC236}">
                <a16:creationId xmlns:a16="http://schemas.microsoft.com/office/drawing/2014/main" id="{158FFBBB-5DBA-4244-96BF-68E1D77149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91822" y="3931475"/>
            <a:ext cx="0" cy="61913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84" name="Rectangle 26">
            <a:extLst>
              <a:ext uri="{FF2B5EF4-FFF2-40B4-BE49-F238E27FC236}">
                <a16:creationId xmlns:a16="http://schemas.microsoft.com/office/drawing/2014/main" id="{AA4AFBF6-D7D2-49AA-A3B7-E9BA39EFA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2495" y="1840737"/>
            <a:ext cx="21159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rPr>
              <a:t>140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285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5" name="Rectangle 27">
            <a:extLst>
              <a:ext uri="{FF2B5EF4-FFF2-40B4-BE49-F238E27FC236}">
                <a16:creationId xmlns:a16="http://schemas.microsoft.com/office/drawing/2014/main" id="{22242819-4DE5-4559-9968-20EAA0B5E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2495" y="2001074"/>
            <a:ext cx="21159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rPr>
              <a:t>120</a:t>
            </a:r>
            <a:endParaRPr kumimoji="0" lang="en-US" altLang="en-US" sz="1200" b="0" i="0" u="none" strike="noStrike" cap="none" normalizeH="0" baseline="0">
              <a:ln>
                <a:noFill/>
              </a:ln>
              <a:solidFill>
                <a:srgbClr val="00285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6" name="Rectangle 28">
            <a:extLst>
              <a:ext uri="{FF2B5EF4-FFF2-40B4-BE49-F238E27FC236}">
                <a16:creationId xmlns:a16="http://schemas.microsoft.com/office/drawing/2014/main" id="{AAA5E210-B124-43A5-87A5-DEF2C18B9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2495" y="2164587"/>
            <a:ext cx="21159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rPr>
              <a:t>100</a:t>
            </a:r>
            <a:endParaRPr kumimoji="0" lang="en-US" altLang="en-US" sz="1200" b="0" i="0" u="none" strike="noStrike" cap="none" normalizeH="0" baseline="0">
              <a:ln>
                <a:noFill/>
              </a:ln>
              <a:solidFill>
                <a:srgbClr val="00285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7" name="Rectangle 29">
            <a:extLst>
              <a:ext uri="{FF2B5EF4-FFF2-40B4-BE49-F238E27FC236}">
                <a16:creationId xmlns:a16="http://schemas.microsoft.com/office/drawing/2014/main" id="{9E9E6BE4-2B62-47E1-AED4-2423F022F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027" y="2326512"/>
            <a:ext cx="141065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rPr>
              <a:t>80</a:t>
            </a:r>
            <a:endParaRPr kumimoji="0" lang="en-US" altLang="en-US" sz="1200" b="0" i="0" u="none" strike="noStrike" cap="none" normalizeH="0" baseline="0">
              <a:ln>
                <a:noFill/>
              </a:ln>
              <a:solidFill>
                <a:srgbClr val="00285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8" name="Rectangle 30">
            <a:extLst>
              <a:ext uri="{FF2B5EF4-FFF2-40B4-BE49-F238E27FC236}">
                <a16:creationId xmlns:a16="http://schemas.microsoft.com/office/drawing/2014/main" id="{50771CB0-B417-485E-9965-F187C1AC9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027" y="2490024"/>
            <a:ext cx="141065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rPr>
              <a:t>60</a:t>
            </a:r>
            <a:endParaRPr kumimoji="0" lang="en-US" altLang="en-US" sz="1200" b="0" i="0" u="none" strike="noStrike" cap="none" normalizeH="0" baseline="0">
              <a:ln>
                <a:noFill/>
              </a:ln>
              <a:solidFill>
                <a:srgbClr val="00285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9" name="Rectangle 31">
            <a:extLst>
              <a:ext uri="{FF2B5EF4-FFF2-40B4-BE49-F238E27FC236}">
                <a16:creationId xmlns:a16="http://schemas.microsoft.com/office/drawing/2014/main" id="{0CBFC91E-DF70-45CC-B55F-874137FE7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027" y="2655124"/>
            <a:ext cx="141065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rPr>
              <a:t>40</a:t>
            </a:r>
            <a:endParaRPr kumimoji="0" lang="en-US" altLang="en-US" sz="1200" b="0" i="0" u="none" strike="noStrike" cap="none" normalizeH="0" baseline="0">
              <a:ln>
                <a:noFill/>
              </a:ln>
              <a:solidFill>
                <a:srgbClr val="00285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0" name="Rectangle 32">
            <a:extLst>
              <a:ext uri="{FF2B5EF4-FFF2-40B4-BE49-F238E27FC236}">
                <a16:creationId xmlns:a16="http://schemas.microsoft.com/office/drawing/2014/main" id="{310D31A0-F885-487B-AB48-8519B2C9A2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027" y="2815462"/>
            <a:ext cx="141065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rPr>
              <a:t>20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285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1" name="Rectangle 33">
            <a:extLst>
              <a:ext uri="{FF2B5EF4-FFF2-40B4-BE49-F238E27FC236}">
                <a16:creationId xmlns:a16="http://schemas.microsoft.com/office/drawing/2014/main" id="{D2AB26C3-E821-4B90-B304-FD6DC447C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3559" y="2980562"/>
            <a:ext cx="7053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rPr>
              <a:t>0</a:t>
            </a:r>
            <a:endParaRPr kumimoji="0" lang="en-US" altLang="en-US" sz="1200" b="0" i="0" u="none" strike="noStrike" cap="none" normalizeH="0" baseline="0">
              <a:ln>
                <a:noFill/>
              </a:ln>
              <a:solidFill>
                <a:srgbClr val="00285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2" name="Rectangle 34">
            <a:extLst>
              <a:ext uri="{FF2B5EF4-FFF2-40B4-BE49-F238E27FC236}">
                <a16:creationId xmlns:a16="http://schemas.microsoft.com/office/drawing/2014/main" id="{3875B982-E3E2-4537-BBB1-63FFC3598A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2495" y="3140899"/>
            <a:ext cx="21159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rPr>
              <a:t>–20</a:t>
            </a:r>
            <a:endParaRPr kumimoji="0" lang="en-US" altLang="en-US" sz="1200" b="0" i="0" u="none" strike="noStrike" cap="none" normalizeH="0" baseline="0">
              <a:ln>
                <a:noFill/>
              </a:ln>
              <a:solidFill>
                <a:srgbClr val="00285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3" name="Rectangle 35">
            <a:extLst>
              <a:ext uri="{FF2B5EF4-FFF2-40B4-BE49-F238E27FC236}">
                <a16:creationId xmlns:a16="http://schemas.microsoft.com/office/drawing/2014/main" id="{B7C46F24-F47D-4F55-BAB2-7B47A5F50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2495" y="3305999"/>
            <a:ext cx="21159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rPr>
              <a:t>–40</a:t>
            </a:r>
            <a:endParaRPr kumimoji="0" lang="en-US" altLang="en-US" sz="1200" b="0" i="0" u="none" strike="noStrike" cap="none" normalizeH="0" baseline="0">
              <a:ln>
                <a:noFill/>
              </a:ln>
              <a:solidFill>
                <a:srgbClr val="00285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4" name="Rectangle 36">
            <a:extLst>
              <a:ext uri="{FF2B5EF4-FFF2-40B4-BE49-F238E27FC236}">
                <a16:creationId xmlns:a16="http://schemas.microsoft.com/office/drawing/2014/main" id="{3CDAB3D4-29EA-4070-8554-9E708BAB3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2495" y="3469512"/>
            <a:ext cx="21159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rPr>
              <a:t>–60</a:t>
            </a:r>
            <a:endParaRPr kumimoji="0" lang="en-US" altLang="en-US" sz="1200" b="0" i="0" u="none" strike="noStrike" cap="none" normalizeH="0" baseline="0">
              <a:ln>
                <a:noFill/>
              </a:ln>
              <a:solidFill>
                <a:srgbClr val="00285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5" name="Rectangle 37">
            <a:extLst>
              <a:ext uri="{FF2B5EF4-FFF2-40B4-BE49-F238E27FC236}">
                <a16:creationId xmlns:a16="http://schemas.microsoft.com/office/drawing/2014/main" id="{D9594252-97AA-44AB-8CCD-CD878127A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2495" y="3629849"/>
            <a:ext cx="21159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rPr>
              <a:t>–80</a:t>
            </a:r>
            <a:endParaRPr kumimoji="0" lang="en-US" altLang="en-US" sz="1200" b="0" i="0" u="none" strike="noStrike" cap="none" normalizeH="0" baseline="0">
              <a:ln>
                <a:noFill/>
              </a:ln>
              <a:solidFill>
                <a:srgbClr val="00285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6" name="Rectangle 38">
            <a:extLst>
              <a:ext uri="{FF2B5EF4-FFF2-40B4-BE49-F238E27FC236}">
                <a16:creationId xmlns:a16="http://schemas.microsoft.com/office/drawing/2014/main" id="{E12C0B43-54F7-45B0-BC03-5D5C37D9C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1962" y="3794949"/>
            <a:ext cx="28213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rPr>
              <a:t>–100</a:t>
            </a:r>
            <a:endParaRPr kumimoji="0" lang="en-US" altLang="en-US" sz="1200" b="0" i="0" u="none" strike="noStrike" cap="none" normalizeH="0" baseline="0">
              <a:ln>
                <a:noFill/>
              </a:ln>
              <a:solidFill>
                <a:srgbClr val="00285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8" name="Rectangle 40">
            <a:extLst>
              <a:ext uri="{FF2B5EF4-FFF2-40B4-BE49-F238E27FC236}">
                <a16:creationId xmlns:a16="http://schemas.microsoft.com/office/drawing/2014/main" id="{041A50CE-A54B-4FAE-899A-DF904B030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9161" y="3999738"/>
            <a:ext cx="705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rPr>
              <a:t>4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285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0" name="Rectangle 42">
            <a:extLst>
              <a:ext uri="{FF2B5EF4-FFF2-40B4-BE49-F238E27FC236}">
                <a16:creationId xmlns:a16="http://schemas.microsoft.com/office/drawing/2014/main" id="{04DF8023-E402-48E2-8555-E6A4EE527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7874" y="3999738"/>
            <a:ext cx="705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rPr>
              <a:t>6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285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2" name="Rectangle 44">
            <a:extLst>
              <a:ext uri="{FF2B5EF4-FFF2-40B4-BE49-F238E27FC236}">
                <a16:creationId xmlns:a16="http://schemas.microsoft.com/office/drawing/2014/main" id="{013BB91B-B003-4324-A75B-FA34EE4B4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7098" y="3999738"/>
            <a:ext cx="705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rPr>
              <a:t>2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285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4" name="Rectangle 46">
            <a:extLst>
              <a:ext uri="{FF2B5EF4-FFF2-40B4-BE49-F238E27FC236}">
                <a16:creationId xmlns:a16="http://schemas.microsoft.com/office/drawing/2014/main" id="{E0AE4A8F-5EB3-4362-9B55-5A476F6F0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6327" y="4004500"/>
            <a:ext cx="705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rPr>
              <a:t>8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285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6" name="Rectangle 48">
            <a:extLst>
              <a:ext uri="{FF2B5EF4-FFF2-40B4-BE49-F238E27FC236}">
                <a16:creationId xmlns:a16="http://schemas.microsoft.com/office/drawing/2014/main" id="{365FB4B8-C047-45BA-983A-9C1EEF2EF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6394" y="4004500"/>
            <a:ext cx="14106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rPr>
              <a:t>12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285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Oval 223">
            <a:extLst>
              <a:ext uri="{FF2B5EF4-FFF2-40B4-BE49-F238E27FC236}">
                <a16:creationId xmlns:a16="http://schemas.microsoft.com/office/drawing/2014/main" id="{34D73593-E023-4529-8FA5-431AF0767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136" y="3027393"/>
            <a:ext cx="72000" cy="72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32" name="Oval 224">
            <a:extLst>
              <a:ext uri="{FF2B5EF4-FFF2-40B4-BE49-F238E27FC236}">
                <a16:creationId xmlns:a16="http://schemas.microsoft.com/office/drawing/2014/main" id="{08B3DE5F-10D4-430B-A679-FC0971C7B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9417" y="3216305"/>
            <a:ext cx="72000" cy="72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33" name="Oval 225">
            <a:extLst>
              <a:ext uri="{FF2B5EF4-FFF2-40B4-BE49-F238E27FC236}">
                <a16:creationId xmlns:a16="http://schemas.microsoft.com/office/drawing/2014/main" id="{EFB05AE5-5ED0-4697-8624-0948FE684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6896" y="3117880"/>
            <a:ext cx="72000" cy="72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34" name="Oval 226">
            <a:extLst>
              <a:ext uri="{FF2B5EF4-FFF2-40B4-BE49-F238E27FC236}">
                <a16:creationId xmlns:a16="http://schemas.microsoft.com/office/drawing/2014/main" id="{32B5ABD9-84DE-4426-AA46-9488B156C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9845" y="3106768"/>
            <a:ext cx="72000" cy="72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35" name="Oval 227">
            <a:extLst>
              <a:ext uri="{FF2B5EF4-FFF2-40B4-BE49-F238E27FC236}">
                <a16:creationId xmlns:a16="http://schemas.microsoft.com/office/drawing/2014/main" id="{E137E05F-3C0B-4039-B842-2AE1BFE496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2514" y="3141693"/>
            <a:ext cx="72000" cy="72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36" name="Oval 228">
            <a:extLst>
              <a:ext uri="{FF2B5EF4-FFF2-40B4-BE49-F238E27FC236}">
                <a16:creationId xmlns:a16="http://schemas.microsoft.com/office/drawing/2014/main" id="{14C4C095-A248-4127-9991-ED634EE68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0997" y="3211543"/>
            <a:ext cx="72000" cy="72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37" name="Freeform 229">
            <a:extLst>
              <a:ext uri="{FF2B5EF4-FFF2-40B4-BE49-F238E27FC236}">
                <a16:creationId xmlns:a16="http://schemas.microsoft.com/office/drawing/2014/main" id="{B8E0ECAE-1D5C-4B04-8C9F-663A55FC9461}"/>
              </a:ext>
            </a:extLst>
          </p:cNvPr>
          <p:cNvSpPr>
            <a:spLocks/>
          </p:cNvSpPr>
          <p:nvPr/>
        </p:nvSpPr>
        <p:spPr bwMode="auto">
          <a:xfrm>
            <a:off x="1848065" y="3061525"/>
            <a:ext cx="2627544" cy="184150"/>
          </a:xfrm>
          <a:custGeom>
            <a:avLst/>
            <a:gdLst>
              <a:gd name="T0" fmla="*/ 0 w 3987"/>
              <a:gd name="T1" fmla="*/ 0 h 116"/>
              <a:gd name="T2" fmla="*/ 650 w 3987"/>
              <a:gd name="T3" fmla="*/ 49 h 116"/>
              <a:gd name="T4" fmla="*/ 1331 w 3987"/>
              <a:gd name="T5" fmla="*/ 116 h 116"/>
              <a:gd name="T6" fmla="*/ 1992 w 3987"/>
              <a:gd name="T7" fmla="*/ 54 h 116"/>
              <a:gd name="T8" fmla="*/ 2654 w 3987"/>
              <a:gd name="T9" fmla="*/ 71 h 116"/>
              <a:gd name="T10" fmla="*/ 3987 w 3987"/>
              <a:gd name="T11" fmla="*/ 116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7" h="116">
                <a:moveTo>
                  <a:pt x="0" y="0"/>
                </a:moveTo>
                <a:lnTo>
                  <a:pt x="650" y="49"/>
                </a:lnTo>
                <a:lnTo>
                  <a:pt x="1331" y="116"/>
                </a:lnTo>
                <a:lnTo>
                  <a:pt x="1992" y="54"/>
                </a:lnTo>
                <a:lnTo>
                  <a:pt x="2654" y="71"/>
                </a:lnTo>
                <a:lnTo>
                  <a:pt x="3987" y="116"/>
                </a:lnTo>
              </a:path>
            </a:pathLst>
          </a:custGeom>
          <a:noFill/>
          <a:ln w="15875" cap="flat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38" name="Line 230">
            <a:extLst>
              <a:ext uri="{FF2B5EF4-FFF2-40B4-BE49-F238E27FC236}">
                <a16:creationId xmlns:a16="http://schemas.microsoft.com/office/drawing/2014/main" id="{3905FB4A-A967-4B14-A95B-6F4F2664611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6433" y="3080575"/>
            <a:ext cx="0" cy="239713"/>
          </a:xfrm>
          <a:prstGeom prst="line">
            <a:avLst/>
          </a:prstGeom>
          <a:noFill/>
          <a:ln w="9525" cap="flat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1" name="Line 233">
            <a:extLst>
              <a:ext uri="{FF2B5EF4-FFF2-40B4-BE49-F238E27FC236}">
                <a16:creationId xmlns:a16="http://schemas.microsoft.com/office/drawing/2014/main" id="{3FB178B7-508A-4237-83B6-69EA48AD6F6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15417" y="2826575"/>
            <a:ext cx="0" cy="414338"/>
          </a:xfrm>
          <a:prstGeom prst="line">
            <a:avLst/>
          </a:prstGeom>
          <a:noFill/>
          <a:ln w="9525" cap="flat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4" name="Line 236">
            <a:extLst>
              <a:ext uri="{FF2B5EF4-FFF2-40B4-BE49-F238E27FC236}">
                <a16:creationId xmlns:a16="http://schemas.microsoft.com/office/drawing/2014/main" id="{2970EFAA-2AB8-4075-B85C-0817440AADA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62896" y="3002788"/>
            <a:ext cx="0" cy="258763"/>
          </a:xfrm>
          <a:prstGeom prst="line">
            <a:avLst/>
          </a:prstGeom>
          <a:noFill/>
          <a:ln w="9525" cap="flat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7" name="Line 239">
            <a:extLst>
              <a:ext uri="{FF2B5EF4-FFF2-40B4-BE49-F238E27FC236}">
                <a16:creationId xmlns:a16="http://schemas.microsoft.com/office/drawing/2014/main" id="{21D725A4-755A-4A6A-9834-4D2489E8CB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8514" y="2885313"/>
            <a:ext cx="0" cy="531813"/>
          </a:xfrm>
          <a:prstGeom prst="line">
            <a:avLst/>
          </a:prstGeom>
          <a:noFill/>
          <a:ln w="9525" cap="flat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50" name="Line 242">
            <a:extLst>
              <a:ext uri="{FF2B5EF4-FFF2-40B4-BE49-F238E27FC236}">
                <a16:creationId xmlns:a16="http://schemas.microsoft.com/office/drawing/2014/main" id="{CEC23EBC-EC39-4A5B-B668-D8C21BC6E7A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76997" y="3158363"/>
            <a:ext cx="0" cy="184150"/>
          </a:xfrm>
          <a:prstGeom prst="line">
            <a:avLst/>
          </a:prstGeom>
          <a:noFill/>
          <a:ln w="9525" cap="flat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53" name="Line 245">
            <a:extLst>
              <a:ext uri="{FF2B5EF4-FFF2-40B4-BE49-F238E27FC236}">
                <a16:creationId xmlns:a16="http://schemas.microsoft.com/office/drawing/2014/main" id="{21ACEA64-05B5-4FCB-8FED-21ECFA75406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9800" y="3080575"/>
            <a:ext cx="0" cy="552450"/>
          </a:xfrm>
          <a:prstGeom prst="line">
            <a:avLst/>
          </a:prstGeom>
          <a:noFill/>
          <a:ln w="9525" cap="flat">
            <a:solidFill>
              <a:schemeClr val="accent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62" name="Line 254">
            <a:extLst>
              <a:ext uri="{FF2B5EF4-FFF2-40B4-BE49-F238E27FC236}">
                <a16:creationId xmlns:a16="http://schemas.microsoft.com/office/drawing/2014/main" id="{59C48678-FF9D-4DED-9E2F-3EF0E62C547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064" y="3040888"/>
            <a:ext cx="0" cy="576263"/>
          </a:xfrm>
          <a:prstGeom prst="line">
            <a:avLst/>
          </a:prstGeom>
          <a:noFill/>
          <a:ln w="9525" cap="flat">
            <a:solidFill>
              <a:schemeClr val="accent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65" name="Line 257">
            <a:extLst>
              <a:ext uri="{FF2B5EF4-FFF2-40B4-BE49-F238E27FC236}">
                <a16:creationId xmlns:a16="http://schemas.microsoft.com/office/drawing/2014/main" id="{EAEBEAA7-40D6-47B9-BF11-1F60DE0351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98911" y="3115500"/>
            <a:ext cx="0" cy="274638"/>
          </a:xfrm>
          <a:prstGeom prst="line">
            <a:avLst/>
          </a:prstGeom>
          <a:noFill/>
          <a:ln w="9525" cap="flat">
            <a:solidFill>
              <a:schemeClr val="accent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68" name="Freeform 260">
            <a:extLst>
              <a:ext uri="{FF2B5EF4-FFF2-40B4-BE49-F238E27FC236}">
                <a16:creationId xmlns:a16="http://schemas.microsoft.com/office/drawing/2014/main" id="{E0F95D8D-0662-4FDD-AA23-1EA009982004}"/>
              </a:ext>
            </a:extLst>
          </p:cNvPr>
          <p:cNvSpPr>
            <a:spLocks/>
          </p:cNvSpPr>
          <p:nvPr/>
        </p:nvSpPr>
        <p:spPr bwMode="auto">
          <a:xfrm>
            <a:off x="1866517" y="3061525"/>
            <a:ext cx="2633475" cy="379413"/>
          </a:xfrm>
          <a:custGeom>
            <a:avLst/>
            <a:gdLst>
              <a:gd name="T0" fmla="*/ 0 w 3996"/>
              <a:gd name="T1" fmla="*/ 0 h 239"/>
              <a:gd name="T2" fmla="*/ 654 w 3996"/>
              <a:gd name="T3" fmla="*/ 145 h 239"/>
              <a:gd name="T4" fmla="*/ 1323 w 3996"/>
              <a:gd name="T5" fmla="*/ 101 h 239"/>
              <a:gd name="T6" fmla="*/ 1992 w 3996"/>
              <a:gd name="T7" fmla="*/ 239 h 239"/>
              <a:gd name="T8" fmla="*/ 2660 w 3996"/>
              <a:gd name="T9" fmla="*/ 153 h 239"/>
              <a:gd name="T10" fmla="*/ 3996 w 3996"/>
              <a:gd name="T11" fmla="*/ 143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96" h="239">
                <a:moveTo>
                  <a:pt x="0" y="0"/>
                </a:moveTo>
                <a:lnTo>
                  <a:pt x="654" y="145"/>
                </a:lnTo>
                <a:lnTo>
                  <a:pt x="1323" y="101"/>
                </a:lnTo>
                <a:lnTo>
                  <a:pt x="1992" y="239"/>
                </a:lnTo>
                <a:lnTo>
                  <a:pt x="2660" y="153"/>
                </a:lnTo>
                <a:lnTo>
                  <a:pt x="3996" y="143"/>
                </a:lnTo>
              </a:path>
            </a:pathLst>
          </a:custGeom>
          <a:noFill/>
          <a:ln w="15875" cap="flat">
            <a:solidFill>
              <a:schemeClr val="accent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69" name="Oval 261">
            <a:extLst>
              <a:ext uri="{FF2B5EF4-FFF2-40B4-BE49-F238E27FC236}">
                <a16:creationId xmlns:a16="http://schemas.microsoft.com/office/drawing/2014/main" id="{D4787066-3D03-4AE0-BEE2-ACA600C50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1907" y="3032155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70" name="Oval 262">
            <a:extLst>
              <a:ext uri="{FF2B5EF4-FFF2-40B4-BE49-F238E27FC236}">
                <a16:creationId xmlns:a16="http://schemas.microsoft.com/office/drawing/2014/main" id="{3AB7CB5E-145F-409E-AE2C-EC9A3DA03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2911" y="3263931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71" name="Oval 263">
            <a:extLst>
              <a:ext uri="{FF2B5EF4-FFF2-40B4-BE49-F238E27FC236}">
                <a16:creationId xmlns:a16="http://schemas.microsoft.com/office/drawing/2014/main" id="{9D02D6F6-AEA9-484B-8630-78D7C0B85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3800" y="3189319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72" name="Oval 264">
            <a:extLst>
              <a:ext uri="{FF2B5EF4-FFF2-40B4-BE49-F238E27FC236}">
                <a16:creationId xmlns:a16="http://schemas.microsoft.com/office/drawing/2014/main" id="{054140DF-5A0F-4FBD-9929-E28AE3604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690" y="3408393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73" name="Oval 265">
            <a:extLst>
              <a:ext uri="{FF2B5EF4-FFF2-40B4-BE49-F238E27FC236}">
                <a16:creationId xmlns:a16="http://schemas.microsoft.com/office/drawing/2014/main" id="{7555F172-55B5-477B-8137-3CE20A8AB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5579" y="3270280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74" name="Oval 266">
            <a:extLst>
              <a:ext uri="{FF2B5EF4-FFF2-40B4-BE49-F238E27FC236}">
                <a16:creationId xmlns:a16="http://schemas.microsoft.com/office/drawing/2014/main" id="{DCEFB8D8-72ED-4207-A74D-5B80FF194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4064" y="3255993"/>
            <a:ext cx="72000" cy="7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363" name="Rectangle 44">
            <a:extLst>
              <a:ext uri="{FF2B5EF4-FFF2-40B4-BE49-F238E27FC236}">
                <a16:creationId xmlns:a16="http://schemas.microsoft.com/office/drawing/2014/main" id="{EBC7BBAE-F492-49BC-AD28-BD122621C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4122" y="3999738"/>
            <a:ext cx="48891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rPr>
              <a:t>Baseline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285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6" name="TextBox 375">
            <a:extLst>
              <a:ext uri="{FF2B5EF4-FFF2-40B4-BE49-F238E27FC236}">
                <a16:creationId xmlns:a16="http://schemas.microsoft.com/office/drawing/2014/main" id="{41F4FF94-03F4-4EB5-B814-4A73853E029A}"/>
              </a:ext>
            </a:extLst>
          </p:cNvPr>
          <p:cNvSpPr txBox="1"/>
          <p:nvPr/>
        </p:nvSpPr>
        <p:spPr>
          <a:xfrm>
            <a:off x="2244725" y="4158229"/>
            <a:ext cx="223658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2856"/>
                </a:solidFill>
                <a:effectLst/>
                <a:uLnTx/>
                <a:uFillTx/>
                <a:latin typeface="Arial" panose="020B0604020202020204" pitchFamily="34" charset="0"/>
              </a:rPr>
              <a:t>Week</a:t>
            </a:r>
            <a:endParaRPr lang="en-GB" dirty="0">
              <a:solidFill>
                <a:srgbClr val="002856"/>
              </a:solidFill>
            </a:endParaRPr>
          </a:p>
        </p:txBody>
      </p:sp>
      <p:sp>
        <p:nvSpPr>
          <p:cNvPr id="377" name="Line 5">
            <a:extLst>
              <a:ext uri="{FF2B5EF4-FFF2-40B4-BE49-F238E27FC236}">
                <a16:creationId xmlns:a16="http://schemas.microsoft.com/office/drawing/2014/main" id="{829B9C35-BEB8-41DD-A018-B043B65B56F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4725" y="4189979"/>
            <a:ext cx="2292350" cy="0"/>
          </a:xfrm>
          <a:prstGeom prst="line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397" name="Rectangle 32">
            <a:extLst>
              <a:ext uri="{FF2B5EF4-FFF2-40B4-BE49-F238E27FC236}">
                <a16:creationId xmlns:a16="http://schemas.microsoft.com/office/drawing/2014/main" id="{151C52E1-0810-4FBA-8246-F4449782BF6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50853" y="2745661"/>
            <a:ext cx="13753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i="0" u="none" strike="noStrike" cap="none" normalizeH="0" baseline="0" dirty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rPr>
              <a:t>Median (Q1-Q3) change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000" dirty="0">
                <a:solidFill>
                  <a:srgbClr val="002856"/>
                </a:solidFill>
              </a:rPr>
              <a:t>i</a:t>
            </a:r>
            <a:r>
              <a:rPr kumimoji="0" lang="en-GB" altLang="en-US" sz="1000" i="0" u="none" strike="noStrike" cap="none" normalizeH="0" baseline="0" dirty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rPr>
              <a:t>n TG from baseline, %</a:t>
            </a:r>
            <a:endParaRPr kumimoji="0" lang="en-US" altLang="en-US" sz="1200" i="0" u="none" strike="noStrike" cap="none" normalizeH="0" baseline="0" dirty="0">
              <a:ln>
                <a:noFill/>
              </a:ln>
              <a:solidFill>
                <a:srgbClr val="00285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6" name="Line 230">
            <a:extLst>
              <a:ext uri="{FF2B5EF4-FFF2-40B4-BE49-F238E27FC236}">
                <a16:creationId xmlns:a16="http://schemas.microsoft.com/office/drawing/2014/main" id="{3960F96A-7190-4F59-8F93-0B6ABDDAC7BB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2275845" y="3053575"/>
            <a:ext cx="0" cy="54000"/>
          </a:xfrm>
          <a:prstGeom prst="line">
            <a:avLst/>
          </a:prstGeom>
          <a:noFill/>
          <a:ln w="9525" cap="flat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08" name="Line 230">
            <a:extLst>
              <a:ext uri="{FF2B5EF4-FFF2-40B4-BE49-F238E27FC236}">
                <a16:creationId xmlns:a16="http://schemas.microsoft.com/office/drawing/2014/main" id="{F2DC75AA-43CA-48E1-9398-90DD6AE2FC99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2715417" y="2799575"/>
            <a:ext cx="0" cy="54000"/>
          </a:xfrm>
          <a:prstGeom prst="line">
            <a:avLst/>
          </a:prstGeom>
          <a:noFill/>
          <a:ln w="9525" cap="flat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10" name="Line 230">
            <a:extLst>
              <a:ext uri="{FF2B5EF4-FFF2-40B4-BE49-F238E27FC236}">
                <a16:creationId xmlns:a16="http://schemas.microsoft.com/office/drawing/2014/main" id="{33EA9F11-3E0C-4B82-AD61-6659546ADBEC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3162896" y="2975788"/>
            <a:ext cx="0" cy="54000"/>
          </a:xfrm>
          <a:prstGeom prst="line">
            <a:avLst/>
          </a:prstGeom>
          <a:noFill/>
          <a:ln w="9525" cap="flat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11" name="Line 230">
            <a:extLst>
              <a:ext uri="{FF2B5EF4-FFF2-40B4-BE49-F238E27FC236}">
                <a16:creationId xmlns:a16="http://schemas.microsoft.com/office/drawing/2014/main" id="{09953C1A-94F1-45E6-A887-6B6A487B4993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3162896" y="3234551"/>
            <a:ext cx="0" cy="54000"/>
          </a:xfrm>
          <a:prstGeom prst="line">
            <a:avLst/>
          </a:prstGeom>
          <a:noFill/>
          <a:ln w="9525" cap="flat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56" name="Line 248">
            <a:extLst>
              <a:ext uri="{FF2B5EF4-FFF2-40B4-BE49-F238E27FC236}">
                <a16:creationId xmlns:a16="http://schemas.microsoft.com/office/drawing/2014/main" id="{4168E953-0ECD-4129-9DD0-40E89EF481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180690" y="3112325"/>
            <a:ext cx="0" cy="430213"/>
          </a:xfrm>
          <a:prstGeom prst="line">
            <a:avLst/>
          </a:prstGeom>
          <a:noFill/>
          <a:ln w="9525" cap="flat">
            <a:solidFill>
              <a:schemeClr val="accent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12" name="Line 230">
            <a:extLst>
              <a:ext uri="{FF2B5EF4-FFF2-40B4-BE49-F238E27FC236}">
                <a16:creationId xmlns:a16="http://schemas.microsoft.com/office/drawing/2014/main" id="{8C4925BD-DFB2-4CBC-A4C5-825FC7ABE5CA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3598514" y="2851962"/>
            <a:ext cx="0" cy="54000"/>
          </a:xfrm>
          <a:prstGeom prst="line">
            <a:avLst/>
          </a:prstGeom>
          <a:noFill/>
          <a:ln w="9525" cap="flat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13" name="Line 230">
            <a:extLst>
              <a:ext uri="{FF2B5EF4-FFF2-40B4-BE49-F238E27FC236}">
                <a16:creationId xmlns:a16="http://schemas.microsoft.com/office/drawing/2014/main" id="{91E0DCC0-66E8-47FA-B381-800135E45EAC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3598514" y="3390126"/>
            <a:ext cx="0" cy="54000"/>
          </a:xfrm>
          <a:prstGeom prst="line">
            <a:avLst/>
          </a:prstGeom>
          <a:noFill/>
          <a:ln w="9525" cap="flat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59" name="Line 251">
            <a:extLst>
              <a:ext uri="{FF2B5EF4-FFF2-40B4-BE49-F238E27FC236}">
                <a16:creationId xmlns:a16="http://schemas.microsoft.com/office/drawing/2014/main" id="{2C3D6ED2-7E92-42B9-AB8A-810317B0A3F1}"/>
              </a:ext>
            </a:extLst>
          </p:cNvPr>
          <p:cNvSpPr>
            <a:spLocks noChangeShapeType="1"/>
          </p:cNvSpPr>
          <p:nvPr/>
        </p:nvSpPr>
        <p:spPr bwMode="auto">
          <a:xfrm>
            <a:off x="3621579" y="3021838"/>
            <a:ext cx="0" cy="622300"/>
          </a:xfrm>
          <a:prstGeom prst="line">
            <a:avLst/>
          </a:prstGeom>
          <a:noFill/>
          <a:ln w="9525" cap="flat">
            <a:solidFill>
              <a:schemeClr val="accent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14" name="Line 230">
            <a:extLst>
              <a:ext uri="{FF2B5EF4-FFF2-40B4-BE49-F238E27FC236}">
                <a16:creationId xmlns:a16="http://schemas.microsoft.com/office/drawing/2014/main" id="{244A05E6-41F2-40E7-9425-6067792C1E09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4476997" y="3131363"/>
            <a:ext cx="0" cy="54000"/>
          </a:xfrm>
          <a:prstGeom prst="line">
            <a:avLst/>
          </a:prstGeom>
          <a:noFill/>
          <a:ln w="9525" cap="flat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16" name="Line 230">
            <a:extLst>
              <a:ext uri="{FF2B5EF4-FFF2-40B4-BE49-F238E27FC236}">
                <a16:creationId xmlns:a16="http://schemas.microsoft.com/office/drawing/2014/main" id="{84A3B56E-98CB-4FDD-B0A4-5CB0255594D0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4500064" y="3013888"/>
            <a:ext cx="0" cy="54000"/>
          </a:xfrm>
          <a:prstGeom prst="line">
            <a:avLst/>
          </a:prstGeom>
          <a:noFill/>
          <a:ln w="9525" cap="flat">
            <a:solidFill>
              <a:schemeClr val="accent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17" name="Line 230">
            <a:extLst>
              <a:ext uri="{FF2B5EF4-FFF2-40B4-BE49-F238E27FC236}">
                <a16:creationId xmlns:a16="http://schemas.microsoft.com/office/drawing/2014/main" id="{A6E71D60-9FDA-4050-87D2-5D21715C58D6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4500064" y="3590151"/>
            <a:ext cx="0" cy="54000"/>
          </a:xfrm>
          <a:prstGeom prst="line">
            <a:avLst/>
          </a:prstGeom>
          <a:noFill/>
          <a:ln w="9525" cap="flat">
            <a:solidFill>
              <a:schemeClr val="accent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18" name="Line 230">
            <a:extLst>
              <a:ext uri="{FF2B5EF4-FFF2-40B4-BE49-F238E27FC236}">
                <a16:creationId xmlns:a16="http://schemas.microsoft.com/office/drawing/2014/main" id="{3C2EE985-BBF6-45D5-836A-7A6A443666DD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3621579" y="3617138"/>
            <a:ext cx="0" cy="54000"/>
          </a:xfrm>
          <a:prstGeom prst="line">
            <a:avLst/>
          </a:prstGeom>
          <a:noFill/>
          <a:ln w="9525" cap="flat">
            <a:solidFill>
              <a:schemeClr val="accent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19" name="Line 230">
            <a:extLst>
              <a:ext uri="{FF2B5EF4-FFF2-40B4-BE49-F238E27FC236}">
                <a16:creationId xmlns:a16="http://schemas.microsoft.com/office/drawing/2014/main" id="{6E1C26BA-0837-435B-AAAF-0816BC78FA13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3621579" y="2994838"/>
            <a:ext cx="0" cy="54000"/>
          </a:xfrm>
          <a:prstGeom prst="line">
            <a:avLst/>
          </a:prstGeom>
          <a:noFill/>
          <a:ln w="9525" cap="flat">
            <a:solidFill>
              <a:schemeClr val="accent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20" name="Line 230">
            <a:extLst>
              <a:ext uri="{FF2B5EF4-FFF2-40B4-BE49-F238E27FC236}">
                <a16:creationId xmlns:a16="http://schemas.microsoft.com/office/drawing/2014/main" id="{9FCEE0E8-909A-48B4-88E8-4B78612DD1D3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3180690" y="3515538"/>
            <a:ext cx="0" cy="54000"/>
          </a:xfrm>
          <a:prstGeom prst="line">
            <a:avLst/>
          </a:prstGeom>
          <a:noFill/>
          <a:ln w="9525" cap="flat">
            <a:solidFill>
              <a:schemeClr val="accent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21" name="Line 230">
            <a:extLst>
              <a:ext uri="{FF2B5EF4-FFF2-40B4-BE49-F238E27FC236}">
                <a16:creationId xmlns:a16="http://schemas.microsoft.com/office/drawing/2014/main" id="{56A34BCE-1130-4226-B5A8-537F8F375648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3180690" y="3085325"/>
            <a:ext cx="0" cy="54000"/>
          </a:xfrm>
          <a:prstGeom prst="line">
            <a:avLst/>
          </a:prstGeom>
          <a:noFill/>
          <a:ln w="9525" cap="flat">
            <a:solidFill>
              <a:schemeClr val="accent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22" name="Line 230">
            <a:extLst>
              <a:ext uri="{FF2B5EF4-FFF2-40B4-BE49-F238E27FC236}">
                <a16:creationId xmlns:a16="http://schemas.microsoft.com/office/drawing/2014/main" id="{1709C4EA-491C-426A-A8BC-E29180E72E51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2739800" y="3053575"/>
            <a:ext cx="0" cy="54000"/>
          </a:xfrm>
          <a:prstGeom prst="line">
            <a:avLst/>
          </a:prstGeom>
          <a:noFill/>
          <a:ln w="9525" cap="flat">
            <a:solidFill>
              <a:schemeClr val="accent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23" name="Line 230">
            <a:extLst>
              <a:ext uri="{FF2B5EF4-FFF2-40B4-BE49-F238E27FC236}">
                <a16:creationId xmlns:a16="http://schemas.microsoft.com/office/drawing/2014/main" id="{A4BA9944-94EB-42E8-A9C8-AC21819A0B3A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2739800" y="3606025"/>
            <a:ext cx="0" cy="54000"/>
          </a:xfrm>
          <a:prstGeom prst="line">
            <a:avLst/>
          </a:prstGeom>
          <a:noFill/>
          <a:ln w="9525" cap="flat">
            <a:solidFill>
              <a:schemeClr val="accent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24" name="Line 230">
            <a:extLst>
              <a:ext uri="{FF2B5EF4-FFF2-40B4-BE49-F238E27FC236}">
                <a16:creationId xmlns:a16="http://schemas.microsoft.com/office/drawing/2014/main" id="{599BC183-2AED-463E-82C8-1466F44E4A69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2298911" y="3363138"/>
            <a:ext cx="0" cy="54000"/>
          </a:xfrm>
          <a:prstGeom prst="line">
            <a:avLst/>
          </a:prstGeom>
          <a:noFill/>
          <a:ln w="9525" cap="flat">
            <a:solidFill>
              <a:schemeClr val="accent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25" name="Line 230">
            <a:extLst>
              <a:ext uri="{FF2B5EF4-FFF2-40B4-BE49-F238E27FC236}">
                <a16:creationId xmlns:a16="http://schemas.microsoft.com/office/drawing/2014/main" id="{B9D6F5B8-8D4F-42F1-A487-A2FF49C2A968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2298911" y="3088500"/>
            <a:ext cx="0" cy="54000"/>
          </a:xfrm>
          <a:prstGeom prst="line">
            <a:avLst/>
          </a:prstGeom>
          <a:noFill/>
          <a:ln w="9525" cap="flat">
            <a:solidFill>
              <a:schemeClr val="accent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231" name="Line 73">
            <a:extLst>
              <a:ext uri="{FF2B5EF4-FFF2-40B4-BE49-F238E27FC236}">
                <a16:creationId xmlns:a16="http://schemas.microsoft.com/office/drawing/2014/main" id="{B8566161-070A-4A63-A295-36E5C80B8903}"/>
              </a:ext>
            </a:extLst>
          </p:cNvPr>
          <p:cNvSpPr>
            <a:spLocks noChangeShapeType="1"/>
          </p:cNvSpPr>
          <p:nvPr/>
        </p:nvSpPr>
        <p:spPr bwMode="auto">
          <a:xfrm>
            <a:off x="5076814" y="3931475"/>
            <a:ext cx="2984736" cy="0"/>
          </a:xfrm>
          <a:prstGeom prst="line">
            <a:avLst/>
          </a:prstGeom>
          <a:noFill/>
          <a:ln w="9525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232" name="Line 74">
            <a:extLst>
              <a:ext uri="{FF2B5EF4-FFF2-40B4-BE49-F238E27FC236}">
                <a16:creationId xmlns:a16="http://schemas.microsoft.com/office/drawing/2014/main" id="{167C982E-C75C-416F-AC03-1E4463F01B0E}"/>
              </a:ext>
            </a:extLst>
          </p:cNvPr>
          <p:cNvSpPr>
            <a:spLocks noChangeShapeType="1"/>
          </p:cNvSpPr>
          <p:nvPr/>
        </p:nvSpPr>
        <p:spPr bwMode="auto">
          <a:xfrm>
            <a:off x="5076814" y="1878837"/>
            <a:ext cx="0" cy="2055813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233" name="Line 75">
            <a:extLst>
              <a:ext uri="{FF2B5EF4-FFF2-40B4-BE49-F238E27FC236}">
                <a16:creationId xmlns:a16="http://schemas.microsoft.com/office/drawing/2014/main" id="{8BCA2EF7-F295-440C-8235-ECEF5B4E8BB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14144" y="1607769"/>
            <a:ext cx="43200" cy="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234" name="Line 76">
            <a:extLst>
              <a:ext uri="{FF2B5EF4-FFF2-40B4-BE49-F238E27FC236}">
                <a16:creationId xmlns:a16="http://schemas.microsoft.com/office/drawing/2014/main" id="{42B7E211-8116-4941-9756-3AEE51FBF1A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1554" y="2082037"/>
            <a:ext cx="43200" cy="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235" name="Line 77">
            <a:extLst>
              <a:ext uri="{FF2B5EF4-FFF2-40B4-BE49-F238E27FC236}">
                <a16:creationId xmlns:a16="http://schemas.microsoft.com/office/drawing/2014/main" id="{6119232E-6488-4BEC-964A-8D7140BBCCB9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1554" y="2247137"/>
            <a:ext cx="43200" cy="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236" name="Line 78">
            <a:extLst>
              <a:ext uri="{FF2B5EF4-FFF2-40B4-BE49-F238E27FC236}">
                <a16:creationId xmlns:a16="http://schemas.microsoft.com/office/drawing/2014/main" id="{4E4C54E4-5DF6-4CFA-9740-F90855DFE48D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1554" y="2407475"/>
            <a:ext cx="43200" cy="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237" name="Line 79">
            <a:extLst>
              <a:ext uri="{FF2B5EF4-FFF2-40B4-BE49-F238E27FC236}">
                <a16:creationId xmlns:a16="http://schemas.microsoft.com/office/drawing/2014/main" id="{98045044-D16D-47E1-9DC1-39CF06436D0E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1554" y="2570987"/>
            <a:ext cx="43200" cy="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238" name="Line 80">
            <a:extLst>
              <a:ext uri="{FF2B5EF4-FFF2-40B4-BE49-F238E27FC236}">
                <a16:creationId xmlns:a16="http://schemas.microsoft.com/office/drawing/2014/main" id="{B28EB2F4-C3FD-406D-9848-64FFAC888EA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1554" y="2732912"/>
            <a:ext cx="43200" cy="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239" name="Line 81">
            <a:extLst>
              <a:ext uri="{FF2B5EF4-FFF2-40B4-BE49-F238E27FC236}">
                <a16:creationId xmlns:a16="http://schemas.microsoft.com/office/drawing/2014/main" id="{97103287-DEB1-4930-A24D-28EFC24B889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1554" y="2896425"/>
            <a:ext cx="43200" cy="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240" name="Line 82">
            <a:extLst>
              <a:ext uri="{FF2B5EF4-FFF2-40B4-BE49-F238E27FC236}">
                <a16:creationId xmlns:a16="http://schemas.microsoft.com/office/drawing/2014/main" id="{3C30855C-98D7-4175-B208-1309B8E3293E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1554" y="3061525"/>
            <a:ext cx="43200" cy="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241" name="Line 83">
            <a:extLst>
              <a:ext uri="{FF2B5EF4-FFF2-40B4-BE49-F238E27FC236}">
                <a16:creationId xmlns:a16="http://schemas.microsoft.com/office/drawing/2014/main" id="{883D5A3E-113F-40F1-9AD0-7E7641B9B91C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1554" y="3221862"/>
            <a:ext cx="43200" cy="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242" name="Line 84">
            <a:extLst>
              <a:ext uri="{FF2B5EF4-FFF2-40B4-BE49-F238E27FC236}">
                <a16:creationId xmlns:a16="http://schemas.microsoft.com/office/drawing/2014/main" id="{CE61749D-8852-4586-AB39-2ADA1BD98813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1554" y="3386962"/>
            <a:ext cx="43200" cy="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243" name="Line 85">
            <a:extLst>
              <a:ext uri="{FF2B5EF4-FFF2-40B4-BE49-F238E27FC236}">
                <a16:creationId xmlns:a16="http://schemas.microsoft.com/office/drawing/2014/main" id="{DF83D539-6D4A-45BA-81B2-9B065BF5EA6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1554" y="3547300"/>
            <a:ext cx="43200" cy="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244" name="Line 86">
            <a:extLst>
              <a:ext uri="{FF2B5EF4-FFF2-40B4-BE49-F238E27FC236}">
                <a16:creationId xmlns:a16="http://schemas.microsoft.com/office/drawing/2014/main" id="{EE6EB169-1258-471D-9B31-9A82AC93B05C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1554" y="3712400"/>
            <a:ext cx="43200" cy="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245" name="Line 87">
            <a:extLst>
              <a:ext uri="{FF2B5EF4-FFF2-40B4-BE49-F238E27FC236}">
                <a16:creationId xmlns:a16="http://schemas.microsoft.com/office/drawing/2014/main" id="{ECFEF9B3-7708-49CA-87D2-FB83DBEAA48D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1554" y="3872737"/>
            <a:ext cx="43200" cy="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246" name="Line 88">
            <a:extLst>
              <a:ext uri="{FF2B5EF4-FFF2-40B4-BE49-F238E27FC236}">
                <a16:creationId xmlns:a16="http://schemas.microsoft.com/office/drawing/2014/main" id="{864EFF55-59C9-4743-9478-FAA44221A0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33491" y="3931475"/>
            <a:ext cx="0" cy="58738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247" name="Line 89">
            <a:extLst>
              <a:ext uri="{FF2B5EF4-FFF2-40B4-BE49-F238E27FC236}">
                <a16:creationId xmlns:a16="http://schemas.microsoft.com/office/drawing/2014/main" id="{CC2132A2-B39C-48BD-8B86-D999D34CE6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08679" y="3931475"/>
            <a:ext cx="0" cy="58738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248" name="Line 90">
            <a:extLst>
              <a:ext uri="{FF2B5EF4-FFF2-40B4-BE49-F238E27FC236}">
                <a16:creationId xmlns:a16="http://schemas.microsoft.com/office/drawing/2014/main" id="{12328324-0907-4D09-9EEA-19E47A5487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85845" y="3931475"/>
            <a:ext cx="0" cy="58738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249" name="Line 91">
            <a:extLst>
              <a:ext uri="{FF2B5EF4-FFF2-40B4-BE49-F238E27FC236}">
                <a16:creationId xmlns:a16="http://schemas.microsoft.com/office/drawing/2014/main" id="{881AC5C3-A31F-4146-BBC2-46785C55DF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61033" y="3931475"/>
            <a:ext cx="0" cy="58738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250" name="Line 92">
            <a:extLst>
              <a:ext uri="{FF2B5EF4-FFF2-40B4-BE49-F238E27FC236}">
                <a16:creationId xmlns:a16="http://schemas.microsoft.com/office/drawing/2014/main" id="{1D588958-325A-4298-9442-74E97B9306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7790" y="3931475"/>
            <a:ext cx="0" cy="58738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251" name="Line 93">
            <a:extLst>
              <a:ext uri="{FF2B5EF4-FFF2-40B4-BE49-F238E27FC236}">
                <a16:creationId xmlns:a16="http://schemas.microsoft.com/office/drawing/2014/main" id="{A3461496-E990-4AA0-B045-0E9B73E9FC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7248" y="3931475"/>
            <a:ext cx="0" cy="58738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75" name="Freeform 267">
            <a:extLst>
              <a:ext uri="{FF2B5EF4-FFF2-40B4-BE49-F238E27FC236}">
                <a16:creationId xmlns:a16="http://schemas.microsoft.com/office/drawing/2014/main" id="{6CDBB453-D486-48F1-8F96-2E98DC95B8EE}"/>
              </a:ext>
            </a:extLst>
          </p:cNvPr>
          <p:cNvSpPr>
            <a:spLocks/>
          </p:cNvSpPr>
          <p:nvPr/>
        </p:nvSpPr>
        <p:spPr bwMode="auto">
          <a:xfrm>
            <a:off x="5177645" y="2978975"/>
            <a:ext cx="2628861" cy="207963"/>
          </a:xfrm>
          <a:custGeom>
            <a:avLst/>
            <a:gdLst>
              <a:gd name="T0" fmla="*/ 0 w 3989"/>
              <a:gd name="T1" fmla="*/ 49 h 131"/>
              <a:gd name="T2" fmla="*/ 649 w 3989"/>
              <a:gd name="T3" fmla="*/ 109 h 131"/>
              <a:gd name="T4" fmla="*/ 1318 w 3989"/>
              <a:gd name="T5" fmla="*/ 131 h 131"/>
              <a:gd name="T6" fmla="*/ 1987 w 3989"/>
              <a:gd name="T7" fmla="*/ 22 h 131"/>
              <a:gd name="T8" fmla="*/ 2656 w 3989"/>
              <a:gd name="T9" fmla="*/ 54 h 131"/>
              <a:gd name="T10" fmla="*/ 3989 w 3989"/>
              <a:gd name="T11" fmla="*/ 0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9" h="131">
                <a:moveTo>
                  <a:pt x="0" y="49"/>
                </a:moveTo>
                <a:lnTo>
                  <a:pt x="649" y="109"/>
                </a:lnTo>
                <a:lnTo>
                  <a:pt x="1318" y="131"/>
                </a:lnTo>
                <a:lnTo>
                  <a:pt x="1987" y="22"/>
                </a:lnTo>
                <a:lnTo>
                  <a:pt x="2656" y="54"/>
                </a:lnTo>
                <a:lnTo>
                  <a:pt x="3989" y="0"/>
                </a:lnTo>
              </a:path>
            </a:pathLst>
          </a:custGeom>
          <a:noFill/>
          <a:ln w="15875" cap="flat">
            <a:solidFill>
              <a:schemeClr val="accent3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76" name="Line 268">
            <a:extLst>
              <a:ext uri="{FF2B5EF4-FFF2-40B4-BE49-F238E27FC236}">
                <a16:creationId xmlns:a16="http://schemas.microsoft.com/office/drawing/2014/main" id="{12D75E03-FC7B-46D4-9793-6F6A87BA559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1703" y="2512250"/>
            <a:ext cx="0" cy="733425"/>
          </a:xfrm>
          <a:prstGeom prst="line">
            <a:avLst/>
          </a:prstGeom>
          <a:noFill/>
          <a:ln w="9525" cap="flat">
            <a:solidFill>
              <a:schemeClr val="accent3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79" name="Line 271">
            <a:extLst>
              <a:ext uri="{FF2B5EF4-FFF2-40B4-BE49-F238E27FC236}">
                <a16:creationId xmlns:a16="http://schemas.microsoft.com/office/drawing/2014/main" id="{7F723774-D571-4E79-BCD4-7AA537896216}"/>
              </a:ext>
            </a:extLst>
          </p:cNvPr>
          <p:cNvSpPr>
            <a:spLocks noChangeShapeType="1"/>
          </p:cNvSpPr>
          <p:nvPr/>
        </p:nvSpPr>
        <p:spPr bwMode="auto">
          <a:xfrm>
            <a:off x="5602130" y="3002787"/>
            <a:ext cx="0" cy="238125"/>
          </a:xfrm>
          <a:prstGeom prst="line">
            <a:avLst/>
          </a:prstGeom>
          <a:noFill/>
          <a:ln w="9525" cap="flat">
            <a:solidFill>
              <a:schemeClr val="accent3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82" name="Line 274">
            <a:extLst>
              <a:ext uri="{FF2B5EF4-FFF2-40B4-BE49-F238E27FC236}">
                <a16:creationId xmlns:a16="http://schemas.microsoft.com/office/drawing/2014/main" id="{CA5C0D1E-3576-4DB0-9D55-CF76E1746999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3909" y="2728150"/>
            <a:ext cx="0" cy="423863"/>
          </a:xfrm>
          <a:prstGeom prst="line">
            <a:avLst/>
          </a:prstGeom>
          <a:noFill/>
          <a:ln w="9525" cap="flat">
            <a:solidFill>
              <a:schemeClr val="accent3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85" name="Line 277">
            <a:extLst>
              <a:ext uri="{FF2B5EF4-FFF2-40B4-BE49-F238E27FC236}">
                <a16:creationId xmlns:a16="http://schemas.microsoft.com/office/drawing/2014/main" id="{5F153983-E776-4F08-BECE-9BDE6BA6D590}"/>
              </a:ext>
            </a:extLst>
          </p:cNvPr>
          <p:cNvSpPr>
            <a:spLocks noChangeShapeType="1"/>
          </p:cNvSpPr>
          <p:nvPr/>
        </p:nvSpPr>
        <p:spPr bwMode="auto">
          <a:xfrm>
            <a:off x="6924799" y="2775775"/>
            <a:ext cx="0" cy="446088"/>
          </a:xfrm>
          <a:prstGeom prst="line">
            <a:avLst/>
          </a:prstGeom>
          <a:noFill/>
          <a:ln w="9525" cap="flat">
            <a:solidFill>
              <a:schemeClr val="accent3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88" name="Line 280">
            <a:extLst>
              <a:ext uri="{FF2B5EF4-FFF2-40B4-BE49-F238E27FC236}">
                <a16:creationId xmlns:a16="http://schemas.microsoft.com/office/drawing/2014/main" id="{2C05AA5A-10A6-4FFF-8FE6-33E5123C741C}"/>
              </a:ext>
            </a:extLst>
          </p:cNvPr>
          <p:cNvSpPr>
            <a:spLocks noChangeShapeType="1"/>
          </p:cNvSpPr>
          <p:nvPr/>
        </p:nvSpPr>
        <p:spPr bwMode="auto">
          <a:xfrm>
            <a:off x="7803282" y="2850387"/>
            <a:ext cx="0" cy="211138"/>
          </a:xfrm>
          <a:prstGeom prst="line">
            <a:avLst/>
          </a:prstGeom>
          <a:noFill/>
          <a:ln w="9525" cap="flat">
            <a:solidFill>
              <a:schemeClr val="accent3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91" name="Freeform 283">
            <a:extLst>
              <a:ext uri="{FF2B5EF4-FFF2-40B4-BE49-F238E27FC236}">
                <a16:creationId xmlns:a16="http://schemas.microsoft.com/office/drawing/2014/main" id="{BA40625C-0585-46CC-9B9A-704D397B41DA}"/>
              </a:ext>
            </a:extLst>
          </p:cNvPr>
          <p:cNvSpPr>
            <a:spLocks/>
          </p:cNvSpPr>
          <p:nvPr/>
        </p:nvSpPr>
        <p:spPr bwMode="auto">
          <a:xfrm>
            <a:off x="5136445" y="3016281"/>
            <a:ext cx="72000" cy="72000"/>
          </a:xfrm>
          <a:custGeom>
            <a:avLst/>
            <a:gdLst>
              <a:gd name="T0" fmla="*/ 30 w 57"/>
              <a:gd name="T1" fmla="*/ 57 h 57"/>
              <a:gd name="T2" fmla="*/ 0 w 57"/>
              <a:gd name="T3" fmla="*/ 27 h 57"/>
              <a:gd name="T4" fmla="*/ 30 w 57"/>
              <a:gd name="T5" fmla="*/ 0 h 57"/>
              <a:gd name="T6" fmla="*/ 57 w 57"/>
              <a:gd name="T7" fmla="*/ 27 h 57"/>
              <a:gd name="T8" fmla="*/ 30 w 57"/>
              <a:gd name="T9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" h="57">
                <a:moveTo>
                  <a:pt x="30" y="57"/>
                </a:moveTo>
                <a:lnTo>
                  <a:pt x="0" y="27"/>
                </a:lnTo>
                <a:lnTo>
                  <a:pt x="30" y="0"/>
                </a:lnTo>
                <a:lnTo>
                  <a:pt x="57" y="27"/>
                </a:lnTo>
                <a:lnTo>
                  <a:pt x="30" y="5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92" name="Freeform 284">
            <a:extLst>
              <a:ext uri="{FF2B5EF4-FFF2-40B4-BE49-F238E27FC236}">
                <a16:creationId xmlns:a16="http://schemas.microsoft.com/office/drawing/2014/main" id="{E476E07C-8971-40BE-B19D-86560A43C2B8}"/>
              </a:ext>
            </a:extLst>
          </p:cNvPr>
          <p:cNvSpPr>
            <a:spLocks/>
          </p:cNvSpPr>
          <p:nvPr/>
        </p:nvSpPr>
        <p:spPr bwMode="auto">
          <a:xfrm>
            <a:off x="5566130" y="3113911"/>
            <a:ext cx="72000" cy="72000"/>
          </a:xfrm>
          <a:custGeom>
            <a:avLst/>
            <a:gdLst>
              <a:gd name="T0" fmla="*/ 27 w 54"/>
              <a:gd name="T1" fmla="*/ 57 h 57"/>
              <a:gd name="T2" fmla="*/ 0 w 54"/>
              <a:gd name="T3" fmla="*/ 30 h 57"/>
              <a:gd name="T4" fmla="*/ 27 w 54"/>
              <a:gd name="T5" fmla="*/ 0 h 57"/>
              <a:gd name="T6" fmla="*/ 54 w 54"/>
              <a:gd name="T7" fmla="*/ 30 h 57"/>
              <a:gd name="T8" fmla="*/ 27 w 54"/>
              <a:gd name="T9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" h="57">
                <a:moveTo>
                  <a:pt x="27" y="57"/>
                </a:moveTo>
                <a:lnTo>
                  <a:pt x="0" y="30"/>
                </a:lnTo>
                <a:lnTo>
                  <a:pt x="27" y="0"/>
                </a:lnTo>
                <a:lnTo>
                  <a:pt x="54" y="30"/>
                </a:lnTo>
                <a:lnTo>
                  <a:pt x="27" y="5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93" name="Freeform 285">
            <a:extLst>
              <a:ext uri="{FF2B5EF4-FFF2-40B4-BE49-F238E27FC236}">
                <a16:creationId xmlns:a16="http://schemas.microsoft.com/office/drawing/2014/main" id="{9C922246-FFD0-4CBA-863D-CA6D403FBB60}"/>
              </a:ext>
            </a:extLst>
          </p:cNvPr>
          <p:cNvSpPr>
            <a:spLocks/>
          </p:cNvSpPr>
          <p:nvPr/>
        </p:nvSpPr>
        <p:spPr bwMode="auto">
          <a:xfrm>
            <a:off x="6005703" y="3146455"/>
            <a:ext cx="72000" cy="72000"/>
          </a:xfrm>
          <a:custGeom>
            <a:avLst/>
            <a:gdLst>
              <a:gd name="T0" fmla="*/ 29 w 56"/>
              <a:gd name="T1" fmla="*/ 57 h 57"/>
              <a:gd name="T2" fmla="*/ 0 w 56"/>
              <a:gd name="T3" fmla="*/ 27 h 57"/>
              <a:gd name="T4" fmla="*/ 29 w 56"/>
              <a:gd name="T5" fmla="*/ 0 h 57"/>
              <a:gd name="T6" fmla="*/ 56 w 56"/>
              <a:gd name="T7" fmla="*/ 27 h 57"/>
              <a:gd name="T8" fmla="*/ 29 w 56"/>
              <a:gd name="T9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" h="57">
                <a:moveTo>
                  <a:pt x="29" y="57"/>
                </a:moveTo>
                <a:lnTo>
                  <a:pt x="0" y="27"/>
                </a:lnTo>
                <a:lnTo>
                  <a:pt x="29" y="0"/>
                </a:lnTo>
                <a:lnTo>
                  <a:pt x="56" y="27"/>
                </a:lnTo>
                <a:lnTo>
                  <a:pt x="29" y="5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94" name="Freeform 286">
            <a:extLst>
              <a:ext uri="{FF2B5EF4-FFF2-40B4-BE49-F238E27FC236}">
                <a16:creationId xmlns:a16="http://schemas.microsoft.com/office/drawing/2014/main" id="{FD2E56D8-DBE8-470E-A777-40104EF240BD}"/>
              </a:ext>
            </a:extLst>
          </p:cNvPr>
          <p:cNvSpPr>
            <a:spLocks/>
          </p:cNvSpPr>
          <p:nvPr/>
        </p:nvSpPr>
        <p:spPr bwMode="auto">
          <a:xfrm>
            <a:off x="6447909" y="2978180"/>
            <a:ext cx="72000" cy="72000"/>
          </a:xfrm>
          <a:custGeom>
            <a:avLst/>
            <a:gdLst>
              <a:gd name="T0" fmla="*/ 27 w 54"/>
              <a:gd name="T1" fmla="*/ 57 h 57"/>
              <a:gd name="T2" fmla="*/ 0 w 54"/>
              <a:gd name="T3" fmla="*/ 27 h 57"/>
              <a:gd name="T4" fmla="*/ 27 w 54"/>
              <a:gd name="T5" fmla="*/ 0 h 57"/>
              <a:gd name="T6" fmla="*/ 54 w 54"/>
              <a:gd name="T7" fmla="*/ 27 h 57"/>
              <a:gd name="T8" fmla="*/ 27 w 54"/>
              <a:gd name="T9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" h="57">
                <a:moveTo>
                  <a:pt x="27" y="57"/>
                </a:moveTo>
                <a:lnTo>
                  <a:pt x="0" y="27"/>
                </a:lnTo>
                <a:lnTo>
                  <a:pt x="27" y="0"/>
                </a:lnTo>
                <a:lnTo>
                  <a:pt x="54" y="27"/>
                </a:lnTo>
                <a:lnTo>
                  <a:pt x="27" y="5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95" name="Freeform 287">
            <a:extLst>
              <a:ext uri="{FF2B5EF4-FFF2-40B4-BE49-F238E27FC236}">
                <a16:creationId xmlns:a16="http://schemas.microsoft.com/office/drawing/2014/main" id="{532E7C77-923C-40CB-80D1-A40B9EE80844}"/>
              </a:ext>
            </a:extLst>
          </p:cNvPr>
          <p:cNvSpPr>
            <a:spLocks/>
          </p:cNvSpPr>
          <p:nvPr/>
        </p:nvSpPr>
        <p:spPr bwMode="auto">
          <a:xfrm>
            <a:off x="6888799" y="3028980"/>
            <a:ext cx="72000" cy="72000"/>
          </a:xfrm>
          <a:custGeom>
            <a:avLst/>
            <a:gdLst>
              <a:gd name="T0" fmla="*/ 27 w 54"/>
              <a:gd name="T1" fmla="*/ 55 h 55"/>
              <a:gd name="T2" fmla="*/ 0 w 54"/>
              <a:gd name="T3" fmla="*/ 27 h 55"/>
              <a:gd name="T4" fmla="*/ 27 w 54"/>
              <a:gd name="T5" fmla="*/ 0 h 55"/>
              <a:gd name="T6" fmla="*/ 54 w 54"/>
              <a:gd name="T7" fmla="*/ 27 h 55"/>
              <a:gd name="T8" fmla="*/ 27 w 54"/>
              <a:gd name="T9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" h="55">
                <a:moveTo>
                  <a:pt x="27" y="55"/>
                </a:moveTo>
                <a:lnTo>
                  <a:pt x="0" y="27"/>
                </a:lnTo>
                <a:lnTo>
                  <a:pt x="27" y="0"/>
                </a:lnTo>
                <a:lnTo>
                  <a:pt x="54" y="27"/>
                </a:lnTo>
                <a:lnTo>
                  <a:pt x="27" y="5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96" name="Freeform 288">
            <a:extLst>
              <a:ext uri="{FF2B5EF4-FFF2-40B4-BE49-F238E27FC236}">
                <a16:creationId xmlns:a16="http://schemas.microsoft.com/office/drawing/2014/main" id="{24C1E712-3596-425A-A65A-744D8FD3E632}"/>
              </a:ext>
            </a:extLst>
          </p:cNvPr>
          <p:cNvSpPr>
            <a:spLocks/>
          </p:cNvSpPr>
          <p:nvPr/>
        </p:nvSpPr>
        <p:spPr bwMode="auto">
          <a:xfrm>
            <a:off x="7767282" y="2946431"/>
            <a:ext cx="72000" cy="72000"/>
          </a:xfrm>
          <a:custGeom>
            <a:avLst/>
            <a:gdLst>
              <a:gd name="T0" fmla="*/ 27 w 57"/>
              <a:gd name="T1" fmla="*/ 57 h 57"/>
              <a:gd name="T2" fmla="*/ 0 w 57"/>
              <a:gd name="T3" fmla="*/ 29 h 57"/>
              <a:gd name="T4" fmla="*/ 27 w 57"/>
              <a:gd name="T5" fmla="*/ 0 h 57"/>
              <a:gd name="T6" fmla="*/ 57 w 57"/>
              <a:gd name="T7" fmla="*/ 29 h 57"/>
              <a:gd name="T8" fmla="*/ 27 w 57"/>
              <a:gd name="T9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" h="57">
                <a:moveTo>
                  <a:pt x="27" y="57"/>
                </a:moveTo>
                <a:lnTo>
                  <a:pt x="0" y="29"/>
                </a:lnTo>
                <a:lnTo>
                  <a:pt x="27" y="0"/>
                </a:lnTo>
                <a:lnTo>
                  <a:pt x="57" y="29"/>
                </a:lnTo>
                <a:lnTo>
                  <a:pt x="27" y="5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97" name="Freeform 289">
            <a:extLst>
              <a:ext uri="{FF2B5EF4-FFF2-40B4-BE49-F238E27FC236}">
                <a16:creationId xmlns:a16="http://schemas.microsoft.com/office/drawing/2014/main" id="{53709D4C-9F9C-4737-AF32-1FDF3D30EF7B}"/>
              </a:ext>
            </a:extLst>
          </p:cNvPr>
          <p:cNvSpPr>
            <a:spLocks/>
          </p:cNvSpPr>
          <p:nvPr/>
        </p:nvSpPr>
        <p:spPr bwMode="auto">
          <a:xfrm>
            <a:off x="5159511" y="3021043"/>
            <a:ext cx="72000" cy="72000"/>
          </a:xfrm>
          <a:custGeom>
            <a:avLst/>
            <a:gdLst>
              <a:gd name="T0" fmla="*/ 30 w 57"/>
              <a:gd name="T1" fmla="*/ 54 h 54"/>
              <a:gd name="T2" fmla="*/ 0 w 57"/>
              <a:gd name="T3" fmla="*/ 27 h 54"/>
              <a:gd name="T4" fmla="*/ 30 w 57"/>
              <a:gd name="T5" fmla="*/ 0 h 54"/>
              <a:gd name="T6" fmla="*/ 57 w 57"/>
              <a:gd name="T7" fmla="*/ 27 h 54"/>
              <a:gd name="T8" fmla="*/ 30 w 57"/>
              <a:gd name="T9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" h="54">
                <a:moveTo>
                  <a:pt x="30" y="54"/>
                </a:moveTo>
                <a:lnTo>
                  <a:pt x="0" y="27"/>
                </a:lnTo>
                <a:lnTo>
                  <a:pt x="30" y="0"/>
                </a:lnTo>
                <a:lnTo>
                  <a:pt x="57" y="27"/>
                </a:lnTo>
                <a:lnTo>
                  <a:pt x="30" y="5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98" name="Freeform 290">
            <a:extLst>
              <a:ext uri="{FF2B5EF4-FFF2-40B4-BE49-F238E27FC236}">
                <a16:creationId xmlns:a16="http://schemas.microsoft.com/office/drawing/2014/main" id="{6FA0870F-0B00-491D-BD23-D0E595618803}"/>
              </a:ext>
            </a:extLst>
          </p:cNvPr>
          <p:cNvSpPr>
            <a:spLocks/>
          </p:cNvSpPr>
          <p:nvPr/>
        </p:nvSpPr>
        <p:spPr bwMode="auto">
          <a:xfrm>
            <a:off x="5590515" y="3643343"/>
            <a:ext cx="72000" cy="72000"/>
          </a:xfrm>
          <a:custGeom>
            <a:avLst/>
            <a:gdLst>
              <a:gd name="T0" fmla="*/ 27 w 54"/>
              <a:gd name="T1" fmla="*/ 57 h 57"/>
              <a:gd name="T2" fmla="*/ 0 w 54"/>
              <a:gd name="T3" fmla="*/ 30 h 57"/>
              <a:gd name="T4" fmla="*/ 27 w 54"/>
              <a:gd name="T5" fmla="*/ 0 h 57"/>
              <a:gd name="T6" fmla="*/ 54 w 54"/>
              <a:gd name="T7" fmla="*/ 30 h 57"/>
              <a:gd name="T8" fmla="*/ 27 w 54"/>
              <a:gd name="T9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" h="57">
                <a:moveTo>
                  <a:pt x="27" y="57"/>
                </a:moveTo>
                <a:lnTo>
                  <a:pt x="0" y="30"/>
                </a:lnTo>
                <a:lnTo>
                  <a:pt x="27" y="0"/>
                </a:lnTo>
                <a:lnTo>
                  <a:pt x="54" y="30"/>
                </a:lnTo>
                <a:lnTo>
                  <a:pt x="27" y="5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99" name="Freeform 291">
            <a:extLst>
              <a:ext uri="{FF2B5EF4-FFF2-40B4-BE49-F238E27FC236}">
                <a16:creationId xmlns:a16="http://schemas.microsoft.com/office/drawing/2014/main" id="{05857900-96EE-4BF5-9CC9-30FB63AA5930}"/>
              </a:ext>
            </a:extLst>
          </p:cNvPr>
          <p:cNvSpPr>
            <a:spLocks/>
          </p:cNvSpPr>
          <p:nvPr/>
        </p:nvSpPr>
        <p:spPr bwMode="auto">
          <a:xfrm>
            <a:off x="6907910" y="3591749"/>
            <a:ext cx="72000" cy="72000"/>
          </a:xfrm>
          <a:custGeom>
            <a:avLst/>
            <a:gdLst>
              <a:gd name="T0" fmla="*/ 0 w 57"/>
              <a:gd name="T1" fmla="*/ 27 h 57"/>
              <a:gd name="T2" fmla="*/ 30 w 57"/>
              <a:gd name="T3" fmla="*/ 0 h 57"/>
              <a:gd name="T4" fmla="*/ 57 w 57"/>
              <a:gd name="T5" fmla="*/ 27 h 57"/>
              <a:gd name="T6" fmla="*/ 30 w 57"/>
              <a:gd name="T7" fmla="*/ 57 h 57"/>
              <a:gd name="T8" fmla="*/ 0 w 57"/>
              <a:gd name="T9" fmla="*/ 2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" h="57">
                <a:moveTo>
                  <a:pt x="0" y="27"/>
                </a:moveTo>
                <a:lnTo>
                  <a:pt x="30" y="0"/>
                </a:lnTo>
                <a:lnTo>
                  <a:pt x="57" y="27"/>
                </a:lnTo>
                <a:lnTo>
                  <a:pt x="30" y="57"/>
                </a:lnTo>
                <a:lnTo>
                  <a:pt x="0" y="2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00" name="Freeform 292">
            <a:extLst>
              <a:ext uri="{FF2B5EF4-FFF2-40B4-BE49-F238E27FC236}">
                <a16:creationId xmlns:a16="http://schemas.microsoft.com/office/drawing/2014/main" id="{045D7186-736E-49B5-A145-E035C76B6AF2}"/>
              </a:ext>
            </a:extLst>
          </p:cNvPr>
          <p:cNvSpPr>
            <a:spLocks/>
          </p:cNvSpPr>
          <p:nvPr/>
        </p:nvSpPr>
        <p:spPr bwMode="auto">
          <a:xfrm>
            <a:off x="6468998" y="3706843"/>
            <a:ext cx="72000" cy="72000"/>
          </a:xfrm>
          <a:custGeom>
            <a:avLst/>
            <a:gdLst>
              <a:gd name="T0" fmla="*/ 27 w 54"/>
              <a:gd name="T1" fmla="*/ 56 h 56"/>
              <a:gd name="T2" fmla="*/ 0 w 54"/>
              <a:gd name="T3" fmla="*/ 27 h 56"/>
              <a:gd name="T4" fmla="*/ 27 w 54"/>
              <a:gd name="T5" fmla="*/ 0 h 56"/>
              <a:gd name="T6" fmla="*/ 54 w 54"/>
              <a:gd name="T7" fmla="*/ 27 h 56"/>
              <a:gd name="T8" fmla="*/ 27 w 54"/>
              <a:gd name="T9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" h="56">
                <a:moveTo>
                  <a:pt x="27" y="56"/>
                </a:moveTo>
                <a:lnTo>
                  <a:pt x="0" y="27"/>
                </a:lnTo>
                <a:lnTo>
                  <a:pt x="27" y="0"/>
                </a:lnTo>
                <a:lnTo>
                  <a:pt x="54" y="27"/>
                </a:lnTo>
                <a:lnTo>
                  <a:pt x="27" y="5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01" name="Freeform 293">
            <a:extLst>
              <a:ext uri="{FF2B5EF4-FFF2-40B4-BE49-F238E27FC236}">
                <a16:creationId xmlns:a16="http://schemas.microsoft.com/office/drawing/2014/main" id="{13895EE4-E979-41D0-8C3B-6A2438FF78E8}"/>
              </a:ext>
            </a:extLst>
          </p:cNvPr>
          <p:cNvSpPr>
            <a:spLocks/>
          </p:cNvSpPr>
          <p:nvPr/>
        </p:nvSpPr>
        <p:spPr bwMode="auto">
          <a:xfrm>
            <a:off x="6030086" y="3425061"/>
            <a:ext cx="72000" cy="72000"/>
          </a:xfrm>
          <a:custGeom>
            <a:avLst/>
            <a:gdLst>
              <a:gd name="T0" fmla="*/ 27 w 54"/>
              <a:gd name="T1" fmla="*/ 56 h 56"/>
              <a:gd name="T2" fmla="*/ 0 w 54"/>
              <a:gd name="T3" fmla="*/ 29 h 56"/>
              <a:gd name="T4" fmla="*/ 27 w 54"/>
              <a:gd name="T5" fmla="*/ 0 h 56"/>
              <a:gd name="T6" fmla="*/ 54 w 54"/>
              <a:gd name="T7" fmla="*/ 29 h 56"/>
              <a:gd name="T8" fmla="*/ 27 w 54"/>
              <a:gd name="T9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" h="56">
                <a:moveTo>
                  <a:pt x="27" y="56"/>
                </a:moveTo>
                <a:lnTo>
                  <a:pt x="0" y="29"/>
                </a:lnTo>
                <a:lnTo>
                  <a:pt x="27" y="0"/>
                </a:lnTo>
                <a:lnTo>
                  <a:pt x="54" y="29"/>
                </a:lnTo>
                <a:lnTo>
                  <a:pt x="27" y="5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02" name="Freeform 294">
            <a:extLst>
              <a:ext uri="{FF2B5EF4-FFF2-40B4-BE49-F238E27FC236}">
                <a16:creationId xmlns:a16="http://schemas.microsoft.com/office/drawing/2014/main" id="{2F45BCC2-26F4-481D-B331-448CBDB57529}"/>
              </a:ext>
            </a:extLst>
          </p:cNvPr>
          <p:cNvSpPr>
            <a:spLocks/>
          </p:cNvSpPr>
          <p:nvPr/>
        </p:nvSpPr>
        <p:spPr bwMode="auto">
          <a:xfrm>
            <a:off x="7788371" y="3549680"/>
            <a:ext cx="72000" cy="72000"/>
          </a:xfrm>
          <a:custGeom>
            <a:avLst/>
            <a:gdLst>
              <a:gd name="T0" fmla="*/ 27 w 54"/>
              <a:gd name="T1" fmla="*/ 57 h 57"/>
              <a:gd name="T2" fmla="*/ 0 w 54"/>
              <a:gd name="T3" fmla="*/ 28 h 57"/>
              <a:gd name="T4" fmla="*/ 27 w 54"/>
              <a:gd name="T5" fmla="*/ 0 h 57"/>
              <a:gd name="T6" fmla="*/ 54 w 54"/>
              <a:gd name="T7" fmla="*/ 28 h 57"/>
              <a:gd name="T8" fmla="*/ 27 w 54"/>
              <a:gd name="T9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" h="57">
                <a:moveTo>
                  <a:pt x="27" y="57"/>
                </a:moveTo>
                <a:lnTo>
                  <a:pt x="0" y="28"/>
                </a:lnTo>
                <a:lnTo>
                  <a:pt x="27" y="0"/>
                </a:lnTo>
                <a:lnTo>
                  <a:pt x="54" y="28"/>
                </a:lnTo>
                <a:lnTo>
                  <a:pt x="27" y="5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03" name="Line 295">
            <a:extLst>
              <a:ext uri="{FF2B5EF4-FFF2-40B4-BE49-F238E27FC236}">
                <a16:creationId xmlns:a16="http://schemas.microsoft.com/office/drawing/2014/main" id="{8421B63B-594C-4EA2-9EC8-86B80E2D7FD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6086" y="3299650"/>
            <a:ext cx="0" cy="381000"/>
          </a:xfrm>
          <a:prstGeom prst="line">
            <a:avLst/>
          </a:prstGeom>
          <a:noFill/>
          <a:ln w="9525" cap="flat">
            <a:solidFill>
              <a:schemeClr val="accent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06" name="Line 298">
            <a:extLst>
              <a:ext uri="{FF2B5EF4-FFF2-40B4-BE49-F238E27FC236}">
                <a16:creationId xmlns:a16="http://schemas.microsoft.com/office/drawing/2014/main" id="{1649A9B9-6BC9-47BE-958A-D86F50C6E83D}"/>
              </a:ext>
            </a:extLst>
          </p:cNvPr>
          <p:cNvSpPr>
            <a:spLocks noChangeShapeType="1"/>
          </p:cNvSpPr>
          <p:nvPr/>
        </p:nvSpPr>
        <p:spPr bwMode="auto">
          <a:xfrm>
            <a:off x="6504998" y="3566350"/>
            <a:ext cx="0" cy="188913"/>
          </a:xfrm>
          <a:prstGeom prst="line">
            <a:avLst/>
          </a:prstGeom>
          <a:noFill/>
          <a:ln w="9525" cap="flat">
            <a:solidFill>
              <a:schemeClr val="accent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08" name="Rectangle 300">
            <a:extLst>
              <a:ext uri="{FF2B5EF4-FFF2-40B4-BE49-F238E27FC236}">
                <a16:creationId xmlns:a16="http://schemas.microsoft.com/office/drawing/2014/main" id="{F593681D-00EE-4A55-831D-E54872628C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8852" y="3747325"/>
            <a:ext cx="32293" cy="1111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09" name="Line 301">
            <a:extLst>
              <a:ext uri="{FF2B5EF4-FFF2-40B4-BE49-F238E27FC236}">
                <a16:creationId xmlns:a16="http://schemas.microsoft.com/office/drawing/2014/main" id="{ED27C7D3-08F0-418E-AEAF-93E07B0EBDB5}"/>
              </a:ext>
            </a:extLst>
          </p:cNvPr>
          <p:cNvSpPr>
            <a:spLocks noChangeShapeType="1"/>
          </p:cNvSpPr>
          <p:nvPr/>
        </p:nvSpPr>
        <p:spPr bwMode="auto">
          <a:xfrm>
            <a:off x="6943910" y="3534600"/>
            <a:ext cx="0" cy="114300"/>
          </a:xfrm>
          <a:prstGeom prst="line">
            <a:avLst/>
          </a:prstGeom>
          <a:noFill/>
          <a:ln w="9525" cap="flat">
            <a:solidFill>
              <a:schemeClr val="accent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12" name="Line 304">
            <a:extLst>
              <a:ext uri="{FF2B5EF4-FFF2-40B4-BE49-F238E27FC236}">
                <a16:creationId xmlns:a16="http://schemas.microsoft.com/office/drawing/2014/main" id="{2F1FA33F-44DB-4E5B-99A7-BF63C90917D6}"/>
              </a:ext>
            </a:extLst>
          </p:cNvPr>
          <p:cNvSpPr>
            <a:spLocks noChangeShapeType="1"/>
          </p:cNvSpPr>
          <p:nvPr/>
        </p:nvSpPr>
        <p:spPr bwMode="auto">
          <a:xfrm>
            <a:off x="7824371" y="3398075"/>
            <a:ext cx="0" cy="349250"/>
          </a:xfrm>
          <a:prstGeom prst="line">
            <a:avLst/>
          </a:prstGeom>
          <a:noFill/>
          <a:ln w="9525" cap="flat">
            <a:solidFill>
              <a:schemeClr val="accent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15" name="Line 307">
            <a:extLst>
              <a:ext uri="{FF2B5EF4-FFF2-40B4-BE49-F238E27FC236}">
                <a16:creationId xmlns:a16="http://schemas.microsoft.com/office/drawing/2014/main" id="{7F2D71A6-8099-4423-8F88-8765CA0DF294}"/>
              </a:ext>
            </a:extLst>
          </p:cNvPr>
          <p:cNvSpPr>
            <a:spLocks noChangeShapeType="1"/>
          </p:cNvSpPr>
          <p:nvPr/>
        </p:nvSpPr>
        <p:spPr bwMode="auto">
          <a:xfrm>
            <a:off x="5626515" y="3547300"/>
            <a:ext cx="0" cy="176213"/>
          </a:xfrm>
          <a:prstGeom prst="line">
            <a:avLst/>
          </a:prstGeom>
          <a:noFill/>
          <a:ln w="9525" cap="flat">
            <a:solidFill>
              <a:schemeClr val="accent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18" name="Freeform 310">
            <a:extLst>
              <a:ext uri="{FF2B5EF4-FFF2-40B4-BE49-F238E27FC236}">
                <a16:creationId xmlns:a16="http://schemas.microsoft.com/office/drawing/2014/main" id="{1CC0D2FC-79C3-427B-B4E7-F96FB9991EA7}"/>
              </a:ext>
            </a:extLst>
          </p:cNvPr>
          <p:cNvSpPr>
            <a:spLocks/>
          </p:cNvSpPr>
          <p:nvPr/>
        </p:nvSpPr>
        <p:spPr bwMode="auto">
          <a:xfrm>
            <a:off x="5200712" y="3061525"/>
            <a:ext cx="2626884" cy="685800"/>
          </a:xfrm>
          <a:custGeom>
            <a:avLst/>
            <a:gdLst>
              <a:gd name="T0" fmla="*/ 0 w 3986"/>
              <a:gd name="T1" fmla="*/ 0 h 432"/>
              <a:gd name="T2" fmla="*/ 651 w 3986"/>
              <a:gd name="T3" fmla="*/ 395 h 432"/>
              <a:gd name="T4" fmla="*/ 1318 w 3986"/>
              <a:gd name="T5" fmla="*/ 249 h 432"/>
              <a:gd name="T6" fmla="*/ 1984 w 3986"/>
              <a:gd name="T7" fmla="*/ 432 h 432"/>
              <a:gd name="T8" fmla="*/ 2653 w 3986"/>
              <a:gd name="T9" fmla="*/ 355 h 432"/>
              <a:gd name="T10" fmla="*/ 3986 w 3986"/>
              <a:gd name="T11" fmla="*/ 331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6" h="432">
                <a:moveTo>
                  <a:pt x="0" y="0"/>
                </a:moveTo>
                <a:lnTo>
                  <a:pt x="651" y="395"/>
                </a:lnTo>
                <a:lnTo>
                  <a:pt x="1318" y="249"/>
                </a:lnTo>
                <a:lnTo>
                  <a:pt x="1984" y="432"/>
                </a:lnTo>
                <a:lnTo>
                  <a:pt x="2653" y="355"/>
                </a:lnTo>
                <a:lnTo>
                  <a:pt x="3986" y="331"/>
                </a:lnTo>
              </a:path>
            </a:pathLst>
          </a:custGeom>
          <a:noFill/>
          <a:ln w="15875" cap="flat">
            <a:solidFill>
              <a:schemeClr val="accent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378" name="Rectangle 40">
            <a:extLst>
              <a:ext uri="{FF2B5EF4-FFF2-40B4-BE49-F238E27FC236}">
                <a16:creationId xmlns:a16="http://schemas.microsoft.com/office/drawing/2014/main" id="{2D486F7A-4FD2-43C6-A9EA-4AF72FA69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6626" y="3999738"/>
            <a:ext cx="705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rPr>
              <a:t>4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285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9" name="Rectangle 42">
            <a:extLst>
              <a:ext uri="{FF2B5EF4-FFF2-40B4-BE49-F238E27FC236}">
                <a16:creationId xmlns:a16="http://schemas.microsoft.com/office/drawing/2014/main" id="{EA9E6CA3-22A2-4118-8368-3382C9E16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5339" y="3999738"/>
            <a:ext cx="705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rPr>
              <a:t>6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285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0" name="Rectangle 44">
            <a:extLst>
              <a:ext uri="{FF2B5EF4-FFF2-40B4-BE49-F238E27FC236}">
                <a16:creationId xmlns:a16="http://schemas.microsoft.com/office/drawing/2014/main" id="{B0F6AF24-4CC8-4410-98B9-0E65DFD993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4563" y="3999738"/>
            <a:ext cx="705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rPr>
              <a:t>2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285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1" name="Rectangle 46">
            <a:extLst>
              <a:ext uri="{FF2B5EF4-FFF2-40B4-BE49-F238E27FC236}">
                <a16:creationId xmlns:a16="http://schemas.microsoft.com/office/drawing/2014/main" id="{95C1400E-5602-45D6-9606-BEBF6599C1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3792" y="4004500"/>
            <a:ext cx="705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rPr>
              <a:t>8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285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2" name="Rectangle 48">
            <a:extLst>
              <a:ext uri="{FF2B5EF4-FFF2-40B4-BE49-F238E27FC236}">
                <a16:creationId xmlns:a16="http://schemas.microsoft.com/office/drawing/2014/main" id="{E0FC4C16-30CC-4CDE-B86D-377F60B72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3859" y="4004500"/>
            <a:ext cx="14106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rPr>
              <a:t>12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285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3" name="Rectangle 44">
            <a:extLst>
              <a:ext uri="{FF2B5EF4-FFF2-40B4-BE49-F238E27FC236}">
                <a16:creationId xmlns:a16="http://schemas.microsoft.com/office/drawing/2014/main" id="{9CCD62DC-7006-435F-8738-0ACC794CBB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1587" y="3999738"/>
            <a:ext cx="48891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rPr>
              <a:t>Baseline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285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ED04A72A-C0DD-4D9E-8277-68A83DB0085A}"/>
              </a:ext>
            </a:extLst>
          </p:cNvPr>
          <p:cNvSpPr txBox="1"/>
          <p:nvPr/>
        </p:nvSpPr>
        <p:spPr>
          <a:xfrm>
            <a:off x="5532190" y="4158229"/>
            <a:ext cx="223658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2856"/>
                </a:solidFill>
                <a:effectLst/>
                <a:uLnTx/>
                <a:uFillTx/>
                <a:latin typeface="Arial" panose="020B0604020202020204" pitchFamily="34" charset="0"/>
              </a:rPr>
              <a:t>Week</a:t>
            </a:r>
            <a:endParaRPr lang="en-GB" dirty="0">
              <a:solidFill>
                <a:srgbClr val="002856"/>
              </a:solidFill>
            </a:endParaRPr>
          </a:p>
        </p:txBody>
      </p:sp>
      <p:sp>
        <p:nvSpPr>
          <p:cNvPr id="385" name="Line 5">
            <a:extLst>
              <a:ext uri="{FF2B5EF4-FFF2-40B4-BE49-F238E27FC236}">
                <a16:creationId xmlns:a16="http://schemas.microsoft.com/office/drawing/2014/main" id="{829F5F89-4962-415D-BBCF-6E0C2A629272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2190" y="4189979"/>
            <a:ext cx="2292350" cy="0"/>
          </a:xfrm>
          <a:prstGeom prst="line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27" name="Line 230">
            <a:extLst>
              <a:ext uri="{FF2B5EF4-FFF2-40B4-BE49-F238E27FC236}">
                <a16:creationId xmlns:a16="http://schemas.microsoft.com/office/drawing/2014/main" id="{DE1B7266-54F6-4E81-8127-12DF1AF8C82F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5602130" y="2975787"/>
            <a:ext cx="0" cy="54000"/>
          </a:xfrm>
          <a:prstGeom prst="line">
            <a:avLst/>
          </a:prstGeom>
          <a:noFill/>
          <a:ln w="9525" cap="flat">
            <a:solidFill>
              <a:schemeClr val="accent3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28" name="Line 230">
            <a:extLst>
              <a:ext uri="{FF2B5EF4-FFF2-40B4-BE49-F238E27FC236}">
                <a16:creationId xmlns:a16="http://schemas.microsoft.com/office/drawing/2014/main" id="{BEA2B527-887C-4B96-8FA2-6043F3DCC022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5602130" y="3213912"/>
            <a:ext cx="0" cy="54000"/>
          </a:xfrm>
          <a:prstGeom prst="line">
            <a:avLst/>
          </a:prstGeom>
          <a:noFill/>
          <a:ln w="9525" cap="flat">
            <a:solidFill>
              <a:schemeClr val="accent3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29" name="Line 230">
            <a:extLst>
              <a:ext uri="{FF2B5EF4-FFF2-40B4-BE49-F238E27FC236}">
                <a16:creationId xmlns:a16="http://schemas.microsoft.com/office/drawing/2014/main" id="{E6EB10A5-EEEB-45DF-B110-749B7F2277D1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6041703" y="2485250"/>
            <a:ext cx="0" cy="54000"/>
          </a:xfrm>
          <a:prstGeom prst="line">
            <a:avLst/>
          </a:prstGeom>
          <a:noFill/>
          <a:ln w="9525" cap="flat">
            <a:solidFill>
              <a:schemeClr val="accent3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30" name="Line 230">
            <a:extLst>
              <a:ext uri="{FF2B5EF4-FFF2-40B4-BE49-F238E27FC236}">
                <a16:creationId xmlns:a16="http://schemas.microsoft.com/office/drawing/2014/main" id="{15806912-EAEA-4DA5-BE4D-889F95D3ACD5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6041703" y="3218675"/>
            <a:ext cx="0" cy="54000"/>
          </a:xfrm>
          <a:prstGeom prst="line">
            <a:avLst/>
          </a:prstGeom>
          <a:noFill/>
          <a:ln w="9525" cap="flat">
            <a:solidFill>
              <a:schemeClr val="accent3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31" name="Line 230">
            <a:extLst>
              <a:ext uri="{FF2B5EF4-FFF2-40B4-BE49-F238E27FC236}">
                <a16:creationId xmlns:a16="http://schemas.microsoft.com/office/drawing/2014/main" id="{D3602671-D25F-4277-93E7-D96A91B18E3D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6483909" y="2701150"/>
            <a:ext cx="0" cy="54000"/>
          </a:xfrm>
          <a:prstGeom prst="line">
            <a:avLst/>
          </a:prstGeom>
          <a:noFill/>
          <a:ln w="9525" cap="flat">
            <a:solidFill>
              <a:schemeClr val="accent3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32" name="Line 230">
            <a:extLst>
              <a:ext uri="{FF2B5EF4-FFF2-40B4-BE49-F238E27FC236}">
                <a16:creationId xmlns:a16="http://schemas.microsoft.com/office/drawing/2014/main" id="{54B65C0C-C43E-44E2-8F64-94554F56C90D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6483909" y="3125013"/>
            <a:ext cx="0" cy="54000"/>
          </a:xfrm>
          <a:prstGeom prst="line">
            <a:avLst/>
          </a:prstGeom>
          <a:noFill/>
          <a:ln w="9525" cap="flat">
            <a:solidFill>
              <a:schemeClr val="accent3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33" name="Line 230">
            <a:extLst>
              <a:ext uri="{FF2B5EF4-FFF2-40B4-BE49-F238E27FC236}">
                <a16:creationId xmlns:a16="http://schemas.microsoft.com/office/drawing/2014/main" id="{60C77EE3-70E6-40D0-8FED-554500BEDAB1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6924799" y="2748775"/>
            <a:ext cx="0" cy="54000"/>
          </a:xfrm>
          <a:prstGeom prst="line">
            <a:avLst/>
          </a:prstGeom>
          <a:noFill/>
          <a:ln w="9525" cap="flat">
            <a:solidFill>
              <a:schemeClr val="accent3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34" name="Line 230">
            <a:extLst>
              <a:ext uri="{FF2B5EF4-FFF2-40B4-BE49-F238E27FC236}">
                <a16:creationId xmlns:a16="http://schemas.microsoft.com/office/drawing/2014/main" id="{29B67567-60CF-4C05-900B-2F21F8588372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6924799" y="3194863"/>
            <a:ext cx="0" cy="54000"/>
          </a:xfrm>
          <a:prstGeom prst="line">
            <a:avLst/>
          </a:prstGeom>
          <a:noFill/>
          <a:ln w="9525" cap="flat">
            <a:solidFill>
              <a:schemeClr val="accent3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35" name="Line 230">
            <a:extLst>
              <a:ext uri="{FF2B5EF4-FFF2-40B4-BE49-F238E27FC236}">
                <a16:creationId xmlns:a16="http://schemas.microsoft.com/office/drawing/2014/main" id="{5E8D84AE-8384-4790-B3DC-E15EDC945F50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7803282" y="2823387"/>
            <a:ext cx="0" cy="54000"/>
          </a:xfrm>
          <a:prstGeom prst="line">
            <a:avLst/>
          </a:prstGeom>
          <a:noFill/>
          <a:ln w="9525" cap="flat">
            <a:solidFill>
              <a:schemeClr val="accent3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36" name="Line 230">
            <a:extLst>
              <a:ext uri="{FF2B5EF4-FFF2-40B4-BE49-F238E27FC236}">
                <a16:creationId xmlns:a16="http://schemas.microsoft.com/office/drawing/2014/main" id="{B6A82C6C-4274-46DC-8A11-E2C1741B5447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7803282" y="3034525"/>
            <a:ext cx="0" cy="54000"/>
          </a:xfrm>
          <a:prstGeom prst="line">
            <a:avLst/>
          </a:prstGeom>
          <a:noFill/>
          <a:ln w="9525" cap="flat">
            <a:solidFill>
              <a:schemeClr val="accent3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37" name="Line 230">
            <a:extLst>
              <a:ext uri="{FF2B5EF4-FFF2-40B4-BE49-F238E27FC236}">
                <a16:creationId xmlns:a16="http://schemas.microsoft.com/office/drawing/2014/main" id="{6AB5A98C-8916-4B8B-A1CA-391101971030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7824371" y="3371075"/>
            <a:ext cx="0" cy="54000"/>
          </a:xfrm>
          <a:prstGeom prst="line">
            <a:avLst/>
          </a:prstGeom>
          <a:noFill/>
          <a:ln w="9525" cap="flat">
            <a:solidFill>
              <a:schemeClr val="accent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38" name="Line 230">
            <a:extLst>
              <a:ext uri="{FF2B5EF4-FFF2-40B4-BE49-F238E27FC236}">
                <a16:creationId xmlns:a16="http://schemas.microsoft.com/office/drawing/2014/main" id="{E833ED0B-768D-45B6-8CB1-D9BAA92975B0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7824371" y="3720325"/>
            <a:ext cx="0" cy="54000"/>
          </a:xfrm>
          <a:prstGeom prst="line">
            <a:avLst/>
          </a:prstGeom>
          <a:noFill/>
          <a:ln w="9525" cap="flat">
            <a:solidFill>
              <a:schemeClr val="accent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39" name="Line 230">
            <a:extLst>
              <a:ext uri="{FF2B5EF4-FFF2-40B4-BE49-F238E27FC236}">
                <a16:creationId xmlns:a16="http://schemas.microsoft.com/office/drawing/2014/main" id="{0713EDE5-FC9B-47EE-8954-48EE798D7DD5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6943910" y="3507600"/>
            <a:ext cx="0" cy="54000"/>
          </a:xfrm>
          <a:prstGeom prst="line">
            <a:avLst/>
          </a:prstGeom>
          <a:noFill/>
          <a:ln w="9525" cap="flat">
            <a:solidFill>
              <a:schemeClr val="accent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40" name="Line 230">
            <a:extLst>
              <a:ext uri="{FF2B5EF4-FFF2-40B4-BE49-F238E27FC236}">
                <a16:creationId xmlns:a16="http://schemas.microsoft.com/office/drawing/2014/main" id="{69A202E4-A037-444F-AFEE-EB41FDADB2A2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6504998" y="3539350"/>
            <a:ext cx="0" cy="54000"/>
          </a:xfrm>
          <a:prstGeom prst="line">
            <a:avLst/>
          </a:prstGeom>
          <a:noFill/>
          <a:ln w="9525" cap="flat">
            <a:solidFill>
              <a:schemeClr val="accent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41" name="Line 230">
            <a:extLst>
              <a:ext uri="{FF2B5EF4-FFF2-40B4-BE49-F238E27FC236}">
                <a16:creationId xmlns:a16="http://schemas.microsoft.com/office/drawing/2014/main" id="{75A03A70-C045-477D-9C04-00B9AAB15C8D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6066086" y="3272650"/>
            <a:ext cx="0" cy="54000"/>
          </a:xfrm>
          <a:prstGeom prst="line">
            <a:avLst/>
          </a:prstGeom>
          <a:noFill/>
          <a:ln w="9525" cap="flat">
            <a:solidFill>
              <a:schemeClr val="accent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42" name="Line 230">
            <a:extLst>
              <a:ext uri="{FF2B5EF4-FFF2-40B4-BE49-F238E27FC236}">
                <a16:creationId xmlns:a16="http://schemas.microsoft.com/office/drawing/2014/main" id="{C3156280-EA49-46D9-A88D-199AAA23A7B0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5626515" y="3520300"/>
            <a:ext cx="0" cy="54000"/>
          </a:xfrm>
          <a:prstGeom prst="line">
            <a:avLst/>
          </a:prstGeom>
          <a:noFill/>
          <a:ln w="9525" cap="flat">
            <a:solidFill>
              <a:schemeClr val="accent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43" name="Line 230">
            <a:extLst>
              <a:ext uri="{FF2B5EF4-FFF2-40B4-BE49-F238E27FC236}">
                <a16:creationId xmlns:a16="http://schemas.microsoft.com/office/drawing/2014/main" id="{94AC0820-770F-46AC-AB00-BC32F6FD85CB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5626515" y="3696513"/>
            <a:ext cx="0" cy="54000"/>
          </a:xfrm>
          <a:prstGeom prst="line">
            <a:avLst/>
          </a:prstGeom>
          <a:noFill/>
          <a:ln w="9525" cap="flat">
            <a:solidFill>
              <a:schemeClr val="accent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44" name="Line 230">
            <a:extLst>
              <a:ext uri="{FF2B5EF4-FFF2-40B4-BE49-F238E27FC236}">
                <a16:creationId xmlns:a16="http://schemas.microsoft.com/office/drawing/2014/main" id="{539A7290-0E3C-47C7-868B-C166BD0A55B2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6066086" y="3653650"/>
            <a:ext cx="0" cy="54000"/>
          </a:xfrm>
          <a:prstGeom prst="line">
            <a:avLst/>
          </a:prstGeom>
          <a:noFill/>
          <a:ln w="9525" cap="flat">
            <a:solidFill>
              <a:schemeClr val="accent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46" name="Line 230">
            <a:extLst>
              <a:ext uri="{FF2B5EF4-FFF2-40B4-BE49-F238E27FC236}">
                <a16:creationId xmlns:a16="http://schemas.microsoft.com/office/drawing/2014/main" id="{28A3ADA8-D806-4783-AAA1-6B8DF108D8AC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6943910" y="3621900"/>
            <a:ext cx="0" cy="54000"/>
          </a:xfrm>
          <a:prstGeom prst="line">
            <a:avLst/>
          </a:prstGeom>
          <a:noFill/>
          <a:ln w="9525" cap="flat">
            <a:solidFill>
              <a:schemeClr val="accent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47" name="Line 230">
            <a:extLst>
              <a:ext uri="{FF2B5EF4-FFF2-40B4-BE49-F238E27FC236}">
                <a16:creationId xmlns:a16="http://schemas.microsoft.com/office/drawing/2014/main" id="{67F816C6-2B21-4F53-8E25-28F579C21800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6504998" y="3728263"/>
            <a:ext cx="0" cy="54000"/>
          </a:xfrm>
          <a:prstGeom prst="line">
            <a:avLst/>
          </a:prstGeom>
          <a:noFill/>
          <a:ln w="9525" cap="flat">
            <a:solidFill>
              <a:schemeClr val="accent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294" name="Line 136">
            <a:extLst>
              <a:ext uri="{FF2B5EF4-FFF2-40B4-BE49-F238E27FC236}">
                <a16:creationId xmlns:a16="http://schemas.microsoft.com/office/drawing/2014/main" id="{53CC57AB-41BE-44EE-A39F-A06F59720ED7}"/>
              </a:ext>
            </a:extLst>
          </p:cNvPr>
          <p:cNvSpPr>
            <a:spLocks noChangeShapeType="1"/>
          </p:cNvSpPr>
          <p:nvPr/>
        </p:nvSpPr>
        <p:spPr bwMode="auto">
          <a:xfrm>
            <a:off x="8362238" y="3933062"/>
            <a:ext cx="2984736" cy="0"/>
          </a:xfrm>
          <a:prstGeom prst="line">
            <a:avLst/>
          </a:prstGeom>
          <a:noFill/>
          <a:ln w="9525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295" name="Line 137">
            <a:extLst>
              <a:ext uri="{FF2B5EF4-FFF2-40B4-BE49-F238E27FC236}">
                <a16:creationId xmlns:a16="http://schemas.microsoft.com/office/drawing/2014/main" id="{642D85BD-F21F-4E13-80F0-B1D41B008C33}"/>
              </a:ext>
            </a:extLst>
          </p:cNvPr>
          <p:cNvSpPr>
            <a:spLocks noChangeShapeType="1"/>
          </p:cNvSpPr>
          <p:nvPr/>
        </p:nvSpPr>
        <p:spPr bwMode="auto">
          <a:xfrm>
            <a:off x="8362238" y="1885187"/>
            <a:ext cx="0" cy="2055813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296" name="Line 138">
            <a:extLst>
              <a:ext uri="{FF2B5EF4-FFF2-40B4-BE49-F238E27FC236}">
                <a16:creationId xmlns:a16="http://schemas.microsoft.com/office/drawing/2014/main" id="{E1DCED14-7964-4C0A-B17C-7FA7CAD6C127}"/>
              </a:ext>
            </a:extLst>
          </p:cNvPr>
          <p:cNvSpPr>
            <a:spLocks noChangeShapeType="1"/>
          </p:cNvSpPr>
          <p:nvPr/>
        </p:nvSpPr>
        <p:spPr bwMode="auto">
          <a:xfrm>
            <a:off x="8299568" y="1609356"/>
            <a:ext cx="43200" cy="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297" name="Line 139">
            <a:extLst>
              <a:ext uri="{FF2B5EF4-FFF2-40B4-BE49-F238E27FC236}">
                <a16:creationId xmlns:a16="http://schemas.microsoft.com/office/drawing/2014/main" id="{BDB6153F-E054-4D3C-A7F4-93710C332160}"/>
              </a:ext>
            </a:extLst>
          </p:cNvPr>
          <p:cNvSpPr>
            <a:spLocks noChangeShapeType="1"/>
          </p:cNvSpPr>
          <p:nvPr/>
        </p:nvSpPr>
        <p:spPr bwMode="auto">
          <a:xfrm>
            <a:off x="8316978" y="2088387"/>
            <a:ext cx="43200" cy="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298" name="Line 140">
            <a:extLst>
              <a:ext uri="{FF2B5EF4-FFF2-40B4-BE49-F238E27FC236}">
                <a16:creationId xmlns:a16="http://schemas.microsoft.com/office/drawing/2014/main" id="{1CB5536B-5888-478C-89A9-243FDFD27DBD}"/>
              </a:ext>
            </a:extLst>
          </p:cNvPr>
          <p:cNvSpPr>
            <a:spLocks noChangeShapeType="1"/>
          </p:cNvSpPr>
          <p:nvPr/>
        </p:nvSpPr>
        <p:spPr bwMode="auto">
          <a:xfrm>
            <a:off x="8316978" y="2248725"/>
            <a:ext cx="43200" cy="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299" name="Line 141">
            <a:extLst>
              <a:ext uri="{FF2B5EF4-FFF2-40B4-BE49-F238E27FC236}">
                <a16:creationId xmlns:a16="http://schemas.microsoft.com/office/drawing/2014/main" id="{4AA27493-C1F9-4BF6-A671-8D5BBC059E4E}"/>
              </a:ext>
            </a:extLst>
          </p:cNvPr>
          <p:cNvSpPr>
            <a:spLocks noChangeShapeType="1"/>
          </p:cNvSpPr>
          <p:nvPr/>
        </p:nvSpPr>
        <p:spPr bwMode="auto">
          <a:xfrm>
            <a:off x="8316978" y="2413825"/>
            <a:ext cx="43200" cy="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300" name="Line 142">
            <a:extLst>
              <a:ext uri="{FF2B5EF4-FFF2-40B4-BE49-F238E27FC236}">
                <a16:creationId xmlns:a16="http://schemas.microsoft.com/office/drawing/2014/main" id="{1B45CDA2-766A-48F2-A1BF-2C9C1BC818E7}"/>
              </a:ext>
            </a:extLst>
          </p:cNvPr>
          <p:cNvSpPr>
            <a:spLocks noChangeShapeType="1"/>
          </p:cNvSpPr>
          <p:nvPr/>
        </p:nvSpPr>
        <p:spPr bwMode="auto">
          <a:xfrm>
            <a:off x="8316978" y="2574162"/>
            <a:ext cx="43200" cy="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301" name="Line 143">
            <a:extLst>
              <a:ext uri="{FF2B5EF4-FFF2-40B4-BE49-F238E27FC236}">
                <a16:creationId xmlns:a16="http://schemas.microsoft.com/office/drawing/2014/main" id="{34055283-E3A2-4F78-917A-4BF195DD841E}"/>
              </a:ext>
            </a:extLst>
          </p:cNvPr>
          <p:cNvSpPr>
            <a:spLocks noChangeShapeType="1"/>
          </p:cNvSpPr>
          <p:nvPr/>
        </p:nvSpPr>
        <p:spPr bwMode="auto">
          <a:xfrm>
            <a:off x="8316978" y="2739262"/>
            <a:ext cx="43200" cy="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302" name="Line 144">
            <a:extLst>
              <a:ext uri="{FF2B5EF4-FFF2-40B4-BE49-F238E27FC236}">
                <a16:creationId xmlns:a16="http://schemas.microsoft.com/office/drawing/2014/main" id="{7B141F54-858D-43D1-8723-FCDE0074AABB}"/>
              </a:ext>
            </a:extLst>
          </p:cNvPr>
          <p:cNvSpPr>
            <a:spLocks noChangeShapeType="1"/>
          </p:cNvSpPr>
          <p:nvPr/>
        </p:nvSpPr>
        <p:spPr bwMode="auto">
          <a:xfrm>
            <a:off x="8316978" y="2902775"/>
            <a:ext cx="43200" cy="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303" name="Line 145">
            <a:extLst>
              <a:ext uri="{FF2B5EF4-FFF2-40B4-BE49-F238E27FC236}">
                <a16:creationId xmlns:a16="http://schemas.microsoft.com/office/drawing/2014/main" id="{F275FCB2-CE2E-4F10-9E50-3BEC681F1BE3}"/>
              </a:ext>
            </a:extLst>
          </p:cNvPr>
          <p:cNvSpPr>
            <a:spLocks noChangeShapeType="1"/>
          </p:cNvSpPr>
          <p:nvPr/>
        </p:nvSpPr>
        <p:spPr bwMode="auto">
          <a:xfrm>
            <a:off x="8316978" y="3063112"/>
            <a:ext cx="43200" cy="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304" name="Line 146">
            <a:extLst>
              <a:ext uri="{FF2B5EF4-FFF2-40B4-BE49-F238E27FC236}">
                <a16:creationId xmlns:a16="http://schemas.microsoft.com/office/drawing/2014/main" id="{581AAE6C-C3E8-47F3-A4C8-B09361784775}"/>
              </a:ext>
            </a:extLst>
          </p:cNvPr>
          <p:cNvSpPr>
            <a:spLocks noChangeShapeType="1"/>
          </p:cNvSpPr>
          <p:nvPr/>
        </p:nvSpPr>
        <p:spPr bwMode="auto">
          <a:xfrm>
            <a:off x="8316978" y="3228212"/>
            <a:ext cx="43200" cy="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305" name="Line 147">
            <a:extLst>
              <a:ext uri="{FF2B5EF4-FFF2-40B4-BE49-F238E27FC236}">
                <a16:creationId xmlns:a16="http://schemas.microsoft.com/office/drawing/2014/main" id="{71191C3E-0908-4CB2-AD6D-9B7AD25DBE5F}"/>
              </a:ext>
            </a:extLst>
          </p:cNvPr>
          <p:cNvSpPr>
            <a:spLocks noChangeShapeType="1"/>
          </p:cNvSpPr>
          <p:nvPr/>
        </p:nvSpPr>
        <p:spPr bwMode="auto">
          <a:xfrm>
            <a:off x="8316978" y="3388550"/>
            <a:ext cx="43200" cy="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306" name="Line 148">
            <a:extLst>
              <a:ext uri="{FF2B5EF4-FFF2-40B4-BE49-F238E27FC236}">
                <a16:creationId xmlns:a16="http://schemas.microsoft.com/office/drawing/2014/main" id="{A3A17552-CCDB-4573-9085-B9B6C2B9B0D0}"/>
              </a:ext>
            </a:extLst>
          </p:cNvPr>
          <p:cNvSpPr>
            <a:spLocks noChangeShapeType="1"/>
          </p:cNvSpPr>
          <p:nvPr/>
        </p:nvSpPr>
        <p:spPr bwMode="auto">
          <a:xfrm>
            <a:off x="8316978" y="3553650"/>
            <a:ext cx="43200" cy="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307" name="Line 149">
            <a:extLst>
              <a:ext uri="{FF2B5EF4-FFF2-40B4-BE49-F238E27FC236}">
                <a16:creationId xmlns:a16="http://schemas.microsoft.com/office/drawing/2014/main" id="{8DD04797-1688-45D9-AA86-CE3D1A0D4E74}"/>
              </a:ext>
            </a:extLst>
          </p:cNvPr>
          <p:cNvSpPr>
            <a:spLocks noChangeShapeType="1"/>
          </p:cNvSpPr>
          <p:nvPr/>
        </p:nvSpPr>
        <p:spPr bwMode="auto">
          <a:xfrm>
            <a:off x="8316978" y="3713987"/>
            <a:ext cx="43200" cy="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308" name="Line 150">
            <a:extLst>
              <a:ext uri="{FF2B5EF4-FFF2-40B4-BE49-F238E27FC236}">
                <a16:creationId xmlns:a16="http://schemas.microsoft.com/office/drawing/2014/main" id="{CE902DD0-F40E-4594-87BC-B12E3A166777}"/>
              </a:ext>
            </a:extLst>
          </p:cNvPr>
          <p:cNvSpPr>
            <a:spLocks noChangeShapeType="1"/>
          </p:cNvSpPr>
          <p:nvPr/>
        </p:nvSpPr>
        <p:spPr bwMode="auto">
          <a:xfrm>
            <a:off x="8316978" y="3879087"/>
            <a:ext cx="43200" cy="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309" name="Line 151">
            <a:extLst>
              <a:ext uri="{FF2B5EF4-FFF2-40B4-BE49-F238E27FC236}">
                <a16:creationId xmlns:a16="http://schemas.microsoft.com/office/drawing/2014/main" id="{B3157EF4-D87C-4A0E-842C-C81F41646E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18915" y="3933062"/>
            <a:ext cx="0" cy="635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310" name="Line 152">
            <a:extLst>
              <a:ext uri="{FF2B5EF4-FFF2-40B4-BE49-F238E27FC236}">
                <a16:creationId xmlns:a16="http://schemas.microsoft.com/office/drawing/2014/main" id="{FE30070C-AA1D-4878-8445-253DD7AE79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294103" y="3933062"/>
            <a:ext cx="0" cy="635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311" name="Line 153">
            <a:extLst>
              <a:ext uri="{FF2B5EF4-FFF2-40B4-BE49-F238E27FC236}">
                <a16:creationId xmlns:a16="http://schemas.microsoft.com/office/drawing/2014/main" id="{3484644A-B8D3-42AC-979B-EE069D635D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171269" y="3933062"/>
            <a:ext cx="0" cy="635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312" name="Line 154">
            <a:extLst>
              <a:ext uri="{FF2B5EF4-FFF2-40B4-BE49-F238E27FC236}">
                <a16:creationId xmlns:a16="http://schemas.microsoft.com/office/drawing/2014/main" id="{C7457939-3EB9-4261-BD15-E757800DBF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046457" y="3933062"/>
            <a:ext cx="0" cy="635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313" name="Line 155">
            <a:extLst>
              <a:ext uri="{FF2B5EF4-FFF2-40B4-BE49-F238E27FC236}">
                <a16:creationId xmlns:a16="http://schemas.microsoft.com/office/drawing/2014/main" id="{8A9484B1-082F-4F48-A68A-E816AFCF94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853214" y="3933062"/>
            <a:ext cx="0" cy="635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314" name="Line 156">
            <a:extLst>
              <a:ext uri="{FF2B5EF4-FFF2-40B4-BE49-F238E27FC236}">
                <a16:creationId xmlns:a16="http://schemas.microsoft.com/office/drawing/2014/main" id="{5F806FAE-1D4E-455E-93FE-11265AB3B1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762672" y="3933062"/>
            <a:ext cx="0" cy="635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19" name="Freeform 311">
            <a:extLst>
              <a:ext uri="{FF2B5EF4-FFF2-40B4-BE49-F238E27FC236}">
                <a16:creationId xmlns:a16="http://schemas.microsoft.com/office/drawing/2014/main" id="{B9A125B6-E0FC-4707-8646-38B1ABD207FA}"/>
              </a:ext>
            </a:extLst>
          </p:cNvPr>
          <p:cNvSpPr>
            <a:spLocks/>
          </p:cNvSpPr>
          <p:nvPr/>
        </p:nvSpPr>
        <p:spPr bwMode="auto">
          <a:xfrm>
            <a:off x="8464707" y="3022631"/>
            <a:ext cx="72000" cy="72000"/>
          </a:xfrm>
          <a:custGeom>
            <a:avLst/>
            <a:gdLst>
              <a:gd name="T0" fmla="*/ 27 w 56"/>
              <a:gd name="T1" fmla="*/ 0 h 50"/>
              <a:gd name="T2" fmla="*/ 42 w 56"/>
              <a:gd name="T3" fmla="*/ 25 h 50"/>
              <a:gd name="T4" fmla="*/ 56 w 56"/>
              <a:gd name="T5" fmla="*/ 50 h 50"/>
              <a:gd name="T6" fmla="*/ 27 w 56"/>
              <a:gd name="T7" fmla="*/ 50 h 50"/>
              <a:gd name="T8" fmla="*/ 0 w 56"/>
              <a:gd name="T9" fmla="*/ 50 h 50"/>
              <a:gd name="T10" fmla="*/ 14 w 56"/>
              <a:gd name="T11" fmla="*/ 25 h 50"/>
              <a:gd name="T12" fmla="*/ 27 w 56"/>
              <a:gd name="T13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" h="50">
                <a:moveTo>
                  <a:pt x="27" y="0"/>
                </a:moveTo>
                <a:lnTo>
                  <a:pt x="42" y="25"/>
                </a:lnTo>
                <a:lnTo>
                  <a:pt x="56" y="50"/>
                </a:lnTo>
                <a:lnTo>
                  <a:pt x="27" y="50"/>
                </a:lnTo>
                <a:lnTo>
                  <a:pt x="0" y="50"/>
                </a:lnTo>
                <a:lnTo>
                  <a:pt x="14" y="25"/>
                </a:lnTo>
                <a:lnTo>
                  <a:pt x="27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20" name="Freeform 312">
            <a:extLst>
              <a:ext uri="{FF2B5EF4-FFF2-40B4-BE49-F238E27FC236}">
                <a16:creationId xmlns:a16="http://schemas.microsoft.com/office/drawing/2014/main" id="{001FC59B-BA78-4DF1-9F3E-516C7036C5B7}"/>
              </a:ext>
            </a:extLst>
          </p:cNvPr>
          <p:cNvSpPr>
            <a:spLocks/>
          </p:cNvSpPr>
          <p:nvPr/>
        </p:nvSpPr>
        <p:spPr bwMode="auto">
          <a:xfrm>
            <a:off x="8895709" y="2960718"/>
            <a:ext cx="72000" cy="72000"/>
          </a:xfrm>
          <a:custGeom>
            <a:avLst/>
            <a:gdLst>
              <a:gd name="T0" fmla="*/ 27 w 57"/>
              <a:gd name="T1" fmla="*/ 0 h 49"/>
              <a:gd name="T2" fmla="*/ 42 w 57"/>
              <a:gd name="T3" fmla="*/ 24 h 49"/>
              <a:gd name="T4" fmla="*/ 57 w 57"/>
              <a:gd name="T5" fmla="*/ 49 h 49"/>
              <a:gd name="T6" fmla="*/ 27 w 57"/>
              <a:gd name="T7" fmla="*/ 49 h 49"/>
              <a:gd name="T8" fmla="*/ 0 w 57"/>
              <a:gd name="T9" fmla="*/ 49 h 49"/>
              <a:gd name="T10" fmla="*/ 15 w 57"/>
              <a:gd name="T11" fmla="*/ 24 h 49"/>
              <a:gd name="T12" fmla="*/ 27 w 57"/>
              <a:gd name="T13" fmla="*/ 0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" h="49">
                <a:moveTo>
                  <a:pt x="27" y="0"/>
                </a:moveTo>
                <a:lnTo>
                  <a:pt x="42" y="24"/>
                </a:lnTo>
                <a:lnTo>
                  <a:pt x="57" y="49"/>
                </a:lnTo>
                <a:lnTo>
                  <a:pt x="27" y="49"/>
                </a:lnTo>
                <a:lnTo>
                  <a:pt x="0" y="49"/>
                </a:lnTo>
                <a:lnTo>
                  <a:pt x="15" y="24"/>
                </a:lnTo>
                <a:lnTo>
                  <a:pt x="27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21" name="Freeform 313">
            <a:extLst>
              <a:ext uri="{FF2B5EF4-FFF2-40B4-BE49-F238E27FC236}">
                <a16:creationId xmlns:a16="http://schemas.microsoft.com/office/drawing/2014/main" id="{866FAA6F-3D62-4C6D-B766-D15F9832CD8A}"/>
              </a:ext>
            </a:extLst>
          </p:cNvPr>
          <p:cNvSpPr>
            <a:spLocks/>
          </p:cNvSpPr>
          <p:nvPr/>
        </p:nvSpPr>
        <p:spPr bwMode="auto">
          <a:xfrm>
            <a:off x="9336600" y="3070256"/>
            <a:ext cx="72000" cy="72000"/>
          </a:xfrm>
          <a:custGeom>
            <a:avLst/>
            <a:gdLst>
              <a:gd name="T0" fmla="*/ 27 w 56"/>
              <a:gd name="T1" fmla="*/ 0 h 49"/>
              <a:gd name="T2" fmla="*/ 42 w 56"/>
              <a:gd name="T3" fmla="*/ 25 h 49"/>
              <a:gd name="T4" fmla="*/ 56 w 56"/>
              <a:gd name="T5" fmla="*/ 49 h 49"/>
              <a:gd name="T6" fmla="*/ 27 w 56"/>
              <a:gd name="T7" fmla="*/ 49 h 49"/>
              <a:gd name="T8" fmla="*/ 0 w 56"/>
              <a:gd name="T9" fmla="*/ 49 h 49"/>
              <a:gd name="T10" fmla="*/ 14 w 56"/>
              <a:gd name="T11" fmla="*/ 25 h 49"/>
              <a:gd name="T12" fmla="*/ 27 w 56"/>
              <a:gd name="T13" fmla="*/ 0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" h="49">
                <a:moveTo>
                  <a:pt x="27" y="0"/>
                </a:moveTo>
                <a:lnTo>
                  <a:pt x="42" y="25"/>
                </a:lnTo>
                <a:lnTo>
                  <a:pt x="56" y="49"/>
                </a:lnTo>
                <a:lnTo>
                  <a:pt x="27" y="49"/>
                </a:lnTo>
                <a:lnTo>
                  <a:pt x="0" y="49"/>
                </a:lnTo>
                <a:lnTo>
                  <a:pt x="14" y="25"/>
                </a:lnTo>
                <a:lnTo>
                  <a:pt x="27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22" name="Freeform 314">
            <a:extLst>
              <a:ext uri="{FF2B5EF4-FFF2-40B4-BE49-F238E27FC236}">
                <a16:creationId xmlns:a16="http://schemas.microsoft.com/office/drawing/2014/main" id="{AA61FD39-A998-43F0-B839-5189C87BFAE1}"/>
              </a:ext>
            </a:extLst>
          </p:cNvPr>
          <p:cNvSpPr>
            <a:spLocks/>
          </p:cNvSpPr>
          <p:nvPr/>
        </p:nvSpPr>
        <p:spPr bwMode="auto">
          <a:xfrm>
            <a:off x="9775511" y="2106643"/>
            <a:ext cx="72000" cy="72000"/>
          </a:xfrm>
          <a:custGeom>
            <a:avLst/>
            <a:gdLst>
              <a:gd name="T0" fmla="*/ 30 w 57"/>
              <a:gd name="T1" fmla="*/ 0 h 49"/>
              <a:gd name="T2" fmla="*/ 42 w 57"/>
              <a:gd name="T3" fmla="*/ 25 h 49"/>
              <a:gd name="T4" fmla="*/ 57 w 57"/>
              <a:gd name="T5" fmla="*/ 49 h 49"/>
              <a:gd name="T6" fmla="*/ 30 w 57"/>
              <a:gd name="T7" fmla="*/ 49 h 49"/>
              <a:gd name="T8" fmla="*/ 0 w 57"/>
              <a:gd name="T9" fmla="*/ 49 h 49"/>
              <a:gd name="T10" fmla="*/ 15 w 57"/>
              <a:gd name="T11" fmla="*/ 25 h 49"/>
              <a:gd name="T12" fmla="*/ 30 w 57"/>
              <a:gd name="T13" fmla="*/ 0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" h="49">
                <a:moveTo>
                  <a:pt x="30" y="0"/>
                </a:moveTo>
                <a:lnTo>
                  <a:pt x="42" y="25"/>
                </a:lnTo>
                <a:lnTo>
                  <a:pt x="57" y="49"/>
                </a:lnTo>
                <a:lnTo>
                  <a:pt x="30" y="49"/>
                </a:lnTo>
                <a:lnTo>
                  <a:pt x="0" y="49"/>
                </a:lnTo>
                <a:lnTo>
                  <a:pt x="15" y="25"/>
                </a:lnTo>
                <a:lnTo>
                  <a:pt x="3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23" name="Freeform 315">
            <a:extLst>
              <a:ext uri="{FF2B5EF4-FFF2-40B4-BE49-F238E27FC236}">
                <a16:creationId xmlns:a16="http://schemas.microsoft.com/office/drawing/2014/main" id="{ABDF43EB-16FB-4B55-9448-0FFAEDD9C1E0}"/>
              </a:ext>
            </a:extLst>
          </p:cNvPr>
          <p:cNvSpPr>
            <a:spLocks/>
          </p:cNvSpPr>
          <p:nvPr/>
        </p:nvSpPr>
        <p:spPr bwMode="auto">
          <a:xfrm>
            <a:off x="10216401" y="2913093"/>
            <a:ext cx="72000" cy="72000"/>
          </a:xfrm>
          <a:custGeom>
            <a:avLst/>
            <a:gdLst>
              <a:gd name="T0" fmla="*/ 30 w 57"/>
              <a:gd name="T1" fmla="*/ 0 h 50"/>
              <a:gd name="T2" fmla="*/ 42 w 57"/>
              <a:gd name="T3" fmla="*/ 25 h 50"/>
              <a:gd name="T4" fmla="*/ 57 w 57"/>
              <a:gd name="T5" fmla="*/ 50 h 50"/>
              <a:gd name="T6" fmla="*/ 30 w 57"/>
              <a:gd name="T7" fmla="*/ 50 h 50"/>
              <a:gd name="T8" fmla="*/ 0 w 57"/>
              <a:gd name="T9" fmla="*/ 50 h 50"/>
              <a:gd name="T10" fmla="*/ 15 w 57"/>
              <a:gd name="T11" fmla="*/ 25 h 50"/>
              <a:gd name="T12" fmla="*/ 30 w 57"/>
              <a:gd name="T13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" h="50">
                <a:moveTo>
                  <a:pt x="30" y="0"/>
                </a:moveTo>
                <a:lnTo>
                  <a:pt x="42" y="25"/>
                </a:lnTo>
                <a:lnTo>
                  <a:pt x="57" y="50"/>
                </a:lnTo>
                <a:lnTo>
                  <a:pt x="30" y="50"/>
                </a:lnTo>
                <a:lnTo>
                  <a:pt x="0" y="50"/>
                </a:lnTo>
                <a:lnTo>
                  <a:pt x="15" y="25"/>
                </a:lnTo>
                <a:lnTo>
                  <a:pt x="3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24" name="Freeform 316">
            <a:extLst>
              <a:ext uri="{FF2B5EF4-FFF2-40B4-BE49-F238E27FC236}">
                <a16:creationId xmlns:a16="http://schemas.microsoft.com/office/drawing/2014/main" id="{D36A4336-6A5D-444C-B843-CC63B22256BA}"/>
              </a:ext>
            </a:extLst>
          </p:cNvPr>
          <p:cNvSpPr>
            <a:spLocks/>
          </p:cNvSpPr>
          <p:nvPr/>
        </p:nvSpPr>
        <p:spPr bwMode="auto">
          <a:xfrm>
            <a:off x="11098179" y="2360643"/>
            <a:ext cx="72000" cy="72000"/>
          </a:xfrm>
          <a:custGeom>
            <a:avLst/>
            <a:gdLst>
              <a:gd name="T0" fmla="*/ 27 w 54"/>
              <a:gd name="T1" fmla="*/ 0 h 50"/>
              <a:gd name="T2" fmla="*/ 42 w 54"/>
              <a:gd name="T3" fmla="*/ 25 h 50"/>
              <a:gd name="T4" fmla="*/ 54 w 54"/>
              <a:gd name="T5" fmla="*/ 50 h 50"/>
              <a:gd name="T6" fmla="*/ 27 w 54"/>
              <a:gd name="T7" fmla="*/ 50 h 50"/>
              <a:gd name="T8" fmla="*/ 0 w 54"/>
              <a:gd name="T9" fmla="*/ 50 h 50"/>
              <a:gd name="T10" fmla="*/ 12 w 54"/>
              <a:gd name="T11" fmla="*/ 25 h 50"/>
              <a:gd name="T12" fmla="*/ 27 w 54"/>
              <a:gd name="T13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4" h="50">
                <a:moveTo>
                  <a:pt x="27" y="0"/>
                </a:moveTo>
                <a:lnTo>
                  <a:pt x="42" y="25"/>
                </a:lnTo>
                <a:lnTo>
                  <a:pt x="54" y="50"/>
                </a:lnTo>
                <a:lnTo>
                  <a:pt x="27" y="50"/>
                </a:lnTo>
                <a:lnTo>
                  <a:pt x="0" y="50"/>
                </a:lnTo>
                <a:lnTo>
                  <a:pt x="12" y="25"/>
                </a:lnTo>
                <a:lnTo>
                  <a:pt x="27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25" name="Line 317">
            <a:extLst>
              <a:ext uri="{FF2B5EF4-FFF2-40B4-BE49-F238E27FC236}">
                <a16:creationId xmlns:a16="http://schemas.microsoft.com/office/drawing/2014/main" id="{43290B4C-D2C7-47CD-A70D-B62414FB8BF9}"/>
              </a:ext>
            </a:extLst>
          </p:cNvPr>
          <p:cNvSpPr>
            <a:spLocks noChangeShapeType="1"/>
          </p:cNvSpPr>
          <p:nvPr/>
        </p:nvSpPr>
        <p:spPr bwMode="auto">
          <a:xfrm>
            <a:off x="8931709" y="2632900"/>
            <a:ext cx="0" cy="400050"/>
          </a:xfrm>
          <a:prstGeom prst="line">
            <a:avLst/>
          </a:prstGeom>
          <a:noFill/>
          <a:ln w="9525" cap="flat">
            <a:solidFill>
              <a:schemeClr val="accent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28" name="Line 320">
            <a:extLst>
              <a:ext uri="{FF2B5EF4-FFF2-40B4-BE49-F238E27FC236}">
                <a16:creationId xmlns:a16="http://schemas.microsoft.com/office/drawing/2014/main" id="{AE52A8CB-800D-4ABC-8A69-172947439A2A}"/>
              </a:ext>
            </a:extLst>
          </p:cNvPr>
          <p:cNvSpPr>
            <a:spLocks noChangeShapeType="1"/>
          </p:cNvSpPr>
          <p:nvPr/>
        </p:nvSpPr>
        <p:spPr bwMode="auto">
          <a:xfrm>
            <a:off x="9372600" y="2977387"/>
            <a:ext cx="0" cy="247650"/>
          </a:xfrm>
          <a:prstGeom prst="line">
            <a:avLst/>
          </a:prstGeom>
          <a:noFill/>
          <a:ln w="9525" cap="flat">
            <a:solidFill>
              <a:schemeClr val="accent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31" name="Line 323">
            <a:extLst>
              <a:ext uri="{FF2B5EF4-FFF2-40B4-BE49-F238E27FC236}">
                <a16:creationId xmlns:a16="http://schemas.microsoft.com/office/drawing/2014/main" id="{BEB7E7A8-1AAB-4E59-A4C9-1CBC654CB2F5}"/>
              </a:ext>
            </a:extLst>
          </p:cNvPr>
          <p:cNvSpPr>
            <a:spLocks noChangeShapeType="1"/>
          </p:cNvSpPr>
          <p:nvPr/>
        </p:nvSpPr>
        <p:spPr bwMode="auto">
          <a:xfrm>
            <a:off x="9811511" y="2010600"/>
            <a:ext cx="0" cy="825500"/>
          </a:xfrm>
          <a:prstGeom prst="line">
            <a:avLst/>
          </a:prstGeom>
          <a:noFill/>
          <a:ln w="9525" cap="flat">
            <a:solidFill>
              <a:schemeClr val="accent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34" name="Line 326">
            <a:extLst>
              <a:ext uri="{FF2B5EF4-FFF2-40B4-BE49-F238E27FC236}">
                <a16:creationId xmlns:a16="http://schemas.microsoft.com/office/drawing/2014/main" id="{AEBEA3C2-3F2A-41CC-AB64-D8B65E9B28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52401" y="2659887"/>
            <a:ext cx="0" cy="600075"/>
          </a:xfrm>
          <a:prstGeom prst="line">
            <a:avLst/>
          </a:prstGeom>
          <a:noFill/>
          <a:ln w="9525" cap="flat">
            <a:solidFill>
              <a:schemeClr val="accent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37" name="Line 329">
            <a:extLst>
              <a:ext uri="{FF2B5EF4-FFF2-40B4-BE49-F238E27FC236}">
                <a16:creationId xmlns:a16="http://schemas.microsoft.com/office/drawing/2014/main" id="{776D4040-717C-42CD-81EB-8D1F888ED20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34179" y="2147125"/>
            <a:ext cx="0" cy="696913"/>
          </a:xfrm>
          <a:prstGeom prst="line">
            <a:avLst/>
          </a:prstGeom>
          <a:noFill/>
          <a:ln w="9525" cap="flat">
            <a:solidFill>
              <a:schemeClr val="accent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40" name="Freeform 332">
            <a:extLst>
              <a:ext uri="{FF2B5EF4-FFF2-40B4-BE49-F238E27FC236}">
                <a16:creationId xmlns:a16="http://schemas.microsoft.com/office/drawing/2014/main" id="{C4C5B15F-AE85-41F7-9AD6-4CF1917E3EAC}"/>
              </a:ext>
            </a:extLst>
          </p:cNvPr>
          <p:cNvSpPr>
            <a:spLocks/>
          </p:cNvSpPr>
          <p:nvPr/>
        </p:nvSpPr>
        <p:spPr bwMode="auto">
          <a:xfrm>
            <a:off x="8503929" y="2143950"/>
            <a:ext cx="2626884" cy="974725"/>
          </a:xfrm>
          <a:custGeom>
            <a:avLst/>
            <a:gdLst>
              <a:gd name="T0" fmla="*/ 0 w 3986"/>
              <a:gd name="T1" fmla="*/ 579 h 614"/>
              <a:gd name="T2" fmla="*/ 654 w 3986"/>
              <a:gd name="T3" fmla="*/ 542 h 614"/>
              <a:gd name="T4" fmla="*/ 1323 w 3986"/>
              <a:gd name="T5" fmla="*/ 614 h 614"/>
              <a:gd name="T6" fmla="*/ 1994 w 3986"/>
              <a:gd name="T7" fmla="*/ 0 h 614"/>
              <a:gd name="T8" fmla="*/ 2661 w 3986"/>
              <a:gd name="T9" fmla="*/ 518 h 614"/>
              <a:gd name="T10" fmla="*/ 3986 w 3986"/>
              <a:gd name="T11" fmla="*/ 170 h 6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6" h="614">
                <a:moveTo>
                  <a:pt x="0" y="579"/>
                </a:moveTo>
                <a:lnTo>
                  <a:pt x="654" y="542"/>
                </a:lnTo>
                <a:lnTo>
                  <a:pt x="1323" y="614"/>
                </a:lnTo>
                <a:lnTo>
                  <a:pt x="1994" y="0"/>
                </a:lnTo>
                <a:lnTo>
                  <a:pt x="2661" y="518"/>
                </a:lnTo>
                <a:lnTo>
                  <a:pt x="3986" y="170"/>
                </a:lnTo>
              </a:path>
            </a:pathLst>
          </a:custGeom>
          <a:noFill/>
          <a:ln w="15875" cap="flat">
            <a:solidFill>
              <a:schemeClr val="accent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41" name="Line 333">
            <a:extLst>
              <a:ext uri="{FF2B5EF4-FFF2-40B4-BE49-F238E27FC236}">
                <a16:creationId xmlns:a16="http://schemas.microsoft.com/office/drawing/2014/main" id="{0C9F87C9-4AC6-4264-AE6B-F20076980B13}"/>
              </a:ext>
            </a:extLst>
          </p:cNvPr>
          <p:cNvSpPr>
            <a:spLocks noChangeShapeType="1"/>
          </p:cNvSpPr>
          <p:nvPr/>
        </p:nvSpPr>
        <p:spPr bwMode="auto">
          <a:xfrm>
            <a:off x="8954116" y="3369500"/>
            <a:ext cx="0" cy="384175"/>
          </a:xfrm>
          <a:prstGeom prst="line">
            <a:avLst/>
          </a:prstGeom>
          <a:noFill/>
          <a:ln w="9525" cap="flat">
            <a:solidFill>
              <a:schemeClr val="accent6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44" name="Line 336">
            <a:extLst>
              <a:ext uri="{FF2B5EF4-FFF2-40B4-BE49-F238E27FC236}">
                <a16:creationId xmlns:a16="http://schemas.microsoft.com/office/drawing/2014/main" id="{2389572F-988D-4845-8CCD-12DB2181EB50}"/>
              </a:ext>
            </a:extLst>
          </p:cNvPr>
          <p:cNvSpPr>
            <a:spLocks noChangeShapeType="1"/>
          </p:cNvSpPr>
          <p:nvPr/>
        </p:nvSpPr>
        <p:spPr bwMode="auto">
          <a:xfrm>
            <a:off x="9395006" y="3475862"/>
            <a:ext cx="0" cy="265113"/>
          </a:xfrm>
          <a:prstGeom prst="line">
            <a:avLst/>
          </a:prstGeom>
          <a:noFill/>
          <a:ln w="9525" cap="flat">
            <a:solidFill>
              <a:schemeClr val="accent6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47" name="Line 339">
            <a:extLst>
              <a:ext uri="{FF2B5EF4-FFF2-40B4-BE49-F238E27FC236}">
                <a16:creationId xmlns:a16="http://schemas.microsoft.com/office/drawing/2014/main" id="{7AF8848A-6639-4887-B7BD-2AF744734BE3}"/>
              </a:ext>
            </a:extLst>
          </p:cNvPr>
          <p:cNvSpPr>
            <a:spLocks noChangeShapeType="1"/>
          </p:cNvSpPr>
          <p:nvPr/>
        </p:nvSpPr>
        <p:spPr bwMode="auto">
          <a:xfrm>
            <a:off x="9834578" y="3388550"/>
            <a:ext cx="0" cy="384175"/>
          </a:xfrm>
          <a:prstGeom prst="line">
            <a:avLst/>
          </a:prstGeom>
          <a:noFill/>
          <a:ln w="9525" cap="flat">
            <a:solidFill>
              <a:schemeClr val="accent6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50" name="Line 342">
            <a:extLst>
              <a:ext uri="{FF2B5EF4-FFF2-40B4-BE49-F238E27FC236}">
                <a16:creationId xmlns:a16="http://schemas.microsoft.com/office/drawing/2014/main" id="{FB801688-A720-4DFC-85A0-2140C418F7C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75467" y="2675762"/>
            <a:ext cx="0" cy="1081088"/>
          </a:xfrm>
          <a:prstGeom prst="line">
            <a:avLst/>
          </a:prstGeom>
          <a:noFill/>
          <a:ln w="9525" cap="flat">
            <a:solidFill>
              <a:schemeClr val="accent6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53" name="Line 345">
            <a:extLst>
              <a:ext uri="{FF2B5EF4-FFF2-40B4-BE49-F238E27FC236}">
                <a16:creationId xmlns:a16="http://schemas.microsoft.com/office/drawing/2014/main" id="{508ED13A-1468-4FE0-9A2C-7F2FC669073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55268" y="3244087"/>
            <a:ext cx="0" cy="555625"/>
          </a:xfrm>
          <a:prstGeom prst="line">
            <a:avLst/>
          </a:prstGeom>
          <a:noFill/>
          <a:ln w="9525" cap="flat">
            <a:solidFill>
              <a:schemeClr val="accent6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56" name="Freeform 348">
            <a:extLst>
              <a:ext uri="{FF2B5EF4-FFF2-40B4-BE49-F238E27FC236}">
                <a16:creationId xmlns:a16="http://schemas.microsoft.com/office/drawing/2014/main" id="{C2BCA58F-B9BC-4E1A-8B71-CD3EE58EFF58}"/>
              </a:ext>
            </a:extLst>
          </p:cNvPr>
          <p:cNvSpPr>
            <a:spLocks/>
          </p:cNvSpPr>
          <p:nvPr/>
        </p:nvSpPr>
        <p:spPr bwMode="auto">
          <a:xfrm>
            <a:off x="8490407" y="3022631"/>
            <a:ext cx="72000" cy="72000"/>
          </a:xfrm>
          <a:custGeom>
            <a:avLst/>
            <a:gdLst>
              <a:gd name="T0" fmla="*/ 27 w 54"/>
              <a:gd name="T1" fmla="*/ 0 h 50"/>
              <a:gd name="T2" fmla="*/ 42 w 54"/>
              <a:gd name="T3" fmla="*/ 25 h 50"/>
              <a:gd name="T4" fmla="*/ 54 w 54"/>
              <a:gd name="T5" fmla="*/ 50 h 50"/>
              <a:gd name="T6" fmla="*/ 27 w 54"/>
              <a:gd name="T7" fmla="*/ 50 h 50"/>
              <a:gd name="T8" fmla="*/ 0 w 54"/>
              <a:gd name="T9" fmla="*/ 50 h 50"/>
              <a:gd name="T10" fmla="*/ 12 w 54"/>
              <a:gd name="T11" fmla="*/ 25 h 50"/>
              <a:gd name="T12" fmla="*/ 27 w 54"/>
              <a:gd name="T13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4" h="50">
                <a:moveTo>
                  <a:pt x="27" y="0"/>
                </a:moveTo>
                <a:lnTo>
                  <a:pt x="42" y="25"/>
                </a:lnTo>
                <a:lnTo>
                  <a:pt x="54" y="50"/>
                </a:lnTo>
                <a:lnTo>
                  <a:pt x="27" y="50"/>
                </a:lnTo>
                <a:lnTo>
                  <a:pt x="0" y="50"/>
                </a:lnTo>
                <a:lnTo>
                  <a:pt x="12" y="25"/>
                </a:lnTo>
                <a:lnTo>
                  <a:pt x="27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57" name="Freeform 349">
            <a:extLst>
              <a:ext uri="{FF2B5EF4-FFF2-40B4-BE49-F238E27FC236}">
                <a16:creationId xmlns:a16="http://schemas.microsoft.com/office/drawing/2014/main" id="{0CA14CDD-A243-4156-8056-A5193CFBDD1D}"/>
              </a:ext>
            </a:extLst>
          </p:cNvPr>
          <p:cNvSpPr>
            <a:spLocks/>
          </p:cNvSpPr>
          <p:nvPr/>
        </p:nvSpPr>
        <p:spPr bwMode="auto">
          <a:xfrm>
            <a:off x="8918116" y="3630643"/>
            <a:ext cx="72000" cy="72000"/>
          </a:xfrm>
          <a:custGeom>
            <a:avLst/>
            <a:gdLst>
              <a:gd name="T0" fmla="*/ 27 w 55"/>
              <a:gd name="T1" fmla="*/ 0 h 49"/>
              <a:gd name="T2" fmla="*/ 42 w 55"/>
              <a:gd name="T3" fmla="*/ 24 h 49"/>
              <a:gd name="T4" fmla="*/ 55 w 55"/>
              <a:gd name="T5" fmla="*/ 49 h 49"/>
              <a:gd name="T6" fmla="*/ 27 w 55"/>
              <a:gd name="T7" fmla="*/ 49 h 49"/>
              <a:gd name="T8" fmla="*/ 0 w 55"/>
              <a:gd name="T9" fmla="*/ 49 h 49"/>
              <a:gd name="T10" fmla="*/ 13 w 55"/>
              <a:gd name="T11" fmla="*/ 24 h 49"/>
              <a:gd name="T12" fmla="*/ 27 w 55"/>
              <a:gd name="T13" fmla="*/ 0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5" h="49">
                <a:moveTo>
                  <a:pt x="27" y="0"/>
                </a:moveTo>
                <a:lnTo>
                  <a:pt x="42" y="24"/>
                </a:lnTo>
                <a:lnTo>
                  <a:pt x="55" y="49"/>
                </a:lnTo>
                <a:lnTo>
                  <a:pt x="27" y="49"/>
                </a:lnTo>
                <a:lnTo>
                  <a:pt x="0" y="49"/>
                </a:lnTo>
                <a:lnTo>
                  <a:pt x="13" y="24"/>
                </a:lnTo>
                <a:lnTo>
                  <a:pt x="27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58" name="Freeform 350">
            <a:extLst>
              <a:ext uri="{FF2B5EF4-FFF2-40B4-BE49-F238E27FC236}">
                <a16:creationId xmlns:a16="http://schemas.microsoft.com/office/drawing/2014/main" id="{9E186C71-5C11-4B01-8947-AA6CC74E34B0}"/>
              </a:ext>
            </a:extLst>
          </p:cNvPr>
          <p:cNvSpPr>
            <a:spLocks/>
          </p:cNvSpPr>
          <p:nvPr/>
        </p:nvSpPr>
        <p:spPr bwMode="auto">
          <a:xfrm>
            <a:off x="9359006" y="3603656"/>
            <a:ext cx="72000" cy="72000"/>
          </a:xfrm>
          <a:custGeom>
            <a:avLst/>
            <a:gdLst>
              <a:gd name="T0" fmla="*/ 27 w 57"/>
              <a:gd name="T1" fmla="*/ 0 h 46"/>
              <a:gd name="T2" fmla="*/ 42 w 57"/>
              <a:gd name="T3" fmla="*/ 24 h 46"/>
              <a:gd name="T4" fmla="*/ 57 w 57"/>
              <a:gd name="T5" fmla="*/ 46 h 46"/>
              <a:gd name="T6" fmla="*/ 27 w 57"/>
              <a:gd name="T7" fmla="*/ 46 h 46"/>
              <a:gd name="T8" fmla="*/ 0 w 57"/>
              <a:gd name="T9" fmla="*/ 46 h 46"/>
              <a:gd name="T10" fmla="*/ 15 w 57"/>
              <a:gd name="T11" fmla="*/ 24 h 46"/>
              <a:gd name="T12" fmla="*/ 27 w 57"/>
              <a:gd name="T13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" h="46">
                <a:moveTo>
                  <a:pt x="27" y="0"/>
                </a:moveTo>
                <a:lnTo>
                  <a:pt x="42" y="24"/>
                </a:lnTo>
                <a:lnTo>
                  <a:pt x="57" y="46"/>
                </a:lnTo>
                <a:lnTo>
                  <a:pt x="27" y="46"/>
                </a:lnTo>
                <a:lnTo>
                  <a:pt x="0" y="46"/>
                </a:lnTo>
                <a:lnTo>
                  <a:pt x="15" y="24"/>
                </a:lnTo>
                <a:lnTo>
                  <a:pt x="27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59" name="Freeform 351">
            <a:extLst>
              <a:ext uri="{FF2B5EF4-FFF2-40B4-BE49-F238E27FC236}">
                <a16:creationId xmlns:a16="http://schemas.microsoft.com/office/drawing/2014/main" id="{262258B4-81B1-4B45-AB2E-C77C6E825E39}"/>
              </a:ext>
            </a:extLst>
          </p:cNvPr>
          <p:cNvSpPr>
            <a:spLocks/>
          </p:cNvSpPr>
          <p:nvPr/>
        </p:nvSpPr>
        <p:spPr bwMode="auto">
          <a:xfrm>
            <a:off x="9798578" y="3610006"/>
            <a:ext cx="72000" cy="72000"/>
          </a:xfrm>
          <a:custGeom>
            <a:avLst/>
            <a:gdLst>
              <a:gd name="T0" fmla="*/ 27 w 56"/>
              <a:gd name="T1" fmla="*/ 0 h 50"/>
              <a:gd name="T2" fmla="*/ 42 w 56"/>
              <a:gd name="T3" fmla="*/ 25 h 50"/>
              <a:gd name="T4" fmla="*/ 56 w 56"/>
              <a:gd name="T5" fmla="*/ 50 h 50"/>
              <a:gd name="T6" fmla="*/ 27 w 56"/>
              <a:gd name="T7" fmla="*/ 50 h 50"/>
              <a:gd name="T8" fmla="*/ 0 w 56"/>
              <a:gd name="T9" fmla="*/ 50 h 50"/>
              <a:gd name="T10" fmla="*/ 14 w 56"/>
              <a:gd name="T11" fmla="*/ 25 h 50"/>
              <a:gd name="T12" fmla="*/ 27 w 56"/>
              <a:gd name="T13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" h="50">
                <a:moveTo>
                  <a:pt x="27" y="0"/>
                </a:moveTo>
                <a:lnTo>
                  <a:pt x="42" y="25"/>
                </a:lnTo>
                <a:lnTo>
                  <a:pt x="56" y="50"/>
                </a:lnTo>
                <a:lnTo>
                  <a:pt x="27" y="50"/>
                </a:lnTo>
                <a:lnTo>
                  <a:pt x="0" y="50"/>
                </a:lnTo>
                <a:lnTo>
                  <a:pt x="14" y="25"/>
                </a:lnTo>
                <a:lnTo>
                  <a:pt x="27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60" name="Freeform 352">
            <a:extLst>
              <a:ext uri="{FF2B5EF4-FFF2-40B4-BE49-F238E27FC236}">
                <a16:creationId xmlns:a16="http://schemas.microsoft.com/office/drawing/2014/main" id="{3EDB6491-4BD8-404E-A769-39A079D6A16D}"/>
              </a:ext>
            </a:extLst>
          </p:cNvPr>
          <p:cNvSpPr>
            <a:spLocks/>
          </p:cNvSpPr>
          <p:nvPr/>
        </p:nvSpPr>
        <p:spPr bwMode="auto">
          <a:xfrm>
            <a:off x="10239467" y="3536981"/>
            <a:ext cx="72000" cy="72000"/>
          </a:xfrm>
          <a:custGeom>
            <a:avLst/>
            <a:gdLst>
              <a:gd name="T0" fmla="*/ 29 w 56"/>
              <a:gd name="T1" fmla="*/ 0 h 46"/>
              <a:gd name="T2" fmla="*/ 42 w 56"/>
              <a:gd name="T3" fmla="*/ 22 h 46"/>
              <a:gd name="T4" fmla="*/ 56 w 56"/>
              <a:gd name="T5" fmla="*/ 46 h 46"/>
              <a:gd name="T6" fmla="*/ 29 w 56"/>
              <a:gd name="T7" fmla="*/ 46 h 46"/>
              <a:gd name="T8" fmla="*/ 0 w 56"/>
              <a:gd name="T9" fmla="*/ 46 h 46"/>
              <a:gd name="T10" fmla="*/ 14 w 56"/>
              <a:gd name="T11" fmla="*/ 22 h 46"/>
              <a:gd name="T12" fmla="*/ 29 w 56"/>
              <a:gd name="T13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" h="46">
                <a:moveTo>
                  <a:pt x="29" y="0"/>
                </a:moveTo>
                <a:lnTo>
                  <a:pt x="42" y="22"/>
                </a:lnTo>
                <a:lnTo>
                  <a:pt x="56" y="46"/>
                </a:lnTo>
                <a:lnTo>
                  <a:pt x="29" y="46"/>
                </a:lnTo>
                <a:lnTo>
                  <a:pt x="0" y="46"/>
                </a:lnTo>
                <a:lnTo>
                  <a:pt x="14" y="22"/>
                </a:lnTo>
                <a:lnTo>
                  <a:pt x="29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61" name="Freeform 353">
            <a:extLst>
              <a:ext uri="{FF2B5EF4-FFF2-40B4-BE49-F238E27FC236}">
                <a16:creationId xmlns:a16="http://schemas.microsoft.com/office/drawing/2014/main" id="{CA4576AF-A8B3-434D-8861-21C5E57F6198}"/>
              </a:ext>
            </a:extLst>
          </p:cNvPr>
          <p:cNvSpPr>
            <a:spLocks/>
          </p:cNvSpPr>
          <p:nvPr/>
        </p:nvSpPr>
        <p:spPr bwMode="auto">
          <a:xfrm>
            <a:off x="11119268" y="3697318"/>
            <a:ext cx="72000" cy="72000"/>
          </a:xfrm>
          <a:custGeom>
            <a:avLst/>
            <a:gdLst>
              <a:gd name="T0" fmla="*/ 27 w 57"/>
              <a:gd name="T1" fmla="*/ 0 h 49"/>
              <a:gd name="T2" fmla="*/ 42 w 57"/>
              <a:gd name="T3" fmla="*/ 24 h 49"/>
              <a:gd name="T4" fmla="*/ 57 w 57"/>
              <a:gd name="T5" fmla="*/ 49 h 49"/>
              <a:gd name="T6" fmla="*/ 27 w 57"/>
              <a:gd name="T7" fmla="*/ 49 h 49"/>
              <a:gd name="T8" fmla="*/ 0 w 57"/>
              <a:gd name="T9" fmla="*/ 49 h 49"/>
              <a:gd name="T10" fmla="*/ 15 w 57"/>
              <a:gd name="T11" fmla="*/ 24 h 49"/>
              <a:gd name="T12" fmla="*/ 27 w 57"/>
              <a:gd name="T13" fmla="*/ 0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" h="49">
                <a:moveTo>
                  <a:pt x="27" y="0"/>
                </a:moveTo>
                <a:lnTo>
                  <a:pt x="42" y="24"/>
                </a:lnTo>
                <a:lnTo>
                  <a:pt x="57" y="49"/>
                </a:lnTo>
                <a:lnTo>
                  <a:pt x="27" y="49"/>
                </a:lnTo>
                <a:lnTo>
                  <a:pt x="0" y="49"/>
                </a:lnTo>
                <a:lnTo>
                  <a:pt x="15" y="24"/>
                </a:lnTo>
                <a:lnTo>
                  <a:pt x="27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162" name="Freeform 354">
            <a:extLst>
              <a:ext uri="{FF2B5EF4-FFF2-40B4-BE49-F238E27FC236}">
                <a16:creationId xmlns:a16="http://schemas.microsoft.com/office/drawing/2014/main" id="{78CB020C-721E-4209-B10F-549EE755DECE}"/>
              </a:ext>
            </a:extLst>
          </p:cNvPr>
          <p:cNvSpPr>
            <a:spLocks/>
          </p:cNvSpPr>
          <p:nvPr/>
        </p:nvSpPr>
        <p:spPr bwMode="auto">
          <a:xfrm>
            <a:off x="8529631" y="3067875"/>
            <a:ext cx="2628861" cy="665163"/>
          </a:xfrm>
          <a:custGeom>
            <a:avLst/>
            <a:gdLst>
              <a:gd name="T0" fmla="*/ 0 w 3989"/>
              <a:gd name="T1" fmla="*/ 0 h 419"/>
              <a:gd name="T2" fmla="*/ 649 w 3989"/>
              <a:gd name="T3" fmla="*/ 382 h 419"/>
              <a:gd name="T4" fmla="*/ 1318 w 3989"/>
              <a:gd name="T5" fmla="*/ 365 h 419"/>
              <a:gd name="T6" fmla="*/ 1985 w 3989"/>
              <a:gd name="T7" fmla="*/ 365 h 419"/>
              <a:gd name="T8" fmla="*/ 2656 w 3989"/>
              <a:gd name="T9" fmla="*/ 316 h 419"/>
              <a:gd name="T10" fmla="*/ 3989 w 3989"/>
              <a:gd name="T11" fmla="*/ 419 h 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9" h="419">
                <a:moveTo>
                  <a:pt x="0" y="0"/>
                </a:moveTo>
                <a:lnTo>
                  <a:pt x="649" y="382"/>
                </a:lnTo>
                <a:lnTo>
                  <a:pt x="1318" y="365"/>
                </a:lnTo>
                <a:lnTo>
                  <a:pt x="1985" y="365"/>
                </a:lnTo>
                <a:lnTo>
                  <a:pt x="2656" y="316"/>
                </a:lnTo>
                <a:lnTo>
                  <a:pt x="3989" y="419"/>
                </a:lnTo>
              </a:path>
            </a:pathLst>
          </a:custGeom>
          <a:noFill/>
          <a:ln w="15875" cap="flat">
            <a:solidFill>
              <a:schemeClr val="accent6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386" name="Rectangle 40">
            <a:extLst>
              <a:ext uri="{FF2B5EF4-FFF2-40B4-BE49-F238E27FC236}">
                <a16:creationId xmlns:a16="http://schemas.microsoft.com/office/drawing/2014/main" id="{E6FCE57D-A3F5-464B-9F76-55D94200B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2618" y="3999738"/>
            <a:ext cx="705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rPr>
              <a:t>4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285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7" name="Rectangle 42">
            <a:extLst>
              <a:ext uri="{FF2B5EF4-FFF2-40B4-BE49-F238E27FC236}">
                <a16:creationId xmlns:a16="http://schemas.microsoft.com/office/drawing/2014/main" id="{6ADDADFE-91D9-4CC7-9024-724E89C7D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1331" y="3999738"/>
            <a:ext cx="705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rPr>
              <a:t>6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285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8" name="Rectangle 44">
            <a:extLst>
              <a:ext uri="{FF2B5EF4-FFF2-40B4-BE49-F238E27FC236}">
                <a16:creationId xmlns:a16="http://schemas.microsoft.com/office/drawing/2014/main" id="{78A2AA1C-DCCB-40C4-9F42-ED79CB423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0555" y="3999738"/>
            <a:ext cx="705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rPr>
              <a:t>2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285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9" name="Rectangle 46">
            <a:extLst>
              <a:ext uri="{FF2B5EF4-FFF2-40B4-BE49-F238E27FC236}">
                <a16:creationId xmlns:a16="http://schemas.microsoft.com/office/drawing/2014/main" id="{8A2C3028-59AB-4546-939B-107FF930D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9784" y="4004500"/>
            <a:ext cx="705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rPr>
              <a:t>8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285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0" name="Rectangle 48">
            <a:extLst>
              <a:ext uri="{FF2B5EF4-FFF2-40B4-BE49-F238E27FC236}">
                <a16:creationId xmlns:a16="http://schemas.microsoft.com/office/drawing/2014/main" id="{7CF27D35-6B97-4EAF-92C2-DFFE69AA0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9851" y="4004500"/>
            <a:ext cx="14106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rPr>
              <a:t>12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285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1" name="Rectangle 44">
            <a:extLst>
              <a:ext uri="{FF2B5EF4-FFF2-40B4-BE49-F238E27FC236}">
                <a16:creationId xmlns:a16="http://schemas.microsoft.com/office/drawing/2014/main" id="{3D2FD545-CEB3-443F-AFA1-8AE67AD45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7579" y="3999738"/>
            <a:ext cx="48891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rPr>
              <a:t>Baseline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285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2" name="TextBox 391">
            <a:extLst>
              <a:ext uri="{FF2B5EF4-FFF2-40B4-BE49-F238E27FC236}">
                <a16:creationId xmlns:a16="http://schemas.microsoft.com/office/drawing/2014/main" id="{C6A13E37-1DB3-4251-994C-55019CBBC3F6}"/>
              </a:ext>
            </a:extLst>
          </p:cNvPr>
          <p:cNvSpPr txBox="1"/>
          <p:nvPr/>
        </p:nvSpPr>
        <p:spPr>
          <a:xfrm>
            <a:off x="8818182" y="4158229"/>
            <a:ext cx="223658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2856"/>
                </a:solidFill>
                <a:effectLst/>
                <a:uLnTx/>
                <a:uFillTx/>
                <a:latin typeface="Arial" panose="020B0604020202020204" pitchFamily="34" charset="0"/>
              </a:rPr>
              <a:t>Week</a:t>
            </a:r>
            <a:endParaRPr lang="en-GB" dirty="0">
              <a:solidFill>
                <a:srgbClr val="002856"/>
              </a:solidFill>
            </a:endParaRPr>
          </a:p>
        </p:txBody>
      </p:sp>
      <p:sp>
        <p:nvSpPr>
          <p:cNvPr id="393" name="Line 5">
            <a:extLst>
              <a:ext uri="{FF2B5EF4-FFF2-40B4-BE49-F238E27FC236}">
                <a16:creationId xmlns:a16="http://schemas.microsoft.com/office/drawing/2014/main" id="{DD09E9B7-8456-4E59-9670-B1D5732622FF}"/>
              </a:ext>
            </a:extLst>
          </p:cNvPr>
          <p:cNvSpPr>
            <a:spLocks noChangeShapeType="1"/>
          </p:cNvSpPr>
          <p:nvPr/>
        </p:nvSpPr>
        <p:spPr bwMode="auto">
          <a:xfrm>
            <a:off x="8818182" y="4189979"/>
            <a:ext cx="2292350" cy="0"/>
          </a:xfrm>
          <a:prstGeom prst="line">
            <a:avLst/>
          </a:prstGeom>
          <a:noFill/>
          <a:ln w="9525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45" name="Line 230">
            <a:extLst>
              <a:ext uri="{FF2B5EF4-FFF2-40B4-BE49-F238E27FC236}">
                <a16:creationId xmlns:a16="http://schemas.microsoft.com/office/drawing/2014/main" id="{E79ED097-8674-46A3-8F51-5031E4A9851A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8931709" y="2605900"/>
            <a:ext cx="0" cy="54000"/>
          </a:xfrm>
          <a:prstGeom prst="line">
            <a:avLst/>
          </a:prstGeom>
          <a:noFill/>
          <a:ln w="9525" cap="flat">
            <a:solidFill>
              <a:schemeClr val="accent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48" name="Line 230">
            <a:extLst>
              <a:ext uri="{FF2B5EF4-FFF2-40B4-BE49-F238E27FC236}">
                <a16:creationId xmlns:a16="http://schemas.microsoft.com/office/drawing/2014/main" id="{3D613669-42B7-4BCD-97A9-8757C7357BF5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8931709" y="3005950"/>
            <a:ext cx="0" cy="54000"/>
          </a:xfrm>
          <a:prstGeom prst="line">
            <a:avLst/>
          </a:prstGeom>
          <a:noFill/>
          <a:ln w="9525" cap="flat">
            <a:solidFill>
              <a:schemeClr val="accent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49" name="Line 230">
            <a:extLst>
              <a:ext uri="{FF2B5EF4-FFF2-40B4-BE49-F238E27FC236}">
                <a16:creationId xmlns:a16="http://schemas.microsoft.com/office/drawing/2014/main" id="{F62E17E3-4487-4FC6-A3A7-2745EA5732F7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9372600" y="2950387"/>
            <a:ext cx="0" cy="54000"/>
          </a:xfrm>
          <a:prstGeom prst="line">
            <a:avLst/>
          </a:prstGeom>
          <a:noFill/>
          <a:ln w="9525" cap="flat">
            <a:solidFill>
              <a:schemeClr val="accent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50" name="Line 230">
            <a:extLst>
              <a:ext uri="{FF2B5EF4-FFF2-40B4-BE49-F238E27FC236}">
                <a16:creationId xmlns:a16="http://schemas.microsoft.com/office/drawing/2014/main" id="{95F855CD-F717-47FE-8C9B-A7B8D367D02F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9372600" y="3198037"/>
            <a:ext cx="0" cy="54000"/>
          </a:xfrm>
          <a:prstGeom prst="line">
            <a:avLst/>
          </a:prstGeom>
          <a:noFill/>
          <a:ln w="9525" cap="flat">
            <a:solidFill>
              <a:schemeClr val="accent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51" name="Line 230">
            <a:extLst>
              <a:ext uri="{FF2B5EF4-FFF2-40B4-BE49-F238E27FC236}">
                <a16:creationId xmlns:a16="http://schemas.microsoft.com/office/drawing/2014/main" id="{E69C1F88-BB71-42E6-9C82-ADD4351FFEFE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9811511" y="1983600"/>
            <a:ext cx="0" cy="54000"/>
          </a:xfrm>
          <a:prstGeom prst="line">
            <a:avLst/>
          </a:prstGeom>
          <a:noFill/>
          <a:ln w="9525" cap="flat">
            <a:solidFill>
              <a:schemeClr val="accent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52" name="Line 230">
            <a:extLst>
              <a:ext uri="{FF2B5EF4-FFF2-40B4-BE49-F238E27FC236}">
                <a16:creationId xmlns:a16="http://schemas.microsoft.com/office/drawing/2014/main" id="{5CEDAFAF-5A0D-4279-8C16-3960EBF0E02C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9811511" y="2809100"/>
            <a:ext cx="0" cy="54000"/>
          </a:xfrm>
          <a:prstGeom prst="line">
            <a:avLst/>
          </a:prstGeom>
          <a:noFill/>
          <a:ln w="9525" cap="flat">
            <a:solidFill>
              <a:schemeClr val="accent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53" name="Line 230">
            <a:extLst>
              <a:ext uri="{FF2B5EF4-FFF2-40B4-BE49-F238E27FC236}">
                <a16:creationId xmlns:a16="http://schemas.microsoft.com/office/drawing/2014/main" id="{80AAB09F-6555-45B9-BB2E-A2730921D15E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10252401" y="2632887"/>
            <a:ext cx="0" cy="54000"/>
          </a:xfrm>
          <a:prstGeom prst="line">
            <a:avLst/>
          </a:prstGeom>
          <a:noFill/>
          <a:ln w="9525" cap="flat">
            <a:solidFill>
              <a:schemeClr val="accent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54" name="Line 230">
            <a:extLst>
              <a:ext uri="{FF2B5EF4-FFF2-40B4-BE49-F238E27FC236}">
                <a16:creationId xmlns:a16="http://schemas.microsoft.com/office/drawing/2014/main" id="{D3BDA55C-E0CC-4902-B392-A38134E34D54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10252401" y="3232962"/>
            <a:ext cx="0" cy="54000"/>
          </a:xfrm>
          <a:prstGeom prst="line">
            <a:avLst/>
          </a:prstGeom>
          <a:noFill/>
          <a:ln w="9525" cap="flat">
            <a:solidFill>
              <a:schemeClr val="accent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55" name="Line 230">
            <a:extLst>
              <a:ext uri="{FF2B5EF4-FFF2-40B4-BE49-F238E27FC236}">
                <a16:creationId xmlns:a16="http://schemas.microsoft.com/office/drawing/2014/main" id="{83E87A01-D677-4AF5-9960-4E91DAA6DB2D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10275467" y="2648762"/>
            <a:ext cx="0" cy="54000"/>
          </a:xfrm>
          <a:prstGeom prst="line">
            <a:avLst/>
          </a:prstGeom>
          <a:noFill/>
          <a:ln w="9525" cap="flat">
            <a:solidFill>
              <a:schemeClr val="accent6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56" name="Line 230">
            <a:extLst>
              <a:ext uri="{FF2B5EF4-FFF2-40B4-BE49-F238E27FC236}">
                <a16:creationId xmlns:a16="http://schemas.microsoft.com/office/drawing/2014/main" id="{DCEAA16A-BD9A-4E72-856B-490A725E315B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11134179" y="2120125"/>
            <a:ext cx="0" cy="54000"/>
          </a:xfrm>
          <a:prstGeom prst="line">
            <a:avLst/>
          </a:prstGeom>
          <a:noFill/>
          <a:ln w="9525" cap="flat">
            <a:solidFill>
              <a:schemeClr val="accent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57" name="Line 230">
            <a:extLst>
              <a:ext uri="{FF2B5EF4-FFF2-40B4-BE49-F238E27FC236}">
                <a16:creationId xmlns:a16="http://schemas.microsoft.com/office/drawing/2014/main" id="{31BE9F02-AA28-4C5D-BCEF-CD697A57B223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11134179" y="2817038"/>
            <a:ext cx="0" cy="54000"/>
          </a:xfrm>
          <a:prstGeom prst="line">
            <a:avLst/>
          </a:prstGeom>
          <a:noFill/>
          <a:ln w="9525" cap="flat">
            <a:solidFill>
              <a:schemeClr val="accent5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58" name="Line 230">
            <a:extLst>
              <a:ext uri="{FF2B5EF4-FFF2-40B4-BE49-F238E27FC236}">
                <a16:creationId xmlns:a16="http://schemas.microsoft.com/office/drawing/2014/main" id="{98172F2D-0429-42C4-95C5-A90FFDAABBBE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10275467" y="3729850"/>
            <a:ext cx="0" cy="54000"/>
          </a:xfrm>
          <a:prstGeom prst="line">
            <a:avLst/>
          </a:prstGeom>
          <a:noFill/>
          <a:ln w="9525" cap="flat">
            <a:solidFill>
              <a:schemeClr val="accent6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59" name="Line 230">
            <a:extLst>
              <a:ext uri="{FF2B5EF4-FFF2-40B4-BE49-F238E27FC236}">
                <a16:creationId xmlns:a16="http://schemas.microsoft.com/office/drawing/2014/main" id="{74B88BC1-72FC-466C-A8AF-DC9FF3B115F1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11155268" y="3217087"/>
            <a:ext cx="0" cy="54000"/>
          </a:xfrm>
          <a:prstGeom prst="line">
            <a:avLst/>
          </a:prstGeom>
          <a:noFill/>
          <a:ln w="9525" cap="flat">
            <a:solidFill>
              <a:schemeClr val="accent6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60" name="Line 230">
            <a:extLst>
              <a:ext uri="{FF2B5EF4-FFF2-40B4-BE49-F238E27FC236}">
                <a16:creationId xmlns:a16="http://schemas.microsoft.com/office/drawing/2014/main" id="{7F60F2DE-5BF7-484E-AB86-FFEC73B7F553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11155268" y="3772712"/>
            <a:ext cx="0" cy="54000"/>
          </a:xfrm>
          <a:prstGeom prst="line">
            <a:avLst/>
          </a:prstGeom>
          <a:noFill/>
          <a:ln w="9525" cap="flat">
            <a:solidFill>
              <a:schemeClr val="accent6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61" name="Line 230">
            <a:extLst>
              <a:ext uri="{FF2B5EF4-FFF2-40B4-BE49-F238E27FC236}">
                <a16:creationId xmlns:a16="http://schemas.microsoft.com/office/drawing/2014/main" id="{2B5B51F1-DD12-4973-89D4-D8E7738F6CD8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9834578" y="3361550"/>
            <a:ext cx="0" cy="54000"/>
          </a:xfrm>
          <a:prstGeom prst="line">
            <a:avLst/>
          </a:prstGeom>
          <a:noFill/>
          <a:ln w="9525" cap="flat">
            <a:solidFill>
              <a:schemeClr val="accent6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62" name="Line 230">
            <a:extLst>
              <a:ext uri="{FF2B5EF4-FFF2-40B4-BE49-F238E27FC236}">
                <a16:creationId xmlns:a16="http://schemas.microsoft.com/office/drawing/2014/main" id="{38F87D9F-70B2-4631-AE6C-4A530E73C7D3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9834578" y="3745725"/>
            <a:ext cx="0" cy="54000"/>
          </a:xfrm>
          <a:prstGeom prst="line">
            <a:avLst/>
          </a:prstGeom>
          <a:noFill/>
          <a:ln w="9525" cap="flat">
            <a:solidFill>
              <a:schemeClr val="accent6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63" name="Line 230">
            <a:extLst>
              <a:ext uri="{FF2B5EF4-FFF2-40B4-BE49-F238E27FC236}">
                <a16:creationId xmlns:a16="http://schemas.microsoft.com/office/drawing/2014/main" id="{3648EA2B-F349-48A5-956E-88A3A475A64F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9395006" y="3448862"/>
            <a:ext cx="0" cy="54000"/>
          </a:xfrm>
          <a:prstGeom prst="line">
            <a:avLst/>
          </a:prstGeom>
          <a:noFill/>
          <a:ln w="9525" cap="flat">
            <a:solidFill>
              <a:schemeClr val="accent6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64" name="Line 230">
            <a:extLst>
              <a:ext uri="{FF2B5EF4-FFF2-40B4-BE49-F238E27FC236}">
                <a16:creationId xmlns:a16="http://schemas.microsoft.com/office/drawing/2014/main" id="{A2BD9E16-DD9C-4BE5-B63E-EB0D2692BDE7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9395006" y="3713975"/>
            <a:ext cx="0" cy="54000"/>
          </a:xfrm>
          <a:prstGeom prst="line">
            <a:avLst/>
          </a:prstGeom>
          <a:noFill/>
          <a:ln w="9525" cap="flat">
            <a:solidFill>
              <a:schemeClr val="accent6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65" name="Line 230">
            <a:extLst>
              <a:ext uri="{FF2B5EF4-FFF2-40B4-BE49-F238E27FC236}">
                <a16:creationId xmlns:a16="http://schemas.microsoft.com/office/drawing/2014/main" id="{BA94F9F7-0FC1-4A0F-A795-CEE0D3C9ED72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8954116" y="3342500"/>
            <a:ext cx="0" cy="54000"/>
          </a:xfrm>
          <a:prstGeom prst="line">
            <a:avLst/>
          </a:prstGeom>
          <a:noFill/>
          <a:ln w="9525" cap="flat">
            <a:solidFill>
              <a:schemeClr val="accent6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466" name="Line 230">
            <a:extLst>
              <a:ext uri="{FF2B5EF4-FFF2-40B4-BE49-F238E27FC236}">
                <a16:creationId xmlns:a16="http://schemas.microsoft.com/office/drawing/2014/main" id="{24042FEC-2EB0-460C-80CD-72D8DAC01DE8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8954116" y="3726675"/>
            <a:ext cx="0" cy="54000"/>
          </a:xfrm>
          <a:prstGeom prst="line">
            <a:avLst/>
          </a:prstGeom>
          <a:noFill/>
          <a:ln w="9525" cap="flat">
            <a:solidFill>
              <a:schemeClr val="accent6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rgbClr val="002856"/>
              </a:solidFill>
            </a:endParaRPr>
          </a:p>
        </p:txBody>
      </p:sp>
      <p:sp>
        <p:nvSpPr>
          <p:cNvPr id="316" name="Rectangle 69">
            <a:extLst>
              <a:ext uri="{FF2B5EF4-FFF2-40B4-BE49-F238E27FC236}">
                <a16:creationId xmlns:a16="http://schemas.microsoft.com/office/drawing/2014/main" id="{96C2B30C-A29B-4632-AEF1-D1D3F2C36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5611" y="1762667"/>
            <a:ext cx="45364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rPr>
              <a:t>P-value</a:t>
            </a:r>
            <a:b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rPr>
              <a:t>0.9495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rgbClr val="00285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7" name="Rectangle 69">
            <a:extLst>
              <a:ext uri="{FF2B5EF4-FFF2-40B4-BE49-F238E27FC236}">
                <a16:creationId xmlns:a16="http://schemas.microsoft.com/office/drawing/2014/main" id="{1C76F669-EC6A-4F52-8DBF-A55B59206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0457" y="1754290"/>
            <a:ext cx="45364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rPr>
              <a:t>P-value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rPr>
              <a:t>0.0076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rgbClr val="00285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8" name="Rectangle 69">
            <a:extLst>
              <a:ext uri="{FF2B5EF4-FFF2-40B4-BE49-F238E27FC236}">
                <a16:creationId xmlns:a16="http://schemas.microsoft.com/office/drawing/2014/main" id="{8A716F9E-CFB8-49D4-8673-4C6660B00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4922" y="1753427"/>
            <a:ext cx="45364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rPr>
              <a:t>P-value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2856"/>
                </a:solidFill>
                <a:effectLst/>
                <a:latin typeface="Arial" panose="020B0604020202020204" pitchFamily="34" charset="0"/>
              </a:rPr>
              <a:t>0.0418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rgbClr val="00285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3C8C558-3782-4B07-8CC0-7677FE5D2596}"/>
              </a:ext>
            </a:extLst>
          </p:cNvPr>
          <p:cNvSpPr/>
          <p:nvPr/>
        </p:nvSpPr>
        <p:spPr>
          <a:xfrm>
            <a:off x="4139221" y="1737933"/>
            <a:ext cx="646429" cy="357244"/>
          </a:xfrm>
          <a:prstGeom prst="rect">
            <a:avLst/>
          </a:prstGeom>
          <a:noFill/>
          <a:ln w="28575">
            <a:solidFill>
              <a:srgbClr val="0028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Rectangle 369">
            <a:extLst>
              <a:ext uri="{FF2B5EF4-FFF2-40B4-BE49-F238E27FC236}">
                <a16:creationId xmlns:a16="http://schemas.microsoft.com/office/drawing/2014/main" id="{0BA4247B-3C8B-4F1D-BC22-9766E8ADE8DF}"/>
              </a:ext>
            </a:extLst>
          </p:cNvPr>
          <p:cNvSpPr/>
          <p:nvPr/>
        </p:nvSpPr>
        <p:spPr>
          <a:xfrm>
            <a:off x="7444067" y="1729556"/>
            <a:ext cx="646429" cy="357244"/>
          </a:xfrm>
          <a:prstGeom prst="rect">
            <a:avLst/>
          </a:prstGeom>
          <a:noFill/>
          <a:ln w="28575">
            <a:solidFill>
              <a:srgbClr val="0028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1" name="Rectangle 370">
            <a:extLst>
              <a:ext uri="{FF2B5EF4-FFF2-40B4-BE49-F238E27FC236}">
                <a16:creationId xmlns:a16="http://schemas.microsoft.com/office/drawing/2014/main" id="{BF633A0A-2258-4BA9-8DBF-AEC9697A3FE0}"/>
              </a:ext>
            </a:extLst>
          </p:cNvPr>
          <p:cNvSpPr/>
          <p:nvPr/>
        </p:nvSpPr>
        <p:spPr>
          <a:xfrm>
            <a:off x="10698532" y="1728693"/>
            <a:ext cx="646429" cy="357244"/>
          </a:xfrm>
          <a:prstGeom prst="rect">
            <a:avLst/>
          </a:prstGeom>
          <a:noFill/>
          <a:ln w="28575">
            <a:solidFill>
              <a:srgbClr val="0028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22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5DA9E2B9-4ACB-4C4B-B57D-13154AE122B9}"/>
              </a:ext>
            </a:extLst>
          </p:cNvPr>
          <p:cNvGrpSpPr/>
          <p:nvPr/>
        </p:nvGrpSpPr>
        <p:grpSpPr>
          <a:xfrm>
            <a:off x="8359972" y="1078721"/>
            <a:ext cx="2605589" cy="3210801"/>
            <a:chOff x="2066612" y="1470828"/>
            <a:chExt cx="2605589" cy="2889064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929B8412-7553-4E80-88C2-FD075CD260EB}"/>
                </a:ext>
              </a:extLst>
            </p:cNvPr>
            <p:cNvSpPr/>
            <p:nvPr/>
          </p:nvSpPr>
          <p:spPr>
            <a:xfrm>
              <a:off x="3765421" y="1503443"/>
              <a:ext cx="722745" cy="28564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B6D3336-5DD6-4C46-9FC8-C6246E43C0D9}"/>
                </a:ext>
              </a:extLst>
            </p:cNvPr>
            <p:cNvSpPr/>
            <p:nvPr/>
          </p:nvSpPr>
          <p:spPr>
            <a:xfrm>
              <a:off x="2264240" y="1503443"/>
              <a:ext cx="722745" cy="28564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3FD7652-7BAA-41DD-AD08-2CDC90B8E2BF}"/>
                </a:ext>
              </a:extLst>
            </p:cNvPr>
            <p:cNvSpPr txBox="1"/>
            <p:nvPr/>
          </p:nvSpPr>
          <p:spPr>
            <a:xfrm>
              <a:off x="2066612" y="1478821"/>
              <a:ext cx="1121573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900" b="1" dirty="0"/>
                <a:t>Non-HDL-C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ECC5E77-C37D-464A-81C2-FD52F12E9C4E}"/>
                </a:ext>
              </a:extLst>
            </p:cNvPr>
            <p:cNvSpPr txBox="1"/>
            <p:nvPr/>
          </p:nvSpPr>
          <p:spPr>
            <a:xfrm>
              <a:off x="2805807" y="1470828"/>
              <a:ext cx="1121573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900" b="1" dirty="0"/>
                <a:t>Apo CIII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5EF8FF0-8486-49F8-848D-85E41E6F20F7}"/>
                </a:ext>
              </a:extLst>
            </p:cNvPr>
            <p:cNvSpPr txBox="1"/>
            <p:nvPr/>
          </p:nvSpPr>
          <p:spPr>
            <a:xfrm>
              <a:off x="3550628" y="1470828"/>
              <a:ext cx="1121573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900" b="1" dirty="0"/>
                <a:t>Apo B48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90401AF-76EB-4BAE-B222-0BBB50058685}"/>
              </a:ext>
            </a:extLst>
          </p:cNvPr>
          <p:cNvGrpSpPr/>
          <p:nvPr/>
        </p:nvGrpSpPr>
        <p:grpSpPr>
          <a:xfrm>
            <a:off x="5303883" y="1078721"/>
            <a:ext cx="2605589" cy="3210801"/>
            <a:chOff x="2066612" y="1470828"/>
            <a:chExt cx="2605589" cy="2889064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6309FA0-0AE1-4C65-BC45-7A963C6CBF88}"/>
                </a:ext>
              </a:extLst>
            </p:cNvPr>
            <p:cNvSpPr/>
            <p:nvPr/>
          </p:nvSpPr>
          <p:spPr>
            <a:xfrm>
              <a:off x="3765421" y="1503443"/>
              <a:ext cx="722745" cy="28564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4BC5548-F8B7-4282-962A-AA608AAB0B46}"/>
                </a:ext>
              </a:extLst>
            </p:cNvPr>
            <p:cNvSpPr/>
            <p:nvPr/>
          </p:nvSpPr>
          <p:spPr>
            <a:xfrm>
              <a:off x="2264240" y="1503443"/>
              <a:ext cx="722745" cy="28564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EE7B5B7-2AB3-4C72-878B-BB6183FF5132}"/>
                </a:ext>
              </a:extLst>
            </p:cNvPr>
            <p:cNvSpPr txBox="1"/>
            <p:nvPr/>
          </p:nvSpPr>
          <p:spPr>
            <a:xfrm>
              <a:off x="2066612" y="1478821"/>
              <a:ext cx="1121573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900" b="1" dirty="0"/>
                <a:t>Non-HDL-C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A13CB1C-89F0-41B6-93F7-0F84621B927A}"/>
                </a:ext>
              </a:extLst>
            </p:cNvPr>
            <p:cNvSpPr txBox="1"/>
            <p:nvPr/>
          </p:nvSpPr>
          <p:spPr>
            <a:xfrm>
              <a:off x="2805807" y="1470828"/>
              <a:ext cx="1121573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900" b="1" dirty="0"/>
                <a:t>Apo CIII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630B54B-BD41-4210-95B8-B18A6053DD2A}"/>
                </a:ext>
              </a:extLst>
            </p:cNvPr>
            <p:cNvSpPr txBox="1"/>
            <p:nvPr/>
          </p:nvSpPr>
          <p:spPr>
            <a:xfrm>
              <a:off x="3550628" y="1470828"/>
              <a:ext cx="1121573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900" b="1" dirty="0"/>
                <a:t>Apo B48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D55B0D5-7D7D-4C32-B148-6F7C9090DA7F}"/>
              </a:ext>
            </a:extLst>
          </p:cNvPr>
          <p:cNvGrpSpPr/>
          <p:nvPr/>
        </p:nvGrpSpPr>
        <p:grpSpPr>
          <a:xfrm>
            <a:off x="2239567" y="1078721"/>
            <a:ext cx="2605589" cy="3210801"/>
            <a:chOff x="2066612" y="1470828"/>
            <a:chExt cx="2605589" cy="288906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ADF0C93-4A7C-4BD9-AFFC-0B00288F9C2B}"/>
                </a:ext>
              </a:extLst>
            </p:cNvPr>
            <p:cNvSpPr/>
            <p:nvPr/>
          </p:nvSpPr>
          <p:spPr>
            <a:xfrm>
              <a:off x="3765421" y="1503443"/>
              <a:ext cx="722745" cy="28564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A4AC98F-B4CF-44E9-B3FD-848F22290E8E}"/>
                </a:ext>
              </a:extLst>
            </p:cNvPr>
            <p:cNvSpPr/>
            <p:nvPr/>
          </p:nvSpPr>
          <p:spPr>
            <a:xfrm>
              <a:off x="2264240" y="1503443"/>
              <a:ext cx="722745" cy="28564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4B8F527-9A2A-49EA-884A-66257892E149}"/>
                </a:ext>
              </a:extLst>
            </p:cNvPr>
            <p:cNvSpPr txBox="1"/>
            <p:nvPr/>
          </p:nvSpPr>
          <p:spPr>
            <a:xfrm>
              <a:off x="2066612" y="1478821"/>
              <a:ext cx="1121573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900" b="1" dirty="0"/>
                <a:t>Non-HDL-C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073F74E-ABBE-4ED7-917D-42B60B149B0F}"/>
                </a:ext>
              </a:extLst>
            </p:cNvPr>
            <p:cNvSpPr txBox="1"/>
            <p:nvPr/>
          </p:nvSpPr>
          <p:spPr>
            <a:xfrm>
              <a:off x="2805807" y="1470828"/>
              <a:ext cx="1121573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900" b="1" dirty="0"/>
                <a:t>Apo CIII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ECE7784-1D7B-4E87-A508-70B3F472E8DB}"/>
                </a:ext>
              </a:extLst>
            </p:cNvPr>
            <p:cNvSpPr txBox="1"/>
            <p:nvPr/>
          </p:nvSpPr>
          <p:spPr>
            <a:xfrm>
              <a:off x="3550628" y="1470828"/>
              <a:ext cx="1121573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900" b="1" dirty="0"/>
                <a:t>Apo B48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F3C1003-3712-41FA-B552-FA279F36C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Results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FAF826-7D88-4708-A70B-55F2C2F5287B}"/>
              </a:ext>
            </a:extLst>
          </p:cNvPr>
          <p:cNvSpPr txBox="1"/>
          <p:nvPr/>
        </p:nvSpPr>
        <p:spPr>
          <a:xfrm>
            <a:off x="838200" y="5423120"/>
            <a:ext cx="10515600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00" dirty="0"/>
              <a:t>Apo, apolipoprotein; CI, confidence interval; non-HDL-C, non-high-density lipoprotein cholesterol.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DC5F52C-AD18-481D-9CD0-E95621BE2952}"/>
              </a:ext>
            </a:extLst>
          </p:cNvPr>
          <p:cNvCxnSpPr>
            <a:cxnSpLocks/>
          </p:cNvCxnSpPr>
          <p:nvPr/>
        </p:nvCxnSpPr>
        <p:spPr>
          <a:xfrm flipV="1">
            <a:off x="4835270" y="1650198"/>
            <a:ext cx="0" cy="2811864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7965842-0F8E-4D1F-AC86-0FF67BFDB2B7}"/>
              </a:ext>
            </a:extLst>
          </p:cNvPr>
          <p:cNvCxnSpPr>
            <a:cxnSpLocks/>
          </p:cNvCxnSpPr>
          <p:nvPr/>
        </p:nvCxnSpPr>
        <p:spPr>
          <a:xfrm flipV="1">
            <a:off x="7915644" y="1650198"/>
            <a:ext cx="0" cy="2811864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B3E0E88-D2D7-4076-A18A-F3EFAEA4BDB9}"/>
              </a:ext>
            </a:extLst>
          </p:cNvPr>
          <p:cNvSpPr txBox="1">
            <a:spLocks/>
          </p:cNvSpPr>
          <p:nvPr/>
        </p:nvSpPr>
        <p:spPr>
          <a:xfrm>
            <a:off x="838199" y="4761746"/>
            <a:ext cx="10515601" cy="61266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ln>
                  <a:solidFill>
                    <a:srgbClr val="002060"/>
                  </a:solidFill>
                </a:ln>
                <a:solidFill>
                  <a:srgbClr val="00285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ln>
                  <a:solidFill>
                    <a:srgbClr val="002060"/>
                  </a:solidFill>
                </a:ln>
                <a:solidFill>
                  <a:srgbClr val="00285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ln>
                  <a:solidFill>
                    <a:srgbClr val="002060"/>
                  </a:solidFill>
                </a:ln>
                <a:solidFill>
                  <a:srgbClr val="00285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ln>
                  <a:solidFill>
                    <a:srgbClr val="002060"/>
                  </a:solidFill>
                </a:ln>
                <a:solidFill>
                  <a:srgbClr val="00285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ln>
                  <a:solidFill>
                    <a:srgbClr val="002060"/>
                  </a:solidFill>
                </a:ln>
                <a:solidFill>
                  <a:srgbClr val="00285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1800" dirty="0">
                <a:ln>
                  <a:noFill/>
                </a:ln>
              </a:rPr>
              <a:t>Substantial reductions in non-HDL-C, Apo CIII, Apo B48 were also observed from baseline to </a:t>
            </a:r>
            <a:br>
              <a:rPr lang="en-GB" sz="1800" dirty="0">
                <a:ln>
                  <a:noFill/>
                </a:ln>
              </a:rPr>
            </a:br>
            <a:r>
              <a:rPr lang="en-GB" sz="1800" dirty="0">
                <a:ln>
                  <a:noFill/>
                </a:ln>
              </a:rPr>
              <a:t>week 12</a:t>
            </a:r>
          </a:p>
        </p:txBody>
      </p:sp>
      <p:graphicFrame>
        <p:nvGraphicFramePr>
          <p:cNvPr id="33" name="Chart 32">
            <a:extLst>
              <a:ext uri="{FF2B5EF4-FFF2-40B4-BE49-F238E27FC236}">
                <a16:creationId xmlns:a16="http://schemas.microsoft.com/office/drawing/2014/main" id="{C3413EBB-0705-4DAD-9308-C4BCA98AC0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401323"/>
              </p:ext>
            </p:extLst>
          </p:nvPr>
        </p:nvGraphicFramePr>
        <p:xfrm>
          <a:off x="1261646" y="1260755"/>
          <a:ext cx="10392508" cy="3547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8228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1513</TotalTime>
  <Words>2783</Words>
  <Application>Microsoft Macintosh PowerPoint</Application>
  <PresentationFormat>Widescreen</PresentationFormat>
  <Paragraphs>348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Custom Design</vt:lpstr>
      <vt:lpstr>PowerPoint Presentation</vt:lpstr>
      <vt:lpstr>Background</vt:lpstr>
      <vt:lpstr>Background</vt:lpstr>
      <vt:lpstr>Methods</vt:lpstr>
      <vt:lpstr>Methods</vt:lpstr>
      <vt:lpstr>Results</vt:lpstr>
      <vt:lpstr>Results</vt:lpstr>
      <vt:lpstr>Results</vt:lpstr>
      <vt:lpstr>Results</vt:lpstr>
      <vt:lpstr>Results</vt:lpstr>
      <vt:lpstr>Results</vt:lpstr>
      <vt:lpstr>Conclusions</vt:lpstr>
      <vt:lpstr>Disclosures</vt:lpstr>
      <vt:lpstr>Funding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Naomi James</dc:creator>
  <cp:lastModifiedBy>Rosenson, Robert</cp:lastModifiedBy>
  <cp:revision>124</cp:revision>
  <dcterms:created xsi:type="dcterms:W3CDTF">2021-01-20T00:44:10Z</dcterms:created>
  <dcterms:modified xsi:type="dcterms:W3CDTF">2021-05-05T14:50:08Z</dcterms:modified>
</cp:coreProperties>
</file>