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9" r:id="rId3"/>
    <p:sldId id="2846" r:id="rId4"/>
    <p:sldId id="2785" r:id="rId5"/>
    <p:sldId id="2777" r:id="rId6"/>
    <p:sldId id="2837" r:id="rId7"/>
    <p:sldId id="975" r:id="rId8"/>
    <p:sldId id="2838" r:id="rId9"/>
    <p:sldId id="2786" r:id="rId10"/>
    <p:sldId id="2793" r:id="rId11"/>
    <p:sldId id="995" r:id="rId12"/>
    <p:sldId id="2790" r:id="rId13"/>
    <p:sldId id="959" r:id="rId14"/>
    <p:sldId id="960" r:id="rId15"/>
    <p:sldId id="2843" r:id="rId16"/>
    <p:sldId id="982" r:id="rId17"/>
    <p:sldId id="2794" r:id="rId18"/>
    <p:sldId id="2842" r:id="rId19"/>
    <p:sldId id="2788" r:id="rId20"/>
    <p:sldId id="973" r:id="rId21"/>
    <p:sldId id="972" r:id="rId22"/>
    <p:sldId id="992" r:id="rId23"/>
    <p:sldId id="977" r:id="rId24"/>
    <p:sldId id="95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vromatis, Kreton" initials="MK" lastIdx="23" clrIdx="0">
    <p:extLst>
      <p:ext uri="{19B8F6BF-5375-455C-9EA6-DF929625EA0E}">
        <p15:presenceInfo xmlns:p15="http://schemas.microsoft.com/office/powerpoint/2012/main" userId="S::kmavro@emory.edu::03ae311c-0135-411a-9c8e-897c9820232e" providerId="AD"/>
      </p:ext>
    </p:extLst>
  </p:cmAuthor>
  <p:cmAuthor id="2" name="John Spertus" initials="JS" lastIdx="1" clrIdx="1">
    <p:extLst>
      <p:ext uri="{19B8F6BF-5375-455C-9EA6-DF929625EA0E}">
        <p15:presenceInfo xmlns:p15="http://schemas.microsoft.com/office/powerpoint/2012/main" userId="d2b8be735a38ae12" providerId="Windows Live"/>
      </p:ext>
    </p:extLst>
  </p:cmAuthor>
  <p:cmAuthor id="3" name="David Joel Maron" initials="DJM" lastIdx="5" clrIdx="2">
    <p:extLst>
      <p:ext uri="{19B8F6BF-5375-455C-9EA6-DF929625EA0E}">
        <p15:presenceInfo xmlns:p15="http://schemas.microsoft.com/office/powerpoint/2012/main" userId="S::marondj@stanford.edu::ae8117a4-5d08-4579-a6bc-60de4fb44f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3" autoAdjust="0"/>
    <p:restoredTop sz="93061" autoAdjust="0"/>
  </p:normalViewPr>
  <p:slideViewPr>
    <p:cSldViewPr snapToGrid="0">
      <p:cViewPr varScale="1">
        <p:scale>
          <a:sx n="75" d="100"/>
          <a:sy n="75" d="100"/>
        </p:scale>
        <p:origin x="1024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7T07:33:01.677" idx="19">
    <p:pos x="10" y="10"/>
    <p:text>So would one say something like: "After adjusting for baseline differences, the odds ratios for better QoL outcomes favored CR, particularly functional CR, with odds ratos ranging from 1.1 to 1.35, and with confidence intervals suggesting a high level of certainty?"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5T19:22:19.287" idx="11">
    <p:pos x="10" y="10"/>
    <p:text>
</p:text>
    <p:extLst>
      <p:ext uri="{C676402C-5697-4E1C-873F-D02D1690AC5C}">
        <p15:threadingInfo xmlns:p15="http://schemas.microsoft.com/office/powerpoint/2012/main" timeZoneBias="240"/>
      </p:ext>
    </p:extLst>
  </p:cm>
  <p:cm authorId="1" dt="2021-04-27T18:31:49.890" idx="22">
    <p:pos x="10" y="106"/>
    <p:text>"a patient with daily/weekly angina at baseline has about a 2-fold greater odds of improvement in their angina frequency with CR vs. IR. The odds of improvement are much less for those with monthly or no angina at baseline (OR = 1.03 to 1.44)</p:text>
    <p:extLst>
      <p:ext uri="{C676402C-5697-4E1C-873F-D02D1690AC5C}">
        <p15:threadingInfo xmlns:p15="http://schemas.microsoft.com/office/powerpoint/2012/main" timeZoneBias="240">
          <p15:parentCm authorId="1" idx="11"/>
        </p15:threadingInfo>
      </p:ext>
    </p:extLst>
  </p:cm>
  <p:cm authorId="3" dt="2021-05-04T18:07:45.543" idx="4">
    <p:pos x="106" y="106"/>
    <p:text>I would remove "Not Ischemia/CTOs" from the title since it is below the table.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5-04T18:09:38.933" idx="5">
    <p:pos x="10" y="10"/>
    <p:text>Need to enlarge the font to make it easy to read.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5T19:23:53.034" idx="13">
    <p:pos x="10" y="10"/>
    <p:text>Please add what you think the most sig limitations are, otherwise I can fill in.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5T19:24:47.309" idx="16">
    <p:pos x="10" y="10"/>
    <p:text>These are the key players I see but please suggest any others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433D8-E4F0-C74D-A036-88E9F7FB98B4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E4428-9EFC-1345-BB6E-E6CDEEEBD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95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13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36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93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5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96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adjusted mean differences in all the QoL scores favored the INV-CR as compared to the conservatively managed patients. </a:t>
            </a:r>
          </a:p>
          <a:p>
            <a:endParaRPr lang="en-US" dirty="0"/>
          </a:p>
          <a:p>
            <a:r>
              <a:rPr lang="en-US" dirty="0"/>
              <a:t>Further, the differences seen between the CR pts and the CON cohort were consistently greater than the differences seen between the overall INV and CON cohorts from the main trial.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1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62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4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0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16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76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05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27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05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4428-9EFC-1345-BB6E-E6CDEEEBDB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8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8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6B0E93-575C-7048-A946-74C52EABE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610692" y="5997677"/>
            <a:ext cx="1487526" cy="8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2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8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8431F-BA33-B14D-8F60-D6E2E8D6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108FD-3BE5-5849-8CFF-8571491F5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C4A3-D28F-224A-8F4D-BC602BFD5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1CBD-E031-F54A-8358-33CF8CCEB2C0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B494-C75E-7247-B02A-1BF69E5BB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2CDC1-9766-8C48-8771-718F6B20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5CE8-F85D-0F46-9950-9D11AE23CE6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DAAE3420-4473-C74A-9F9D-87938F7D33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1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14FA62E-5792-0C4B-A72D-FA47299BDA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3C51F5-9713-5C42-A286-0CCB3254AA7F}"/>
              </a:ext>
            </a:extLst>
          </p:cNvPr>
          <p:cNvSpPr txBox="1">
            <a:spLocks/>
          </p:cNvSpPr>
          <p:nvPr/>
        </p:nvSpPr>
        <p:spPr>
          <a:xfrm>
            <a:off x="2604845" y="149554"/>
            <a:ext cx="9144000" cy="3048896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Impact Of Completeness Of Revascularization On </a:t>
            </a:r>
          </a:p>
          <a:p>
            <a:r>
              <a:rPr lang="en-US" dirty="0">
                <a:solidFill>
                  <a:schemeClr val="tx1"/>
                </a:solidFill>
              </a:rPr>
              <a:t>Quality-of-life In Patients With Stable Ischemic Heart Disease: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Insights From The ISCHEMIA Trial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6F4315C-2955-A741-8A1F-884C89E52725}"/>
              </a:ext>
            </a:extLst>
          </p:cNvPr>
          <p:cNvSpPr txBox="1">
            <a:spLocks/>
          </p:cNvSpPr>
          <p:nvPr/>
        </p:nvSpPr>
        <p:spPr>
          <a:xfrm>
            <a:off x="4620768" y="5522124"/>
            <a:ext cx="7571232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Kreton Mavromatis, MD</a:t>
            </a:r>
          </a:p>
          <a:p>
            <a:pPr lvl="1" algn="ctr"/>
            <a:endParaRPr lang="en-US" dirty="0">
              <a:solidFill>
                <a:schemeClr val="tx1"/>
              </a:solidFill>
            </a:endParaRPr>
          </a:p>
          <a:p>
            <a:pPr lvl="1" algn="ctr"/>
            <a:r>
              <a:rPr lang="en-US" sz="2800" b="1" dirty="0">
                <a:solidFill>
                  <a:schemeClr val="tx1"/>
                </a:solidFill>
              </a:rPr>
              <a:t>On Behalf of the ISCHEMIA Investigators</a:t>
            </a:r>
          </a:p>
          <a:p>
            <a:pPr lvl="1"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703F1-4B91-B749-85DE-D48E72B065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6775523" y="3198450"/>
            <a:ext cx="3670597" cy="20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54"/>
    </mc:Choice>
    <mc:Fallback xmlns="">
      <p:transition spd="slow" advTm="190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EB6B040-339C-F64C-9F75-BE35B3815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0510"/>
              </p:ext>
            </p:extLst>
          </p:nvPr>
        </p:nvGraphicFramePr>
        <p:xfrm>
          <a:off x="687504" y="1370508"/>
          <a:ext cx="11084311" cy="3585251"/>
        </p:xfrm>
        <a:graphic>
          <a:graphicData uri="http://schemas.openxmlformats.org/drawingml/2006/table">
            <a:tbl>
              <a:tblPr/>
              <a:tblGrid>
                <a:gridCol w="2836629">
                  <a:extLst>
                    <a:ext uri="{9D8B030D-6E8A-4147-A177-3AD203B41FA5}">
                      <a16:colId xmlns:a16="http://schemas.microsoft.com/office/drawing/2014/main" val="977182434"/>
                    </a:ext>
                  </a:extLst>
                </a:gridCol>
                <a:gridCol w="1580837">
                  <a:extLst>
                    <a:ext uri="{9D8B030D-6E8A-4147-A177-3AD203B41FA5}">
                      <a16:colId xmlns:a16="http://schemas.microsoft.com/office/drawing/2014/main" val="2370678585"/>
                    </a:ext>
                  </a:extLst>
                </a:gridCol>
                <a:gridCol w="1404236">
                  <a:extLst>
                    <a:ext uri="{9D8B030D-6E8A-4147-A177-3AD203B41FA5}">
                      <a16:colId xmlns:a16="http://schemas.microsoft.com/office/drawing/2014/main" val="3177769038"/>
                    </a:ext>
                  </a:extLst>
                </a:gridCol>
                <a:gridCol w="1068326">
                  <a:extLst>
                    <a:ext uri="{9D8B030D-6E8A-4147-A177-3AD203B41FA5}">
                      <a16:colId xmlns:a16="http://schemas.microsoft.com/office/drawing/2014/main" val="16994830"/>
                    </a:ext>
                  </a:extLst>
                </a:gridCol>
                <a:gridCol w="1602562">
                  <a:extLst>
                    <a:ext uri="{9D8B030D-6E8A-4147-A177-3AD203B41FA5}">
                      <a16:colId xmlns:a16="http://schemas.microsoft.com/office/drawing/2014/main" val="40034655"/>
                    </a:ext>
                  </a:extLst>
                </a:gridCol>
                <a:gridCol w="1602562">
                  <a:extLst>
                    <a:ext uri="{9D8B030D-6E8A-4147-A177-3AD203B41FA5}">
                      <a16:colId xmlns:a16="http://schemas.microsoft.com/office/drawing/2014/main" val="3718712368"/>
                    </a:ext>
                  </a:extLst>
                </a:gridCol>
                <a:gridCol w="989159">
                  <a:extLst>
                    <a:ext uri="{9D8B030D-6E8A-4147-A177-3AD203B41FA5}">
                      <a16:colId xmlns:a16="http://schemas.microsoft.com/office/drawing/2014/main" val="1132184985"/>
                    </a:ext>
                  </a:extLst>
                </a:gridCol>
              </a:tblGrid>
              <a:tr h="467020">
                <a:tc rowSpan="2">
                  <a:txBody>
                    <a:bodyPr/>
                    <a:lstStyle/>
                    <a:p>
                      <a:br>
                        <a:rPr lang="en-US" sz="1400" b="1">
                          <a:effectLst/>
                          <a:latin typeface="Helvetica" pitchFamily="2" charset="0"/>
                        </a:rPr>
                      </a:br>
                      <a:endParaRPr lang="en-US" sz="1400" b="1">
                        <a:effectLst/>
                        <a:latin typeface="Helvetica" pitchFamily="2" charset="0"/>
                      </a:endParaRPr>
                    </a:p>
                  </a:txBody>
                  <a:tcPr marL="3537" marR="2829" marT="282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Anatomic CR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37" marR="2829" marT="282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700">
                        <a:effectLst/>
                      </a:endParaRPr>
                    </a:p>
                  </a:txBody>
                  <a:tcPr marL="3537" marR="2829" marT="282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400" b="1">
                          <a:effectLst/>
                          <a:latin typeface="Helvetica" pitchFamily="2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</a:t>
                      </a:r>
                      <a:endParaRPr lang="en-US" sz="1400" b="1">
                        <a:effectLst/>
                      </a:endParaRPr>
                    </a:p>
                    <a:p>
                      <a:pPr algn="ctr"/>
                      <a:endParaRPr lang="en-US" sz="1400" b="1">
                        <a:effectLst/>
                        <a:latin typeface="Helvetica" pitchFamily="2" charset="0"/>
                      </a:endParaRPr>
                    </a:p>
                  </a:txBody>
                  <a:tcPr marL="2829" marR="2829" marT="2829" marB="282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Functional CR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20" marR="2816" marT="2816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700">
                        <a:effectLst/>
                      </a:endParaRPr>
                    </a:p>
                  </a:txBody>
                  <a:tcPr marL="3520" marR="2816" marT="2816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400" b="1">
                          <a:effectLst/>
                          <a:latin typeface="Helvetica" pitchFamily="2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</a:t>
                      </a:r>
                      <a:endParaRPr lang="en-US" sz="1400" b="1">
                        <a:effectLst/>
                      </a:endParaRPr>
                    </a:p>
                    <a:p>
                      <a:pPr algn="ctr"/>
                      <a:endParaRPr lang="en-US" sz="1400" b="1">
                        <a:effectLst/>
                        <a:latin typeface="Helvetica" pitchFamily="2" charset="0"/>
                      </a:endParaRPr>
                    </a:p>
                  </a:txBody>
                  <a:tcPr marL="2816" marR="2816" marT="2816" marB="281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735049"/>
                  </a:ext>
                </a:extLst>
              </a:tr>
              <a:tr h="234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 = 701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37" marR="2829" marT="282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ICR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 = 918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37" marR="2829" marT="282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400" b="1">
                          <a:effectLst/>
                          <a:latin typeface="Helvetica" pitchFamily="2" charset="0"/>
                        </a:rPr>
                      </a:br>
                      <a:endParaRPr lang="en-US" sz="1400" b="1">
                        <a:effectLst/>
                        <a:latin typeface="Helvetica" pitchFamily="2" charset="0"/>
                      </a:endParaRPr>
                    </a:p>
                  </a:txBody>
                  <a:tcPr marL="2829" marR="2829" marT="2829" marB="282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 = 904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20" marR="2816" marT="2816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ICR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 = 660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20" marR="2816" marT="2816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400" b="1">
                          <a:effectLst/>
                          <a:latin typeface="Helvetica" pitchFamily="2" charset="0"/>
                        </a:rPr>
                      </a:br>
                      <a:endParaRPr lang="en-US" sz="1400" b="1">
                        <a:effectLst/>
                        <a:latin typeface="Helvetica" pitchFamily="2" charset="0"/>
                      </a:endParaRPr>
                    </a:p>
                  </a:txBody>
                  <a:tcPr marL="2816" marR="2816" marT="2816" marB="281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32407"/>
                  </a:ext>
                </a:extLst>
              </a:tr>
              <a:tr h="15758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63.4 ± 9.7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64.1 ± 9.2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63.6 ± 9.5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64.1 ± 9.3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0.403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934142"/>
                  </a:ext>
                </a:extLst>
              </a:tr>
              <a:tr h="234946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Female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 (25.8%)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 (19.0%)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 0.001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 (23.0%)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 (18.9%)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0.052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97145"/>
                  </a:ext>
                </a:extLst>
              </a:tr>
              <a:tr h="234946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Hypertension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509 (72.9%)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721 (78.7%)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0.006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671 (74.5%)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523 (79.5%)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0.021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679898"/>
                  </a:ext>
                </a:extLst>
              </a:tr>
              <a:tr h="234946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Diabetes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 (42.1%)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 (40.0%)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0.393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 (40.9%)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 (40.0%)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0.711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628776"/>
                  </a:ext>
                </a:extLst>
              </a:tr>
              <a:tr h="234946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Prior MI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 (17.9%)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 (21.5%)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0.074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 (17.8%)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 (22.2%)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0.034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630297"/>
                  </a:ext>
                </a:extLst>
              </a:tr>
              <a:tr h="234946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Peripheral vascular disease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 (4.4%)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 (5.0%)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0.582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 (3.8%)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 (6.4%)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0.017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98697"/>
                  </a:ext>
                </a:extLst>
              </a:tr>
              <a:tr h="15758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Ejection fraction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61.0 ± 8.0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60.0 ± 8.1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0.005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60.9 ± 8.0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59.7 ± 8.0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0.001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547321"/>
                  </a:ext>
                </a:extLst>
              </a:tr>
              <a:tr h="15758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Body mass index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28.3 ± 4.8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 ± 4.8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0.003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28.3 ± 4.6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29.2 ± 5.0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0.001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873292"/>
                  </a:ext>
                </a:extLst>
              </a:tr>
              <a:tr h="15758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SAQ-7 Summary Score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72.1 ± 18.8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73.3 ± 19.0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0.158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72.6 ± 19.0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73.2 ± 18.7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0.624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65506"/>
                  </a:ext>
                </a:extLst>
              </a:tr>
              <a:tr h="157588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SAQ-7 Angina Frequency Score</a:t>
                      </a:r>
                      <a:endParaRPr lang="en-US" sz="1400" b="1">
                        <a:effectLst/>
                      </a:endParaRPr>
                    </a:p>
                  </a:txBody>
                  <a:tcPr marL="47625" marR="38100" marT="3810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79.5 ± 19.7</a:t>
                      </a:r>
                      <a:endParaRPr lang="en-US" sz="1400" b="1">
                        <a:effectLst/>
                      </a:endParaRPr>
                    </a:p>
                  </a:txBody>
                  <a:tcPr marL="47625" marR="38100" marT="3810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79.8 ± 20.8</a:t>
                      </a:r>
                      <a:endParaRPr lang="en-US" sz="1400" b="1">
                        <a:effectLst/>
                      </a:endParaRPr>
                    </a:p>
                  </a:txBody>
                  <a:tcPr marL="47625" marR="38100" marT="3810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0.334</a:t>
                      </a:r>
                      <a:endParaRPr lang="en-US" sz="1400" b="1">
                        <a:effectLst/>
                      </a:endParaRPr>
                    </a:p>
                  </a:txBody>
                  <a:tcPr marL="47625" marR="38100" marT="3810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79.9 ± 20.2</a:t>
                      </a:r>
                      <a:endParaRPr lang="en-US" sz="1400" b="1">
                        <a:effectLst/>
                      </a:endParaRPr>
                    </a:p>
                  </a:txBody>
                  <a:tcPr marL="47625" marR="38100" marT="3810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79.5 ± 20.4</a:t>
                      </a:r>
                      <a:endParaRPr lang="en-US" sz="1400" b="1">
                        <a:effectLst/>
                      </a:endParaRPr>
                    </a:p>
                  </a:txBody>
                  <a:tcPr marL="47625" marR="38100" marT="3810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0.838</a:t>
                      </a:r>
                      <a:endParaRPr lang="en-US" sz="1400" b="1" dirty="0">
                        <a:effectLst/>
                      </a:endParaRPr>
                    </a:p>
                  </a:txBody>
                  <a:tcPr marL="47625" marR="38100" marT="3810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79830"/>
                  </a:ext>
                </a:extLst>
              </a:tr>
              <a:tr h="15758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Rose Dyspnea Scale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 ± 1.3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 ± 1.3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0.293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 ± 1.3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 ± 1.3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0.327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2978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35F7A6-8024-354B-A4D1-5904343FCB8A}"/>
              </a:ext>
            </a:extLst>
          </p:cNvPr>
          <p:cNvSpPr txBox="1"/>
          <p:nvPr/>
        </p:nvSpPr>
        <p:spPr>
          <a:xfrm>
            <a:off x="1507932" y="202439"/>
            <a:ext cx="934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CR vs ICR in Invasively Managed Patients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CBA83-E7E5-F84B-A657-593B22C01AE4}"/>
              </a:ext>
            </a:extLst>
          </p:cNvPr>
          <p:cNvSpPr txBox="1"/>
          <p:nvPr/>
        </p:nvSpPr>
        <p:spPr>
          <a:xfrm>
            <a:off x="787941" y="952696"/>
            <a:ext cx="4621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Select Baseline Clinical Characteristics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4579B3-E508-AF4C-A3A9-BDFAAE7A4674}"/>
              </a:ext>
            </a:extLst>
          </p:cNvPr>
          <p:cNvGrpSpPr/>
          <p:nvPr/>
        </p:nvGrpSpPr>
        <p:grpSpPr>
          <a:xfrm>
            <a:off x="498229" y="4279321"/>
            <a:ext cx="11446472" cy="1404936"/>
            <a:chOff x="401443" y="4021666"/>
            <a:chExt cx="11446472" cy="13907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4D5941C-8682-854E-993A-1FF144227CE0}"/>
                </a:ext>
              </a:extLst>
            </p:cNvPr>
            <p:cNvSpPr txBox="1"/>
            <p:nvPr/>
          </p:nvSpPr>
          <p:spPr>
            <a:xfrm>
              <a:off x="401443" y="4950733"/>
              <a:ext cx="11220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rgbClr val="FF0000"/>
                  </a:solidFill>
                </a:rPr>
                <a:t>No difference in completeness of revascularization by baseline symptoms or QoL</a:t>
              </a:r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B8719461-0F9A-C744-8339-4F982E295751}"/>
                </a:ext>
              </a:extLst>
            </p:cNvPr>
            <p:cNvSpPr/>
            <p:nvPr/>
          </p:nvSpPr>
          <p:spPr>
            <a:xfrm>
              <a:off x="513870" y="4021666"/>
              <a:ext cx="11334045" cy="73619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31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EB6B040-339C-F64C-9F75-BE35B3815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575867"/>
              </p:ext>
            </p:extLst>
          </p:nvPr>
        </p:nvGraphicFramePr>
        <p:xfrm>
          <a:off x="768484" y="1316273"/>
          <a:ext cx="10585315" cy="4635163"/>
        </p:xfrm>
        <a:graphic>
          <a:graphicData uri="http://schemas.openxmlformats.org/drawingml/2006/table">
            <a:tbl>
              <a:tblPr/>
              <a:tblGrid>
                <a:gridCol w="2602623">
                  <a:extLst>
                    <a:ext uri="{9D8B030D-6E8A-4147-A177-3AD203B41FA5}">
                      <a16:colId xmlns:a16="http://schemas.microsoft.com/office/drawing/2014/main" val="977182434"/>
                    </a:ext>
                  </a:extLst>
                </a:gridCol>
                <a:gridCol w="1579113">
                  <a:extLst>
                    <a:ext uri="{9D8B030D-6E8A-4147-A177-3AD203B41FA5}">
                      <a16:colId xmlns:a16="http://schemas.microsoft.com/office/drawing/2014/main" val="2370678585"/>
                    </a:ext>
                  </a:extLst>
                </a:gridCol>
                <a:gridCol w="1329304">
                  <a:extLst>
                    <a:ext uri="{9D8B030D-6E8A-4147-A177-3AD203B41FA5}">
                      <a16:colId xmlns:a16="http://schemas.microsoft.com/office/drawing/2014/main" val="3177769038"/>
                    </a:ext>
                  </a:extLst>
                </a:gridCol>
                <a:gridCol w="1011318">
                  <a:extLst>
                    <a:ext uri="{9D8B030D-6E8A-4147-A177-3AD203B41FA5}">
                      <a16:colId xmlns:a16="http://schemas.microsoft.com/office/drawing/2014/main" val="16994830"/>
                    </a:ext>
                  </a:extLst>
                </a:gridCol>
                <a:gridCol w="1517045">
                  <a:extLst>
                    <a:ext uri="{9D8B030D-6E8A-4147-A177-3AD203B41FA5}">
                      <a16:colId xmlns:a16="http://schemas.microsoft.com/office/drawing/2014/main" val="40034655"/>
                    </a:ext>
                  </a:extLst>
                </a:gridCol>
                <a:gridCol w="1517045">
                  <a:extLst>
                    <a:ext uri="{9D8B030D-6E8A-4147-A177-3AD203B41FA5}">
                      <a16:colId xmlns:a16="http://schemas.microsoft.com/office/drawing/2014/main" val="3718712368"/>
                    </a:ext>
                  </a:extLst>
                </a:gridCol>
                <a:gridCol w="1028867">
                  <a:extLst>
                    <a:ext uri="{9D8B030D-6E8A-4147-A177-3AD203B41FA5}">
                      <a16:colId xmlns:a16="http://schemas.microsoft.com/office/drawing/2014/main" val="1132184985"/>
                    </a:ext>
                  </a:extLst>
                </a:gridCol>
              </a:tblGrid>
              <a:tr h="446170">
                <a:tc rowSpan="2">
                  <a:txBody>
                    <a:bodyPr/>
                    <a:lstStyle/>
                    <a:p>
                      <a:br>
                        <a:rPr lang="en-US" sz="1400" b="1">
                          <a:effectLst/>
                          <a:latin typeface="Helvetica" pitchFamily="2" charset="0"/>
                        </a:rPr>
                      </a:br>
                      <a:endParaRPr lang="en-US" sz="1400" b="1">
                        <a:effectLst/>
                        <a:latin typeface="Helvetica" pitchFamily="2" charset="0"/>
                      </a:endParaRPr>
                    </a:p>
                  </a:txBody>
                  <a:tcPr marL="3537" marR="2829" marT="282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Anatomic CR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37" marR="2829" marT="282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700">
                        <a:effectLst/>
                      </a:endParaRPr>
                    </a:p>
                  </a:txBody>
                  <a:tcPr marL="3537" marR="2829" marT="282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</a:t>
                      </a:r>
                      <a:endParaRPr lang="en-US" sz="1400" b="1" dirty="0">
                        <a:effectLst/>
                      </a:endParaRPr>
                    </a:p>
                    <a:p>
                      <a:endParaRPr lang="en-US" sz="1400" b="1" dirty="0">
                        <a:effectLst/>
                        <a:latin typeface="Helvetica" pitchFamily="2" charset="0"/>
                      </a:endParaRPr>
                    </a:p>
                  </a:txBody>
                  <a:tcPr marL="2829" marR="2829" marT="2829" marB="282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Funtional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CR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20" marR="2816" marT="2816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700">
                        <a:effectLst/>
                      </a:endParaRPr>
                    </a:p>
                  </a:txBody>
                  <a:tcPr marL="3520" marR="2816" marT="2816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</a:t>
                      </a:r>
                      <a:endParaRPr lang="en-US" sz="1400" b="1" dirty="0">
                        <a:effectLst/>
                      </a:endParaRPr>
                    </a:p>
                    <a:p>
                      <a:endParaRPr lang="en-US" sz="1400" b="1" dirty="0">
                        <a:effectLst/>
                        <a:latin typeface="Helvetica" pitchFamily="2" charset="0"/>
                      </a:endParaRPr>
                    </a:p>
                  </a:txBody>
                  <a:tcPr marL="2816" marR="2816" marT="2816" marB="281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735049"/>
                  </a:ext>
                </a:extLst>
              </a:tr>
              <a:tr h="4228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 = 701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37" marR="2829" marT="282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ICR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 = 918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37" marR="2829" marT="282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sz="1400" b="1">
                          <a:effectLst/>
                          <a:latin typeface="Helvetica" pitchFamily="2" charset="0"/>
                        </a:rPr>
                      </a:br>
                      <a:endParaRPr lang="en-US" sz="1400" b="1">
                        <a:effectLst/>
                        <a:latin typeface="Helvetica" pitchFamily="2" charset="0"/>
                      </a:endParaRPr>
                    </a:p>
                  </a:txBody>
                  <a:tcPr marL="2829" marR="2829" marT="2829" marB="282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 = 904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20" marR="2816" marT="2816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ICR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 = 660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20" marR="2816" marT="2816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sz="1400" b="1">
                          <a:effectLst/>
                          <a:latin typeface="Helvetica" pitchFamily="2" charset="0"/>
                        </a:rPr>
                      </a:br>
                      <a:endParaRPr lang="en-US" sz="1400" b="1">
                        <a:effectLst/>
                        <a:latin typeface="Helvetica" pitchFamily="2" charset="0"/>
                      </a:endParaRPr>
                    </a:p>
                  </a:txBody>
                  <a:tcPr marL="2816" marR="2816" marT="2816" marB="281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32407"/>
                  </a:ext>
                </a:extLst>
              </a:tr>
              <a:tr h="104598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 of vessels </a:t>
                      </a:r>
                      <a:r>
                        <a:rPr lang="en-US" sz="14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70% (CCTA)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0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1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2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3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 (8.7%)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 (31.1%)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 (14.9%)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 (7.1%)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 (3.6%)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 (25.5%)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 (20.7%)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 (16.4%)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 0.001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 (6.8%)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 (31.1%)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 (15.7%)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 (8.6%)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 (3.2%)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 (24.1%)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 (21.7%)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 (18.2%)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 0.001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31769"/>
                  </a:ext>
                </a:extLst>
              </a:tr>
              <a:tr h="837343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SYNTAX score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&lt;23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23 to &lt;33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&gt;= 33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577 (82.3%)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 (14.1%)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 (3.6%)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499 (54.4%)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 (27.2%)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 (18.4%)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 0.001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697 (77.1%)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 (17.6%)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 (5.3%)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 (49.8%)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 (28.2%)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 (22.0%)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 0.001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138933"/>
                  </a:ext>
                </a:extLst>
              </a:tr>
              <a:tr h="104598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 of CTOs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           0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           1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           2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           </a:t>
                      </a:r>
                      <a:r>
                        <a:rPr lang="en-US" sz="14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 (67.9%)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 (27.7%)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 (4.3%)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 (0.1%)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411 (44.8%)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 (43.7%)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 (9.5%)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 (2.1%)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 0.001</a:t>
                      </a:r>
                      <a:endParaRPr lang="en-US" sz="1400" b="1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587 (65.0%)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 (30.5%)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 (4.3%)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 (0.2%)</a:t>
                      </a:r>
                      <a:endParaRPr lang="en-US" sz="1400" b="1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 (37.7%)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 (47.7%)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 (11.8%)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 (2.8%)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 0.001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95433"/>
                  </a:ext>
                </a:extLst>
              </a:tr>
              <a:tr h="761088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First revascularization </a:t>
                      </a:r>
                    </a:p>
                    <a:p>
                      <a:r>
                        <a:rPr lang="en-US" sz="1400" b="1" dirty="0">
                          <a:effectLst/>
                        </a:rPr>
                        <a:t>           PCI</a:t>
                      </a:r>
                    </a:p>
                    <a:p>
                      <a:r>
                        <a:rPr lang="en-US" sz="1400" b="1" dirty="0">
                          <a:effectLst/>
                        </a:rPr>
                        <a:t>           CABG</a:t>
                      </a: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551 (78.6%)</a:t>
                      </a:r>
                      <a:b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 (21.4%)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651 (70.9%)</a:t>
                      </a:r>
                      <a:b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 (29.1%)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 0.001</a:t>
                      </a:r>
                      <a:endParaRPr lang="en-US" sz="1400" b="1" dirty="0">
                        <a:effectLst/>
                      </a:endParaRPr>
                    </a:p>
                    <a:p>
                      <a:endParaRPr lang="en-US" sz="1400" b="1" dirty="0">
                        <a:effectLst/>
                      </a:endParaRPr>
                    </a:p>
                  </a:txBody>
                  <a:tcPr marL="3537" marR="2829" marT="2829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 (77.1%)</a:t>
                      </a:r>
                      <a:b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 (22.9%)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455 (68.9%)</a:t>
                      </a:r>
                      <a:b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 (31.1%)</a:t>
                      </a:r>
                      <a:endParaRPr lang="en-US" sz="1400" b="1" dirty="0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 0.001</a:t>
                      </a:r>
                      <a:endParaRPr lang="en-US" sz="1400" b="1" dirty="0">
                        <a:effectLst/>
                      </a:endParaRPr>
                    </a:p>
                    <a:p>
                      <a:endParaRPr lang="en-US" sz="1400" b="1" dirty="0">
                        <a:effectLst/>
                      </a:endParaRPr>
                    </a:p>
                  </a:txBody>
                  <a:tcPr marL="3520" marR="2816" marT="281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4339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5772D3-E51E-134A-8BAE-C5CA908C0B01}"/>
              </a:ext>
            </a:extLst>
          </p:cNvPr>
          <p:cNvSpPr txBox="1"/>
          <p:nvPr/>
        </p:nvSpPr>
        <p:spPr>
          <a:xfrm>
            <a:off x="1228217" y="207913"/>
            <a:ext cx="9999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More Complex Anatomy Associated with ICR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363C5-9456-4742-9E80-806DEA207D1C}"/>
              </a:ext>
            </a:extLst>
          </p:cNvPr>
          <p:cNvSpPr txBox="1"/>
          <p:nvPr/>
        </p:nvSpPr>
        <p:spPr>
          <a:xfrm>
            <a:off x="768486" y="854244"/>
            <a:ext cx="6641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Select Baseline Anatomy and Revascularization Strategy</a:t>
            </a:r>
          </a:p>
        </p:txBody>
      </p:sp>
    </p:spTree>
    <p:extLst>
      <p:ext uri="{BB962C8B-B14F-4D97-AF65-F5344CB8AC3E}">
        <p14:creationId xmlns:p14="http://schemas.microsoft.com/office/powerpoint/2010/main" val="408865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5" b="50859"/>
          <a:stretch/>
        </p:blipFill>
        <p:spPr>
          <a:xfrm>
            <a:off x="271038" y="2158213"/>
            <a:ext cx="11920962" cy="33851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5D9A14-0CCB-6948-9687-0E1258E57144}"/>
              </a:ext>
            </a:extLst>
          </p:cNvPr>
          <p:cNvSpPr txBox="1"/>
          <p:nvPr/>
        </p:nvSpPr>
        <p:spPr>
          <a:xfrm>
            <a:off x="2798956" y="51366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Favors ICR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6A7F6-A3EF-0D4D-9E5F-534740553028}"/>
              </a:ext>
            </a:extLst>
          </p:cNvPr>
          <p:cNvSpPr txBox="1"/>
          <p:nvPr/>
        </p:nvSpPr>
        <p:spPr>
          <a:xfrm>
            <a:off x="3920133" y="5136628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Favors CR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D7E75-516A-A942-B104-C476537F58D3}"/>
              </a:ext>
            </a:extLst>
          </p:cNvPr>
          <p:cNvSpPr txBox="1"/>
          <p:nvPr/>
        </p:nvSpPr>
        <p:spPr>
          <a:xfrm>
            <a:off x="8769031" y="5136627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Favors ICR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ABC6D-EEBE-A646-949D-5483ED598437}"/>
              </a:ext>
            </a:extLst>
          </p:cNvPr>
          <p:cNvSpPr txBox="1"/>
          <p:nvPr/>
        </p:nvSpPr>
        <p:spPr>
          <a:xfrm>
            <a:off x="9878345" y="5131170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Favors CR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85C1D-07FF-E744-8C26-28B4986C2F9C}"/>
              </a:ext>
            </a:extLst>
          </p:cNvPr>
          <p:cNvSpPr txBox="1"/>
          <p:nvPr/>
        </p:nvSpPr>
        <p:spPr>
          <a:xfrm>
            <a:off x="1599334" y="-2795"/>
            <a:ext cx="802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Adjusted QoL Outcomes Favor CR, </a:t>
            </a:r>
          </a:p>
          <a:p>
            <a:pPr algn="ctr"/>
            <a:r>
              <a:rPr lang="en-US" sz="3600" b="1" dirty="0"/>
              <a:t>Particularly with Functional CR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DDD696-1D3E-544A-8AC0-E6391F944655}"/>
              </a:ext>
            </a:extLst>
          </p:cNvPr>
          <p:cNvSpPr txBox="1"/>
          <p:nvPr/>
        </p:nvSpPr>
        <p:spPr>
          <a:xfrm>
            <a:off x="546663" y="1279279"/>
            <a:ext cx="3486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Adjusted Outcomes at 1 year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15B795-7B87-434D-85BF-1408FDC7B3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06"/>
          <a:stretch/>
        </p:blipFill>
        <p:spPr>
          <a:xfrm>
            <a:off x="271038" y="2158213"/>
            <a:ext cx="11920962" cy="26584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D137CA-BBB9-4541-8C08-0F75A34E367B}"/>
              </a:ext>
            </a:extLst>
          </p:cNvPr>
          <p:cNvSpPr/>
          <p:nvPr/>
        </p:nvSpPr>
        <p:spPr>
          <a:xfrm>
            <a:off x="2798956" y="4404732"/>
            <a:ext cx="535259" cy="41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4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8C6B4F-C709-6A4A-B8D1-2A4A4F610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71968"/>
              </p:ext>
            </p:extLst>
          </p:nvPr>
        </p:nvGraphicFramePr>
        <p:xfrm>
          <a:off x="928145" y="1352806"/>
          <a:ext cx="9888537" cy="3965158"/>
        </p:xfrm>
        <a:graphic>
          <a:graphicData uri="http://schemas.openxmlformats.org/drawingml/2006/table">
            <a:tbl>
              <a:tblPr/>
              <a:tblGrid>
                <a:gridCol w="3546190">
                  <a:extLst>
                    <a:ext uri="{9D8B030D-6E8A-4147-A177-3AD203B41FA5}">
                      <a16:colId xmlns:a16="http://schemas.microsoft.com/office/drawing/2014/main" val="2139698136"/>
                    </a:ext>
                  </a:extLst>
                </a:gridCol>
                <a:gridCol w="1716825">
                  <a:extLst>
                    <a:ext uri="{9D8B030D-6E8A-4147-A177-3AD203B41FA5}">
                      <a16:colId xmlns:a16="http://schemas.microsoft.com/office/drawing/2014/main" val="2890777995"/>
                    </a:ext>
                  </a:extLst>
                </a:gridCol>
                <a:gridCol w="1739868">
                  <a:extLst>
                    <a:ext uri="{9D8B030D-6E8A-4147-A177-3AD203B41FA5}">
                      <a16:colId xmlns:a16="http://schemas.microsoft.com/office/drawing/2014/main" val="2078574222"/>
                    </a:ext>
                  </a:extLst>
                </a:gridCol>
                <a:gridCol w="1716825">
                  <a:extLst>
                    <a:ext uri="{9D8B030D-6E8A-4147-A177-3AD203B41FA5}">
                      <a16:colId xmlns:a16="http://schemas.microsoft.com/office/drawing/2014/main" val="75867627"/>
                    </a:ext>
                  </a:extLst>
                </a:gridCol>
                <a:gridCol w="1168829">
                  <a:extLst>
                    <a:ext uri="{9D8B030D-6E8A-4147-A177-3AD203B41FA5}">
                      <a16:colId xmlns:a16="http://schemas.microsoft.com/office/drawing/2014/main" val="1960852086"/>
                    </a:ext>
                  </a:extLst>
                </a:gridCol>
              </a:tblGrid>
              <a:tr h="927266">
                <a:tc>
                  <a:txBody>
                    <a:bodyPr/>
                    <a:lstStyle/>
                    <a:p>
                      <a:br>
                        <a:rPr lang="en-US" sz="1800">
                          <a:effectLst/>
                          <a:latin typeface="Helvetica" pitchFamily="2" charset="0"/>
                        </a:rPr>
                      </a:br>
                      <a:endParaRPr lang="en-US" sz="1800">
                        <a:effectLst/>
                        <a:latin typeface="Helvetica" pitchFamily="2" charset="0"/>
                      </a:endParaRPr>
                    </a:p>
                  </a:txBody>
                  <a:tcPr marL="22522" marR="22522" marT="22522" marB="225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Daily/Weekly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Angina</a:t>
                      </a:r>
                      <a:endParaRPr lang="en-US" sz="1800" dirty="0">
                        <a:effectLst/>
                      </a:endParaRPr>
                    </a:p>
                  </a:txBody>
                  <a:tcPr marL="22522" marR="22522" marT="22522" marB="225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Angina</a:t>
                      </a:r>
                      <a:endParaRPr lang="en-US" sz="1800" dirty="0">
                        <a:effectLst/>
                      </a:endParaRPr>
                    </a:p>
                  </a:txBody>
                  <a:tcPr marL="22522" marR="22522" marT="22522" marB="225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Angina</a:t>
                      </a:r>
                      <a:endParaRPr lang="en-US" sz="1800" dirty="0">
                        <a:effectLst/>
                      </a:endParaRPr>
                    </a:p>
                  </a:txBody>
                  <a:tcPr marL="22522" marR="22522" marT="22522" marB="225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Interaction P-value</a:t>
                      </a:r>
                      <a:endParaRPr lang="en-US" sz="1800">
                        <a:effectLst/>
                      </a:endParaRPr>
                    </a:p>
                  </a:txBody>
                  <a:tcPr marL="22522" marR="22522" marT="22522" marB="225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079292"/>
                  </a:ext>
                </a:extLst>
              </a:tr>
              <a:tr h="15189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Anatomic CR vs ICR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SAQ-7 Summary Score</a:t>
                      </a:r>
                      <a:endParaRPr lang="en-US" sz="1800" dirty="0">
                        <a:effectLst/>
                      </a:endParaRPr>
                    </a:p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 SAQ-7 Angina Frequency Score</a:t>
                      </a:r>
                      <a:endParaRPr lang="en-US" sz="1800" dirty="0">
                        <a:effectLst/>
                      </a:endParaRPr>
                    </a:p>
                  </a:txBody>
                  <a:tcPr marL="22522" marR="22522" marT="22522" marB="225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US" sz="1800" b="1">
                          <a:effectLst/>
                          <a:latin typeface="Helvetica" pitchFamily="2" charset="0"/>
                        </a:rPr>
                      </a:br>
                      <a:endParaRPr lang="en-US" sz="1800" b="1">
                        <a:effectLst/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 (1.07, 2.44)</a:t>
                      </a:r>
                      <a:endParaRPr lang="en-US" sz="1800" b="1">
                        <a:effectLst/>
                      </a:endParaRPr>
                    </a:p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 (1.28, 3.77)</a:t>
                      </a:r>
                      <a:endParaRPr lang="en-US" sz="1800" b="1">
                        <a:effectLst/>
                      </a:endParaRPr>
                    </a:p>
                  </a:txBody>
                  <a:tcPr marL="22522" marR="22522" marT="22522" marB="225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sz="1800">
                          <a:effectLst/>
                          <a:latin typeface="Helvetica" pitchFamily="2" charset="0"/>
                        </a:rPr>
                      </a:br>
                      <a:endParaRPr lang="en-US" sz="1800">
                        <a:effectLst/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 (0.66, 1.19)</a:t>
                      </a:r>
                      <a:endParaRPr lang="en-US" sz="1800">
                        <a:effectLst/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 (0.70, 1.52)</a:t>
                      </a:r>
                      <a:endParaRPr lang="en-US" sz="1800">
                        <a:effectLst/>
                      </a:endParaRPr>
                    </a:p>
                  </a:txBody>
                  <a:tcPr marL="22522" marR="22522" marT="22522" marB="225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US" sz="1800">
                          <a:effectLst/>
                          <a:latin typeface="Helvetica" pitchFamily="2" charset="0"/>
                        </a:rPr>
                      </a:br>
                      <a:endParaRPr lang="en-US" sz="1800">
                        <a:effectLst/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 (0.78, 1.63)</a:t>
                      </a:r>
                      <a:endParaRPr lang="en-US" sz="1800">
                        <a:effectLst/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 (0.80, 2.61)</a:t>
                      </a:r>
                      <a:endParaRPr lang="en-US" sz="1800">
                        <a:effectLst/>
                      </a:endParaRPr>
                    </a:p>
                  </a:txBody>
                  <a:tcPr marL="22522" marR="22522" marT="22522" marB="225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US" sz="1800">
                          <a:effectLst/>
                          <a:latin typeface="Helvetica" pitchFamily="2" charset="0"/>
                        </a:rPr>
                      </a:br>
                      <a:endParaRPr lang="en-US" sz="1800">
                        <a:effectLst/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  <a:endParaRPr lang="en-US" sz="1800">
                        <a:effectLst/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  <a:endParaRPr lang="en-US" sz="1800">
                        <a:effectLst/>
                      </a:endParaRPr>
                    </a:p>
                  </a:txBody>
                  <a:tcPr marL="22522" marR="22522" marT="22522" marB="225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57048"/>
                  </a:ext>
                </a:extLst>
              </a:tr>
              <a:tr h="15189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 CR vs ICR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SAQ-7 Summary Score</a:t>
                      </a:r>
                      <a:endParaRPr lang="en-US" sz="1800" dirty="0">
                        <a:effectLst/>
                      </a:endParaRPr>
                    </a:p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 SAQ-7 Angina Frequency Score</a:t>
                      </a:r>
                      <a:endParaRPr lang="en-US" sz="1800" dirty="0">
                        <a:effectLst/>
                      </a:endParaRPr>
                    </a:p>
                  </a:txBody>
                  <a:tcPr marL="22522" marR="22522" marT="22522" marB="225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US" sz="1800" b="1">
                          <a:effectLst/>
                          <a:latin typeface="Helvetica" pitchFamily="2" charset="0"/>
                        </a:rPr>
                      </a:br>
                      <a:endParaRPr lang="en-US" sz="1800" b="1">
                        <a:effectLst/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 (1.03, 2.34)</a:t>
                      </a:r>
                      <a:endParaRPr lang="en-US" sz="1800" b="1">
                        <a:effectLst/>
                      </a:endParaRPr>
                    </a:p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 (1.22, 3.31)</a:t>
                      </a:r>
                      <a:endParaRPr lang="en-US" sz="1800" b="1">
                        <a:effectLst/>
                      </a:endParaRPr>
                    </a:p>
                  </a:txBody>
                  <a:tcPr marL="22522" marR="22522" marT="22522" marB="225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sz="1800">
                          <a:effectLst/>
                          <a:latin typeface="Helvetica" pitchFamily="2" charset="0"/>
                        </a:rPr>
                      </a:br>
                      <a:endParaRPr lang="en-US" sz="1800">
                        <a:effectLst/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 (0.88, 1.59)</a:t>
                      </a:r>
                      <a:endParaRPr lang="en-US" sz="1800">
                        <a:effectLst/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 (0.76, 1.69)</a:t>
                      </a:r>
                      <a:endParaRPr lang="en-US" sz="1800">
                        <a:effectLst/>
                      </a:endParaRPr>
                    </a:p>
                  </a:txBody>
                  <a:tcPr marL="22522" marR="22522" marT="22522" marB="225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US" sz="1800">
                          <a:effectLst/>
                          <a:latin typeface="Helvetica" pitchFamily="2" charset="0"/>
                        </a:rPr>
                      </a:br>
                      <a:endParaRPr lang="en-US" sz="1800">
                        <a:effectLst/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 (0.80, 1.63)</a:t>
                      </a:r>
                      <a:endParaRPr lang="en-US" sz="1800">
                        <a:effectLst/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 (0.67, 2.10)</a:t>
                      </a:r>
                      <a:endParaRPr lang="en-US" sz="1800">
                        <a:effectLst/>
                      </a:endParaRPr>
                    </a:p>
                  </a:txBody>
                  <a:tcPr marL="22522" marR="22522" marT="22522" marB="225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US" sz="1800" dirty="0">
                          <a:effectLst/>
                          <a:latin typeface="Helvetica" pitchFamily="2" charset="0"/>
                        </a:rPr>
                      </a:br>
                      <a:endParaRPr lang="en-US" sz="1800" dirty="0">
                        <a:effectLst/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  <a:endParaRPr lang="en-US" sz="1800" dirty="0">
                        <a:effectLst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  <a:endParaRPr lang="en-US" sz="1800" dirty="0">
                        <a:effectLst/>
                      </a:endParaRPr>
                    </a:p>
                  </a:txBody>
                  <a:tcPr marL="22522" marR="22522" marT="22522" marB="225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8349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E62144-81D7-C24D-8414-09ADF891D1FD}"/>
              </a:ext>
            </a:extLst>
          </p:cNvPr>
          <p:cNvSpPr txBox="1"/>
          <p:nvPr/>
        </p:nvSpPr>
        <p:spPr>
          <a:xfrm>
            <a:off x="71438" y="5317964"/>
            <a:ext cx="12120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No association of CR benefit with ischemia burden or number of CTOs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64C077-1877-654C-A06A-BA7AB3B3671C}"/>
              </a:ext>
            </a:extLst>
          </p:cNvPr>
          <p:cNvSpPr txBox="1"/>
          <p:nvPr/>
        </p:nvSpPr>
        <p:spPr>
          <a:xfrm>
            <a:off x="1084263" y="62709"/>
            <a:ext cx="9888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CR improves health status more than ICR for patients with daily/weekly angina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668BB3-57F1-1B4B-AE03-EF101554B981}"/>
              </a:ext>
            </a:extLst>
          </p:cNvPr>
          <p:cNvSpPr txBox="1"/>
          <p:nvPr/>
        </p:nvSpPr>
        <p:spPr>
          <a:xfrm>
            <a:off x="1050588" y="952696"/>
            <a:ext cx="8626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Covariate adjusted odds ratios for better health status-CR vs ICR at 1 year</a:t>
            </a:r>
          </a:p>
        </p:txBody>
      </p:sp>
    </p:spTree>
    <p:extLst>
      <p:ext uri="{BB962C8B-B14F-4D97-AF65-F5344CB8AC3E}">
        <p14:creationId xmlns:p14="http://schemas.microsoft.com/office/powerpoint/2010/main" val="385823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9C4153-6FB0-AD4D-8063-1E36E6F5BF30}"/>
              </a:ext>
            </a:extLst>
          </p:cNvPr>
          <p:cNvSpPr txBox="1"/>
          <p:nvPr/>
        </p:nvSpPr>
        <p:spPr>
          <a:xfrm>
            <a:off x="342287" y="745797"/>
            <a:ext cx="22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Patient Flow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B1116-4142-2045-985D-8A4951DA43ED}"/>
              </a:ext>
            </a:extLst>
          </p:cNvPr>
          <p:cNvSpPr txBox="1"/>
          <p:nvPr/>
        </p:nvSpPr>
        <p:spPr>
          <a:xfrm>
            <a:off x="1242916" y="40562"/>
            <a:ext cx="923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Objective 2: Invasive-CR vs Conservative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B2F5A9-9071-4D90-B537-E443709F432D}"/>
              </a:ext>
            </a:extLst>
          </p:cNvPr>
          <p:cNvGrpSpPr/>
          <p:nvPr/>
        </p:nvGrpSpPr>
        <p:grpSpPr>
          <a:xfrm>
            <a:off x="1860996" y="819216"/>
            <a:ext cx="7201028" cy="5155841"/>
            <a:chOff x="1887538" y="822960"/>
            <a:chExt cx="7201028" cy="515584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E9A5771-8A6A-4DD6-BC3D-3A3A79BE1F5C}"/>
                </a:ext>
              </a:extLst>
            </p:cNvPr>
            <p:cNvSpPr/>
            <p:nvPr/>
          </p:nvSpPr>
          <p:spPr>
            <a:xfrm>
              <a:off x="4622869" y="822960"/>
              <a:ext cx="2520881" cy="89960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56CACDC-88AC-4492-8561-D6FCF6AA25D4}"/>
                </a:ext>
              </a:extLst>
            </p:cNvPr>
            <p:cNvSpPr/>
            <p:nvPr/>
          </p:nvSpPr>
          <p:spPr>
            <a:xfrm>
              <a:off x="3349440" y="2023823"/>
              <a:ext cx="1969914" cy="102271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tint val="66000"/>
                <a:satMod val="1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Randomized to CON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N=2232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B042B2A-8ECA-4BB0-9AA4-2F089CE7F979}"/>
                </a:ext>
              </a:extLst>
            </p:cNvPr>
            <p:cNvSpPr/>
            <p:nvPr/>
          </p:nvSpPr>
          <p:spPr>
            <a:xfrm>
              <a:off x="6350336" y="2039963"/>
              <a:ext cx="1843516" cy="9904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Randomized to INV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N=2189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FAEA78B-3419-49A0-BA54-6FBF7CE11050}"/>
                </a:ext>
              </a:extLst>
            </p:cNvPr>
            <p:cNvSpPr/>
            <p:nvPr/>
          </p:nvSpPr>
          <p:spPr>
            <a:xfrm>
              <a:off x="7762922" y="3163525"/>
              <a:ext cx="1325644" cy="5232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No Core Lab</a:t>
              </a:r>
            </a:p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N=130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80A6B55-B983-42C7-BB7C-D41A9C2D5161}"/>
                </a:ext>
              </a:extLst>
            </p:cNvPr>
            <p:cNvSpPr/>
            <p:nvPr/>
          </p:nvSpPr>
          <p:spPr>
            <a:xfrm>
              <a:off x="4334397" y="3951123"/>
              <a:ext cx="1891264" cy="85396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+ Sig. Lesions</a:t>
              </a:r>
            </a:p>
            <a:p>
              <a:pPr algn="ctr"/>
              <a:r>
                <a:rPr lang="en-US" sz="1700" dirty="0" err="1">
                  <a:solidFill>
                    <a:schemeClr val="tx1"/>
                  </a:solidFill>
                </a:rPr>
                <a:t>Anat</a:t>
              </a:r>
              <a:r>
                <a:rPr lang="en-US" sz="1700" dirty="0">
                  <a:solidFill>
                    <a:schemeClr val="tx1"/>
                  </a:solidFill>
                </a:rPr>
                <a:t>: N = 1853</a:t>
              </a:r>
            </a:p>
            <a:p>
              <a:pPr algn="ctr"/>
              <a:r>
                <a:rPr lang="en-US" sz="1700" dirty="0" err="1">
                  <a:solidFill>
                    <a:schemeClr val="tx1"/>
                  </a:solidFill>
                </a:rPr>
                <a:t>Func</a:t>
              </a:r>
              <a:r>
                <a:rPr lang="en-US" sz="1700" dirty="0">
                  <a:solidFill>
                    <a:schemeClr val="tx1"/>
                  </a:solidFill>
                </a:rPr>
                <a:t>: N = 1755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8338B26-B9A3-4FF5-BD56-718CB644B6E0}"/>
                </a:ext>
              </a:extLst>
            </p:cNvPr>
            <p:cNvSpPr/>
            <p:nvPr/>
          </p:nvSpPr>
          <p:spPr>
            <a:xfrm>
              <a:off x="6324352" y="3963361"/>
              <a:ext cx="1869500" cy="8365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No Sig. Lesions</a:t>
              </a:r>
            </a:p>
            <a:p>
              <a:pPr algn="ctr"/>
              <a:r>
                <a:rPr lang="en-US" sz="1700" dirty="0" err="1">
                  <a:solidFill>
                    <a:schemeClr val="tx1"/>
                  </a:solidFill>
                </a:rPr>
                <a:t>Anat</a:t>
              </a:r>
              <a:r>
                <a:rPr lang="en-US" sz="1700" dirty="0">
                  <a:solidFill>
                    <a:schemeClr val="tx1"/>
                  </a:solidFill>
                </a:rPr>
                <a:t>: N = 206</a:t>
              </a:r>
            </a:p>
            <a:p>
              <a:pPr algn="ctr"/>
              <a:r>
                <a:rPr lang="en-US" sz="1700" dirty="0" err="1">
                  <a:solidFill>
                    <a:schemeClr val="tx1"/>
                  </a:solidFill>
                </a:rPr>
                <a:t>Func</a:t>
              </a:r>
              <a:r>
                <a:rPr lang="en-US" sz="1700" dirty="0">
                  <a:solidFill>
                    <a:schemeClr val="tx1"/>
                  </a:solidFill>
                </a:rPr>
                <a:t>: N = 304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2B51510-7F15-4041-BF75-44389A99B432}"/>
                </a:ext>
              </a:extLst>
            </p:cNvPr>
            <p:cNvSpPr/>
            <p:nvPr/>
          </p:nvSpPr>
          <p:spPr>
            <a:xfrm>
              <a:off x="1887538" y="5117643"/>
              <a:ext cx="1820667" cy="861158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CR.</a:t>
              </a: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Anat</a:t>
              </a:r>
              <a:r>
                <a:rPr lang="en-US" dirty="0">
                  <a:solidFill>
                    <a:schemeClr val="tx1"/>
                  </a:solidFill>
                </a:rPr>
                <a:t>: N = 704</a:t>
              </a: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Func</a:t>
              </a:r>
              <a:r>
                <a:rPr lang="en-US" dirty="0">
                  <a:solidFill>
                    <a:schemeClr val="tx1"/>
                  </a:solidFill>
                </a:rPr>
                <a:t>: N = 912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2BBB291-F866-4BDE-B249-D78C7F0BE3BC}"/>
                </a:ext>
              </a:extLst>
            </p:cNvPr>
            <p:cNvSpPr/>
            <p:nvPr/>
          </p:nvSpPr>
          <p:spPr>
            <a:xfrm>
              <a:off x="4378718" y="5106141"/>
              <a:ext cx="1846943" cy="8611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ICR</a:t>
              </a: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Anat</a:t>
              </a:r>
              <a:r>
                <a:rPr lang="en-US" dirty="0">
                  <a:solidFill>
                    <a:schemeClr val="tx1"/>
                  </a:solidFill>
                </a:rPr>
                <a:t>: N = 943</a:t>
              </a: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Func</a:t>
              </a:r>
              <a:r>
                <a:rPr lang="en-US" dirty="0">
                  <a:solidFill>
                    <a:schemeClr val="tx1"/>
                  </a:solidFill>
                </a:rPr>
                <a:t>: N = 681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 flipV="1">
            <a:off x="5780598" y="1706769"/>
            <a:ext cx="7952" cy="20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42332" y="819216"/>
            <a:ext cx="255662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Randomized N=5179</a:t>
            </a:r>
          </a:p>
          <a:p>
            <a:r>
              <a:rPr lang="en-US" sz="1700" dirty="0"/>
              <a:t>Brief </a:t>
            </a:r>
            <a:r>
              <a:rPr lang="en-US" sz="1700" dirty="0" err="1"/>
              <a:t>QoL</a:t>
            </a:r>
            <a:r>
              <a:rPr lang="en-US" sz="1700" dirty="0"/>
              <a:t> Data N=4617</a:t>
            </a:r>
          </a:p>
          <a:p>
            <a:r>
              <a:rPr lang="en-US" sz="1700" dirty="0"/>
              <a:t>No Prior CABG N=4421</a:t>
            </a:r>
          </a:p>
          <a:p>
            <a:endParaRPr lang="en-US" dirty="0"/>
          </a:p>
        </p:txBody>
      </p:sp>
      <p:sp>
        <p:nvSpPr>
          <p:cNvPr id="22" name="Rectangle: Rounded Corners 13">
            <a:extLst>
              <a:ext uri="{FF2B5EF4-FFF2-40B4-BE49-F238E27FC236}">
                <a16:creationId xmlns:a16="http://schemas.microsoft.com/office/drawing/2014/main" id="{8FAEA78B-3419-49A0-BA54-6FBF7CE11050}"/>
              </a:ext>
            </a:extLst>
          </p:cNvPr>
          <p:cNvSpPr/>
          <p:nvPr/>
        </p:nvSpPr>
        <p:spPr>
          <a:xfrm>
            <a:off x="5499457" y="3148492"/>
            <a:ext cx="1325644" cy="523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Core Lab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N=2059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819733" y="1912234"/>
            <a:ext cx="2074048" cy="3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610135" y="3030400"/>
            <a:ext cx="0" cy="12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940842" y="3030400"/>
            <a:ext cx="0" cy="12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2" idx="2"/>
          </p:cNvCxnSpPr>
          <p:nvPr/>
        </p:nvCxnSpPr>
        <p:spPr>
          <a:xfrm>
            <a:off x="6162279" y="3671712"/>
            <a:ext cx="0" cy="85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667375" y="3771900"/>
            <a:ext cx="942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610135" y="3771900"/>
            <a:ext cx="0" cy="154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667375" y="3771900"/>
            <a:ext cx="0" cy="154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17">
            <a:extLst>
              <a:ext uri="{FF2B5EF4-FFF2-40B4-BE49-F238E27FC236}">
                <a16:creationId xmlns:a16="http://schemas.microsoft.com/office/drawing/2014/main" id="{02BBB291-F866-4BDE-B249-D78C7F0BE3BC}"/>
              </a:ext>
            </a:extLst>
          </p:cNvPr>
          <p:cNvSpPr/>
          <p:nvPr/>
        </p:nvSpPr>
        <p:spPr>
          <a:xfrm>
            <a:off x="6955033" y="5119044"/>
            <a:ext cx="1840051" cy="827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 </a:t>
            </a:r>
            <a:r>
              <a:rPr lang="en-US" dirty="0" err="1">
                <a:solidFill>
                  <a:schemeClr val="tx1"/>
                </a:solidFill>
              </a:rPr>
              <a:t>Revasc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Anat</a:t>
            </a:r>
            <a:r>
              <a:rPr lang="en-US" dirty="0">
                <a:solidFill>
                  <a:schemeClr val="tx1"/>
                </a:solidFill>
              </a:rPr>
              <a:t>: N = 206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Func</a:t>
            </a:r>
            <a:r>
              <a:rPr lang="en-US" dirty="0">
                <a:solidFill>
                  <a:schemeClr val="tx1"/>
                </a:solidFill>
              </a:rPr>
              <a:t>: N = 162</a:t>
            </a:r>
          </a:p>
        </p:txBody>
      </p:sp>
      <p:cxnSp>
        <p:nvCxnSpPr>
          <p:cNvPr id="5" name="Straight Arrow Connector 4"/>
          <p:cNvCxnSpPr>
            <a:stCxn id="15" idx="2"/>
          </p:cNvCxnSpPr>
          <p:nvPr/>
        </p:nvCxnSpPr>
        <p:spPr>
          <a:xfrm>
            <a:off x="5253487" y="4801348"/>
            <a:ext cx="0" cy="317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31917" y="4955051"/>
            <a:ext cx="5243141" cy="5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0" idx="0"/>
          </p:cNvCxnSpPr>
          <p:nvPr/>
        </p:nvCxnSpPr>
        <p:spPr>
          <a:xfrm>
            <a:off x="7875058" y="4960196"/>
            <a:ext cx="1" cy="158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31917" y="4955051"/>
            <a:ext cx="0" cy="163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893781" y="1927212"/>
            <a:ext cx="0" cy="109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19733" y="1912234"/>
            <a:ext cx="0" cy="107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16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32"/>
    </mc:Choice>
    <mc:Fallback xmlns="">
      <p:transition spd="slow" advTm="5563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8F234E-FDE8-FA49-8ACA-7B530559A7C1}"/>
              </a:ext>
            </a:extLst>
          </p:cNvPr>
          <p:cNvSpPr txBox="1"/>
          <p:nvPr/>
        </p:nvSpPr>
        <p:spPr>
          <a:xfrm>
            <a:off x="1006987" y="1338025"/>
            <a:ext cx="502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Propensity weighted SAQ scores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54983-FBA5-CE40-B994-B6722C438C7A}"/>
              </a:ext>
            </a:extLst>
          </p:cNvPr>
          <p:cNvSpPr txBox="1"/>
          <p:nvPr/>
        </p:nvSpPr>
        <p:spPr>
          <a:xfrm>
            <a:off x="2321527" y="382338"/>
            <a:ext cx="6571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Objective 2: INV-FCR vs CON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0650EA-88FC-4DB7-85C4-775A3AE92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3161" b="49864"/>
          <a:stretch/>
        </p:blipFill>
        <p:spPr>
          <a:xfrm>
            <a:off x="755159" y="1799690"/>
            <a:ext cx="10986896" cy="384903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D02EBC-912F-4E43-B8FE-53D448AD1F2B}"/>
              </a:ext>
            </a:extLst>
          </p:cNvPr>
          <p:cNvSpPr txBox="1"/>
          <p:nvPr/>
        </p:nvSpPr>
        <p:spPr>
          <a:xfrm>
            <a:off x="10701384" y="3593402"/>
            <a:ext cx="85450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INV-FCR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8FFA1-5CB7-4E8C-A147-245417BBDA1D}"/>
              </a:ext>
            </a:extLst>
          </p:cNvPr>
          <p:cNvSpPr txBox="1"/>
          <p:nvPr/>
        </p:nvSpPr>
        <p:spPr>
          <a:xfrm>
            <a:off x="5241493" y="3593402"/>
            <a:ext cx="731290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INV-FCR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6631E-B494-414D-9CF3-A65F16E94CE4}"/>
              </a:ext>
            </a:extLst>
          </p:cNvPr>
          <p:cNvSpPr txBox="1"/>
          <p:nvPr/>
        </p:nvSpPr>
        <p:spPr>
          <a:xfrm>
            <a:off x="5241492" y="3339486"/>
            <a:ext cx="85450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CON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22C7B-219E-4BBE-BE35-A889794B6F53}"/>
              </a:ext>
            </a:extLst>
          </p:cNvPr>
          <p:cNvSpPr txBox="1"/>
          <p:nvPr/>
        </p:nvSpPr>
        <p:spPr>
          <a:xfrm>
            <a:off x="10701385" y="3389121"/>
            <a:ext cx="85450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CON</a:t>
            </a:r>
          </a:p>
        </p:txBody>
      </p:sp>
    </p:spTree>
    <p:extLst>
      <p:ext uri="{BB962C8B-B14F-4D97-AF65-F5344CB8AC3E}">
        <p14:creationId xmlns:p14="http://schemas.microsoft.com/office/powerpoint/2010/main" val="3249531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0D13E3-9BE3-AD4E-BA92-EEA27F291F6D}"/>
              </a:ext>
            </a:extLst>
          </p:cNvPr>
          <p:cNvSpPr txBox="1"/>
          <p:nvPr/>
        </p:nvSpPr>
        <p:spPr>
          <a:xfrm>
            <a:off x="367382" y="1439900"/>
            <a:ext cx="741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Adjusted mean difference in QoL scores at 1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D8976-0AEB-F04E-B7DA-089612331F06}"/>
              </a:ext>
            </a:extLst>
          </p:cNvPr>
          <p:cNvSpPr txBox="1"/>
          <p:nvPr/>
        </p:nvSpPr>
        <p:spPr>
          <a:xfrm>
            <a:off x="1627353" y="486566"/>
            <a:ext cx="985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INV-CR vs CON vs. Randomized ISCHEMIA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72F58-8E21-4782-ADCB-66C1AFC19015}"/>
              </a:ext>
            </a:extLst>
          </p:cNvPr>
          <p:cNvSpPr txBox="1"/>
          <p:nvPr/>
        </p:nvSpPr>
        <p:spPr>
          <a:xfrm>
            <a:off x="7111514" y="5560722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*Excluded: Pts with prior CABG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AB6789-74A8-42D0-87DF-AD624FE41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673517"/>
              </p:ext>
            </p:extLst>
          </p:nvPr>
        </p:nvGraphicFramePr>
        <p:xfrm>
          <a:off x="381811" y="2838134"/>
          <a:ext cx="11428378" cy="1857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4086">
                  <a:extLst>
                    <a:ext uri="{9D8B030D-6E8A-4147-A177-3AD203B41FA5}">
                      <a16:colId xmlns:a16="http://schemas.microsoft.com/office/drawing/2014/main" val="703554351"/>
                    </a:ext>
                  </a:extLst>
                </a:gridCol>
                <a:gridCol w="2564356">
                  <a:extLst>
                    <a:ext uri="{9D8B030D-6E8A-4147-A177-3AD203B41FA5}">
                      <a16:colId xmlns:a16="http://schemas.microsoft.com/office/drawing/2014/main" val="2152432876"/>
                    </a:ext>
                  </a:extLst>
                </a:gridCol>
                <a:gridCol w="2564356">
                  <a:extLst>
                    <a:ext uri="{9D8B030D-6E8A-4147-A177-3AD203B41FA5}">
                      <a16:colId xmlns:a16="http://schemas.microsoft.com/office/drawing/2014/main" val="2904599254"/>
                    </a:ext>
                  </a:extLst>
                </a:gridCol>
                <a:gridCol w="2565580">
                  <a:extLst>
                    <a:ext uri="{9D8B030D-6E8A-4147-A177-3AD203B41FA5}">
                      <a16:colId xmlns:a16="http://schemas.microsoft.com/office/drawing/2014/main" val="1146761587"/>
                    </a:ext>
                  </a:extLst>
                </a:gridCol>
              </a:tblGrid>
              <a:tr h="287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INV-ACR vs. CON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INV-FCR vs. CON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INV vs. CON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7016216"/>
                  </a:ext>
                </a:extLst>
              </a:tr>
              <a:tr h="287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SAQ-7 Summary Score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4.3 (3.2, 5.6)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4.3 (3.1, 5.5)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3.7 (2.9, 4.6)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145185"/>
                  </a:ext>
                </a:extLst>
              </a:tr>
              <a:tr h="368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SAQ-7 Angina Frequency Score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4.3 (3.3, 5.2)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4.7 (3.6, 5.6)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3.7 (2.8, 4.6)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028610"/>
                  </a:ext>
                </a:extLst>
              </a:tr>
              <a:tr h="287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SAQ-7 Quality of Life Score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5.6 (3.8, 7.6)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5.9 (3.7, 7.8)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4.6 (3.3, 6.0)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3170309"/>
                  </a:ext>
                </a:extLst>
              </a:tr>
              <a:tr h="3404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SAQ-7 Physical Limitation Score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3.0 (1.4, 4.7)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3.3 (1.8, 4.8)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2.6 (1.5, 3.8)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659406"/>
                  </a:ext>
                </a:extLst>
              </a:tr>
              <a:tr h="287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Rose Dyspnea Scale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-0.2 (-0.3, -0.1)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-0.2 (-0.3, -0.1)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-0.1 (-0.2, -0.1)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3274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8004706-32C4-4086-BF59-23EF7C0F9371}"/>
              </a:ext>
            </a:extLst>
          </p:cNvPr>
          <p:cNvSpPr txBox="1"/>
          <p:nvPr/>
        </p:nvSpPr>
        <p:spPr>
          <a:xfrm>
            <a:off x="9548495" y="2450982"/>
            <a:ext cx="19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ISCHEMIA Trial*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2F5CF6-8968-4FB3-AC2E-D0ABFE9620A7}"/>
              </a:ext>
            </a:extLst>
          </p:cNvPr>
          <p:cNvSpPr/>
          <p:nvPr/>
        </p:nvSpPr>
        <p:spPr>
          <a:xfrm>
            <a:off x="4786725" y="2458059"/>
            <a:ext cx="382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783"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ISCHEMIA CR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Substudy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96985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6CBE-3E71-41A6-A086-16B13411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74" y="0"/>
            <a:ext cx="11103591" cy="1325563"/>
          </a:xfrm>
        </p:spPr>
        <p:txBody>
          <a:bodyPr/>
          <a:lstStyle/>
          <a:p>
            <a:r>
              <a:rPr lang="en-US" dirty="0"/>
              <a:t>Freedom from Angina Highest in INV-CR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3DFA97-48B0-47EE-A1B9-7BEF1878B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6492" y="995416"/>
            <a:ext cx="7797160" cy="4460485"/>
          </a:xfrm>
        </p:spPr>
      </p:pic>
    </p:spTree>
    <p:extLst>
      <p:ext uri="{BB962C8B-B14F-4D97-AF65-F5344CB8AC3E}">
        <p14:creationId xmlns:p14="http://schemas.microsoft.com/office/powerpoint/2010/main" val="1484390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5FFDAB7-1A41-C74F-8ECB-6BAC024E5C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749482"/>
              </p:ext>
            </p:extLst>
          </p:nvPr>
        </p:nvGraphicFramePr>
        <p:xfrm>
          <a:off x="1452345" y="1273696"/>
          <a:ext cx="9676570" cy="1411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4847">
                  <a:extLst>
                    <a:ext uri="{9D8B030D-6E8A-4147-A177-3AD203B41FA5}">
                      <a16:colId xmlns:a16="http://schemas.microsoft.com/office/drawing/2014/main" val="1557000224"/>
                    </a:ext>
                  </a:extLst>
                </a:gridCol>
                <a:gridCol w="1716944">
                  <a:extLst>
                    <a:ext uri="{9D8B030D-6E8A-4147-A177-3AD203B41FA5}">
                      <a16:colId xmlns:a16="http://schemas.microsoft.com/office/drawing/2014/main" val="3982076448"/>
                    </a:ext>
                  </a:extLst>
                </a:gridCol>
                <a:gridCol w="1717979">
                  <a:extLst>
                    <a:ext uri="{9D8B030D-6E8A-4147-A177-3AD203B41FA5}">
                      <a16:colId xmlns:a16="http://schemas.microsoft.com/office/drawing/2014/main" val="3278215177"/>
                    </a:ext>
                  </a:extLst>
                </a:gridCol>
                <a:gridCol w="1717979">
                  <a:extLst>
                    <a:ext uri="{9D8B030D-6E8A-4147-A177-3AD203B41FA5}">
                      <a16:colId xmlns:a16="http://schemas.microsoft.com/office/drawing/2014/main" val="1449174559"/>
                    </a:ext>
                  </a:extLst>
                </a:gridCol>
                <a:gridCol w="1268821">
                  <a:extLst>
                    <a:ext uri="{9D8B030D-6E8A-4147-A177-3AD203B41FA5}">
                      <a16:colId xmlns:a16="http://schemas.microsoft.com/office/drawing/2014/main" val="2052931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Daily/Weekly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Angina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Monthly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Angina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Angina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Interaction P-value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800704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INV-FCR vs CON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 SAQ-7 Summary Score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 SAQ-7 Angina Frequency Score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 Freedom from angina (OR)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7.0 (4.3, 9.9)</a:t>
                      </a:r>
                      <a:endParaRPr lang="en-US" sz="18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7.7 (4.8, 10.8)</a:t>
                      </a:r>
                      <a:endParaRPr lang="en-US" sz="18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2.31 (1.55, 3.44)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5.4 (3.5, 7.1)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4.9 (3.5, 6.3)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2.35 (1.65, 3.14)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1.8 (0.3, 3.4)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1.9 (0.9, 3.0)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1.62 (1.15, 2.26)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&lt;0.001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&lt;0.001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&lt;0.001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2333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D1E9318-7936-2442-8F5F-F22D5B517759}"/>
              </a:ext>
            </a:extLst>
          </p:cNvPr>
          <p:cNvSpPr txBox="1"/>
          <p:nvPr/>
        </p:nvSpPr>
        <p:spPr>
          <a:xfrm>
            <a:off x="207190" y="1569628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Baseline </a:t>
            </a:r>
          </a:p>
          <a:p>
            <a:r>
              <a:rPr lang="en-US"/>
              <a:t>Angina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A532C-6B7D-8040-9EB0-BC8FA2ABE96B}"/>
              </a:ext>
            </a:extLst>
          </p:cNvPr>
          <p:cNvSpPr txBox="1"/>
          <p:nvPr/>
        </p:nvSpPr>
        <p:spPr>
          <a:xfrm>
            <a:off x="207190" y="4093939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Baseline </a:t>
            </a:r>
          </a:p>
          <a:p>
            <a:r>
              <a:rPr lang="en-US"/>
              <a:t>Ischemia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383943F-1FEA-6C49-80DA-21E32EDAD3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7316"/>
            <a:ext cx="1229907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Benefits differ by Baseline Angina, but Not by Ischemia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7A72CB4-EC31-4F43-AEE0-64BF088A4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167980"/>
              </p:ext>
            </p:extLst>
          </p:nvPr>
        </p:nvGraphicFramePr>
        <p:xfrm>
          <a:off x="1452346" y="3711144"/>
          <a:ext cx="9676569" cy="1411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4846">
                  <a:extLst>
                    <a:ext uri="{9D8B030D-6E8A-4147-A177-3AD203B41FA5}">
                      <a16:colId xmlns:a16="http://schemas.microsoft.com/office/drawing/2014/main" val="2719319112"/>
                    </a:ext>
                  </a:extLst>
                </a:gridCol>
                <a:gridCol w="1716944">
                  <a:extLst>
                    <a:ext uri="{9D8B030D-6E8A-4147-A177-3AD203B41FA5}">
                      <a16:colId xmlns:a16="http://schemas.microsoft.com/office/drawing/2014/main" val="4033489155"/>
                    </a:ext>
                  </a:extLst>
                </a:gridCol>
                <a:gridCol w="1717979">
                  <a:extLst>
                    <a:ext uri="{9D8B030D-6E8A-4147-A177-3AD203B41FA5}">
                      <a16:colId xmlns:a16="http://schemas.microsoft.com/office/drawing/2014/main" val="4099945701"/>
                    </a:ext>
                  </a:extLst>
                </a:gridCol>
                <a:gridCol w="1717979">
                  <a:extLst>
                    <a:ext uri="{9D8B030D-6E8A-4147-A177-3AD203B41FA5}">
                      <a16:colId xmlns:a16="http://schemas.microsoft.com/office/drawing/2014/main" val="684801815"/>
                    </a:ext>
                  </a:extLst>
                </a:gridCol>
                <a:gridCol w="1268821">
                  <a:extLst>
                    <a:ext uri="{9D8B030D-6E8A-4147-A177-3AD203B41FA5}">
                      <a16:colId xmlns:a16="http://schemas.microsoft.com/office/drawing/2014/main" val="2332808749"/>
                    </a:ext>
                  </a:extLst>
                </a:gridCol>
              </a:tblGrid>
              <a:tr h="3558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No-Mild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Ischemia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Moderate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Ischemia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Severe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Ischemia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Interaction P-value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9855800"/>
                  </a:ext>
                </a:extLst>
              </a:tr>
              <a:tr h="7208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INV-FCR vs CON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 SAQ-7 Summary Score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 SAQ-7 Angina Frequency Score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 Freedom from angina (OR)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3.9 (1.2, 6.6)</a:t>
                      </a:r>
                      <a:endParaRPr lang="en-US" sz="18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2.8 (-0.0, 5.5)</a:t>
                      </a:r>
                      <a:endParaRPr lang="en-US" sz="18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1.69 (1.13, 2.59)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4.9 (3.1, 6.9)</a:t>
                      </a:r>
                      <a:endParaRPr lang="en-US" sz="18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4.8 (3.1, 6.6)</a:t>
                      </a:r>
                      <a:endParaRPr lang="en-US" sz="18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2.17 (1.58, 2.92)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4.4 (2.4, 6.0)</a:t>
                      </a:r>
                      <a:endParaRPr lang="en-US" sz="18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4.7 (3.5, 5.9)</a:t>
                      </a:r>
                      <a:endParaRPr lang="en-US" sz="18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2.36 (1.69, 3.14)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0.83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0.43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0.41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711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53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0CE8-0E65-A743-BE3A-0B19557C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8" y="96183"/>
            <a:ext cx="10515600" cy="1325563"/>
          </a:xfrm>
        </p:spPr>
        <p:txBody>
          <a:bodyPr/>
          <a:lstStyle/>
          <a:p>
            <a:r>
              <a:rPr lang="en-US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1926E-4E7D-0D45-B431-0F3AE258E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8" y="118016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Observational comparison, so association cannot be equated with causality</a:t>
            </a:r>
          </a:p>
          <a:p>
            <a:pPr lvl="1"/>
            <a:r>
              <a:rPr lang="en-US" dirty="0"/>
              <a:t>Methods to match/adjust used 24 prospectively-collected, clinical and angiographic factors</a:t>
            </a:r>
          </a:p>
          <a:p>
            <a:pPr lvl="1"/>
            <a:r>
              <a:rPr lang="en-US" dirty="0"/>
              <a:t>However, we acknowledge likely residual confounding</a:t>
            </a:r>
          </a:p>
          <a:p>
            <a:pPr marL="457200" lvl="1" indent="0">
              <a:buNone/>
            </a:pPr>
            <a:endParaRPr lang="en-US" dirty="0">
              <a:cs typeface="Arial" panose="020B0604020202020204"/>
            </a:endParaRPr>
          </a:p>
          <a:p>
            <a:r>
              <a:rPr lang="en-US" dirty="0"/>
              <a:t>No sham group—cannot exclude placebo effect--however, benefit in QoL comparable to the sham-controlled ORBITA Trial</a:t>
            </a:r>
          </a:p>
          <a:p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0091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1006-C720-9042-9A12-A72DDE409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6007E-980A-9745-AB86-5E1E92296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63213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434D-ED49-AC47-BE06-27340723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21E09-F2E1-BF4E-BC43-D55FA2CE2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11" y="1504572"/>
            <a:ext cx="1096797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CR is associated with a greater improvement in angina-related quality of life than ICR, particularly in patients with baseline weekly/daily angina</a:t>
            </a:r>
          </a:p>
          <a:p>
            <a:endParaRPr lang="en-US" dirty="0">
              <a:cs typeface="Arial"/>
            </a:endParaRPr>
          </a:p>
          <a:p>
            <a:r>
              <a:rPr lang="en-US" dirty="0"/>
              <a:t>Functional CR is at least as effective as anatomic CR in improving angina-related quality of life</a:t>
            </a:r>
          </a:p>
          <a:p>
            <a:endParaRPr lang="en-US" dirty="0">
              <a:cs typeface="Arial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987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E84F-A002-4B91-90CB-C56D44A9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Conclusions (2)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5EFDD-5CA6-4797-8E95-5DA01C68D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Invasive management achieving CR improves angina-related quality of life more than conservative management, with greater benefits in the patients with more angina. 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Stress-induced ischemia burden on non-invasive testing and presence of CTOs do not identify patients who benefit more or less from CR.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795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434D-ED49-AC47-BE06-27340723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21E09-F2E1-BF4E-BC43-D55FA2CE2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19" y="1581785"/>
            <a:ext cx="1096797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These results suggest that, for patients with chronic coronary disease and angina who are being managed invasively, the safe achievement of CR will optimize quality of life.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3361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16E9C-49A3-7846-961D-64DFED58B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771525"/>
            <a:ext cx="10515600" cy="435133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sz="6400" dirty="0"/>
              <a:t>Thank you…..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ea typeface="+mn-lt"/>
                <a:cs typeface="+mn-lt"/>
              </a:rPr>
              <a:t>John </a:t>
            </a:r>
            <a:r>
              <a:rPr lang="en-US" sz="3600" dirty="0" err="1">
                <a:ea typeface="+mn-lt"/>
                <a:cs typeface="+mn-lt"/>
              </a:rPr>
              <a:t>Spertus</a:t>
            </a:r>
            <a:r>
              <a:rPr lang="en-US" sz="3600" dirty="0">
                <a:ea typeface="+mn-lt"/>
                <a:cs typeface="+mn-lt"/>
              </a:rPr>
              <a:t>, Gregg Stone</a:t>
            </a:r>
            <a:endParaRPr lang="en-US" sz="3600" dirty="0"/>
          </a:p>
          <a:p>
            <a:pPr>
              <a:lnSpc>
                <a:spcPct val="200000"/>
              </a:lnSpc>
            </a:pPr>
            <a:r>
              <a:rPr lang="en-US" sz="3600" dirty="0"/>
              <a:t>Quality of Life Core Lab: Philip Jones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sz="3600" dirty="0"/>
              <a:t>ISCHEMIA Trial Chair &amp; Co-Chair: Judith Hochman, David Maron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cs typeface="Arial"/>
              </a:rPr>
              <a:t>ISCHEMIA Quantitative Coronary Angiography Core Lab: Ziad </a:t>
            </a:r>
            <a:r>
              <a:rPr lang="en-US" sz="3600" dirty="0">
                <a:ea typeface="+mn-lt"/>
                <a:cs typeface="+mn-lt"/>
              </a:rPr>
              <a:t>Ali, Jennifer Horst</a:t>
            </a:r>
            <a:endParaRPr lang="en-US" sz="3600" dirty="0"/>
          </a:p>
          <a:p>
            <a:pPr>
              <a:lnSpc>
                <a:spcPct val="200000"/>
              </a:lnSpc>
            </a:pPr>
            <a:r>
              <a:rPr lang="en-US" sz="3600" dirty="0"/>
              <a:t>ISCHEMIA Analytic Center: Sean O’Brien, </a:t>
            </a:r>
            <a:r>
              <a:rPr lang="en-US" sz="3600" dirty="0">
                <a:ea typeface="+mn-lt"/>
                <a:cs typeface="+mn-lt"/>
              </a:rPr>
              <a:t>Ovidiu Dressler, Grace Rhodes</a:t>
            </a:r>
          </a:p>
          <a:p>
            <a:pPr marL="0" indent="0">
              <a:buNone/>
            </a:pPr>
            <a:endParaRPr lang="en-US" sz="36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613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6"/>
    </mc:Choice>
    <mc:Fallback xmlns="">
      <p:transition spd="slow" advTm="42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71685-2091-134F-A99B-0DFE8082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the ISCHEMIA Trial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999D2E-6A99-044A-9972-9AFBFC4D6512}"/>
              </a:ext>
            </a:extLst>
          </p:cNvPr>
          <p:cNvGrpSpPr/>
          <p:nvPr/>
        </p:nvGrpSpPr>
        <p:grpSpPr>
          <a:xfrm>
            <a:off x="5756577" y="3579731"/>
            <a:ext cx="1228222" cy="1022292"/>
            <a:chOff x="5756577" y="2733064"/>
            <a:chExt cx="1228222" cy="1022292"/>
          </a:xfrm>
        </p:grpSpPr>
        <p:pic>
          <p:nvPicPr>
            <p:cNvPr id="17" name="Picture 8" descr="Free Prescription Drugs Cliparts, Download Free Clip Art, Free ...">
              <a:extLst>
                <a:ext uri="{FF2B5EF4-FFF2-40B4-BE49-F238E27FC236}">
                  <a16:creationId xmlns:a16="http://schemas.microsoft.com/office/drawing/2014/main" id="{270AF035-999B-8944-AF9B-2127C9E92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961" y="2733064"/>
              <a:ext cx="989838" cy="102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876C4B-0BD8-514B-A587-0AF40AB2F277}"/>
                </a:ext>
              </a:extLst>
            </p:cNvPr>
            <p:cNvSpPr txBox="1"/>
            <p:nvPr/>
          </p:nvSpPr>
          <p:spPr>
            <a:xfrm>
              <a:off x="5756577" y="31978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65C089-B7FF-3043-B7B5-FEFE9C60805C}"/>
              </a:ext>
            </a:extLst>
          </p:cNvPr>
          <p:cNvGrpSpPr/>
          <p:nvPr/>
        </p:nvGrpSpPr>
        <p:grpSpPr>
          <a:xfrm>
            <a:off x="1258044" y="2768615"/>
            <a:ext cx="3380991" cy="1442263"/>
            <a:chOff x="1258044" y="1921948"/>
            <a:chExt cx="3380991" cy="144226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699006-4602-F54C-A42D-74A9E661C2DD}"/>
                </a:ext>
              </a:extLst>
            </p:cNvPr>
            <p:cNvGrpSpPr/>
            <p:nvPr/>
          </p:nvGrpSpPr>
          <p:grpSpPr>
            <a:xfrm>
              <a:off x="2000312" y="1921948"/>
              <a:ext cx="2638723" cy="1442263"/>
              <a:chOff x="4174184" y="4539259"/>
              <a:chExt cx="2638723" cy="144226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1C874F2-CCAD-3641-AACB-BDA1EA660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74184" y="4706786"/>
                <a:ext cx="648187" cy="1240359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8616755-CB31-EA42-B2FD-5EBAFDF06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5126" y="5480359"/>
                <a:ext cx="1782779" cy="47955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7147A83-85A6-0E41-AAC0-3580F814F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0507" y="5178255"/>
                <a:ext cx="1344043" cy="289332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6C70149-9732-5C42-80F0-362E53EBD1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2845" y="4539259"/>
                <a:ext cx="1520062" cy="1442263"/>
              </a:xfrm>
              <a:prstGeom prst="rect">
                <a:avLst/>
              </a:prstGeom>
            </p:spPr>
          </p:pic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141F238-07C7-7546-B8D7-4C5EDB793B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8044" y="2863048"/>
              <a:ext cx="742268" cy="363867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CE5CB0-E8FB-D64F-A277-C75EEC8AB9F7}"/>
              </a:ext>
            </a:extLst>
          </p:cNvPr>
          <p:cNvGrpSpPr/>
          <p:nvPr/>
        </p:nvGrpSpPr>
        <p:grpSpPr>
          <a:xfrm>
            <a:off x="1268363" y="4117565"/>
            <a:ext cx="2279199" cy="1193504"/>
            <a:chOff x="1268363" y="3270898"/>
            <a:chExt cx="2279199" cy="1193504"/>
          </a:xfrm>
        </p:grpSpPr>
        <p:pic>
          <p:nvPicPr>
            <p:cNvPr id="19" name="Picture 8" descr="Free Prescription Drugs Cliparts, Download Free Clip Art, Free ...">
              <a:extLst>
                <a:ext uri="{FF2B5EF4-FFF2-40B4-BE49-F238E27FC236}">
                  <a16:creationId xmlns:a16="http://schemas.microsoft.com/office/drawing/2014/main" id="{46AA32B5-BE81-6042-8175-F39D816BC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724" y="3442110"/>
              <a:ext cx="989838" cy="102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60949C3-0CFE-FA4F-B232-4266D3691E0B}"/>
                </a:ext>
              </a:extLst>
            </p:cNvPr>
            <p:cNvCxnSpPr>
              <a:cxnSpLocks/>
            </p:cNvCxnSpPr>
            <p:nvPr/>
          </p:nvCxnSpPr>
          <p:spPr>
            <a:xfrm>
              <a:off x="1268363" y="3270898"/>
              <a:ext cx="731949" cy="415885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A75169-8D99-0040-9A83-5C0A8753C1C9}"/>
              </a:ext>
            </a:extLst>
          </p:cNvPr>
          <p:cNvGrpSpPr/>
          <p:nvPr/>
        </p:nvGrpSpPr>
        <p:grpSpPr>
          <a:xfrm>
            <a:off x="4661120" y="2550803"/>
            <a:ext cx="3336168" cy="1061846"/>
            <a:chOff x="4661120" y="1704136"/>
            <a:chExt cx="3336168" cy="10618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60C6638-6F76-6F4E-8100-146D271C889E}"/>
                </a:ext>
              </a:extLst>
            </p:cNvPr>
            <p:cNvGrpSpPr/>
            <p:nvPr/>
          </p:nvGrpSpPr>
          <p:grpSpPr>
            <a:xfrm>
              <a:off x="5205231" y="1704136"/>
              <a:ext cx="2792057" cy="1040629"/>
              <a:chOff x="7108314" y="3666157"/>
              <a:chExt cx="2792057" cy="104062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3C46109-94FC-AD45-878F-D50CB8BE9D80}"/>
                  </a:ext>
                </a:extLst>
              </p:cNvPr>
              <p:cNvGrpSpPr/>
              <p:nvPr/>
            </p:nvGrpSpPr>
            <p:grpSpPr>
              <a:xfrm>
                <a:off x="7108314" y="4041530"/>
                <a:ext cx="2792057" cy="665256"/>
                <a:chOff x="7188997" y="4041530"/>
                <a:chExt cx="2792057" cy="665256"/>
              </a:xfrm>
            </p:grpSpPr>
            <p:pic>
              <p:nvPicPr>
                <p:cNvPr id="14" name="Picture 4" descr="Coronary Artery Bypass Graft (CABG) Surgery PreOp® Patient ...">
                  <a:extLst>
                    <a:ext uri="{FF2B5EF4-FFF2-40B4-BE49-F238E27FC236}">
                      <a16:creationId xmlns:a16="http://schemas.microsoft.com/office/drawing/2014/main" id="{1D015A01-F04E-494F-A1FC-56D99D6B7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00126" y="4041530"/>
                  <a:ext cx="1180928" cy="6652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6" descr="Angina, Angioplasty, Bypass, CAD, Heart Attack, Stent - AOPA">
                  <a:extLst>
                    <a:ext uri="{FF2B5EF4-FFF2-40B4-BE49-F238E27FC236}">
                      <a16:creationId xmlns:a16="http://schemas.microsoft.com/office/drawing/2014/main" id="{993F62F8-D059-DE47-9C51-7371E3CB3F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88997" y="4041530"/>
                  <a:ext cx="1163258" cy="6553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43B2B0E-137C-E24C-929D-B448A68633F4}"/>
                    </a:ext>
                  </a:extLst>
                </p:cNvPr>
                <p:cNvSpPr txBox="1"/>
                <p:nvPr/>
              </p:nvSpPr>
              <p:spPr>
                <a:xfrm>
                  <a:off x="8352255" y="422175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or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9768AE-579D-3249-81BB-839775264A50}"/>
                  </a:ext>
                </a:extLst>
              </p:cNvPr>
              <p:cNvSpPr txBox="1"/>
              <p:nvPr/>
            </p:nvSpPr>
            <p:spPr>
              <a:xfrm>
                <a:off x="7368988" y="3684494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PCI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129BCE-25C2-B94D-A58F-3322282676BE}"/>
                  </a:ext>
                </a:extLst>
              </p:cNvPr>
              <p:cNvSpPr txBox="1"/>
              <p:nvPr/>
            </p:nvSpPr>
            <p:spPr>
              <a:xfrm>
                <a:off x="8953880" y="3666157"/>
                <a:ext cx="712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CABG</a:t>
                </a:r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5C65B58-9A0C-6642-A60D-4AD5420C30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1120" y="2762920"/>
              <a:ext cx="553529" cy="3062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3D42A8-8DAE-EB41-81CB-E5519DC3828E}"/>
              </a:ext>
            </a:extLst>
          </p:cNvPr>
          <p:cNvGrpSpPr/>
          <p:nvPr/>
        </p:nvGrpSpPr>
        <p:grpSpPr>
          <a:xfrm>
            <a:off x="3872226" y="3291070"/>
            <a:ext cx="7659586" cy="2019999"/>
            <a:chOff x="3872226" y="2444403"/>
            <a:chExt cx="7659586" cy="201999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0301A47-5699-C54B-917D-55912D640FFA}"/>
                </a:ext>
              </a:extLst>
            </p:cNvPr>
            <p:cNvCxnSpPr>
              <a:cxnSpLocks/>
            </p:cNvCxnSpPr>
            <p:nvPr/>
          </p:nvCxnSpPr>
          <p:spPr>
            <a:xfrm>
              <a:off x="3872226" y="4218265"/>
              <a:ext cx="5009202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9AFE52C-32AD-E643-98AA-215DA25BED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7685" y="2762920"/>
              <a:ext cx="553529" cy="3062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10E3828F-65BE-9E40-9195-0B36EAE04FE2}"/>
                </a:ext>
              </a:extLst>
            </p:cNvPr>
            <p:cNvSpPr/>
            <p:nvPr/>
          </p:nvSpPr>
          <p:spPr>
            <a:xfrm>
              <a:off x="8800746" y="2444403"/>
              <a:ext cx="528553" cy="2019999"/>
            </a:xfrm>
            <a:prstGeom prst="rightBrace">
              <a:avLst>
                <a:gd name="adj1" fmla="val 8333"/>
                <a:gd name="adj2" fmla="val 50444"/>
              </a:avLst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B9DA9F-F605-6E44-8480-EFE43B5DE985}"/>
                </a:ext>
              </a:extLst>
            </p:cNvPr>
            <p:cNvSpPr txBox="1"/>
            <p:nvPr/>
          </p:nvSpPr>
          <p:spPr>
            <a:xfrm>
              <a:off x="9432198" y="3248007"/>
              <a:ext cx="20996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Angina-related 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QoL</a:t>
              </a:r>
            </a:p>
          </p:txBody>
        </p:sp>
      </p:grpSp>
      <p:pic>
        <p:nvPicPr>
          <p:cNvPr id="2050" name="Picture 2" descr="How Often Should I Have a Stress Test • MyHeart">
            <a:extLst>
              <a:ext uri="{FF2B5EF4-FFF2-40B4-BE49-F238E27FC236}">
                <a16:creationId xmlns:a16="http://schemas.microsoft.com/office/drawing/2014/main" id="{B15E9F98-F844-B046-A2C9-FCBD7DB5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4698"/>
            <a:ext cx="1528558" cy="15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08F6205-4607-B041-ADFC-D4737C7C4B90}"/>
              </a:ext>
            </a:extLst>
          </p:cNvPr>
          <p:cNvSpPr txBox="1"/>
          <p:nvPr/>
        </p:nvSpPr>
        <p:spPr>
          <a:xfrm>
            <a:off x="24558" y="2783238"/>
            <a:ext cx="14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Moderate-Risk Stress Test</a:t>
            </a:r>
          </a:p>
        </p:txBody>
      </p:sp>
    </p:spTree>
    <p:extLst>
      <p:ext uri="{BB962C8B-B14F-4D97-AF65-F5344CB8AC3E}">
        <p14:creationId xmlns:p14="http://schemas.microsoft.com/office/powerpoint/2010/main" val="348334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71685-2091-134F-A99B-0DFE8082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77" y="149032"/>
            <a:ext cx="10515600" cy="1325563"/>
          </a:xfrm>
        </p:spPr>
        <p:txBody>
          <a:bodyPr/>
          <a:lstStyle/>
          <a:p>
            <a:r>
              <a:rPr lang="en-US"/>
              <a:t>Key Clinical Question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999D2E-6A99-044A-9972-9AFBFC4D6512}"/>
              </a:ext>
            </a:extLst>
          </p:cNvPr>
          <p:cNvGrpSpPr/>
          <p:nvPr/>
        </p:nvGrpSpPr>
        <p:grpSpPr>
          <a:xfrm>
            <a:off x="5756577" y="3579731"/>
            <a:ext cx="1228222" cy="1022292"/>
            <a:chOff x="5756577" y="2733064"/>
            <a:chExt cx="1228222" cy="1022292"/>
          </a:xfrm>
        </p:grpSpPr>
        <p:pic>
          <p:nvPicPr>
            <p:cNvPr id="17" name="Picture 8" descr="Free Prescription Drugs Cliparts, Download Free Clip Art, Free ...">
              <a:extLst>
                <a:ext uri="{FF2B5EF4-FFF2-40B4-BE49-F238E27FC236}">
                  <a16:creationId xmlns:a16="http://schemas.microsoft.com/office/drawing/2014/main" id="{270AF035-999B-8944-AF9B-2127C9E92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961" y="2733064"/>
              <a:ext cx="989838" cy="102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876C4B-0BD8-514B-A587-0AF40AB2F277}"/>
                </a:ext>
              </a:extLst>
            </p:cNvPr>
            <p:cNvSpPr txBox="1"/>
            <p:nvPr/>
          </p:nvSpPr>
          <p:spPr>
            <a:xfrm>
              <a:off x="5756577" y="31978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65C089-B7FF-3043-B7B5-FEFE9C60805C}"/>
              </a:ext>
            </a:extLst>
          </p:cNvPr>
          <p:cNvGrpSpPr/>
          <p:nvPr/>
        </p:nvGrpSpPr>
        <p:grpSpPr>
          <a:xfrm>
            <a:off x="1258044" y="2768615"/>
            <a:ext cx="3380991" cy="1442263"/>
            <a:chOff x="1258044" y="1921948"/>
            <a:chExt cx="3380991" cy="144226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699006-4602-F54C-A42D-74A9E661C2DD}"/>
                </a:ext>
              </a:extLst>
            </p:cNvPr>
            <p:cNvGrpSpPr/>
            <p:nvPr/>
          </p:nvGrpSpPr>
          <p:grpSpPr>
            <a:xfrm>
              <a:off x="2000312" y="1921948"/>
              <a:ext cx="2638723" cy="1442263"/>
              <a:chOff x="4174184" y="4539259"/>
              <a:chExt cx="2638723" cy="144226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1C874F2-CCAD-3641-AACB-BDA1EA660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74184" y="4706786"/>
                <a:ext cx="648187" cy="1240359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8616755-CB31-EA42-B2FD-5EBAFDF06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5126" y="5480359"/>
                <a:ext cx="1782779" cy="47955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7147A83-85A6-0E41-AAC0-3580F814F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0507" y="5178255"/>
                <a:ext cx="1344043" cy="289332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6C70149-9732-5C42-80F0-362E53EBD1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2845" y="4539259"/>
                <a:ext cx="1520062" cy="1442263"/>
              </a:xfrm>
              <a:prstGeom prst="rect">
                <a:avLst/>
              </a:prstGeom>
            </p:spPr>
          </p:pic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141F238-07C7-7546-B8D7-4C5EDB793B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8044" y="2863048"/>
              <a:ext cx="742268" cy="363867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CE5CB0-E8FB-D64F-A277-C75EEC8AB9F7}"/>
              </a:ext>
            </a:extLst>
          </p:cNvPr>
          <p:cNvGrpSpPr/>
          <p:nvPr/>
        </p:nvGrpSpPr>
        <p:grpSpPr>
          <a:xfrm>
            <a:off x="1268363" y="4117565"/>
            <a:ext cx="2279199" cy="1193504"/>
            <a:chOff x="1268363" y="3270898"/>
            <a:chExt cx="2279199" cy="1193504"/>
          </a:xfrm>
        </p:grpSpPr>
        <p:pic>
          <p:nvPicPr>
            <p:cNvPr id="19" name="Picture 8" descr="Free Prescription Drugs Cliparts, Download Free Clip Art, Free ...">
              <a:extLst>
                <a:ext uri="{FF2B5EF4-FFF2-40B4-BE49-F238E27FC236}">
                  <a16:creationId xmlns:a16="http://schemas.microsoft.com/office/drawing/2014/main" id="{46AA32B5-BE81-6042-8175-F39D816BC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724" y="3442110"/>
              <a:ext cx="989838" cy="102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60949C3-0CFE-FA4F-B232-4266D3691E0B}"/>
                </a:ext>
              </a:extLst>
            </p:cNvPr>
            <p:cNvCxnSpPr>
              <a:cxnSpLocks/>
            </p:cNvCxnSpPr>
            <p:nvPr/>
          </p:nvCxnSpPr>
          <p:spPr>
            <a:xfrm>
              <a:off x="1268363" y="3270898"/>
              <a:ext cx="731949" cy="415885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A75169-8D99-0040-9A83-5C0A8753C1C9}"/>
              </a:ext>
            </a:extLst>
          </p:cNvPr>
          <p:cNvGrpSpPr/>
          <p:nvPr/>
        </p:nvGrpSpPr>
        <p:grpSpPr>
          <a:xfrm>
            <a:off x="4661120" y="2550803"/>
            <a:ext cx="3336168" cy="1061846"/>
            <a:chOff x="4661120" y="1704136"/>
            <a:chExt cx="3336168" cy="10618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60C6638-6F76-6F4E-8100-146D271C889E}"/>
                </a:ext>
              </a:extLst>
            </p:cNvPr>
            <p:cNvGrpSpPr/>
            <p:nvPr/>
          </p:nvGrpSpPr>
          <p:grpSpPr>
            <a:xfrm>
              <a:off x="5205231" y="1704136"/>
              <a:ext cx="2792057" cy="1040629"/>
              <a:chOff x="7108314" y="3666157"/>
              <a:chExt cx="2792057" cy="104062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3C46109-94FC-AD45-878F-D50CB8BE9D80}"/>
                  </a:ext>
                </a:extLst>
              </p:cNvPr>
              <p:cNvGrpSpPr/>
              <p:nvPr/>
            </p:nvGrpSpPr>
            <p:grpSpPr>
              <a:xfrm>
                <a:off x="7108314" y="4041530"/>
                <a:ext cx="2792057" cy="665256"/>
                <a:chOff x="7188997" y="4041530"/>
                <a:chExt cx="2792057" cy="665256"/>
              </a:xfrm>
            </p:grpSpPr>
            <p:pic>
              <p:nvPicPr>
                <p:cNvPr id="14" name="Picture 4" descr="Coronary Artery Bypass Graft (CABG) Surgery PreOp® Patient ...">
                  <a:extLst>
                    <a:ext uri="{FF2B5EF4-FFF2-40B4-BE49-F238E27FC236}">
                      <a16:creationId xmlns:a16="http://schemas.microsoft.com/office/drawing/2014/main" id="{1D015A01-F04E-494F-A1FC-56D99D6B7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00126" y="4041530"/>
                  <a:ext cx="1180928" cy="6652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6" descr="Angina, Angioplasty, Bypass, CAD, Heart Attack, Stent - AOPA">
                  <a:extLst>
                    <a:ext uri="{FF2B5EF4-FFF2-40B4-BE49-F238E27FC236}">
                      <a16:creationId xmlns:a16="http://schemas.microsoft.com/office/drawing/2014/main" id="{993F62F8-D059-DE47-9C51-7371E3CB3F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88997" y="4041530"/>
                  <a:ext cx="1163258" cy="6553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43B2B0E-137C-E24C-929D-B448A68633F4}"/>
                    </a:ext>
                  </a:extLst>
                </p:cNvPr>
                <p:cNvSpPr txBox="1"/>
                <p:nvPr/>
              </p:nvSpPr>
              <p:spPr>
                <a:xfrm>
                  <a:off x="8352255" y="422175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or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9768AE-579D-3249-81BB-839775264A50}"/>
                  </a:ext>
                </a:extLst>
              </p:cNvPr>
              <p:cNvSpPr txBox="1"/>
              <p:nvPr/>
            </p:nvSpPr>
            <p:spPr>
              <a:xfrm>
                <a:off x="7368988" y="3684494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PCI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129BCE-25C2-B94D-A58F-3322282676BE}"/>
                  </a:ext>
                </a:extLst>
              </p:cNvPr>
              <p:cNvSpPr txBox="1"/>
              <p:nvPr/>
            </p:nvSpPr>
            <p:spPr>
              <a:xfrm>
                <a:off x="8953880" y="3666157"/>
                <a:ext cx="712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CABG</a:t>
                </a:r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5C65B58-9A0C-6642-A60D-4AD5420C30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1120" y="2762920"/>
              <a:ext cx="553529" cy="3062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3D42A8-8DAE-EB41-81CB-E5519DC3828E}"/>
              </a:ext>
            </a:extLst>
          </p:cNvPr>
          <p:cNvGrpSpPr/>
          <p:nvPr/>
        </p:nvGrpSpPr>
        <p:grpSpPr>
          <a:xfrm>
            <a:off x="3872226" y="3291070"/>
            <a:ext cx="5457073" cy="2019999"/>
            <a:chOff x="3872226" y="2444403"/>
            <a:chExt cx="5457073" cy="201999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0301A47-5699-C54B-917D-55912D640FFA}"/>
                </a:ext>
              </a:extLst>
            </p:cNvPr>
            <p:cNvCxnSpPr>
              <a:cxnSpLocks/>
            </p:cNvCxnSpPr>
            <p:nvPr/>
          </p:nvCxnSpPr>
          <p:spPr>
            <a:xfrm>
              <a:off x="3872226" y="4218265"/>
              <a:ext cx="5009202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9AFE52C-32AD-E643-98AA-215DA25BED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7685" y="2762920"/>
              <a:ext cx="553529" cy="3062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10E3828F-65BE-9E40-9195-0B36EAE04FE2}"/>
                </a:ext>
              </a:extLst>
            </p:cNvPr>
            <p:cNvSpPr/>
            <p:nvPr/>
          </p:nvSpPr>
          <p:spPr>
            <a:xfrm>
              <a:off x="8800746" y="2444403"/>
              <a:ext cx="528553" cy="2019999"/>
            </a:xfrm>
            <a:prstGeom prst="rightBrace">
              <a:avLst>
                <a:gd name="adj1" fmla="val 8333"/>
                <a:gd name="adj2" fmla="val 50444"/>
              </a:avLst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50" name="Picture 2" descr="How Often Should I Have a Stress Test • MyHeart">
            <a:extLst>
              <a:ext uri="{FF2B5EF4-FFF2-40B4-BE49-F238E27FC236}">
                <a16:creationId xmlns:a16="http://schemas.microsoft.com/office/drawing/2014/main" id="{B15E9F98-F844-B046-A2C9-FCBD7DB5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4698"/>
            <a:ext cx="1528558" cy="15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608FF4F-BAE6-A44F-A10D-286C2AD7D3EF}"/>
              </a:ext>
            </a:extLst>
          </p:cNvPr>
          <p:cNvGrpSpPr/>
          <p:nvPr/>
        </p:nvGrpSpPr>
        <p:grpSpPr>
          <a:xfrm>
            <a:off x="3264949" y="1325951"/>
            <a:ext cx="7373895" cy="1994268"/>
            <a:chOff x="3264949" y="1325951"/>
            <a:chExt cx="7373895" cy="19942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67532A-9DB2-0040-BAEA-AE78BE558B62}"/>
                </a:ext>
              </a:extLst>
            </p:cNvPr>
            <p:cNvSpPr txBox="1"/>
            <p:nvPr/>
          </p:nvSpPr>
          <p:spPr>
            <a:xfrm>
              <a:off x="3264949" y="1325951"/>
              <a:ext cx="66191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/>
                <a:t>Does the Completeness of Revascularization </a:t>
              </a:r>
            </a:p>
            <a:p>
              <a:pPr algn="ctr"/>
              <a:r>
                <a:rPr lang="en-US" sz="2400"/>
                <a:t>(Anatomic or Functional) Influence Outcomes? </a:t>
              </a:r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681EB313-CEE1-4848-AE82-CBD2EE148564}"/>
                </a:ext>
              </a:extLst>
            </p:cNvPr>
            <p:cNvSpPr/>
            <p:nvPr/>
          </p:nvSpPr>
          <p:spPr>
            <a:xfrm rot="16200000">
              <a:off x="6432342" y="989208"/>
              <a:ext cx="284332" cy="2782639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F6981AFE-5F48-0D42-B731-1D5B19B8D31E}"/>
                </a:ext>
              </a:extLst>
            </p:cNvPr>
            <p:cNvCxnSpPr/>
            <p:nvPr/>
          </p:nvCxnSpPr>
          <p:spPr>
            <a:xfrm rot="16200000" flipH="1">
              <a:off x="9533519" y="2214893"/>
              <a:ext cx="1573762" cy="636889"/>
            </a:xfrm>
            <a:prstGeom prst="bentConnector3">
              <a:avLst>
                <a:gd name="adj1" fmla="val 1222"/>
              </a:avLst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175E5DD-541A-4A9D-B619-975270197FA5}"/>
              </a:ext>
            </a:extLst>
          </p:cNvPr>
          <p:cNvSpPr txBox="1"/>
          <p:nvPr/>
        </p:nvSpPr>
        <p:spPr>
          <a:xfrm>
            <a:off x="9432198" y="4094674"/>
            <a:ext cx="2030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Angina-related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QoL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7E2EC1-2F91-4209-86B8-B80C8EBD30A6}"/>
              </a:ext>
            </a:extLst>
          </p:cNvPr>
          <p:cNvSpPr txBox="1"/>
          <p:nvPr/>
        </p:nvSpPr>
        <p:spPr>
          <a:xfrm>
            <a:off x="24558" y="2783238"/>
            <a:ext cx="14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Moderate-Risk Stress Test</a:t>
            </a:r>
          </a:p>
        </p:txBody>
      </p:sp>
    </p:spTree>
    <p:extLst>
      <p:ext uri="{BB962C8B-B14F-4D97-AF65-F5344CB8AC3E}">
        <p14:creationId xmlns:p14="http://schemas.microsoft.com/office/powerpoint/2010/main" val="207678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FA8AE3-F840-614E-A09F-F50D054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25020"/>
            <a:ext cx="12192001" cy="25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A6BCD1-A2ED-1149-A3B0-F4C9546316F8}"/>
              </a:ext>
            </a:extLst>
          </p:cNvPr>
          <p:cNvSpPr txBox="1"/>
          <p:nvPr/>
        </p:nvSpPr>
        <p:spPr>
          <a:xfrm>
            <a:off x="2266107" y="6585627"/>
            <a:ext cx="7659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Modified from Ali Z et al. J Am Heart Assoc. 2021:e020110.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10.1161/JAHA.120.020110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F65A0B-2446-AD48-A5A2-EEFA06C24DA7}"/>
              </a:ext>
            </a:extLst>
          </p:cNvPr>
          <p:cNvSpPr/>
          <p:nvPr/>
        </p:nvSpPr>
        <p:spPr>
          <a:xfrm>
            <a:off x="3434862" y="6209435"/>
            <a:ext cx="5322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*Cardiovascular Research Foundation, NY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D8B9872-F717-3B49-9713-7B675394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11" y="120282"/>
            <a:ext cx="117642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Angiographic Core Laboratory* Assessment of 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Anatomic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and 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Functional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Completeness of Revascularization After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PCI and CABG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FDDCEF-EF3A-3941-8492-74E49F7AFFF3}"/>
              </a:ext>
            </a:extLst>
          </p:cNvPr>
          <p:cNvSpPr txBox="1">
            <a:spLocks/>
          </p:cNvSpPr>
          <p:nvPr/>
        </p:nvSpPr>
        <p:spPr>
          <a:xfrm>
            <a:off x="380163" y="3313242"/>
            <a:ext cx="11431675" cy="2896640"/>
          </a:xfrm>
          <a:prstGeom prst="rect">
            <a:avLst/>
          </a:prstGeom>
          <a:solidFill>
            <a:srgbClr val="B348FF">
              <a:alpha val="18039"/>
            </a:srgb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230188">
              <a:lnSpc>
                <a:spcPct val="120000"/>
              </a:lnSpc>
            </a:pPr>
            <a:r>
              <a:rPr lang="en-US" b="1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/>
              </a:rPr>
              <a:t>Anatomic </a:t>
            </a: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CR: 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Revasc of all lesions with QCA RVD </a:t>
            </a:r>
            <a:r>
              <a:rPr lang="en-US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/>
              </a:rPr>
              <a:t>≥2.0 mm and QCA DS ≥50%</a:t>
            </a: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288925" lvl="1" indent="-230188">
              <a:lnSpc>
                <a:spcPct val="120000"/>
              </a:lnSpc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Functional CR: 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Revasc of all </a:t>
            </a:r>
            <a:r>
              <a:rPr lang="en-US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/>
              </a:rPr>
              <a:t>lesions with QCA RVD ≥2.0 mm and:</a:t>
            </a:r>
            <a:endParaRPr kumimoji="0" lang="en-US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28650" lvl="2" indent="-230188">
              <a:lnSpc>
                <a:spcPct val="120000"/>
              </a:lnSpc>
            </a:pPr>
            <a:r>
              <a:rPr kumimoji="0" lang="en-US" sz="22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Localizing FFR/</a:t>
            </a:r>
            <a:r>
              <a:rPr kumimoji="0" lang="en-US" sz="2200" b="0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iFR</a:t>
            </a:r>
            <a:r>
              <a:rPr kumimoji="0" lang="en-US" sz="22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≤0.80/0.89 plus QCA </a:t>
            </a:r>
            <a:r>
              <a:rPr lang="en-US" sz="22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/>
              </a:rPr>
              <a:t>DS ≥30% </a:t>
            </a:r>
            <a:endParaRPr kumimoji="0" lang="en-US" sz="2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628650" lvl="2" indent="-230188">
              <a:lnSpc>
                <a:spcPct val="120000"/>
              </a:lnSpc>
            </a:pPr>
            <a:r>
              <a:rPr kumimoji="0" lang="en-US" sz="22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Localizing non-invasive ischemia in the </a:t>
            </a:r>
            <a:r>
              <a:rPr lang="en-US" sz="22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/>
              </a:rPr>
              <a:t>vessel distribution plus QCA DS ≥50%</a:t>
            </a:r>
          </a:p>
          <a:p>
            <a:pPr marL="628650" lvl="2" indent="-230188">
              <a:lnSpc>
                <a:spcPct val="120000"/>
              </a:lnSpc>
            </a:pPr>
            <a:r>
              <a:rPr lang="en-US" sz="22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/>
              </a:rPr>
              <a:t>Non-localizing s</a:t>
            </a:r>
            <a:r>
              <a:rPr kumimoji="0" lang="en-US" sz="2200" b="0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evere</a:t>
            </a:r>
            <a:r>
              <a:rPr kumimoji="0" lang="en-US" sz="22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ischemia by ETT </a:t>
            </a:r>
            <a:r>
              <a:rPr lang="en-US" sz="22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/>
              </a:rPr>
              <a:t>plus QCA DS ≥60%</a:t>
            </a:r>
            <a:endParaRPr kumimoji="0" lang="en-US" sz="2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28650" lvl="2" indent="-230188">
              <a:lnSpc>
                <a:spcPct val="120000"/>
              </a:lnSpc>
            </a:pPr>
            <a:r>
              <a:rPr lang="en-US" sz="22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/>
              </a:rPr>
              <a:t>QCA DS ≥70%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BF4470-87F7-0E46-B294-5CA762300D2F}"/>
              </a:ext>
            </a:extLst>
          </p:cNvPr>
          <p:cNvSpPr txBox="1">
            <a:spLocks/>
          </p:cNvSpPr>
          <p:nvPr/>
        </p:nvSpPr>
        <p:spPr>
          <a:xfrm>
            <a:off x="617974" y="1265054"/>
            <a:ext cx="10956053" cy="1950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230188">
              <a:lnSpc>
                <a:spcPct val="120000"/>
              </a:lnSpc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PCI: 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 assessed by review of pre- and post-procedure angiograms (includes planned staged procedures)</a:t>
            </a:r>
          </a:p>
          <a:p>
            <a:pPr marL="288925" lvl="1" indent="-230188">
              <a:lnSpc>
                <a:spcPct val="120000"/>
              </a:lnSpc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CABG</a:t>
            </a:r>
            <a:r>
              <a:rPr lang="en-US" b="1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/>
              </a:rPr>
              <a:t>: </a:t>
            </a:r>
            <a:r>
              <a:rPr lang="en-US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/>
              </a:rPr>
              <a:t>CR assessed by review of pre-procedure angiograms and CABG procedure reports; accounts for diseased vessel segments and side branches </a:t>
            </a:r>
          </a:p>
        </p:txBody>
      </p:sp>
    </p:spTree>
    <p:extLst>
      <p:ext uri="{BB962C8B-B14F-4D97-AF65-F5344CB8AC3E}">
        <p14:creationId xmlns:p14="http://schemas.microsoft.com/office/powerpoint/2010/main" val="41955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172">
        <p:wipe dir="r"/>
      </p:transition>
    </mc:Choice>
    <mc:Fallback xmlns="">
      <p:transition advTm="4172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816D3A-DCA8-E048-96FE-E229C053FF91}"/>
              </a:ext>
            </a:extLst>
          </p:cNvPr>
          <p:cNvSpPr txBox="1"/>
          <p:nvPr/>
        </p:nvSpPr>
        <p:spPr>
          <a:xfrm>
            <a:off x="248365" y="244005"/>
            <a:ext cx="6240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Key Outcome Measures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4DDE5-EA65-E042-BEE2-F3FA14ACB197}"/>
              </a:ext>
            </a:extLst>
          </p:cNvPr>
          <p:cNvSpPr txBox="1"/>
          <p:nvPr/>
        </p:nvSpPr>
        <p:spPr>
          <a:xfrm>
            <a:off x="609599" y="1273016"/>
            <a:ext cx="8329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Seattle Angina Questionnaire – 7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Angina Frequency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Quality of Life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Physical Limitations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56B26-BFCF-2B4D-BEB2-E014FEC20C19}"/>
              </a:ext>
            </a:extLst>
          </p:cNvPr>
          <p:cNvSpPr txBox="1"/>
          <p:nvPr/>
        </p:nvSpPr>
        <p:spPr>
          <a:xfrm>
            <a:off x="609599" y="3536023"/>
            <a:ext cx="1004959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0000"/>
                </a:solidFill>
                <a:ea typeface="ＭＳ Ｐゴシック"/>
              </a:rPr>
              <a:t>Rose Dyspnea Score (RDS)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FE2A9-6DD2-3E48-B077-0F3CBF60408B}"/>
              </a:ext>
            </a:extLst>
          </p:cNvPr>
          <p:cNvSpPr txBox="1"/>
          <p:nvPr/>
        </p:nvSpPr>
        <p:spPr>
          <a:xfrm>
            <a:off x="1607910" y="4520059"/>
            <a:ext cx="80529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/>
              <a:t>Primary Outcome</a:t>
            </a:r>
          </a:p>
          <a:p>
            <a:pPr algn="ctr"/>
            <a:r>
              <a:rPr lang="en-US" sz="3200" b="1" i="1" dirty="0"/>
              <a:t> Adjusted SAQ Summary Score at 1 year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B36DAA-ED11-FB46-99F8-BBB5E88F95A1}"/>
              </a:ext>
            </a:extLst>
          </p:cNvPr>
          <p:cNvGrpSpPr/>
          <p:nvPr/>
        </p:nvGrpSpPr>
        <p:grpSpPr>
          <a:xfrm>
            <a:off x="4862026" y="2057022"/>
            <a:ext cx="3690557" cy="812800"/>
            <a:chOff x="3548883" y="4600028"/>
            <a:chExt cx="3690557" cy="812800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3AD5D6EA-13C7-4745-B970-822D0FB59B7F}"/>
                </a:ext>
              </a:extLst>
            </p:cNvPr>
            <p:cNvSpPr/>
            <p:nvPr/>
          </p:nvSpPr>
          <p:spPr bwMode="auto">
            <a:xfrm>
              <a:off x="3548883" y="4600028"/>
              <a:ext cx="159517" cy="812800"/>
            </a:xfrm>
            <a:prstGeom prst="righ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  <a:defRPr/>
              </a:pPr>
              <a:endParaRPr kumimoji="1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F6247A-2B46-5541-876A-879BBF908548}"/>
                </a:ext>
              </a:extLst>
            </p:cNvPr>
            <p:cNvSpPr txBox="1"/>
            <p:nvPr/>
          </p:nvSpPr>
          <p:spPr>
            <a:xfrm>
              <a:off x="3993038" y="4775595"/>
              <a:ext cx="3246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SAQ Summary Score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18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32"/>
    </mc:Choice>
    <mc:Fallback xmlns="">
      <p:transition spd="slow" advTm="55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9981-95AF-D547-9447-CE2D640FD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39" y="73846"/>
            <a:ext cx="10515600" cy="1325563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D48D4-CB6B-104C-B5D6-AEB0A201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06" y="1097852"/>
            <a:ext cx="10913533" cy="4767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Objective 1: Compare complete (CR) vs. incomplete revascularization (ICR) </a:t>
            </a:r>
            <a:r>
              <a:rPr lang="en-US" i="1" dirty="0"/>
              <a:t>among invasively managed</a:t>
            </a:r>
            <a:r>
              <a:rPr lang="en-US" dirty="0"/>
              <a:t>,</a:t>
            </a:r>
            <a:r>
              <a:rPr lang="en-US" i="1" dirty="0"/>
              <a:t> revascularized </a:t>
            </a:r>
            <a:r>
              <a:rPr lang="en-US" dirty="0"/>
              <a:t>patients</a:t>
            </a:r>
          </a:p>
          <a:p>
            <a:pPr lvl="1"/>
            <a:r>
              <a:rPr lang="en-US" dirty="0"/>
              <a:t>Proportional odds model used to adjust for 24 clinical and angiographic variables</a:t>
            </a:r>
          </a:p>
          <a:p>
            <a:pPr lvl="1"/>
            <a:r>
              <a:rPr lang="en-US" dirty="0"/>
              <a:t>Results expressed as odds ratio of better QOL for CR vs. ICR</a:t>
            </a:r>
            <a:endParaRPr lang="en-US" dirty="0">
              <a:cs typeface="Arial"/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457200" lvl="1" indent="0">
              <a:buNone/>
            </a:pP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C50CAE-1E17-8941-9A7A-32D14092F9B2}"/>
              </a:ext>
            </a:extLst>
          </p:cNvPr>
          <p:cNvSpPr txBox="1">
            <a:spLocks/>
          </p:cNvSpPr>
          <p:nvPr/>
        </p:nvSpPr>
        <p:spPr>
          <a:xfrm>
            <a:off x="337106" y="3213678"/>
            <a:ext cx="10913533" cy="4767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Objective 2: Compare the expected outcomes of CR vs. conservative management in the overall ISCHEMIA population</a:t>
            </a:r>
          </a:p>
          <a:p>
            <a:pPr lvl="1"/>
            <a:r>
              <a:rPr lang="en-US" dirty="0">
                <a:cs typeface="Arial" panose="020B0604020202020204"/>
              </a:rPr>
              <a:t>Propensity weighting used to rebalance patient characteristics for CR to mirror the overall population</a:t>
            </a:r>
          </a:p>
          <a:p>
            <a:pPr lvl="1"/>
            <a:r>
              <a:rPr lang="en-US" dirty="0"/>
              <a:t>Results expressed as expected difference in mean QOL scores.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Arial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9981-95AF-D547-9447-CE2D640FD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39" y="73846"/>
            <a:ext cx="10515600" cy="1325563"/>
          </a:xfrm>
        </p:spPr>
        <p:txBody>
          <a:bodyPr/>
          <a:lstStyle/>
          <a:p>
            <a:r>
              <a:rPr lang="en-US" dirty="0"/>
              <a:t>Objectives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D48D4-CB6B-104C-B5D6-AEB0A201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06" y="1097852"/>
            <a:ext cx="11850587" cy="4767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Analyses were performed for all patients and patients stratified by: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Baseline angina frequency </a:t>
            </a:r>
          </a:p>
          <a:p>
            <a:pPr lvl="1"/>
            <a:r>
              <a:rPr lang="en-US" dirty="0"/>
              <a:t>Baseline ischemia </a:t>
            </a:r>
          </a:p>
          <a:p>
            <a:pPr lvl="1"/>
            <a:r>
              <a:rPr lang="en-US" dirty="0"/>
              <a:t>Presence of CTOs</a:t>
            </a:r>
          </a:p>
          <a:p>
            <a:pPr marL="457200" lvl="1" indent="0">
              <a:buNone/>
            </a:pPr>
            <a:endParaRPr lang="en-US" dirty="0">
              <a:cs typeface="Arial" panose="020B060402020202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4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816D3A-DCA8-E048-96FE-E229C053FF91}"/>
              </a:ext>
            </a:extLst>
          </p:cNvPr>
          <p:cNvSpPr txBox="1"/>
          <p:nvPr/>
        </p:nvSpPr>
        <p:spPr>
          <a:xfrm>
            <a:off x="110450" y="247847"/>
            <a:ext cx="12085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Objective 1: CR vs ICR in Invasively Managed Patients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1D7E84-B0E4-8B4C-AD28-26F26153531B}"/>
              </a:ext>
            </a:extLst>
          </p:cNvPr>
          <p:cNvSpPr txBox="1"/>
          <p:nvPr/>
        </p:nvSpPr>
        <p:spPr>
          <a:xfrm>
            <a:off x="609601" y="1038772"/>
            <a:ext cx="455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Patient Flow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0138A-C94F-2645-A9E2-CEE8967D0E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21" t="14690"/>
          <a:stretch/>
        </p:blipFill>
        <p:spPr>
          <a:xfrm>
            <a:off x="3738282" y="1000167"/>
            <a:ext cx="4829697" cy="552165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77BD2B8-BB20-B644-B96A-3CA06185C3C6}"/>
              </a:ext>
            </a:extLst>
          </p:cNvPr>
          <p:cNvGrpSpPr/>
          <p:nvPr/>
        </p:nvGrpSpPr>
        <p:grpSpPr>
          <a:xfrm>
            <a:off x="4688384" y="848771"/>
            <a:ext cx="3013805" cy="2523766"/>
            <a:chOff x="5227544" y="863167"/>
            <a:chExt cx="1754724" cy="637896"/>
          </a:xfrm>
          <a:solidFill>
            <a:schemeClr val="bg1"/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4CC73A5-5E47-E641-BD46-69C0F442C8EF}"/>
                </a:ext>
              </a:extLst>
            </p:cNvPr>
            <p:cNvSpPr/>
            <p:nvPr/>
          </p:nvSpPr>
          <p:spPr>
            <a:xfrm>
              <a:off x="5431062" y="874644"/>
              <a:ext cx="1347689" cy="62369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905D1E-B24F-FB46-8056-931205D91D4F}"/>
                </a:ext>
              </a:extLst>
            </p:cNvPr>
            <p:cNvSpPr txBox="1"/>
            <p:nvPr/>
          </p:nvSpPr>
          <p:spPr>
            <a:xfrm>
              <a:off x="5227544" y="863167"/>
              <a:ext cx="1754724" cy="63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/>
            </a:p>
            <a:p>
              <a:pPr algn="ctr"/>
              <a:endParaRPr lang="en-US" sz="1600" dirty="0"/>
            </a:p>
            <a:p>
              <a:pPr algn="ctr"/>
              <a:r>
                <a:rPr lang="en-US" sz="1600" u="sng" dirty="0"/>
                <a:t>Randomized to INV</a:t>
              </a:r>
            </a:p>
            <a:p>
              <a:pPr algn="ctr"/>
              <a:r>
                <a:rPr lang="en-US" sz="1600" dirty="0"/>
                <a:t>Brief QoL</a:t>
              </a:r>
            </a:p>
            <a:p>
              <a:pPr algn="ctr"/>
              <a:r>
                <a:rPr lang="en-US" sz="1600" dirty="0"/>
                <a:t>Angiographic core lab</a:t>
              </a:r>
            </a:p>
            <a:p>
              <a:pPr algn="ctr"/>
              <a:r>
                <a:rPr lang="en-US" sz="1600" dirty="0"/>
                <a:t>No Prior CABG</a:t>
              </a:r>
            </a:p>
            <a:p>
              <a:pPr algn="ctr"/>
              <a:r>
                <a:rPr lang="en-US" sz="1600" dirty="0" err="1"/>
                <a:t>Revasc</a:t>
              </a:r>
              <a:r>
                <a:rPr lang="en-US" sz="1600" dirty="0"/>
                <a:t>. within 180 days</a:t>
              </a:r>
            </a:p>
            <a:p>
              <a:pPr algn="ctr"/>
              <a:r>
                <a:rPr lang="en-US" sz="1600" dirty="0"/>
                <a:t>No event before </a:t>
              </a:r>
              <a:r>
                <a:rPr lang="en-US" sz="1600" dirty="0" err="1"/>
                <a:t>revasc</a:t>
              </a:r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r>
                <a:rPr lang="en-US" sz="1600" dirty="0"/>
                <a:t>N=1641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421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32"/>
    </mc:Choice>
    <mc:Fallback xmlns="">
      <p:transition spd="slow" advTm="5563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2270</Words>
  <Application>Microsoft Macintosh PowerPoint</Application>
  <PresentationFormat>Widescreen</PresentationFormat>
  <Paragraphs>451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Helvetica</vt:lpstr>
      <vt:lpstr>Monotype Sorts</vt:lpstr>
      <vt:lpstr>Rockwell</vt:lpstr>
      <vt:lpstr>Times New Roman</vt:lpstr>
      <vt:lpstr>Office Theme</vt:lpstr>
      <vt:lpstr>Custom Design</vt:lpstr>
      <vt:lpstr>PowerPoint Presentation</vt:lpstr>
      <vt:lpstr>Disclosures</vt:lpstr>
      <vt:lpstr>Design of the ISCHEMIA Trial</vt:lpstr>
      <vt:lpstr>Key Clinical Question</vt:lpstr>
      <vt:lpstr>PowerPoint Presentation</vt:lpstr>
      <vt:lpstr>PowerPoint Presentation</vt:lpstr>
      <vt:lpstr>Objectives</vt:lpstr>
      <vt:lpstr>Objectives (cont)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Freedom from Angina Highest in INV-CR  </vt:lpstr>
      <vt:lpstr>Benefits differ by Baseline Angina, but Not by Ischemia</vt:lpstr>
      <vt:lpstr>Limitations</vt:lpstr>
      <vt:lpstr>Conclusions (1)</vt:lpstr>
      <vt:lpstr>Conclusions (2)</vt:lpstr>
      <vt:lpstr>Clinical Implications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James</dc:creator>
  <cp:lastModifiedBy>Mavromatis, Kreton</cp:lastModifiedBy>
  <cp:revision>91</cp:revision>
  <dcterms:created xsi:type="dcterms:W3CDTF">2021-01-20T00:44:10Z</dcterms:created>
  <dcterms:modified xsi:type="dcterms:W3CDTF">2021-05-12T13:25:30Z</dcterms:modified>
</cp:coreProperties>
</file>