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1245" r:id="rId2"/>
    <p:sldId id="1306" r:id="rId3"/>
    <p:sldId id="1278" r:id="rId4"/>
    <p:sldId id="1305" r:id="rId5"/>
    <p:sldId id="279" r:id="rId6"/>
    <p:sldId id="280" r:id="rId7"/>
    <p:sldId id="296" r:id="rId8"/>
    <p:sldId id="297" r:id="rId9"/>
    <p:sldId id="257" r:id="rId10"/>
    <p:sldId id="1255" r:id="rId11"/>
    <p:sldId id="283" r:id="rId12"/>
    <p:sldId id="261" r:id="rId13"/>
    <p:sldId id="265" r:id="rId14"/>
    <p:sldId id="1252" r:id="rId15"/>
    <p:sldId id="270" r:id="rId16"/>
    <p:sldId id="262" r:id="rId17"/>
    <p:sldId id="1248" r:id="rId18"/>
    <p:sldId id="1253" r:id="rId19"/>
    <p:sldId id="273" r:id="rId20"/>
    <p:sldId id="1302" r:id="rId21"/>
    <p:sldId id="1303" r:id="rId22"/>
    <p:sldId id="1304" r:id="rId23"/>
    <p:sldId id="1251" r:id="rId24"/>
    <p:sldId id="12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3792" autoAdjust="0"/>
  </p:normalViewPr>
  <p:slideViewPr>
    <p:cSldViewPr snapToGrid="0" showGuides="1">
      <p:cViewPr varScale="1">
        <p:scale>
          <a:sx n="107" d="100"/>
          <a:sy n="107" d="100"/>
        </p:scale>
        <p:origin x="10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107A-9856-443A-BD25-94B312C5615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B8EB-5930-4EBB-B21E-E4DF5761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0D9D3-65C9-4055-9BAD-2B1C051B19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9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503238"/>
            <a:ext cx="418465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79143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52FDD-462E-4D68-BFBD-8797004C3D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6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the other components of </a:t>
            </a:r>
            <a:r>
              <a:rPr lang="en-US" dirty="0" err="1"/>
              <a:t>chadsvasc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1B8EB-5930-4EBB-B21E-E4DF5761A2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2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B71A1AD-5482-44B3-AD3D-407B43DDB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02" y="6231835"/>
            <a:ext cx="1573298" cy="572146"/>
          </a:xfrm>
          <a:prstGeom prst="rect">
            <a:avLst/>
          </a:prstGeom>
        </p:spPr>
      </p:pic>
      <p:pic>
        <p:nvPicPr>
          <p:cNvPr id="8" name="Picture 2" descr="University Logos | Communications &amp;amp; Marketing">
            <a:extLst>
              <a:ext uri="{FF2B5EF4-FFF2-40B4-BE49-F238E27FC236}">
                <a16:creationId xmlns:a16="http://schemas.microsoft.com/office/drawing/2014/main" id="{A9EB0787-CFEA-43CF-BADA-D1615E64F9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4852" y="104819"/>
            <a:ext cx="451449" cy="6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University Logos | Communications &amp;amp; Marketing">
            <a:extLst>
              <a:ext uri="{FF2B5EF4-FFF2-40B4-BE49-F238E27FC236}">
                <a16:creationId xmlns:a16="http://schemas.microsoft.com/office/drawing/2014/main" id="{539BBF10-E341-46AA-BE8E-705680D837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4852" y="104819"/>
            <a:ext cx="451449" cy="6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673AFD3-0882-40F1-A182-402FD1E5E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02" y="6356351"/>
            <a:ext cx="1464969" cy="447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CB3DCF-C292-1948-A976-755AD74B49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4607" y="6142384"/>
            <a:ext cx="1110491" cy="6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3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1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93DB-03CD-4E46-B19C-D43B5D7DF9A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94FB-93AF-4691-A25A-B79644F4B89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664E39D-5CA6-46C0-B005-AC01721409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02" y="6308066"/>
            <a:ext cx="1622994" cy="495915"/>
          </a:xfrm>
          <a:prstGeom prst="rect">
            <a:avLst/>
          </a:prstGeom>
        </p:spPr>
      </p:pic>
      <p:pic>
        <p:nvPicPr>
          <p:cNvPr id="1026" name="Picture 2" descr="University Logos | Communications &amp;amp; Marketing">
            <a:extLst>
              <a:ext uri="{FF2B5EF4-FFF2-40B4-BE49-F238E27FC236}">
                <a16:creationId xmlns:a16="http://schemas.microsoft.com/office/drawing/2014/main" id="{9F990EEF-3E31-4341-B48D-88ABCA227A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4852" y="104819"/>
            <a:ext cx="451449" cy="6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C23040-CA70-5947-AD97-5191BA2C028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54607" y="6142384"/>
            <a:ext cx="1110491" cy="6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2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A32A-7294-412C-9CBB-E350D23BE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619" y="1602707"/>
            <a:ext cx="10320759" cy="248277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Delayed-Enhancement MRI (DE-MRI) Determinant of Successful Radiofrequency Catheter Ablation of Atrial Fibrillation (DECAAF II)</a:t>
            </a:r>
            <a:br>
              <a:rPr lang="en-US" sz="4800" b="1" dirty="0">
                <a:solidFill>
                  <a:srgbClr val="0070C0"/>
                </a:solidFill>
                <a:latin typeface="+mn-lt"/>
              </a:rPr>
            </a:br>
            <a:br>
              <a:rPr lang="en-US" sz="4800" b="1" dirty="0">
                <a:solidFill>
                  <a:srgbClr val="0070C0"/>
                </a:solidFill>
                <a:latin typeface="+mn-lt"/>
              </a:rPr>
            </a:br>
            <a:endParaRPr lang="en-US" sz="4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BFAF8-E466-4B1F-8F05-5111C7AD3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526562"/>
            <a:ext cx="9144000" cy="1655762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Abadi" panose="020B0604020104020204" pitchFamily="34" charset="0"/>
              </a:rPr>
              <a:t>Nassir F. Marrouche, MD</a:t>
            </a:r>
            <a:r>
              <a:rPr lang="en-US" sz="1800" dirty="0">
                <a:latin typeface="Abadi" panose="020B0604020104020204" pitchFamily="34" charset="0"/>
              </a:rPr>
              <a:t>, Oussama </a:t>
            </a:r>
            <a:r>
              <a:rPr lang="en-US" sz="1800" dirty="0" err="1">
                <a:latin typeface="Abadi" panose="020B0604020104020204" pitchFamily="34" charset="0"/>
              </a:rPr>
              <a:t>Wazni</a:t>
            </a:r>
            <a:r>
              <a:rPr lang="en-US" sz="1800" dirty="0">
                <a:latin typeface="Abadi" panose="020B0604020104020204" pitchFamily="34" charset="0"/>
              </a:rPr>
              <a:t>, MD, Tom Greene, PhD, J Michael Dean, MD, Eugene </a:t>
            </a:r>
            <a:r>
              <a:rPr lang="en-US" sz="1800" dirty="0" err="1">
                <a:latin typeface="Abadi" panose="020B0604020104020204" pitchFamily="34" charset="0"/>
              </a:rPr>
              <a:t>Kholmovski</a:t>
            </a:r>
            <a:r>
              <a:rPr lang="en-US" sz="1800" dirty="0">
                <a:latin typeface="Abadi" panose="020B0604020104020204" pitchFamily="34" charset="0"/>
              </a:rPr>
              <a:t>, PhD, Moussa Mansour, MD, Hugh Calkins, MD, Francis </a:t>
            </a:r>
            <a:r>
              <a:rPr lang="en-US" sz="1800" dirty="0" err="1">
                <a:latin typeface="Abadi" panose="020B0604020104020204" pitchFamily="34" charset="0"/>
              </a:rPr>
              <a:t>Marchlinski</a:t>
            </a:r>
            <a:r>
              <a:rPr lang="en-US" sz="1800" dirty="0">
                <a:latin typeface="Abadi" panose="020B0604020104020204" pitchFamily="34" charset="0"/>
              </a:rPr>
              <a:t>, MD, David Wilber, MD, Gerhard </a:t>
            </a:r>
            <a:r>
              <a:rPr lang="en-US" sz="1800" dirty="0" err="1">
                <a:latin typeface="Abadi" panose="020B0604020104020204" pitchFamily="34" charset="0"/>
              </a:rPr>
              <a:t>Hindricks</a:t>
            </a:r>
            <a:r>
              <a:rPr lang="en-US" sz="1800" dirty="0">
                <a:latin typeface="Abadi" panose="020B0604020104020204" pitchFamily="34" charset="0"/>
              </a:rPr>
              <a:t>, MD, Christian Mahnkopf, MD, Pierre </a:t>
            </a:r>
            <a:r>
              <a:rPr lang="en-US" sz="1800" dirty="0" err="1">
                <a:latin typeface="Abadi" panose="020B0604020104020204" pitchFamily="34" charset="0"/>
              </a:rPr>
              <a:t>Jais</a:t>
            </a:r>
            <a:r>
              <a:rPr lang="en-US" sz="1800" dirty="0">
                <a:latin typeface="Abadi" panose="020B0604020104020204" pitchFamily="34" charset="0"/>
              </a:rPr>
              <a:t>, MD, </a:t>
            </a:r>
            <a:r>
              <a:rPr lang="en-US" sz="1800" dirty="0" err="1">
                <a:latin typeface="Abadi" panose="020B0604020104020204" pitchFamily="34" charset="0"/>
              </a:rPr>
              <a:t>Prashanthan</a:t>
            </a:r>
            <a:r>
              <a:rPr lang="en-US" sz="1800" dirty="0">
                <a:latin typeface="Abadi" panose="020B0604020104020204" pitchFamily="34" charset="0"/>
              </a:rPr>
              <a:t> Sanders, MD, Johannes </a:t>
            </a:r>
            <a:r>
              <a:rPr lang="en-US" sz="1800" dirty="0" err="1">
                <a:latin typeface="Abadi" panose="020B0604020104020204" pitchFamily="34" charset="0"/>
              </a:rPr>
              <a:t>Brachmann</a:t>
            </a:r>
            <a:r>
              <a:rPr lang="en-US" sz="1800" dirty="0">
                <a:latin typeface="Abadi" panose="020B0604020104020204" pitchFamily="34" charset="0"/>
              </a:rPr>
              <a:t>, MD, </a:t>
            </a:r>
            <a:r>
              <a:rPr lang="en-US" sz="1800" dirty="0" err="1">
                <a:latin typeface="Abadi" panose="020B0604020104020204" pitchFamily="34" charset="0"/>
              </a:rPr>
              <a:t>Jereon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Bax</a:t>
            </a:r>
            <a:r>
              <a:rPr lang="en-US" sz="1800" dirty="0">
                <a:latin typeface="Abadi" panose="020B0604020104020204" pitchFamily="34" charset="0"/>
              </a:rPr>
              <a:t>, MD, Lilas Dagher, MD, Nazem Akoum, MD; </a:t>
            </a:r>
          </a:p>
          <a:p>
            <a:r>
              <a:rPr lang="en-US" sz="2000" dirty="0">
                <a:latin typeface="Abadi" panose="020B0604020104020204" pitchFamily="34" charset="0"/>
              </a:rPr>
              <a:t>On Behalf of The DECAAF II Investigators</a:t>
            </a:r>
          </a:p>
        </p:txBody>
      </p:sp>
    </p:spTree>
    <p:extLst>
      <p:ext uri="{BB962C8B-B14F-4D97-AF65-F5344CB8AC3E}">
        <p14:creationId xmlns:p14="http://schemas.microsoft.com/office/powerpoint/2010/main" val="242335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101" y="122056"/>
            <a:ext cx="8229600" cy="8382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5"/>
                </a:solidFill>
                <a:latin typeface="+mn-lt"/>
              </a:rPr>
              <a:t>DECAAF II: 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83" y="1402491"/>
            <a:ext cx="11258197" cy="2228850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Modified Intent-to-treat: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Stratified log-rank test to compare the time to the first AA recurrence after the blanking period between the randomized treatment groups.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Primary analysis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Performed in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Full cohort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Separately by atrial fibrosis stages: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&lt;20% (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Stages I-II)  and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≥20% (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Stages III-IV)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208030-7AFB-47F8-8A0B-B2CEA7948415}"/>
              </a:ext>
            </a:extLst>
          </p:cNvPr>
          <p:cNvSpPr txBox="1">
            <a:spLocks/>
          </p:cNvSpPr>
          <p:nvPr/>
        </p:nvSpPr>
        <p:spPr>
          <a:xfrm>
            <a:off x="874668" y="4014179"/>
            <a:ext cx="10442664" cy="212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As-treated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 primary outcome to </a:t>
            </a:r>
            <a:r>
              <a:rPr lang="en-US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achieved (level of scar covered fibrosis)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irrespective of randomized groups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randomized comparison, but statistically adjusted for  % baseline fibrosis, baseline left atrial volume index, age and sex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 separately by atrial fibrosis stages as above.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9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88547"/>
              </p:ext>
            </p:extLst>
          </p:nvPr>
        </p:nvGraphicFramePr>
        <p:xfrm>
          <a:off x="438664" y="1202219"/>
          <a:ext cx="11314672" cy="5043845"/>
        </p:xfrm>
        <a:graphic>
          <a:graphicData uri="http://schemas.openxmlformats.org/drawingml/2006/table">
            <a:tbl>
              <a:tblPr/>
              <a:tblGrid>
                <a:gridCol w="5170018">
                  <a:extLst>
                    <a:ext uri="{9D8B030D-6E8A-4147-A177-3AD203B41FA5}">
                      <a16:colId xmlns:a16="http://schemas.microsoft.com/office/drawing/2014/main" val="3078942776"/>
                    </a:ext>
                  </a:extLst>
                </a:gridCol>
                <a:gridCol w="1829080">
                  <a:extLst>
                    <a:ext uri="{9D8B030D-6E8A-4147-A177-3AD203B41FA5}">
                      <a16:colId xmlns:a16="http://schemas.microsoft.com/office/drawing/2014/main" val="1119462621"/>
                    </a:ext>
                  </a:extLst>
                </a:gridCol>
                <a:gridCol w="2157787">
                  <a:extLst>
                    <a:ext uri="{9D8B030D-6E8A-4147-A177-3AD203B41FA5}">
                      <a16:colId xmlns:a16="http://schemas.microsoft.com/office/drawing/2014/main" val="773200824"/>
                    </a:ext>
                  </a:extLst>
                </a:gridCol>
                <a:gridCol w="2157787">
                  <a:extLst>
                    <a:ext uri="{9D8B030D-6E8A-4147-A177-3AD203B41FA5}">
                      <a16:colId xmlns:a16="http://schemas.microsoft.com/office/drawing/2014/main" val="405077531"/>
                    </a:ext>
                  </a:extLst>
                </a:gridCol>
              </a:tblGrid>
              <a:tr h="515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MRI-guided ablation</a:t>
                      </a:r>
                      <a:b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(n=421)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Conventional PVI</a:t>
                      </a:r>
                      <a:b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(n=422)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72332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Fibrosis Stage at Baseline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en-US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(11.4%)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(11.8%)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55941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endParaRPr lang="en-US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 (47%)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 (46.4%)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81374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 (34.2%)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 (32.5%)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13928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(7.4%)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(9.2%)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607023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at Randomization (years)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(SD)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61.9</a:t>
                      </a: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(9.0)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62.3 (9.2)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73483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 (78.9%)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 (78.9%)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72957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247 (58.7)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247 (58.5)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78852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</a:t>
                      </a: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(9.5)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(10.7)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75636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173038" marR="0" indent="-173038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CHF/ left ventricular dysfunction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 (21.6%)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(16.6%)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80284"/>
                  </a:ext>
                </a:extLst>
              </a:tr>
              <a:tr h="476948">
                <a:tc>
                  <a:txBody>
                    <a:bodyPr/>
                    <a:lstStyle/>
                    <a:p>
                      <a:pPr marL="173038" marR="0" indent="-173038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Cerebrovascular accident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(8.6%)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(8.1%)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67485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Previous use of AADs</a:t>
                      </a: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 (47.7%)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 (46.2%)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38528"/>
                  </a:ext>
                </a:extLst>
              </a:tr>
              <a:tr h="36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 from </a:t>
                      </a:r>
                      <a:r>
                        <a:rPr lang="en-US" sz="17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Afib</a:t>
                      </a: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diagnosis to ablation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(Q1, Q3)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451 (159, 1147)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 (188, 1124)</a:t>
                      </a:r>
                      <a:endParaRPr lang="en-US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363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4372" y="-36887"/>
            <a:ext cx="46905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5"/>
                </a:solidFill>
              </a:rPr>
              <a:t>DECAAF II: Results</a:t>
            </a:r>
          </a:p>
          <a:p>
            <a:pPr algn="ctr"/>
            <a:r>
              <a:rPr lang="en-US" sz="3600" b="1" dirty="0">
                <a:solidFill>
                  <a:schemeClr val="accent5"/>
                </a:solidFill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5833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21E5-FFD0-429A-B9EA-7B04D41D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732"/>
            <a:ext cx="10515600" cy="7626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5"/>
                </a:solidFill>
                <a:latin typeface="+mn-lt"/>
              </a:rPr>
              <a:t>DECAAF II: Results</a:t>
            </a:r>
            <a:br>
              <a:rPr lang="en-US" sz="3600" b="1" u="sng" dirty="0">
                <a:solidFill>
                  <a:schemeClr val="accent5"/>
                </a:solidFill>
                <a:latin typeface="+mn-lt"/>
              </a:rPr>
            </a:br>
            <a:r>
              <a:rPr lang="en-US" sz="3600" b="1" dirty="0">
                <a:solidFill>
                  <a:schemeClr val="accent5"/>
                </a:solidFill>
                <a:latin typeface="+mn-lt"/>
              </a:rPr>
              <a:t>ITT Analysis of Primary Endpoint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8B2DF-F9A3-4DB4-8FC6-5E56481F5D5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" b="1346"/>
          <a:stretch/>
        </p:blipFill>
        <p:spPr bwMode="auto">
          <a:xfrm>
            <a:off x="1024748" y="1313386"/>
            <a:ext cx="9508094" cy="5001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99803" y="1465785"/>
            <a:ext cx="40142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HR (95% CI): 0.95 (0.77 – 1.17)</a:t>
            </a:r>
          </a:p>
          <a:p>
            <a:r>
              <a:rPr lang="en-US" sz="2400" b="1" dirty="0"/>
              <a:t>P-Value 0.63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981" y="2670912"/>
            <a:ext cx="3005566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Proportion Free of </a:t>
            </a:r>
          </a:p>
          <a:p>
            <a:pPr algn="ctr"/>
            <a:r>
              <a:rPr lang="en-US" sz="2800" b="1" dirty="0"/>
              <a:t>AA-Recurrence</a:t>
            </a:r>
          </a:p>
        </p:txBody>
      </p:sp>
    </p:spTree>
    <p:extLst>
      <p:ext uri="{BB962C8B-B14F-4D97-AF65-F5344CB8AC3E}">
        <p14:creationId xmlns:p14="http://schemas.microsoft.com/office/powerpoint/2010/main" val="7082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6018" y="1931475"/>
          <a:ext cx="11164461" cy="3368040"/>
        </p:xfrm>
        <a:graphic>
          <a:graphicData uri="http://schemas.openxmlformats.org/drawingml/2006/table">
            <a:tbl>
              <a:tblPr/>
              <a:tblGrid>
                <a:gridCol w="3766044">
                  <a:extLst>
                    <a:ext uri="{9D8B030D-6E8A-4147-A177-3AD203B41FA5}">
                      <a16:colId xmlns:a16="http://schemas.microsoft.com/office/drawing/2014/main" val="3659709524"/>
                    </a:ext>
                  </a:extLst>
                </a:gridCol>
                <a:gridCol w="1817673">
                  <a:extLst>
                    <a:ext uri="{9D8B030D-6E8A-4147-A177-3AD203B41FA5}">
                      <a16:colId xmlns:a16="http://schemas.microsoft.com/office/drawing/2014/main" val="1523498532"/>
                    </a:ext>
                  </a:extLst>
                </a:gridCol>
                <a:gridCol w="1688533">
                  <a:extLst>
                    <a:ext uri="{9D8B030D-6E8A-4147-A177-3AD203B41FA5}">
                      <a16:colId xmlns:a16="http://schemas.microsoft.com/office/drawing/2014/main" val="2420461737"/>
                    </a:ext>
                  </a:extLst>
                </a:gridCol>
                <a:gridCol w="2625240">
                  <a:extLst>
                    <a:ext uri="{9D8B030D-6E8A-4147-A177-3AD203B41FA5}">
                      <a16:colId xmlns:a16="http://schemas.microsoft.com/office/drawing/2014/main" val="2857401450"/>
                    </a:ext>
                  </a:extLst>
                </a:gridCol>
                <a:gridCol w="1266971">
                  <a:extLst>
                    <a:ext uri="{9D8B030D-6E8A-4147-A177-3AD203B41FA5}">
                      <a16:colId xmlns:a16="http://schemas.microsoft.com/office/drawing/2014/main" val="2849606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MRI-guided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N=407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Conventional PVI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09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Hazard Ratio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(95% Confidence Interval)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4011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 Recurrence or Repeat Ablation (Primary Outcome)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175( 43)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188( 46.1)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 ( 0.77- 1.17)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 0.63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3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 Recurrence, Repeat ablation, Cardioversion, New AA medication)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187( 45.9)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198( 48.5)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 ( 0.79- 1.17)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 0.68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32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Atrial Arrhythmia 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24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Atrial fibrillation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130( 31.8)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148( 35.7)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18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Atrial flutter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33( 8.1)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26( 6.3)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90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Atrial tachycardia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7( 1.71)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6( 1.45)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15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Repeat Ablation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57( 14)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73( 17.9)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0.80 ( 0.56- 1.12)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 0.20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6974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0742E99-3B37-4569-AF8F-4E8BA1DA9F95}"/>
              </a:ext>
            </a:extLst>
          </p:cNvPr>
          <p:cNvSpPr txBox="1">
            <a:spLocks/>
          </p:cNvSpPr>
          <p:nvPr/>
        </p:nvSpPr>
        <p:spPr>
          <a:xfrm>
            <a:off x="838200" y="181707"/>
            <a:ext cx="10515600" cy="7626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chemeClr val="accent5"/>
                </a:solidFill>
                <a:latin typeface="+mn-lt"/>
              </a:rPr>
              <a:t>DECAAF II: Results</a:t>
            </a:r>
            <a:br>
              <a:rPr lang="en-US" sz="3600" b="1" u="sng" dirty="0">
                <a:solidFill>
                  <a:schemeClr val="accent5"/>
                </a:solidFill>
                <a:latin typeface="+mn-lt"/>
              </a:rPr>
            </a:br>
            <a:r>
              <a:rPr lang="en-US" sz="3600" b="1" dirty="0">
                <a:solidFill>
                  <a:schemeClr val="accent5"/>
                </a:solidFill>
                <a:latin typeface="+mn-lt"/>
              </a:rPr>
              <a:t> ITT Analysis of Efficacy Endpoint</a:t>
            </a:r>
          </a:p>
        </p:txBody>
      </p:sp>
    </p:spTree>
    <p:extLst>
      <p:ext uri="{BB962C8B-B14F-4D97-AF65-F5344CB8AC3E}">
        <p14:creationId xmlns:p14="http://schemas.microsoft.com/office/powerpoint/2010/main" val="192409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72866"/>
            <a:ext cx="10872716" cy="6606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5"/>
                </a:solidFill>
                <a:latin typeface="+mn-lt"/>
              </a:rPr>
              <a:t>DECAAF II: Results</a:t>
            </a:r>
            <a:br>
              <a:rPr lang="en-US" sz="3600" b="1" dirty="0">
                <a:solidFill>
                  <a:schemeClr val="accent5"/>
                </a:solidFill>
                <a:latin typeface="+mn-lt"/>
              </a:rPr>
            </a:br>
            <a:r>
              <a:rPr lang="en-US" sz="3600" b="1" dirty="0">
                <a:solidFill>
                  <a:schemeClr val="accent5"/>
                </a:solidFill>
                <a:latin typeface="+mn-lt"/>
              </a:rPr>
              <a:t>Safety Outcomes within 30 Days Post Ablation</a:t>
            </a:r>
            <a:endParaRPr lang="en-US" sz="3600" b="1" u="sng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094"/>
              </p:ext>
            </p:extLst>
          </p:nvPr>
        </p:nvGraphicFramePr>
        <p:xfrm>
          <a:off x="478032" y="2148959"/>
          <a:ext cx="11235935" cy="2790662"/>
        </p:xfrm>
        <a:graphic>
          <a:graphicData uri="http://schemas.openxmlformats.org/drawingml/2006/table">
            <a:tbl>
              <a:tblPr/>
              <a:tblGrid>
                <a:gridCol w="5274075">
                  <a:extLst>
                    <a:ext uri="{9D8B030D-6E8A-4147-A177-3AD203B41FA5}">
                      <a16:colId xmlns:a16="http://schemas.microsoft.com/office/drawing/2014/main" val="2102624718"/>
                    </a:ext>
                  </a:extLst>
                </a:gridCol>
                <a:gridCol w="2223301">
                  <a:extLst>
                    <a:ext uri="{9D8B030D-6E8A-4147-A177-3AD203B41FA5}">
                      <a16:colId xmlns:a16="http://schemas.microsoft.com/office/drawing/2014/main" val="4227879077"/>
                    </a:ext>
                  </a:extLst>
                </a:gridCol>
                <a:gridCol w="2263003">
                  <a:extLst>
                    <a:ext uri="{9D8B030D-6E8A-4147-A177-3AD203B41FA5}">
                      <a16:colId xmlns:a16="http://schemas.microsoft.com/office/drawing/2014/main" val="3899082304"/>
                    </a:ext>
                  </a:extLst>
                </a:gridCol>
                <a:gridCol w="1475556">
                  <a:extLst>
                    <a:ext uri="{9D8B030D-6E8A-4147-A177-3AD203B41FA5}">
                      <a16:colId xmlns:a16="http://schemas.microsoft.com/office/drawing/2014/main" val="755712043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MRI-Guided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Conventional PVI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62063"/>
                  </a:ext>
                </a:extLst>
              </a:tr>
              <a:tr h="3284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N=403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N=428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3380"/>
                  </a:ext>
                </a:extLst>
              </a:tr>
              <a:tr h="3077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Safety Outcomes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9947"/>
                  </a:ext>
                </a:extLst>
              </a:tr>
              <a:tr h="3077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Bleeding requiring transfusion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(0.2%)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27043"/>
                  </a:ext>
                </a:extLst>
              </a:tr>
              <a:tr h="3077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 Failure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(0.2%)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058015"/>
                  </a:ext>
                </a:extLst>
              </a:tr>
              <a:tr h="3077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Pulmonary Vein Stenosis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83017"/>
                  </a:ext>
                </a:extLst>
              </a:tr>
              <a:tr h="3077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Stroke/TIA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(1.5%)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45665"/>
                  </a:ext>
                </a:extLst>
              </a:tr>
              <a:tr h="3077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Death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(0.5%)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78378"/>
                  </a:ext>
                </a:extLst>
              </a:tr>
              <a:tr h="3077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Perforation/Tamponade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(1.2%)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(1.2%)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29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4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21E5-FFD0-429A-B9EA-7B04D41D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84432"/>
            <a:ext cx="11144250" cy="1039812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solidFill>
                  <a:schemeClr val="accent5"/>
                </a:solidFill>
                <a:latin typeface="+mn-lt"/>
              </a:rPr>
              <a:t>DECAAF II: Results</a:t>
            </a:r>
            <a:br>
              <a:rPr lang="en-US" sz="3200" b="1" u="sng" dirty="0">
                <a:solidFill>
                  <a:schemeClr val="accent5"/>
                </a:solidFill>
                <a:latin typeface="+mn-lt"/>
              </a:rPr>
            </a:br>
            <a:r>
              <a:rPr lang="en-US" sz="3200" b="1" dirty="0">
                <a:solidFill>
                  <a:schemeClr val="accent5"/>
                </a:solidFill>
                <a:latin typeface="+mn-lt"/>
              </a:rPr>
              <a:t>Primary Endpoint AA recurrence ITT: Fibrosis Stage Subgroups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68F32-EF4C-4686-BE62-1DC0B60409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52601"/>
            <a:ext cx="5514975" cy="457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8AE3-DCC8-4EA1-B35F-0D9E2F83D9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752601"/>
            <a:ext cx="5837554" cy="4570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47180-5414-4F8D-8443-EF5B35D85EA8}"/>
              </a:ext>
            </a:extLst>
          </p:cNvPr>
          <p:cNvSpPr txBox="1"/>
          <p:nvPr/>
        </p:nvSpPr>
        <p:spPr>
          <a:xfrm>
            <a:off x="8397342" y="1428897"/>
            <a:ext cx="2534580" cy="40011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III-IV: ≥20%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92A3E-7B30-4FCB-8F67-E177DE1919CF}"/>
              </a:ext>
            </a:extLst>
          </p:cNvPr>
          <p:cNvSpPr txBox="1"/>
          <p:nvPr/>
        </p:nvSpPr>
        <p:spPr>
          <a:xfrm>
            <a:off x="2336868" y="1428897"/>
            <a:ext cx="2152649" cy="40011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I-II: &lt;20%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5646" y="1905412"/>
            <a:ext cx="25345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HR = 0.88 (0.67-1.16)</a:t>
            </a:r>
          </a:p>
          <a:p>
            <a:pPr algn="ctr"/>
            <a:r>
              <a:rPr lang="en-US" b="1" dirty="0"/>
              <a:t>P-value = 0.38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26946" y="1905413"/>
            <a:ext cx="25345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HR = 1.04 (0.76-1.43)</a:t>
            </a:r>
          </a:p>
          <a:p>
            <a:pPr algn="ctr"/>
            <a:r>
              <a:rPr lang="en-US" b="1" dirty="0"/>
              <a:t>P-value = 0.78</a:t>
            </a:r>
          </a:p>
        </p:txBody>
      </p:sp>
    </p:spTree>
    <p:extLst>
      <p:ext uri="{BB962C8B-B14F-4D97-AF65-F5344CB8AC3E}">
        <p14:creationId xmlns:p14="http://schemas.microsoft.com/office/powerpoint/2010/main" val="364013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79" y="501441"/>
            <a:ext cx="10872716" cy="6606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5"/>
                </a:solidFill>
                <a:latin typeface="+mn-lt"/>
              </a:rPr>
              <a:t>DECAAF II: Results</a:t>
            </a:r>
            <a:br>
              <a:rPr lang="en-US" sz="3600" b="1" dirty="0">
                <a:solidFill>
                  <a:schemeClr val="accent5"/>
                </a:solidFill>
                <a:latin typeface="+mn-lt"/>
              </a:rPr>
            </a:br>
            <a:r>
              <a:rPr lang="en-US" sz="3600" b="1" dirty="0">
                <a:solidFill>
                  <a:schemeClr val="accent5"/>
                </a:solidFill>
                <a:latin typeface="+mn-lt"/>
              </a:rPr>
              <a:t>Safety Outcomes within 30 Days Post Ablation: Fibrosis Stages</a:t>
            </a:r>
            <a:endParaRPr lang="en-US" sz="3600" b="1" u="sng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38A004-26BC-4110-BD84-A0557C94C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92999"/>
              </p:ext>
            </p:extLst>
          </p:nvPr>
        </p:nvGraphicFramePr>
        <p:xfrm>
          <a:off x="437424" y="2055911"/>
          <a:ext cx="11484426" cy="3117763"/>
        </p:xfrm>
        <a:graphic>
          <a:graphicData uri="http://schemas.openxmlformats.org/drawingml/2006/table">
            <a:tbl>
              <a:tblPr/>
              <a:tblGrid>
                <a:gridCol w="4600590">
                  <a:extLst>
                    <a:ext uri="{9D8B030D-6E8A-4147-A177-3AD203B41FA5}">
                      <a16:colId xmlns:a16="http://schemas.microsoft.com/office/drawing/2014/main" val="1563327781"/>
                    </a:ext>
                  </a:extLst>
                </a:gridCol>
                <a:gridCol w="1339842">
                  <a:extLst>
                    <a:ext uri="{9D8B030D-6E8A-4147-A177-3AD203B41FA5}">
                      <a16:colId xmlns:a16="http://schemas.microsoft.com/office/drawing/2014/main" val="2723097696"/>
                    </a:ext>
                  </a:extLst>
                </a:gridCol>
                <a:gridCol w="1192143">
                  <a:extLst>
                    <a:ext uri="{9D8B030D-6E8A-4147-A177-3AD203B41FA5}">
                      <a16:colId xmlns:a16="http://schemas.microsoft.com/office/drawing/2014/main" val="2460742461"/>
                    </a:ext>
                  </a:extLst>
                </a:gridCol>
                <a:gridCol w="944219">
                  <a:extLst>
                    <a:ext uri="{9D8B030D-6E8A-4147-A177-3AD203B41FA5}">
                      <a16:colId xmlns:a16="http://schemas.microsoft.com/office/drawing/2014/main" val="3469279632"/>
                    </a:ext>
                  </a:extLst>
                </a:gridCol>
                <a:gridCol w="1308193">
                  <a:extLst>
                    <a:ext uri="{9D8B030D-6E8A-4147-A177-3AD203B41FA5}">
                      <a16:colId xmlns:a16="http://schemas.microsoft.com/office/drawing/2014/main" val="1686430971"/>
                    </a:ext>
                  </a:extLst>
                </a:gridCol>
                <a:gridCol w="1144670">
                  <a:extLst>
                    <a:ext uri="{9D8B030D-6E8A-4147-A177-3AD203B41FA5}">
                      <a16:colId xmlns:a16="http://schemas.microsoft.com/office/drawing/2014/main" val="3787409"/>
                    </a:ext>
                  </a:extLst>
                </a:gridCol>
                <a:gridCol w="954769">
                  <a:extLst>
                    <a:ext uri="{9D8B030D-6E8A-4147-A177-3AD203B41FA5}">
                      <a16:colId xmlns:a16="http://schemas.microsoft.com/office/drawing/2014/main" val="1897916188"/>
                    </a:ext>
                  </a:extLst>
                </a:gridCol>
              </a:tblGrid>
              <a:tr h="3889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fibrosis stages (&lt;20%)</a:t>
                      </a:r>
                    </a:p>
                  </a:txBody>
                  <a:tcPr marL="31750" marR="317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fibrosis stages (≥20%)</a:t>
                      </a:r>
                    </a:p>
                  </a:txBody>
                  <a:tcPr marL="31750" marR="317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48330"/>
                  </a:ext>
                </a:extLst>
              </a:tr>
              <a:tr h="74699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MRI Guided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234)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PVI Only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250)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MRI Guided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169)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PVI Only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178)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465730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Bleeding requiring transfusion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(0.4%)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130956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Heart Failure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(1.2%)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88483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Perforation/Tamponade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(0.9%)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(1.6%)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(1.8%)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(0.6%)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745174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Pulmonary Vein Stenosis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89055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Stroke/TIA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(0.9%)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(2.4%)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88635"/>
                  </a:ext>
                </a:extLst>
              </a:tr>
              <a:tr h="330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Death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(0.9%)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8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6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5AA29991-E76A-4CEC-A232-D3B95805670C}"/>
              </a:ext>
            </a:extLst>
          </p:cNvPr>
          <p:cNvSpPr txBox="1"/>
          <p:nvPr/>
        </p:nvSpPr>
        <p:spPr>
          <a:xfrm>
            <a:off x="7413578" y="3459158"/>
            <a:ext cx="432562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44.8 % </a:t>
            </a:r>
            <a:r>
              <a:rPr lang="en-US" sz="1600" b="1" dirty="0"/>
              <a:t>with at least half fibrosis scar covered</a:t>
            </a: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66B011-297E-4F63-9D0B-3FB889ED4550}"/>
              </a:ext>
            </a:extLst>
          </p:cNvPr>
          <p:cNvGrpSpPr/>
          <p:nvPr/>
        </p:nvGrpSpPr>
        <p:grpSpPr>
          <a:xfrm>
            <a:off x="7413578" y="4449357"/>
            <a:ext cx="1664342" cy="1664411"/>
            <a:chOff x="1466488" y="1041888"/>
            <a:chExt cx="5061348" cy="4917786"/>
          </a:xfrm>
        </p:grpSpPr>
        <p:pic>
          <p:nvPicPr>
            <p:cNvPr id="5" name="Picture 4" descr="A picture containing indoor, dark, blue, close&#10;&#10;Description automatically generated">
              <a:extLst>
                <a:ext uri="{FF2B5EF4-FFF2-40B4-BE49-F238E27FC236}">
                  <a16:creationId xmlns:a16="http://schemas.microsoft.com/office/drawing/2014/main" id="{8371EC7C-7163-4C2E-96D8-4AFAF272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488" y="1041888"/>
              <a:ext cx="5061348" cy="2530674"/>
            </a:xfrm>
            <a:prstGeom prst="rect">
              <a:avLst/>
            </a:prstGeom>
          </p:spPr>
        </p:pic>
        <p:pic>
          <p:nvPicPr>
            <p:cNvPr id="6" name="Picture 5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66C6C5FA-7CA3-4AE4-AC46-773DFDD6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488" y="3429000"/>
              <a:ext cx="5061348" cy="253067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CA3614-53E0-42D5-B221-B0E321E3A4A4}"/>
              </a:ext>
            </a:extLst>
          </p:cNvPr>
          <p:cNvGrpSpPr/>
          <p:nvPr/>
        </p:nvGrpSpPr>
        <p:grpSpPr>
          <a:xfrm>
            <a:off x="9789371" y="1603678"/>
            <a:ext cx="1894226" cy="1632727"/>
            <a:chOff x="6927009" y="4032043"/>
            <a:chExt cx="2781300" cy="25121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05DDCE-40B0-45B9-A1A4-4448DBACB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19" r="45420"/>
            <a:stretch/>
          </p:blipFill>
          <p:spPr>
            <a:xfrm>
              <a:off x="6927009" y="4032043"/>
              <a:ext cx="2781300" cy="25121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7D6B66-D1D7-4761-A94A-9CC2D1F5ED82}"/>
                </a:ext>
              </a:extLst>
            </p:cNvPr>
            <p:cNvSpPr/>
            <p:nvPr/>
          </p:nvSpPr>
          <p:spPr>
            <a:xfrm>
              <a:off x="8081868" y="4032043"/>
              <a:ext cx="238125" cy="2499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0F8556-7FE3-43F4-86F9-E068E08D5467}"/>
                </a:ext>
              </a:extLst>
            </p:cNvPr>
            <p:cNvSpPr/>
            <p:nvPr/>
          </p:nvSpPr>
          <p:spPr>
            <a:xfrm>
              <a:off x="9413034" y="4059398"/>
              <a:ext cx="238125" cy="2499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4B9BF5-0162-4965-8598-5E55415FD5FC}"/>
                </a:ext>
              </a:extLst>
            </p:cNvPr>
            <p:cNvSpPr/>
            <p:nvPr/>
          </p:nvSpPr>
          <p:spPr>
            <a:xfrm>
              <a:off x="8081868" y="5435888"/>
              <a:ext cx="238125" cy="2499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790B58-FF8A-4AE2-9059-9C0AE45C5EE5}"/>
                </a:ext>
              </a:extLst>
            </p:cNvPr>
            <p:cNvSpPr/>
            <p:nvPr/>
          </p:nvSpPr>
          <p:spPr>
            <a:xfrm>
              <a:off x="9424893" y="5427269"/>
              <a:ext cx="238125" cy="2499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0320A69-1D36-4E9E-BB77-3B376FB0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337" y="1603678"/>
            <a:ext cx="1735892" cy="1629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D95411-B584-4698-9E6C-43A61533D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778" y="1663788"/>
            <a:ext cx="2610200" cy="1305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73FFAC-F33E-497A-9ED8-7073B3D8C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4" y="1653246"/>
            <a:ext cx="2610198" cy="1305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A2B2B8-FF55-43A5-9865-41084FD0AAFA}"/>
              </a:ext>
            </a:extLst>
          </p:cNvPr>
          <p:cNvSpPr txBox="1"/>
          <p:nvPr/>
        </p:nvSpPr>
        <p:spPr>
          <a:xfrm>
            <a:off x="1736648" y="565788"/>
            <a:ext cx="246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Targeted Fibrosis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6A0251-4B0F-4800-8FB1-282418F5E8B9}"/>
              </a:ext>
            </a:extLst>
          </p:cNvPr>
          <p:cNvSpPr txBox="1"/>
          <p:nvPr/>
        </p:nvSpPr>
        <p:spPr>
          <a:xfrm>
            <a:off x="7240906" y="507626"/>
            <a:ext cx="4442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Scar Covered or Encircled Fibrosis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A0EA26-0441-49AD-80CA-D47276AA4C83}"/>
              </a:ext>
            </a:extLst>
          </p:cNvPr>
          <p:cNvGrpSpPr/>
          <p:nvPr/>
        </p:nvGrpSpPr>
        <p:grpSpPr>
          <a:xfrm>
            <a:off x="201931" y="4533899"/>
            <a:ext cx="2610198" cy="1305100"/>
            <a:chOff x="1461291" y="3693072"/>
            <a:chExt cx="2602980" cy="12789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D49EF1-5030-473F-8E8F-01791FD68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9266" r="50172" b="26110"/>
            <a:stretch/>
          </p:blipFill>
          <p:spPr>
            <a:xfrm>
              <a:off x="1461291" y="3693073"/>
              <a:ext cx="1301490" cy="12789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B06704A-DE5C-45E1-ADDA-5388A9D8C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22" t="74036" r="50194" b="1340"/>
            <a:stretch/>
          </p:blipFill>
          <p:spPr>
            <a:xfrm>
              <a:off x="2762781" y="3693072"/>
              <a:ext cx="1301490" cy="127897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A0AEB2-E1C4-4D34-9C2D-1B5A4D89D89F}"/>
              </a:ext>
            </a:extLst>
          </p:cNvPr>
          <p:cNvGrpSpPr/>
          <p:nvPr/>
        </p:nvGrpSpPr>
        <p:grpSpPr>
          <a:xfrm>
            <a:off x="3073884" y="4533900"/>
            <a:ext cx="2655491" cy="1305099"/>
            <a:chOff x="5483074" y="4594632"/>
            <a:chExt cx="2602980" cy="143137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320222-65CA-455F-BEF9-56BEECC83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72442" r="49885"/>
            <a:stretch/>
          </p:blipFill>
          <p:spPr>
            <a:xfrm>
              <a:off x="5483074" y="4594632"/>
              <a:ext cx="1301490" cy="14313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1E688D-E77A-4CCA-B5F7-368C3AF68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0000" r="49885" b="22442"/>
            <a:stretch/>
          </p:blipFill>
          <p:spPr>
            <a:xfrm>
              <a:off x="6784564" y="4594632"/>
              <a:ext cx="1301490" cy="143137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849E7E1-4532-42D7-BC50-98B435C9CDDD}"/>
              </a:ext>
            </a:extLst>
          </p:cNvPr>
          <p:cNvSpPr txBox="1"/>
          <p:nvPr/>
        </p:nvSpPr>
        <p:spPr>
          <a:xfrm>
            <a:off x="1382475" y="1113244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MRI-Guided Group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A702BE-3BC7-4CF2-90CC-96EF3131090F}"/>
              </a:ext>
            </a:extLst>
          </p:cNvPr>
          <p:cNvSpPr txBox="1"/>
          <p:nvPr/>
        </p:nvSpPr>
        <p:spPr>
          <a:xfrm>
            <a:off x="8028194" y="1101638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MRI-Guided Group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8DCC62-14F8-42D6-8B38-E93BE04B51EB}"/>
              </a:ext>
            </a:extLst>
          </p:cNvPr>
          <p:cNvSpPr txBox="1"/>
          <p:nvPr/>
        </p:nvSpPr>
        <p:spPr>
          <a:xfrm>
            <a:off x="1153793" y="3928622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5"/>
                </a:solidFill>
              </a:rPr>
              <a:t>PVI Group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B987CF-D92A-41EE-BF96-BC71D4319112}"/>
              </a:ext>
            </a:extLst>
          </p:cNvPr>
          <p:cNvSpPr txBox="1"/>
          <p:nvPr/>
        </p:nvSpPr>
        <p:spPr>
          <a:xfrm>
            <a:off x="8028194" y="3975651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5"/>
                </a:solidFill>
              </a:rPr>
              <a:t>PVI Group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7EAC96-E6BD-4001-A5CF-AD2BCF1E1E24}"/>
              </a:ext>
            </a:extLst>
          </p:cNvPr>
          <p:cNvSpPr txBox="1"/>
          <p:nvPr/>
        </p:nvSpPr>
        <p:spPr>
          <a:xfrm>
            <a:off x="2129258" y="6286602"/>
            <a:ext cx="386763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16.7% </a:t>
            </a:r>
            <a:r>
              <a:rPr lang="en-US" sz="1600" b="1" dirty="0"/>
              <a:t>with at least half fibrosis targeted</a:t>
            </a:r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251BF8-FED5-40C1-863A-CCE32E16BB7B}"/>
              </a:ext>
            </a:extLst>
          </p:cNvPr>
          <p:cNvSpPr txBox="1"/>
          <p:nvPr/>
        </p:nvSpPr>
        <p:spPr>
          <a:xfrm>
            <a:off x="991979" y="3327486"/>
            <a:ext cx="391564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80.9 % </a:t>
            </a:r>
            <a:r>
              <a:rPr lang="en-US" sz="1600" b="1" dirty="0"/>
              <a:t>with at least half fibrosis targeted</a:t>
            </a:r>
            <a:endParaRPr lang="en-US" sz="2400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98A1E8-5B73-43BD-8A35-9A0443A63DBE}"/>
              </a:ext>
            </a:extLst>
          </p:cNvPr>
          <p:cNvGrpSpPr/>
          <p:nvPr/>
        </p:nvGrpSpPr>
        <p:grpSpPr>
          <a:xfrm>
            <a:off x="10019254" y="4472888"/>
            <a:ext cx="1664343" cy="1632727"/>
            <a:chOff x="1129005" y="1041888"/>
            <a:chExt cx="5536164" cy="5136093"/>
          </a:xfrm>
        </p:grpSpPr>
        <p:pic>
          <p:nvPicPr>
            <p:cNvPr id="34" name="Picture 33" descr="A picture containing indoor, blue, dark, colorful&#10;&#10;Description automatically generated">
              <a:extLst>
                <a:ext uri="{FF2B5EF4-FFF2-40B4-BE49-F238E27FC236}">
                  <a16:creationId xmlns:a16="http://schemas.microsoft.com/office/drawing/2014/main" id="{BD2E62D7-B726-42BC-AA27-588E88FB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05" y="1041888"/>
              <a:ext cx="5536164" cy="2768082"/>
            </a:xfrm>
            <a:prstGeom prst="rect">
              <a:avLst/>
            </a:prstGeom>
          </p:spPr>
        </p:pic>
        <p:pic>
          <p:nvPicPr>
            <p:cNvPr id="35" name="Picture 34" descr="A picture containing indoor, dark, close&#10;&#10;Description automatically generated">
              <a:extLst>
                <a:ext uri="{FF2B5EF4-FFF2-40B4-BE49-F238E27FC236}">
                  <a16:creationId xmlns:a16="http://schemas.microsoft.com/office/drawing/2014/main" id="{F2293723-4E33-4C9D-8077-8ADB61CBE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05" y="3409899"/>
              <a:ext cx="5536164" cy="2768082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27A73CF-E654-4F90-A5ED-042D5C94CD84}"/>
              </a:ext>
            </a:extLst>
          </p:cNvPr>
          <p:cNvSpPr txBox="1"/>
          <p:nvPr/>
        </p:nvSpPr>
        <p:spPr>
          <a:xfrm>
            <a:off x="6743022" y="6291301"/>
            <a:ext cx="432562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15.5 % </a:t>
            </a:r>
            <a:r>
              <a:rPr lang="en-US" sz="1600" b="1" dirty="0"/>
              <a:t>with at least half fibrosis scar covered</a:t>
            </a:r>
            <a:endParaRPr lang="en-US" sz="2400" b="1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F054AA-FD78-458F-8B7B-9B76FADAD240}"/>
              </a:ext>
            </a:extLst>
          </p:cNvPr>
          <p:cNvCxnSpPr>
            <a:cxnSpLocks/>
            <a:stCxn id="33" idx="0"/>
            <a:endCxn id="14" idx="2"/>
          </p:cNvCxnSpPr>
          <p:nvPr/>
        </p:nvCxnSpPr>
        <p:spPr>
          <a:xfrm flipV="1">
            <a:off x="2949804" y="2968888"/>
            <a:ext cx="1511074" cy="358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A544C99-19EF-4868-8F2F-C5B7D015E005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063076" y="5744756"/>
            <a:ext cx="262542" cy="541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E2A69E2-24B2-4136-9F03-7E1B70EB7156}"/>
              </a:ext>
            </a:extLst>
          </p:cNvPr>
          <p:cNvCxnSpPr>
            <a:cxnSpLocks/>
            <a:stCxn id="39" idx="0"/>
            <a:endCxn id="8" idx="2"/>
          </p:cNvCxnSpPr>
          <p:nvPr/>
        </p:nvCxnSpPr>
        <p:spPr>
          <a:xfrm flipV="1">
            <a:off x="9576391" y="3236405"/>
            <a:ext cx="1160093" cy="2227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0B70FB9-AD6D-49D2-BCB9-B214A4A12B1C}"/>
              </a:ext>
            </a:extLst>
          </p:cNvPr>
          <p:cNvCxnSpPr>
            <a:cxnSpLocks/>
            <a:stCxn id="40" idx="0"/>
            <a:endCxn id="35" idx="2"/>
          </p:cNvCxnSpPr>
          <p:nvPr/>
        </p:nvCxnSpPr>
        <p:spPr>
          <a:xfrm flipV="1">
            <a:off x="8905835" y="6105615"/>
            <a:ext cx="1945591" cy="185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25E5CED4-8E59-4D7A-8C0B-16639746B97C}"/>
              </a:ext>
            </a:extLst>
          </p:cNvPr>
          <p:cNvSpPr txBox="1">
            <a:spLocks/>
          </p:cNvSpPr>
          <p:nvPr/>
        </p:nvSpPr>
        <p:spPr>
          <a:xfrm>
            <a:off x="659642" y="5708"/>
            <a:ext cx="10872716" cy="6606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>
                <a:solidFill>
                  <a:schemeClr val="accent5"/>
                </a:solidFill>
                <a:latin typeface="+mn-lt"/>
              </a:rPr>
              <a:t>DECAAF II: </a:t>
            </a:r>
            <a:r>
              <a:rPr lang="en-US" sz="4100" b="1" u="sng" dirty="0">
                <a:solidFill>
                  <a:schemeClr val="accent5"/>
                </a:solidFill>
                <a:latin typeface="+mn-lt"/>
              </a:rPr>
              <a:t>Results</a:t>
            </a:r>
            <a:endParaRPr lang="en-US" sz="3600" b="1" u="sng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7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 animBg="1"/>
      <p:bldP spid="33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013" y="6889"/>
            <a:ext cx="11224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5"/>
                </a:solidFill>
              </a:rPr>
              <a:t>DECAAF II: Results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AS-TREATED: Fibrosis Stage &lt;20%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Relationship of Primary Outcome to Level of Scarring Achieved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0969" y="5549009"/>
            <a:ext cx="4608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* 	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Adjusted for % baseline fibrosis, baseline left atrial volume index, age and sex.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4008" y="1618315"/>
            <a:ext cx="6465404" cy="4697018"/>
            <a:chOff x="462170" y="1569604"/>
            <a:chExt cx="6465404" cy="4771561"/>
          </a:xfrm>
        </p:grpSpPr>
        <p:grpSp>
          <p:nvGrpSpPr>
            <p:cNvPr id="17" name="Group 16"/>
            <p:cNvGrpSpPr/>
            <p:nvPr/>
          </p:nvGrpSpPr>
          <p:grpSpPr>
            <a:xfrm>
              <a:off x="954157" y="1670745"/>
              <a:ext cx="5773194" cy="4650780"/>
              <a:chOff x="954157" y="1670745"/>
              <a:chExt cx="5773194" cy="4650780"/>
            </a:xfrm>
          </p:grpSpPr>
          <p:pic>
            <p:nvPicPr>
              <p:cNvPr id="7" name="Picture 6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4" t="1048" r="1943" b="6985"/>
              <a:stretch/>
            </p:blipFill>
            <p:spPr bwMode="auto">
              <a:xfrm>
                <a:off x="954157" y="1670745"/>
                <a:ext cx="5710030" cy="39259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858800" y="1848200"/>
                <a:ext cx="2669321" cy="80021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300" b="1" dirty="0">
                    <a:solidFill>
                      <a:srgbClr val="FF0000"/>
                    </a:solidFill>
                  </a:rPr>
                  <a:t>HR 0.84* </a:t>
                </a:r>
                <a:r>
                  <a:rPr lang="en-US" sz="2300" b="1" dirty="0"/>
                  <a:t>(0.73-0.96)</a:t>
                </a:r>
              </a:p>
              <a:p>
                <a:pPr algn="ctr"/>
                <a:r>
                  <a:rPr lang="en-US" sz="2300" b="1" dirty="0">
                    <a:solidFill>
                      <a:srgbClr val="FF0000"/>
                    </a:solidFill>
                  </a:rPr>
                  <a:t>P-Value 0.01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491312" y="5351456"/>
                <a:ext cx="699230" cy="3751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&lt;20%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46027" y="5322648"/>
                <a:ext cx="699230" cy="3751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&gt;20%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58092" y="5351456"/>
                <a:ext cx="1053494" cy="3751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40%-60%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22664" y="5351456"/>
                <a:ext cx="699230" cy="3751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&gt;60%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75222" y="5351456"/>
                <a:ext cx="75212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&gt; 80%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131002" y="5946332"/>
                <a:ext cx="3655296" cy="375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Level of fibrosis covered or encircled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462170" y="1576926"/>
              <a:ext cx="0" cy="476423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2170" y="1569604"/>
              <a:ext cx="646540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927574" y="1576926"/>
              <a:ext cx="0" cy="47640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3244" y="6335980"/>
              <a:ext cx="644325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270475" y="2651702"/>
            <a:ext cx="45969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42900" algn="l"/>
              </a:tabLst>
            </a:pPr>
            <a:r>
              <a:rPr lang="en-US" sz="2800" dirty="0"/>
              <a:t>Each </a:t>
            </a:r>
            <a:r>
              <a:rPr lang="en-US" sz="2800" b="1" u="sng" dirty="0"/>
              <a:t>1 unit increase </a:t>
            </a:r>
            <a:r>
              <a:rPr lang="en-US" sz="2800" dirty="0"/>
              <a:t>in the level of fibrosis covered or encircled was associated with a </a:t>
            </a:r>
            <a:r>
              <a:rPr lang="en-US" sz="2800" b="1" u="sng" dirty="0"/>
              <a:t>16% reduction </a:t>
            </a:r>
            <a:r>
              <a:rPr lang="en-US" sz="2800" dirty="0"/>
              <a:t>in the hazard for AA recurrence</a:t>
            </a:r>
          </a:p>
        </p:txBody>
      </p:sp>
    </p:spTree>
    <p:extLst>
      <p:ext uri="{BB962C8B-B14F-4D97-AF65-F5344CB8AC3E}">
        <p14:creationId xmlns:p14="http://schemas.microsoft.com/office/powerpoint/2010/main" val="400929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43" y="1418501"/>
            <a:ext cx="6003795" cy="5004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10545" y="6378244"/>
            <a:ext cx="815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	Adjusted for % baseline fibrosis, baseline left atrial volume index, age and sex.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528" y="3013501"/>
            <a:ext cx="262123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HR 1.06 (0.92-1.24)</a:t>
            </a:r>
          </a:p>
          <a:p>
            <a:pPr algn="ctr"/>
            <a:r>
              <a:rPr lang="en-US" sz="2400" b="1" dirty="0"/>
              <a:t>P-Value 0.42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49A4B-8666-4EC4-BFCA-1E4B3165049A}"/>
              </a:ext>
            </a:extLst>
          </p:cNvPr>
          <p:cNvSpPr txBox="1"/>
          <p:nvPr/>
        </p:nvSpPr>
        <p:spPr>
          <a:xfrm>
            <a:off x="783276" y="-77440"/>
            <a:ext cx="11224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5"/>
                </a:solidFill>
              </a:rPr>
              <a:t>DECAAF II: Results</a:t>
            </a:r>
            <a:endParaRPr lang="en-US" sz="4000" b="1" dirty="0">
              <a:solidFill>
                <a:schemeClr val="accent5"/>
              </a:solidFill>
            </a:endParaRP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AS-TREATED: Fibrosis Stage ≥20%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Relationship of Primary Outcome to Level of Scarring Achieved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254EA-ABD9-4538-8A8D-73AECBC3A4A4}"/>
              </a:ext>
            </a:extLst>
          </p:cNvPr>
          <p:cNvSpPr txBox="1"/>
          <p:nvPr/>
        </p:nvSpPr>
        <p:spPr>
          <a:xfrm>
            <a:off x="4202119" y="5761818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&lt;20%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6D68B-073B-460F-BFA1-79DBFE56F9E6}"/>
              </a:ext>
            </a:extLst>
          </p:cNvPr>
          <p:cNvSpPr txBox="1"/>
          <p:nvPr/>
        </p:nvSpPr>
        <p:spPr>
          <a:xfrm>
            <a:off x="5166516" y="5761818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&gt;20%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DBED8-50AE-4AC8-B419-BE44F092D062}"/>
              </a:ext>
            </a:extLst>
          </p:cNvPr>
          <p:cNvSpPr txBox="1"/>
          <p:nvPr/>
        </p:nvSpPr>
        <p:spPr>
          <a:xfrm>
            <a:off x="6395404" y="5786735"/>
            <a:ext cx="10534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40%-60%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35C662-300F-49CF-B4FD-2C644CA731F3}"/>
              </a:ext>
            </a:extLst>
          </p:cNvPr>
          <p:cNvSpPr txBox="1"/>
          <p:nvPr/>
        </p:nvSpPr>
        <p:spPr>
          <a:xfrm>
            <a:off x="7696882" y="5786735"/>
            <a:ext cx="10534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&gt;60%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C16019-5894-4F83-9A85-E5CEB59AB268}"/>
              </a:ext>
            </a:extLst>
          </p:cNvPr>
          <p:cNvSpPr txBox="1"/>
          <p:nvPr/>
        </p:nvSpPr>
        <p:spPr>
          <a:xfrm>
            <a:off x="8730386" y="5786735"/>
            <a:ext cx="7521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&gt; 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DE15E-97DC-4DF0-959E-54C81F86AB05}"/>
              </a:ext>
            </a:extLst>
          </p:cNvPr>
          <p:cNvSpPr txBox="1"/>
          <p:nvPr/>
        </p:nvSpPr>
        <p:spPr>
          <a:xfrm>
            <a:off x="5032169" y="6053833"/>
            <a:ext cx="32843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Level of fibrosis covered or encircled</a:t>
            </a:r>
          </a:p>
        </p:txBody>
      </p:sp>
    </p:spTree>
    <p:extLst>
      <p:ext uri="{BB962C8B-B14F-4D97-AF65-F5344CB8AC3E}">
        <p14:creationId xmlns:p14="http://schemas.microsoft.com/office/powerpoint/2010/main" val="362851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362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905C2A2-F5A7-4526-BAD6-63A12618F52B}"/>
              </a:ext>
            </a:extLst>
          </p:cNvPr>
          <p:cNvSpPr txBox="1"/>
          <p:nvPr/>
        </p:nvSpPr>
        <p:spPr>
          <a:xfrm>
            <a:off x="483872" y="-42808"/>
            <a:ext cx="112242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5"/>
                </a:solidFill>
              </a:rPr>
              <a:t>DECAAF II: Results</a:t>
            </a:r>
          </a:p>
          <a:p>
            <a:pPr algn="ctr"/>
            <a:r>
              <a:rPr lang="en-US" sz="2800" b="1" dirty="0">
                <a:solidFill>
                  <a:schemeClr val="accent5"/>
                </a:solidFill>
              </a:rPr>
              <a:t>Assessing Lesion Formation: Fibrosis Stage &lt;20%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19518B19-A2D0-4A1B-8826-714CFCDE7FBF}"/>
              </a:ext>
            </a:extLst>
          </p:cNvPr>
          <p:cNvSpPr/>
          <p:nvPr/>
        </p:nvSpPr>
        <p:spPr>
          <a:xfrm>
            <a:off x="9601014" y="3316158"/>
            <a:ext cx="392091" cy="77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14927-0BD4-4809-855B-A9DCAB62772E}"/>
              </a:ext>
            </a:extLst>
          </p:cNvPr>
          <p:cNvSpPr txBox="1"/>
          <p:nvPr/>
        </p:nvSpPr>
        <p:spPr>
          <a:xfrm>
            <a:off x="-405494" y="6097264"/>
            <a:ext cx="1122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Good lesion formation in low fibrosis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99A0DE-72EB-4A12-A397-42D08CAA4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" r="71457" b="49417"/>
          <a:stretch/>
        </p:blipFill>
        <p:spPr>
          <a:xfrm>
            <a:off x="9149552" y="1784671"/>
            <a:ext cx="1392984" cy="12707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2F9DEE-7A67-4957-96C1-86E60208E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" t="52893" r="71018" b="686"/>
          <a:stretch/>
        </p:blipFill>
        <p:spPr>
          <a:xfrm>
            <a:off x="9100568" y="4368674"/>
            <a:ext cx="1392984" cy="116616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4F5762-9ADE-4981-9E54-59C3E489E543}"/>
              </a:ext>
            </a:extLst>
          </p:cNvPr>
          <p:cNvSpPr/>
          <p:nvPr/>
        </p:nvSpPr>
        <p:spPr>
          <a:xfrm>
            <a:off x="9748073" y="2341023"/>
            <a:ext cx="97971" cy="118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89FAB4-BB72-4EDE-B75A-B721D75AB1EB}"/>
              </a:ext>
            </a:extLst>
          </p:cNvPr>
          <p:cNvSpPr/>
          <p:nvPr/>
        </p:nvSpPr>
        <p:spPr>
          <a:xfrm flipH="1">
            <a:off x="9601013" y="2242457"/>
            <a:ext cx="98158" cy="128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25CC30-108A-4719-A6C2-DCF23A3424BD}"/>
              </a:ext>
            </a:extLst>
          </p:cNvPr>
          <p:cNvSpPr/>
          <p:nvPr/>
        </p:nvSpPr>
        <p:spPr>
          <a:xfrm>
            <a:off x="9900473" y="2493423"/>
            <a:ext cx="97971" cy="118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2C50DE-9ABB-4D4E-ADC0-D0F3BB6AB96F}"/>
              </a:ext>
            </a:extLst>
          </p:cNvPr>
          <p:cNvSpPr/>
          <p:nvPr/>
        </p:nvSpPr>
        <p:spPr>
          <a:xfrm>
            <a:off x="9894945" y="2410185"/>
            <a:ext cx="114279" cy="13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656497-B278-4213-BBFC-1781FD2234CA}"/>
              </a:ext>
            </a:extLst>
          </p:cNvPr>
          <p:cNvSpPr/>
          <p:nvPr/>
        </p:nvSpPr>
        <p:spPr>
          <a:xfrm flipH="1" flipV="1">
            <a:off x="9797059" y="2459117"/>
            <a:ext cx="114279" cy="120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F05CC6-294D-4B60-8472-C6F3665C558C}"/>
              </a:ext>
            </a:extLst>
          </p:cNvPr>
          <p:cNvSpPr/>
          <p:nvPr/>
        </p:nvSpPr>
        <p:spPr>
          <a:xfrm>
            <a:off x="9821509" y="2288061"/>
            <a:ext cx="97971" cy="118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044446-9562-45F1-8D75-99EC6D6649BC}"/>
              </a:ext>
            </a:extLst>
          </p:cNvPr>
          <p:cNvSpPr/>
          <p:nvPr/>
        </p:nvSpPr>
        <p:spPr>
          <a:xfrm>
            <a:off x="9695058" y="2188623"/>
            <a:ext cx="97971" cy="118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3945B5A-E49F-4315-B44C-3B6CB63BD83E}"/>
              </a:ext>
            </a:extLst>
          </p:cNvPr>
          <p:cNvSpPr/>
          <p:nvPr/>
        </p:nvSpPr>
        <p:spPr>
          <a:xfrm>
            <a:off x="9660313" y="2341023"/>
            <a:ext cx="97971" cy="118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283DCF-C1FF-42FF-AB26-C9D6AFF1315E}"/>
              </a:ext>
            </a:extLst>
          </p:cNvPr>
          <p:cNvSpPr/>
          <p:nvPr/>
        </p:nvSpPr>
        <p:spPr>
          <a:xfrm>
            <a:off x="9597087" y="2166793"/>
            <a:ext cx="97971" cy="118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B47730-01D3-4AAE-8462-2647E3C5A48D}"/>
              </a:ext>
            </a:extLst>
          </p:cNvPr>
          <p:cNvSpPr txBox="1"/>
          <p:nvPr/>
        </p:nvSpPr>
        <p:spPr>
          <a:xfrm>
            <a:off x="2435036" y="1311614"/>
            <a:ext cx="1952625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Conventional PVI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4CC05B-0760-4065-9F21-3892AF632086}"/>
              </a:ext>
            </a:extLst>
          </p:cNvPr>
          <p:cNvSpPr txBox="1"/>
          <p:nvPr/>
        </p:nvSpPr>
        <p:spPr>
          <a:xfrm>
            <a:off x="6258765" y="1311614"/>
            <a:ext cx="1323976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MRI Guided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2694" y="1747503"/>
            <a:ext cx="8181478" cy="4164721"/>
            <a:chOff x="1187824" y="1797461"/>
            <a:chExt cx="7687235" cy="4038563"/>
          </a:xfrm>
        </p:grpSpPr>
        <p:pic>
          <p:nvPicPr>
            <p:cNvPr id="20" name="SGPanel67.jpeg" title="The SGPanel Procedure"/>
            <p:cNvPicPr>
              <a:picLocks noChangeAspect="1"/>
            </p:cNvPicPr>
            <p:nvPr/>
          </p:nvPicPr>
          <p:blipFill rotWithShape="1">
            <a:blip r:embed="rId3"/>
            <a:srcRect l="632" t="11131" r="970" b="1055"/>
            <a:stretch/>
          </p:blipFill>
          <p:spPr>
            <a:xfrm>
              <a:off x="1187824" y="1819835"/>
              <a:ext cx="7687235" cy="401618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9E9D27-B685-4530-80C1-D952FD0960E4}"/>
                </a:ext>
              </a:extLst>
            </p:cNvPr>
            <p:cNvSpPr txBox="1"/>
            <p:nvPr/>
          </p:nvSpPr>
          <p:spPr>
            <a:xfrm>
              <a:off x="3688629" y="1819835"/>
              <a:ext cx="258797" cy="29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lang="en-US" dirty="0">
                <a:solidFill>
                  <a:srgbClr val="000000"/>
                </a:solidFill>
                <a:latin typeface="Courier New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F69D40-9818-4B77-9ED9-5B70E1A662A6}"/>
                </a:ext>
              </a:extLst>
            </p:cNvPr>
            <p:cNvSpPr txBox="1"/>
            <p:nvPr/>
          </p:nvSpPr>
          <p:spPr>
            <a:xfrm>
              <a:off x="7046259" y="1797461"/>
              <a:ext cx="249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lang="en-US" dirty="0">
                <a:solidFill>
                  <a:srgbClr val="000000"/>
                </a:solidFill>
                <a:latin typeface="Courier New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2385A5A-148C-4CFF-9199-17612EC29BD7}"/>
              </a:ext>
            </a:extLst>
          </p:cNvPr>
          <p:cNvSpPr txBox="1"/>
          <p:nvPr/>
        </p:nvSpPr>
        <p:spPr>
          <a:xfrm>
            <a:off x="4634388" y="5399843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&gt;80%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76A5FF-91DA-48B7-AA1A-0D6027941FBF}"/>
              </a:ext>
            </a:extLst>
          </p:cNvPr>
          <p:cNvSpPr txBox="1"/>
          <p:nvPr/>
        </p:nvSpPr>
        <p:spPr>
          <a:xfrm>
            <a:off x="3840449" y="5410503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&gt;60%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F5EB7E-CED9-405A-A6C2-CAA0157F2510}"/>
              </a:ext>
            </a:extLst>
          </p:cNvPr>
          <p:cNvSpPr txBox="1"/>
          <p:nvPr/>
        </p:nvSpPr>
        <p:spPr>
          <a:xfrm>
            <a:off x="3035416" y="5402988"/>
            <a:ext cx="6777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40-60%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E53717-AE1C-4B42-BFF6-A12C85BC1141}"/>
              </a:ext>
            </a:extLst>
          </p:cNvPr>
          <p:cNvSpPr txBox="1"/>
          <p:nvPr/>
        </p:nvSpPr>
        <p:spPr>
          <a:xfrm>
            <a:off x="2247013" y="5410200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&gt;20%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8EA8CA-4EFB-4714-911F-EA5A2CCB2165}"/>
              </a:ext>
            </a:extLst>
          </p:cNvPr>
          <p:cNvSpPr txBox="1"/>
          <p:nvPr/>
        </p:nvSpPr>
        <p:spPr>
          <a:xfrm>
            <a:off x="8363260" y="5394513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&gt;80%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C0EF86-4BC7-4EA9-A1E1-1492CC368139}"/>
              </a:ext>
            </a:extLst>
          </p:cNvPr>
          <p:cNvSpPr txBox="1"/>
          <p:nvPr/>
        </p:nvSpPr>
        <p:spPr>
          <a:xfrm>
            <a:off x="7569321" y="5405173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&gt;60%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B77038-C315-430A-8478-64AD29717C97}"/>
              </a:ext>
            </a:extLst>
          </p:cNvPr>
          <p:cNvSpPr txBox="1"/>
          <p:nvPr/>
        </p:nvSpPr>
        <p:spPr>
          <a:xfrm>
            <a:off x="6774709" y="5394513"/>
            <a:ext cx="753279" cy="276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40-60%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96B576-2DA2-42C1-881D-9CD7B5DD67E0}"/>
              </a:ext>
            </a:extLst>
          </p:cNvPr>
          <p:cNvSpPr txBox="1"/>
          <p:nvPr/>
        </p:nvSpPr>
        <p:spPr>
          <a:xfrm>
            <a:off x="5975885" y="5394513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&gt;20%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6C21FD-AE1A-4003-A4E6-D74DCBE898FC}"/>
              </a:ext>
            </a:extLst>
          </p:cNvPr>
          <p:cNvSpPr txBox="1"/>
          <p:nvPr/>
        </p:nvSpPr>
        <p:spPr>
          <a:xfrm rot="16200000">
            <a:off x="1019744" y="4826882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&lt;20%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269950-914A-4A99-ABCE-77EABDFC8040}"/>
              </a:ext>
            </a:extLst>
          </p:cNvPr>
          <p:cNvSpPr txBox="1"/>
          <p:nvPr/>
        </p:nvSpPr>
        <p:spPr>
          <a:xfrm rot="16200000">
            <a:off x="1011160" y="2724737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&gt;60%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356350-F251-49A0-9B14-B75541981029}"/>
              </a:ext>
            </a:extLst>
          </p:cNvPr>
          <p:cNvSpPr txBox="1"/>
          <p:nvPr/>
        </p:nvSpPr>
        <p:spPr>
          <a:xfrm rot="16200000">
            <a:off x="909243" y="3436374"/>
            <a:ext cx="775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&gt;40-60%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83441B-AA92-4669-8898-F888995BDF9F}"/>
              </a:ext>
            </a:extLst>
          </p:cNvPr>
          <p:cNvSpPr txBox="1"/>
          <p:nvPr/>
        </p:nvSpPr>
        <p:spPr>
          <a:xfrm rot="16200000">
            <a:off x="1019745" y="428522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&gt;20%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EDFB16-5DF4-4BFD-A310-699FF8C15CCE}"/>
              </a:ext>
            </a:extLst>
          </p:cNvPr>
          <p:cNvSpPr txBox="1"/>
          <p:nvPr/>
        </p:nvSpPr>
        <p:spPr>
          <a:xfrm rot="16200000">
            <a:off x="1011160" y="1971865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&gt;80%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9EE340-A142-49E2-BD37-E676EFF173D2}"/>
              </a:ext>
            </a:extLst>
          </p:cNvPr>
          <p:cNvSpPr txBox="1"/>
          <p:nvPr/>
        </p:nvSpPr>
        <p:spPr>
          <a:xfrm>
            <a:off x="1447821" y="5403463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&lt;20%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AC66BF-7261-44E1-90A2-62FD87FA386D}"/>
              </a:ext>
            </a:extLst>
          </p:cNvPr>
          <p:cNvSpPr txBox="1"/>
          <p:nvPr/>
        </p:nvSpPr>
        <p:spPr>
          <a:xfrm>
            <a:off x="5176693" y="5393938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&lt;20%</a:t>
            </a:r>
          </a:p>
        </p:txBody>
      </p:sp>
    </p:spTree>
    <p:extLst>
      <p:ext uri="{BB962C8B-B14F-4D97-AF65-F5344CB8AC3E}">
        <p14:creationId xmlns:p14="http://schemas.microsoft.com/office/powerpoint/2010/main" val="49837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4DE50E-6E22-4A3F-8547-8365309B3093}"/>
              </a:ext>
            </a:extLst>
          </p:cNvPr>
          <p:cNvSpPr txBox="1"/>
          <p:nvPr/>
        </p:nvSpPr>
        <p:spPr>
          <a:xfrm>
            <a:off x="411593" y="-53480"/>
            <a:ext cx="112242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5"/>
                </a:solidFill>
              </a:rPr>
              <a:t>DECAAF II: Results</a:t>
            </a:r>
          </a:p>
          <a:p>
            <a:pPr algn="ctr"/>
            <a:r>
              <a:rPr lang="en-US" sz="2800" b="1" dirty="0">
                <a:solidFill>
                  <a:schemeClr val="accent5"/>
                </a:solidFill>
              </a:rPr>
              <a:t>Assessing Lesion Formation: Fibrosis ≥20%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5FB3F0-CFE9-4AE5-9255-BB1B7E4C35C9}"/>
              </a:ext>
            </a:extLst>
          </p:cNvPr>
          <p:cNvSpPr txBox="1"/>
          <p:nvPr/>
        </p:nvSpPr>
        <p:spPr>
          <a:xfrm>
            <a:off x="501800" y="6201981"/>
            <a:ext cx="1122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Lesion delivered but not formed in advanced fibrotic stages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8320BA-D439-4210-B6B2-B19690FD1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446" y="1462949"/>
            <a:ext cx="1422441" cy="1411931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4C0E0F46-038C-4F5E-8444-9651A3147D9B}"/>
              </a:ext>
            </a:extLst>
          </p:cNvPr>
          <p:cNvSpPr/>
          <p:nvPr/>
        </p:nvSpPr>
        <p:spPr>
          <a:xfrm>
            <a:off x="10430701" y="3035888"/>
            <a:ext cx="392091" cy="77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AA8A2E6-4C50-4685-8021-BBA974153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7"/>
          <a:stretch/>
        </p:blipFill>
        <p:spPr>
          <a:xfrm>
            <a:off x="9934446" y="4077616"/>
            <a:ext cx="1422441" cy="1383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676723-3D97-476B-8A0A-5A371CEC24D8}"/>
              </a:ext>
            </a:extLst>
          </p:cNvPr>
          <p:cNvSpPr txBox="1"/>
          <p:nvPr/>
        </p:nvSpPr>
        <p:spPr>
          <a:xfrm>
            <a:off x="2699964" y="1142288"/>
            <a:ext cx="20193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Conventional PVI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EDB53-8844-42DB-A236-9107E0D4D453}"/>
              </a:ext>
            </a:extLst>
          </p:cNvPr>
          <p:cNvSpPr txBox="1"/>
          <p:nvPr/>
        </p:nvSpPr>
        <p:spPr>
          <a:xfrm>
            <a:off x="7030215" y="1142287"/>
            <a:ext cx="1323976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MRI Guided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3227" y="1543368"/>
            <a:ext cx="8607884" cy="4595115"/>
            <a:chOff x="1006764" y="1073452"/>
            <a:chExt cx="7167418" cy="4805493"/>
          </a:xfrm>
        </p:grpSpPr>
        <p:pic>
          <p:nvPicPr>
            <p:cNvPr id="11" name="SGPanel73.jpeg" title="The SGPanel Procedure"/>
            <p:cNvPicPr>
              <a:picLocks noChangeAspect="1"/>
            </p:cNvPicPr>
            <p:nvPr/>
          </p:nvPicPr>
          <p:blipFill rotWithShape="1">
            <a:blip r:embed="rId4"/>
            <a:srcRect l="1262" t="11330" r="759" b="1128"/>
            <a:stretch/>
          </p:blipFill>
          <p:spPr>
            <a:xfrm>
              <a:off x="1006764" y="1076036"/>
              <a:ext cx="7167418" cy="48029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3583B9-4EE4-49E2-AC7A-188A05C78EB1}"/>
                </a:ext>
              </a:extLst>
            </p:cNvPr>
            <p:cNvSpPr txBox="1"/>
            <p:nvPr/>
          </p:nvSpPr>
          <p:spPr>
            <a:xfrm>
              <a:off x="3276910" y="1073453"/>
              <a:ext cx="310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lang="en-US" dirty="0">
                <a:solidFill>
                  <a:srgbClr val="000000"/>
                </a:solidFill>
                <a:latin typeface="Courier New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30D2A3-DF88-40C1-BB8C-761B28384838}"/>
                </a:ext>
              </a:extLst>
            </p:cNvPr>
            <p:cNvSpPr txBox="1"/>
            <p:nvPr/>
          </p:nvSpPr>
          <p:spPr>
            <a:xfrm>
              <a:off x="6437701" y="1073452"/>
              <a:ext cx="310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lang="en-US" dirty="0">
                <a:solidFill>
                  <a:srgbClr val="000000"/>
                </a:solidFill>
                <a:latin typeface="Courier New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1CC09DD-DA56-4FA1-9E5E-1639CCEAF62D}"/>
              </a:ext>
            </a:extLst>
          </p:cNvPr>
          <p:cNvSpPr txBox="1"/>
          <p:nvPr/>
        </p:nvSpPr>
        <p:spPr>
          <a:xfrm>
            <a:off x="8989413" y="557697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&gt;80%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85A35D-94A9-4ACD-9983-5CE71C8AF503}"/>
              </a:ext>
            </a:extLst>
          </p:cNvPr>
          <p:cNvSpPr txBox="1"/>
          <p:nvPr/>
        </p:nvSpPr>
        <p:spPr>
          <a:xfrm>
            <a:off x="8195474" y="558763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&gt;60%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6A6A41-8205-4E48-8DB7-4EE40DFED99C}"/>
              </a:ext>
            </a:extLst>
          </p:cNvPr>
          <p:cNvSpPr txBox="1"/>
          <p:nvPr/>
        </p:nvSpPr>
        <p:spPr>
          <a:xfrm>
            <a:off x="7354380" y="5588111"/>
            <a:ext cx="7120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40-60%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7F0B0-AF2C-46CD-A530-3641351A07E6}"/>
              </a:ext>
            </a:extLst>
          </p:cNvPr>
          <p:cNvSpPr txBox="1"/>
          <p:nvPr/>
        </p:nvSpPr>
        <p:spPr>
          <a:xfrm>
            <a:off x="6487155" y="558763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&gt;20%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9AEE07-3455-4967-B4BD-A400719B8D1E}"/>
              </a:ext>
            </a:extLst>
          </p:cNvPr>
          <p:cNvSpPr txBox="1"/>
          <p:nvPr/>
        </p:nvSpPr>
        <p:spPr>
          <a:xfrm>
            <a:off x="5091003" y="557697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&gt;80%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1BACD2-F1AD-4293-AB15-84930F53F9EB}"/>
              </a:ext>
            </a:extLst>
          </p:cNvPr>
          <p:cNvSpPr txBox="1"/>
          <p:nvPr/>
        </p:nvSpPr>
        <p:spPr>
          <a:xfrm>
            <a:off x="4223778" y="558763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&gt;60%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7E50F3-6B1A-44B0-99E8-6BEE4CE80920}"/>
              </a:ext>
            </a:extLst>
          </p:cNvPr>
          <p:cNvSpPr txBox="1"/>
          <p:nvPr/>
        </p:nvSpPr>
        <p:spPr>
          <a:xfrm>
            <a:off x="3413186" y="5577212"/>
            <a:ext cx="6535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40-60%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D051B6-5C91-4380-9712-B3DDAE27634D}"/>
              </a:ext>
            </a:extLst>
          </p:cNvPr>
          <p:cNvSpPr txBox="1"/>
          <p:nvPr/>
        </p:nvSpPr>
        <p:spPr>
          <a:xfrm>
            <a:off x="2561941" y="558763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&gt;20%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3BBF01-00B6-42A4-8FBF-8A4DC94F5339}"/>
              </a:ext>
            </a:extLst>
          </p:cNvPr>
          <p:cNvSpPr txBox="1"/>
          <p:nvPr/>
        </p:nvSpPr>
        <p:spPr>
          <a:xfrm>
            <a:off x="1719699" y="558763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86148E-9687-4051-A441-0167071F51E8}"/>
              </a:ext>
            </a:extLst>
          </p:cNvPr>
          <p:cNvSpPr txBox="1"/>
          <p:nvPr/>
        </p:nvSpPr>
        <p:spPr>
          <a:xfrm>
            <a:off x="5654317" y="555387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DD06D6-A95E-4EA5-8BFE-90FEDBD12F48}"/>
              </a:ext>
            </a:extLst>
          </p:cNvPr>
          <p:cNvSpPr txBox="1"/>
          <p:nvPr/>
        </p:nvSpPr>
        <p:spPr>
          <a:xfrm rot="16200000">
            <a:off x="1219768" y="5143505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55144F-9647-49C6-8478-F36E69E40383}"/>
              </a:ext>
            </a:extLst>
          </p:cNvPr>
          <p:cNvSpPr txBox="1"/>
          <p:nvPr/>
        </p:nvSpPr>
        <p:spPr>
          <a:xfrm rot="16200000">
            <a:off x="1219768" y="238518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&gt;60%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BB5D64-ACA8-4B4B-98AC-825C5B963F11}"/>
              </a:ext>
            </a:extLst>
          </p:cNvPr>
          <p:cNvSpPr txBox="1"/>
          <p:nvPr/>
        </p:nvSpPr>
        <p:spPr>
          <a:xfrm rot="16200000">
            <a:off x="1167855" y="3229526"/>
            <a:ext cx="6642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40-60%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F514CF-8112-43A3-9415-50080F4AC260}"/>
              </a:ext>
            </a:extLst>
          </p:cNvPr>
          <p:cNvSpPr txBox="1"/>
          <p:nvPr/>
        </p:nvSpPr>
        <p:spPr>
          <a:xfrm rot="16200000">
            <a:off x="1219769" y="4225002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&gt;20%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D9BAD4-83DC-4004-927C-A85DC09DDBE1}"/>
              </a:ext>
            </a:extLst>
          </p:cNvPr>
          <p:cNvSpPr txBox="1"/>
          <p:nvPr/>
        </p:nvSpPr>
        <p:spPr>
          <a:xfrm rot="16200000">
            <a:off x="-351620" y="935572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01830C-5087-4E3B-80EC-5F00A1A26E21}"/>
              </a:ext>
            </a:extLst>
          </p:cNvPr>
          <p:cNvSpPr txBox="1"/>
          <p:nvPr/>
        </p:nvSpPr>
        <p:spPr>
          <a:xfrm>
            <a:off x="1744346" y="558763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&lt;20%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989DDD-0A99-41C4-BF28-9662D408F7AE}"/>
              </a:ext>
            </a:extLst>
          </p:cNvPr>
          <p:cNvSpPr txBox="1"/>
          <p:nvPr/>
        </p:nvSpPr>
        <p:spPr>
          <a:xfrm>
            <a:off x="5635910" y="5576976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&lt;20%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E4CB72-58A6-44D0-A32B-664C15567CE4}"/>
              </a:ext>
            </a:extLst>
          </p:cNvPr>
          <p:cNvSpPr txBox="1"/>
          <p:nvPr/>
        </p:nvSpPr>
        <p:spPr>
          <a:xfrm rot="16200000">
            <a:off x="1252699" y="5035858"/>
            <a:ext cx="572245" cy="277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&lt;20%</a:t>
            </a:r>
          </a:p>
        </p:txBody>
      </p:sp>
    </p:spTree>
    <p:extLst>
      <p:ext uri="{BB962C8B-B14F-4D97-AF65-F5344CB8AC3E}">
        <p14:creationId xmlns:p14="http://schemas.microsoft.com/office/powerpoint/2010/main" val="43885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5"/>
                </a:solidFill>
                <a:latin typeface="+mn-lt"/>
              </a:rPr>
              <a:t>DECAAF II: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21" y="1409700"/>
            <a:ext cx="11703158" cy="5237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 patients with persistent AF: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Intention to treat analysis shows that fibrosis guided ablation was not superior to conventional PVI in reducing atrial arrhythmia recurrence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was an increased number of adverse events with MRI guided ablation driven by advanced stages of fibrosis (&gt;20%)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Failure to achieve a higher level of fibrosis coverage or encirclement may have diminished the effect of the treatment.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As-treated analyses suggest more successful fibrosis coverage/encirclement might reduce recurrence for early stages of fibrosis (&lt;20%)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advanced fibrosis (≥20%) was associated with altered ablation lesion formation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769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1B7EFB-84D5-4468-B817-597331EB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4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+mn-lt"/>
              </a:rPr>
              <a:t>Thank you DECAAF II industry partners</a:t>
            </a:r>
          </a:p>
        </p:txBody>
      </p:sp>
      <p:pic>
        <p:nvPicPr>
          <p:cNvPr id="1026" name="Picture 2" descr="Medtronic | LinkedIn">
            <a:extLst>
              <a:ext uri="{FF2B5EF4-FFF2-40B4-BE49-F238E27FC236}">
                <a16:creationId xmlns:a16="http://schemas.microsoft.com/office/drawing/2014/main" id="{6948D1D9-6F9A-4A43-A62A-322FB11F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60" y="21608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| Abbott U.S.">
            <a:extLst>
              <a:ext uri="{FF2B5EF4-FFF2-40B4-BE49-F238E27FC236}">
                <a16:creationId xmlns:a16="http://schemas.microsoft.com/office/drawing/2014/main" id="{0D04B9D0-927F-433A-8557-D41F3BD4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45" y="2160814"/>
            <a:ext cx="2209801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neral Electric - Wikipedia">
            <a:extLst>
              <a:ext uri="{FF2B5EF4-FFF2-40B4-BE49-F238E27FC236}">
                <a16:creationId xmlns:a16="http://schemas.microsoft.com/office/drawing/2014/main" id="{A649C829-1387-4419-AD86-08C8930F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927787"/>
            <a:ext cx="1586593" cy="15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emens - Electro-Matic Products Partner">
            <a:extLst>
              <a:ext uri="{FF2B5EF4-FFF2-40B4-BE49-F238E27FC236}">
                <a16:creationId xmlns:a16="http://schemas.microsoft.com/office/drawing/2014/main" id="{BB6E1C71-06A1-4388-8EAA-1188A1D6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85" y="476858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1. Boston Scientific - Medical Product Outsourcing">
            <a:extLst>
              <a:ext uri="{FF2B5EF4-FFF2-40B4-BE49-F238E27FC236}">
                <a16:creationId xmlns:a16="http://schemas.microsoft.com/office/drawing/2014/main" id="{434E9369-8C8E-43B5-A64D-B142F233B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31" y="2450532"/>
            <a:ext cx="2452293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osense Webster announces first patients enrolled in post-market approval  study for its novel tag-index guided software">
            <a:extLst>
              <a:ext uri="{FF2B5EF4-FFF2-40B4-BE49-F238E27FC236}">
                <a16:creationId xmlns:a16="http://schemas.microsoft.com/office/drawing/2014/main" id="{89777768-1845-410C-94D5-B10106C4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5" y="2112100"/>
            <a:ext cx="3397295" cy="19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88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09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+mn-lt"/>
              </a:rPr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FD466-5FB8-4427-8496-7DCD7D0D0472}"/>
              </a:ext>
            </a:extLst>
          </p:cNvPr>
          <p:cNvSpPr txBox="1"/>
          <p:nvPr/>
        </p:nvSpPr>
        <p:spPr>
          <a:xfrm>
            <a:off x="3190201" y="908138"/>
            <a:ext cx="2430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Spear</a:t>
            </a:r>
          </a:p>
          <a:p>
            <a:r>
              <a:rPr lang="en-US" dirty="0"/>
              <a:t>Thomas Maurer </a:t>
            </a:r>
          </a:p>
          <a:p>
            <a:r>
              <a:rPr lang="en-US" dirty="0"/>
              <a:t>Mont, </a:t>
            </a:r>
            <a:r>
              <a:rPr lang="en-US" dirty="0" err="1"/>
              <a:t>Lluís</a:t>
            </a:r>
            <a:r>
              <a:rPr lang="en-US" dirty="0"/>
              <a:t> </a:t>
            </a:r>
          </a:p>
          <a:p>
            <a:r>
              <a:rPr lang="en-US" dirty="0"/>
              <a:t>Bruce </a:t>
            </a:r>
            <a:r>
              <a:rPr lang="en-US" dirty="0" err="1"/>
              <a:t>Koplan</a:t>
            </a:r>
            <a:r>
              <a:rPr lang="en-US" dirty="0"/>
              <a:t> </a:t>
            </a:r>
          </a:p>
          <a:p>
            <a:r>
              <a:rPr lang="en-US" dirty="0"/>
              <a:t>Peter Kistler </a:t>
            </a:r>
          </a:p>
          <a:p>
            <a:r>
              <a:rPr lang="en-US" dirty="0"/>
              <a:t>Christian </a:t>
            </a:r>
            <a:r>
              <a:rPr lang="en-US" dirty="0" err="1"/>
              <a:t>Sohns</a:t>
            </a:r>
            <a:r>
              <a:rPr lang="en-US" dirty="0"/>
              <a:t>   </a:t>
            </a:r>
          </a:p>
          <a:p>
            <a:r>
              <a:rPr lang="en-US" dirty="0"/>
              <a:t>Pierre </a:t>
            </a:r>
            <a:r>
              <a:rPr lang="en-US" dirty="0" err="1"/>
              <a:t>Jais</a:t>
            </a:r>
            <a:r>
              <a:rPr lang="en-US" dirty="0"/>
              <a:t> </a:t>
            </a:r>
          </a:p>
          <a:p>
            <a:r>
              <a:rPr lang="en-US" dirty="0"/>
              <a:t>Juergen </a:t>
            </a:r>
            <a:r>
              <a:rPr lang="en-US" dirty="0" err="1"/>
              <a:t>Siebels</a:t>
            </a:r>
            <a:r>
              <a:rPr lang="en-US" dirty="0"/>
              <a:t> </a:t>
            </a:r>
          </a:p>
          <a:p>
            <a:r>
              <a:rPr lang="en-US" dirty="0"/>
              <a:t>Chris Jones </a:t>
            </a:r>
          </a:p>
          <a:p>
            <a:r>
              <a:rPr lang="en-US" dirty="0"/>
              <a:t>Saman Nazarian</a:t>
            </a:r>
          </a:p>
          <a:p>
            <a:r>
              <a:rPr lang="en-US" dirty="0"/>
              <a:t>Mattias   </a:t>
            </a:r>
            <a:r>
              <a:rPr lang="en-US" dirty="0" err="1"/>
              <a:t>Duytschaever</a:t>
            </a:r>
            <a:r>
              <a:rPr lang="en-US" dirty="0"/>
              <a:t> </a:t>
            </a:r>
          </a:p>
          <a:p>
            <a:r>
              <a:rPr lang="en-US" dirty="0"/>
              <a:t>Felipe Atienza </a:t>
            </a:r>
          </a:p>
          <a:p>
            <a:r>
              <a:rPr lang="en-US" dirty="0"/>
              <a:t>Hemanth </a:t>
            </a:r>
            <a:r>
              <a:rPr lang="en-US" dirty="0" err="1"/>
              <a:t>Ramanna</a:t>
            </a:r>
            <a:r>
              <a:rPr lang="en-US" dirty="0"/>
              <a:t>  </a:t>
            </a:r>
          </a:p>
          <a:p>
            <a:r>
              <a:rPr lang="en-US" dirty="0"/>
              <a:t>Thomas  </a:t>
            </a:r>
            <a:r>
              <a:rPr lang="en-US" dirty="0" err="1"/>
              <a:t>Deneke</a:t>
            </a:r>
            <a:r>
              <a:rPr lang="en-US" dirty="0"/>
              <a:t> </a:t>
            </a:r>
          </a:p>
          <a:p>
            <a:r>
              <a:rPr lang="en-US" dirty="0"/>
              <a:t>Felipe </a:t>
            </a:r>
            <a:r>
              <a:rPr lang="en-US" dirty="0" err="1"/>
              <a:t>Bisbal</a:t>
            </a:r>
            <a:r>
              <a:rPr lang="en-US" dirty="0"/>
              <a:t> </a:t>
            </a:r>
          </a:p>
          <a:p>
            <a:r>
              <a:rPr lang="en-US" dirty="0" err="1"/>
              <a:t>Arif</a:t>
            </a:r>
            <a:r>
              <a:rPr lang="en-US" dirty="0"/>
              <a:t> Elvan</a:t>
            </a:r>
          </a:p>
          <a:p>
            <a:r>
              <a:rPr lang="en-US" dirty="0"/>
              <a:t>Bengt </a:t>
            </a:r>
            <a:r>
              <a:rPr lang="en-US" dirty="0" err="1"/>
              <a:t>Herweg</a:t>
            </a:r>
            <a:endParaRPr lang="en-US" dirty="0"/>
          </a:p>
          <a:p>
            <a:r>
              <a:rPr lang="en-US" dirty="0" err="1"/>
              <a:t>Suneet</a:t>
            </a:r>
            <a:r>
              <a:rPr lang="en-US" dirty="0"/>
              <a:t>  Mittal </a:t>
            </a:r>
          </a:p>
          <a:p>
            <a:r>
              <a:rPr lang="en-US" dirty="0"/>
              <a:t>Marco </a:t>
            </a:r>
            <a:r>
              <a:rPr lang="en-US" dirty="0" err="1"/>
              <a:t>Gotte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82837-6CF0-4D04-97D1-6935D13E5413}"/>
              </a:ext>
            </a:extLst>
          </p:cNvPr>
          <p:cNvSpPr txBox="1"/>
          <p:nvPr/>
        </p:nvSpPr>
        <p:spPr>
          <a:xfrm>
            <a:off x="5774161" y="908138"/>
            <a:ext cx="24309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Thomas Neumann</a:t>
            </a:r>
          </a:p>
          <a:p>
            <a:r>
              <a:rPr lang="en-US" dirty="0"/>
              <a:t>Heidi </a:t>
            </a:r>
            <a:r>
              <a:rPr lang="en-US" dirty="0" err="1"/>
              <a:t>Estner</a:t>
            </a:r>
            <a:r>
              <a:rPr lang="en-US" dirty="0"/>
              <a:t> </a:t>
            </a:r>
          </a:p>
          <a:p>
            <a:r>
              <a:rPr lang="en-US" dirty="0"/>
              <a:t>Andrzej </a:t>
            </a:r>
            <a:r>
              <a:rPr lang="en-US" dirty="0" err="1"/>
              <a:t>Lubinski</a:t>
            </a:r>
            <a:r>
              <a:rPr lang="en-US" dirty="0"/>
              <a:t> </a:t>
            </a:r>
          </a:p>
          <a:p>
            <a:r>
              <a:rPr lang="en-US" dirty="0"/>
              <a:t>Doug Packer </a:t>
            </a:r>
          </a:p>
          <a:p>
            <a:r>
              <a:rPr lang="en-US" dirty="0" err="1"/>
              <a:t>Sandep</a:t>
            </a:r>
            <a:r>
              <a:rPr lang="en-US" dirty="0"/>
              <a:t> Gautam Gianluca  </a:t>
            </a:r>
            <a:r>
              <a:rPr lang="en-US" dirty="0" err="1"/>
              <a:t>Pontone</a:t>
            </a:r>
            <a:r>
              <a:rPr lang="en-US" dirty="0"/>
              <a:t> </a:t>
            </a:r>
          </a:p>
          <a:p>
            <a:r>
              <a:rPr lang="en-US" dirty="0"/>
              <a:t>Vivek Reddy </a:t>
            </a:r>
          </a:p>
          <a:p>
            <a:r>
              <a:rPr lang="en-US" dirty="0" err="1"/>
              <a:t>Rukshen</a:t>
            </a:r>
            <a:r>
              <a:rPr lang="en-US" dirty="0"/>
              <a:t>  </a:t>
            </a:r>
            <a:r>
              <a:rPr lang="en-US" dirty="0" err="1"/>
              <a:t>Weerasooriya</a:t>
            </a:r>
            <a:r>
              <a:rPr lang="en-US" dirty="0"/>
              <a:t> Alexander </a:t>
            </a:r>
            <a:r>
              <a:rPr lang="en-US" dirty="0" err="1"/>
              <a:t>Leber</a:t>
            </a:r>
            <a:r>
              <a:rPr lang="en-US" dirty="0"/>
              <a:t> </a:t>
            </a:r>
          </a:p>
          <a:p>
            <a:r>
              <a:rPr lang="en-US" dirty="0"/>
              <a:t>Emile  Daoud </a:t>
            </a:r>
          </a:p>
          <a:p>
            <a:r>
              <a:rPr lang="en-US" dirty="0"/>
              <a:t>Helmut </a:t>
            </a:r>
            <a:r>
              <a:rPr lang="en-US" dirty="0" err="1"/>
              <a:t>Puererfellner</a:t>
            </a:r>
            <a:r>
              <a:rPr lang="en-US" dirty="0"/>
              <a:t> Ahmad Abdul Karim </a:t>
            </a:r>
            <a:r>
              <a:rPr lang="en-US" dirty="0" err="1"/>
              <a:t>Prash</a:t>
            </a:r>
            <a:r>
              <a:rPr lang="en-US" dirty="0"/>
              <a:t> Sanders </a:t>
            </a:r>
          </a:p>
          <a:p>
            <a:r>
              <a:rPr lang="en-US" dirty="0"/>
              <a:t>Margot  </a:t>
            </a:r>
            <a:r>
              <a:rPr lang="en-US" dirty="0" err="1"/>
              <a:t>Vloka</a:t>
            </a:r>
            <a:r>
              <a:rPr lang="en-US" dirty="0"/>
              <a:t> </a:t>
            </a:r>
          </a:p>
          <a:p>
            <a:r>
              <a:rPr lang="en-US" dirty="0"/>
              <a:t>Lucas  Boersma </a:t>
            </a:r>
          </a:p>
          <a:p>
            <a:r>
              <a:rPr lang="en-US" dirty="0"/>
              <a:t>Darryl  Wells </a:t>
            </a:r>
          </a:p>
          <a:p>
            <a:r>
              <a:rPr lang="en-US" dirty="0"/>
              <a:t>Alexander </a:t>
            </a:r>
            <a:r>
              <a:rPr lang="en-US" dirty="0" err="1"/>
              <a:t>Costea</a:t>
            </a:r>
            <a:r>
              <a:rPr lang="en-US" dirty="0"/>
              <a:t> </a:t>
            </a:r>
          </a:p>
          <a:p>
            <a:r>
              <a:rPr lang="en-US" dirty="0"/>
              <a:t>Reza </a:t>
            </a:r>
            <a:r>
              <a:rPr lang="en-US" dirty="0" err="1"/>
              <a:t>Wakili</a:t>
            </a:r>
            <a:r>
              <a:rPr lang="en-US" dirty="0"/>
              <a:t> </a:t>
            </a:r>
          </a:p>
          <a:p>
            <a:r>
              <a:rPr lang="en-US" dirty="0"/>
              <a:t>Jon Kalman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623CC3-E283-4020-83B5-2D0BE1235D76}"/>
              </a:ext>
            </a:extLst>
          </p:cNvPr>
          <p:cNvSpPr txBox="1"/>
          <p:nvPr/>
        </p:nvSpPr>
        <p:spPr>
          <a:xfrm>
            <a:off x="400382" y="2083430"/>
            <a:ext cx="2430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Steering Committee:</a:t>
            </a:r>
            <a:endParaRPr lang="en-US" dirty="0"/>
          </a:p>
          <a:p>
            <a:r>
              <a:rPr lang="en-US" dirty="0"/>
              <a:t>Nazem </a:t>
            </a:r>
            <a:r>
              <a:rPr lang="en-US" dirty="0" err="1"/>
              <a:t>Akoum</a:t>
            </a:r>
            <a:r>
              <a:rPr lang="en-US" dirty="0"/>
              <a:t> </a:t>
            </a:r>
          </a:p>
          <a:p>
            <a:r>
              <a:rPr lang="en-US" dirty="0"/>
              <a:t>Moussa Mansour Francis </a:t>
            </a:r>
            <a:r>
              <a:rPr lang="en-US" dirty="0" err="1"/>
              <a:t>Marchlinski</a:t>
            </a:r>
            <a:r>
              <a:rPr lang="en-US" dirty="0"/>
              <a:t> David Wilber </a:t>
            </a:r>
          </a:p>
          <a:p>
            <a:r>
              <a:rPr lang="en-US" dirty="0"/>
              <a:t>Gerhard </a:t>
            </a:r>
            <a:r>
              <a:rPr lang="en-US" dirty="0" err="1"/>
              <a:t>Hindricks</a:t>
            </a:r>
            <a:r>
              <a:rPr lang="en-US" dirty="0"/>
              <a:t> Christian Mahnkopf Pierre </a:t>
            </a:r>
            <a:r>
              <a:rPr lang="en-US" dirty="0" err="1"/>
              <a:t>Jais</a:t>
            </a:r>
            <a:r>
              <a:rPr lang="en-US" dirty="0"/>
              <a:t> </a:t>
            </a:r>
          </a:p>
          <a:p>
            <a:r>
              <a:rPr lang="en-US" dirty="0"/>
              <a:t>Johannes </a:t>
            </a:r>
            <a:r>
              <a:rPr lang="en-US" dirty="0" err="1"/>
              <a:t>Brachmann</a:t>
            </a:r>
            <a:r>
              <a:rPr lang="en-US" dirty="0"/>
              <a:t> </a:t>
            </a:r>
            <a:r>
              <a:rPr lang="en-US" dirty="0" err="1"/>
              <a:t>Prash</a:t>
            </a:r>
            <a:r>
              <a:rPr lang="en-US" dirty="0"/>
              <a:t> Sanders </a:t>
            </a:r>
          </a:p>
          <a:p>
            <a:r>
              <a:rPr lang="en-US" dirty="0"/>
              <a:t>Oussama </a:t>
            </a:r>
            <a:r>
              <a:rPr lang="en-US" dirty="0" err="1"/>
              <a:t>Wazni</a:t>
            </a:r>
            <a:r>
              <a:rPr lang="en-US" dirty="0"/>
              <a:t> </a:t>
            </a:r>
          </a:p>
          <a:p>
            <a:r>
              <a:rPr lang="en-US" dirty="0"/>
              <a:t>Hugh Calkins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BA718-2A7D-453A-BCAA-F00CCC10974F}"/>
              </a:ext>
            </a:extLst>
          </p:cNvPr>
          <p:cNvSpPr txBox="1"/>
          <p:nvPr/>
        </p:nvSpPr>
        <p:spPr>
          <a:xfrm>
            <a:off x="9131256" y="4886457"/>
            <a:ext cx="2430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DSMB:</a:t>
            </a:r>
          </a:p>
          <a:p>
            <a:r>
              <a:rPr lang="en-US" dirty="0"/>
              <a:t>James D. Thomas</a:t>
            </a:r>
          </a:p>
          <a:p>
            <a:r>
              <a:rPr lang="en-US" dirty="0"/>
              <a:t>Maria Mori Brooks Ralph Damiano</a:t>
            </a:r>
          </a:p>
          <a:p>
            <a:r>
              <a:rPr lang="en-US" dirty="0"/>
              <a:t>John DiMarco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5E63D-9FC4-4132-8785-13667475037F}"/>
              </a:ext>
            </a:extLst>
          </p:cNvPr>
          <p:cNvSpPr txBox="1"/>
          <p:nvPr/>
        </p:nvSpPr>
        <p:spPr>
          <a:xfrm>
            <a:off x="9139486" y="1652648"/>
            <a:ext cx="4055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DCC:</a:t>
            </a:r>
          </a:p>
          <a:p>
            <a:r>
              <a:rPr lang="en-US" dirty="0"/>
              <a:t>Leonie Morrison-DeBoer</a:t>
            </a:r>
          </a:p>
          <a:p>
            <a:r>
              <a:rPr lang="en-US" dirty="0"/>
              <a:t>Tom Greene</a:t>
            </a:r>
          </a:p>
          <a:p>
            <a:r>
              <a:rPr lang="en-US" dirty="0"/>
              <a:t>Mike Dean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5BB74-4E98-48F3-A361-85D032226FE7}"/>
              </a:ext>
            </a:extLst>
          </p:cNvPr>
          <p:cNvSpPr txBox="1"/>
          <p:nvPr/>
        </p:nvSpPr>
        <p:spPr>
          <a:xfrm>
            <a:off x="9139486" y="3131053"/>
            <a:ext cx="26311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Members of Adverse Events Monitoring:</a:t>
            </a:r>
          </a:p>
          <a:p>
            <a:r>
              <a:rPr lang="en-US" dirty="0"/>
              <a:t>Dhiraj Gupta </a:t>
            </a:r>
          </a:p>
          <a:p>
            <a:r>
              <a:rPr lang="en-US" dirty="0"/>
              <a:t>Jason G. Andrade </a:t>
            </a:r>
          </a:p>
          <a:p>
            <a:r>
              <a:rPr lang="en-US" dirty="0"/>
              <a:t>Boris Schmidt</a:t>
            </a:r>
          </a:p>
        </p:txBody>
      </p:sp>
    </p:spTree>
    <p:extLst>
      <p:ext uri="{BB962C8B-B14F-4D97-AF65-F5344CB8AC3E}">
        <p14:creationId xmlns:p14="http://schemas.microsoft.com/office/powerpoint/2010/main" val="106791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FAFCD-CB57-7E47-B3E2-AA259DC691CA}"/>
              </a:ext>
            </a:extLst>
          </p:cNvPr>
          <p:cNvSpPr txBox="1"/>
          <p:nvPr/>
        </p:nvSpPr>
        <p:spPr>
          <a:xfrm>
            <a:off x="1848489" y="1303919"/>
            <a:ext cx="2877706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2318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3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318D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2318D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23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978C4-D89D-B44E-B4D7-0F4B33FA3026}"/>
              </a:ext>
            </a:extLst>
          </p:cNvPr>
          <p:cNvSpPr txBox="1"/>
          <p:nvPr/>
        </p:nvSpPr>
        <p:spPr>
          <a:xfrm>
            <a:off x="2040439" y="3214140"/>
            <a:ext cx="253123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2318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23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25-50%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7C4B8-8E51-5544-A4C9-24A325960E25}"/>
              </a:ext>
            </a:extLst>
          </p:cNvPr>
          <p:cNvSpPr txBox="1"/>
          <p:nvPr/>
        </p:nvSpPr>
        <p:spPr>
          <a:xfrm>
            <a:off x="2177940" y="5094075"/>
            <a:ext cx="209227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2318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～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C810BB-DE12-E34A-BA0E-191DD132D77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287342" y="1796362"/>
            <a:ext cx="0" cy="1435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D7ACD4-477E-1A41-86BF-44351488A5C8}"/>
              </a:ext>
            </a:extLst>
          </p:cNvPr>
          <p:cNvSpPr txBox="1"/>
          <p:nvPr/>
        </p:nvSpPr>
        <p:spPr>
          <a:xfrm>
            <a:off x="1228704" y="2404895"/>
            <a:ext cx="449608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3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23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3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Procedure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C9F168-535A-DA49-BD00-5E1207CA1096}"/>
              </a:ext>
            </a:extLst>
          </p:cNvPr>
          <p:cNvCxnSpPr>
            <a:cxnSpLocks/>
          </p:cNvCxnSpPr>
          <p:nvPr/>
        </p:nvCxnSpPr>
        <p:spPr>
          <a:xfrm>
            <a:off x="3287342" y="3768366"/>
            <a:ext cx="0" cy="1325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7B3236-7333-DA46-82AE-217B3C60A39A}"/>
              </a:ext>
            </a:extLst>
          </p:cNvPr>
          <p:cNvSpPr txBox="1"/>
          <p:nvPr/>
        </p:nvSpPr>
        <p:spPr>
          <a:xfrm>
            <a:off x="1228703" y="4169611"/>
            <a:ext cx="449608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3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Procedures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4D604-32C1-4D61-B7AF-A2943A352DEA}"/>
              </a:ext>
            </a:extLst>
          </p:cNvPr>
          <p:cNvSpPr txBox="1"/>
          <p:nvPr/>
        </p:nvSpPr>
        <p:spPr>
          <a:xfrm>
            <a:off x="2348816" y="1843685"/>
            <a:ext cx="18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Success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702CD-3874-4DA3-AD12-2311A84EA22A}"/>
              </a:ext>
            </a:extLst>
          </p:cNvPr>
          <p:cNvSpPr txBox="1"/>
          <p:nvPr/>
        </p:nvSpPr>
        <p:spPr>
          <a:xfrm>
            <a:off x="6467217" y="1324919"/>
            <a:ext cx="4999388" cy="44670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rgbClr val="ABC5BE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2318D"/>
                </a:solidFill>
              </a:rPr>
              <a:t>Multiple approaches: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2318D"/>
                </a:solidFill>
              </a:rPr>
              <a:t>PVI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2318D"/>
                </a:solidFill>
              </a:rPr>
              <a:t>CFAE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2318D"/>
                </a:solidFill>
              </a:rPr>
              <a:t>Additional linear lesions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2318D"/>
                </a:solidFill>
              </a:rPr>
              <a:t>Fibrosis homogenization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2318D"/>
                </a:solidFill>
              </a:rPr>
              <a:t>Ablation of ganglionated </a:t>
            </a:r>
            <a:r>
              <a:rPr lang="en-US" sz="2400" b="1" dirty="0" err="1">
                <a:solidFill>
                  <a:srgbClr val="02318D"/>
                </a:solidFill>
              </a:rPr>
              <a:t>plexi</a:t>
            </a:r>
            <a:endParaRPr lang="en-US" sz="2400" b="1" dirty="0">
              <a:solidFill>
                <a:srgbClr val="02318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2318D"/>
                </a:solidFill>
              </a:rPr>
              <a:t>Low voltage mapping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2318D"/>
                </a:solidFill>
              </a:rPr>
              <a:t>Rotor modulation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D9E948-C129-416B-B644-74A3899392D9}"/>
              </a:ext>
            </a:extLst>
          </p:cNvPr>
          <p:cNvSpPr txBox="1">
            <a:spLocks/>
          </p:cNvSpPr>
          <p:nvPr/>
        </p:nvSpPr>
        <p:spPr>
          <a:xfrm>
            <a:off x="1633046" y="157786"/>
            <a:ext cx="8925908" cy="76351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DECAAF II: Background</a:t>
            </a:r>
            <a:br>
              <a:rPr lang="en-US" sz="4000" b="1" u="sng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</a:br>
            <a:endParaRPr lang="en-US" sz="40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94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27943B3-2036-48CA-BCCD-7945BB32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046" y="138202"/>
            <a:ext cx="8925908" cy="76351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DECAAF II: 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F3B62-9C3D-4D68-9FD5-C766C5FC44A3}"/>
              </a:ext>
            </a:extLst>
          </p:cNvPr>
          <p:cNvSpPr txBox="1"/>
          <p:nvPr/>
        </p:nvSpPr>
        <p:spPr>
          <a:xfrm>
            <a:off x="1633046" y="5215962"/>
            <a:ext cx="342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Marrouche et al. DECAAF JAMA. 2014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3A4F0-1922-488C-BBEC-59BDB87133F6}"/>
              </a:ext>
            </a:extLst>
          </p:cNvPr>
          <p:cNvSpPr txBox="1"/>
          <p:nvPr/>
        </p:nvSpPr>
        <p:spPr>
          <a:xfrm>
            <a:off x="7784067" y="6257918"/>
            <a:ext cx="257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Akoum et al. JCE. 2015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C736358-09DA-4A5B-A55C-40721A98D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3" t="19904" r="50222" b="47539"/>
          <a:stretch/>
        </p:blipFill>
        <p:spPr>
          <a:xfrm>
            <a:off x="4587645" y="3865513"/>
            <a:ext cx="1181865" cy="588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7DCE8-29B4-4DD1-9580-5671EE04E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2" t="19850" r="11825" b="47755"/>
          <a:stretch/>
        </p:blipFill>
        <p:spPr>
          <a:xfrm>
            <a:off x="4587645" y="3277254"/>
            <a:ext cx="1250050" cy="588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7D3A6F-677D-4EBF-9D5A-0FEF4F2A3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2" t="51541" r="50330" b="15889"/>
          <a:stretch/>
        </p:blipFill>
        <p:spPr>
          <a:xfrm>
            <a:off x="4575435" y="2745100"/>
            <a:ext cx="1163799" cy="588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4DE61-59F5-4945-90E5-C4E4C43E3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71" t="51541" r="13013" b="15185"/>
          <a:stretch/>
        </p:blipFill>
        <p:spPr>
          <a:xfrm>
            <a:off x="4575435" y="2212946"/>
            <a:ext cx="1163799" cy="581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240954-70A1-407D-A305-2C8C03647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725" b="24093"/>
          <a:stretch/>
        </p:blipFill>
        <p:spPr>
          <a:xfrm>
            <a:off x="-17614" y="1932180"/>
            <a:ext cx="4587645" cy="3104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4C491D-6D8E-4B0F-B8F5-BFE16A61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27" y="1772309"/>
            <a:ext cx="5063248" cy="338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67085-203D-AE43-93FF-B83573B2223A}"/>
              </a:ext>
            </a:extLst>
          </p:cNvPr>
          <p:cNvSpPr txBox="1"/>
          <p:nvPr/>
        </p:nvSpPr>
        <p:spPr>
          <a:xfrm>
            <a:off x="616858" y="1079127"/>
            <a:ext cx="397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Higher Degree of Atrial Fibrosis Predicts Ablation Procedure Outcome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7C1A4-84BB-5A49-AA17-3BEBE8906646}"/>
              </a:ext>
            </a:extLst>
          </p:cNvPr>
          <p:cNvSpPr txBox="1"/>
          <p:nvPr/>
        </p:nvSpPr>
        <p:spPr>
          <a:xfrm>
            <a:off x="6567041" y="1091148"/>
            <a:ext cx="500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Higher Degree of Atrial Fibrosis Covered by Ablation Scar Improves Ablation Procedure Outcome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B40767-8D7F-F54B-B45B-90E94B27F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" b="56324"/>
          <a:stretch/>
        </p:blipFill>
        <p:spPr>
          <a:xfrm>
            <a:off x="7258645" y="5215962"/>
            <a:ext cx="3904972" cy="8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74A237-C507-429F-B4FE-523256EFD7E2}"/>
              </a:ext>
            </a:extLst>
          </p:cNvPr>
          <p:cNvSpPr/>
          <p:nvPr/>
        </p:nvSpPr>
        <p:spPr>
          <a:xfrm>
            <a:off x="131720" y="14511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DECAAF II: </a:t>
            </a:r>
            <a:r>
              <a:rPr lang="en-US" sz="4000" b="1" u="sng" dirty="0">
                <a:solidFill>
                  <a:srgbClr val="0070C0"/>
                </a:solidFill>
              </a:rPr>
              <a:t>Hypothesis And Objectives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2A5B9D-48A0-4DDD-B75A-45BEBC1EE4B0}"/>
              </a:ext>
            </a:extLst>
          </p:cNvPr>
          <p:cNvSpPr txBox="1"/>
          <p:nvPr/>
        </p:nvSpPr>
        <p:spPr>
          <a:xfrm>
            <a:off x="159543" y="1498788"/>
            <a:ext cx="118729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u="sng" dirty="0"/>
              <a:t>Hypothesis: 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Targeting atrial fibrosis detected on MRI is superior to PVI alone in decreasing Atrial Arrhythmia recurrence in persistent AF. </a:t>
            </a:r>
            <a:endParaRPr lang="en-US" sz="32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/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u="sng" dirty="0"/>
              <a:t>Objectives: 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Evaluate the efficacy and safety of t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argeting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800" dirty="0"/>
              <a:t>a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trial </a:t>
            </a:r>
            <a:r>
              <a:rPr lang="en-US" sz="2800" dirty="0"/>
              <a:t>f</a:t>
            </a:r>
            <a:r>
              <a:rPr kumimoji="0" lang="en-US" sz="28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ibrosis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detected </a:t>
            </a:r>
            <a:r>
              <a:rPr lang="en-US" sz="2800" dirty="0"/>
              <a:t>on MRI 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 suppressing atrial arrhythmia in persistent AF </a:t>
            </a:r>
          </a:p>
          <a:p>
            <a:pPr lvl="1">
              <a:defRPr/>
            </a:pP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Assess ablation lesion formation and its impact on AA recurrence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4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00" y="-139905"/>
            <a:ext cx="10435167" cy="1139825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Arial" charset="0"/>
                <a:cs typeface="Arial" charset="0"/>
              </a:rPr>
              <a:t>DECAAF II : Study Design</a:t>
            </a:r>
            <a:endParaRPr lang="en-US" sz="4000" b="1" u="sn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8EB1E9-FF3C-44C7-BD35-FFAAAFF79664}"/>
              </a:ext>
            </a:extLst>
          </p:cNvPr>
          <p:cNvSpPr/>
          <p:nvPr/>
        </p:nvSpPr>
        <p:spPr>
          <a:xfrm>
            <a:off x="499842" y="3330604"/>
            <a:ext cx="1663863" cy="15532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9DAAC-75A2-47E9-9C67-7CEEFDB76D3B}"/>
              </a:ext>
            </a:extLst>
          </p:cNvPr>
          <p:cNvSpPr txBox="1"/>
          <p:nvPr/>
        </p:nvSpPr>
        <p:spPr>
          <a:xfrm>
            <a:off x="547736" y="3668814"/>
            <a:ext cx="167633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Randomized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Persistent AF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442CF-82C0-4128-AE92-06E9E5244A37}"/>
              </a:ext>
            </a:extLst>
          </p:cNvPr>
          <p:cNvSpPr txBox="1"/>
          <p:nvPr/>
        </p:nvSpPr>
        <p:spPr>
          <a:xfrm>
            <a:off x="871229" y="419941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843 pts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80AB48-8643-4752-8210-2BE095842EB8}"/>
              </a:ext>
            </a:extLst>
          </p:cNvPr>
          <p:cNvCxnSpPr>
            <a:cxnSpLocks/>
          </p:cNvCxnSpPr>
          <p:nvPr/>
        </p:nvCxnSpPr>
        <p:spPr>
          <a:xfrm>
            <a:off x="2132838" y="4152917"/>
            <a:ext cx="1735736" cy="6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920F52-774C-4734-850A-28D5ED218EA3}"/>
              </a:ext>
            </a:extLst>
          </p:cNvPr>
          <p:cNvSpPr txBox="1"/>
          <p:nvPr/>
        </p:nvSpPr>
        <p:spPr>
          <a:xfrm>
            <a:off x="2255989" y="3840102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Within 4 weeks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822E00-0AE4-4343-BCE9-75D258115663}"/>
              </a:ext>
            </a:extLst>
          </p:cNvPr>
          <p:cNvCxnSpPr>
            <a:cxnSpLocks/>
          </p:cNvCxnSpPr>
          <p:nvPr/>
        </p:nvCxnSpPr>
        <p:spPr>
          <a:xfrm flipV="1">
            <a:off x="3868574" y="3288567"/>
            <a:ext cx="832675" cy="8705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ABD844-59CA-457D-A78C-74090852A277}"/>
              </a:ext>
            </a:extLst>
          </p:cNvPr>
          <p:cNvCxnSpPr>
            <a:cxnSpLocks/>
          </p:cNvCxnSpPr>
          <p:nvPr/>
        </p:nvCxnSpPr>
        <p:spPr>
          <a:xfrm>
            <a:off x="3868574" y="4169929"/>
            <a:ext cx="832675" cy="8705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6">
            <a:extLst>
              <a:ext uri="{FF2B5EF4-FFF2-40B4-BE49-F238E27FC236}">
                <a16:creationId xmlns:a16="http://schemas.microsoft.com/office/drawing/2014/main" id="{861C80A6-E6B5-4DBC-A9A6-5FBFE87CAC4E}"/>
              </a:ext>
            </a:extLst>
          </p:cNvPr>
          <p:cNvSpPr/>
          <p:nvPr/>
        </p:nvSpPr>
        <p:spPr>
          <a:xfrm>
            <a:off x="4498529" y="2245840"/>
            <a:ext cx="1443680" cy="1456266"/>
          </a:xfrm>
          <a:prstGeom prst="flowChartConnector">
            <a:avLst/>
          </a:prstGeom>
          <a:solidFill>
            <a:srgbClr val="FEBDBA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B09021-DF17-4D16-81BD-8E49D1CC44B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599342" y="1968708"/>
            <a:ext cx="416338" cy="435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7125E-8128-409D-A454-ED0C69C9424A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599342" y="5941553"/>
            <a:ext cx="416338" cy="4352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A03B752-8743-4AE3-BFDC-69F783E3833D}"/>
              </a:ext>
            </a:extLst>
          </p:cNvPr>
          <p:cNvSpPr/>
          <p:nvPr/>
        </p:nvSpPr>
        <p:spPr>
          <a:xfrm>
            <a:off x="4774019" y="187379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421 pts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54729E-9F47-4AA8-A67E-70AA1C4BD3E0}"/>
              </a:ext>
            </a:extLst>
          </p:cNvPr>
          <p:cNvSpPr/>
          <p:nvPr/>
        </p:nvSpPr>
        <p:spPr>
          <a:xfrm>
            <a:off x="4804017" y="442182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422 pts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B96758-B335-45DB-97D4-572D43B26799}"/>
              </a:ext>
            </a:extLst>
          </p:cNvPr>
          <p:cNvCxnSpPr>
            <a:cxnSpLocks/>
          </p:cNvCxnSpPr>
          <p:nvPr/>
        </p:nvCxnSpPr>
        <p:spPr>
          <a:xfrm>
            <a:off x="6015680" y="1968708"/>
            <a:ext cx="3432423" cy="0"/>
          </a:xfrm>
          <a:prstGeom prst="line">
            <a:avLst/>
          </a:prstGeom>
          <a:ln w="38100">
            <a:solidFill>
              <a:srgbClr val="FF2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0A992-0484-4588-AEA7-50B7980C72DF}"/>
              </a:ext>
            </a:extLst>
          </p:cNvPr>
          <p:cNvCxnSpPr>
            <a:cxnSpLocks/>
          </p:cNvCxnSpPr>
          <p:nvPr/>
        </p:nvCxnSpPr>
        <p:spPr>
          <a:xfrm>
            <a:off x="6015680" y="6379372"/>
            <a:ext cx="343242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1300BC-4132-45F6-96D7-DC92D20622DB}"/>
              </a:ext>
            </a:extLst>
          </p:cNvPr>
          <p:cNvCxnSpPr>
            <a:cxnSpLocks/>
          </p:cNvCxnSpPr>
          <p:nvPr/>
        </p:nvCxnSpPr>
        <p:spPr>
          <a:xfrm>
            <a:off x="4449177" y="49916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18">
            <a:extLst>
              <a:ext uri="{FF2B5EF4-FFF2-40B4-BE49-F238E27FC236}">
                <a16:creationId xmlns:a16="http://schemas.microsoft.com/office/drawing/2014/main" id="{5305C09D-9E31-494A-BEA8-7C167FA68909}"/>
              </a:ext>
            </a:extLst>
          </p:cNvPr>
          <p:cNvSpPr/>
          <p:nvPr/>
        </p:nvSpPr>
        <p:spPr>
          <a:xfrm>
            <a:off x="4572000" y="4799528"/>
            <a:ext cx="1443791" cy="1443791"/>
          </a:xfrm>
          <a:prstGeom prst="flowChartConnector">
            <a:avLst/>
          </a:prstGeom>
          <a:solidFill>
            <a:srgbClr val="BCFFB7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A2C4DB-BB06-4579-932D-F37A633239D5}"/>
              </a:ext>
            </a:extLst>
          </p:cNvPr>
          <p:cNvSpPr txBox="1"/>
          <p:nvPr/>
        </p:nvSpPr>
        <p:spPr>
          <a:xfrm>
            <a:off x="5011843" y="5398259"/>
            <a:ext cx="5148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PVI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502797" y="885571"/>
            <a:ext cx="11554175" cy="5334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>
            <a:lvl1pPr marL="366713" indent="-366713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95338" indent="-306388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65" charset="-128"/>
              </a:defRPr>
            </a:lvl2pPr>
            <a:lvl3pPr marL="1222375" indent="-244475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65" charset="-128"/>
              </a:defRPr>
            </a:lvl3pPr>
            <a:lvl4pPr marL="1712913" indent="-246063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65" charset="-128"/>
              </a:defRPr>
            </a:lvl4pPr>
            <a:lvl5pPr marL="2201863" indent="-244475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65" charset="-128"/>
              </a:defRPr>
            </a:lvl5pPr>
            <a:lvl6pPr marL="2659063" indent="-244475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65" charset="-128"/>
              </a:defRPr>
            </a:lvl6pPr>
            <a:lvl7pPr marL="3116263" indent="-244475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65" charset="-128"/>
              </a:defRPr>
            </a:lvl7pPr>
            <a:lvl8pPr marL="3573463" indent="-244475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65" charset="-128"/>
              </a:defRPr>
            </a:lvl8pPr>
            <a:lvl9pPr marL="4030663" indent="-244475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Char char="•"/>
              <a:defRPr sz="3000" b="1">
                <a:solidFill>
                  <a:srgbClr val="FFFFFF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795338" marR="0" lvl="1" indent="-306388" algn="l" defTabSz="977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130000"/>
              <a:buFontTx/>
              <a:buChar char="•"/>
              <a:tabLst/>
              <a:defRPr/>
            </a:pP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Investigator initiated, industry-sponsored, prospective, Multicenter ( 44 sites, 3 continents), Randomized, Controlled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33D326-544C-415C-B413-548B07964E19}"/>
              </a:ext>
            </a:extLst>
          </p:cNvPr>
          <p:cNvSpPr txBox="1"/>
          <p:nvPr/>
        </p:nvSpPr>
        <p:spPr>
          <a:xfrm>
            <a:off x="2177565" y="3213072"/>
            <a:ext cx="1900215" cy="51077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B7F5B3E-CBB0-447C-B6DD-8E521A95E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" r="50000"/>
          <a:stretch/>
        </p:blipFill>
        <p:spPr>
          <a:xfrm>
            <a:off x="2523743" y="4448411"/>
            <a:ext cx="1086152" cy="107842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8C78A3C-1F70-4334-803F-BD9C8B8C67FC}"/>
              </a:ext>
            </a:extLst>
          </p:cNvPr>
          <p:cNvSpPr txBox="1"/>
          <p:nvPr/>
        </p:nvSpPr>
        <p:spPr>
          <a:xfrm>
            <a:off x="6169519" y="1522437"/>
            <a:ext cx="3222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12-18 months Follow-up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F7C657-2E40-4356-B65C-276D09474681}"/>
              </a:ext>
            </a:extLst>
          </p:cNvPr>
          <p:cNvCxnSpPr>
            <a:cxnSpLocks/>
          </p:cNvCxnSpPr>
          <p:nvPr/>
        </p:nvCxnSpPr>
        <p:spPr>
          <a:xfrm>
            <a:off x="6986427" y="1968708"/>
            <a:ext cx="56595" cy="4403370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C01BE17-0BD7-4918-B96C-DE9F020039C3}"/>
              </a:ext>
            </a:extLst>
          </p:cNvPr>
          <p:cNvSpPr txBox="1"/>
          <p:nvPr/>
        </p:nvSpPr>
        <p:spPr>
          <a:xfrm>
            <a:off x="6109458" y="2712226"/>
            <a:ext cx="1853641" cy="9194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3M-Follow-up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MRI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9457200-A33C-457A-A1A8-2E77601F3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10"/>
          <a:stretch/>
        </p:blipFill>
        <p:spPr>
          <a:xfrm>
            <a:off x="6477731" y="4455280"/>
            <a:ext cx="1130577" cy="109314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A9E12DE-90C3-4611-8567-9FDCD95606FC}"/>
              </a:ext>
            </a:extLst>
          </p:cNvPr>
          <p:cNvGrpSpPr/>
          <p:nvPr/>
        </p:nvGrpSpPr>
        <p:grpSpPr>
          <a:xfrm>
            <a:off x="4820707" y="5067682"/>
            <a:ext cx="979755" cy="871335"/>
            <a:chOff x="3872141" y="1609122"/>
            <a:chExt cx="4428178" cy="44281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382F2F4-99D2-4DE4-8F94-710B0D203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2141" y="1609122"/>
              <a:ext cx="4428178" cy="4428179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6114DD-19A4-4398-AEB0-CB7AFFD6BD26}"/>
                </a:ext>
              </a:extLst>
            </p:cNvPr>
            <p:cNvSpPr/>
            <p:nvPr/>
          </p:nvSpPr>
          <p:spPr bwMode="auto">
            <a:xfrm>
              <a:off x="5949464" y="2866822"/>
              <a:ext cx="136769" cy="16494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DB089E-F81E-4B40-A89A-B1EA533CAE0D}"/>
                </a:ext>
              </a:extLst>
            </p:cNvPr>
            <p:cNvSpPr/>
            <p:nvPr/>
          </p:nvSpPr>
          <p:spPr bwMode="auto">
            <a:xfrm>
              <a:off x="5949464" y="3019222"/>
              <a:ext cx="136769" cy="16494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FA37A93-1304-48F7-9CE6-320FF0F0B91D}"/>
                </a:ext>
              </a:extLst>
            </p:cNvPr>
            <p:cNvSpPr/>
            <p:nvPr/>
          </p:nvSpPr>
          <p:spPr bwMode="auto">
            <a:xfrm>
              <a:off x="5906479" y="3178988"/>
              <a:ext cx="136769" cy="16494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F301AD-3E47-4278-93AB-B1DD0F71162E}"/>
                </a:ext>
              </a:extLst>
            </p:cNvPr>
            <p:cNvSpPr/>
            <p:nvPr/>
          </p:nvSpPr>
          <p:spPr bwMode="auto">
            <a:xfrm>
              <a:off x="5875216" y="33439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E9D8F1E-B16C-40B0-8096-D0BA52D9B686}"/>
                </a:ext>
              </a:extLst>
            </p:cNvPr>
            <p:cNvSpPr/>
            <p:nvPr/>
          </p:nvSpPr>
          <p:spPr bwMode="auto">
            <a:xfrm>
              <a:off x="5832232" y="34963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D052163-B048-4E58-B44F-AC7227F1C441}"/>
                </a:ext>
              </a:extLst>
            </p:cNvPr>
            <p:cNvSpPr/>
            <p:nvPr/>
          </p:nvSpPr>
          <p:spPr bwMode="auto">
            <a:xfrm>
              <a:off x="5726724" y="37249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502AC49-1006-467B-BF74-25C69176E78A}"/>
                </a:ext>
              </a:extLst>
            </p:cNvPr>
            <p:cNvSpPr/>
            <p:nvPr/>
          </p:nvSpPr>
          <p:spPr bwMode="auto">
            <a:xfrm>
              <a:off x="5800971" y="35725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8754ED6-57F7-42D0-B610-1AD5BF1456A3}"/>
                </a:ext>
              </a:extLst>
            </p:cNvPr>
            <p:cNvSpPr/>
            <p:nvPr/>
          </p:nvSpPr>
          <p:spPr bwMode="auto">
            <a:xfrm>
              <a:off x="5578231" y="3810000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3A5FBD7-2F16-4389-A71B-6CAA22A4002E}"/>
                </a:ext>
              </a:extLst>
            </p:cNvPr>
            <p:cNvSpPr/>
            <p:nvPr/>
          </p:nvSpPr>
          <p:spPr bwMode="auto">
            <a:xfrm>
              <a:off x="5429738" y="3871467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23FF333-E1ED-48B2-B549-2E40A7EBEC63}"/>
                </a:ext>
              </a:extLst>
            </p:cNvPr>
            <p:cNvSpPr/>
            <p:nvPr/>
          </p:nvSpPr>
          <p:spPr bwMode="auto">
            <a:xfrm>
              <a:off x="5281245" y="3823211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59C3660-8F4C-4197-99D5-FD561BFE6A1F}"/>
                </a:ext>
              </a:extLst>
            </p:cNvPr>
            <p:cNvSpPr/>
            <p:nvPr/>
          </p:nvSpPr>
          <p:spPr bwMode="auto">
            <a:xfrm>
              <a:off x="5132752" y="3747011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704F7D7-5BA3-4D07-8DD0-E8DF1C518C32}"/>
                </a:ext>
              </a:extLst>
            </p:cNvPr>
            <p:cNvSpPr/>
            <p:nvPr/>
          </p:nvSpPr>
          <p:spPr bwMode="auto">
            <a:xfrm>
              <a:off x="6570787" y="3031763"/>
              <a:ext cx="136769" cy="16494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414B556-9DCF-4804-8C9F-FB95BE5635EC}"/>
                </a:ext>
              </a:extLst>
            </p:cNvPr>
            <p:cNvSpPr/>
            <p:nvPr/>
          </p:nvSpPr>
          <p:spPr bwMode="auto">
            <a:xfrm>
              <a:off x="6477003" y="3171622"/>
              <a:ext cx="136769" cy="16494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CD929BA-5780-49C1-87C1-91F835E25DBC}"/>
                </a:ext>
              </a:extLst>
            </p:cNvPr>
            <p:cNvSpPr/>
            <p:nvPr/>
          </p:nvSpPr>
          <p:spPr bwMode="auto">
            <a:xfrm>
              <a:off x="6434018" y="3331388"/>
              <a:ext cx="136769" cy="16494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231565E-4FDC-4251-B5E2-3FAFFE50BD98}"/>
                </a:ext>
              </a:extLst>
            </p:cNvPr>
            <p:cNvSpPr/>
            <p:nvPr/>
          </p:nvSpPr>
          <p:spPr bwMode="auto">
            <a:xfrm>
              <a:off x="6402755" y="34963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30BA64E-DEBC-43CB-92E2-EC7712E106CF}"/>
                </a:ext>
              </a:extLst>
            </p:cNvPr>
            <p:cNvSpPr/>
            <p:nvPr/>
          </p:nvSpPr>
          <p:spPr bwMode="auto">
            <a:xfrm>
              <a:off x="6359771" y="36487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6DD7CD-2F1D-4687-A0F7-9340DC668026}"/>
                </a:ext>
              </a:extLst>
            </p:cNvPr>
            <p:cNvSpPr/>
            <p:nvPr/>
          </p:nvSpPr>
          <p:spPr bwMode="auto">
            <a:xfrm>
              <a:off x="6328510" y="38773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A496DA-EDD7-4A13-B9BE-F5C9050DCA99}"/>
                </a:ext>
              </a:extLst>
            </p:cNvPr>
            <p:cNvSpPr/>
            <p:nvPr/>
          </p:nvSpPr>
          <p:spPr bwMode="auto">
            <a:xfrm>
              <a:off x="6328510" y="37249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3A8B66E-1623-4664-9C5B-4521C251B5A1}"/>
                </a:ext>
              </a:extLst>
            </p:cNvPr>
            <p:cNvSpPr/>
            <p:nvPr/>
          </p:nvSpPr>
          <p:spPr bwMode="auto">
            <a:xfrm>
              <a:off x="6365632" y="3986865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3FB1175-760F-4E12-BEE2-596B734129D2}"/>
                </a:ext>
              </a:extLst>
            </p:cNvPr>
            <p:cNvSpPr/>
            <p:nvPr/>
          </p:nvSpPr>
          <p:spPr bwMode="auto">
            <a:xfrm>
              <a:off x="6477003" y="4124412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0FE89E0-68DC-4B4B-8E1F-22A97482352E}"/>
                </a:ext>
              </a:extLst>
            </p:cNvPr>
            <p:cNvSpPr/>
            <p:nvPr/>
          </p:nvSpPr>
          <p:spPr bwMode="auto">
            <a:xfrm>
              <a:off x="6594232" y="42583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DD68EDB-FD61-435F-A6C6-8AFB5AB50E25}"/>
                </a:ext>
              </a:extLst>
            </p:cNvPr>
            <p:cNvSpPr/>
            <p:nvPr/>
          </p:nvSpPr>
          <p:spPr bwMode="auto">
            <a:xfrm>
              <a:off x="6672385" y="4334529"/>
              <a:ext cx="148493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65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A01CCBF-8255-4365-84E4-33F83831EF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4705156" y="2522559"/>
            <a:ext cx="1069247" cy="8876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B15FAE-AB3E-4C22-8AEE-2A4002D6A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666" y="1511614"/>
            <a:ext cx="1225402" cy="75597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209F1F2-A64D-4DDD-9B28-9D9CF258D2C4}"/>
              </a:ext>
            </a:extLst>
          </p:cNvPr>
          <p:cNvSpPr txBox="1"/>
          <p:nvPr/>
        </p:nvSpPr>
        <p:spPr>
          <a:xfrm>
            <a:off x="8883176" y="2947127"/>
            <a:ext cx="2555398" cy="948144"/>
          </a:xfrm>
          <a:prstGeom prst="rect">
            <a:avLst/>
          </a:prstGeom>
          <a:solidFill>
            <a:srgbClr val="92D050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>
            <a:defPPr>
              <a:defRPr lang="en-US"/>
            </a:defPPr>
            <a:lvl1pPr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D8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 Recurrence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527D8-F315-495A-920A-A864525EECF8}"/>
              </a:ext>
            </a:extLst>
          </p:cNvPr>
          <p:cNvSpPr txBox="1"/>
          <p:nvPr/>
        </p:nvSpPr>
        <p:spPr>
          <a:xfrm>
            <a:off x="9257588" y="3986540"/>
            <a:ext cx="218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Atrial Fibrillation  Atrial Flutter  </a:t>
            </a:r>
          </a:p>
          <a:p>
            <a:r>
              <a:rPr lang="en-US" dirty="0"/>
              <a:t>Atrial Tachycardia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13CA35-F4FC-4DBF-8092-92EF8D8BD4D6}"/>
              </a:ext>
            </a:extLst>
          </p:cNvPr>
          <p:cNvSpPr/>
          <p:nvPr/>
        </p:nvSpPr>
        <p:spPr>
          <a:xfrm>
            <a:off x="463906" y="1542483"/>
            <a:ext cx="1735735" cy="154707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DC3D6C4-2AAD-42CD-A2F7-5BF39E3396F4}"/>
              </a:ext>
            </a:extLst>
          </p:cNvPr>
          <p:cNvSpPr txBox="1"/>
          <p:nvPr/>
        </p:nvSpPr>
        <p:spPr>
          <a:xfrm>
            <a:off x="487372" y="1842390"/>
            <a:ext cx="167633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Consented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Persistent AF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ADAD67-D765-4317-B97F-F2D7BBD1DB1C}"/>
              </a:ext>
            </a:extLst>
          </p:cNvPr>
          <p:cNvCxnSpPr>
            <a:cxnSpLocks/>
            <a:stCxn id="68" idx="4"/>
            <a:endCxn id="7" idx="0"/>
          </p:cNvCxnSpPr>
          <p:nvPr/>
        </p:nvCxnSpPr>
        <p:spPr>
          <a:xfrm>
            <a:off x="1331774" y="3089560"/>
            <a:ext cx="0" cy="2410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781BFA8-3209-49EE-869A-3CE1A130D0CB}"/>
              </a:ext>
            </a:extLst>
          </p:cNvPr>
          <p:cNvSpPr txBox="1"/>
          <p:nvPr/>
        </p:nvSpPr>
        <p:spPr>
          <a:xfrm>
            <a:off x="4569434" y="3744185"/>
            <a:ext cx="152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MRI Guided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DCFB25-2063-47BB-9E48-47972344A092}"/>
              </a:ext>
            </a:extLst>
          </p:cNvPr>
          <p:cNvSpPr txBox="1"/>
          <p:nvPr/>
        </p:nvSpPr>
        <p:spPr>
          <a:xfrm>
            <a:off x="4779261" y="6261090"/>
            <a:ext cx="152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PVI Only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AA2D-7CEA-4C7D-AFE8-5E8B75BF8888}"/>
              </a:ext>
            </a:extLst>
          </p:cNvPr>
          <p:cNvSpPr txBox="1"/>
          <p:nvPr/>
        </p:nvSpPr>
        <p:spPr>
          <a:xfrm>
            <a:off x="771540" y="24150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1024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pts</a:t>
            </a:r>
          </a:p>
        </p:txBody>
      </p:sp>
      <p:pic>
        <p:nvPicPr>
          <p:cNvPr id="71" name="Picture 70" descr="A picture containing logo&#10;&#10;Description automatically generated">
            <a:extLst>
              <a:ext uri="{FF2B5EF4-FFF2-40B4-BE49-F238E27FC236}">
                <a16:creationId xmlns:a16="http://schemas.microsoft.com/office/drawing/2014/main" id="{CBCBAAAF-B425-8E41-BFDC-34EF0E221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680" y="5345148"/>
            <a:ext cx="474126" cy="139065"/>
          </a:xfrm>
          <a:prstGeom prst="rect">
            <a:avLst/>
          </a:prstGeom>
        </p:spPr>
      </p:pic>
      <p:pic>
        <p:nvPicPr>
          <p:cNvPr id="72" name="Picture 71" descr="A picture containing logo&#10;&#10;Description automatically generated">
            <a:extLst>
              <a:ext uri="{FF2B5EF4-FFF2-40B4-BE49-F238E27FC236}">
                <a16:creationId xmlns:a16="http://schemas.microsoft.com/office/drawing/2014/main" id="{1192E8D3-75D6-9D44-A5BC-4EB848BB3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723" y="5354461"/>
            <a:ext cx="511044" cy="1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708E-8EE7-4A60-835D-F685C6DA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78" y="653303"/>
            <a:ext cx="10515600" cy="11841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n-lt"/>
              </a:rPr>
              <a:t>Assessment of </a:t>
            </a:r>
            <a:r>
              <a:rPr lang="en-US" sz="3600" b="1" u="sng" dirty="0">
                <a:solidFill>
                  <a:srgbClr val="0070C0"/>
                </a:solidFill>
                <a:latin typeface="+mn-lt"/>
              </a:rPr>
              <a:t>Targeted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Fibrosis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4D9A6-2656-4261-8A51-9C8B9C8A8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12" t="50416" r="51184" b="-416"/>
          <a:stretch/>
        </p:blipFill>
        <p:spPr>
          <a:xfrm>
            <a:off x="873964" y="2087195"/>
            <a:ext cx="1555312" cy="3103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E9CD2-8C2F-4BCB-B706-C01C81F26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50000"/>
          <a:stretch/>
        </p:blipFill>
        <p:spPr>
          <a:xfrm>
            <a:off x="3113662" y="2095188"/>
            <a:ext cx="1555313" cy="3103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76FCF-0D13-455B-8151-9CA349478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885" b="50000"/>
          <a:stretch/>
        </p:blipFill>
        <p:spPr>
          <a:xfrm>
            <a:off x="5353361" y="2087194"/>
            <a:ext cx="1555313" cy="3103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03F5A-C047-40C2-BD24-61AB3D75C2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0924" b="50001"/>
          <a:stretch/>
        </p:blipFill>
        <p:spPr>
          <a:xfrm>
            <a:off x="7593060" y="2095187"/>
            <a:ext cx="1523069" cy="3103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D40B3-BD32-4E44-BEAF-51A878363F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880" r="50924" b="120"/>
          <a:stretch/>
        </p:blipFill>
        <p:spPr>
          <a:xfrm>
            <a:off x="9800515" y="2095187"/>
            <a:ext cx="1528339" cy="31034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8376D2-3D71-4355-BB52-517D2BAAE97A}"/>
              </a:ext>
            </a:extLst>
          </p:cNvPr>
          <p:cNvSpPr txBox="1"/>
          <p:nvPr/>
        </p:nvSpPr>
        <p:spPr>
          <a:xfrm>
            <a:off x="5151847" y="5432724"/>
            <a:ext cx="195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Level 3: 40-60%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08EC17-55E8-41C9-A8D3-24C7CC154231}"/>
              </a:ext>
            </a:extLst>
          </p:cNvPr>
          <p:cNvSpPr txBox="1"/>
          <p:nvPr/>
        </p:nvSpPr>
        <p:spPr>
          <a:xfrm>
            <a:off x="3017597" y="5456420"/>
            <a:ext cx="165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Level 2: &gt;20%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C558F-6968-43BB-9E28-17752A27336C}"/>
              </a:ext>
            </a:extLst>
          </p:cNvPr>
          <p:cNvSpPr txBox="1"/>
          <p:nvPr/>
        </p:nvSpPr>
        <p:spPr>
          <a:xfrm>
            <a:off x="953935" y="5418858"/>
            <a:ext cx="166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Level 1: &lt;20%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2C0AE-8D58-455B-81D7-300839E96A66}"/>
              </a:ext>
            </a:extLst>
          </p:cNvPr>
          <p:cNvSpPr txBox="1"/>
          <p:nvPr/>
        </p:nvSpPr>
        <p:spPr>
          <a:xfrm>
            <a:off x="7593059" y="5441215"/>
            <a:ext cx="195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Level 4: &gt;60%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0507B-6EAA-4251-B884-FB24E07F56F9}"/>
              </a:ext>
            </a:extLst>
          </p:cNvPr>
          <p:cNvSpPr txBox="1"/>
          <p:nvPr/>
        </p:nvSpPr>
        <p:spPr>
          <a:xfrm>
            <a:off x="9731246" y="5432724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Level 5: &gt;80%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90513-45B2-422E-89CC-690FA6090FB1}"/>
              </a:ext>
            </a:extLst>
          </p:cNvPr>
          <p:cNvSpPr txBox="1"/>
          <p:nvPr/>
        </p:nvSpPr>
        <p:spPr>
          <a:xfrm>
            <a:off x="3372319" y="94225"/>
            <a:ext cx="6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sng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Arial" charset="0"/>
                <a:cs typeface="Arial" charset="0"/>
              </a:rPr>
              <a:t>DECAAF II: Methods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07EE5-A235-4C75-ACE1-6970A7FF4DAA}"/>
              </a:ext>
            </a:extLst>
          </p:cNvPr>
          <p:cNvSpPr txBox="1"/>
          <p:nvPr/>
        </p:nvSpPr>
        <p:spPr>
          <a:xfrm>
            <a:off x="873964" y="1394310"/>
            <a:ext cx="200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Ablation points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E7AD3-6C6E-4967-9D06-D753348192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704975" y="1794420"/>
            <a:ext cx="170082" cy="7840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D92892ED-9570-4116-948D-C7BC5577B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174" y="4924124"/>
            <a:ext cx="666750" cy="1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708E-8EE7-4A60-835D-F685C6DA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" y="-43335"/>
            <a:ext cx="12573000" cy="1325563"/>
          </a:xfrm>
        </p:spPr>
        <p:txBody>
          <a:bodyPr>
            <a:normAutofit/>
          </a:bodyPr>
          <a:lstStyle/>
          <a:p>
            <a:pPr algn="ctr"/>
            <a:br>
              <a:rPr lang="en-US" sz="3600" b="1" dirty="0">
                <a:solidFill>
                  <a:srgbClr val="0070C0"/>
                </a:solidFill>
                <a:latin typeface="+mn-lt"/>
              </a:rPr>
            </a:br>
            <a:r>
              <a:rPr lang="en-US" sz="3600" b="1" dirty="0">
                <a:solidFill>
                  <a:srgbClr val="0070C0"/>
                </a:solidFill>
                <a:latin typeface="+mn-lt"/>
              </a:rPr>
              <a:t>Assessment of </a:t>
            </a:r>
            <a:r>
              <a:rPr lang="en-US" sz="3600" b="1" u="sng" dirty="0">
                <a:solidFill>
                  <a:srgbClr val="0070C0"/>
                </a:solidFill>
                <a:latin typeface="+mn-lt"/>
              </a:rPr>
              <a:t>Scar-Covered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Fibrosis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90EEF-511D-4470-8AE3-653A2506FF7B}"/>
              </a:ext>
            </a:extLst>
          </p:cNvPr>
          <p:cNvGrpSpPr/>
          <p:nvPr/>
        </p:nvGrpSpPr>
        <p:grpSpPr>
          <a:xfrm>
            <a:off x="8604774" y="1434062"/>
            <a:ext cx="2419347" cy="2123476"/>
            <a:chOff x="1063689" y="1041888"/>
            <a:chExt cx="5626360" cy="5296708"/>
          </a:xfrm>
        </p:grpSpPr>
        <p:pic>
          <p:nvPicPr>
            <p:cNvPr id="22" name="Picture 21" descr="A picture containing indoor, dark, screen, blue&#10;&#10;Description automatically generated">
              <a:extLst>
                <a:ext uri="{FF2B5EF4-FFF2-40B4-BE49-F238E27FC236}">
                  <a16:creationId xmlns:a16="http://schemas.microsoft.com/office/drawing/2014/main" id="{B50238E8-58E4-4224-AE31-F9BD2D68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89" y="1041888"/>
              <a:ext cx="5626360" cy="2813180"/>
            </a:xfrm>
            <a:prstGeom prst="rect">
              <a:avLst/>
            </a:prstGeom>
          </p:spPr>
        </p:pic>
        <p:pic>
          <p:nvPicPr>
            <p:cNvPr id="23" name="Picture 22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61E4090D-D4B1-47BE-8325-071D68905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89" y="3525416"/>
              <a:ext cx="5626360" cy="281318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CF7440-C572-4D70-B520-ECEDBB7086C4}"/>
              </a:ext>
            </a:extLst>
          </p:cNvPr>
          <p:cNvGrpSpPr/>
          <p:nvPr/>
        </p:nvGrpSpPr>
        <p:grpSpPr>
          <a:xfrm>
            <a:off x="4672339" y="1319106"/>
            <a:ext cx="2414148" cy="2221227"/>
            <a:chOff x="1299583" y="1041888"/>
            <a:chExt cx="5358880" cy="5066552"/>
          </a:xfrm>
        </p:grpSpPr>
        <p:pic>
          <p:nvPicPr>
            <p:cNvPr id="29" name="Picture 28" descr="A picture containing dark, spectacles&#10;&#10;Description automatically generated">
              <a:extLst>
                <a:ext uri="{FF2B5EF4-FFF2-40B4-BE49-F238E27FC236}">
                  <a16:creationId xmlns:a16="http://schemas.microsoft.com/office/drawing/2014/main" id="{0625F7A8-C11B-4521-8237-2A487FA1C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83" y="1041888"/>
              <a:ext cx="5358880" cy="2679440"/>
            </a:xfrm>
            <a:prstGeom prst="rect">
              <a:avLst/>
            </a:prstGeom>
          </p:spPr>
        </p:pic>
        <p:pic>
          <p:nvPicPr>
            <p:cNvPr id="30" name="Picture 29" descr="A picture containing indoor, dark&#10;&#10;Description automatically generated">
              <a:extLst>
                <a:ext uri="{FF2B5EF4-FFF2-40B4-BE49-F238E27FC236}">
                  <a16:creationId xmlns:a16="http://schemas.microsoft.com/office/drawing/2014/main" id="{BCF8DC04-3D8E-483B-885E-A6438FBC8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583" y="3429000"/>
              <a:ext cx="5358880" cy="267944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9AB51D-8718-4516-B2AE-3DA32CA957AC}"/>
              </a:ext>
            </a:extLst>
          </p:cNvPr>
          <p:cNvGrpSpPr/>
          <p:nvPr/>
        </p:nvGrpSpPr>
        <p:grpSpPr>
          <a:xfrm>
            <a:off x="739904" y="1283560"/>
            <a:ext cx="2414149" cy="2271476"/>
            <a:chOff x="1466488" y="1041888"/>
            <a:chExt cx="5061348" cy="4917786"/>
          </a:xfrm>
        </p:grpSpPr>
        <p:pic>
          <p:nvPicPr>
            <p:cNvPr id="31" name="Picture 30" descr="A picture containing indoor, dark, blue, close&#10;&#10;Description automatically generated">
              <a:extLst>
                <a:ext uri="{FF2B5EF4-FFF2-40B4-BE49-F238E27FC236}">
                  <a16:creationId xmlns:a16="http://schemas.microsoft.com/office/drawing/2014/main" id="{A9F336EE-B4FD-4743-8404-16A552D5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488" y="1041888"/>
              <a:ext cx="5061348" cy="2530674"/>
            </a:xfrm>
            <a:prstGeom prst="rect">
              <a:avLst/>
            </a:prstGeom>
          </p:spPr>
        </p:pic>
        <p:pic>
          <p:nvPicPr>
            <p:cNvPr id="32" name="Picture 31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212AB793-618D-4C3B-AF24-8E776D80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488" y="3429000"/>
              <a:ext cx="5061348" cy="253067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6CAD8E-E761-4B75-AE55-BC34A77E1281}"/>
              </a:ext>
            </a:extLst>
          </p:cNvPr>
          <p:cNvGrpSpPr/>
          <p:nvPr/>
        </p:nvGrpSpPr>
        <p:grpSpPr>
          <a:xfrm>
            <a:off x="3395941" y="4394246"/>
            <a:ext cx="2419347" cy="2055441"/>
            <a:chOff x="1129005" y="1041888"/>
            <a:chExt cx="5536164" cy="5136093"/>
          </a:xfrm>
        </p:grpSpPr>
        <p:pic>
          <p:nvPicPr>
            <p:cNvPr id="19" name="Picture 18" descr="A picture containing indoor, blue, dark, colorful&#10;&#10;Description automatically generated">
              <a:extLst>
                <a:ext uri="{FF2B5EF4-FFF2-40B4-BE49-F238E27FC236}">
                  <a16:creationId xmlns:a16="http://schemas.microsoft.com/office/drawing/2014/main" id="{5FC2C7A5-B711-4539-96CB-346F83730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05" y="1041888"/>
              <a:ext cx="5536164" cy="2768082"/>
            </a:xfrm>
            <a:prstGeom prst="rect">
              <a:avLst/>
            </a:prstGeom>
          </p:spPr>
        </p:pic>
        <p:pic>
          <p:nvPicPr>
            <p:cNvPr id="20" name="Picture 19" descr="A picture containing indoor, dark, close&#10;&#10;Description automatically generated">
              <a:extLst>
                <a:ext uri="{FF2B5EF4-FFF2-40B4-BE49-F238E27FC236}">
                  <a16:creationId xmlns:a16="http://schemas.microsoft.com/office/drawing/2014/main" id="{74402870-C106-42DF-98BA-5CEBC2C17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05" y="3409899"/>
              <a:ext cx="5536164" cy="27680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AA2F7E9-C18C-4D28-8C6B-B64406F13F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19" r="45420"/>
          <a:stretch/>
        </p:blipFill>
        <p:spPr>
          <a:xfrm>
            <a:off x="6834075" y="4312184"/>
            <a:ext cx="2419347" cy="214431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C67E194-554E-492D-8B8C-5F859F89E970}"/>
              </a:ext>
            </a:extLst>
          </p:cNvPr>
          <p:cNvSpPr txBox="1"/>
          <p:nvPr/>
        </p:nvSpPr>
        <p:spPr>
          <a:xfrm>
            <a:off x="9095658" y="3540333"/>
            <a:ext cx="192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Level 3: 40-60%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C35D52-A265-4572-B4F4-D3688D30A07E}"/>
              </a:ext>
            </a:extLst>
          </p:cNvPr>
          <p:cNvSpPr txBox="1"/>
          <p:nvPr/>
        </p:nvSpPr>
        <p:spPr>
          <a:xfrm>
            <a:off x="5071761" y="3552940"/>
            <a:ext cx="229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Level 2: &gt;20%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A74955-A804-4164-B917-57E1E3DDACC8}"/>
              </a:ext>
            </a:extLst>
          </p:cNvPr>
          <p:cNvSpPr txBox="1"/>
          <p:nvPr/>
        </p:nvSpPr>
        <p:spPr>
          <a:xfrm>
            <a:off x="1077169" y="3621743"/>
            <a:ext cx="17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Level 1: &lt;20%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2A8EC2-7ED1-422B-A07B-074DF1EAA856}"/>
              </a:ext>
            </a:extLst>
          </p:cNvPr>
          <p:cNvSpPr txBox="1"/>
          <p:nvPr/>
        </p:nvSpPr>
        <p:spPr>
          <a:xfrm>
            <a:off x="3781270" y="6488668"/>
            <a:ext cx="17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Level 4: &gt;60%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F662AF-6D7A-406A-A334-A904CE68AB94}"/>
              </a:ext>
            </a:extLst>
          </p:cNvPr>
          <p:cNvSpPr txBox="1"/>
          <p:nvPr/>
        </p:nvSpPr>
        <p:spPr>
          <a:xfrm>
            <a:off x="7491839" y="6471761"/>
            <a:ext cx="160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Level 5: &gt;80%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575143-5122-46A0-B51B-E46A1523854F}"/>
              </a:ext>
            </a:extLst>
          </p:cNvPr>
          <p:cNvSpPr txBox="1"/>
          <p:nvPr/>
        </p:nvSpPr>
        <p:spPr>
          <a:xfrm>
            <a:off x="3154053" y="-45280"/>
            <a:ext cx="6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sng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Arial" charset="0"/>
                <a:cs typeface="Arial" charset="0"/>
              </a:rPr>
              <a:t>DECAAF II: Methods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406BC-D382-4FEE-8776-731DF8B24A5A}"/>
              </a:ext>
            </a:extLst>
          </p:cNvPr>
          <p:cNvSpPr txBox="1"/>
          <p:nvPr/>
        </p:nvSpPr>
        <p:spPr>
          <a:xfrm>
            <a:off x="739904" y="4713739"/>
            <a:ext cx="201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Ablation scar formed at 3 months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3D859F-273F-461C-94F4-923C8043971B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759204" y="5221571"/>
            <a:ext cx="1146046" cy="6553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742E92C5-5D16-4956-94BE-BD96E9B009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6999" y="3352800"/>
            <a:ext cx="425579" cy="178216"/>
          </a:xfrm>
          <a:prstGeom prst="rect">
            <a:avLst/>
          </a:prstGeom>
        </p:spPr>
      </p:pic>
      <p:pic>
        <p:nvPicPr>
          <p:cNvPr id="27" name="Picture 26" descr="A picture containing logo&#10;&#10;Description automatically generated">
            <a:extLst>
              <a:ext uri="{FF2B5EF4-FFF2-40B4-BE49-F238E27FC236}">
                <a16:creationId xmlns:a16="http://schemas.microsoft.com/office/drawing/2014/main" id="{C337E6E3-8A64-4348-A651-8B534E19ED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239" y="6175833"/>
            <a:ext cx="666750" cy="195563"/>
          </a:xfrm>
          <a:prstGeom prst="rect">
            <a:avLst/>
          </a:prstGeom>
        </p:spPr>
      </p:pic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id="{B51D6F99-C0F6-9A46-A31C-D4C9C5A12B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533" y="3334187"/>
            <a:ext cx="666750" cy="1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228" y="1381126"/>
            <a:ext cx="9792764" cy="4906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A37811-18A1-457B-9687-979A230DBBD3}"/>
              </a:ext>
            </a:extLst>
          </p:cNvPr>
          <p:cNvSpPr txBox="1"/>
          <p:nvPr/>
        </p:nvSpPr>
        <p:spPr>
          <a:xfrm>
            <a:off x="3083658" y="102491"/>
            <a:ext cx="6097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Arial" charset="0"/>
                <a:cs typeface="Arial" charset="0"/>
              </a:rPr>
              <a:t>DECAAF II: Endpoint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0EDF0-411B-4799-9568-638E81C96715}"/>
              </a:ext>
            </a:extLst>
          </p:cNvPr>
          <p:cNvSpPr/>
          <p:nvPr/>
        </p:nvSpPr>
        <p:spPr>
          <a:xfrm>
            <a:off x="676275" y="1019175"/>
            <a:ext cx="3678010" cy="52373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943A9C-2522-41D1-A10E-56FA949DB19E}"/>
              </a:ext>
            </a:extLst>
          </p:cNvPr>
          <p:cNvSpPr/>
          <p:nvPr/>
        </p:nvSpPr>
        <p:spPr>
          <a:xfrm>
            <a:off x="4929225" y="1019175"/>
            <a:ext cx="6445009" cy="523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02A01-F88C-4397-B92A-634EDF1DF3BD}"/>
              </a:ext>
            </a:extLst>
          </p:cNvPr>
          <p:cNvSpPr txBox="1"/>
          <p:nvPr/>
        </p:nvSpPr>
        <p:spPr>
          <a:xfrm>
            <a:off x="5387085" y="1531450"/>
            <a:ext cx="532039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</a:p>
          <a:p>
            <a:pPr lvl="0"/>
            <a:endParaRPr lang="en-US" sz="18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30 days of ablation: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spc="-9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spc="-9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Pulmonary vein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stenosis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Bleeding requiring transfusion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sz="2400" spc="135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failure</a:t>
            </a:r>
            <a:endParaRPr lang="en-US" sz="2400" spc="14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Death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Tamponade</a:t>
            </a:r>
            <a:endParaRPr lang="en-US" sz="24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7D769-37AF-4E98-B74D-1900B8363552}"/>
              </a:ext>
            </a:extLst>
          </p:cNvPr>
          <p:cNvSpPr txBox="1"/>
          <p:nvPr/>
        </p:nvSpPr>
        <p:spPr>
          <a:xfrm>
            <a:off x="827173" y="1531450"/>
            <a:ext cx="337621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Efficacy: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end of 90-day blanking period to </a:t>
            </a: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 arrhythmia recurrence</a:t>
            </a:r>
          </a:p>
          <a:p>
            <a:pPr algn="ctr"/>
            <a:r>
              <a:rPr lang="en-US" sz="24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 ECG (2 recurrences within 7 days), Clinical ECG, Ambulatory Monitoring</a:t>
            </a:r>
            <a:endParaRPr lang="en-US" sz="2400" b="0" u="none" dirty="0"/>
          </a:p>
          <a:p>
            <a:pPr lvl="0" algn="ctr"/>
            <a:endParaRPr lang="en-US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65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18913</TotalTime>
  <Words>1856</Words>
  <Application>Microsoft Office PowerPoint</Application>
  <PresentationFormat>Widescreen</PresentationFormat>
  <Paragraphs>436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Abadi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Delayed-Enhancement MRI (DE-MRI) Determinant of Successful Radiofrequency Catheter Ablation of Atrial Fibrillation (DECAAF II)  </vt:lpstr>
      <vt:lpstr>PowerPoint Presentation</vt:lpstr>
      <vt:lpstr>PowerPoint Presentation</vt:lpstr>
      <vt:lpstr>DECAAF II: Background</vt:lpstr>
      <vt:lpstr>PowerPoint Presentation</vt:lpstr>
      <vt:lpstr>DECAAF II : Study Design</vt:lpstr>
      <vt:lpstr>Assessment of Targeted Fibrosis </vt:lpstr>
      <vt:lpstr> Assessment of Scar-Covered Fibrosis</vt:lpstr>
      <vt:lpstr>PowerPoint Presentation</vt:lpstr>
      <vt:lpstr>DECAAF II: Statistical Analysis</vt:lpstr>
      <vt:lpstr>PowerPoint Presentation</vt:lpstr>
      <vt:lpstr>DECAAF II: Results ITT Analysis of Primary Endpoint</vt:lpstr>
      <vt:lpstr>PowerPoint Presentation</vt:lpstr>
      <vt:lpstr>DECAAF II: Results Safety Outcomes within 30 Days Post Ablation</vt:lpstr>
      <vt:lpstr>DECAAF II: Results Primary Endpoint AA recurrence ITT: Fibrosis Stage Subgroups</vt:lpstr>
      <vt:lpstr>DECAAF II: Results Safety Outcomes within 30 Days Post Ablation: Fibrosis Stages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DECAAF II: Summary</vt:lpstr>
      <vt:lpstr>Thank you DECAAF II industry partners</vt:lpstr>
      <vt:lpstr>Thank You </vt:lpstr>
    </vt:vector>
  </TitlesOfParts>
  <Company>Department of Internal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Efficacy Outcomes</dc:title>
  <dc:creator>Tom Greene</dc:creator>
  <cp:lastModifiedBy>Mike Gibson</cp:lastModifiedBy>
  <cp:revision>116</cp:revision>
  <dcterms:created xsi:type="dcterms:W3CDTF">2021-08-07T21:53:39Z</dcterms:created>
  <dcterms:modified xsi:type="dcterms:W3CDTF">2021-08-28T13:16:24Z</dcterms:modified>
</cp:coreProperties>
</file>