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138" r:id="rId5"/>
    <p:sldId id="3465" r:id="rId6"/>
    <p:sldId id="3467" r:id="rId7"/>
    <p:sldId id="3466" r:id="rId8"/>
    <p:sldId id="3494" r:id="rId9"/>
    <p:sldId id="3469" r:id="rId10"/>
    <p:sldId id="3470" r:id="rId11"/>
    <p:sldId id="3478" r:id="rId12"/>
    <p:sldId id="3480" r:id="rId13"/>
    <p:sldId id="3486" r:id="rId14"/>
    <p:sldId id="3509" r:id="rId15"/>
    <p:sldId id="3514" r:id="rId16"/>
    <p:sldId id="3516" r:id="rId17"/>
    <p:sldId id="3517" r:id="rId18"/>
    <p:sldId id="3498" r:id="rId19"/>
    <p:sldId id="3507" r:id="rId20"/>
    <p:sldId id="3492" r:id="rId21"/>
    <p:sldId id="349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o Lopes, M.D." initials="RLM" lastIdx="2" clrIdx="0">
    <p:extLst>
      <p:ext uri="{19B8F6BF-5375-455C-9EA6-DF929625EA0E}">
        <p15:presenceInfo xmlns:p15="http://schemas.microsoft.com/office/powerpoint/2012/main" userId="S-1-5-21-2053149899-1891010372-398732264-48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28" autoAdjust="0"/>
    <p:restoredTop sz="94660"/>
  </p:normalViewPr>
  <p:slideViewPr>
    <p:cSldViewPr snapToGrid="0">
      <p:cViewPr varScale="1">
        <p:scale>
          <a:sx n="88" d="100"/>
          <a:sy n="88" d="100"/>
        </p:scale>
        <p:origin x="8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duardoramacciotti\Desktop\Charts%20Michel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198284169975947E-2"/>
          <c:y val="1.7026943270141152E-2"/>
          <c:w val="0.92829365858573853"/>
          <c:h val="0.82303070945230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5DA2199-7B8F-1648-9E30-7DB352F6D3A9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F29-3A43-BBFE-CC893917237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E8B16E-076A-3F43-B88D-28B4F343D0F2}" type="VALUE">
                      <a:rPr lang="en-US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F29-3A43-BBFE-CC89391723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Sheet1!$A$57:$A$58</c:f>
              <c:strCache>
                <c:ptCount val="2"/>
                <c:pt idx="0">
                  <c:v>Primary endpoint*</c:v>
                </c:pt>
                <c:pt idx="1">
                  <c:v>Major bleeding</c:v>
                </c:pt>
              </c:strCache>
            </c:strRef>
          </c:cat>
          <c:val>
            <c:numRef>
              <c:f>Sheet1!$B$57:$B$58</c:f>
              <c:numCache>
                <c:formatCode>General</c:formatCode>
                <c:ptCount val="2"/>
                <c:pt idx="0">
                  <c:v>9.43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9-3A43-BBFE-CC8939172373}"/>
            </c:ext>
          </c:extLst>
        </c:ser>
        <c:ser>
          <c:idx val="1"/>
          <c:order val="1"/>
          <c:tx>
            <c:strRef>
              <c:f>Sheet1!$C$56</c:f>
              <c:strCache>
                <c:ptCount val="1"/>
                <c:pt idx="0">
                  <c:v>Rivaroxaban</c:v>
                </c:pt>
              </c:strCache>
            </c:strRef>
          </c:tx>
          <c:spPr>
            <a:solidFill>
              <a:srgbClr val="F9086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9397D2-6D4D-5542-98E6-43B210F6FB4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29-3A43-BBFE-CC893917237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B70994F-F145-C940-B867-DD7C9AAD4610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29-3A43-BBFE-CC89391723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Sheet1!$A$57:$A$58</c:f>
              <c:strCache>
                <c:ptCount val="2"/>
                <c:pt idx="0">
                  <c:v>Primary endpoint*</c:v>
                </c:pt>
                <c:pt idx="1">
                  <c:v>Major bleeding</c:v>
                </c:pt>
              </c:strCache>
            </c:strRef>
          </c:cat>
          <c:val>
            <c:numRef>
              <c:f>Sheet1!$C$57:$C$58</c:f>
              <c:numCache>
                <c:formatCode>General</c:formatCode>
                <c:ptCount val="2"/>
                <c:pt idx="0">
                  <c:v>3.14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9-3A43-BBFE-CC893917237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126268512"/>
        <c:axId val="1126270192"/>
      </c:barChart>
      <c:catAx>
        <c:axId val="11262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270192"/>
        <c:crosses val="autoZero"/>
        <c:auto val="1"/>
        <c:lblAlgn val="ctr"/>
        <c:lblOffset val="100"/>
        <c:noMultiLvlLbl val="0"/>
      </c:catAx>
      <c:valAx>
        <c:axId val="112627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26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9886120534410907"/>
          <c:y val="0.94283984592402725"/>
          <c:w val="0.22688725800492451"/>
          <c:h val="5.23221411803032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ACE7D-2E92-394B-89B0-D8F1FEE1C2F9}" type="datetimeFigureOut">
              <a:rPr lang="pt-BR" smtClean="0"/>
              <a:t>15/08/2021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6EFC2-200A-CE48-AF93-7DA1A1C7DAB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3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949E-85C1-4664-92B2-1E2237186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183D8-6A41-4E5D-A059-1522398B6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B5408-74A7-4856-9463-33F75658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9E71A-9578-4933-A4BE-C224C583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A120C-9877-433C-B250-1BF03330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7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BE88-68B1-4B1B-BD95-86B37EA2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5A9BC-9B15-4ACE-B7D2-7ED5DDECE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D55D1-C3CF-4A0F-A1AF-5F4A9318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9B48-52E1-4CDF-8AC0-C475056C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B09D-2305-4305-86C1-2B534F7E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31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8F8AB-C65C-4E06-9991-267B1CBFC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79628-5454-444D-9F7C-1488B19E2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0C54C-B123-4FA1-BCAE-078A9D25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FE69B-4211-49DE-8840-23C92156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85D2E-D156-4D4A-ABD2-79B6742F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24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B2AD-E580-4628-A03C-BD817615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3AB35-AB32-46EC-95E3-97BB17DA1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982FD-8917-4674-AC0B-8C312AA9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B8208-2F14-4353-89F6-3385BF47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C4E2F-BF07-4E8F-AC92-A4CA579D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27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344C-2B18-445F-B0F2-89A0A58E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19005-2487-4EAC-93F8-245466322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776B0-802D-4FBB-8909-179E0574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B756-8F08-4839-B2F6-7F4E03D4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4D6AC-877A-4EFE-B2E7-D286D012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66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1600-E3FA-41BD-A065-AE0603B87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706B-96CB-41FD-B592-990A03F90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A2470-33DF-4929-9F54-82A2A1C1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894E-4C22-4B0A-B92D-3045D329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52630-B86D-46F8-8599-9F8956B9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CF1ED-0970-4A3A-833F-673DDB41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89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924A-AA34-484A-9136-1B347F33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10BAA-4CC2-4FE6-9249-54D24157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C888D-447E-4035-BE0A-54B83B34C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F5652-0E46-4822-AFB5-F329F38F9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5FEAC-EED5-4E00-BD36-B256B44D5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D2D0C-B3B3-434F-96A4-88D33F72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BD034-EC2A-4315-BCD2-0CD3A16E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42D72-A419-46A4-B19C-26E39B06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11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7DD9-4FCB-4A98-BB06-1883BD6E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81BC5-6D9E-4756-BA30-88C70AA83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4475E-1F29-42A6-9C2B-FB66DAC3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DE-3E87-450B-BFF7-E6FD714B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79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2E40-19AF-4708-AB14-75FB1028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9D4F8-F5F3-4573-A2F8-71BAA832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243CC-1D14-4940-A4F0-D9916256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25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AA86-9D85-4D5C-B337-ACCB38A85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E631A-2304-4BD2-BAD7-04814E7A5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98094-9CD0-43AD-9142-3A91726F6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73D03-C49F-4F5D-8DDF-A9E54F8A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D63FB-6741-4E4E-B4A3-8BC33DD4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25F6D-25A3-4B43-847A-5ED43BA7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69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CF96-A096-4285-94F5-95D1E28B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97A75-5D0A-4FC5-A79F-ACB0B905B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FA21E-4FAE-4576-B9D1-91A4FCCF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7F65D-8D1A-49FD-82CA-E4C60344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670F0-86E5-4D38-B62F-98BE1D1B9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7F4AD-8614-4084-B937-0E5D951A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45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A9869E-3654-456F-A662-9BD1894B5D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4051-F02D-466B-A056-CDFE2D08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8EAA7-B176-4A91-A028-5AF854941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AB32B-4949-4930-9A45-B3D6894EC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F4327-5D1B-42B1-A9A4-20BF3AB4531A}" type="datetimeFigureOut">
              <a:rPr lang="fr-FR" smtClean="0"/>
              <a:t>15/08/2021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28948-AD5C-445E-9F3E-EAB47A0C6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47DCD-6431-4C2C-B087-BBFD77ED9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6635D-D4CA-4476-8694-5460DC766D49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0EFAD2D3-ADBD-B146-930D-B83DAB637A5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3149" y="5602628"/>
            <a:ext cx="600501" cy="595447"/>
          </a:xfrm>
          <a:prstGeom prst="rect">
            <a:avLst/>
          </a:prstGeom>
        </p:spPr>
      </p:pic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58642441-6A4F-BC41-9F7D-07B99DD999D7}"/>
              </a:ext>
            </a:extLst>
          </p:cNvPr>
          <p:cNvSpPr/>
          <p:nvPr userDrawn="1"/>
        </p:nvSpPr>
        <p:spPr>
          <a:xfrm rot="10800000">
            <a:off x="9887318" y="-1"/>
            <a:ext cx="2310125" cy="19113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9763" tIns="34881" rIns="69763" bIns="34881" spcCol="0" rtlCol="0" anchor="ctr"/>
          <a:lstStyle/>
          <a:p>
            <a:pPr algn="ctr"/>
            <a:endParaRPr lang="pt-BR" sz="2400"/>
          </a:p>
        </p:txBody>
      </p:sp>
      <p:pic>
        <p:nvPicPr>
          <p:cNvPr id="11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A93F03C-C4E0-644F-A140-02EB6A8EAD8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11655" y="269507"/>
            <a:ext cx="1107445" cy="576912"/>
          </a:xfrm>
          <a:prstGeom prst="rect">
            <a:avLst/>
          </a:prstGeom>
        </p:spPr>
      </p:pic>
      <p:pic>
        <p:nvPicPr>
          <p:cNvPr id="12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53F9D90-3ACF-A942-B07D-11D1B2A5E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0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E41D66B-902C-B44E-8CBF-9B67783516EA}"/>
              </a:ext>
            </a:extLst>
          </p:cNvPr>
          <p:cNvSpPr/>
          <p:nvPr/>
        </p:nvSpPr>
        <p:spPr>
          <a:xfrm>
            <a:off x="480" y="5589914"/>
            <a:ext cx="12191520" cy="36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D7624F5-13D2-2541-B5D7-8CB9529CF2A7}"/>
              </a:ext>
            </a:extLst>
          </p:cNvPr>
          <p:cNvSpPr/>
          <p:nvPr/>
        </p:nvSpPr>
        <p:spPr>
          <a:xfrm>
            <a:off x="842840" y="1348396"/>
            <a:ext cx="10505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EDICALLY 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LL HOSPITALIZED PATIENTS FOR 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OVID –19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 T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ROMBOSIS 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XTENDED PROPHY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L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AXIS WITH RIVAROXABAN TH</a:t>
            </a:r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Light" pitchFamily="2" charset="77"/>
              </a:rPr>
              <a:t>RAPY: </a:t>
            </a:r>
            <a:r>
              <a:rPr lang="en-US" sz="28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Black" pitchFamily="2" charset="77"/>
              </a:rPr>
              <a:t>THE MICHELLE TRIAL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w Seido Raw Light" pitchFamily="2" charset="77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C5DF9F-6C8C-284E-BAC8-2B9DA708543D}"/>
              </a:ext>
            </a:extLst>
          </p:cNvPr>
          <p:cNvSpPr/>
          <p:nvPr/>
        </p:nvSpPr>
        <p:spPr>
          <a:xfrm>
            <a:off x="3835058" y="4651742"/>
            <a:ext cx="4733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n-US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Light" panose="020B0403030403020204" pitchFamily="34" charset="77"/>
              </a:rPr>
              <a:t>On Behalf of The Michelle Trial Investigators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BFCEE75-17E5-7E48-8037-343CC9A132AF}"/>
              </a:ext>
            </a:extLst>
          </p:cNvPr>
          <p:cNvSpPr/>
          <p:nvPr/>
        </p:nvSpPr>
        <p:spPr>
          <a:xfrm>
            <a:off x="-480" y="5932967"/>
            <a:ext cx="12192000" cy="95677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33ED3630-832C-8E4D-930B-8BE586B9B8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434" y="6242411"/>
            <a:ext cx="721500" cy="269216"/>
          </a:xfrm>
          <a:prstGeom prst="rect">
            <a:avLst/>
          </a:prstGeom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6A37C3EA-E8C7-AF4F-AB1A-4F2F975B53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5390" y="6042993"/>
            <a:ext cx="716362" cy="710333"/>
          </a:xfrm>
          <a:prstGeom prst="rect">
            <a:avLst/>
          </a:prstGeom>
        </p:spPr>
      </p:pic>
      <p:pic>
        <p:nvPicPr>
          <p:cNvPr id="31" name="Picture 12" descr="ICOM - Instituto Couto Maia">
            <a:extLst>
              <a:ext uri="{FF2B5EF4-FFF2-40B4-BE49-F238E27FC236}">
                <a16:creationId xmlns:a16="http://schemas.microsoft.com/office/drawing/2014/main" id="{E5B48994-2E7E-F14A-9B0B-719A91C38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527"/>
          <a:stretch/>
        </p:blipFill>
        <p:spPr bwMode="auto">
          <a:xfrm>
            <a:off x="10178507" y="6219649"/>
            <a:ext cx="806927" cy="361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lacrim - Hospital do Rocio">
            <a:extLst>
              <a:ext uri="{FF2B5EF4-FFF2-40B4-BE49-F238E27FC236}">
                <a16:creationId xmlns:a16="http://schemas.microsoft.com/office/drawing/2014/main" id="{F21DC6B6-7EE4-9B45-AC0F-F095B506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941" y="6102066"/>
            <a:ext cx="516925" cy="581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Join Talent Community | Loyola Medicine Careers">
            <a:extLst>
              <a:ext uri="{FF2B5EF4-FFF2-40B4-BE49-F238E27FC236}">
                <a16:creationId xmlns:a16="http://schemas.microsoft.com/office/drawing/2014/main" id="{8CC944ED-8F90-5C4C-B1FE-133B9CBD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675" y="6113982"/>
            <a:ext cx="1318186" cy="6129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hange Made Possible | Northshore Video | Roche Diagnostics">
            <a:extLst>
              <a:ext uri="{FF2B5EF4-FFF2-40B4-BE49-F238E27FC236}">
                <a16:creationId xmlns:a16="http://schemas.microsoft.com/office/drawing/2014/main" id="{BA4DE598-DF34-784E-BE9A-883D1E97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944" y="6291151"/>
            <a:ext cx="1102817" cy="2586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DFC - Centro de Desenvolvimento e Formação Continuada em IBm">
            <a:extLst>
              <a:ext uri="{FF2B5EF4-FFF2-40B4-BE49-F238E27FC236}">
                <a16:creationId xmlns:a16="http://schemas.microsoft.com/office/drawing/2014/main" id="{A9EF6CF3-6774-964C-B406-0103D73A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023" y="6099154"/>
            <a:ext cx="842933" cy="6243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uldade de Medicina - FM">
            <a:extLst>
              <a:ext uri="{FF2B5EF4-FFF2-40B4-BE49-F238E27FC236}">
                <a16:creationId xmlns:a16="http://schemas.microsoft.com/office/drawing/2014/main" id="{D2121026-D46F-0E44-89ED-F33F43B5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900" y="6092315"/>
            <a:ext cx="1213126" cy="6451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apvida logo - PNG e Vetor - Download de Logo">
            <a:extLst>
              <a:ext uri="{FF2B5EF4-FFF2-40B4-BE49-F238E27FC236}">
                <a16:creationId xmlns:a16="http://schemas.microsoft.com/office/drawing/2014/main" id="{47DD9A43-F28B-0445-8004-5C1A9DEB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397" y="6301643"/>
            <a:ext cx="949909" cy="219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E08C47C5-A847-4842-90A0-B4765A58258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0360" y="6253738"/>
            <a:ext cx="879256" cy="293086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D27232F3-08EA-2245-AF5D-B72D24D43639}"/>
              </a:ext>
            </a:extLst>
          </p:cNvPr>
          <p:cNvSpPr txBox="1"/>
          <p:nvPr/>
        </p:nvSpPr>
        <p:spPr>
          <a:xfrm>
            <a:off x="9165744" y="6074178"/>
            <a:ext cx="1213127" cy="692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Bw Seido Raw Black" pitchFamily="2" charset="77"/>
              </a:rPr>
              <a:t>HMB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Bw Seido Raw Black" pitchFamily="2" charset="77"/>
            </a:endParaRPr>
          </a:p>
          <a:p>
            <a:pPr>
              <a:lnSpc>
                <a:spcPts val="1000"/>
              </a:lnSpc>
            </a:pPr>
            <a:r>
              <a:rPr lang="pt-BR" sz="1100" i="1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 Municipal de Barueri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CF236BE-67FD-3947-8427-9D7FF0A310BC}"/>
              </a:ext>
            </a:extLst>
          </p:cNvPr>
          <p:cNvSpPr/>
          <p:nvPr/>
        </p:nvSpPr>
        <p:spPr>
          <a:xfrm>
            <a:off x="-480" y="5836549"/>
            <a:ext cx="12192000" cy="114629"/>
          </a:xfrm>
          <a:prstGeom prst="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FCB30E-1E4B-8C40-B7A3-F5F081FEF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5127641"/>
            <a:ext cx="2623671" cy="558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3000D-181D-534D-8218-E02D6BF19625}"/>
              </a:ext>
            </a:extLst>
          </p:cNvPr>
          <p:cNvSpPr txBox="1"/>
          <p:nvPr/>
        </p:nvSpPr>
        <p:spPr>
          <a:xfrm>
            <a:off x="423305" y="3007451"/>
            <a:ext cx="11449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Eduardo </a:t>
            </a:r>
            <a:r>
              <a:rPr lang="pt-BR" sz="16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Ramacciotti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Leandro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Barile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Agati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pt-BR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Daniela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Calderaro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Valéria Cristina Resende Aguiar,</a:t>
            </a:r>
            <a:r>
              <a:rPr lang="pt-BR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 C.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Spyropoulos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Giuliano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Giova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Volpiani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pt-BR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Caroline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Candida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Carvalho de Oliveira,</a:t>
            </a:r>
            <a:r>
              <a:rPr lang="pt-BR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Marcone Lima Sobreira, MD,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Edwaldo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Edner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Joviliano,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Cesar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Dusilek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Kengi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Itinose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Rogério Aparecido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Dedivitis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André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Sementilli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Cortina, Suzanna Maria Viana Sanches, Nara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Franzin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Moraes, Paulo Fernando Guimarães Morando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Marzocchi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Tierno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André Luiz Malavasi Longo de Oliveira, Adriano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Tachibana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Rodrigo Caruso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Chate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Marcus Vinícius Barbosa Santos, Bruno Bezerra de Menezes Cavalcante, Ricardo Cesar Rocha Moreira,</a:t>
            </a:r>
            <a:r>
              <a:rPr lang="pt-BR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Chiann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Alfonso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Tafur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pt-BR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Renato D. Lopes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1027536" y="550421"/>
            <a:ext cx="966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STUDY FLOW-DIAGRAM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A1D0F727-11FE-EA48-9533-3456E629C199}"/>
              </a:ext>
            </a:extLst>
          </p:cNvPr>
          <p:cNvSpPr>
            <a:spLocks/>
          </p:cNvSpPr>
          <p:nvPr/>
        </p:nvSpPr>
        <p:spPr bwMode="auto">
          <a:xfrm>
            <a:off x="1559496" y="5084231"/>
            <a:ext cx="2914649" cy="8286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Analyzed (n= 159)</a:t>
            </a: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Intention-to-treat-analysis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AngioCT scans available = 114 (73%)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Doppler US available = 134 (85%)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2D2EA252-5B59-354D-A631-360436625951}"/>
              </a:ext>
            </a:extLst>
          </p:cNvPr>
          <p:cNvSpPr>
            <a:spLocks/>
          </p:cNvSpPr>
          <p:nvPr/>
        </p:nvSpPr>
        <p:spPr bwMode="auto">
          <a:xfrm>
            <a:off x="1559497" y="3937827"/>
            <a:ext cx="2914649" cy="809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Lost to follow-up (n=1)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altLang="en-US" sz="100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(withdrawn informed consent) </a:t>
            </a:r>
            <a:endParaRPr lang="en-CA" altLang="en-US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EBCF7092-2BCD-CB43-AAEC-2B25A411A375}"/>
              </a:ext>
            </a:extLst>
          </p:cNvPr>
          <p:cNvSpPr>
            <a:spLocks/>
          </p:cNvSpPr>
          <p:nvPr/>
        </p:nvSpPr>
        <p:spPr bwMode="auto">
          <a:xfrm>
            <a:off x="1559497" y="2450377"/>
            <a:ext cx="2914650" cy="1152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Allocated to rivaroxaban (n=160)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-Received allocated intervention (n=158)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CA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CA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 not receive allocated intervention (n=2)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 patient allocated to another study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 patient prolonged hospitalization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3C59BEF-FF67-8948-9F24-2DB08565DCBC}"/>
              </a:ext>
            </a:extLst>
          </p:cNvPr>
          <p:cNvSpPr>
            <a:spLocks/>
          </p:cNvSpPr>
          <p:nvPr/>
        </p:nvSpPr>
        <p:spPr bwMode="auto">
          <a:xfrm>
            <a:off x="7087721" y="3937606"/>
            <a:ext cx="2843213" cy="8286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Lost to follow-up (n=1)</a:t>
            </a:r>
            <a:endParaRPr kumimoji="0" lang="en-CA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altLang="en-US" sz="100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</a:t>
            </a:r>
            <a:r>
              <a:rPr kumimoji="0" lang="en-CA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ithdrawn informed consent) </a:t>
            </a: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8B2470FA-6AB3-D046-9038-68DF18E488C6}"/>
              </a:ext>
            </a:extLst>
          </p:cNvPr>
          <p:cNvSpPr>
            <a:spLocks/>
          </p:cNvSpPr>
          <p:nvPr/>
        </p:nvSpPr>
        <p:spPr bwMode="auto">
          <a:xfrm>
            <a:off x="7087719" y="2444026"/>
            <a:ext cx="2843215" cy="1158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CA" altLang="en-US" sz="1000" dirty="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Allocated to no anticoagulation (n= 160)</a:t>
            </a:r>
            <a:endParaRPr kumimoji="0" lang="en-CA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AutoShape 34">
            <a:extLst>
              <a:ext uri="{FF2B5EF4-FFF2-40B4-BE49-F238E27FC236}">
                <a16:creationId xmlns:a16="http://schemas.microsoft.com/office/drawing/2014/main" id="{A4CDFD00-4517-DB4D-A7BE-F8B83160CA8A}"/>
              </a:ext>
            </a:extLst>
          </p:cNvPr>
          <p:cNvCxnSpPr>
            <a:cxnSpLocks/>
          </p:cNvCxnSpPr>
          <p:nvPr/>
        </p:nvCxnSpPr>
        <p:spPr bwMode="auto">
          <a:xfrm>
            <a:off x="3016822" y="3602901"/>
            <a:ext cx="0" cy="3430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3" name="AutoShape 35">
            <a:extLst>
              <a:ext uri="{FF2B5EF4-FFF2-40B4-BE49-F238E27FC236}">
                <a16:creationId xmlns:a16="http://schemas.microsoft.com/office/drawing/2014/main" id="{DD9E8A6E-634B-4E45-B502-9763360FB1E8}"/>
              </a:ext>
            </a:extLst>
          </p:cNvPr>
          <p:cNvCxnSpPr>
            <a:cxnSpLocks/>
          </p:cNvCxnSpPr>
          <p:nvPr/>
        </p:nvCxnSpPr>
        <p:spPr bwMode="auto">
          <a:xfrm>
            <a:off x="8509328" y="3602901"/>
            <a:ext cx="0" cy="3365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4" name="AutoShape 36">
            <a:extLst>
              <a:ext uri="{FF2B5EF4-FFF2-40B4-BE49-F238E27FC236}">
                <a16:creationId xmlns:a16="http://schemas.microsoft.com/office/drawing/2014/main" id="{9556DDDD-DD92-2949-98FB-5D1C9EC59979}"/>
              </a:ext>
            </a:extLst>
          </p:cNvPr>
          <p:cNvCxnSpPr>
            <a:cxnSpLocks/>
            <a:stCxn id="6" idx="2"/>
          </p:cNvCxnSpPr>
          <p:nvPr/>
        </p:nvCxnSpPr>
        <p:spPr bwMode="auto">
          <a:xfrm>
            <a:off x="8509328" y="4766281"/>
            <a:ext cx="0" cy="31796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5" name="AutoShape 37">
            <a:extLst>
              <a:ext uri="{FF2B5EF4-FFF2-40B4-BE49-F238E27FC236}">
                <a16:creationId xmlns:a16="http://schemas.microsoft.com/office/drawing/2014/main" id="{68F63EBA-4655-A440-9B50-B38AB24CFEF3}"/>
              </a:ext>
            </a:extLst>
          </p:cNvPr>
          <p:cNvCxnSpPr>
            <a:cxnSpLocks/>
          </p:cNvCxnSpPr>
          <p:nvPr/>
        </p:nvCxnSpPr>
        <p:spPr bwMode="auto">
          <a:xfrm>
            <a:off x="3016822" y="4747452"/>
            <a:ext cx="0" cy="33679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6" name="AutoShape 38">
            <a:extLst>
              <a:ext uri="{FF2B5EF4-FFF2-40B4-BE49-F238E27FC236}">
                <a16:creationId xmlns:a16="http://schemas.microsoft.com/office/drawing/2014/main" id="{4F4A8856-D11C-BC4F-98B1-E73F5348394B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3013998" y="2043977"/>
            <a:ext cx="2627977" cy="400050"/>
          </a:xfrm>
          <a:prstGeom prst="bentConnector3">
            <a:avLst>
              <a:gd name="adj1" fmla="val 10021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7" name="AutoShape 39">
            <a:extLst>
              <a:ext uri="{FF2B5EF4-FFF2-40B4-BE49-F238E27FC236}">
                <a16:creationId xmlns:a16="http://schemas.microsoft.com/office/drawing/2014/main" id="{CB2CC6B3-F5CA-4149-81C1-7B789A7E98F9}"/>
              </a:ext>
            </a:extLst>
          </p:cNvPr>
          <p:cNvCxnSpPr>
            <a:cxnSpLocks/>
          </p:cNvCxnSpPr>
          <p:nvPr/>
        </p:nvCxnSpPr>
        <p:spPr bwMode="auto">
          <a:xfrm>
            <a:off x="5641974" y="2043977"/>
            <a:ext cx="2867353" cy="40005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cxnSp>
        <p:nvCxnSpPr>
          <p:cNvPr id="18" name="AutoShape 40">
            <a:extLst>
              <a:ext uri="{FF2B5EF4-FFF2-40B4-BE49-F238E27FC236}">
                <a16:creationId xmlns:a16="http://schemas.microsoft.com/office/drawing/2014/main" id="{13047227-1A61-6E45-8AB9-19BCA6A8FD7D}"/>
              </a:ext>
            </a:extLst>
          </p:cNvPr>
          <p:cNvCxnSpPr>
            <a:cxnSpLocks/>
          </p:cNvCxnSpPr>
          <p:nvPr/>
        </p:nvCxnSpPr>
        <p:spPr bwMode="auto">
          <a:xfrm>
            <a:off x="5821536" y="1752231"/>
            <a:ext cx="0" cy="2917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8" name="Rectangle 41">
            <a:extLst>
              <a:ext uri="{FF2B5EF4-FFF2-40B4-BE49-F238E27FC236}">
                <a16:creationId xmlns:a16="http://schemas.microsoft.com/office/drawing/2014/main" id="{AA0CEB8E-CBEC-2641-8F52-537401DE535A}"/>
              </a:ext>
            </a:extLst>
          </p:cNvPr>
          <p:cNvSpPr>
            <a:spLocks/>
          </p:cNvSpPr>
          <p:nvPr/>
        </p:nvSpPr>
        <p:spPr bwMode="auto">
          <a:xfrm>
            <a:off x="4007797" y="1409331"/>
            <a:ext cx="3627480" cy="342900"/>
          </a:xfrm>
          <a:prstGeom prst="round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1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w Seido Raw Blac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RANDOMIZED (N=320)</a:t>
            </a:r>
            <a:endParaRPr kumimoji="0" lang="en-CA" altLang="en-US" sz="24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w Seido Raw Black" pitchFamily="2" charset="77"/>
            </a:endParaRP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FE5FFDDA-C232-B146-BE42-B423D307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186" y="2782164"/>
            <a:ext cx="1028700" cy="2952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 panose="020B05030304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ALLOCATION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 panose="020B0503030403020204" pitchFamily="34" charset="77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E2B6C413-AF57-F644-8234-785130026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186" y="4176594"/>
            <a:ext cx="1028700" cy="2952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 FOLLOW-UP</a:t>
            </a:r>
            <a:endParaRPr kumimoji="0" lang="en-US" altLang="en-US" sz="11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 panose="020B0503030403020204" pitchFamily="34" charset="77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A84AFFDE-AD37-D74B-B66F-330C0D86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186" y="5350930"/>
            <a:ext cx="1028700" cy="2952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ource Sans Pro" panose="020B05030304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 ANALYSIS</a:t>
            </a:r>
            <a:endParaRPr kumimoji="0" lang="en-US" altLang="en-US" sz="11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ource Sans Pro" panose="020B0503030403020204" pitchFamily="34" charset="77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3C0C66E-BCD8-6045-9BEE-58D688A35711}"/>
              </a:ext>
            </a:extLst>
          </p:cNvPr>
          <p:cNvSpPr>
            <a:spLocks/>
          </p:cNvSpPr>
          <p:nvPr/>
        </p:nvSpPr>
        <p:spPr bwMode="auto">
          <a:xfrm>
            <a:off x="7087719" y="5084231"/>
            <a:ext cx="2843213" cy="8286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800000"/>
            <a:headEnd/>
            <a:tailEnd/>
          </a:ln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Analyzed (n= 159)</a:t>
            </a: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Intention-to-treat-analysis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AngioCT scans available = 90 (57%)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Doppler US available = 118 (75%)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9">
            <a:extLst>
              <a:ext uri="{FF2B5EF4-FFF2-40B4-BE49-F238E27FC236}">
                <a16:creationId xmlns:a16="http://schemas.microsoft.com/office/drawing/2014/main" id="{C81622D8-586B-3B49-9510-5679B6F8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37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986994C-7EDA-B34F-B659-044A26C3D230}"/>
              </a:ext>
            </a:extLst>
          </p:cNvPr>
          <p:cNvSpPr/>
          <p:nvPr/>
        </p:nvSpPr>
        <p:spPr>
          <a:xfrm>
            <a:off x="2656007" y="1214448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4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2591137" y="484235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BASELINE CHARACTERISTICS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F20F8F6-51CA-8444-9A1B-0F935586F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30802"/>
              </p:ext>
            </p:extLst>
          </p:nvPr>
        </p:nvGraphicFramePr>
        <p:xfrm>
          <a:off x="1229417" y="1692204"/>
          <a:ext cx="9361040" cy="41385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3888610094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93143602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123619167"/>
                    </a:ext>
                  </a:extLst>
                </a:gridCol>
              </a:tblGrid>
              <a:tr h="231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CHARACTERISTICS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RIVAROXABAN (N=159)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08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CONTROL (N=159)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343579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age(</a:t>
                      </a:r>
                      <a:r>
                        <a:rPr lang="en-US" sz="1200" b="1" i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– mean(SD)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57.8 (14.8)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56.4 (15.6)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05188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≥75 </a:t>
                      </a:r>
                      <a:r>
                        <a:rPr lang="en-US" sz="1200" b="1" i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18 (11.3%)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15 (9.4%)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645351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Female sex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62 (39.0%)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65 (40.9%)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926678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BMI – mean(SD)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29.6 (5.6)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29.9 (6.0)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03394"/>
                  </a:ext>
                </a:extLst>
              </a:tr>
              <a:tr h="231744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Clearance n./total(%)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i="0" dirty="0">
                        <a:effectLst/>
                        <a:latin typeface="Source Sans Pro Semibold" panose="020B050303040302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41810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30 to &lt;50 ml/min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6/158 (3.8%)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5/157 (3 .2%)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895114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≥50 ml/min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152/158 (96.2%)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152/157 (96.8%)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763368"/>
                  </a:ext>
                </a:extLst>
              </a:tr>
              <a:tr h="2966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 duration of index hospitalization — days -mean(SD)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16.4 (46.7)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12.6 (28.5)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191673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ICU or CCU stay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t-B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(54.1%)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79 (49.7%)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943538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In-hospital enoxaparin 40 mg  use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 (85.5%)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(86.2%)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661840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In-hospital unfractionated heparin use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(14.5%)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(13.8%)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536835"/>
                  </a:ext>
                </a:extLst>
              </a:tr>
              <a:tr h="231744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IMPROVE score n.(%)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i="0" dirty="0">
                        <a:effectLst/>
                        <a:latin typeface="Source Sans Pro Semibold" panose="020B050303040302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86897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2-3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 (61.6%)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 (62.3%)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05413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≥4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61 (38.4%)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60 (37.7%)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92559"/>
                  </a:ext>
                </a:extLst>
              </a:tr>
              <a:tr h="2858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D-Dimer level above the UNL during index hospitalization — n</a:t>
                      </a:r>
                      <a:r>
                        <a:rPr lang="en-US" sz="1200" b="1" i="0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/total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106/115 (92.2%)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108/118 (91.5%)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579018"/>
                  </a:ext>
                </a:extLst>
              </a:tr>
              <a:tr h="2317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Antiplatelets use — n</a:t>
                      </a:r>
                      <a:r>
                        <a:rPr lang="en-US" sz="12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(5.0%)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(5.0%)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84174"/>
                  </a:ext>
                </a:extLst>
              </a:tr>
            </a:tbl>
          </a:graphicData>
        </a:graphic>
      </p:graphicFrame>
      <p:sp>
        <p:nvSpPr>
          <p:cNvPr id="6" name="Rectangle 17">
            <a:extLst>
              <a:ext uri="{FF2B5EF4-FFF2-40B4-BE49-F238E27FC236}">
                <a16:creationId xmlns:a16="http://schemas.microsoft.com/office/drawing/2014/main" id="{E6A7FE3C-0779-4B43-819D-BFEDE33D5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243" y="1268760"/>
            <a:ext cx="6145388" cy="45719"/>
          </a:xfrm>
          <a:prstGeom prst="rect">
            <a:avLst/>
          </a:prstGeom>
          <a:solidFill>
            <a:srgbClr val="16B0E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w Seido Raw Black" pitchFamily="2" charset="77"/>
              <a:ea typeface="+mn-ea"/>
              <a:cs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5317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A47EFD1-8FA4-4248-AAF2-C74D7E3D5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23184"/>
              </p:ext>
            </p:extLst>
          </p:nvPr>
        </p:nvGraphicFramePr>
        <p:xfrm>
          <a:off x="3062176" y="1697333"/>
          <a:ext cx="6192688" cy="409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1850316" y="249683"/>
            <a:ext cx="763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Bw Seido Raw" pitchFamily="2" charset="77"/>
              </a:rPr>
              <a:t>PRIMARY EFFICACY/SAFETY OUTCOMES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B57EABFC-259C-7A49-BA87-B9F0F07D01FF}"/>
              </a:ext>
            </a:extLst>
          </p:cNvPr>
          <p:cNvSpPr txBox="1">
            <a:spLocks/>
          </p:cNvSpPr>
          <p:nvPr/>
        </p:nvSpPr>
        <p:spPr>
          <a:xfrm>
            <a:off x="3567910" y="6493238"/>
            <a:ext cx="3738880" cy="28312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CE5E0-3313-3E44-8B4C-D68D8523E8E7}"/>
              </a:ext>
            </a:extLst>
          </p:cNvPr>
          <p:cNvSpPr txBox="1"/>
          <p:nvPr/>
        </p:nvSpPr>
        <p:spPr>
          <a:xfrm>
            <a:off x="3062176" y="5991321"/>
            <a:ext cx="6214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*</a:t>
            </a:r>
            <a:r>
              <a:rPr lang="en-US" sz="80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Composite of composite of symptomatic VTE, VTE-related death, asymptomatic VTE (Doppler and AngioCT scan) and  symptomatic ATE, MI, non-hemorrhagic stroke, (MALE), and cardiovascular death at day 35. </a:t>
            </a:r>
          </a:p>
          <a:p>
            <a:endParaRPr lang="en-US" sz="800">
              <a:latin typeface="Source Sans Pro ExtraLight" panose="020B0303030403020204" pitchFamily="34" charset="0"/>
              <a:ea typeface="Source Sans Pro ExtraLight" panose="020B0303030403020204" pitchFamily="34" charset="0"/>
            </a:endParaRP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C7D568CA-E173-3248-ACB8-EC73C4AD6A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53904" y="2862751"/>
            <a:ext cx="2073210" cy="360040"/>
          </a:xfrm>
          <a:prstGeom prst="bentConnector3">
            <a:avLst>
              <a:gd name="adj1" fmla="val -230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9D6280-11E1-FC4C-9E16-8DF646CEBE42}"/>
              </a:ext>
            </a:extLst>
          </p:cNvPr>
          <p:cNvSpPr txBox="1"/>
          <p:nvPr/>
        </p:nvSpPr>
        <p:spPr>
          <a:xfrm>
            <a:off x="5338344" y="2904272"/>
            <a:ext cx="1189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RRR =67%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B2A6F-83A2-CD47-80F5-A612274B019A}"/>
              </a:ext>
            </a:extLst>
          </p:cNvPr>
          <p:cNvSpPr txBox="1"/>
          <p:nvPr/>
        </p:nvSpPr>
        <p:spPr>
          <a:xfrm>
            <a:off x="4083642" y="1160710"/>
            <a:ext cx="165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RR = 0.33 (0.13—0.90)</a:t>
            </a:r>
          </a:p>
          <a:p>
            <a:r>
              <a:rPr lang="en-US" sz="1200" b="1" dirty="0"/>
              <a:t>p=0.03 (superiority)</a:t>
            </a:r>
          </a:p>
          <a:p>
            <a:r>
              <a:rPr lang="en-US" sz="1200" b="1" dirty="0"/>
              <a:t>NNT = 16</a:t>
            </a:r>
          </a:p>
        </p:txBody>
      </p:sp>
    </p:spTree>
    <p:extLst>
      <p:ext uri="{BB962C8B-B14F-4D97-AF65-F5344CB8AC3E}">
        <p14:creationId xmlns:p14="http://schemas.microsoft.com/office/powerpoint/2010/main" val="13033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 uiExpand="1">
        <p:bldSub>
          <a:bldChart bld="categoryEl"/>
        </p:bldSub>
      </p:bldGraphic>
      <p:bldP spid="29" grpId="0"/>
      <p:bldP spid="1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6A064B-C924-7946-A1D9-4B28761B1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50942"/>
              </p:ext>
            </p:extLst>
          </p:nvPr>
        </p:nvGraphicFramePr>
        <p:xfrm>
          <a:off x="1090508" y="1317692"/>
          <a:ext cx="10010982" cy="461520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733611">
                  <a:extLst>
                    <a:ext uri="{9D8B030D-6E8A-4147-A177-3AD203B41FA5}">
                      <a16:colId xmlns:a16="http://schemas.microsoft.com/office/drawing/2014/main" val="3888610094"/>
                    </a:ext>
                  </a:extLst>
                </a:gridCol>
                <a:gridCol w="1398372">
                  <a:extLst>
                    <a:ext uri="{9D8B030D-6E8A-4147-A177-3AD203B41FA5}">
                      <a16:colId xmlns:a16="http://schemas.microsoft.com/office/drawing/2014/main" val="654092194"/>
                    </a:ext>
                  </a:extLst>
                </a:gridCol>
                <a:gridCol w="1562885">
                  <a:extLst>
                    <a:ext uri="{9D8B030D-6E8A-4147-A177-3AD203B41FA5}">
                      <a16:colId xmlns:a16="http://schemas.microsoft.com/office/drawing/2014/main" val="3589198919"/>
                    </a:ext>
                  </a:extLst>
                </a:gridCol>
                <a:gridCol w="1316114">
                  <a:extLst>
                    <a:ext uri="{9D8B030D-6E8A-4147-A177-3AD203B41FA5}">
                      <a16:colId xmlns:a16="http://schemas.microsoft.com/office/drawing/2014/main" val="1716766324"/>
                    </a:ext>
                  </a:extLst>
                </a:gridCol>
              </a:tblGrid>
              <a:tr h="456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Secondary efficacy outcomes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RIVAROXABAN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 (N = 159)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08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 (N = 159)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RELATIVE RISK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(95% CI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05188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Symptomatic + fatal VTE 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1/159 (0.63%)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8/159 (5.03%)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0.13 (0.02 – 0.99)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50795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Symptomatic  VTE + all cause mortality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4/159 (2.52%)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9/159 (5.66%)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0.44 (0.14 – 1.41)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772705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A composite of Symptomatic VTE, MI, stroke and cardiovascular deaths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1/159 (0.63%)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9/159 (5.66%)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0.11 (0.01 – 0.87)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582158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Components of the primary outcome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121241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Symptomatic DVT</a:t>
                      </a:r>
                      <a:endParaRPr lang="en-US" sz="12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3 (1.89%)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0.14 (0.01 – 2.74)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03394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Symptomatic PE </a:t>
                      </a:r>
                      <a:endParaRPr lang="en-US" sz="12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 (0.63%)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2 (1.26%)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0.50 (0.05 – 5.46)</a:t>
                      </a:r>
                      <a:endParaRPr lang="en-US" sz="1200" b="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41810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Fatal PE</a:t>
                      </a:r>
                      <a:endParaRPr lang="en-US" sz="1200" b="0" i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3 (1.89%)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0.14 (0.01 – 2.74)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89815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Asymptomatic DVT detected at duplex scan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 (1.89%)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 (0.63%)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3.00 (0.32 – 28.53)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895114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Asymptomatic PE detected at CT pulmonary angiogram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 (0.63%)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 (2.52%)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0.25 (0.03– 2.21)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763368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Symptomatic arterial thrombosis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 (0.63%)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0.33 (0.01 – 8.12)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191673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Myocardial infarction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-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943538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Non-hemorrhagic stroke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-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86897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Major adverse limb event (MALE)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 -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05413"/>
                  </a:ext>
                </a:extLst>
              </a:tr>
              <a:tr h="291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Cardiovascular deaths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 (0.63%)</a:t>
                      </a:r>
                      <a:endParaRPr lang="en-US" sz="1200" b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0.33 (0.01 – 8.12)</a:t>
                      </a:r>
                      <a:endParaRPr lang="en-US" sz="1200" b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86" marR="67686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92559"/>
                  </a:ext>
                </a:extLst>
              </a:tr>
            </a:tbl>
          </a:graphicData>
        </a:graphic>
      </p:graphicFrame>
      <p:sp>
        <p:nvSpPr>
          <p:cNvPr id="5" name="Retângulo 53">
            <a:extLst>
              <a:ext uri="{FF2B5EF4-FFF2-40B4-BE49-F238E27FC236}">
                <a16:creationId xmlns:a16="http://schemas.microsoft.com/office/drawing/2014/main" id="{EE2A9801-14DA-C647-BA7C-C556E6F8F4C0}"/>
              </a:ext>
            </a:extLst>
          </p:cNvPr>
          <p:cNvSpPr/>
          <p:nvPr/>
        </p:nvSpPr>
        <p:spPr>
          <a:xfrm>
            <a:off x="2130633" y="434693"/>
            <a:ext cx="793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" pitchFamily="2" charset="77"/>
                <a:ea typeface="+mn-ea"/>
                <a:cs typeface="+mn-cs"/>
              </a:rPr>
              <a:t>SECONDARY EFFICACY OUTCOMES</a:t>
            </a:r>
          </a:p>
        </p:txBody>
      </p:sp>
    </p:spTree>
    <p:extLst>
      <p:ext uri="{BB962C8B-B14F-4D97-AF65-F5344CB8AC3E}">
        <p14:creationId xmlns:p14="http://schemas.microsoft.com/office/powerpoint/2010/main" val="2916410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3">
            <a:extLst>
              <a:ext uri="{FF2B5EF4-FFF2-40B4-BE49-F238E27FC236}">
                <a16:creationId xmlns:a16="http://schemas.microsoft.com/office/drawing/2014/main" id="{EE2A9801-14DA-C647-BA7C-C556E6F8F4C0}"/>
              </a:ext>
            </a:extLst>
          </p:cNvPr>
          <p:cNvSpPr/>
          <p:nvPr/>
        </p:nvSpPr>
        <p:spPr>
          <a:xfrm>
            <a:off x="2130633" y="434693"/>
            <a:ext cx="793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" pitchFamily="2" charset="77"/>
                <a:ea typeface="+mn-ea"/>
                <a:cs typeface="+mn-cs"/>
              </a:rPr>
              <a:t>SECONDARY EFFICACY OUTCOMES</a:t>
            </a:r>
          </a:p>
        </p:txBody>
      </p:sp>
      <p:pic>
        <p:nvPicPr>
          <p:cNvPr id="6" name="Picture 5" descr="A picture containing text, spectacles&#10;&#10;Description automatically generated">
            <a:extLst>
              <a:ext uri="{FF2B5EF4-FFF2-40B4-BE49-F238E27FC236}">
                <a16:creationId xmlns:a16="http://schemas.microsoft.com/office/drawing/2014/main" id="{1CCAEB40-622F-7540-A28C-D30059C5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89" y="1574072"/>
            <a:ext cx="4397019" cy="4246199"/>
          </a:xfrm>
          <a:prstGeom prst="rect">
            <a:avLst/>
          </a:prstGeom>
        </p:spPr>
      </p:pic>
      <p:pic>
        <p:nvPicPr>
          <p:cNvPr id="7" name="Picture 6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F5A2ADAD-2414-6344-9708-BC16F145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36" y="1574072"/>
            <a:ext cx="9777899" cy="3588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A4273-A97C-C54E-BBE5-D590C5581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7" y="1574072"/>
            <a:ext cx="10268728" cy="43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2462389" y="655447"/>
            <a:ext cx="658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SAFETY OUTCOMES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B57EABFC-259C-7A49-BA87-B9F0F07D01FF}"/>
              </a:ext>
            </a:extLst>
          </p:cNvPr>
          <p:cNvSpPr txBox="1">
            <a:spLocks/>
          </p:cNvSpPr>
          <p:nvPr/>
        </p:nvSpPr>
        <p:spPr>
          <a:xfrm>
            <a:off x="3567910" y="6493238"/>
            <a:ext cx="3738880" cy="28312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CA4F7E-6AB4-754B-B92A-B9CED2E7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77359"/>
              </p:ext>
            </p:extLst>
          </p:nvPr>
        </p:nvGraphicFramePr>
        <p:xfrm>
          <a:off x="1108039" y="1788346"/>
          <a:ext cx="9681883" cy="29687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5368039">
                  <a:extLst>
                    <a:ext uri="{9D8B030D-6E8A-4147-A177-3AD203B41FA5}">
                      <a16:colId xmlns:a16="http://schemas.microsoft.com/office/drawing/2014/main" val="794029283"/>
                    </a:ext>
                  </a:extLst>
                </a:gridCol>
                <a:gridCol w="2094910">
                  <a:extLst>
                    <a:ext uri="{9D8B030D-6E8A-4147-A177-3AD203B41FA5}">
                      <a16:colId xmlns:a16="http://schemas.microsoft.com/office/drawing/2014/main" val="4275468465"/>
                    </a:ext>
                  </a:extLst>
                </a:gridCol>
                <a:gridCol w="2218934">
                  <a:extLst>
                    <a:ext uri="{9D8B030D-6E8A-4147-A177-3AD203B41FA5}">
                      <a16:colId xmlns:a16="http://schemas.microsoft.com/office/drawing/2014/main" val="837219595"/>
                    </a:ext>
                  </a:extLst>
                </a:gridCol>
              </a:tblGrid>
              <a:tr h="4512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4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Rivaroxaban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(n=159)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08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(n=159)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34189"/>
                  </a:ext>
                </a:extLst>
              </a:tr>
              <a:tr h="4512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Principal safety outcome: major bleeding</a:t>
                      </a:r>
                      <a:endParaRPr lang="en-US" sz="44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0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935202"/>
                  </a:ext>
                </a:extLst>
              </a:tr>
              <a:tr h="4512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Clinically relevant nonmajor bleeding</a:t>
                      </a:r>
                      <a:endParaRPr lang="en-US" sz="44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 (1.26%)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 (1.26%)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1631"/>
                  </a:ext>
                </a:extLst>
              </a:tr>
              <a:tr h="6035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Another bleeding</a:t>
                      </a:r>
                      <a:endParaRPr lang="en-US" sz="44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 (1.26%)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 (0.63%)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92898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 combination of major and clinically relevant non-major bleeding and other bleeding</a:t>
                      </a:r>
                      <a:endParaRPr lang="en-US" sz="4400" b="0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 (2.51%)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 (1.89%)</a:t>
                      </a:r>
                      <a:endParaRPr lang="en-US" sz="3600" b="1" i="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272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67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3B3DA8B-B4A1-4345-9133-D26044A84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379602"/>
              </p:ext>
            </p:extLst>
          </p:nvPr>
        </p:nvGraphicFramePr>
        <p:xfrm>
          <a:off x="1271464" y="1844824"/>
          <a:ext cx="9289033" cy="397682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12269">
                  <a:extLst>
                    <a:ext uri="{9D8B030D-6E8A-4147-A177-3AD203B41FA5}">
                      <a16:colId xmlns:a16="http://schemas.microsoft.com/office/drawing/2014/main" val="3888610094"/>
                    </a:ext>
                  </a:extLst>
                </a:gridCol>
                <a:gridCol w="900099">
                  <a:extLst>
                    <a:ext uri="{9D8B030D-6E8A-4147-A177-3AD203B41FA5}">
                      <a16:colId xmlns:a16="http://schemas.microsoft.com/office/drawing/2014/main" val="820538270"/>
                    </a:ext>
                  </a:extLst>
                </a:gridCol>
                <a:gridCol w="1116125">
                  <a:extLst>
                    <a:ext uri="{9D8B030D-6E8A-4147-A177-3AD203B41FA5}">
                      <a16:colId xmlns:a16="http://schemas.microsoft.com/office/drawing/2014/main" val="2940049764"/>
                    </a:ext>
                  </a:extLst>
                </a:gridCol>
                <a:gridCol w="1188131">
                  <a:extLst>
                    <a:ext uri="{9D8B030D-6E8A-4147-A177-3AD203B41FA5}">
                      <a16:colId xmlns:a16="http://schemas.microsoft.com/office/drawing/2014/main" val="2287840306"/>
                    </a:ext>
                  </a:extLst>
                </a:gridCol>
                <a:gridCol w="2334788">
                  <a:extLst>
                    <a:ext uri="{9D8B030D-6E8A-4147-A177-3AD203B41FA5}">
                      <a16:colId xmlns:a16="http://schemas.microsoft.com/office/drawing/2014/main" val="2477654563"/>
                    </a:ext>
                  </a:extLst>
                </a:gridCol>
                <a:gridCol w="1337621">
                  <a:extLst>
                    <a:ext uri="{9D8B030D-6E8A-4147-A177-3AD203B41FA5}">
                      <a16:colId xmlns:a16="http://schemas.microsoft.com/office/drawing/2014/main" val="799794215"/>
                    </a:ext>
                  </a:extLst>
                </a:gridCol>
              </a:tblGrid>
              <a:tr h="39242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SUBGROUP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RIVAROXABAN n./total(%)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08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CONTROL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</a:rPr>
                        <a:t>n./total(%)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Bw Seido Raw Black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 (IC 95%)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343579"/>
                  </a:ext>
                </a:extLst>
              </a:tr>
              <a:tr h="274895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Age (</a:t>
                      </a:r>
                      <a:r>
                        <a:rPr lang="en-US" sz="1300" b="0" i="0" dirty="0" err="1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yrs</a:t>
                      </a: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≤60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2/77 (2.60%)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4/92 (4.35%)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0.60 (0.11 – 3.17)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05188"/>
                  </a:ext>
                </a:extLst>
              </a:tr>
              <a:tr h="274895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&gt;60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3/82 (3.66%)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11/67 (16.42%)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 (0.07 – 0.77)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645351"/>
                  </a:ext>
                </a:extLst>
              </a:tr>
              <a:tr h="2748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BMI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≤30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3/105 (2.86%)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10/88 (11.36%)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0.25 (0.07 – 0.89)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926678"/>
                  </a:ext>
                </a:extLst>
              </a:tr>
              <a:tr h="367064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&gt;30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2/54 (3.70%)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5/71 (7.04%)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0.53 (0.11 – 2.61)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03394"/>
                  </a:ext>
                </a:extLst>
              </a:tr>
              <a:tr h="2748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Creatinine Clearance ml/min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 to &lt;50 ml/min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0/6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0/5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895114"/>
                  </a:ext>
                </a:extLst>
              </a:tr>
              <a:tr h="274895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≥50 ml/min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5/152 (3.29%)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15/154 (9.74%)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0.34 (0.13 – 0.91)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763368"/>
                  </a:ext>
                </a:extLst>
              </a:tr>
              <a:tr h="2748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Modified IMPROVE VTE risk score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2-3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2/98 (2.04%)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9/99 (9.09%)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0.22 (0.05 – 1.01)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05413"/>
                  </a:ext>
                </a:extLst>
              </a:tr>
              <a:tr h="2748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≥4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3/61(4.92%)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6/60 (10.0%)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0.49 (0.13 – 1.88)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92559"/>
                  </a:ext>
                </a:extLst>
              </a:tr>
              <a:tr h="310966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D-Dimer level above the UNL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≤</a:t>
                      </a: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500 ng/ml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0/9 (0.00%)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1/10 (10.00%)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0.37 (0.02 – 7.99)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579018"/>
                  </a:ext>
                </a:extLst>
              </a:tr>
              <a:tr h="310966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&gt;500 ng/ml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4/106 (3.77%)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10/108 (9.26%)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0.41 (0.13 – 1.26)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726480"/>
                  </a:ext>
                </a:extLst>
              </a:tr>
              <a:tr h="274895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" panose="020B05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Antiplatelets use — no. (%)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5/151 (3.31%)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14/151 (9.27%)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0.36 (0.13 - 0.97)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84174"/>
                  </a:ext>
                </a:extLst>
              </a:tr>
              <a:tr h="274895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dirty="0">
                        <a:effectLst/>
                        <a:latin typeface="Source Sans Pro" panose="020B0503030403020204" pitchFamily="34" charset="77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dirty="0">
                          <a:effectLst/>
                          <a:latin typeface="Source Sans Pro Light" panose="020B0403030403020204" pitchFamily="34" charset="77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0/8 (.00%)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1/8(12.5%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0.33 (0.02 – 7.02)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0743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EE346-172B-944A-903E-DB81D39EF7E9}"/>
              </a:ext>
            </a:extLst>
          </p:cNvPr>
          <p:cNvCxnSpPr>
            <a:cxnSpLocks/>
          </p:cNvCxnSpPr>
          <p:nvPr/>
        </p:nvCxnSpPr>
        <p:spPr>
          <a:xfrm>
            <a:off x="6819578" y="5822802"/>
            <a:ext cx="2520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A5F2A-5DC6-DC4A-9713-CFAB7B93573C}"/>
              </a:ext>
            </a:extLst>
          </p:cNvPr>
          <p:cNvCxnSpPr>
            <a:cxnSpLocks/>
          </p:cNvCxnSpPr>
          <p:nvPr/>
        </p:nvCxnSpPr>
        <p:spPr>
          <a:xfrm>
            <a:off x="8070078" y="2252742"/>
            <a:ext cx="0" cy="3568905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6E553CD7-B4B3-5F4D-BC45-BF5FE6ECE098}"/>
              </a:ext>
            </a:extLst>
          </p:cNvPr>
          <p:cNvSpPr/>
          <p:nvPr/>
        </p:nvSpPr>
        <p:spPr>
          <a:xfrm>
            <a:off x="2245650" y="653417"/>
            <a:ext cx="796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SUBGROUP ANALYSIS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D31D0CC-88CD-6143-8426-2442CA22119C}"/>
              </a:ext>
            </a:extLst>
          </p:cNvPr>
          <p:cNvSpPr/>
          <p:nvPr/>
        </p:nvSpPr>
        <p:spPr>
          <a:xfrm>
            <a:off x="2245650" y="1296177"/>
            <a:ext cx="7968002" cy="536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25ABAB-B7C9-4949-98DD-95F08CB8CF0F}"/>
              </a:ext>
            </a:extLst>
          </p:cNvPr>
          <p:cNvCxnSpPr>
            <a:cxnSpLocks/>
          </p:cNvCxnSpPr>
          <p:nvPr/>
        </p:nvCxnSpPr>
        <p:spPr>
          <a:xfrm>
            <a:off x="7005639" y="2348880"/>
            <a:ext cx="21867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E88E46-E197-B649-BA10-8E31A0460433}"/>
              </a:ext>
            </a:extLst>
          </p:cNvPr>
          <p:cNvCxnSpPr>
            <a:cxnSpLocks/>
          </p:cNvCxnSpPr>
          <p:nvPr/>
        </p:nvCxnSpPr>
        <p:spPr>
          <a:xfrm>
            <a:off x="6960096" y="2636912"/>
            <a:ext cx="7793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55E00-C145-C84F-9BD6-1E2BB363C8C8}"/>
              </a:ext>
            </a:extLst>
          </p:cNvPr>
          <p:cNvCxnSpPr>
            <a:cxnSpLocks/>
          </p:cNvCxnSpPr>
          <p:nvPr/>
        </p:nvCxnSpPr>
        <p:spPr>
          <a:xfrm>
            <a:off x="6975542" y="2924944"/>
            <a:ext cx="10081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AEB3BE-ECCA-3E49-A31B-C18039901176}"/>
              </a:ext>
            </a:extLst>
          </p:cNvPr>
          <p:cNvCxnSpPr>
            <a:cxnSpLocks/>
          </p:cNvCxnSpPr>
          <p:nvPr/>
        </p:nvCxnSpPr>
        <p:spPr>
          <a:xfrm>
            <a:off x="7176120" y="3284984"/>
            <a:ext cx="18547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F49A6D-0FCC-8D41-942F-F527D2D77C79}"/>
              </a:ext>
            </a:extLst>
          </p:cNvPr>
          <p:cNvCxnSpPr>
            <a:cxnSpLocks/>
          </p:cNvCxnSpPr>
          <p:nvPr/>
        </p:nvCxnSpPr>
        <p:spPr>
          <a:xfrm>
            <a:off x="7013250" y="3979998"/>
            <a:ext cx="10081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456E3D-552C-8E41-9D19-21244E779AF4}"/>
              </a:ext>
            </a:extLst>
          </p:cNvPr>
          <p:cNvCxnSpPr>
            <a:cxnSpLocks/>
          </p:cNvCxnSpPr>
          <p:nvPr/>
        </p:nvCxnSpPr>
        <p:spPr>
          <a:xfrm>
            <a:off x="6819578" y="4257093"/>
            <a:ext cx="12787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8092BE-89E9-564D-8E6D-1616DCFAA69A}"/>
              </a:ext>
            </a:extLst>
          </p:cNvPr>
          <p:cNvCxnSpPr>
            <a:cxnSpLocks/>
          </p:cNvCxnSpPr>
          <p:nvPr/>
        </p:nvCxnSpPr>
        <p:spPr>
          <a:xfrm>
            <a:off x="7032104" y="5157192"/>
            <a:ext cx="13597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B7EF84-3C48-674C-9D28-E18BA3E31CD3}"/>
              </a:ext>
            </a:extLst>
          </p:cNvPr>
          <p:cNvCxnSpPr>
            <a:cxnSpLocks/>
          </p:cNvCxnSpPr>
          <p:nvPr/>
        </p:nvCxnSpPr>
        <p:spPr>
          <a:xfrm>
            <a:off x="7104112" y="5445224"/>
            <a:ext cx="9361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2DD6F84-3C0C-1048-BC6B-3CCDBAE9FB50}"/>
              </a:ext>
            </a:extLst>
          </p:cNvPr>
          <p:cNvCxnSpPr/>
          <p:nvPr/>
        </p:nvCxnSpPr>
        <p:spPr>
          <a:xfrm>
            <a:off x="6960096" y="4869160"/>
            <a:ext cx="22322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78413D1-9664-7144-B544-341E2B9A0E67}"/>
              </a:ext>
            </a:extLst>
          </p:cNvPr>
          <p:cNvCxnSpPr>
            <a:cxnSpLocks/>
          </p:cNvCxnSpPr>
          <p:nvPr/>
        </p:nvCxnSpPr>
        <p:spPr>
          <a:xfrm>
            <a:off x="6819578" y="5661248"/>
            <a:ext cx="24447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7894197C-DC22-A146-86B0-BBA33562A59A}"/>
              </a:ext>
            </a:extLst>
          </p:cNvPr>
          <p:cNvSpPr/>
          <p:nvPr/>
        </p:nvSpPr>
        <p:spPr>
          <a:xfrm>
            <a:off x="7610522" y="2312877"/>
            <a:ext cx="81508" cy="662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6DF425D-38D2-3D4C-BEBD-42FC1EBC0618}"/>
              </a:ext>
            </a:extLst>
          </p:cNvPr>
          <p:cNvSpPr/>
          <p:nvPr/>
        </p:nvSpPr>
        <p:spPr>
          <a:xfrm>
            <a:off x="7081850" y="260404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9F1B5D-EDDE-6E40-82BB-7EDB024DC44E}"/>
              </a:ext>
            </a:extLst>
          </p:cNvPr>
          <p:cNvSpPr/>
          <p:nvPr/>
        </p:nvSpPr>
        <p:spPr>
          <a:xfrm>
            <a:off x="7109340" y="289224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D24F872-6739-4B4F-8690-5C725B2D29BA}"/>
              </a:ext>
            </a:extLst>
          </p:cNvPr>
          <p:cNvSpPr/>
          <p:nvPr/>
        </p:nvSpPr>
        <p:spPr>
          <a:xfrm>
            <a:off x="7535775" y="325604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30A9DB-3104-0E46-84FA-E24A4F201DEF}"/>
              </a:ext>
            </a:extLst>
          </p:cNvPr>
          <p:cNvSpPr/>
          <p:nvPr/>
        </p:nvSpPr>
        <p:spPr>
          <a:xfrm>
            <a:off x="7395307" y="394617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070F61-FEBC-8947-A1CE-7EB4FB576145}"/>
              </a:ext>
            </a:extLst>
          </p:cNvPr>
          <p:cNvSpPr/>
          <p:nvPr/>
        </p:nvSpPr>
        <p:spPr>
          <a:xfrm>
            <a:off x="7163837" y="421938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B168697-BB8E-AA49-8A8C-F6AFD448A885}"/>
              </a:ext>
            </a:extLst>
          </p:cNvPr>
          <p:cNvSpPr/>
          <p:nvPr/>
        </p:nvSpPr>
        <p:spPr>
          <a:xfrm>
            <a:off x="7474058" y="447311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E5EEA39-4ACA-754D-9E88-FBD28C1598E6}"/>
              </a:ext>
            </a:extLst>
          </p:cNvPr>
          <p:cNvSpPr/>
          <p:nvPr/>
        </p:nvSpPr>
        <p:spPr>
          <a:xfrm>
            <a:off x="7416816" y="481969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F95444B-C1F9-734F-800A-870495CDD97E}"/>
              </a:ext>
            </a:extLst>
          </p:cNvPr>
          <p:cNvSpPr/>
          <p:nvPr/>
        </p:nvSpPr>
        <p:spPr>
          <a:xfrm>
            <a:off x="7498988" y="5116172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84A357E-03AF-734B-99AD-8C9A6C9C478C}"/>
              </a:ext>
            </a:extLst>
          </p:cNvPr>
          <p:cNvSpPr/>
          <p:nvPr/>
        </p:nvSpPr>
        <p:spPr>
          <a:xfrm>
            <a:off x="7467311" y="5408779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107174-93EB-A648-A7DB-D98BBC476AB1}"/>
              </a:ext>
            </a:extLst>
          </p:cNvPr>
          <p:cNvSpPr/>
          <p:nvPr/>
        </p:nvSpPr>
        <p:spPr>
          <a:xfrm>
            <a:off x="7450571" y="562524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4DCB86-4B28-B84B-A728-187567C04AB4}"/>
              </a:ext>
            </a:extLst>
          </p:cNvPr>
          <p:cNvSpPr txBox="1"/>
          <p:nvPr/>
        </p:nvSpPr>
        <p:spPr>
          <a:xfrm>
            <a:off x="7957655" y="5848665"/>
            <a:ext cx="165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0E68D-17F9-624F-A80E-7366E3043CBE}"/>
              </a:ext>
            </a:extLst>
          </p:cNvPr>
          <p:cNvCxnSpPr/>
          <p:nvPr/>
        </p:nvCxnSpPr>
        <p:spPr>
          <a:xfrm>
            <a:off x="6975542" y="4504646"/>
            <a:ext cx="16429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192E43-8338-0744-9FB2-3A4EBC764944}"/>
              </a:ext>
            </a:extLst>
          </p:cNvPr>
          <p:cNvCxnSpPr>
            <a:stCxn id="53" idx="1"/>
          </p:cNvCxnSpPr>
          <p:nvPr/>
        </p:nvCxnSpPr>
        <p:spPr>
          <a:xfrm flipH="1">
            <a:off x="6960096" y="5987165"/>
            <a:ext cx="9975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346FEF6-FA7C-1740-916A-32CF8EA6AD73}"/>
              </a:ext>
            </a:extLst>
          </p:cNvPr>
          <p:cNvCxnSpPr>
            <a:cxnSpLocks/>
          </p:cNvCxnSpPr>
          <p:nvPr/>
        </p:nvCxnSpPr>
        <p:spPr>
          <a:xfrm>
            <a:off x="8271522" y="5987165"/>
            <a:ext cx="9208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2360DC-1094-B043-8978-54E2AD3AC286}"/>
              </a:ext>
            </a:extLst>
          </p:cNvPr>
          <p:cNvSpPr txBox="1"/>
          <p:nvPr/>
        </p:nvSpPr>
        <p:spPr>
          <a:xfrm>
            <a:off x="6700546" y="6058548"/>
            <a:ext cx="132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F9086D"/>
                </a:solidFill>
              </a:rPr>
              <a:t>Favors rivaroxaban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00BEF0-1324-324D-9D95-DD468BE6CC13}"/>
              </a:ext>
            </a:extLst>
          </p:cNvPr>
          <p:cNvSpPr txBox="1"/>
          <p:nvPr/>
        </p:nvSpPr>
        <p:spPr>
          <a:xfrm>
            <a:off x="8271522" y="6058232"/>
            <a:ext cx="132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00B0F0"/>
                </a:solidFill>
              </a:rPr>
              <a:t>Favors control</a:t>
            </a:r>
          </a:p>
        </p:txBody>
      </p:sp>
    </p:spTree>
    <p:extLst>
      <p:ext uri="{BB962C8B-B14F-4D97-AF65-F5344CB8AC3E}">
        <p14:creationId xmlns:p14="http://schemas.microsoft.com/office/powerpoint/2010/main" val="118318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DEA861A-C529-F346-B88E-7D860955D177}"/>
              </a:ext>
            </a:extLst>
          </p:cNvPr>
          <p:cNvSpPr/>
          <p:nvPr/>
        </p:nvSpPr>
        <p:spPr>
          <a:xfrm>
            <a:off x="2807717" y="609723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 Black" pitchFamily="2" charset="77"/>
              </a:rPr>
              <a:t>CONCLUSION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w Seido Raw" pitchFamily="2" charset="77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8C4C7B8-EBE0-804C-A508-72DBAFB449F4}"/>
              </a:ext>
            </a:extLst>
          </p:cNvPr>
          <p:cNvSpPr/>
          <p:nvPr/>
        </p:nvSpPr>
        <p:spPr>
          <a:xfrm>
            <a:off x="2711624" y="1303272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336B8-E071-364F-AAE7-14BACB98107D}"/>
              </a:ext>
            </a:extLst>
          </p:cNvPr>
          <p:cNvSpPr txBox="1"/>
          <p:nvPr/>
        </p:nvSpPr>
        <p:spPr>
          <a:xfrm>
            <a:off x="263352" y="2050300"/>
            <a:ext cx="11640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In patients discharged after hospitalization due to COVID-19 with increased IMPROVE score, thromboprophylaxis with rivaroxaban 10 mg once-daily for 35 days</a:t>
            </a:r>
            <a:r>
              <a:rPr lang="en-US" sz="2800" b="1"/>
              <a:t> improved clinical outcomes</a:t>
            </a:r>
            <a:r>
              <a:rPr lang="en-US" sz="2800"/>
              <a:t>, </a:t>
            </a:r>
            <a:r>
              <a:rPr lang="en-US" sz="2800" b="1"/>
              <a:t>without increasing bleeding </a:t>
            </a:r>
            <a:r>
              <a:rPr lang="en-US" sz="2800"/>
              <a:t>compared with no out-of-hospital anticoagulation</a:t>
            </a:r>
          </a:p>
        </p:txBody>
      </p:sp>
    </p:spTree>
    <p:extLst>
      <p:ext uri="{BB962C8B-B14F-4D97-AF65-F5344CB8AC3E}">
        <p14:creationId xmlns:p14="http://schemas.microsoft.com/office/powerpoint/2010/main" val="32633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DEA861A-C529-F346-B88E-7D860955D177}"/>
              </a:ext>
            </a:extLst>
          </p:cNvPr>
          <p:cNvSpPr/>
          <p:nvPr/>
        </p:nvSpPr>
        <p:spPr>
          <a:xfrm>
            <a:off x="3035983" y="262536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 Black" pitchFamily="2" charset="77"/>
              </a:rPr>
              <a:t>ACKNOWLEDGMENTS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w Seido Raw" pitchFamily="2" charset="77"/>
            </a:endParaRPr>
          </a:p>
        </p:txBody>
      </p:sp>
      <p:sp>
        <p:nvSpPr>
          <p:cNvPr id="7" name="Espaço Reservado para Conteúdo 4">
            <a:extLst>
              <a:ext uri="{FF2B5EF4-FFF2-40B4-BE49-F238E27FC236}">
                <a16:creationId xmlns:a16="http://schemas.microsoft.com/office/drawing/2014/main" id="{A59747DB-4DE2-E449-B4B3-631F20BB0C8D}"/>
              </a:ext>
            </a:extLst>
          </p:cNvPr>
          <p:cNvSpPr txBox="1">
            <a:spLocks/>
          </p:cNvSpPr>
          <p:nvPr/>
        </p:nvSpPr>
        <p:spPr>
          <a:xfrm>
            <a:off x="576844" y="1273456"/>
            <a:ext cx="11064658" cy="867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dirty="0">
                <a:latin typeface="Source Sans Pro" panose="020B0503030403020204" pitchFamily="34" charset="77"/>
              </a:rPr>
              <a:t>Science Valley Research Institute, Bayer Brazil team, investigators, hospitals, study coordinators, DSMB, CEC, core-lab, and study participants who made the MICHELLE trial possible.</a:t>
            </a:r>
          </a:p>
        </p:txBody>
      </p:sp>
      <p:sp>
        <p:nvSpPr>
          <p:cNvPr id="25" name="TextBox 59">
            <a:extLst>
              <a:ext uri="{FF2B5EF4-FFF2-40B4-BE49-F238E27FC236}">
                <a16:creationId xmlns:a16="http://schemas.microsoft.com/office/drawing/2014/main" id="{58CC36B8-83C1-AE44-B48E-3697EE10E912}"/>
              </a:ext>
            </a:extLst>
          </p:cNvPr>
          <p:cNvSpPr txBox="1"/>
          <p:nvPr/>
        </p:nvSpPr>
        <p:spPr>
          <a:xfrm>
            <a:off x="4001389" y="3192722"/>
            <a:ext cx="6440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Source Sans Pro Black"/>
                <a:cs typeface="Source Sans Pro Black"/>
              </a:rPr>
              <a:t>Fortaleza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4BFF6846-881B-F640-8164-B2141FFBD614}"/>
              </a:ext>
            </a:extLst>
          </p:cNvPr>
          <p:cNvSpPr/>
          <p:nvPr/>
        </p:nvSpPr>
        <p:spPr>
          <a:xfrm>
            <a:off x="2595972" y="966369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27">
            <a:extLst>
              <a:ext uri="{FF2B5EF4-FFF2-40B4-BE49-F238E27FC236}">
                <a16:creationId xmlns:a16="http://schemas.microsoft.com/office/drawing/2014/main" id="{CB8372A5-EDA5-A645-B01F-0C98285E23FE}"/>
              </a:ext>
            </a:extLst>
          </p:cNvPr>
          <p:cNvSpPr/>
          <p:nvPr/>
        </p:nvSpPr>
        <p:spPr>
          <a:xfrm>
            <a:off x="13174" y="5932967"/>
            <a:ext cx="12192000" cy="95677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2" name="Picture 11">
            <a:extLst>
              <a:ext uri="{FF2B5EF4-FFF2-40B4-BE49-F238E27FC236}">
                <a16:creationId xmlns:a16="http://schemas.microsoft.com/office/drawing/2014/main" id="{EA310099-C3F4-B045-8385-3B14B591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2088" y="6242411"/>
            <a:ext cx="721500" cy="269216"/>
          </a:xfrm>
          <a:prstGeom prst="rect">
            <a:avLst/>
          </a:prstGeom>
        </p:spPr>
      </p:pic>
      <p:pic>
        <p:nvPicPr>
          <p:cNvPr id="43" name="Picture 14">
            <a:extLst>
              <a:ext uri="{FF2B5EF4-FFF2-40B4-BE49-F238E27FC236}">
                <a16:creationId xmlns:a16="http://schemas.microsoft.com/office/drawing/2014/main" id="{733F995A-22A0-664C-BB84-7CC5DEC3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9044" y="6042993"/>
            <a:ext cx="716362" cy="710333"/>
          </a:xfrm>
          <a:prstGeom prst="rect">
            <a:avLst/>
          </a:prstGeom>
        </p:spPr>
      </p:pic>
      <p:pic>
        <p:nvPicPr>
          <p:cNvPr id="44" name="Picture 12" descr="ICOM - Instituto Couto Maia">
            <a:extLst>
              <a:ext uri="{FF2B5EF4-FFF2-40B4-BE49-F238E27FC236}">
                <a16:creationId xmlns:a16="http://schemas.microsoft.com/office/drawing/2014/main" id="{BE679F51-12C9-6D49-8042-246499F41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527"/>
          <a:stretch/>
        </p:blipFill>
        <p:spPr bwMode="auto">
          <a:xfrm>
            <a:off x="10192161" y="6219649"/>
            <a:ext cx="806927" cy="361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lacrim - Hospital do Rocio">
            <a:extLst>
              <a:ext uri="{FF2B5EF4-FFF2-40B4-BE49-F238E27FC236}">
                <a16:creationId xmlns:a16="http://schemas.microsoft.com/office/drawing/2014/main" id="{05F33B87-4A03-5942-A565-85DA9E75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595" y="6102066"/>
            <a:ext cx="516925" cy="5812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Join Talent Community | Loyola Medicine Careers">
            <a:extLst>
              <a:ext uri="{FF2B5EF4-FFF2-40B4-BE49-F238E27FC236}">
                <a16:creationId xmlns:a16="http://schemas.microsoft.com/office/drawing/2014/main" id="{DF5C561E-36B5-FC44-8721-F6F1ECB2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329" y="6113982"/>
            <a:ext cx="1318186" cy="6129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hange Made Possible | Northshore Video | Roche Diagnostics">
            <a:extLst>
              <a:ext uri="{FF2B5EF4-FFF2-40B4-BE49-F238E27FC236}">
                <a16:creationId xmlns:a16="http://schemas.microsoft.com/office/drawing/2014/main" id="{6506C1D6-2E36-D44C-A0A0-3F957E94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598" y="6291151"/>
            <a:ext cx="1102817" cy="2586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DFC - Centro de Desenvolvimento e Formação Continuada em IBm">
            <a:extLst>
              <a:ext uri="{FF2B5EF4-FFF2-40B4-BE49-F238E27FC236}">
                <a16:creationId xmlns:a16="http://schemas.microsoft.com/office/drawing/2014/main" id="{D14D88D1-0B9A-F048-9E08-F0DF236B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677" y="6099154"/>
            <a:ext cx="842933" cy="6243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Faculdade de Medicina - FM">
            <a:extLst>
              <a:ext uri="{FF2B5EF4-FFF2-40B4-BE49-F238E27FC236}">
                <a16:creationId xmlns:a16="http://schemas.microsoft.com/office/drawing/2014/main" id="{73157973-0B24-6248-8AE8-8A29186E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554" y="6092315"/>
            <a:ext cx="1213126" cy="6451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Hapvida logo - PNG e Vetor - Download de Logo">
            <a:extLst>
              <a:ext uri="{FF2B5EF4-FFF2-40B4-BE49-F238E27FC236}">
                <a16:creationId xmlns:a16="http://schemas.microsoft.com/office/drawing/2014/main" id="{2A1FE774-52FC-084D-9F5E-5F9DAD905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51" y="6301643"/>
            <a:ext cx="949909" cy="219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m 37">
            <a:extLst>
              <a:ext uri="{FF2B5EF4-FFF2-40B4-BE49-F238E27FC236}">
                <a16:creationId xmlns:a16="http://schemas.microsoft.com/office/drawing/2014/main" id="{38896998-CE70-4340-9C0F-D066011AF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4014" y="6253738"/>
            <a:ext cx="879256" cy="293086"/>
          </a:xfrm>
          <a:prstGeom prst="rect">
            <a:avLst/>
          </a:prstGeom>
        </p:spPr>
      </p:pic>
      <p:sp>
        <p:nvSpPr>
          <p:cNvPr id="53" name="CaixaDeTexto 38">
            <a:extLst>
              <a:ext uri="{FF2B5EF4-FFF2-40B4-BE49-F238E27FC236}">
                <a16:creationId xmlns:a16="http://schemas.microsoft.com/office/drawing/2014/main" id="{82F3F235-BBB6-A64C-AAED-32A94282BF43}"/>
              </a:ext>
            </a:extLst>
          </p:cNvPr>
          <p:cNvSpPr txBox="1"/>
          <p:nvPr/>
        </p:nvSpPr>
        <p:spPr>
          <a:xfrm>
            <a:off x="9179398" y="6074178"/>
            <a:ext cx="1213127" cy="692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Bw Seido Raw Black" pitchFamily="2" charset="77"/>
              </a:rPr>
              <a:t>HMB</a:t>
            </a:r>
            <a:endParaRPr lang="pt-BR" sz="2000" b="1" dirty="0">
              <a:solidFill>
                <a:schemeClr val="bg1">
                  <a:lumMod val="65000"/>
                </a:schemeClr>
              </a:solidFill>
              <a:latin typeface="Bw Seido Raw Black" pitchFamily="2" charset="77"/>
            </a:endParaRPr>
          </a:p>
          <a:p>
            <a:pPr>
              <a:lnSpc>
                <a:spcPts val="1000"/>
              </a:lnSpc>
            </a:pPr>
            <a:r>
              <a:rPr lang="pt-BR" sz="1100" i="1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Hospital Municipal de Barueri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7290173-A521-4E48-833A-5DE261DCDAB8}"/>
              </a:ext>
            </a:extLst>
          </p:cNvPr>
          <p:cNvSpPr/>
          <p:nvPr/>
        </p:nvSpPr>
        <p:spPr>
          <a:xfrm>
            <a:off x="4008877" y="2980729"/>
            <a:ext cx="5490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 Blac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THANK</a:t>
            </a: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Bw Seido Raw Blac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</a:p>
        </p:txBody>
      </p:sp>
      <p:pic>
        <p:nvPicPr>
          <p:cNvPr id="64" name="Picture 5">
            <a:extLst>
              <a:ext uri="{FF2B5EF4-FFF2-40B4-BE49-F238E27FC236}">
                <a16:creationId xmlns:a16="http://schemas.microsoft.com/office/drawing/2014/main" id="{66ADC02C-0C9F-7E43-9EED-17364EC9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55" y="2262654"/>
            <a:ext cx="3326552" cy="3433446"/>
          </a:xfrm>
          <a:prstGeom prst="rect">
            <a:avLst/>
          </a:prstGeom>
        </p:spPr>
      </p:pic>
      <p:sp>
        <p:nvSpPr>
          <p:cNvPr id="65" name="TextBox 15">
            <a:extLst>
              <a:ext uri="{FF2B5EF4-FFF2-40B4-BE49-F238E27FC236}">
                <a16:creationId xmlns:a16="http://schemas.microsoft.com/office/drawing/2014/main" id="{59328407-9415-D442-98B0-0606F0432AA2}"/>
              </a:ext>
            </a:extLst>
          </p:cNvPr>
          <p:cNvSpPr txBox="1"/>
          <p:nvPr/>
        </p:nvSpPr>
        <p:spPr>
          <a:xfrm>
            <a:off x="3290152" y="3225344"/>
            <a:ext cx="4941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/>
                <a:cs typeface="Source Sans Pro Black"/>
              </a:rPr>
              <a:t>CEARÁ</a:t>
            </a:r>
          </a:p>
        </p:txBody>
      </p:sp>
      <p:sp>
        <p:nvSpPr>
          <p:cNvPr id="66" name="TextBox 16">
            <a:extLst>
              <a:ext uri="{FF2B5EF4-FFF2-40B4-BE49-F238E27FC236}">
                <a16:creationId xmlns:a16="http://schemas.microsoft.com/office/drawing/2014/main" id="{2D038EDA-63D3-D143-8216-CF0C40AC8CB5}"/>
              </a:ext>
            </a:extLst>
          </p:cNvPr>
          <p:cNvSpPr txBox="1"/>
          <p:nvPr/>
        </p:nvSpPr>
        <p:spPr>
          <a:xfrm>
            <a:off x="3022475" y="3758465"/>
            <a:ext cx="5069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/>
                <a:cs typeface="Source Sans Pro Black"/>
              </a:rPr>
              <a:t>BAHIA</a:t>
            </a:r>
          </a:p>
        </p:txBody>
      </p:sp>
      <p:sp>
        <p:nvSpPr>
          <p:cNvPr id="67" name="TextBox 27">
            <a:extLst>
              <a:ext uri="{FF2B5EF4-FFF2-40B4-BE49-F238E27FC236}">
                <a16:creationId xmlns:a16="http://schemas.microsoft.com/office/drawing/2014/main" id="{1443E474-4B53-6E4C-8821-577AC7280160}"/>
              </a:ext>
            </a:extLst>
          </p:cNvPr>
          <p:cNvSpPr txBox="1"/>
          <p:nvPr/>
        </p:nvSpPr>
        <p:spPr>
          <a:xfrm>
            <a:off x="2232947" y="4831674"/>
            <a:ext cx="6377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/>
                <a:cs typeface="Source Sans Pro Black"/>
              </a:rPr>
              <a:t>PARANÁ</a:t>
            </a:r>
          </a:p>
        </p:txBody>
      </p:sp>
      <p:sp>
        <p:nvSpPr>
          <p:cNvPr id="68" name="TextBox 28">
            <a:extLst>
              <a:ext uri="{FF2B5EF4-FFF2-40B4-BE49-F238E27FC236}">
                <a16:creationId xmlns:a16="http://schemas.microsoft.com/office/drawing/2014/main" id="{80B1216A-0788-2947-A456-30B1FE3CCE42}"/>
              </a:ext>
            </a:extLst>
          </p:cNvPr>
          <p:cNvSpPr txBox="1"/>
          <p:nvPr/>
        </p:nvSpPr>
        <p:spPr>
          <a:xfrm>
            <a:off x="2460993" y="4373159"/>
            <a:ext cx="6782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/>
                <a:cs typeface="Source Sans Pro Black"/>
              </a:rPr>
              <a:t>SÃO PAULO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23C3D8-3CCD-1B4D-A6B2-2D56D3AA6C8B}"/>
              </a:ext>
            </a:extLst>
          </p:cNvPr>
          <p:cNvSpPr/>
          <p:nvPr/>
        </p:nvSpPr>
        <p:spPr>
          <a:xfrm>
            <a:off x="2474208" y="4696014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D5EF0A8-03CD-4B43-BA96-31DA2AE345EB}"/>
              </a:ext>
            </a:extLst>
          </p:cNvPr>
          <p:cNvSpPr/>
          <p:nvPr/>
        </p:nvSpPr>
        <p:spPr>
          <a:xfrm>
            <a:off x="2343242" y="4696014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C8493-9277-B540-B084-9B9928155EFF}"/>
              </a:ext>
            </a:extLst>
          </p:cNvPr>
          <p:cNvSpPr/>
          <p:nvPr/>
        </p:nvSpPr>
        <p:spPr>
          <a:xfrm>
            <a:off x="2848703" y="4696014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B83DA43-4B07-1948-8CD6-678B48BCF072}"/>
              </a:ext>
            </a:extLst>
          </p:cNvPr>
          <p:cNvSpPr/>
          <p:nvPr/>
        </p:nvSpPr>
        <p:spPr>
          <a:xfrm>
            <a:off x="2725356" y="4696014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F42C33F-725C-F347-96F8-6EF85E56A212}"/>
              </a:ext>
            </a:extLst>
          </p:cNvPr>
          <p:cNvSpPr/>
          <p:nvPr/>
        </p:nvSpPr>
        <p:spPr>
          <a:xfrm>
            <a:off x="2596428" y="4696014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76" name="TextBox 22">
            <a:extLst>
              <a:ext uri="{FF2B5EF4-FFF2-40B4-BE49-F238E27FC236}">
                <a16:creationId xmlns:a16="http://schemas.microsoft.com/office/drawing/2014/main" id="{1EF596EB-9797-AF42-8B98-007C585B3B87}"/>
              </a:ext>
            </a:extLst>
          </p:cNvPr>
          <p:cNvSpPr txBox="1"/>
          <p:nvPr/>
        </p:nvSpPr>
        <p:spPr>
          <a:xfrm>
            <a:off x="3487168" y="4475597"/>
            <a:ext cx="8765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Source Sans Pro Black"/>
                <a:cs typeface="Source Sans Pro Black"/>
              </a:rPr>
              <a:t>Ribeirão Preto</a:t>
            </a:r>
          </a:p>
        </p:txBody>
      </p:sp>
      <p:sp>
        <p:nvSpPr>
          <p:cNvPr id="77" name="TextBox 59">
            <a:extLst>
              <a:ext uri="{FF2B5EF4-FFF2-40B4-BE49-F238E27FC236}">
                <a16:creationId xmlns:a16="http://schemas.microsoft.com/office/drawing/2014/main" id="{2D72A76D-4626-6D48-8D3D-E56D419FF0F1}"/>
              </a:ext>
            </a:extLst>
          </p:cNvPr>
          <p:cNvSpPr txBox="1"/>
          <p:nvPr/>
        </p:nvSpPr>
        <p:spPr>
          <a:xfrm>
            <a:off x="3481293" y="4598597"/>
            <a:ext cx="6740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latin typeface="Source Sans Pro Black"/>
                <a:cs typeface="Source Sans Pro Black"/>
              </a:rPr>
              <a:t>Botucatu</a:t>
            </a:r>
            <a:endParaRPr lang="en-US" sz="700" dirty="0">
              <a:latin typeface="Source Sans Pro Black"/>
              <a:cs typeface="Source Sans Pro Black"/>
            </a:endParaRPr>
          </a:p>
        </p:txBody>
      </p:sp>
      <p:sp>
        <p:nvSpPr>
          <p:cNvPr id="78" name="TextBox 59">
            <a:extLst>
              <a:ext uri="{FF2B5EF4-FFF2-40B4-BE49-F238E27FC236}">
                <a16:creationId xmlns:a16="http://schemas.microsoft.com/office/drawing/2014/main" id="{E77EE455-73B5-EA42-9EF1-C414C6113796}"/>
              </a:ext>
            </a:extLst>
          </p:cNvPr>
          <p:cNvSpPr txBox="1"/>
          <p:nvPr/>
        </p:nvSpPr>
        <p:spPr>
          <a:xfrm>
            <a:off x="3458239" y="4717418"/>
            <a:ext cx="6740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Source Sans Pro Black"/>
                <a:cs typeface="Source Sans Pro Black"/>
              </a:rPr>
              <a:t>São Paulo</a:t>
            </a:r>
          </a:p>
        </p:txBody>
      </p:sp>
      <p:sp>
        <p:nvSpPr>
          <p:cNvPr id="79" name="TextBox 59">
            <a:extLst>
              <a:ext uri="{FF2B5EF4-FFF2-40B4-BE49-F238E27FC236}">
                <a16:creationId xmlns:a16="http://schemas.microsoft.com/office/drawing/2014/main" id="{A7D1263E-508E-EA4E-8E77-E3474B86289D}"/>
              </a:ext>
            </a:extLst>
          </p:cNvPr>
          <p:cNvSpPr txBox="1"/>
          <p:nvPr/>
        </p:nvSpPr>
        <p:spPr>
          <a:xfrm>
            <a:off x="1001690" y="4828191"/>
            <a:ext cx="8395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Source Sans Pro Black"/>
                <a:cs typeface="Source Sans Pro Black"/>
              </a:rPr>
              <a:t>Campo Largo</a:t>
            </a:r>
          </a:p>
        </p:txBody>
      </p:sp>
      <p:sp>
        <p:nvSpPr>
          <p:cNvPr id="80" name="TextBox 59">
            <a:extLst>
              <a:ext uri="{FF2B5EF4-FFF2-40B4-BE49-F238E27FC236}">
                <a16:creationId xmlns:a16="http://schemas.microsoft.com/office/drawing/2014/main" id="{CD521230-E654-B447-A9D1-0FA374840694}"/>
              </a:ext>
            </a:extLst>
          </p:cNvPr>
          <p:cNvSpPr txBox="1"/>
          <p:nvPr/>
        </p:nvSpPr>
        <p:spPr>
          <a:xfrm>
            <a:off x="3660398" y="3888705"/>
            <a:ext cx="8765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Source Sans Pro Black"/>
                <a:cs typeface="Source Sans Pro Black"/>
              </a:rPr>
              <a:t>Salvador</a:t>
            </a:r>
          </a:p>
        </p:txBody>
      </p:sp>
      <p:sp>
        <p:nvSpPr>
          <p:cNvPr id="81" name="TextBox 59">
            <a:extLst>
              <a:ext uri="{FF2B5EF4-FFF2-40B4-BE49-F238E27FC236}">
                <a16:creationId xmlns:a16="http://schemas.microsoft.com/office/drawing/2014/main" id="{5A6C2D87-A9BE-354D-9718-0B24D6347D02}"/>
              </a:ext>
            </a:extLst>
          </p:cNvPr>
          <p:cNvSpPr txBox="1"/>
          <p:nvPr/>
        </p:nvSpPr>
        <p:spPr>
          <a:xfrm>
            <a:off x="1162326" y="4988007"/>
            <a:ext cx="7604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Source Sans Pro Black"/>
                <a:cs typeface="Source Sans Pro Black"/>
              </a:rPr>
              <a:t>Curitiba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D008C03-A86C-424B-B0D6-EE7529CF0D25}"/>
              </a:ext>
            </a:extLst>
          </p:cNvPr>
          <p:cNvSpPr/>
          <p:nvPr/>
        </p:nvSpPr>
        <p:spPr>
          <a:xfrm>
            <a:off x="2424916" y="5015255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395C131-A7DF-7C48-9726-4EDC4855767B}"/>
              </a:ext>
            </a:extLst>
          </p:cNvPr>
          <p:cNvSpPr/>
          <p:nvPr/>
        </p:nvSpPr>
        <p:spPr>
          <a:xfrm>
            <a:off x="2314474" y="5015255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ED8FFDA-EC63-6244-84B9-8A0355D1E863}"/>
              </a:ext>
            </a:extLst>
          </p:cNvPr>
          <p:cNvSpPr/>
          <p:nvPr/>
        </p:nvSpPr>
        <p:spPr>
          <a:xfrm>
            <a:off x="2843804" y="4562046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6DDA4B2-ADE8-264F-B41A-F8E82EEE5ED3}"/>
              </a:ext>
            </a:extLst>
          </p:cNvPr>
          <p:cNvSpPr/>
          <p:nvPr/>
        </p:nvSpPr>
        <p:spPr>
          <a:xfrm>
            <a:off x="2720456" y="4562046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99670DA-382E-414B-997F-A45EC959CC45}"/>
              </a:ext>
            </a:extLst>
          </p:cNvPr>
          <p:cNvSpPr/>
          <p:nvPr/>
        </p:nvSpPr>
        <p:spPr>
          <a:xfrm>
            <a:off x="3306798" y="3970007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125C17B-987F-9E47-BA6B-0D59B9F410A1}"/>
              </a:ext>
            </a:extLst>
          </p:cNvPr>
          <p:cNvSpPr/>
          <p:nvPr/>
        </p:nvSpPr>
        <p:spPr>
          <a:xfrm>
            <a:off x="3711596" y="3280429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cxnSp>
        <p:nvCxnSpPr>
          <p:cNvPr id="88" name="Conector Reto 33">
            <a:extLst>
              <a:ext uri="{FF2B5EF4-FFF2-40B4-BE49-F238E27FC236}">
                <a16:creationId xmlns:a16="http://schemas.microsoft.com/office/drawing/2014/main" id="{B63FF771-2ACE-9D4B-B980-A69ECEF3C361}"/>
              </a:ext>
            </a:extLst>
          </p:cNvPr>
          <p:cNvCxnSpPr>
            <a:cxnSpLocks/>
          </p:cNvCxnSpPr>
          <p:nvPr/>
        </p:nvCxnSpPr>
        <p:spPr>
          <a:xfrm flipH="1" flipV="1">
            <a:off x="1739009" y="5039825"/>
            <a:ext cx="4707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34">
            <a:extLst>
              <a:ext uri="{FF2B5EF4-FFF2-40B4-BE49-F238E27FC236}">
                <a16:creationId xmlns:a16="http://schemas.microsoft.com/office/drawing/2014/main" id="{0F089133-D0FC-144D-8AE5-266918D7D976}"/>
              </a:ext>
            </a:extLst>
          </p:cNvPr>
          <p:cNvCxnSpPr>
            <a:cxnSpLocks/>
          </p:cNvCxnSpPr>
          <p:nvPr/>
        </p:nvCxnSpPr>
        <p:spPr>
          <a:xfrm>
            <a:off x="1739009" y="4939797"/>
            <a:ext cx="0" cy="163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35">
            <a:extLst>
              <a:ext uri="{FF2B5EF4-FFF2-40B4-BE49-F238E27FC236}">
                <a16:creationId xmlns:a16="http://schemas.microsoft.com/office/drawing/2014/main" id="{8A069258-9725-F74C-B4DA-2B82D3CA83BC}"/>
              </a:ext>
            </a:extLst>
          </p:cNvPr>
          <p:cNvCxnSpPr>
            <a:cxnSpLocks/>
            <a:stCxn id="77" idx="1"/>
          </p:cNvCxnSpPr>
          <p:nvPr/>
        </p:nvCxnSpPr>
        <p:spPr>
          <a:xfrm flipH="1">
            <a:off x="2917481" y="4698625"/>
            <a:ext cx="563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37">
            <a:extLst>
              <a:ext uri="{FF2B5EF4-FFF2-40B4-BE49-F238E27FC236}">
                <a16:creationId xmlns:a16="http://schemas.microsoft.com/office/drawing/2014/main" id="{C5D6656C-F429-7746-A6F5-8ED6E36C8F13}"/>
              </a:ext>
            </a:extLst>
          </p:cNvPr>
          <p:cNvCxnSpPr>
            <a:cxnSpLocks/>
          </p:cNvCxnSpPr>
          <p:nvPr/>
        </p:nvCxnSpPr>
        <p:spPr>
          <a:xfrm flipH="1">
            <a:off x="3418811" y="4009519"/>
            <a:ext cx="2592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38">
            <a:extLst>
              <a:ext uri="{FF2B5EF4-FFF2-40B4-BE49-F238E27FC236}">
                <a16:creationId xmlns:a16="http://schemas.microsoft.com/office/drawing/2014/main" id="{EC268171-D668-0B47-BA91-A6916701F356}"/>
              </a:ext>
            </a:extLst>
          </p:cNvPr>
          <p:cNvCxnSpPr>
            <a:cxnSpLocks/>
          </p:cNvCxnSpPr>
          <p:nvPr/>
        </p:nvCxnSpPr>
        <p:spPr>
          <a:xfrm flipH="1">
            <a:off x="3795261" y="3319941"/>
            <a:ext cx="2592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74768753-81C9-DB46-BEFF-B92BAE347D26}"/>
              </a:ext>
            </a:extLst>
          </p:cNvPr>
          <p:cNvSpPr/>
          <p:nvPr/>
        </p:nvSpPr>
        <p:spPr>
          <a:xfrm>
            <a:off x="2542931" y="5015255"/>
            <a:ext cx="59499" cy="79025"/>
          </a:xfrm>
          <a:prstGeom prst="ellipse">
            <a:avLst/>
          </a:prstGeom>
          <a:solidFill>
            <a:srgbClr val="16B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cxnSp>
        <p:nvCxnSpPr>
          <p:cNvPr id="94" name="Conector Reto 36">
            <a:extLst>
              <a:ext uri="{FF2B5EF4-FFF2-40B4-BE49-F238E27FC236}">
                <a16:creationId xmlns:a16="http://schemas.microsoft.com/office/drawing/2014/main" id="{5B26E1C8-5783-5E40-AD3E-78B9B1996A09}"/>
              </a:ext>
            </a:extLst>
          </p:cNvPr>
          <p:cNvCxnSpPr>
            <a:cxnSpLocks/>
          </p:cNvCxnSpPr>
          <p:nvPr/>
        </p:nvCxnSpPr>
        <p:spPr>
          <a:xfrm>
            <a:off x="3481293" y="4515304"/>
            <a:ext cx="0" cy="361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69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543EAAAA-D26E-0D4B-B406-DB0D81F9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226" y="1275474"/>
            <a:ext cx="6583681" cy="338554"/>
          </a:xfrm>
          <a:prstGeom prst="rect">
            <a:avLst/>
          </a:prstGeom>
          <a:solidFill>
            <a:srgbClr val="16B0E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Source Sans Pro Black"/>
              </a:rPr>
              <a:t>FOR EDUARDO RAMACCIOTTI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F513448-0848-EC48-B0D5-DA4CBF7080F4}"/>
              </a:ext>
            </a:extLst>
          </p:cNvPr>
          <p:cNvSpPr/>
          <p:nvPr/>
        </p:nvSpPr>
        <p:spPr>
          <a:xfrm>
            <a:off x="2156878" y="615371"/>
            <a:ext cx="82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DECLARATION OF INTEREST</a:t>
            </a:r>
          </a:p>
        </p:txBody>
      </p:sp>
      <p:graphicFrame>
        <p:nvGraphicFramePr>
          <p:cNvPr id="7" name="Group 4">
            <a:extLst>
              <a:ext uri="{FF2B5EF4-FFF2-40B4-BE49-F238E27FC236}">
                <a16:creationId xmlns:a16="http://schemas.microsoft.com/office/drawing/2014/main" id="{1378E6E5-2B62-3844-8051-13059A8A7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055843"/>
              </p:ext>
            </p:extLst>
          </p:nvPr>
        </p:nvGraphicFramePr>
        <p:xfrm>
          <a:off x="3362632" y="1887794"/>
          <a:ext cx="5662889" cy="3578236"/>
        </p:xfrm>
        <a:graphic>
          <a:graphicData uri="http://schemas.openxmlformats.org/drawingml/2006/table">
            <a:tbl>
              <a:tblPr/>
              <a:tblGrid>
                <a:gridCol w="2315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3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RESEARCH SUPPORT/P.I.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  <a:cs typeface="+mn-cs"/>
                        </a:rPr>
                        <a:t>BMS/PFE, BAYER, MCTI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6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EMPLOYEE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</a:rPr>
                        <a:t>No relevant conflicts of interest to declare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CONSULTANT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</a:rPr>
                        <a:t>No relevant conflicts of interest to declare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0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MAJOR STOCKHOLDER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</a:rPr>
                        <a:t>No relevant conflicts of interest to declare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6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SPEAKERS BUREAU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  <a:cs typeface="+mn-cs"/>
                        </a:rPr>
                        <a:t>BMS/PFE, ASPEN, BAYER, Daiichi-Sankyo, BIOMM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2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HONORARIA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</a:rPr>
                        <a:t>No relevant conflicts of interest to declare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2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Source Sans Pro ExtraLight" panose="020B0303030403020204" pitchFamily="34" charset="0"/>
                        </a:rPr>
                        <a:t>SCIENTIFIC ADVISORY BOARD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ource Sans Pro ExtraLight" panose="020B0303030403020204" pitchFamily="34" charset="0"/>
                          <a:cs typeface="+mn-cs"/>
                        </a:rPr>
                        <a:t>BMS/PFE,  BAYER, Daiichi-Sankyo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21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E56D2D3E-2F7A-6641-A2BB-0F4A87ECFBE0}"/>
              </a:ext>
            </a:extLst>
          </p:cNvPr>
          <p:cNvSpPr txBox="1"/>
          <p:nvPr/>
        </p:nvSpPr>
        <p:spPr>
          <a:xfrm>
            <a:off x="6096000" y="5347748"/>
            <a:ext cx="379098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100" b="1" baseline="30000" dirty="0">
                <a:solidFill>
                  <a:prstClr val="black"/>
                </a:solidFill>
                <a:latin typeface="Bw Seido Raw Bold" pitchFamily="2" charset="77"/>
              </a:rPr>
              <a:t>(*)  </a:t>
            </a:r>
            <a:r>
              <a:rPr lang="en-US" sz="1100" i="1" dirty="0">
                <a:latin typeface="Source Sans Pro ExtraLight" panose="020B0303030403020204" pitchFamily="34" charset="77"/>
              </a:rPr>
              <a:t>Unrestricted research grant from Bayer S.A., which was not involved in design, conduct or interpretation of the study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7388C9A-106C-344E-85F8-0AB52218E178}"/>
              </a:ext>
            </a:extLst>
          </p:cNvPr>
          <p:cNvSpPr/>
          <p:nvPr/>
        </p:nvSpPr>
        <p:spPr>
          <a:xfrm>
            <a:off x="2205655" y="1730163"/>
            <a:ext cx="3413114" cy="307777"/>
          </a:xfrm>
          <a:prstGeom prst="rect">
            <a:avLst/>
          </a:prstGeom>
          <a:solidFill>
            <a:srgbClr val="FF0066"/>
          </a:solidFill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Bw Seido Raw Black" pitchFamily="2" charset="77"/>
                <a:cs typeface="Calibri" panose="020F0502020204030204" pitchFamily="34" charset="0"/>
              </a:rPr>
              <a:t>EXECUTIVE/STEERING COMMITTEE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C301638-28EC-4148-80FB-35D440DA0F6C}"/>
              </a:ext>
            </a:extLst>
          </p:cNvPr>
          <p:cNvSpPr/>
          <p:nvPr/>
        </p:nvSpPr>
        <p:spPr>
          <a:xfrm>
            <a:off x="1570853" y="2210900"/>
            <a:ext cx="41606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latin typeface="Source Sans Pro Semibold" panose="020B0503030403020204" pitchFamily="34" charset="77"/>
              </a:rPr>
              <a:t>Eduardo </a:t>
            </a:r>
            <a:r>
              <a:rPr lang="pt-BR" sz="1200" b="1" dirty="0" err="1">
                <a:latin typeface="Source Sans Pro Semibold" panose="020B0503030403020204" pitchFamily="34" charset="77"/>
              </a:rPr>
              <a:t>Ramacciotti</a:t>
            </a:r>
            <a:r>
              <a:rPr lang="pt-BR" sz="1200" b="1" dirty="0">
                <a:latin typeface="Source Sans Pro Semibold" panose="020B0503030403020204" pitchFamily="34" charset="77"/>
              </a:rPr>
              <a:t> </a:t>
            </a:r>
            <a:r>
              <a:rPr lang="pt-BR" sz="1200" b="1" dirty="0">
                <a:latin typeface="Source Sans Pro Light" panose="020B0403030403020204" pitchFamily="34" charset="77"/>
              </a:rPr>
              <a:t>| </a:t>
            </a:r>
            <a:r>
              <a:rPr lang="en-US" sz="1200" dirty="0">
                <a:latin typeface="Source Sans Pro Light" panose="020B0403030403020204" pitchFamily="34" charset="77"/>
              </a:rPr>
              <a:t>Science Valley Research Institute</a:t>
            </a:r>
            <a:endParaRPr lang="pt-BR" sz="1200" dirty="0">
              <a:latin typeface="Source Sans Pro Light" panose="020B0403030403020204" pitchFamily="34" charset="77"/>
            </a:endParaRPr>
          </a:p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Leandro Barile </a:t>
            </a:r>
            <a:r>
              <a:rPr lang="en-US" sz="1200" b="1" dirty="0" err="1">
                <a:latin typeface="Source Sans Pro Semibold" panose="020B0503030403020204" pitchFamily="34" charset="77"/>
              </a:rPr>
              <a:t>Agati</a:t>
            </a:r>
            <a:r>
              <a:rPr lang="en-US" sz="1200" b="1" dirty="0">
                <a:latin typeface="Source Sans Pro Semibold" panose="020B0503030403020204" pitchFamily="34" charset="77"/>
              </a:rPr>
              <a:t> </a:t>
            </a:r>
            <a:r>
              <a:rPr lang="pt-BR" sz="1200" b="1" dirty="0">
                <a:latin typeface="Source Sans Pro Light" panose="020B0403030403020204" pitchFamily="34" charset="77"/>
              </a:rPr>
              <a:t>| </a:t>
            </a:r>
            <a:r>
              <a:rPr lang="en-US" sz="1200" dirty="0">
                <a:latin typeface="Source Sans Pro Light" panose="020B0403030403020204" pitchFamily="34" charset="77"/>
              </a:rPr>
              <a:t>Science Valley Research Institute</a:t>
            </a:r>
          </a:p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Daniela Calderaro</a:t>
            </a:r>
            <a:r>
              <a:rPr lang="pt-BR" sz="1200" b="1" dirty="0">
                <a:latin typeface="Source Sans Pro Light" panose="020B0403030403020204" pitchFamily="34" charset="77"/>
              </a:rPr>
              <a:t>|  </a:t>
            </a:r>
            <a:r>
              <a:rPr lang="pt-BR" sz="12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Heart Institute (InCor) and Clinics Hospital</a:t>
            </a:r>
          </a:p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Alfonso </a:t>
            </a:r>
            <a:r>
              <a:rPr lang="en-US" sz="1200" b="1" dirty="0" err="1">
                <a:latin typeface="Source Sans Pro Semibold" panose="020B0503030403020204" pitchFamily="34" charset="77"/>
              </a:rPr>
              <a:t>Tafur</a:t>
            </a:r>
            <a:r>
              <a:rPr lang="en-US" sz="1200" b="1" dirty="0">
                <a:latin typeface="Source Sans Pro Semibold" panose="020B0503030403020204" pitchFamily="34" charset="77"/>
              </a:rPr>
              <a:t> </a:t>
            </a:r>
            <a:r>
              <a:rPr lang="en-US" sz="1200" b="1" dirty="0">
                <a:latin typeface="Source Sans Pro Light" panose="020B0403030403020204" pitchFamily="34" charset="77"/>
              </a:rPr>
              <a:t>| </a:t>
            </a:r>
            <a:r>
              <a:rPr lang="en-US" sz="1200" dirty="0">
                <a:latin typeface="Source Sans Pro Light" panose="020B0403030403020204" pitchFamily="34" charset="77"/>
              </a:rPr>
              <a:t>Northshore University Health System</a:t>
            </a:r>
            <a:endParaRPr lang="pt-BR" sz="1200" dirty="0">
              <a:latin typeface="Source Sans Pro Light" panose="020B0403030403020204" pitchFamily="34" charset="77"/>
            </a:endParaRPr>
          </a:p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Alex C. Spyropoulos </a:t>
            </a:r>
            <a:r>
              <a:rPr lang="en-US" sz="1200" b="1" dirty="0">
                <a:latin typeface="Source Sans Pro Light" panose="020B0403030403020204" pitchFamily="34" charset="77"/>
              </a:rPr>
              <a:t>| </a:t>
            </a:r>
            <a:r>
              <a:rPr lang="en-US" sz="1200" dirty="0">
                <a:latin typeface="Source Sans Pro Light" panose="020B0403030403020204" pitchFamily="34" charset="77"/>
              </a:rPr>
              <a:t>Northwell Institutes for Medical Research</a:t>
            </a:r>
            <a:endParaRPr lang="pt-BR" sz="1200" dirty="0">
              <a:latin typeface="Source Sans Pro Light" panose="020B0403030403020204" pitchFamily="34" charset="77"/>
            </a:endParaRPr>
          </a:p>
          <a:p>
            <a:pPr algn="r"/>
            <a:r>
              <a:rPr lang="pt-BR" sz="1200" b="1" dirty="0">
                <a:latin typeface="Source Sans Pro Semibold" panose="020B0503030403020204" pitchFamily="34" charset="77"/>
              </a:rPr>
              <a:t>Renato D. Lopes </a:t>
            </a:r>
            <a:r>
              <a:rPr lang="pt-BR" sz="1200" b="1" dirty="0">
                <a:latin typeface="Source Sans Pro Light" panose="020B0403030403020204" pitchFamily="34" charset="77"/>
              </a:rPr>
              <a:t>| </a:t>
            </a:r>
            <a:r>
              <a:rPr lang="pt-BR" sz="1200" dirty="0" err="1">
                <a:latin typeface="Source Sans Pro Light" panose="020B0403030403020204" pitchFamily="34" charset="77"/>
              </a:rPr>
              <a:t>Brazilian</a:t>
            </a:r>
            <a:r>
              <a:rPr lang="pt-BR" sz="1200" dirty="0">
                <a:latin typeface="Source Sans Pro Light" panose="020B0403030403020204" pitchFamily="34" charset="77"/>
              </a:rPr>
              <a:t> </a:t>
            </a:r>
            <a:r>
              <a:rPr lang="pt-BR" sz="1200" dirty="0" err="1">
                <a:latin typeface="Source Sans Pro Light" panose="020B0403030403020204" pitchFamily="34" charset="77"/>
              </a:rPr>
              <a:t>Clinical</a:t>
            </a:r>
            <a:r>
              <a:rPr lang="pt-BR" sz="1200" dirty="0">
                <a:latin typeface="Source Sans Pro Light" panose="020B0403030403020204" pitchFamily="34" charset="77"/>
              </a:rPr>
              <a:t> </a:t>
            </a:r>
            <a:r>
              <a:rPr lang="pt-BR" sz="1200" dirty="0" err="1">
                <a:latin typeface="Source Sans Pro Light" panose="020B0403030403020204" pitchFamily="34" charset="77"/>
              </a:rPr>
              <a:t>Research</a:t>
            </a:r>
            <a:r>
              <a:rPr lang="pt-BR" sz="1200" dirty="0">
                <a:latin typeface="Source Sans Pro Light" panose="020B0403030403020204" pitchFamily="34" charset="77"/>
              </a:rPr>
              <a:t> </a:t>
            </a:r>
            <a:r>
              <a:rPr lang="pt-BR" sz="1200" dirty="0" err="1">
                <a:latin typeface="Source Sans Pro Light" panose="020B0403030403020204" pitchFamily="34" charset="77"/>
              </a:rPr>
              <a:t>Institute</a:t>
            </a:r>
            <a:r>
              <a:rPr lang="pt-BR" sz="1200" dirty="0">
                <a:latin typeface="Source Sans Pro Light" panose="020B0403030403020204" pitchFamily="34" charset="77"/>
              </a:rPr>
              <a:t> (BCRI)</a:t>
            </a:r>
            <a:br>
              <a:rPr lang="pt-BR" sz="1200" dirty="0">
                <a:latin typeface="Source Sans Pro Light" panose="020B0403030403020204" pitchFamily="34" charset="77"/>
              </a:rPr>
            </a:br>
            <a:r>
              <a:rPr lang="pt-BR" sz="12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Duke </a:t>
            </a:r>
            <a:r>
              <a:rPr lang="pt-BR" sz="12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Clinical</a:t>
            </a:r>
            <a:r>
              <a:rPr lang="pt-BR" sz="12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</a:t>
            </a:r>
            <a:r>
              <a:rPr lang="pt-BR" sz="12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Research</a:t>
            </a:r>
            <a:r>
              <a:rPr lang="pt-BR" sz="12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</a:t>
            </a:r>
            <a:r>
              <a:rPr lang="pt-BR" sz="12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Institute</a:t>
            </a:r>
            <a:r>
              <a:rPr lang="pt-BR" sz="12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</a:t>
            </a:r>
            <a:r>
              <a:rPr lang="pt-BR" sz="1200" dirty="0">
                <a:latin typeface="Source Sans Pro Light" panose="020B0403030403020204" pitchFamily="34" charset="77"/>
              </a:rPr>
              <a:t>(DCRI)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BF30DB-49F3-384A-8A0C-5C0D278FC155}"/>
              </a:ext>
            </a:extLst>
          </p:cNvPr>
          <p:cNvSpPr/>
          <p:nvPr/>
        </p:nvSpPr>
        <p:spPr>
          <a:xfrm>
            <a:off x="3283479" y="3826380"/>
            <a:ext cx="2382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DATA SAFETY MONITORING BOARD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736199-45F2-AD4F-84A2-AF71A99E33EB}"/>
              </a:ext>
            </a:extLst>
          </p:cNvPr>
          <p:cNvSpPr/>
          <p:nvPr/>
        </p:nvSpPr>
        <p:spPr>
          <a:xfrm>
            <a:off x="2286613" y="4149481"/>
            <a:ext cx="3413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  Rogério Krakauer </a:t>
            </a:r>
            <a:r>
              <a:rPr lang="en-US" sz="1200" dirty="0">
                <a:latin typeface="Source Sans Pro Light" panose="020B0403030403020204" pitchFamily="34" charset="77"/>
              </a:rPr>
              <a:t>(Santa Casa de São Paulo School of Medical Sciences)</a:t>
            </a:r>
            <a:endParaRPr lang="pt-BR" sz="1200" dirty="0">
              <a:latin typeface="Source Sans Pro Light" panose="020B0403030403020204" pitchFamily="34" charset="77"/>
            </a:endParaRPr>
          </a:p>
          <a:p>
            <a:pPr algn="r"/>
            <a:r>
              <a:rPr lang="en-US" sz="1200" b="1" dirty="0">
                <a:latin typeface="Source Sans Pro Semibold" panose="020B0503030403020204" pitchFamily="34" charset="77"/>
              </a:rPr>
              <a:t>Oswaldo De Lima </a:t>
            </a:r>
            <a:r>
              <a:rPr lang="en-US" sz="1200" dirty="0">
                <a:latin typeface="Source Sans Pro Light" panose="020B0403030403020204" pitchFamily="34" charset="77"/>
              </a:rPr>
              <a:t>(General Surgery, Leforte Hospital)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DF87482-0598-8D4A-A0FB-4ECC73A527ED}"/>
              </a:ext>
            </a:extLst>
          </p:cNvPr>
          <p:cNvSpPr/>
          <p:nvPr/>
        </p:nvSpPr>
        <p:spPr>
          <a:xfrm>
            <a:off x="6474609" y="1720538"/>
            <a:ext cx="3520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CLINICAL EVENTS CLASSIFICATION (CEC) COMMITTEE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86D1124-4573-2046-8EE8-C88895D927A3}"/>
              </a:ext>
            </a:extLst>
          </p:cNvPr>
          <p:cNvSpPr/>
          <p:nvPr/>
        </p:nvSpPr>
        <p:spPr>
          <a:xfrm>
            <a:off x="6474610" y="2176737"/>
            <a:ext cx="2677607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200" dirty="0">
                <a:latin typeface="Source Sans Pro Light" panose="020B0403030403020204" pitchFamily="34" charset="77"/>
              </a:rPr>
              <a:t>Science Valley Research Institute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A5F4663-C122-1F41-AB82-5422B0427F21}"/>
              </a:ext>
            </a:extLst>
          </p:cNvPr>
          <p:cNvSpPr/>
          <p:nvPr/>
        </p:nvSpPr>
        <p:spPr>
          <a:xfrm>
            <a:off x="6474609" y="2589355"/>
            <a:ext cx="26409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COORDINATING CENTER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A91E707-2190-7F48-8C7E-1298DECC5381}"/>
              </a:ext>
            </a:extLst>
          </p:cNvPr>
          <p:cNvSpPr/>
          <p:nvPr/>
        </p:nvSpPr>
        <p:spPr>
          <a:xfrm>
            <a:off x="6474609" y="3035480"/>
            <a:ext cx="2677595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200" dirty="0">
                <a:latin typeface="Source Sans Pro Light" panose="020B0403030403020204" pitchFamily="34" charset="77"/>
              </a:rPr>
              <a:t>Science Valley Research Institute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E5458C7-3664-FF4C-BE21-3FBB13CE5816}"/>
              </a:ext>
            </a:extLst>
          </p:cNvPr>
          <p:cNvCxnSpPr>
            <a:cxnSpLocks/>
          </p:cNvCxnSpPr>
          <p:nvPr/>
        </p:nvCxnSpPr>
        <p:spPr>
          <a:xfrm flipV="1">
            <a:off x="6096000" y="1730163"/>
            <a:ext cx="0" cy="394491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B3E31F49-0C76-9342-B327-EFBCBDAE680E}"/>
              </a:ext>
            </a:extLst>
          </p:cNvPr>
          <p:cNvSpPr/>
          <p:nvPr/>
        </p:nvSpPr>
        <p:spPr>
          <a:xfrm>
            <a:off x="6474609" y="3490294"/>
            <a:ext cx="1965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SPONSOR</a:t>
            </a:r>
            <a:r>
              <a:rPr lang="pt-BR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/ </a:t>
            </a:r>
            <a:r>
              <a:rPr lang="en-US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FUNDING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7277D37-D750-BE41-B6D1-EA8D496215FA}"/>
              </a:ext>
            </a:extLst>
          </p:cNvPr>
          <p:cNvSpPr/>
          <p:nvPr/>
        </p:nvSpPr>
        <p:spPr>
          <a:xfrm>
            <a:off x="7047186" y="4705805"/>
            <a:ext cx="857216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200" dirty="0">
                <a:latin typeface="Source Sans Pro Light" panose="020B0403030403020204" pitchFamily="34" charset="77"/>
              </a:rPr>
              <a:t>Bayer </a:t>
            </a:r>
            <a:r>
              <a:rPr lang="en-US" sz="1200" b="1" baseline="30000" dirty="0">
                <a:solidFill>
                  <a:prstClr val="black"/>
                </a:solidFill>
                <a:latin typeface="Bw Seido Raw Bold" pitchFamily="2" charset="77"/>
              </a:rPr>
              <a:t>(*)</a:t>
            </a:r>
            <a:endParaRPr lang="en-US" sz="1200" baseline="30000" dirty="0">
              <a:latin typeface="Source Sans Pro Light" panose="020B0403030403020204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309A98-5552-8945-A8E7-3F420742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643" y="4608088"/>
            <a:ext cx="487895" cy="487895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8D1328BB-F502-E94F-AF68-E03D6681A16D}"/>
              </a:ext>
            </a:extLst>
          </p:cNvPr>
          <p:cNvGrpSpPr/>
          <p:nvPr/>
        </p:nvGrpSpPr>
        <p:grpSpPr>
          <a:xfrm>
            <a:off x="8786459" y="1861271"/>
            <a:ext cx="1130770" cy="1987903"/>
            <a:chOff x="8354728" y="2287046"/>
            <a:chExt cx="1130770" cy="1473475"/>
          </a:xfrm>
        </p:grpSpPr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2210BC3F-2C00-7A4E-AC70-7AC245125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5498" y="2287046"/>
              <a:ext cx="0" cy="36142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C4F6F39C-0AA9-6649-853B-0B71C02F2F4B}"/>
                </a:ext>
              </a:extLst>
            </p:cNvPr>
            <p:cNvCxnSpPr>
              <a:cxnSpLocks/>
            </p:cNvCxnSpPr>
            <p:nvPr/>
          </p:nvCxnSpPr>
          <p:spPr>
            <a:xfrm>
              <a:off x="9286377" y="2287046"/>
              <a:ext cx="19912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31DD3C1F-5421-0742-825F-B444D1C12315}"/>
                </a:ext>
              </a:extLst>
            </p:cNvPr>
            <p:cNvCxnSpPr>
              <a:cxnSpLocks/>
            </p:cNvCxnSpPr>
            <p:nvPr/>
          </p:nvCxnSpPr>
          <p:spPr>
            <a:xfrm>
              <a:off x="8354728" y="3760521"/>
              <a:ext cx="1130770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D6680493-C7CB-F94A-9449-38B3550B3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5498" y="3392071"/>
              <a:ext cx="0" cy="361426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m 34" descr="Seta&#10;&#10;Descrição gerada automaticamente com confiança baixa">
            <a:extLst>
              <a:ext uri="{FF2B5EF4-FFF2-40B4-BE49-F238E27FC236}">
                <a16:creationId xmlns:a16="http://schemas.microsoft.com/office/drawing/2014/main" id="{75090805-5075-9745-BE15-81BD0061E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106" y="2570485"/>
            <a:ext cx="711764" cy="675670"/>
          </a:xfrm>
          <a:prstGeom prst="rect">
            <a:avLst/>
          </a:prstGeom>
        </p:spPr>
      </p:pic>
      <p:sp>
        <p:nvSpPr>
          <p:cNvPr id="6" name="Retângulo com Canto Arredondado do Mesmo Lado 5">
            <a:extLst>
              <a:ext uri="{FF2B5EF4-FFF2-40B4-BE49-F238E27FC236}">
                <a16:creationId xmlns:a16="http://schemas.microsoft.com/office/drawing/2014/main" id="{1B345795-FFC1-B540-A10F-DBB47C5944AB}"/>
              </a:ext>
            </a:extLst>
          </p:cNvPr>
          <p:cNvSpPr/>
          <p:nvPr/>
        </p:nvSpPr>
        <p:spPr>
          <a:xfrm rot="5400000">
            <a:off x="3172219" y="3905380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com Canto Arredondado do Mesmo Lado 24">
            <a:extLst>
              <a:ext uri="{FF2B5EF4-FFF2-40B4-BE49-F238E27FC236}">
                <a16:creationId xmlns:a16="http://schemas.microsoft.com/office/drawing/2014/main" id="{10C0DD32-27C1-574E-8E16-3A051F2E0942}"/>
              </a:ext>
            </a:extLst>
          </p:cNvPr>
          <p:cNvSpPr/>
          <p:nvPr/>
        </p:nvSpPr>
        <p:spPr>
          <a:xfrm rot="5400000">
            <a:off x="6402473" y="1790312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com Canto Arredondado do Mesmo Lado 25">
            <a:extLst>
              <a:ext uri="{FF2B5EF4-FFF2-40B4-BE49-F238E27FC236}">
                <a16:creationId xmlns:a16="http://schemas.microsoft.com/office/drawing/2014/main" id="{A52F2820-CE13-7A44-8B75-93DF379A8596}"/>
              </a:ext>
            </a:extLst>
          </p:cNvPr>
          <p:cNvSpPr/>
          <p:nvPr/>
        </p:nvSpPr>
        <p:spPr>
          <a:xfrm rot="5400000">
            <a:off x="6402473" y="2653823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com Canto Arredondado do Mesmo Lado 26">
            <a:extLst>
              <a:ext uri="{FF2B5EF4-FFF2-40B4-BE49-F238E27FC236}">
                <a16:creationId xmlns:a16="http://schemas.microsoft.com/office/drawing/2014/main" id="{EE134445-6006-9F47-82C3-E6085004EE6A}"/>
              </a:ext>
            </a:extLst>
          </p:cNvPr>
          <p:cNvSpPr/>
          <p:nvPr/>
        </p:nvSpPr>
        <p:spPr>
          <a:xfrm rot="5400000">
            <a:off x="6402473" y="3553150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F5C573F-3522-E844-8C5A-245D4390AE85}"/>
              </a:ext>
            </a:extLst>
          </p:cNvPr>
          <p:cNvSpPr/>
          <p:nvPr/>
        </p:nvSpPr>
        <p:spPr>
          <a:xfrm>
            <a:off x="6474609" y="3742880"/>
            <a:ext cx="2677595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1200" dirty="0">
                <a:latin typeface="Source Sans Pro Light" panose="020B0403030403020204" pitchFamily="34" charset="77"/>
              </a:rPr>
              <a:t>Science Valley Research Institute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022B644-350B-7349-A99C-01203A2369AE}"/>
              </a:ext>
            </a:extLst>
          </p:cNvPr>
          <p:cNvSpPr/>
          <p:nvPr/>
        </p:nvSpPr>
        <p:spPr>
          <a:xfrm>
            <a:off x="6474609" y="4254680"/>
            <a:ext cx="1965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COLLABORATION</a:t>
            </a:r>
          </a:p>
        </p:txBody>
      </p:sp>
      <p:sp>
        <p:nvSpPr>
          <p:cNvPr id="31" name="Retângulo com Canto Arredondado do Mesmo Lado 30">
            <a:extLst>
              <a:ext uri="{FF2B5EF4-FFF2-40B4-BE49-F238E27FC236}">
                <a16:creationId xmlns:a16="http://schemas.microsoft.com/office/drawing/2014/main" id="{EBDB1169-F87E-D34E-9942-D1C4705B1FB9}"/>
              </a:ext>
            </a:extLst>
          </p:cNvPr>
          <p:cNvSpPr/>
          <p:nvPr/>
        </p:nvSpPr>
        <p:spPr>
          <a:xfrm rot="5400000">
            <a:off x="6402473" y="4317536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12">
            <a:extLst>
              <a:ext uri="{FF2B5EF4-FFF2-40B4-BE49-F238E27FC236}">
                <a16:creationId xmlns:a16="http://schemas.microsoft.com/office/drawing/2014/main" id="{881E6090-2F74-DE4D-92D0-A1FD7022F056}"/>
              </a:ext>
            </a:extLst>
          </p:cNvPr>
          <p:cNvSpPr/>
          <p:nvPr/>
        </p:nvSpPr>
        <p:spPr>
          <a:xfrm>
            <a:off x="2711624" y="5431363"/>
            <a:ext cx="2954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/>
              <a:t>Chang </a:t>
            </a:r>
            <a:r>
              <a:rPr lang="pt-BR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pt-BR" sz="1200" b="1" dirty="0" err="1"/>
              <a:t>hiann</a:t>
            </a:r>
            <a:r>
              <a:rPr lang="pt-BR" sz="1200" b="1" dirty="0"/>
              <a:t>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77"/>
              </a:rPr>
              <a:t>(University of São Paulo)</a:t>
            </a:r>
            <a:r>
              <a:rPr lang="pt-B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Retângulo 6">
            <a:extLst>
              <a:ext uri="{FF2B5EF4-FFF2-40B4-BE49-F238E27FC236}">
                <a16:creationId xmlns:a16="http://schemas.microsoft.com/office/drawing/2014/main" id="{E45C7A46-1280-ED44-B39D-6F590723F02B}"/>
              </a:ext>
            </a:extLst>
          </p:cNvPr>
          <p:cNvSpPr/>
          <p:nvPr/>
        </p:nvSpPr>
        <p:spPr>
          <a:xfrm>
            <a:off x="3295390" y="5139210"/>
            <a:ext cx="23233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rgbClr val="002060"/>
                </a:solidFill>
                <a:latin typeface="Bw Seido Raw" pitchFamily="2" charset="77"/>
                <a:cs typeface="Calibri" panose="020F0502020204030204" pitchFamily="34" charset="0"/>
              </a:rPr>
              <a:t>STATISTICAL ANALYSIS</a:t>
            </a:r>
          </a:p>
        </p:txBody>
      </p:sp>
      <p:sp>
        <p:nvSpPr>
          <p:cNvPr id="39" name="Retângulo com Canto Arredondado do Mesmo Lado 5">
            <a:extLst>
              <a:ext uri="{FF2B5EF4-FFF2-40B4-BE49-F238E27FC236}">
                <a16:creationId xmlns:a16="http://schemas.microsoft.com/office/drawing/2014/main" id="{586B1FEF-14F9-6240-91AB-6039161EF8A3}"/>
              </a:ext>
            </a:extLst>
          </p:cNvPr>
          <p:cNvSpPr/>
          <p:nvPr/>
        </p:nvSpPr>
        <p:spPr>
          <a:xfrm rot="5400000">
            <a:off x="3236526" y="5218211"/>
            <a:ext cx="127342" cy="118998"/>
          </a:xfrm>
          <a:prstGeom prst="round2SameRect">
            <a:avLst/>
          </a:prstGeom>
          <a:solidFill>
            <a:srgbClr val="F90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887D0671-AC7E-A64D-9C8E-152C8BF50780}"/>
              </a:ext>
            </a:extLst>
          </p:cNvPr>
          <p:cNvSpPr/>
          <p:nvPr/>
        </p:nvSpPr>
        <p:spPr>
          <a:xfrm>
            <a:off x="2996226" y="1303272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5C519E5B-35E1-7A49-95FC-0C06615C250B}"/>
              </a:ext>
            </a:extLst>
          </p:cNvPr>
          <p:cNvSpPr/>
          <p:nvPr/>
        </p:nvSpPr>
        <p:spPr>
          <a:xfrm>
            <a:off x="3092319" y="669342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TRIAL 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4588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F513448-0848-EC48-B0D5-DA4CBF7080F4}"/>
              </a:ext>
            </a:extLst>
          </p:cNvPr>
          <p:cNvSpPr/>
          <p:nvPr/>
        </p:nvSpPr>
        <p:spPr>
          <a:xfrm>
            <a:off x="2900132" y="666978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BACKGROUND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24A3CD1-99A0-A74E-8E02-38F438D9BFF5}"/>
              </a:ext>
            </a:extLst>
          </p:cNvPr>
          <p:cNvSpPr/>
          <p:nvPr/>
        </p:nvSpPr>
        <p:spPr>
          <a:xfrm>
            <a:off x="1860926" y="1780326"/>
            <a:ext cx="9306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The devastating Coronavirus disease (COVID-19) pandemic is associated with a high prothrombotic state </a:t>
            </a:r>
            <a:r>
              <a:rPr lang="en-US" sz="1600" baseline="30000" dirty="0">
                <a:latin typeface="Source Sans Pro Light" panose="020B0403030403020204" pitchFamily="34" charset="77"/>
              </a:rPr>
              <a:t>1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EE9F5ED-3A68-8943-A0C3-B0CD5F8F0FC5}"/>
              </a:ext>
            </a:extLst>
          </p:cNvPr>
          <p:cNvSpPr/>
          <p:nvPr/>
        </p:nvSpPr>
        <p:spPr>
          <a:xfrm>
            <a:off x="1860926" y="2484185"/>
            <a:ext cx="8874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It is unclear if the coagulation abnormalities occur because of the direct effect of SARS-CoV-2 or indirectly by the cytokine storm and endothelial damage or by a combination of mechanisms </a:t>
            </a:r>
            <a:r>
              <a:rPr lang="en-US" sz="1600" baseline="30000" dirty="0">
                <a:latin typeface="Source Sans Pro Light" panose="020B0403030403020204" pitchFamily="34" charset="77"/>
              </a:rPr>
              <a:t>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34E33BA-9442-3245-942E-97349A601B86}"/>
              </a:ext>
            </a:extLst>
          </p:cNvPr>
          <p:cNvSpPr/>
          <p:nvPr/>
        </p:nvSpPr>
        <p:spPr>
          <a:xfrm>
            <a:off x="1847530" y="3356992"/>
            <a:ext cx="9319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There is a clear indication of in-hospital pharmacological thromboprophylaxis for every patient with COVID-19 after bleeding risk assessment </a:t>
            </a:r>
            <a:r>
              <a:rPr lang="en-US" sz="1600" baseline="30000" dirty="0">
                <a:latin typeface="Source Sans Pro Light" panose="020B0403030403020204" pitchFamily="34" charset="77"/>
              </a:rPr>
              <a:t>3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E84DA0E-571B-7C40-BE29-EEEF07998E22}"/>
              </a:ext>
            </a:extLst>
          </p:cNvPr>
          <p:cNvSpPr/>
          <p:nvPr/>
        </p:nvSpPr>
        <p:spPr>
          <a:xfrm>
            <a:off x="1860926" y="4357682"/>
            <a:ext cx="9937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There is no consensus on the role of extended thromboprophylaxis </a:t>
            </a:r>
            <a:r>
              <a:rPr lang="en-US" sz="1600" baseline="30000" dirty="0">
                <a:latin typeface="Source Sans Pro Light" panose="020B0403030403020204" pitchFamily="34" charset="77"/>
              </a:rPr>
              <a:t>4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87A5726-1D06-3944-BEA2-503D6B7D5606}"/>
              </a:ext>
            </a:extLst>
          </p:cNvPr>
          <p:cNvSpPr/>
          <p:nvPr/>
        </p:nvSpPr>
        <p:spPr>
          <a:xfrm>
            <a:off x="1847528" y="5079849"/>
            <a:ext cx="993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Current antithrombotic statements are conflicting for the need (or not) for post-hospital discharge thromboprophylaxis in hospitalized COVID-19 patients </a:t>
            </a:r>
            <a:r>
              <a:rPr lang="en-US" sz="1600" baseline="30000" dirty="0">
                <a:latin typeface="Source Sans Pro Light" panose="020B0403030403020204" pitchFamily="34" charset="77"/>
              </a:rPr>
              <a:t>5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14EDE27-33BA-7D4E-8B24-AE4CCF2B19FC}"/>
              </a:ext>
            </a:extLst>
          </p:cNvPr>
          <p:cNvSpPr/>
          <p:nvPr/>
        </p:nvSpPr>
        <p:spPr>
          <a:xfrm>
            <a:off x="1187228" y="2524923"/>
            <a:ext cx="516558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Bw Seido Raw Black" pitchFamily="2" charset="77"/>
              </a:rPr>
              <a:t>2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5C29E86-D523-0E4C-AFDC-44A860FF129B}"/>
              </a:ext>
            </a:extLst>
          </p:cNvPr>
          <p:cNvSpPr/>
          <p:nvPr/>
        </p:nvSpPr>
        <p:spPr>
          <a:xfrm>
            <a:off x="1175901" y="1635859"/>
            <a:ext cx="516558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1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618C639-B60F-7544-8FD0-EC912D4A184C}"/>
              </a:ext>
            </a:extLst>
          </p:cNvPr>
          <p:cNvSpPr/>
          <p:nvPr/>
        </p:nvSpPr>
        <p:spPr>
          <a:xfrm>
            <a:off x="1175901" y="3394234"/>
            <a:ext cx="516558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3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E957D87-08B5-C847-8A0E-7555FDB2E478}"/>
              </a:ext>
            </a:extLst>
          </p:cNvPr>
          <p:cNvSpPr/>
          <p:nvPr/>
        </p:nvSpPr>
        <p:spPr>
          <a:xfrm>
            <a:off x="1175901" y="5114367"/>
            <a:ext cx="516558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5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FAC3AB6-4198-FA4B-8D1A-3B143BC2891B}"/>
              </a:ext>
            </a:extLst>
          </p:cNvPr>
          <p:cNvSpPr/>
          <p:nvPr/>
        </p:nvSpPr>
        <p:spPr>
          <a:xfrm>
            <a:off x="1175901" y="4255606"/>
            <a:ext cx="516558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D5DAB-3390-7E47-BE73-4A1A07882895}"/>
              </a:ext>
            </a:extLst>
          </p:cNvPr>
          <p:cNvSpPr txBox="1"/>
          <p:nvPr/>
        </p:nvSpPr>
        <p:spPr>
          <a:xfrm>
            <a:off x="2834980" y="6093296"/>
            <a:ext cx="7869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1.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Klok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et al.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Thromb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Res 2020;191:145-147; 2. Ackermann et al. N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Engl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J Med 2020;383(2):120-128; 3. Spyropoulos  et al. J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Thromb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Haemost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2020;18(8):1859-1865; 4.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Moores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et al. Chest 2020;158(3):1143-1163; 5.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Gerotziafas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 et al.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Thromb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</a:t>
            </a:r>
            <a:r>
              <a:rPr lang="en-US" sz="800" dirty="0" err="1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Haemost</a:t>
            </a:r>
            <a:r>
              <a:rPr lang="en-US" sz="80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 2020;120(12):1597-1628.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655253A-76B7-484D-B251-1F7B5ED19E65}"/>
              </a:ext>
            </a:extLst>
          </p:cNvPr>
          <p:cNvSpPr/>
          <p:nvPr/>
        </p:nvSpPr>
        <p:spPr>
          <a:xfrm>
            <a:off x="2996226" y="1303272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05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53624223-077E-C14D-AC86-1BDE487AC64F}"/>
              </a:ext>
            </a:extLst>
          </p:cNvPr>
          <p:cNvGrpSpPr/>
          <p:nvPr/>
        </p:nvGrpSpPr>
        <p:grpSpPr>
          <a:xfrm>
            <a:off x="6328864" y="1604121"/>
            <a:ext cx="5447874" cy="3188316"/>
            <a:chOff x="768227" y="3541505"/>
            <a:chExt cx="4508942" cy="2638971"/>
          </a:xfrm>
        </p:grpSpPr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FB27A67E-221E-C94F-B5F2-6FC3C54C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031" y="4388246"/>
              <a:ext cx="3524624" cy="1433911"/>
            </a:xfrm>
            <a:prstGeom prst="rect">
              <a:avLst/>
            </a:prstGeom>
          </p:spPr>
        </p:pic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D327C3BD-0A3B-1648-902B-1C4D3019B1E0}"/>
                </a:ext>
              </a:extLst>
            </p:cNvPr>
            <p:cNvSpPr txBox="1"/>
            <p:nvPr/>
          </p:nvSpPr>
          <p:spPr>
            <a:xfrm>
              <a:off x="1448524" y="3541505"/>
              <a:ext cx="3005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latin typeface="Source Sans Pro" panose="020B0503030403020204" pitchFamily="34" charset="77"/>
                </a:rPr>
                <a:t>VTE-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Related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Death</a:t>
              </a:r>
              <a:r>
                <a:rPr lang="pt-BR" sz="1200" b="1" dirty="0">
                  <a:latin typeface="Source Sans Pro" panose="020B0503030403020204" pitchFamily="34" charset="77"/>
                </a:rPr>
                <a:t> Rates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with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Rivaroxaban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Were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Not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Significantly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Different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vs</a:t>
              </a:r>
              <a:r>
                <a:rPr lang="pt-BR" sz="1200" b="1" dirty="0">
                  <a:latin typeface="Source Sans Pro" panose="020B0503030403020204" pitchFamily="34" charset="77"/>
                </a:rPr>
                <a:t> Placebo</a:t>
              </a:r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3EBBC9AB-7470-0E45-8160-E17E0F80FB46}"/>
                </a:ext>
              </a:extLst>
            </p:cNvPr>
            <p:cNvSpPr txBox="1"/>
            <p:nvPr/>
          </p:nvSpPr>
          <p:spPr>
            <a:xfrm rot="16200000">
              <a:off x="243727" y="4933183"/>
              <a:ext cx="1264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err="1">
                  <a:latin typeface="Source Sans Pro Semibold" panose="020B0503030403020204" pitchFamily="34" charset="77"/>
                </a:rPr>
                <a:t>Patients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with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event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(%)</a:t>
              </a: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70F795E-CE72-1F4E-949D-0E6D0CB96359}"/>
                </a:ext>
              </a:extLst>
            </p:cNvPr>
            <p:cNvSpPr txBox="1"/>
            <p:nvPr/>
          </p:nvSpPr>
          <p:spPr>
            <a:xfrm>
              <a:off x="2072959" y="5965032"/>
              <a:ext cx="19413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latin typeface="Source Sans Pro Semibold" panose="020B0503030403020204" pitchFamily="34" charset="77"/>
                </a:rPr>
                <a:t>Time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since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randomization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(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days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)</a:t>
              </a: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DFB1D94A-A586-D04B-9218-CF7B54D518D0}"/>
                </a:ext>
              </a:extLst>
            </p:cNvPr>
            <p:cNvSpPr txBox="1"/>
            <p:nvPr/>
          </p:nvSpPr>
          <p:spPr>
            <a:xfrm>
              <a:off x="4713879" y="4409841"/>
              <a:ext cx="5632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solidFill>
                    <a:srgbClr val="00B0F0"/>
                  </a:solidFill>
                  <a:latin typeface="Source Sans Pro" panose="020B0503030403020204" pitchFamily="34" charset="77"/>
                </a:rPr>
                <a:t>1.1%</a:t>
              </a:r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8A57E669-3526-964B-A3E2-470A71A82EF3}"/>
                </a:ext>
              </a:extLst>
            </p:cNvPr>
            <p:cNvSpPr txBox="1"/>
            <p:nvPr/>
          </p:nvSpPr>
          <p:spPr>
            <a:xfrm>
              <a:off x="4713879" y="4702734"/>
              <a:ext cx="5632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solidFill>
                    <a:srgbClr val="F9086D"/>
                  </a:solidFill>
                  <a:latin typeface="Source Sans Pro" panose="020B0503030403020204" pitchFamily="34" charset="77"/>
                </a:rPr>
                <a:t>0.83%</a:t>
              </a:r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1702FA65-16CB-3548-9789-4F1897B04E92}"/>
                </a:ext>
              </a:extLst>
            </p:cNvPr>
            <p:cNvSpPr txBox="1"/>
            <p:nvPr/>
          </p:nvSpPr>
          <p:spPr>
            <a:xfrm>
              <a:off x="3127540" y="5165266"/>
              <a:ext cx="1941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 Light" panose="020B0403030403020204" pitchFamily="34" charset="77"/>
                </a:rPr>
                <a:t>HR=0.76 (95% CI 0.52-1.09)</a:t>
              </a:r>
            </a:p>
            <a:p>
              <a:pPr algn="ctr"/>
              <a:r>
                <a:rPr lang="pt-BR" sz="800" i="1" dirty="0" err="1">
                  <a:latin typeface="Source Sans Pro Light" panose="020B0403030403020204" pitchFamily="34" charset="77"/>
                </a:rPr>
                <a:t>p</a:t>
              </a:r>
              <a:r>
                <a:rPr lang="pt-BR" sz="800" dirty="0">
                  <a:latin typeface="Source Sans Pro Light" panose="020B0403030403020204" pitchFamily="34" charset="77"/>
                </a:rPr>
                <a:t>=0.14</a:t>
              </a:r>
            </a:p>
          </p:txBody>
        </p: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71B5DCDB-4520-FD4F-ACAF-A38E521D927B}"/>
                </a:ext>
              </a:extLst>
            </p:cNvPr>
            <p:cNvCxnSpPr/>
            <p:nvPr/>
          </p:nvCxnSpPr>
          <p:spPr>
            <a:xfrm>
              <a:off x="1564963" y="4495345"/>
              <a:ext cx="209273" cy="0"/>
            </a:xfrm>
            <a:prstGeom prst="line">
              <a:avLst/>
            </a:prstGeom>
            <a:ln w="19050">
              <a:solidFill>
                <a:srgbClr val="F908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E5ED18CF-4976-5744-9828-7DF22B6B9A63}"/>
                </a:ext>
              </a:extLst>
            </p:cNvPr>
            <p:cNvCxnSpPr/>
            <p:nvPr/>
          </p:nvCxnSpPr>
          <p:spPr>
            <a:xfrm>
              <a:off x="1564963" y="4652507"/>
              <a:ext cx="20927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F4E7476E-7B3F-524F-A86C-FBCDC7652D73}"/>
                </a:ext>
              </a:extLst>
            </p:cNvPr>
            <p:cNvSpPr txBox="1"/>
            <p:nvPr/>
          </p:nvSpPr>
          <p:spPr>
            <a:xfrm>
              <a:off x="1747039" y="4394568"/>
              <a:ext cx="8107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 err="1">
                  <a:latin typeface="Source Sans Pro Light" panose="020B0403030403020204" pitchFamily="34" charset="77"/>
                </a:rPr>
                <a:t>Rivaroxaban</a:t>
              </a:r>
              <a:endParaRPr lang="pt-BR" sz="800" dirty="0">
                <a:latin typeface="Source Sans Pro Light" panose="020B0403030403020204" pitchFamily="34" charset="77"/>
              </a:endParaRP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FDE13EF5-1EEB-C145-9B07-F8BFE62B637F}"/>
                </a:ext>
              </a:extLst>
            </p:cNvPr>
            <p:cNvSpPr txBox="1"/>
            <p:nvPr/>
          </p:nvSpPr>
          <p:spPr>
            <a:xfrm>
              <a:off x="1747039" y="4537443"/>
              <a:ext cx="8107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 Light" panose="020B0403030403020204" pitchFamily="34" charset="77"/>
                </a:rPr>
                <a:t>Placebo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21B46BFB-4FE6-2345-8DE5-3FA45CB001A9}"/>
                </a:ext>
              </a:extLst>
            </p:cNvPr>
            <p:cNvSpPr txBox="1"/>
            <p:nvPr/>
          </p:nvSpPr>
          <p:spPr>
            <a:xfrm>
              <a:off x="989801" y="4280268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1.2</a:t>
              </a: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DE660998-84CE-4A4A-B57B-BD4E315D8A76}"/>
                </a:ext>
              </a:extLst>
            </p:cNvPr>
            <p:cNvSpPr txBox="1"/>
            <p:nvPr/>
          </p:nvSpPr>
          <p:spPr>
            <a:xfrm>
              <a:off x="989801" y="4516012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1.0</a:t>
              </a: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623F2A5F-915C-CD4B-970E-C42DBA6C0841}"/>
                </a:ext>
              </a:extLst>
            </p:cNvPr>
            <p:cNvSpPr txBox="1"/>
            <p:nvPr/>
          </p:nvSpPr>
          <p:spPr>
            <a:xfrm>
              <a:off x="989801" y="4751756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0.8</a:t>
              </a: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4481D328-19A4-CC47-9E2A-2971B5FE9274}"/>
                </a:ext>
              </a:extLst>
            </p:cNvPr>
            <p:cNvSpPr txBox="1"/>
            <p:nvPr/>
          </p:nvSpPr>
          <p:spPr>
            <a:xfrm>
              <a:off x="989801" y="4966069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0.6</a:t>
              </a: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AD0890FF-352C-F045-BC2E-1E5D44DA1F27}"/>
                </a:ext>
              </a:extLst>
            </p:cNvPr>
            <p:cNvSpPr txBox="1"/>
            <p:nvPr/>
          </p:nvSpPr>
          <p:spPr>
            <a:xfrm>
              <a:off x="989801" y="5187526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0.4</a:t>
              </a: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B0C299F1-CB70-1848-BE87-5321D3C29693}"/>
                </a:ext>
              </a:extLst>
            </p:cNvPr>
            <p:cNvSpPr txBox="1"/>
            <p:nvPr/>
          </p:nvSpPr>
          <p:spPr>
            <a:xfrm>
              <a:off x="989801" y="5416126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0.2</a:t>
              </a:r>
            </a:p>
          </p:txBody>
        </p: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E51F1948-8A06-5C4D-83CD-38C361405464}"/>
                </a:ext>
              </a:extLst>
            </p:cNvPr>
            <p:cNvSpPr txBox="1"/>
            <p:nvPr/>
          </p:nvSpPr>
          <p:spPr>
            <a:xfrm>
              <a:off x="989801" y="5637582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0.0</a:t>
              </a:r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DDBE9755-6935-E041-933A-249A294368D1}"/>
                </a:ext>
              </a:extLst>
            </p:cNvPr>
            <p:cNvSpPr txBox="1"/>
            <p:nvPr/>
          </p:nvSpPr>
          <p:spPr>
            <a:xfrm>
              <a:off x="1561301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5</a:t>
              </a:r>
            </a:p>
          </p:txBody>
        </p: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AAF7F382-B4F2-4B49-9B31-B51F330B90D6}"/>
                </a:ext>
              </a:extLst>
            </p:cNvPr>
            <p:cNvSpPr txBox="1"/>
            <p:nvPr/>
          </p:nvSpPr>
          <p:spPr>
            <a:xfrm>
              <a:off x="1925632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10</a:t>
              </a: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F570F99C-B1B2-7648-8796-941663D3C793}"/>
                </a:ext>
              </a:extLst>
            </p:cNvPr>
            <p:cNvSpPr txBox="1"/>
            <p:nvPr/>
          </p:nvSpPr>
          <p:spPr>
            <a:xfrm>
              <a:off x="2311395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15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B38FF79B-C605-9345-A277-7BFA12BC6523}"/>
                </a:ext>
              </a:extLst>
            </p:cNvPr>
            <p:cNvSpPr txBox="1"/>
            <p:nvPr/>
          </p:nvSpPr>
          <p:spPr>
            <a:xfrm>
              <a:off x="2675726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20</a:t>
              </a:r>
            </a:p>
          </p:txBody>
        </p: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D75093CE-4783-A54A-9EA1-105827B3A762}"/>
                </a:ext>
              </a:extLst>
            </p:cNvPr>
            <p:cNvSpPr txBox="1"/>
            <p:nvPr/>
          </p:nvSpPr>
          <p:spPr>
            <a:xfrm>
              <a:off x="3068632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25</a:t>
              </a:r>
            </a:p>
          </p:txBody>
        </p:sp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14A9E824-D398-6D48-94B7-5B1183C8549A}"/>
                </a:ext>
              </a:extLst>
            </p:cNvPr>
            <p:cNvSpPr txBox="1"/>
            <p:nvPr/>
          </p:nvSpPr>
          <p:spPr>
            <a:xfrm>
              <a:off x="3432963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30</a:t>
              </a:r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5174910C-BEA7-0F4F-B2CA-D8E96385B8C7}"/>
                </a:ext>
              </a:extLst>
            </p:cNvPr>
            <p:cNvSpPr txBox="1"/>
            <p:nvPr/>
          </p:nvSpPr>
          <p:spPr>
            <a:xfrm>
              <a:off x="3818726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35</a:t>
              </a:r>
            </a:p>
          </p:txBody>
        </p:sp>
        <p:sp>
          <p:nvSpPr>
            <p:cNvPr id="95" name="CaixaDeTexto 94">
              <a:extLst>
                <a:ext uri="{FF2B5EF4-FFF2-40B4-BE49-F238E27FC236}">
                  <a16:creationId xmlns:a16="http://schemas.microsoft.com/office/drawing/2014/main" id="{5833DD01-C644-4549-BC58-CAB1774A828B}"/>
                </a:ext>
              </a:extLst>
            </p:cNvPr>
            <p:cNvSpPr txBox="1"/>
            <p:nvPr/>
          </p:nvSpPr>
          <p:spPr>
            <a:xfrm>
              <a:off x="4183057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40</a:t>
              </a:r>
            </a:p>
          </p:txBody>
        </p: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73D3A1C7-7F3D-E947-B9CE-68C85E821A22}"/>
                </a:ext>
              </a:extLst>
            </p:cNvPr>
            <p:cNvSpPr txBox="1"/>
            <p:nvPr/>
          </p:nvSpPr>
          <p:spPr>
            <a:xfrm>
              <a:off x="4604538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45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2AEF711C-C8F0-FF4D-BD36-E7AB644839A6}"/>
                </a:ext>
              </a:extLst>
            </p:cNvPr>
            <p:cNvSpPr txBox="1"/>
            <p:nvPr/>
          </p:nvSpPr>
          <p:spPr>
            <a:xfrm>
              <a:off x="1168394" y="5794744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0</a:t>
              </a:r>
            </a:p>
          </p:txBody>
        </p:sp>
        <p:sp>
          <p:nvSpPr>
            <p:cNvPr id="98" name="CaixaDeTexto 97">
              <a:extLst>
                <a:ext uri="{FF2B5EF4-FFF2-40B4-BE49-F238E27FC236}">
                  <a16:creationId xmlns:a16="http://schemas.microsoft.com/office/drawing/2014/main" id="{7D208F61-C9C9-AD4C-9614-67F6AB62CAB6}"/>
                </a:ext>
              </a:extLst>
            </p:cNvPr>
            <p:cNvSpPr txBox="1"/>
            <p:nvPr/>
          </p:nvSpPr>
          <p:spPr>
            <a:xfrm>
              <a:off x="1445656" y="4108815"/>
              <a:ext cx="38089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 err="1">
                  <a:latin typeface="Source Sans Pro Light" panose="020B0403030403020204" pitchFamily="34" charset="77"/>
                </a:rPr>
                <a:t>Cumulative</a:t>
              </a:r>
              <a:r>
                <a:rPr lang="pt-BR" sz="800" dirty="0">
                  <a:latin typeface="Source Sans Pro Light" panose="020B0403030403020204" pitchFamily="34" charset="77"/>
                </a:rPr>
                <a:t>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event</a:t>
              </a:r>
              <a:r>
                <a:rPr lang="pt-BR" sz="800" dirty="0">
                  <a:latin typeface="Source Sans Pro Light" panose="020B0403030403020204" pitchFamily="34" charset="77"/>
                </a:rPr>
                <a:t> rates for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composite</a:t>
              </a:r>
              <a:r>
                <a:rPr lang="pt-BR" sz="800" dirty="0">
                  <a:latin typeface="Source Sans Pro Light" panose="020B0403030403020204" pitchFamily="34" charset="77"/>
                </a:rPr>
                <a:t>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of</a:t>
              </a:r>
              <a:r>
                <a:rPr lang="pt-BR" sz="800" dirty="0">
                  <a:latin typeface="Source Sans Pro Light" panose="020B0403030403020204" pitchFamily="34" charset="77"/>
                </a:rPr>
                <a:t>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symptomatic</a:t>
              </a:r>
              <a:r>
                <a:rPr lang="pt-BR" sz="800" dirty="0">
                  <a:latin typeface="Source Sans Pro Light" panose="020B0403030403020204" pitchFamily="34" charset="77"/>
                </a:rPr>
                <a:t> VTE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or</a:t>
              </a:r>
              <a:r>
                <a:rPr lang="pt-BR" sz="800" dirty="0">
                  <a:latin typeface="Source Sans Pro Light" panose="020B0403030403020204" pitchFamily="34" charset="77"/>
                </a:rPr>
                <a:t> VTE-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related</a:t>
              </a:r>
              <a:r>
                <a:rPr lang="pt-BR" sz="800" dirty="0">
                  <a:latin typeface="Source Sans Pro Light" panose="020B0403030403020204" pitchFamily="34" charset="77"/>
                </a:rPr>
                <a:t> </a:t>
              </a:r>
              <a:r>
                <a:rPr lang="pt-BR" sz="800" dirty="0" err="1">
                  <a:latin typeface="Source Sans Pro Light" panose="020B0403030403020204" pitchFamily="34" charset="77"/>
                </a:rPr>
                <a:t>death</a:t>
              </a:r>
              <a:r>
                <a:rPr lang="pt-BR" sz="800" dirty="0">
                  <a:latin typeface="Source Sans Pro Light" panose="020B0403030403020204" pitchFamily="34" charset="77"/>
                </a:rPr>
                <a:t> (*)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61F88723-28AC-9843-887C-1E2B22C53B99}"/>
              </a:ext>
            </a:extLst>
          </p:cNvPr>
          <p:cNvGrpSpPr/>
          <p:nvPr/>
        </p:nvGrpSpPr>
        <p:grpSpPr>
          <a:xfrm>
            <a:off x="585519" y="1496675"/>
            <a:ext cx="4937122" cy="3263278"/>
            <a:chOff x="1130530" y="569702"/>
            <a:chExt cx="4086218" cy="2701017"/>
          </a:xfrm>
        </p:grpSpPr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CD9DC138-5A82-854D-AA51-A3F922CEB21A}"/>
                </a:ext>
              </a:extLst>
            </p:cNvPr>
            <p:cNvSpPr txBox="1"/>
            <p:nvPr/>
          </p:nvSpPr>
          <p:spPr>
            <a:xfrm>
              <a:off x="1448524" y="569702"/>
              <a:ext cx="3242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latin typeface="Source Sans Pro" panose="020B0503030403020204" pitchFamily="34" charset="77"/>
                </a:rPr>
                <a:t>MARINER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Evaluated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Rivaroxaban</a:t>
              </a:r>
              <a:r>
                <a:rPr lang="pt-BR" sz="1200" b="1" dirty="0">
                  <a:latin typeface="Source Sans Pro" panose="020B0503030403020204" pitchFamily="34" charset="77"/>
                </a:rPr>
                <a:t> Versus Placebo for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Prophlaxis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of</a:t>
              </a:r>
              <a:r>
                <a:rPr lang="pt-BR" sz="1200" b="1" dirty="0">
                  <a:latin typeface="Source Sans Pro" panose="020B0503030403020204" pitchFamily="34" charset="77"/>
                </a:rPr>
                <a:t> VTE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After</a:t>
              </a:r>
              <a:r>
                <a:rPr lang="pt-BR" sz="1200" b="1" dirty="0">
                  <a:latin typeface="Source Sans Pro" panose="020B0503030403020204" pitchFamily="34" charset="77"/>
                </a:rPr>
                <a:t> Hospital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Discharge</a:t>
              </a:r>
              <a:r>
                <a:rPr lang="pt-BR" sz="1200" b="1" dirty="0">
                  <a:latin typeface="Source Sans Pro" panose="020B0503030403020204" pitchFamily="34" charset="77"/>
                </a:rPr>
                <a:t> in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Acutely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Medically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Ill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Patients</a:t>
              </a:r>
              <a:endParaRPr lang="pt-BR" sz="1200" b="1" dirty="0">
                <a:latin typeface="Source Sans Pro" panose="020B0503030403020204" pitchFamily="34" charset="77"/>
              </a:endParaRPr>
            </a:p>
          </p:txBody>
        </p:sp>
        <p:pic>
          <p:nvPicPr>
            <p:cNvPr id="102" name="Imagem 10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171EAD7-FB3D-B14D-9882-1BE4F944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530" y="1266580"/>
              <a:ext cx="4086218" cy="2004139"/>
            </a:xfrm>
            <a:prstGeom prst="rect">
              <a:avLst/>
            </a:prstGeom>
          </p:spPr>
        </p:pic>
      </p:grpSp>
      <p:sp>
        <p:nvSpPr>
          <p:cNvPr id="106" name="TextBox 2">
            <a:extLst>
              <a:ext uri="{FF2B5EF4-FFF2-40B4-BE49-F238E27FC236}">
                <a16:creationId xmlns:a16="http://schemas.microsoft.com/office/drawing/2014/main" id="{73BD6DFD-FB75-8D4E-A7A4-64927D5C0121}"/>
              </a:ext>
            </a:extLst>
          </p:cNvPr>
          <p:cNvSpPr txBox="1"/>
          <p:nvPr/>
        </p:nvSpPr>
        <p:spPr>
          <a:xfrm>
            <a:off x="4961757" y="6633302"/>
            <a:ext cx="2572296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Spyropoulos A </a:t>
            </a:r>
            <a:r>
              <a:rPr kumimoji="0" lang="en-GB" altLang="de-D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 al</a:t>
            </a:r>
            <a:r>
              <a:rPr kumimoji="0" lang="en-GB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GB" altLang="de-DE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 Engl J Med</a:t>
            </a:r>
            <a:r>
              <a:rPr kumimoji="0" lang="en-GB" alt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2018</a:t>
            </a:r>
            <a:endParaRPr kumimoji="0" lang="de-DE" altLang="de-DE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9" name="Retângulo 104">
            <a:extLst>
              <a:ext uri="{FF2B5EF4-FFF2-40B4-BE49-F238E27FC236}">
                <a16:creationId xmlns:a16="http://schemas.microsoft.com/office/drawing/2014/main" id="{E2D5DFC8-CFE1-A94B-80A1-432F2CCFCAF3}"/>
              </a:ext>
            </a:extLst>
          </p:cNvPr>
          <p:cNvSpPr/>
          <p:nvPr/>
        </p:nvSpPr>
        <p:spPr>
          <a:xfrm>
            <a:off x="524141" y="927015"/>
            <a:ext cx="11225341" cy="5454912"/>
          </a:xfrm>
          <a:prstGeom prst="rect">
            <a:avLst/>
          </a:prstGeom>
          <a:solidFill>
            <a:schemeClr val="bg1"/>
          </a:solidFill>
          <a:ln w="57150">
            <a:solidFill>
              <a:srgbClr val="F90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TextBox 11">
            <a:extLst>
              <a:ext uri="{FF2B5EF4-FFF2-40B4-BE49-F238E27FC236}">
                <a16:creationId xmlns:a16="http://schemas.microsoft.com/office/drawing/2014/main" id="{98E28BC3-8E74-0F4C-B821-A3EAB44ED5F6}"/>
              </a:ext>
            </a:extLst>
          </p:cNvPr>
          <p:cNvSpPr txBox="1"/>
          <p:nvPr/>
        </p:nvSpPr>
        <p:spPr>
          <a:xfrm>
            <a:off x="1887464" y="1386886"/>
            <a:ext cx="8592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B0F0"/>
                </a:solidFill>
                <a:latin typeface="Bw Seido Raw Light" pitchFamily="2" charset="77"/>
              </a:rPr>
              <a:t>↓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w Seido Raw Black" pitchFamily="2" charset="77"/>
              </a:rPr>
              <a:t>56% symptomatic VTE  </a:t>
            </a:r>
          </a:p>
          <a:p>
            <a:pPr lvl="0" algn="ctr">
              <a:defRPr/>
            </a:pP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9086D"/>
                </a:solidFill>
                <a:effectLst/>
                <a:uLnTx/>
                <a:uFillTx/>
                <a:latin typeface="Bw Seido Raw Black" pitchFamily="2" charset="77"/>
              </a:rPr>
              <a:t>No</a:t>
            </a:r>
            <a:r>
              <a:rPr lang="en-US" sz="5400" dirty="0" err="1">
                <a:solidFill>
                  <a:srgbClr val="F9086D"/>
                </a:solidFill>
                <a:latin typeface="Bw Seido Raw Light" pitchFamily="2" charset="77"/>
              </a:rPr>
              <a:t> ↑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9086D"/>
                </a:solidFill>
                <a:effectLst/>
                <a:uLnTx/>
                <a:uFillTx/>
                <a:latin typeface="Bw Seido Raw Black" pitchFamily="2" charset="77"/>
              </a:rPr>
              <a:t>Bleeds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9086D"/>
              </a:solidFill>
              <a:effectLst/>
              <a:uLnTx/>
              <a:uFillTx/>
              <a:latin typeface="Bw Seido Raw Black" pitchFamily="2" charset="77"/>
            </a:endParaRPr>
          </a:p>
        </p:txBody>
      </p:sp>
      <p:grpSp>
        <p:nvGrpSpPr>
          <p:cNvPr id="103" name="Agrupar 110">
            <a:extLst>
              <a:ext uri="{FF2B5EF4-FFF2-40B4-BE49-F238E27FC236}">
                <a16:creationId xmlns:a16="http://schemas.microsoft.com/office/drawing/2014/main" id="{29DF0A41-F539-E645-B59A-018E4FB60423}"/>
              </a:ext>
            </a:extLst>
          </p:cNvPr>
          <p:cNvGrpSpPr/>
          <p:nvPr/>
        </p:nvGrpSpPr>
        <p:grpSpPr>
          <a:xfrm>
            <a:off x="3542356" y="3424232"/>
            <a:ext cx="4486385" cy="2496093"/>
            <a:chOff x="6430040" y="569702"/>
            <a:chExt cx="4486385" cy="2496093"/>
          </a:xfrm>
        </p:grpSpPr>
        <p:pic>
          <p:nvPicPr>
            <p:cNvPr id="104" name="Picture 4">
              <a:extLst>
                <a:ext uri="{FF2B5EF4-FFF2-40B4-BE49-F238E27FC236}">
                  <a16:creationId xmlns:a16="http://schemas.microsoft.com/office/drawing/2014/main" id="{4909BB45-A0C1-AD4A-ABEC-A262AA82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8843" y="1273565"/>
              <a:ext cx="3524626" cy="1433911"/>
            </a:xfrm>
            <a:prstGeom prst="rect">
              <a:avLst/>
            </a:prstGeom>
          </p:spPr>
        </p:pic>
        <p:sp>
          <p:nvSpPr>
            <p:cNvPr id="105" name="CaixaDeTexto 8">
              <a:extLst>
                <a:ext uri="{FF2B5EF4-FFF2-40B4-BE49-F238E27FC236}">
                  <a16:creationId xmlns:a16="http://schemas.microsoft.com/office/drawing/2014/main" id="{90870452-BF50-B84B-B99C-10F461B78EC6}"/>
                </a:ext>
              </a:extLst>
            </p:cNvPr>
            <p:cNvSpPr txBox="1"/>
            <p:nvPr/>
          </p:nvSpPr>
          <p:spPr>
            <a:xfrm>
              <a:off x="7110337" y="569702"/>
              <a:ext cx="3005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err="1">
                  <a:latin typeface="Source Sans Pro" panose="020B0503030403020204" pitchFamily="34" charset="77"/>
                </a:rPr>
                <a:t>Significant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Reduction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of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Symptomatic</a:t>
              </a:r>
              <a:r>
                <a:rPr lang="pt-BR" sz="1200" b="1" dirty="0">
                  <a:latin typeface="Source Sans Pro" panose="020B0503030403020204" pitchFamily="34" charset="77"/>
                </a:rPr>
                <a:t> VTE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with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Rivaroxaban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After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Discharge</a:t>
              </a:r>
              <a:r>
                <a:rPr lang="pt-BR" sz="1200" b="1" dirty="0">
                  <a:latin typeface="Source Sans Pro" panose="020B0503030403020204" pitchFamily="34" charset="77"/>
                </a:rPr>
                <a:t> in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Acutely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Medically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Ill</a:t>
              </a:r>
              <a:r>
                <a:rPr lang="pt-BR" sz="1200" b="1" dirty="0">
                  <a:latin typeface="Source Sans Pro" panose="020B0503030403020204" pitchFamily="34" charset="77"/>
                </a:rPr>
                <a:t> </a:t>
              </a:r>
              <a:r>
                <a:rPr lang="pt-BR" sz="1200" b="1" dirty="0" err="1">
                  <a:latin typeface="Source Sans Pro" panose="020B0503030403020204" pitchFamily="34" charset="77"/>
                </a:rPr>
                <a:t>Patients</a:t>
              </a:r>
              <a:endParaRPr lang="pt-BR" sz="1200" b="1" dirty="0">
                <a:latin typeface="Source Sans Pro" panose="020B0503030403020204" pitchFamily="34" charset="77"/>
              </a:endParaRPr>
            </a:p>
          </p:txBody>
        </p:sp>
        <p:sp>
          <p:nvSpPr>
            <p:cNvPr id="107" name="CaixaDeTexto 9">
              <a:extLst>
                <a:ext uri="{FF2B5EF4-FFF2-40B4-BE49-F238E27FC236}">
                  <a16:creationId xmlns:a16="http://schemas.microsoft.com/office/drawing/2014/main" id="{7FFA4005-464B-5342-A9EC-CE926A8642B8}"/>
                </a:ext>
              </a:extLst>
            </p:cNvPr>
            <p:cNvSpPr txBox="1"/>
            <p:nvPr/>
          </p:nvSpPr>
          <p:spPr>
            <a:xfrm rot="16200000">
              <a:off x="5905540" y="1818502"/>
              <a:ext cx="1264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err="1">
                  <a:latin typeface="Source Sans Pro Semibold" panose="020B0503030403020204" pitchFamily="34" charset="77"/>
                </a:rPr>
                <a:t>Patients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with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event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(%)</a:t>
              </a:r>
            </a:p>
          </p:txBody>
        </p:sp>
        <p:sp>
          <p:nvSpPr>
            <p:cNvPr id="108" name="CaixaDeTexto 10">
              <a:extLst>
                <a:ext uri="{FF2B5EF4-FFF2-40B4-BE49-F238E27FC236}">
                  <a16:creationId xmlns:a16="http://schemas.microsoft.com/office/drawing/2014/main" id="{4C59FC41-6A50-5441-B4D0-6C59A7B81AC1}"/>
                </a:ext>
              </a:extLst>
            </p:cNvPr>
            <p:cNvSpPr txBox="1"/>
            <p:nvPr/>
          </p:nvSpPr>
          <p:spPr>
            <a:xfrm>
              <a:off x="7734772" y="2850351"/>
              <a:ext cx="19413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latin typeface="Source Sans Pro Semibold" panose="020B0503030403020204" pitchFamily="34" charset="77"/>
                </a:rPr>
                <a:t>Time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since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randomization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 (</a:t>
              </a:r>
              <a:r>
                <a:rPr lang="pt-BR" sz="800" b="1" dirty="0" err="1">
                  <a:latin typeface="Source Sans Pro Semibold" panose="020B0503030403020204" pitchFamily="34" charset="77"/>
                </a:rPr>
                <a:t>days</a:t>
              </a:r>
              <a:r>
                <a:rPr lang="pt-BR" sz="800" b="1" dirty="0">
                  <a:latin typeface="Source Sans Pro Semibold" panose="020B0503030403020204" pitchFamily="34" charset="77"/>
                </a:rPr>
                <a:t>)</a:t>
              </a:r>
            </a:p>
          </p:txBody>
        </p:sp>
        <p:sp>
          <p:nvSpPr>
            <p:cNvPr id="113" name="CaixaDeTexto 11">
              <a:extLst>
                <a:ext uri="{FF2B5EF4-FFF2-40B4-BE49-F238E27FC236}">
                  <a16:creationId xmlns:a16="http://schemas.microsoft.com/office/drawing/2014/main" id="{0A027B35-3766-214C-9E4E-184F31EA837A}"/>
                </a:ext>
              </a:extLst>
            </p:cNvPr>
            <p:cNvSpPr txBox="1"/>
            <p:nvPr/>
          </p:nvSpPr>
          <p:spPr>
            <a:xfrm>
              <a:off x="10353135" y="2014570"/>
              <a:ext cx="5632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solidFill>
                    <a:srgbClr val="00B0F0"/>
                  </a:solidFill>
                  <a:latin typeface="Source Sans Pro" panose="020B0503030403020204" pitchFamily="34" charset="77"/>
                </a:rPr>
                <a:t>0.42%</a:t>
              </a:r>
            </a:p>
          </p:txBody>
        </p:sp>
        <p:sp>
          <p:nvSpPr>
            <p:cNvPr id="114" name="CaixaDeTexto 12">
              <a:extLst>
                <a:ext uri="{FF2B5EF4-FFF2-40B4-BE49-F238E27FC236}">
                  <a16:creationId xmlns:a16="http://schemas.microsoft.com/office/drawing/2014/main" id="{B3FCFC25-87B5-954E-8EA9-D757F1D5DFB4}"/>
                </a:ext>
              </a:extLst>
            </p:cNvPr>
            <p:cNvSpPr txBox="1"/>
            <p:nvPr/>
          </p:nvSpPr>
          <p:spPr>
            <a:xfrm>
              <a:off x="10353135" y="2307463"/>
              <a:ext cx="5632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b="1" dirty="0">
                  <a:solidFill>
                    <a:srgbClr val="F9086D"/>
                  </a:solidFill>
                  <a:latin typeface="Source Sans Pro" panose="020B0503030403020204" pitchFamily="34" charset="77"/>
                </a:rPr>
                <a:t>0.18%</a:t>
              </a:r>
            </a:p>
          </p:txBody>
        </p:sp>
        <p:sp>
          <p:nvSpPr>
            <p:cNvPr id="115" name="CaixaDeTexto 13">
              <a:extLst>
                <a:ext uri="{FF2B5EF4-FFF2-40B4-BE49-F238E27FC236}">
                  <a16:creationId xmlns:a16="http://schemas.microsoft.com/office/drawing/2014/main" id="{64BBF781-32B8-2748-B6DE-B53B4B5BB39C}"/>
                </a:ext>
              </a:extLst>
            </p:cNvPr>
            <p:cNvSpPr txBox="1"/>
            <p:nvPr/>
          </p:nvSpPr>
          <p:spPr>
            <a:xfrm>
              <a:off x="8764117" y="1758112"/>
              <a:ext cx="19413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 Light" panose="020B0403030403020204" pitchFamily="34" charset="77"/>
                </a:rPr>
                <a:t>HR=0.44 (95% CI 0.22-0.89)</a:t>
              </a:r>
            </a:p>
          </p:txBody>
        </p:sp>
        <p:cxnSp>
          <p:nvCxnSpPr>
            <p:cNvPr id="116" name="Conector Reto 15">
              <a:extLst>
                <a:ext uri="{FF2B5EF4-FFF2-40B4-BE49-F238E27FC236}">
                  <a16:creationId xmlns:a16="http://schemas.microsoft.com/office/drawing/2014/main" id="{D700B249-403A-D54E-9CB8-BE934E88C44B}"/>
                </a:ext>
              </a:extLst>
            </p:cNvPr>
            <p:cNvCxnSpPr/>
            <p:nvPr/>
          </p:nvCxnSpPr>
          <p:spPr>
            <a:xfrm>
              <a:off x="7226776" y="1380664"/>
              <a:ext cx="209273" cy="0"/>
            </a:xfrm>
            <a:prstGeom prst="line">
              <a:avLst/>
            </a:prstGeom>
            <a:ln w="19050">
              <a:solidFill>
                <a:srgbClr val="F908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6">
              <a:extLst>
                <a:ext uri="{FF2B5EF4-FFF2-40B4-BE49-F238E27FC236}">
                  <a16:creationId xmlns:a16="http://schemas.microsoft.com/office/drawing/2014/main" id="{A86DBE93-8717-3248-8386-00A2F1D56B99}"/>
                </a:ext>
              </a:extLst>
            </p:cNvPr>
            <p:cNvCxnSpPr/>
            <p:nvPr/>
          </p:nvCxnSpPr>
          <p:spPr>
            <a:xfrm>
              <a:off x="7226776" y="1537826"/>
              <a:ext cx="20927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CaixaDeTexto 17">
              <a:extLst>
                <a:ext uri="{FF2B5EF4-FFF2-40B4-BE49-F238E27FC236}">
                  <a16:creationId xmlns:a16="http://schemas.microsoft.com/office/drawing/2014/main" id="{6435C961-10FC-4C4E-B053-EC1239A5403F}"/>
                </a:ext>
              </a:extLst>
            </p:cNvPr>
            <p:cNvSpPr txBox="1"/>
            <p:nvPr/>
          </p:nvSpPr>
          <p:spPr>
            <a:xfrm>
              <a:off x="7408852" y="1279887"/>
              <a:ext cx="8107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 err="1">
                  <a:latin typeface="Source Sans Pro Light" panose="020B0403030403020204" pitchFamily="34" charset="77"/>
                </a:rPr>
                <a:t>Rivaroxaban</a:t>
              </a:r>
              <a:endParaRPr lang="pt-BR" sz="800" dirty="0">
                <a:latin typeface="Source Sans Pro Light" panose="020B0403030403020204" pitchFamily="34" charset="77"/>
              </a:endParaRPr>
            </a:p>
          </p:txBody>
        </p:sp>
        <p:sp>
          <p:nvSpPr>
            <p:cNvPr id="119" name="CaixaDeTexto 18">
              <a:extLst>
                <a:ext uri="{FF2B5EF4-FFF2-40B4-BE49-F238E27FC236}">
                  <a16:creationId xmlns:a16="http://schemas.microsoft.com/office/drawing/2014/main" id="{D43B54B8-7482-F14C-B722-628A51FFD0EF}"/>
                </a:ext>
              </a:extLst>
            </p:cNvPr>
            <p:cNvSpPr txBox="1"/>
            <p:nvPr/>
          </p:nvSpPr>
          <p:spPr>
            <a:xfrm>
              <a:off x="7408852" y="1422762"/>
              <a:ext cx="8107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 Light" panose="020B0403030403020204" pitchFamily="34" charset="77"/>
                </a:rPr>
                <a:t>Placebo</a:t>
              </a:r>
            </a:p>
          </p:txBody>
        </p:sp>
        <p:sp>
          <p:nvSpPr>
            <p:cNvPr id="120" name="CaixaDeTexto 20">
              <a:extLst>
                <a:ext uri="{FF2B5EF4-FFF2-40B4-BE49-F238E27FC236}">
                  <a16:creationId xmlns:a16="http://schemas.microsoft.com/office/drawing/2014/main" id="{4EE045D8-1E29-3D49-8374-60F11F495E60}"/>
                </a:ext>
              </a:extLst>
            </p:cNvPr>
            <p:cNvSpPr txBox="1"/>
            <p:nvPr/>
          </p:nvSpPr>
          <p:spPr>
            <a:xfrm>
              <a:off x="6651614" y="1165587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1.2</a:t>
              </a:r>
            </a:p>
          </p:txBody>
        </p:sp>
        <p:sp>
          <p:nvSpPr>
            <p:cNvPr id="121" name="CaixaDeTexto 21">
              <a:extLst>
                <a:ext uri="{FF2B5EF4-FFF2-40B4-BE49-F238E27FC236}">
                  <a16:creationId xmlns:a16="http://schemas.microsoft.com/office/drawing/2014/main" id="{301C062F-0965-674F-A364-C2B9D14959D5}"/>
                </a:ext>
              </a:extLst>
            </p:cNvPr>
            <p:cNvSpPr txBox="1"/>
            <p:nvPr/>
          </p:nvSpPr>
          <p:spPr>
            <a:xfrm>
              <a:off x="6651614" y="1401331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1.0</a:t>
              </a:r>
            </a:p>
          </p:txBody>
        </p:sp>
        <p:sp>
          <p:nvSpPr>
            <p:cNvPr id="122" name="CaixaDeTexto 22">
              <a:extLst>
                <a:ext uri="{FF2B5EF4-FFF2-40B4-BE49-F238E27FC236}">
                  <a16:creationId xmlns:a16="http://schemas.microsoft.com/office/drawing/2014/main" id="{4578CD38-D346-F342-98EC-77D45F541846}"/>
                </a:ext>
              </a:extLst>
            </p:cNvPr>
            <p:cNvSpPr txBox="1"/>
            <p:nvPr/>
          </p:nvSpPr>
          <p:spPr>
            <a:xfrm>
              <a:off x="6651614" y="1637075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0.8</a:t>
              </a:r>
            </a:p>
          </p:txBody>
        </p:sp>
        <p:sp>
          <p:nvSpPr>
            <p:cNvPr id="123" name="CaixaDeTexto 23">
              <a:extLst>
                <a:ext uri="{FF2B5EF4-FFF2-40B4-BE49-F238E27FC236}">
                  <a16:creationId xmlns:a16="http://schemas.microsoft.com/office/drawing/2014/main" id="{8299DA29-AC9F-F749-BA83-1293360E9DB1}"/>
                </a:ext>
              </a:extLst>
            </p:cNvPr>
            <p:cNvSpPr txBox="1"/>
            <p:nvPr/>
          </p:nvSpPr>
          <p:spPr>
            <a:xfrm>
              <a:off x="6651614" y="1851388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0.6</a:t>
              </a:r>
            </a:p>
          </p:txBody>
        </p:sp>
        <p:sp>
          <p:nvSpPr>
            <p:cNvPr id="124" name="CaixaDeTexto 24">
              <a:extLst>
                <a:ext uri="{FF2B5EF4-FFF2-40B4-BE49-F238E27FC236}">
                  <a16:creationId xmlns:a16="http://schemas.microsoft.com/office/drawing/2014/main" id="{60E174F0-7D6C-B142-92B9-CE2374774651}"/>
                </a:ext>
              </a:extLst>
            </p:cNvPr>
            <p:cNvSpPr txBox="1"/>
            <p:nvPr/>
          </p:nvSpPr>
          <p:spPr>
            <a:xfrm>
              <a:off x="6651614" y="2072845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0.4</a:t>
              </a:r>
            </a:p>
          </p:txBody>
        </p:sp>
        <p:sp>
          <p:nvSpPr>
            <p:cNvPr id="125" name="CaixaDeTexto 25">
              <a:extLst>
                <a:ext uri="{FF2B5EF4-FFF2-40B4-BE49-F238E27FC236}">
                  <a16:creationId xmlns:a16="http://schemas.microsoft.com/office/drawing/2014/main" id="{7BC7318E-3E70-404A-A2DD-A5FAF3135069}"/>
                </a:ext>
              </a:extLst>
            </p:cNvPr>
            <p:cNvSpPr txBox="1"/>
            <p:nvPr/>
          </p:nvSpPr>
          <p:spPr>
            <a:xfrm>
              <a:off x="6651614" y="2301445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0.2</a:t>
              </a:r>
            </a:p>
          </p:txBody>
        </p:sp>
        <p:sp>
          <p:nvSpPr>
            <p:cNvPr id="126" name="CaixaDeTexto 26">
              <a:extLst>
                <a:ext uri="{FF2B5EF4-FFF2-40B4-BE49-F238E27FC236}">
                  <a16:creationId xmlns:a16="http://schemas.microsoft.com/office/drawing/2014/main" id="{9479C0D2-BCD7-F146-A3E8-8C4EB27E01A8}"/>
                </a:ext>
              </a:extLst>
            </p:cNvPr>
            <p:cNvSpPr txBox="1"/>
            <p:nvPr/>
          </p:nvSpPr>
          <p:spPr>
            <a:xfrm>
              <a:off x="6651614" y="2522901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latin typeface="Source Sans Pro" panose="020B0503030403020204" pitchFamily="34" charset="77"/>
                </a:rPr>
                <a:t>0.0</a:t>
              </a:r>
            </a:p>
          </p:txBody>
        </p:sp>
        <p:sp>
          <p:nvSpPr>
            <p:cNvPr id="127" name="CaixaDeTexto 27">
              <a:extLst>
                <a:ext uri="{FF2B5EF4-FFF2-40B4-BE49-F238E27FC236}">
                  <a16:creationId xmlns:a16="http://schemas.microsoft.com/office/drawing/2014/main" id="{C1E986E4-3760-D54A-8DDC-C038FB28703F}"/>
                </a:ext>
              </a:extLst>
            </p:cNvPr>
            <p:cNvSpPr txBox="1"/>
            <p:nvPr/>
          </p:nvSpPr>
          <p:spPr>
            <a:xfrm>
              <a:off x="7223114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5</a:t>
              </a:r>
            </a:p>
          </p:txBody>
        </p:sp>
        <p:sp>
          <p:nvSpPr>
            <p:cNvPr id="128" name="CaixaDeTexto 28">
              <a:extLst>
                <a:ext uri="{FF2B5EF4-FFF2-40B4-BE49-F238E27FC236}">
                  <a16:creationId xmlns:a16="http://schemas.microsoft.com/office/drawing/2014/main" id="{941943EE-2F98-0F43-8385-AA3A16B9B31A}"/>
                </a:ext>
              </a:extLst>
            </p:cNvPr>
            <p:cNvSpPr txBox="1"/>
            <p:nvPr/>
          </p:nvSpPr>
          <p:spPr>
            <a:xfrm>
              <a:off x="7587445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10</a:t>
              </a:r>
            </a:p>
          </p:txBody>
        </p:sp>
        <p:sp>
          <p:nvSpPr>
            <p:cNvPr id="129" name="CaixaDeTexto 29">
              <a:extLst>
                <a:ext uri="{FF2B5EF4-FFF2-40B4-BE49-F238E27FC236}">
                  <a16:creationId xmlns:a16="http://schemas.microsoft.com/office/drawing/2014/main" id="{7525AD20-0483-584E-9DDB-982584BFBF5F}"/>
                </a:ext>
              </a:extLst>
            </p:cNvPr>
            <p:cNvSpPr txBox="1"/>
            <p:nvPr/>
          </p:nvSpPr>
          <p:spPr>
            <a:xfrm>
              <a:off x="7973208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15</a:t>
              </a:r>
            </a:p>
          </p:txBody>
        </p:sp>
        <p:sp>
          <p:nvSpPr>
            <p:cNvPr id="130" name="CaixaDeTexto 30">
              <a:extLst>
                <a:ext uri="{FF2B5EF4-FFF2-40B4-BE49-F238E27FC236}">
                  <a16:creationId xmlns:a16="http://schemas.microsoft.com/office/drawing/2014/main" id="{BD1FE8B6-38D3-654B-BF1D-FC7179194BA9}"/>
                </a:ext>
              </a:extLst>
            </p:cNvPr>
            <p:cNvSpPr txBox="1"/>
            <p:nvPr/>
          </p:nvSpPr>
          <p:spPr>
            <a:xfrm>
              <a:off x="8337539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20</a:t>
              </a:r>
            </a:p>
          </p:txBody>
        </p:sp>
        <p:sp>
          <p:nvSpPr>
            <p:cNvPr id="131" name="CaixaDeTexto 31">
              <a:extLst>
                <a:ext uri="{FF2B5EF4-FFF2-40B4-BE49-F238E27FC236}">
                  <a16:creationId xmlns:a16="http://schemas.microsoft.com/office/drawing/2014/main" id="{16063B53-657E-AC4D-9E6D-B5B76B023991}"/>
                </a:ext>
              </a:extLst>
            </p:cNvPr>
            <p:cNvSpPr txBox="1"/>
            <p:nvPr/>
          </p:nvSpPr>
          <p:spPr>
            <a:xfrm>
              <a:off x="8730445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25</a:t>
              </a:r>
            </a:p>
          </p:txBody>
        </p:sp>
        <p:sp>
          <p:nvSpPr>
            <p:cNvPr id="132" name="CaixaDeTexto 32">
              <a:extLst>
                <a:ext uri="{FF2B5EF4-FFF2-40B4-BE49-F238E27FC236}">
                  <a16:creationId xmlns:a16="http://schemas.microsoft.com/office/drawing/2014/main" id="{A3B2BC4C-D227-6B41-B2B9-C10447662B17}"/>
                </a:ext>
              </a:extLst>
            </p:cNvPr>
            <p:cNvSpPr txBox="1"/>
            <p:nvPr/>
          </p:nvSpPr>
          <p:spPr>
            <a:xfrm>
              <a:off x="9094776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30</a:t>
              </a:r>
            </a:p>
          </p:txBody>
        </p:sp>
        <p:sp>
          <p:nvSpPr>
            <p:cNvPr id="133" name="CaixaDeTexto 33">
              <a:extLst>
                <a:ext uri="{FF2B5EF4-FFF2-40B4-BE49-F238E27FC236}">
                  <a16:creationId xmlns:a16="http://schemas.microsoft.com/office/drawing/2014/main" id="{14D51F4A-6EEC-D944-8F38-0AE4C6D2AC77}"/>
                </a:ext>
              </a:extLst>
            </p:cNvPr>
            <p:cNvSpPr txBox="1"/>
            <p:nvPr/>
          </p:nvSpPr>
          <p:spPr>
            <a:xfrm>
              <a:off x="9480539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35</a:t>
              </a:r>
            </a:p>
          </p:txBody>
        </p:sp>
        <p:sp>
          <p:nvSpPr>
            <p:cNvPr id="134" name="CaixaDeTexto 34">
              <a:extLst>
                <a:ext uri="{FF2B5EF4-FFF2-40B4-BE49-F238E27FC236}">
                  <a16:creationId xmlns:a16="http://schemas.microsoft.com/office/drawing/2014/main" id="{344FFADA-CFAE-D148-8821-8CBE3D8F2C65}"/>
                </a:ext>
              </a:extLst>
            </p:cNvPr>
            <p:cNvSpPr txBox="1"/>
            <p:nvPr/>
          </p:nvSpPr>
          <p:spPr>
            <a:xfrm>
              <a:off x="9844870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40</a:t>
              </a:r>
            </a:p>
          </p:txBody>
        </p:sp>
        <p:sp>
          <p:nvSpPr>
            <p:cNvPr id="135" name="CaixaDeTexto 35">
              <a:extLst>
                <a:ext uri="{FF2B5EF4-FFF2-40B4-BE49-F238E27FC236}">
                  <a16:creationId xmlns:a16="http://schemas.microsoft.com/office/drawing/2014/main" id="{43305FA7-3E5F-8A42-8BFD-A8DF80821114}"/>
                </a:ext>
              </a:extLst>
            </p:cNvPr>
            <p:cNvSpPr txBox="1"/>
            <p:nvPr/>
          </p:nvSpPr>
          <p:spPr>
            <a:xfrm>
              <a:off x="10266351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45</a:t>
              </a:r>
            </a:p>
          </p:txBody>
        </p:sp>
        <p:sp>
          <p:nvSpPr>
            <p:cNvPr id="136" name="CaixaDeTexto 37">
              <a:extLst>
                <a:ext uri="{FF2B5EF4-FFF2-40B4-BE49-F238E27FC236}">
                  <a16:creationId xmlns:a16="http://schemas.microsoft.com/office/drawing/2014/main" id="{1DFE99C8-EA8E-0C4D-9B12-50640CC182BA}"/>
                </a:ext>
              </a:extLst>
            </p:cNvPr>
            <p:cNvSpPr txBox="1"/>
            <p:nvPr/>
          </p:nvSpPr>
          <p:spPr>
            <a:xfrm>
              <a:off x="6830207" y="2680063"/>
              <a:ext cx="357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800" dirty="0">
                  <a:latin typeface="Source Sans Pro" panose="020B0503030403020204" pitchFamily="34" charset="77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9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>
            <a:extLst>
              <a:ext uri="{FF2B5EF4-FFF2-40B4-BE49-F238E27FC236}">
                <a16:creationId xmlns:a16="http://schemas.microsoft.com/office/drawing/2014/main" id="{49B826F9-7E27-DC4C-AAD6-68F086161D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51584" y="1643111"/>
            <a:ext cx="6583683" cy="337049"/>
          </a:xfrm>
          <a:prstGeom prst="round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36000" tIns="36000" rIns="36000" bIns="36000"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Seido Raw Bold" pitchFamily="2" charset="77"/>
              </a:rPr>
              <a:t>Design</a:t>
            </a: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Seido Raw Light" pitchFamily="2" charset="77"/>
              </a:rPr>
              <a:t>: Prospective, r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w Seido Raw Light" pitchFamily="2" charset="77"/>
              </a:rPr>
              <a:t>andomized, open-label, controlled, multi-center trial </a:t>
            </a: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w Seido Raw Light" pitchFamily="2" charset="77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7DE7F0CA-FBC8-6D49-ADDC-0E781DAF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866" y="3598925"/>
            <a:ext cx="219249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</a:rPr>
              <a:t>No anticoagulation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13FF0616-0CE8-254D-BC19-26A327704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903" y="2066762"/>
            <a:ext cx="339642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</a:rPr>
              <a:t>Rivaroxaban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</a:rPr>
              <a:t>(10 mg/day) 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072CC813-FE22-7644-BBBA-5CC313C69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988" y="4569298"/>
            <a:ext cx="1344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Day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35±4</a:t>
            </a:r>
            <a:endParaRPr kumimoji="0" lang="en-GB" sz="140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29" name="Line 23">
            <a:extLst>
              <a:ext uri="{FF2B5EF4-FFF2-40B4-BE49-F238E27FC236}">
                <a16:creationId xmlns:a16="http://schemas.microsoft.com/office/drawing/2014/main" id="{00F399C6-B13F-E244-B3BD-691C203F4F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8241" y="3377950"/>
            <a:ext cx="6432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u="none" strike="noStrike" kern="0" cap="none" spc="0" normalizeH="0" baseline="0" noProof="0" dirty="0">
              <a:ln>
                <a:noFill/>
              </a:ln>
              <a:solidFill>
                <a:srgbClr val="726F69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cxnSp>
        <p:nvCxnSpPr>
          <p:cNvPr id="31" name="Straight Connector 48">
            <a:extLst>
              <a:ext uri="{FF2B5EF4-FFF2-40B4-BE49-F238E27FC236}">
                <a16:creationId xmlns:a16="http://schemas.microsoft.com/office/drawing/2014/main" id="{54D78B05-43BF-BA4B-B895-CB6B99D7319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886737" y="2711152"/>
            <a:ext cx="623703" cy="643227"/>
          </a:xfrm>
          <a:prstGeom prst="line">
            <a:avLst/>
          </a:prstGeom>
          <a:noFill/>
          <a:ln w="2857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Line 23">
            <a:extLst>
              <a:ext uri="{FF2B5EF4-FFF2-40B4-BE49-F238E27FC236}">
                <a16:creationId xmlns:a16="http://schemas.microsoft.com/office/drawing/2014/main" id="{30AD8D56-E845-DE4B-A717-443ED48B7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403" y="2725059"/>
            <a:ext cx="2858240" cy="0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u="none" strike="noStrike" kern="0" cap="none" spc="0" normalizeH="0" baseline="0" noProof="0" dirty="0">
              <a:ln>
                <a:noFill/>
              </a:ln>
              <a:solidFill>
                <a:srgbClr val="726F69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D795A3C-9F64-3443-93F0-CEF9A96DC4E8}"/>
              </a:ext>
            </a:extLst>
          </p:cNvPr>
          <p:cNvGrpSpPr/>
          <p:nvPr/>
        </p:nvGrpSpPr>
        <p:grpSpPr>
          <a:xfrm>
            <a:off x="4860429" y="3387482"/>
            <a:ext cx="3510321" cy="625028"/>
            <a:chOff x="4582080" y="3702937"/>
            <a:chExt cx="3510321" cy="625028"/>
          </a:xfrm>
        </p:grpSpPr>
        <p:cxnSp>
          <p:nvCxnSpPr>
            <p:cNvPr id="37" name="Straight Connector 59">
              <a:extLst>
                <a:ext uri="{FF2B5EF4-FFF2-40B4-BE49-F238E27FC236}">
                  <a16:creationId xmlns:a16="http://schemas.microsoft.com/office/drawing/2014/main" id="{9A092839-F7B5-BC40-A1A0-C31B1055C1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605992" y="3679025"/>
              <a:ext cx="625028" cy="672851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89248DC9-29CF-734A-88E5-E322DABB8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3136" y="4323819"/>
              <a:ext cx="2849265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u="none" strike="noStrike" kern="0" cap="none" spc="0" normalizeH="0" baseline="0" noProof="0" dirty="0">
                <a:ln>
                  <a:noFill/>
                </a:ln>
                <a:solidFill>
                  <a:srgbClr val="726F69"/>
                </a:solidFill>
                <a:effectLst/>
                <a:uLnTx/>
                <a:uFillTx/>
                <a:latin typeface="Source Sans Pro Light" panose="020B0403030403020204" pitchFamily="34" charset="77"/>
              </a:endParaRPr>
            </a:p>
          </p:txBody>
        </p:sp>
      </p:grpSp>
      <p:cxnSp>
        <p:nvCxnSpPr>
          <p:cNvPr id="39" name="Straight Connector 3">
            <a:extLst>
              <a:ext uri="{FF2B5EF4-FFF2-40B4-BE49-F238E27FC236}">
                <a16:creationId xmlns:a16="http://schemas.microsoft.com/office/drawing/2014/main" id="{3FE3854B-B04F-BB49-B3C9-9B8908DEDD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80092" y="2327147"/>
            <a:ext cx="0" cy="2144488"/>
          </a:xfrm>
          <a:prstGeom prst="line">
            <a:avLst/>
          </a:prstGeom>
          <a:noFill/>
          <a:ln w="12700" algn="ctr">
            <a:solidFill>
              <a:srgbClr val="807F8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Oval 7">
            <a:extLst>
              <a:ext uri="{FF2B5EF4-FFF2-40B4-BE49-F238E27FC236}">
                <a16:creationId xmlns:a16="http://schemas.microsoft.com/office/drawing/2014/main" id="{796FCB46-C712-E64F-BABA-9A7A5CFA1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071" y="3015782"/>
            <a:ext cx="754452" cy="737032"/>
          </a:xfrm>
          <a:prstGeom prst="ellipse">
            <a:avLst/>
          </a:prstGeom>
          <a:solidFill>
            <a:srgbClr val="002060"/>
          </a:solidFill>
          <a:ln w="1587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Seido Raw Black" pitchFamily="2" charset="77"/>
              </a:rPr>
              <a:t>R</a:t>
            </a:r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id="{13BC0E26-B1D8-584B-8968-E6B8DB741B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11043" y="2720915"/>
            <a:ext cx="1534019" cy="4145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u="none" strike="noStrike" kern="0" cap="none" spc="0" normalizeH="0" baseline="0" noProof="0" dirty="0">
              <a:ln>
                <a:noFill/>
              </a:ln>
              <a:solidFill>
                <a:srgbClr val="726F69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42" name="Line 23">
            <a:extLst>
              <a:ext uri="{FF2B5EF4-FFF2-40B4-BE49-F238E27FC236}">
                <a16:creationId xmlns:a16="http://schemas.microsoft.com/office/drawing/2014/main" id="{16401E49-F24B-E44A-B3B6-C4F484109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3223" y="4008363"/>
            <a:ext cx="1531839" cy="0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u="none" strike="noStrike" kern="0" cap="none" spc="0" normalizeH="0" baseline="0" noProof="0" dirty="0">
              <a:ln>
                <a:noFill/>
              </a:ln>
              <a:solidFill>
                <a:srgbClr val="726F69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7691589-AE6F-D941-88DD-65D3B84CF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61" y="4568138"/>
            <a:ext cx="1826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Day 75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(phone call)</a:t>
            </a:r>
          </a:p>
        </p:txBody>
      </p:sp>
      <p:sp>
        <p:nvSpPr>
          <p:cNvPr id="44" name="Diagonal liegende Ecken des Rechtecks abrunden 17">
            <a:extLst>
              <a:ext uri="{FF2B5EF4-FFF2-40B4-BE49-F238E27FC236}">
                <a16:creationId xmlns:a16="http://schemas.microsoft.com/office/drawing/2014/main" id="{3DDC5940-8FFB-114A-A92A-48D98A0E3ACE}"/>
              </a:ext>
            </a:extLst>
          </p:cNvPr>
          <p:cNvSpPr/>
          <p:nvPr/>
        </p:nvSpPr>
        <p:spPr bwMode="auto">
          <a:xfrm flipH="1">
            <a:off x="1587610" y="2481391"/>
            <a:ext cx="2448159" cy="1802890"/>
          </a:xfrm>
          <a:prstGeom prst="round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~320 COVID+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Medically Ill hospitalized</a:t>
            </a:r>
          </a:p>
          <a:p>
            <a:pPr lvl="0" algn="ctr" defTabSz="914377">
              <a:lnSpc>
                <a:spcPct val="90000"/>
              </a:lnSpc>
              <a:defRPr/>
            </a:pPr>
            <a:r>
              <a:rPr lang="en-US" sz="1600" kern="0" dirty="0">
                <a:solidFill>
                  <a:srgbClr val="000000"/>
                </a:solidFill>
                <a:latin typeface="Source Sans Pro Light" panose="020B0403030403020204" pitchFamily="34" charset="77"/>
                <a:cs typeface="Arial" charset="0"/>
              </a:rPr>
              <a:t>with IMPROVE ≥4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or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IMPROVE 2-3 with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Ddimer &gt;500 ng/mL receiving LMWH or UFH</a:t>
            </a:r>
          </a:p>
        </p:txBody>
      </p:sp>
      <p:cxnSp>
        <p:nvCxnSpPr>
          <p:cNvPr id="45" name="Straight Connector 3">
            <a:extLst>
              <a:ext uri="{FF2B5EF4-FFF2-40B4-BE49-F238E27FC236}">
                <a16:creationId xmlns:a16="http://schemas.microsoft.com/office/drawing/2014/main" id="{DE9B9F49-DD85-6E47-8E4D-6FDB4FFD22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45061" y="2337752"/>
            <a:ext cx="0" cy="2133883"/>
          </a:xfrm>
          <a:prstGeom prst="line">
            <a:avLst/>
          </a:prstGeom>
          <a:noFill/>
          <a:ln w="12700" algn="ctr">
            <a:solidFill>
              <a:srgbClr val="807F8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id="{7D69A11B-2C4F-1445-A784-A9BE92417BE5}"/>
              </a:ext>
            </a:extLst>
          </p:cNvPr>
          <p:cNvSpPr txBox="1"/>
          <p:nvPr/>
        </p:nvSpPr>
        <p:spPr>
          <a:xfrm flipH="1">
            <a:off x="4333193" y="4109371"/>
            <a:ext cx="100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Discharge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6B07F973-86B7-AE48-B894-F542F895CBDE}"/>
              </a:ext>
            </a:extLst>
          </p:cNvPr>
          <p:cNvSpPr txBox="1"/>
          <p:nvPr/>
        </p:nvSpPr>
        <p:spPr>
          <a:xfrm flipH="1">
            <a:off x="3698180" y="4471385"/>
            <a:ext cx="1152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Screening</a:t>
            </a:r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650C5062-A30D-644D-ABB5-1F51BBA53B57}"/>
              </a:ext>
            </a:extLst>
          </p:cNvPr>
          <p:cNvSpPr txBox="1"/>
          <p:nvPr/>
        </p:nvSpPr>
        <p:spPr>
          <a:xfrm flipH="1">
            <a:off x="8042365" y="4111472"/>
            <a:ext cx="2148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Light" panose="020B0403030403020204" pitchFamily="34" charset="77"/>
                <a:cs typeface="Arial" charset="0"/>
              </a:rPr>
              <a:t>Follow-up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E8D159AA-413F-7147-A0F6-2C1E951578AB}"/>
              </a:ext>
            </a:extLst>
          </p:cNvPr>
          <p:cNvSpPr txBox="1"/>
          <p:nvPr/>
        </p:nvSpPr>
        <p:spPr>
          <a:xfrm>
            <a:off x="8380092" y="3103360"/>
            <a:ext cx="2971130" cy="5232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77"/>
              </a:rPr>
              <a:t>Doppler US + pulmonary </a:t>
            </a:r>
            <a:r>
              <a:rPr kumimoji="0" lang="en-US" sz="14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77"/>
              </a:rPr>
              <a:t>angioCT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77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77"/>
              </a:rPr>
              <a:t>at  day 35+4</a:t>
            </a:r>
          </a:p>
        </p:txBody>
      </p:sp>
      <p:sp>
        <p:nvSpPr>
          <p:cNvPr id="52" name="Line 9">
            <a:extLst>
              <a:ext uri="{FF2B5EF4-FFF2-40B4-BE49-F238E27FC236}">
                <a16:creationId xmlns:a16="http://schemas.microsoft.com/office/drawing/2014/main" id="{40332309-D4E8-844E-84C9-5CD648DA2D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6537" y="3800257"/>
            <a:ext cx="0" cy="313981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u="none" strike="noStrike" kern="0" cap="none" spc="0" normalizeH="0" baseline="0" noProof="0" dirty="0">
              <a:ln>
                <a:noFill/>
              </a:ln>
              <a:solidFill>
                <a:srgbClr val="726F69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64ADA7D7-4D4E-CE4C-BDC9-B1EE2C3A875E}"/>
              </a:ext>
            </a:extLst>
          </p:cNvPr>
          <p:cNvSpPr txBox="1"/>
          <p:nvPr/>
        </p:nvSpPr>
        <p:spPr>
          <a:xfrm>
            <a:off x="1587610" y="5180100"/>
            <a:ext cx="924914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w Seido Raw Bold" pitchFamily="2" charset="77"/>
              </a:rPr>
              <a:t>Primary </a:t>
            </a:r>
            <a:r>
              <a:rPr kumimoji="0" lang="en-US" sz="11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w Seido Raw Bold" pitchFamily="2" charset="77"/>
              </a:rPr>
              <a:t>endp</a:t>
            </a: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w Seido Raw Bold" pitchFamily="2" charset="77"/>
              </a:rPr>
              <a:t>: 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</a:rPr>
              <a:t>symptomatic VTE, VTE-related death, VTE detected by mandatory bilateral lower limbs venous duplex scan and pulmonary </a:t>
            </a:r>
            <a:r>
              <a:rPr lang="en-US" sz="1200" kern="0" dirty="0" err="1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</a:rPr>
              <a:t>angioCT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</a:rPr>
              <a:t> on day 35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  <a:sym typeface="Symbol" pitchFamily="2" charset="2"/>
              </a:rPr>
              <a:t>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</a:rPr>
              <a:t>4 post-hospital discharge and (myocardial infarction [MI], non-hemorrhagic stroke, major adverse limb events [MALE] and cardiovascular [CV] death + all cause death up to day 35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  <a:sym typeface="Symbol" pitchFamily="2" charset="2"/>
              </a:rPr>
              <a:t></a:t>
            </a:r>
            <a:r>
              <a:rPr lang="en-US" sz="1200" kern="0" dirty="0">
                <a:solidFill>
                  <a:prstClr val="black"/>
                </a:solidFill>
                <a:latin typeface="Source Sans Pro Light" panose="020B0403030403020204" pitchFamily="34" charset="77"/>
                <a:cs typeface="Arial" charset="0"/>
              </a:rPr>
              <a:t>4 post-hospital discharge. </a:t>
            </a:r>
            <a:endParaRPr lang="en-US" sz="1400" kern="0" dirty="0">
              <a:solidFill>
                <a:prstClr val="black"/>
              </a:solidFill>
              <a:latin typeface="Source Sans Pro Light" panose="020B0403030403020204" pitchFamily="34" charset="77"/>
              <a:cs typeface="Arial" charset="0"/>
            </a:endParaRPr>
          </a:p>
        </p:txBody>
      </p:sp>
      <p:cxnSp>
        <p:nvCxnSpPr>
          <p:cNvPr id="55" name="Straight Connector 3">
            <a:extLst>
              <a:ext uri="{FF2B5EF4-FFF2-40B4-BE49-F238E27FC236}">
                <a16:creationId xmlns:a16="http://schemas.microsoft.com/office/drawing/2014/main" id="{5582920F-C0A5-334C-85CB-9214990BFE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4263" y="3387481"/>
            <a:ext cx="0" cy="1084154"/>
          </a:xfrm>
          <a:prstGeom prst="line">
            <a:avLst/>
          </a:prstGeom>
          <a:noFill/>
          <a:ln w="12700" algn="ctr">
            <a:solidFill>
              <a:srgbClr val="807F8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2">
            <a:extLst>
              <a:ext uri="{FF2B5EF4-FFF2-40B4-BE49-F238E27FC236}">
                <a16:creationId xmlns:a16="http://schemas.microsoft.com/office/drawing/2014/main" id="{1D7C4F3D-27D5-7E4E-8CB6-B1C4C3882004}"/>
              </a:ext>
            </a:extLst>
          </p:cNvPr>
          <p:cNvSpPr txBox="1"/>
          <p:nvPr/>
        </p:nvSpPr>
        <p:spPr>
          <a:xfrm>
            <a:off x="1587610" y="5829076"/>
            <a:ext cx="6037230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cs typeface="Arial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1100" dirty="0"/>
              <a:t>Power: 80%, Two sided alpha 0.05 (Control 15%, Treatment 5%; 67% RRR) </a:t>
            </a:r>
            <a:endParaRPr lang="en-US" sz="1100" dirty="0"/>
          </a:p>
        </p:txBody>
      </p:sp>
      <p:sp>
        <p:nvSpPr>
          <p:cNvPr id="12" name="Colchete Duplo 11">
            <a:extLst>
              <a:ext uri="{FF2B5EF4-FFF2-40B4-BE49-F238E27FC236}">
                <a16:creationId xmlns:a16="http://schemas.microsoft.com/office/drawing/2014/main" id="{6069FDC4-5517-4046-92E2-49750473F443}"/>
              </a:ext>
            </a:extLst>
          </p:cNvPr>
          <p:cNvSpPr/>
          <p:nvPr/>
        </p:nvSpPr>
        <p:spPr>
          <a:xfrm>
            <a:off x="1587610" y="2481391"/>
            <a:ext cx="2460631" cy="1717400"/>
          </a:xfrm>
          <a:prstGeom prst="bracketPair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Hospital Icon 1860189">
            <a:extLst>
              <a:ext uri="{FF2B5EF4-FFF2-40B4-BE49-F238E27FC236}">
                <a16:creationId xmlns:a16="http://schemas.microsoft.com/office/drawing/2014/main" id="{1EC93FC5-F643-D247-90B1-F6591A0D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43" y="2894978"/>
            <a:ext cx="785264" cy="7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4968F421-5F0C-6048-BA93-33E090A70DAA}"/>
              </a:ext>
            </a:extLst>
          </p:cNvPr>
          <p:cNvSpPr/>
          <p:nvPr/>
        </p:nvSpPr>
        <p:spPr>
          <a:xfrm>
            <a:off x="2996226" y="1303272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A01927BD-B750-AB4D-8344-9905A9C460F1}"/>
              </a:ext>
            </a:extLst>
          </p:cNvPr>
          <p:cNvSpPr/>
          <p:nvPr/>
        </p:nvSpPr>
        <p:spPr>
          <a:xfrm>
            <a:off x="3092319" y="663325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w Seido Raw" pitchFamily="2" charset="77"/>
              </a:rPr>
              <a:t>STUDY DESIGN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E833C5D-7365-354E-ABEE-7F17FFD1C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14" y="221475"/>
            <a:ext cx="8083761" cy="5875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C0B1D-39DC-BF4A-8DA8-328F51D51EBC}"/>
              </a:ext>
            </a:extLst>
          </p:cNvPr>
          <p:cNvSpPr txBox="1"/>
          <p:nvPr/>
        </p:nvSpPr>
        <p:spPr>
          <a:xfrm>
            <a:off x="3215680" y="6525344"/>
            <a:ext cx="672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Rivaroxaban is not approved for patients admitted or discharged for an acute medical illness by EMEA</a:t>
            </a:r>
          </a:p>
        </p:txBody>
      </p:sp>
    </p:spTree>
    <p:extLst>
      <p:ext uri="{BB962C8B-B14F-4D97-AF65-F5344CB8AC3E}">
        <p14:creationId xmlns:p14="http://schemas.microsoft.com/office/powerpoint/2010/main" val="29586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1783876" y="657539"/>
            <a:ext cx="8327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KEY INCLUSION AND EXCLUSION CRITERIA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33B85D6-616E-434C-B536-C5FAA1F5DB64}"/>
              </a:ext>
            </a:extLst>
          </p:cNvPr>
          <p:cNvGrpSpPr/>
          <p:nvPr/>
        </p:nvGrpSpPr>
        <p:grpSpPr>
          <a:xfrm>
            <a:off x="885829" y="2195824"/>
            <a:ext cx="4637186" cy="3445289"/>
            <a:chOff x="1195851" y="2617307"/>
            <a:chExt cx="4678293" cy="3445289"/>
          </a:xfrm>
        </p:grpSpPr>
        <p:graphicFrame>
          <p:nvGraphicFramePr>
            <p:cNvPr id="34" name="Group 101">
              <a:extLst>
                <a:ext uri="{FF2B5EF4-FFF2-40B4-BE49-F238E27FC236}">
                  <a16:creationId xmlns:a16="http://schemas.microsoft.com/office/drawing/2014/main" id="{84AB9E7D-471C-B040-861E-C956381914D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15357218"/>
                </p:ext>
              </p:extLst>
            </p:nvPr>
          </p:nvGraphicFramePr>
          <p:xfrm>
            <a:off x="1195851" y="2617307"/>
            <a:ext cx="4678293" cy="3445289"/>
          </p:xfrm>
          <a:graphic>
            <a:graphicData uri="http://schemas.openxmlformats.org/drawingml/2006/table">
              <a:tbl>
                <a:tblPr firstRow="1" bandRow="1">
                  <a:tableStyleId>{69012ECD-51FC-41F1-AA8D-1B2483CD663E}</a:tableStyleId>
                </a:tblPr>
                <a:tblGrid>
                  <a:gridCol w="463718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78403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Pct val="140000"/>
                          <a:buFontTx/>
                          <a:buNone/>
                          <a:tabLst/>
                        </a:pPr>
                        <a:r>
                          <a:rPr kumimoji="0" lang="en-GB" sz="1400" b="1" i="0" u="none" strike="noStrike" cap="none" normalizeH="0" baseline="0" dirty="0">
                            <a:ln>
                              <a:noFill/>
                            </a:ln>
                            <a:effectLst/>
                            <a:latin typeface="Bw Seido Raw Black" pitchFamily="2" charset="77"/>
                          </a:rPr>
                          <a:t>KEY INCLUSION CRITERIA</a:t>
                        </a:r>
                        <a:endPara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  <a:ea typeface="Times New Roman" pitchFamily="18" charset="0"/>
                          <a:cs typeface="Arial" pitchFamily="34" charset="0"/>
                        </a:endParaRPr>
                      </a:p>
                    </a:txBody>
                    <a:tcPr marL="118147" marR="118147" marT="40341" marB="40341" anchor="ctr" horzOverflow="overflow">
                      <a:lnL w="6350" cap="flat" cmpd="sng" algn="ctr">
                        <a:noFill/>
                        <a:prstDash val="solid"/>
                        <a:miter lim="800000"/>
                      </a:lnL>
                      <a:lnR w="6350" cap="flat" cmpd="sng" algn="ctr">
                        <a:noFill/>
                        <a:prstDash val="solid"/>
                        <a:miter lim="800000"/>
                      </a:lnR>
                      <a:lnT w="6350" cap="flat" cmpd="sng" algn="ctr">
                        <a:noFill/>
                        <a:prstDash val="solid"/>
                        <a:miter lim="800000"/>
                      </a:lnT>
                      <a:lnB w="6350" cap="flat" cmpd="sng" algn="ctr">
                        <a:noFill/>
                        <a:prstDash val="solid"/>
                        <a:miter lim="8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206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066886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</a:rPr>
                          <a:t>Patients ≥ 18 years hospitalized for minimum of 3 days with standard dose thromboprophylaxis (LMWH, fondaparinux or UFH) prior to randomization for SARS-CoV-2 infection (COVID-19)</a:t>
                        </a: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endParaRPr lang="en-US" sz="1600" b="0" i="0" kern="1200" noProof="0" dirty="0">
                          <a:solidFill>
                            <a:srgbClr val="000000"/>
                          </a:solidFill>
                          <a:latin typeface="Source Sans Pro Light" panose="020B0403030403020204" pitchFamily="34" charset="77"/>
                        </a:endParaRP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</a:rPr>
                          <a:t>Total modified IMPROVE VTE Risk Score ≥ 4 OR total modified IMPROVE VTE Risk Score 2 or 3  and  D dimer &gt; 500 ng/ml during index hospitalization</a:t>
                        </a:r>
                      </a:p>
                    </a:txBody>
                    <a:tcPr marL="144000" marR="144000" marT="108000" marB="108000">
                      <a:lnL w="6350" cap="flat" cmpd="sng" algn="ctr">
                        <a:noFill/>
                        <a:prstDash val="solid"/>
                        <a:miter lim="800000"/>
                      </a:lnL>
                      <a:lnR w="6350" cap="flat" cmpd="sng" algn="ctr">
                        <a:noFill/>
                        <a:prstDash val="solid"/>
                        <a:miter lim="800000"/>
                      </a:lnR>
                      <a:lnT w="6350" cap="flat" cmpd="sng" algn="ctr">
                        <a:noFill/>
                        <a:prstDash val="solid"/>
                        <a:miter lim="800000"/>
                      </a:lnT>
                      <a:lnB w="6350" cap="flat" cmpd="sng" algn="ctr">
                        <a:noFill/>
                        <a:prstDash val="solid"/>
                        <a:miter lim="8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2" name="Retângulo Arredondado 1">
              <a:extLst>
                <a:ext uri="{FF2B5EF4-FFF2-40B4-BE49-F238E27FC236}">
                  <a16:creationId xmlns:a16="http://schemas.microsoft.com/office/drawing/2014/main" id="{7EAAD03C-B89B-514E-8A9A-F7216B1A2C1E}"/>
                </a:ext>
              </a:extLst>
            </p:cNvPr>
            <p:cNvSpPr/>
            <p:nvPr/>
          </p:nvSpPr>
          <p:spPr>
            <a:xfrm>
              <a:off x="1366428" y="3130946"/>
              <a:ext cx="179408" cy="16783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10696CD3-82D1-8542-87BD-1A22EADAF34A}"/>
                </a:ext>
              </a:extLst>
            </p:cNvPr>
            <p:cNvSpPr/>
            <p:nvPr/>
          </p:nvSpPr>
          <p:spPr>
            <a:xfrm>
              <a:off x="1366428" y="4514554"/>
              <a:ext cx="179408" cy="16783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E439C01-0CBC-CB4A-95C3-7B1BBEE8F50E}"/>
              </a:ext>
            </a:extLst>
          </p:cNvPr>
          <p:cNvGrpSpPr/>
          <p:nvPr/>
        </p:nvGrpSpPr>
        <p:grpSpPr>
          <a:xfrm>
            <a:off x="6358242" y="2195825"/>
            <a:ext cx="4778851" cy="3609801"/>
            <a:chOff x="6138324" y="2617308"/>
            <a:chExt cx="4821214" cy="3609801"/>
          </a:xfrm>
        </p:grpSpPr>
        <p:graphicFrame>
          <p:nvGraphicFramePr>
            <p:cNvPr id="35" name="Group 101">
              <a:extLst>
                <a:ext uri="{FF2B5EF4-FFF2-40B4-BE49-F238E27FC236}">
                  <a16:creationId xmlns:a16="http://schemas.microsoft.com/office/drawing/2014/main" id="{41E85B12-63A4-8844-826F-775B95568C2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8692496"/>
                </p:ext>
              </p:extLst>
            </p:nvPr>
          </p:nvGraphicFramePr>
          <p:xfrm>
            <a:off x="6138324" y="2617308"/>
            <a:ext cx="4821214" cy="3609801"/>
          </p:xfrm>
          <a:graphic>
            <a:graphicData uri="http://schemas.openxmlformats.org/drawingml/2006/table">
              <a:tbl>
                <a:tblPr firstRow="1" bandRow="1">
                  <a:tableStyleId>{69012ECD-51FC-41F1-AA8D-1B2483CD663E}</a:tableStyleId>
                </a:tblPr>
                <a:tblGrid>
                  <a:gridCol w="477885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36104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Pct val="140000"/>
                          <a:buFontTx/>
                          <a:buNone/>
                          <a:tabLst/>
                        </a:pPr>
                        <a:r>
                          <a:rPr kumimoji="0" lang="en-GB" sz="1400" b="1" i="0" u="none" strike="noStrike" cap="none" normalizeH="0" baseline="0" dirty="0">
                            <a:ln>
                              <a:noFill/>
                            </a:ln>
                            <a:effectLst/>
                            <a:latin typeface="Bw Seido Raw Black" pitchFamily="2" charset="77"/>
                          </a:rPr>
                          <a:t>KEY EXCLUSION CRITERIA</a:t>
                        </a:r>
                        <a:endPara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w Seido Raw Black" pitchFamily="2" charset="77"/>
                          <a:ea typeface="Times New Roman" pitchFamily="18" charset="0"/>
                          <a:cs typeface="Arial" pitchFamily="34" charset="0"/>
                        </a:endParaRPr>
                      </a:p>
                    </a:txBody>
                    <a:tcPr marL="118147" marR="118147" marT="40341" marB="40341" anchor="ctr" horzOverflow="overflow">
                      <a:lnL w="6350" cap="flat" cmpd="sng" algn="ctr">
                        <a:noFill/>
                        <a:prstDash val="solid"/>
                        <a:miter lim="800000"/>
                      </a:lnL>
                      <a:lnR w="6350" cap="flat" cmpd="sng" algn="ctr">
                        <a:noFill/>
                        <a:prstDash val="solid"/>
                        <a:miter lim="800000"/>
                      </a:lnR>
                      <a:lnT w="6350" cap="flat" cmpd="sng" algn="ctr">
                        <a:noFill/>
                        <a:prstDash val="solid"/>
                        <a:miter lim="800000"/>
                      </a:lnT>
                      <a:lnB w="6350" cap="flat" cmpd="sng" algn="ctr">
                        <a:noFill/>
                        <a:prstDash val="solid"/>
                        <a:miter lim="8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006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084248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GB" sz="16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Bleeding Risks</a:t>
                        </a: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GB" sz="14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Any bleeding within 3 months</a:t>
                        </a: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GB" sz="14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Surgery, biopsy or trauma 4 weeks prior or planned</a:t>
                        </a: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Active gastroduodenal ulcer</a:t>
                        </a:r>
                        <a:endParaRPr lang="en-GB" sz="1400" b="0" i="0" kern="1200" noProof="0" dirty="0">
                          <a:solidFill>
                            <a:srgbClr val="000000"/>
                          </a:solidFill>
                          <a:latin typeface="Source Sans Pro Light" panose="020B0403030403020204" pitchFamily="34" charset="77"/>
                          <a:ea typeface="+mn-ea"/>
                          <a:cs typeface="+mn-cs"/>
                        </a:endParaRP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Active cancer </a:t>
                        </a:r>
                        <a:r>
                          <a:rPr lang="en-GB" sz="1400" b="0" i="0" kern="1200" noProof="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 </a:t>
                        </a: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Required anticoagulation after discharge</a:t>
                        </a: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Use of dual antiplatelet therapy during the index hospitalization</a:t>
                        </a: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Creatinine clearance &lt; 30 ml/min</a:t>
                        </a:r>
                      </a:p>
                      <a:p>
                        <a:pPr marL="268288" marR="0" lvl="0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6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Concomitant Medications</a:t>
                        </a: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Combined P-</a:t>
                        </a:r>
                        <a:r>
                          <a:rPr lang="en-US" sz="1400" b="0" i="0" kern="1200" dirty="0" err="1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gp</a:t>
                        </a: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 and strong CYP3A4 inhibitors </a:t>
                        </a:r>
                      </a:p>
                      <a:p>
                        <a:pPr marL="725488" marR="0" lvl="1" indent="-268288" algn="l" defTabSz="914400" rtl="0" eaLnBrk="0" fontAlgn="base" latinLnBrk="0" hangingPunct="0">
                          <a:lnSpc>
                            <a:spcPct val="90000"/>
                          </a:lnSpc>
                          <a:spcBef>
                            <a:spcPct val="25000"/>
                          </a:spcBef>
                          <a:spcAft>
                            <a:spcPct val="0"/>
                          </a:spcAft>
                          <a:buClr>
                            <a:schemeClr val="bg2"/>
                          </a:buClr>
                          <a:buSzPct val="80000"/>
                          <a:buFont typeface="Wingdings" pitchFamily="2" charset="2"/>
                          <a:buChar char="u"/>
                          <a:tabLst>
                            <a:tab pos="1238250" algn="l"/>
                          </a:tabLst>
                          <a:defRPr/>
                        </a:pP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Combined P-</a:t>
                        </a:r>
                        <a:r>
                          <a:rPr lang="en-US" sz="1400" b="0" i="0" kern="1200" dirty="0" err="1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gp</a:t>
                        </a:r>
                        <a:r>
                          <a:rPr lang="en-US" sz="1400" b="0" i="0" kern="1200" dirty="0">
                            <a:solidFill>
                              <a:srgbClr val="000000"/>
                            </a:solidFill>
                            <a:latin typeface="Source Sans Pro Light" panose="020B0403030403020204" pitchFamily="34" charset="77"/>
                            <a:ea typeface="+mn-ea"/>
                            <a:cs typeface="+mn-cs"/>
                          </a:rPr>
                          <a:t> and strong CYP3A4 inducers </a:t>
                        </a:r>
                      </a:p>
                    </a:txBody>
                    <a:tcPr marL="144000" marR="144000" marT="108000" marB="108000">
                      <a:lnL w="6350" cap="flat" cmpd="sng" algn="ctr">
                        <a:noFill/>
                        <a:prstDash val="solid"/>
                        <a:miter lim="800000"/>
                      </a:lnL>
                      <a:lnR w="6350" cap="flat" cmpd="sng" algn="ctr">
                        <a:noFill/>
                        <a:prstDash val="solid"/>
                        <a:miter lim="800000"/>
                      </a:lnR>
                      <a:lnT w="6350" cap="flat" cmpd="sng" algn="ctr">
                        <a:noFill/>
                        <a:prstDash val="solid"/>
                        <a:miter lim="800000"/>
                      </a:lnT>
                      <a:lnB w="6350" cap="flat" cmpd="sng" algn="ctr">
                        <a:noFill/>
                        <a:prstDash val="solid"/>
                        <a:miter lim="8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EF5DAE7E-B622-7840-AA68-4FE2CFF9CF25}"/>
                </a:ext>
              </a:extLst>
            </p:cNvPr>
            <p:cNvSpPr/>
            <p:nvPr/>
          </p:nvSpPr>
          <p:spPr>
            <a:xfrm>
              <a:off x="6273476" y="3077147"/>
              <a:ext cx="179408" cy="16783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48542F51-FA8B-AD46-8155-50B9F44E996E}"/>
                </a:ext>
              </a:extLst>
            </p:cNvPr>
            <p:cNvSpPr/>
            <p:nvPr/>
          </p:nvSpPr>
          <p:spPr>
            <a:xfrm>
              <a:off x="6273476" y="4382558"/>
              <a:ext cx="179408" cy="16783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3" name="Retângulo Arredondado 12">
              <a:extLst>
                <a:ext uri="{FF2B5EF4-FFF2-40B4-BE49-F238E27FC236}">
                  <a16:creationId xmlns:a16="http://schemas.microsoft.com/office/drawing/2014/main" id="{F69B9789-3337-1648-8A7A-5120B1580E5F}"/>
                </a:ext>
              </a:extLst>
            </p:cNvPr>
            <p:cNvSpPr/>
            <p:nvPr/>
          </p:nvSpPr>
          <p:spPr>
            <a:xfrm>
              <a:off x="6273476" y="4658131"/>
              <a:ext cx="179408" cy="16783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B3A6F25B-8226-4242-B45E-BA449D2E0A77}"/>
                </a:ext>
              </a:extLst>
            </p:cNvPr>
            <p:cNvSpPr/>
            <p:nvPr/>
          </p:nvSpPr>
          <p:spPr>
            <a:xfrm>
              <a:off x="6273476" y="5169380"/>
              <a:ext cx="179408" cy="16783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912AC6FC-E486-D147-9B23-E2240F86501D}"/>
                </a:ext>
              </a:extLst>
            </p:cNvPr>
            <p:cNvSpPr/>
            <p:nvPr/>
          </p:nvSpPr>
          <p:spPr>
            <a:xfrm>
              <a:off x="6753827" y="3400244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DA58A55D-119D-A74C-93EE-FB288D0D6612}"/>
                </a:ext>
              </a:extLst>
            </p:cNvPr>
            <p:cNvSpPr/>
            <p:nvPr/>
          </p:nvSpPr>
          <p:spPr>
            <a:xfrm>
              <a:off x="6753827" y="3637525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B0353C67-1DB8-E34A-9C15-34A908A98637}"/>
                </a:ext>
              </a:extLst>
            </p:cNvPr>
            <p:cNvSpPr/>
            <p:nvPr/>
          </p:nvSpPr>
          <p:spPr>
            <a:xfrm>
              <a:off x="6753827" y="3874806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8" name="Retângulo Arredondado 17">
              <a:extLst>
                <a:ext uri="{FF2B5EF4-FFF2-40B4-BE49-F238E27FC236}">
                  <a16:creationId xmlns:a16="http://schemas.microsoft.com/office/drawing/2014/main" id="{CDC3EC38-9E1D-0443-A64E-FD6976507B76}"/>
                </a:ext>
              </a:extLst>
            </p:cNvPr>
            <p:cNvSpPr/>
            <p:nvPr/>
          </p:nvSpPr>
          <p:spPr>
            <a:xfrm>
              <a:off x="6753827" y="4112087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19" name="Retângulo Arredondado 18">
              <a:extLst>
                <a:ext uri="{FF2B5EF4-FFF2-40B4-BE49-F238E27FC236}">
                  <a16:creationId xmlns:a16="http://schemas.microsoft.com/office/drawing/2014/main" id="{5B37AD25-387D-B944-8973-7BE0FD6C8A24}"/>
                </a:ext>
              </a:extLst>
            </p:cNvPr>
            <p:cNvSpPr/>
            <p:nvPr/>
          </p:nvSpPr>
          <p:spPr>
            <a:xfrm>
              <a:off x="6748188" y="5954821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3B7D1E8B-17BB-A241-BE95-019D199A33E1}"/>
                </a:ext>
              </a:extLst>
            </p:cNvPr>
            <p:cNvSpPr/>
            <p:nvPr/>
          </p:nvSpPr>
          <p:spPr>
            <a:xfrm>
              <a:off x="6753827" y="5682534"/>
              <a:ext cx="133110" cy="124522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chemeClr val="bg2">
                      <a:lumMod val="50000"/>
                    </a:schemeClr>
                  </a:solidFill>
                </a:ln>
              </a:endParaRPr>
            </a:p>
          </p:txBody>
        </p:sp>
      </p:grp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5C7205C-916F-0B4B-B5F6-EE43733DCA2F}"/>
              </a:ext>
            </a:extLst>
          </p:cNvPr>
          <p:cNvCxnSpPr>
            <a:cxnSpLocks/>
          </p:cNvCxnSpPr>
          <p:nvPr/>
        </p:nvCxnSpPr>
        <p:spPr>
          <a:xfrm flipV="1">
            <a:off x="5947847" y="2195827"/>
            <a:ext cx="0" cy="356935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Arredondado 12">
            <a:extLst>
              <a:ext uri="{FF2B5EF4-FFF2-40B4-BE49-F238E27FC236}">
                <a16:creationId xmlns:a16="http://schemas.microsoft.com/office/drawing/2014/main" id="{0333121D-1B0E-1A4C-9A8E-05C454DA8491}"/>
              </a:ext>
            </a:extLst>
          </p:cNvPr>
          <p:cNvSpPr/>
          <p:nvPr/>
        </p:nvSpPr>
        <p:spPr>
          <a:xfrm>
            <a:off x="6492206" y="5023770"/>
            <a:ext cx="177832" cy="16783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2">
                    <a:lumMod val="50000"/>
                  </a:schemeClr>
                </a:solidFill>
              </a:ln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BA2E18C-59E0-494B-A7DC-B47F153188C8}"/>
              </a:ext>
            </a:extLst>
          </p:cNvPr>
          <p:cNvSpPr/>
          <p:nvPr/>
        </p:nvSpPr>
        <p:spPr>
          <a:xfrm>
            <a:off x="2656006" y="1519514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24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22509811-6D84-BA47-A8CA-3E32F57AF4B5}"/>
              </a:ext>
            </a:extLst>
          </p:cNvPr>
          <p:cNvSpPr/>
          <p:nvPr/>
        </p:nvSpPr>
        <p:spPr>
          <a:xfrm>
            <a:off x="587388" y="1738581"/>
            <a:ext cx="11017224" cy="14813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2358139" y="652234"/>
            <a:ext cx="7307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500" dirty="0">
                <a:solidFill>
                  <a:srgbClr val="002060"/>
                </a:solidFill>
                <a:latin typeface="Bw Seido Raw" pitchFamily="2" charset="77"/>
              </a:rPr>
              <a:t>CLINICAL OUTCOMES</a:t>
            </a:r>
            <a:endParaRPr kumimoji="0" lang="en-US" sz="35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w Seido Raw" pitchFamily="2" charset="77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25C0F3-E748-1D47-B06D-06DE6F431FFD}"/>
              </a:ext>
            </a:extLst>
          </p:cNvPr>
          <p:cNvSpPr/>
          <p:nvPr/>
        </p:nvSpPr>
        <p:spPr>
          <a:xfrm>
            <a:off x="767408" y="1837825"/>
            <a:ext cx="104887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9086D"/>
                </a:solidFill>
                <a:latin typeface="Bw Seido Raw Black" pitchFamily="2" charset="77"/>
              </a:rPr>
              <a:t>PRIMARY OUTCOME</a:t>
            </a:r>
          </a:p>
          <a:p>
            <a:pPr algn="ctr"/>
            <a:r>
              <a:rPr lang="en-US" sz="1600" b="1" dirty="0">
                <a:latin typeface="Source Sans Pro Semibold" panose="020B0503030403020204" pitchFamily="34" charset="77"/>
              </a:rPr>
              <a:t>Composite of symptomatic VTE, VTE-related death, and VTE detected at bilateral lower limbs venous duplex scan and computed tomography pulmonary angiogram and symptomatic arterial thromboembolism, myocardial infarction (MI), non-hemorrhagic stroke, major adverse limb event (MALE), and cardiovascular (CV) death at day 35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FB63246-FFC7-BA48-AA04-1DD8B2BC07EC}"/>
              </a:ext>
            </a:extLst>
          </p:cNvPr>
          <p:cNvSpPr txBox="1"/>
          <p:nvPr/>
        </p:nvSpPr>
        <p:spPr>
          <a:xfrm>
            <a:off x="2913559" y="6051877"/>
            <a:ext cx="658368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Source Sans Pro Black" panose="020B0503030403020204" pitchFamily="34" charset="77"/>
              </a:rPr>
              <a:t>Clinical outcomes </a:t>
            </a:r>
            <a:r>
              <a:rPr lang="en-US" sz="1400" dirty="0">
                <a:solidFill>
                  <a:srgbClr val="002060"/>
                </a:solidFill>
                <a:latin typeface="Source Sans Pro Light" panose="020B0403030403020204" pitchFamily="34" charset="77"/>
              </a:rPr>
              <a:t> were adjudicated by an independent committee in a blinded fashion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47E60AB3-578C-3E47-BF0E-E060FC5425B5}"/>
              </a:ext>
            </a:extLst>
          </p:cNvPr>
          <p:cNvSpPr/>
          <p:nvPr/>
        </p:nvSpPr>
        <p:spPr>
          <a:xfrm>
            <a:off x="2719921" y="4425918"/>
            <a:ext cx="658368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w Seido Raw Black" pitchFamily="2" charset="77"/>
              </a:rPr>
              <a:t>SECONDARY OUTCOMES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Symptomatic and fatal VTE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Symptomatic VTE + all cause mortality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Symptomatic VTE, MI, stroke and cardiovascular death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BC267BE-2563-AC49-B908-E26AA4EE148D}"/>
              </a:ext>
            </a:extLst>
          </p:cNvPr>
          <p:cNvSpPr/>
          <p:nvPr/>
        </p:nvSpPr>
        <p:spPr>
          <a:xfrm>
            <a:off x="2719921" y="1385642"/>
            <a:ext cx="6583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D4961-3710-F84B-B5A5-5B21CFFFEC2B}"/>
              </a:ext>
            </a:extLst>
          </p:cNvPr>
          <p:cNvSpPr txBox="1"/>
          <p:nvPr/>
        </p:nvSpPr>
        <p:spPr>
          <a:xfrm>
            <a:off x="3490091" y="3521643"/>
            <a:ext cx="50433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w Seido Raw Black" pitchFamily="2" charset="77"/>
              </a:rPr>
              <a:t>KEY SAFETY OUTCOME</a:t>
            </a:r>
          </a:p>
          <a:p>
            <a:pPr lvl="0" algn="ctr"/>
            <a:r>
              <a:rPr lang="en-US" sz="1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Incidence of major bleeding according to ISTH criteria</a:t>
            </a:r>
          </a:p>
        </p:txBody>
      </p:sp>
    </p:spTree>
    <p:extLst>
      <p:ext uri="{BB962C8B-B14F-4D97-AF65-F5344CB8AC3E}">
        <p14:creationId xmlns:p14="http://schemas.microsoft.com/office/powerpoint/2010/main" val="30898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543EAAAA-D26E-0D4B-B406-DB0D81F9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888" y="1372758"/>
            <a:ext cx="6583681" cy="338554"/>
          </a:xfrm>
          <a:prstGeom prst="rect">
            <a:avLst/>
          </a:prstGeom>
          <a:solidFill>
            <a:srgbClr val="16B0E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w Seido Raw Black" pitchFamily="2" charset="77"/>
                <a:cs typeface="Source Sans Pro Black"/>
              </a:rPr>
              <a:t>SAMPLE SIZE CALCULATIONS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95F9E165-CCDF-AE44-AEF1-5131BB6A2736}"/>
              </a:ext>
            </a:extLst>
          </p:cNvPr>
          <p:cNvSpPr/>
          <p:nvPr/>
        </p:nvSpPr>
        <p:spPr>
          <a:xfrm>
            <a:off x="2596982" y="651185"/>
            <a:ext cx="639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STATISTICAL ANALYSIS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A934B6A-70F2-5744-A7D3-11BA9409EBB0}"/>
              </a:ext>
            </a:extLst>
          </p:cNvPr>
          <p:cNvSpPr/>
          <p:nvPr/>
        </p:nvSpPr>
        <p:spPr>
          <a:xfrm>
            <a:off x="2386175" y="2692123"/>
            <a:ext cx="421615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Bw Seido Raw Black" pitchFamily="2" charset="77"/>
              </a:rPr>
              <a:t>2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44AE253-7214-DD47-97ED-B7CD00DFC2B4}"/>
              </a:ext>
            </a:extLst>
          </p:cNvPr>
          <p:cNvSpPr/>
          <p:nvPr/>
        </p:nvSpPr>
        <p:spPr>
          <a:xfrm>
            <a:off x="2374848" y="1938262"/>
            <a:ext cx="421615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1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C98F38-A57C-4B4A-BAC8-8AA1AB23DAA2}"/>
              </a:ext>
            </a:extLst>
          </p:cNvPr>
          <p:cNvSpPr/>
          <p:nvPr/>
        </p:nvSpPr>
        <p:spPr>
          <a:xfrm>
            <a:off x="2374848" y="3477944"/>
            <a:ext cx="421615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3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5D70E8D-8824-5A4A-8B14-A4FC5AD0CAF7}"/>
              </a:ext>
            </a:extLst>
          </p:cNvPr>
          <p:cNvSpPr/>
          <p:nvPr/>
        </p:nvSpPr>
        <p:spPr>
          <a:xfrm>
            <a:off x="2374848" y="5044645"/>
            <a:ext cx="421615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5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9D67739-777D-B642-8F47-D04E77FCD6A5}"/>
              </a:ext>
            </a:extLst>
          </p:cNvPr>
          <p:cNvSpPr/>
          <p:nvPr/>
        </p:nvSpPr>
        <p:spPr>
          <a:xfrm>
            <a:off x="2374848" y="4261266"/>
            <a:ext cx="421615" cy="51573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w Seido Raw Black" pitchFamily="2" charset="77"/>
                <a:cs typeface="Bw Seido Raw Black Italic"/>
              </a:rPr>
              <a:t>4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9E5797-A617-5444-9B29-767FD5F7CCA7}"/>
              </a:ext>
            </a:extLst>
          </p:cNvPr>
          <p:cNvSpPr/>
          <p:nvPr/>
        </p:nvSpPr>
        <p:spPr>
          <a:xfrm>
            <a:off x="3059873" y="1984245"/>
            <a:ext cx="6420503" cy="423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Source Sans Pro Light" panose="020B0403030403020204" pitchFamily="34" charset="77"/>
              </a:rPr>
              <a:t>Power of 80% and ⍺ =0.05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2E57B1-C40B-054E-AC0A-1E0AA3673A3A}"/>
              </a:ext>
            </a:extLst>
          </p:cNvPr>
          <p:cNvSpPr/>
          <p:nvPr/>
        </p:nvSpPr>
        <p:spPr>
          <a:xfrm>
            <a:off x="3059874" y="2651385"/>
            <a:ext cx="8450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Anticipated occurrence of the primary efficacy endpoint of 15% of patients in the control group and 5% of patients in the treatment group (RRR = 67%)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6A8475-2836-764D-82FD-E779687F3C6C}"/>
              </a:ext>
            </a:extLst>
          </p:cNvPr>
          <p:cNvSpPr/>
          <p:nvPr/>
        </p:nvSpPr>
        <p:spPr>
          <a:xfrm>
            <a:off x="3046478" y="3443473"/>
            <a:ext cx="8810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If there is a true difference in favor of the proposed treatment of an absolute risk reduction of 10% </a:t>
            </a:r>
          </a:p>
          <a:p>
            <a:r>
              <a:rPr lang="en-US" sz="1600" dirty="0">
                <a:latin typeface="Source Sans Pro Light" panose="020B0403030403020204" pitchFamily="34" charset="77"/>
              </a:rPr>
              <a:t>(15% </a:t>
            </a:r>
            <a:r>
              <a:rPr lang="en-US" sz="1600" i="1" dirty="0">
                <a:latin typeface="Source Sans Pro Light" panose="020B0403030403020204" pitchFamily="34" charset="77"/>
              </a:rPr>
              <a:t>vs</a:t>
            </a:r>
            <a:r>
              <a:rPr lang="en-US" sz="1600" dirty="0">
                <a:latin typeface="Source Sans Pro Light" panose="020B0403030403020204" pitchFamily="34" charset="77"/>
              </a:rPr>
              <a:t>. 5%), then 282 patients were required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B044CE-D100-4A47-9EF6-D72B3A92AD5C}"/>
              </a:ext>
            </a:extLst>
          </p:cNvPr>
          <p:cNvSpPr/>
          <p:nvPr/>
        </p:nvSpPr>
        <p:spPr>
          <a:xfrm>
            <a:off x="3059873" y="4387002"/>
            <a:ext cx="71405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With a drop-out rate of 10%, a total of</a:t>
            </a:r>
            <a:r>
              <a:rPr lang="en-US" sz="1600" b="1" dirty="0">
                <a:latin typeface="Source Sans Pro Light" panose="020B0403030403020204" pitchFamily="34" charset="77"/>
              </a:rPr>
              <a:t> </a:t>
            </a:r>
            <a:r>
              <a:rPr lang="en-US" sz="1600" b="1" dirty="0">
                <a:latin typeface="Source Sans Pro Semibold" panose="020B0503030403020204" pitchFamily="34" charset="77"/>
              </a:rPr>
              <a:t>320</a:t>
            </a:r>
            <a:r>
              <a:rPr lang="en-US" sz="1600" b="1" dirty="0">
                <a:latin typeface="Source Sans Pro Light" panose="020B0403030403020204" pitchFamily="34" charset="77"/>
              </a:rPr>
              <a:t> </a:t>
            </a:r>
            <a:r>
              <a:rPr lang="en-US" sz="1600" dirty="0">
                <a:latin typeface="Source Sans Pro Light" panose="020B0403030403020204" pitchFamily="34" charset="77"/>
              </a:rPr>
              <a:t>patients was necessary (160 per arm)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DBE8CB9-D5B9-334A-88F3-D1785571ACD7}"/>
              </a:ext>
            </a:extLst>
          </p:cNvPr>
          <p:cNvSpPr/>
          <p:nvPr/>
        </p:nvSpPr>
        <p:spPr>
          <a:xfrm>
            <a:off x="3037930" y="5146857"/>
            <a:ext cx="6433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ource Sans Pro Light" panose="020B0403030403020204" pitchFamily="34" charset="77"/>
              </a:rPr>
              <a:t>The primary analysis was performed using the intention-to-treat principle</a:t>
            </a:r>
          </a:p>
        </p:txBody>
      </p:sp>
    </p:spTree>
    <p:extLst>
      <p:ext uri="{BB962C8B-B14F-4D97-AF65-F5344CB8AC3E}">
        <p14:creationId xmlns:p14="http://schemas.microsoft.com/office/powerpoint/2010/main" val="2820303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8BC5FF0662F409E7B82FEC9D83040" ma:contentTypeVersion="13" ma:contentTypeDescription="Create a new document." ma:contentTypeScope="" ma:versionID="c7668124debbb40ace0a4d7c555bc5c4">
  <xsd:schema xmlns:xsd="http://www.w3.org/2001/XMLSchema" xmlns:xs="http://www.w3.org/2001/XMLSchema" xmlns:p="http://schemas.microsoft.com/office/2006/metadata/properties" xmlns:ns2="c5b0a5b9-e84b-40d9-8371-d3ba74814851" xmlns:ns3="6a740e04-cb3c-4d97-8663-3b31b8a3ddf4" targetNamespace="http://schemas.microsoft.com/office/2006/metadata/properties" ma:root="true" ma:fieldsID="b6f320fcc529c6388d0cdb3b9a3cbaab" ns2:_="" ns3:_="">
    <xsd:import namespace="c5b0a5b9-e84b-40d9-8371-d3ba74814851"/>
    <xsd:import namespace="6a740e04-cb3c-4d97-8663-3b31b8a3dd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0a5b9-e84b-40d9-8371-d3ba748148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40e04-cb3c-4d97-8663-3b31b8a3dd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84274F-6F50-4DC9-AE36-DE97948FFB73}">
  <ds:schemaRefs>
    <ds:schemaRef ds:uri="c5b0a5b9-e84b-40d9-8371-d3ba7481485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a740e04-cb3c-4d97-8663-3b31b8a3ddf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0FEC010-0378-49E3-B619-BCA6BDA92A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b0a5b9-e84b-40d9-8371-d3ba74814851"/>
    <ds:schemaRef ds:uri="6a740e04-cb3c-4d97-8663-3b31b8a3dd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2C86F4-CC6B-48ED-9AB7-BBA544237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7956</TotalTime>
  <Words>2221</Words>
  <Application>Microsoft Office PowerPoint</Application>
  <PresentationFormat>Widescreen</PresentationFormat>
  <Paragraphs>420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Bw Seido Raw</vt:lpstr>
      <vt:lpstr>Bw Seido Raw Black</vt:lpstr>
      <vt:lpstr>Bw Seido Raw Black Italic</vt:lpstr>
      <vt:lpstr>Bw Seido Raw Bold</vt:lpstr>
      <vt:lpstr>Bw Seido Raw Light</vt:lpstr>
      <vt:lpstr>Calibri</vt:lpstr>
      <vt:lpstr>Calibri Light</vt:lpstr>
      <vt:lpstr>Source Sans Pro</vt:lpstr>
      <vt:lpstr>Source Sans Pro Black</vt:lpstr>
      <vt:lpstr>Source Sans Pro ExtraLight</vt:lpstr>
      <vt:lpstr>Source Sans Pro Light</vt:lpstr>
      <vt:lpstr>Source Sans Pro Semibold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GASSER</dc:creator>
  <cp:lastModifiedBy>Renato Lopes, M.D.</cp:lastModifiedBy>
  <cp:revision>128</cp:revision>
  <dcterms:created xsi:type="dcterms:W3CDTF">2020-11-27T13:16:45Z</dcterms:created>
  <dcterms:modified xsi:type="dcterms:W3CDTF">2021-08-16T02:15:52Z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0x01010053D8BC5FF0662F409E7B82FEC9D83040</vt:lpwstr>
  </property>
</Properties>
</file>