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655" r:id="rId2"/>
    <p:sldId id="799" r:id="rId3"/>
    <p:sldId id="791" r:id="rId4"/>
    <p:sldId id="285" r:id="rId5"/>
    <p:sldId id="792" r:id="rId6"/>
    <p:sldId id="355" r:id="rId7"/>
    <p:sldId id="380" r:id="rId8"/>
    <p:sldId id="801" r:id="rId9"/>
    <p:sldId id="794" r:id="rId10"/>
    <p:sldId id="776" r:id="rId11"/>
    <p:sldId id="256" r:id="rId12"/>
    <p:sldId id="745" r:id="rId13"/>
    <p:sldId id="751" r:id="rId14"/>
    <p:sldId id="802" r:id="rId15"/>
    <p:sldId id="803" r:id="rId16"/>
    <p:sldId id="754" r:id="rId17"/>
    <p:sldId id="760" r:id="rId18"/>
    <p:sldId id="787" r:id="rId19"/>
    <p:sldId id="762" r:id="rId20"/>
    <p:sldId id="795" r:id="rId21"/>
    <p:sldId id="758" r:id="rId22"/>
    <p:sldId id="779" r:id="rId23"/>
    <p:sldId id="765" r:id="rId24"/>
    <p:sldId id="790" r:id="rId25"/>
    <p:sldId id="804" r:id="rId26"/>
  </p:sldIdLst>
  <p:sldSz cx="12192000" cy="6858000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Robertson, Ph.D." initials="HRP" lastIdx="5" clrIdx="0">
    <p:extLst>
      <p:ext uri="{19B8F6BF-5375-455C-9EA6-DF929625EA0E}">
        <p15:presenceInfo xmlns:p15="http://schemas.microsoft.com/office/powerpoint/2012/main" userId="S-1-5-21-2053149899-1891010372-398732264-168770" providerId="AD"/>
      </p:ext>
    </p:extLst>
  </p:cmAuthor>
  <p:cmAuthor id="2" name="Katy Knowlin, Mha" initials="KKM" lastIdx="3" clrIdx="1">
    <p:extLst>
      <p:ext uri="{19B8F6BF-5375-455C-9EA6-DF929625EA0E}">
        <p15:presenceInfo xmlns:p15="http://schemas.microsoft.com/office/powerpoint/2012/main" userId="S-1-5-21-2053149899-1891010372-398732264-740107" providerId="AD"/>
      </p:ext>
    </p:extLst>
  </p:cmAuthor>
  <p:cmAuthor id="3" name="Holly Robertson, Ph.D." initials="HRP [2]" lastIdx="1" clrIdx="2">
    <p:extLst>
      <p:ext uri="{19B8F6BF-5375-455C-9EA6-DF929625EA0E}">
        <p15:presenceInfo xmlns:p15="http://schemas.microsoft.com/office/powerpoint/2012/main" userId="Holly Robertson, Ph.D." providerId="None"/>
      </p:ext>
    </p:extLst>
  </p:cmAuthor>
  <p:cmAuthor id="4" name="Adrian Hernandez, M.D." initials="AHM" lastIdx="28" clrIdx="3">
    <p:extLst>
      <p:ext uri="{19B8F6BF-5375-455C-9EA6-DF929625EA0E}">
        <p15:presenceInfo xmlns:p15="http://schemas.microsoft.com/office/powerpoint/2012/main" userId="S::herna014@duke.edu::57eb903c-119e-493e-9a2d-3e8e64e8f78d" providerId="AD"/>
      </p:ext>
    </p:extLst>
  </p:cmAuthor>
  <p:cmAuthor id="5" name="Schuyler Jones, M.D." initials="SJM" lastIdx="1" clrIdx="4">
    <p:extLst>
      <p:ext uri="{19B8F6BF-5375-455C-9EA6-DF929625EA0E}">
        <p15:presenceInfo xmlns:p15="http://schemas.microsoft.com/office/powerpoint/2012/main" userId="S::jones298@duke.edu::dc5b6d91-30e0-4e2c-9b70-996236ba52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627F0"/>
    <a:srgbClr val="FF0000"/>
    <a:srgbClr val="1420B4"/>
    <a:srgbClr val="007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5211" autoAdjust="0"/>
  </p:normalViewPr>
  <p:slideViewPr>
    <p:cSldViewPr snapToGrid="0">
      <p:cViewPr varScale="1">
        <p:scale>
          <a:sx n="113" d="100"/>
          <a:sy n="113" d="100"/>
        </p:scale>
        <p:origin x="1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4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EA03A6F-F36A-4D92-8F43-106D96D66CFF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AAE8B7-AAD0-42E0-AF2D-8E86CF7FE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3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52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6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2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8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9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4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21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46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0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6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8D466-8221-7841-8449-104F697AE5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D466-8221-7841-8449-104F697AE5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6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E8B7-AAD0-42E0-AF2D-8E86CF7FEF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5E513AF-0AB3-5042-8410-FF9A19B84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103" y="0"/>
            <a:ext cx="4868091" cy="180473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0103" y="2076335"/>
            <a:ext cx="4868091" cy="90637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200" b="0" i="1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82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1F3308E-9BC4-CA42-81F2-C3B118E02EB2}"/>
              </a:ext>
            </a:extLst>
          </p:cNvPr>
          <p:cNvGrpSpPr/>
          <p:nvPr userDrawn="1"/>
        </p:nvGrpSpPr>
        <p:grpSpPr>
          <a:xfrm>
            <a:off x="1275907" y="1364427"/>
            <a:ext cx="8151441" cy="4618243"/>
            <a:chOff x="0" y="1691531"/>
            <a:chExt cx="9144002" cy="5180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6DD01E-1965-D242-B652-8C0724E6ECCE}"/>
                </a:ext>
              </a:extLst>
            </p:cNvPr>
            <p:cNvSpPr/>
            <p:nvPr userDrawn="1"/>
          </p:nvSpPr>
          <p:spPr bwMode="auto">
            <a:xfrm>
              <a:off x="0" y="6756403"/>
              <a:ext cx="9144000" cy="115711"/>
            </a:xfrm>
            <a:prstGeom prst="rect">
              <a:avLst/>
            </a:prstGeom>
            <a:solidFill>
              <a:srgbClr val="02387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9" name="Picture 8" descr="adaptable_logo_final-bigonly.png">
              <a:extLst>
                <a:ext uri="{FF2B5EF4-FFF2-40B4-BE49-F238E27FC236}">
                  <a16:creationId xmlns:a16="http://schemas.microsoft.com/office/drawing/2014/main" id="{7949098F-BC57-4D4B-AE43-39F006CE28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9"/>
            <a:stretch/>
          </p:blipFill>
          <p:spPr>
            <a:xfrm>
              <a:off x="5800738" y="5130678"/>
              <a:ext cx="2986266" cy="11064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34A880-CB1F-0947-AE87-031A1E1BDF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01" r="10808"/>
            <a:stretch/>
          </p:blipFill>
          <p:spPr>
            <a:xfrm>
              <a:off x="6477003" y="1691531"/>
              <a:ext cx="2666999" cy="2932137"/>
            </a:xfrm>
            <a:prstGeom prst="rect">
              <a:avLst/>
            </a:prstGeom>
            <a:noFill/>
          </p:spPr>
        </p:pic>
        <p:pic>
          <p:nvPicPr>
            <p:cNvPr id="11" name="Picture 10" descr="PCORnet logo-slides-oneline.png">
              <a:extLst>
                <a:ext uri="{FF2B5EF4-FFF2-40B4-BE49-F238E27FC236}">
                  <a16:creationId xmlns:a16="http://schemas.microsoft.com/office/drawing/2014/main" id="{CFA3D0D8-F09D-4346-9225-42E33269F2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94"/>
            <a:stretch/>
          </p:blipFill>
          <p:spPr>
            <a:xfrm>
              <a:off x="387612" y="5691697"/>
              <a:ext cx="2844988" cy="60314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FD1AB4-A10E-2F49-A6C2-AE7A0CB3DF0A}"/>
                </a:ext>
              </a:extLst>
            </p:cNvPr>
            <p:cNvCxnSpPr/>
            <p:nvPr userDrawn="1"/>
          </p:nvCxnSpPr>
          <p:spPr bwMode="auto">
            <a:xfrm>
              <a:off x="0" y="318581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6496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1" indent="-287331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>
              <a:spcBef>
                <a:spcPts val="11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8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1" indent="-287331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>
              <a:spcBef>
                <a:spcPts val="11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18CA2-B193-8A4B-9FDC-E05DB6DFAE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" y="0"/>
            <a:ext cx="12192001" cy="226675"/>
          </a:xfrm>
          <a:prstGeom prst="rect">
            <a:avLst/>
          </a:prstGeom>
          <a:solidFill>
            <a:srgbClr val="023873"/>
          </a:solidFill>
          <a:ln>
            <a:noFill/>
          </a:ln>
        </p:spPr>
        <p:txBody>
          <a:bodyPr wrap="none" anchor="ctr"/>
          <a:lstStyle/>
          <a:p>
            <a:pPr defTabSz="457200"/>
            <a:endParaRPr lang="en-US" sz="1800" dirty="0">
              <a:solidFill>
                <a:srgbClr val="3B3C3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297A9-A232-1A4E-8884-E6E88F0D0D55}"/>
              </a:ext>
            </a:extLst>
          </p:cNvPr>
          <p:cNvSpPr/>
          <p:nvPr userDrawn="1"/>
        </p:nvSpPr>
        <p:spPr bwMode="auto">
          <a:xfrm>
            <a:off x="-1" y="6701895"/>
            <a:ext cx="12191999" cy="156105"/>
          </a:xfrm>
          <a:prstGeom prst="rect">
            <a:avLst/>
          </a:prstGeom>
          <a:solidFill>
            <a:srgbClr val="0238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5" descr="adaptable_logo_final.png">
            <a:extLst>
              <a:ext uri="{FF2B5EF4-FFF2-40B4-BE49-F238E27FC236}">
                <a16:creationId xmlns:a16="http://schemas.microsoft.com/office/drawing/2014/main" id="{4831E8C7-A468-C546-9528-2FAFA3A52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4"/>
          <a:stretch/>
        </p:blipFill>
        <p:spPr>
          <a:xfrm>
            <a:off x="302234" y="6309426"/>
            <a:ext cx="1536352" cy="29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64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 marL="690545" indent="-285744" defTabSz="454014">
              <a:defRPr sz="1800"/>
            </a:lvl2pPr>
            <a:lvl3pPr marL="969938" indent="-228594">
              <a:defRPr sz="1600"/>
            </a:lvl3pPr>
            <a:lvl4pPr marL="1254094" indent="-228594">
              <a:defRPr sz="1400"/>
            </a:lvl4pPr>
            <a:lvl5pPr marL="1482688" indent="-228594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 marL="690545" indent="-285744">
              <a:defRPr sz="1800"/>
            </a:lvl2pPr>
            <a:lvl3pPr marL="969938" indent="-228594">
              <a:defRPr sz="1600"/>
            </a:lvl3pPr>
            <a:lvl4pPr marL="1254094" indent="-228594">
              <a:defRPr sz="1400"/>
            </a:lvl4pPr>
            <a:lvl5pPr marL="1482688" indent="-228594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41" y="182617"/>
            <a:ext cx="10187628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49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7B577E-97FC-504F-AAA9-556403E948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" y="0"/>
            <a:ext cx="12192001" cy="226675"/>
          </a:xfrm>
          <a:prstGeom prst="rect">
            <a:avLst/>
          </a:prstGeom>
          <a:solidFill>
            <a:srgbClr val="023873"/>
          </a:solidFill>
          <a:ln>
            <a:noFill/>
          </a:ln>
        </p:spPr>
        <p:txBody>
          <a:bodyPr wrap="none" anchor="ctr"/>
          <a:lstStyle/>
          <a:p>
            <a:pPr defTabSz="457200"/>
            <a:endParaRPr lang="en-US" sz="1800" dirty="0">
              <a:solidFill>
                <a:srgbClr val="3B3C3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E5218-E561-4042-B798-F172E2C637C0}"/>
              </a:ext>
            </a:extLst>
          </p:cNvPr>
          <p:cNvSpPr/>
          <p:nvPr userDrawn="1"/>
        </p:nvSpPr>
        <p:spPr bwMode="auto">
          <a:xfrm>
            <a:off x="-1" y="6701895"/>
            <a:ext cx="12191999" cy="156105"/>
          </a:xfrm>
          <a:prstGeom prst="rect">
            <a:avLst/>
          </a:prstGeom>
          <a:solidFill>
            <a:srgbClr val="0238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Picture 4" descr="adaptable_logo_final.png">
            <a:extLst>
              <a:ext uri="{FF2B5EF4-FFF2-40B4-BE49-F238E27FC236}">
                <a16:creationId xmlns:a16="http://schemas.microsoft.com/office/drawing/2014/main" id="{5C22AA5E-5AA8-0548-AF11-B9B78C1C9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4"/>
          <a:stretch/>
        </p:blipFill>
        <p:spPr>
          <a:xfrm>
            <a:off x="302234" y="6309426"/>
            <a:ext cx="1536352" cy="29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42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9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C7469C-5992-2A42-AB0C-25E0E302BB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" y="0"/>
            <a:ext cx="12192001" cy="226675"/>
          </a:xfrm>
          <a:prstGeom prst="rect">
            <a:avLst/>
          </a:prstGeom>
          <a:solidFill>
            <a:srgbClr val="023873"/>
          </a:solidFill>
          <a:ln>
            <a:noFill/>
          </a:ln>
        </p:spPr>
        <p:txBody>
          <a:bodyPr wrap="none" anchor="ctr"/>
          <a:lstStyle/>
          <a:p>
            <a:pPr defTabSz="457200"/>
            <a:endParaRPr lang="en-US" sz="1800" dirty="0">
              <a:solidFill>
                <a:srgbClr val="3B3C3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7FE4C-67D2-5742-B0CD-45C9663AF48E}"/>
              </a:ext>
            </a:extLst>
          </p:cNvPr>
          <p:cNvSpPr/>
          <p:nvPr userDrawn="1"/>
        </p:nvSpPr>
        <p:spPr bwMode="auto">
          <a:xfrm>
            <a:off x="-1" y="6701895"/>
            <a:ext cx="12191999" cy="156105"/>
          </a:xfrm>
          <a:prstGeom prst="rect">
            <a:avLst/>
          </a:prstGeom>
          <a:solidFill>
            <a:srgbClr val="0238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5" descr="adaptable_logo_final.png">
            <a:extLst>
              <a:ext uri="{FF2B5EF4-FFF2-40B4-BE49-F238E27FC236}">
                <a16:creationId xmlns:a16="http://schemas.microsoft.com/office/drawing/2014/main" id="{C3DAC6AF-6C3D-7B49-B0EE-002C5F054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4"/>
          <a:stretch/>
        </p:blipFill>
        <p:spPr>
          <a:xfrm>
            <a:off x="302234" y="6309426"/>
            <a:ext cx="1536352" cy="29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56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41" y="1606015"/>
            <a:ext cx="9896683" cy="1143000"/>
          </a:xfrm>
        </p:spPr>
        <p:txBody>
          <a:bodyPr anchor="t" anchorCtr="0">
            <a:noAutofit/>
          </a:bodyPr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4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441" y="1617579"/>
            <a:ext cx="10187628" cy="4508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4A8D56-32CF-F948-BDBE-EA63D255FBEC}"/>
              </a:ext>
            </a:extLst>
          </p:cNvPr>
          <p:cNvCxnSpPr>
            <a:cxnSpLocks/>
          </p:cNvCxnSpPr>
          <p:nvPr/>
        </p:nvCxnSpPr>
        <p:spPr bwMode="auto">
          <a:xfrm>
            <a:off x="0" y="1367875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2FC29-9D84-7048-B854-871F7E95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12192001" cy="226675"/>
          </a:xfrm>
          <a:prstGeom prst="rect">
            <a:avLst/>
          </a:prstGeom>
          <a:solidFill>
            <a:srgbClr val="023873"/>
          </a:solidFill>
          <a:ln>
            <a:noFill/>
          </a:ln>
        </p:spPr>
        <p:txBody>
          <a:bodyPr wrap="none" anchor="ctr"/>
          <a:lstStyle/>
          <a:p>
            <a:pPr defTabSz="457200"/>
            <a:endParaRPr lang="en-US" sz="1800" dirty="0">
              <a:solidFill>
                <a:srgbClr val="3B3C3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49CF9C-0406-3441-A166-47C5830C25D1}"/>
              </a:ext>
            </a:extLst>
          </p:cNvPr>
          <p:cNvSpPr/>
          <p:nvPr/>
        </p:nvSpPr>
        <p:spPr bwMode="auto">
          <a:xfrm>
            <a:off x="-1" y="6701895"/>
            <a:ext cx="12191999" cy="156105"/>
          </a:xfrm>
          <a:prstGeom prst="rect">
            <a:avLst/>
          </a:prstGeom>
          <a:solidFill>
            <a:srgbClr val="0238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8" name="Picture 27" descr="adaptable_logo_final.png">
            <a:extLst>
              <a:ext uri="{FF2B5EF4-FFF2-40B4-BE49-F238E27FC236}">
                <a16:creationId xmlns:a16="http://schemas.microsoft.com/office/drawing/2014/main" id="{AEFDC6AF-79B4-324D-8CD1-372681D665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4"/>
          <a:stretch/>
        </p:blipFill>
        <p:spPr>
          <a:xfrm>
            <a:off x="302234" y="6309426"/>
            <a:ext cx="1536352" cy="29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38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85" r:id="rId3"/>
    <p:sldLayoutId id="2147483680" r:id="rId4"/>
    <p:sldLayoutId id="2147483681" r:id="rId5"/>
    <p:sldLayoutId id="2147483784" r:id="rId6"/>
    <p:sldLayoutId id="2147483682" r:id="rId7"/>
    <p:sldLayoutId id="2147483683" r:id="rId8"/>
    <p:sldLayoutId id="2147483684" r:id="rId9"/>
    <p:sldLayoutId id="2147483783" r:id="rId10"/>
  </p:sldLayoutIdLst>
  <p:hf hd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1" indent="-287331" algn="l" defTabSz="457189" rtl="0" eaLnBrk="1" latinLnBrk="0" hangingPunct="1">
        <a:lnSpc>
          <a:spcPct val="95000"/>
        </a:lnSpc>
        <a:spcBef>
          <a:spcPts val="2200"/>
        </a:spcBef>
        <a:buSzPct val="11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71" indent="-230182" algn="l" defTabSz="457189" rtl="0" eaLnBrk="1" latinLnBrk="0" hangingPunct="1">
        <a:lnSpc>
          <a:spcPct val="95000"/>
        </a:lnSpc>
        <a:spcBef>
          <a:spcPts val="5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lnSpc>
          <a:spcPct val="95000"/>
        </a:lnSpc>
        <a:spcBef>
          <a:spcPts val="3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9A19-811B-4440-A179-59491BEAE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104" y="3249000"/>
            <a:ext cx="2959665" cy="8556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10375" y="671236"/>
            <a:ext cx="4867275" cy="2271391"/>
          </a:xfrm>
        </p:spPr>
        <p:txBody>
          <a:bodyPr>
            <a:spAutoFit/>
          </a:bodyPr>
          <a:lstStyle/>
          <a:p>
            <a:r>
              <a:rPr lang="en-US" sz="4000" dirty="0"/>
              <a:t>ADAPTABLE</a:t>
            </a:r>
            <a:br>
              <a:rPr lang="en-US" sz="4000" dirty="0"/>
            </a:br>
            <a:r>
              <a:rPr lang="en-US" sz="4000" dirty="0"/>
              <a:t>Aspirin Dosing: </a:t>
            </a:r>
            <a:br>
              <a:rPr lang="en-US" sz="4000" dirty="0"/>
            </a:br>
            <a:r>
              <a:rPr lang="en-US" sz="2800" b="0" dirty="0"/>
              <a:t>A Patient-Centric Trial Assessing Benefits and </a:t>
            </a:r>
            <a:br>
              <a:rPr lang="en-US" sz="2800" b="0" dirty="0"/>
            </a:br>
            <a:r>
              <a:rPr lang="en-US" sz="2800" b="0" dirty="0"/>
              <a:t>Long-Term Effectiveness</a:t>
            </a:r>
            <a:endParaRPr lang="en-US" sz="4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10375" y="4447402"/>
            <a:ext cx="4867275" cy="1514261"/>
          </a:xfr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b="1" i="0" dirty="0"/>
              <a:t>Schuyler Jones, MD</a:t>
            </a:r>
            <a:br>
              <a:rPr lang="en-US" sz="1800" i="0" dirty="0"/>
            </a:br>
            <a:r>
              <a:rPr lang="en-US" sz="1800" i="0" dirty="0"/>
              <a:t>On behalf of the entire ADAPTABLE study team</a:t>
            </a:r>
          </a:p>
          <a:p>
            <a:pPr>
              <a:spcBef>
                <a:spcPts val="1800"/>
              </a:spcBef>
            </a:pPr>
            <a:r>
              <a:rPr lang="en-US" sz="1800" i="0" dirty="0"/>
              <a:t>May 15, 2021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ACC Late-Breaking Clinical Trial presentation</a:t>
            </a: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DCC0BAC-A2D4-F448-B642-7C895239A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2" y="6234936"/>
            <a:ext cx="1334655" cy="3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8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978E5B-A750-394B-90F5-150B193C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01" y="853440"/>
            <a:ext cx="8770257" cy="5775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4C996-887E-A447-9661-DA7B3DFA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40 Study Centers </a:t>
            </a:r>
            <a:br>
              <a:rPr lang="en-US" dirty="0"/>
            </a:br>
            <a:r>
              <a:rPr lang="en-US" dirty="0"/>
              <a:t>within PCORnet</a:t>
            </a:r>
            <a:r>
              <a:rPr lang="en-US" baseline="30000" dirty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637788-6A5C-C242-A472-E50027BF231E}"/>
              </a:ext>
            </a:extLst>
          </p:cNvPr>
          <p:cNvSpPr/>
          <p:nvPr/>
        </p:nvSpPr>
        <p:spPr>
          <a:xfrm>
            <a:off x="4056300" y="1496718"/>
            <a:ext cx="4079400" cy="685802"/>
          </a:xfrm>
          <a:prstGeom prst="rect">
            <a:avLst/>
          </a:prstGeom>
          <a:solidFill>
            <a:schemeClr val="bg2"/>
          </a:solidFill>
          <a:ln>
            <a:solidFill>
              <a:srgbClr val="87898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/>
            <a:r>
              <a:rPr lang="en-US" sz="1600" dirty="0">
                <a:solidFill>
                  <a:srgbClr val="DBDBDB">
                    <a:lumMod val="10000"/>
                  </a:srgbClr>
                </a:solidFill>
                <a:latin typeface="Arial"/>
              </a:rPr>
              <a:t>Approximately </a:t>
            </a:r>
            <a:r>
              <a:rPr lang="en-US" sz="1600" b="1" dirty="0">
                <a:solidFill>
                  <a:srgbClr val="DBDBDB">
                    <a:lumMod val="1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450,000</a:t>
            </a:r>
            <a:r>
              <a:rPr lang="en-US" sz="1600" dirty="0">
                <a:solidFill>
                  <a:srgbClr val="DBDBDB">
                    <a:lumMod val="10000"/>
                  </a:srgbClr>
                </a:solidFill>
                <a:latin typeface="Arial"/>
              </a:rPr>
              <a:t> people </a:t>
            </a:r>
            <a:br>
              <a:rPr lang="en-US" sz="1600" dirty="0">
                <a:solidFill>
                  <a:srgbClr val="DBDBDB">
                    <a:lumMod val="10000"/>
                  </a:srgbClr>
                </a:solidFill>
                <a:latin typeface="Arial"/>
              </a:rPr>
            </a:br>
            <a:r>
              <a:rPr lang="en-US" sz="1600" dirty="0">
                <a:solidFill>
                  <a:srgbClr val="DBDBDB">
                    <a:lumMod val="10000"/>
                  </a:srgbClr>
                </a:solidFill>
                <a:latin typeface="Arial"/>
              </a:rPr>
              <a:t>were approached for the study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30904-8487-E344-A812-27BC5565ABD3}"/>
              </a:ext>
            </a:extLst>
          </p:cNvPr>
          <p:cNvGrpSpPr/>
          <p:nvPr/>
        </p:nvGrpSpPr>
        <p:grpSpPr>
          <a:xfrm>
            <a:off x="4056300" y="2182520"/>
            <a:ext cx="4079395" cy="1107525"/>
            <a:chOff x="4056300" y="2182520"/>
            <a:chExt cx="4079395" cy="11075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12C05-7490-454D-B88B-FCDCEE388D6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096000" y="2182520"/>
              <a:ext cx="0" cy="421343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8F9D1-AC95-004B-BFEC-5C087E04405B}"/>
                </a:ext>
              </a:extLst>
            </p:cNvPr>
            <p:cNvSpPr/>
            <p:nvPr/>
          </p:nvSpPr>
          <p:spPr>
            <a:xfrm>
              <a:off x="4056300" y="2604242"/>
              <a:ext cx="4079395" cy="685803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87898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4350"/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32,164</a:t>
              </a:r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"/>
                </a:rPr>
                <a:t> individuals </a:t>
              </a:r>
              <a:b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"/>
                </a:rPr>
              </a:br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"/>
                </a:rPr>
                <a:t>visited the patient portal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F97419-5196-1148-AFCF-87C8B98BB9D6}"/>
              </a:ext>
            </a:extLst>
          </p:cNvPr>
          <p:cNvGrpSpPr/>
          <p:nvPr/>
        </p:nvGrpSpPr>
        <p:grpSpPr>
          <a:xfrm>
            <a:off x="4056300" y="3290045"/>
            <a:ext cx="4076527" cy="2919164"/>
            <a:chOff x="4056300" y="3290045"/>
            <a:chExt cx="4076527" cy="291916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B61BA2-57BE-1A4C-BC82-C5C843B054F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6095998" y="3290045"/>
              <a:ext cx="1434" cy="392441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26111D-8CE5-414C-9C91-B668C244A777}"/>
                </a:ext>
              </a:extLst>
            </p:cNvPr>
            <p:cNvSpPr/>
            <p:nvPr/>
          </p:nvSpPr>
          <p:spPr>
            <a:xfrm>
              <a:off x="4056301" y="3694300"/>
              <a:ext cx="4076526" cy="685802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87898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4350"/>
              <a:r>
                <a:rPr lang="en-US" sz="1600" b="1" dirty="0">
                  <a:solidFill>
                    <a:srgbClr val="DBDBDB">
                      <a:lumMod val="10000"/>
                    </a:srgb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15,076</a:t>
              </a:r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"/>
                </a:rPr>
                <a:t> participants</a:t>
              </a:r>
              <a:b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"/>
                </a:rPr>
              </a:br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  <a:latin typeface="Arial"/>
                </a:rPr>
                <a:t>enrolled and underwent randomization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C38F19-8A72-A247-9B95-5FE19A4EC82B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6094564" y="4380102"/>
              <a:ext cx="2868" cy="188594"/>
            </a:xfrm>
            <a:prstGeom prst="line">
              <a:avLst/>
            </a:prstGeom>
            <a:ln>
              <a:solidFill>
                <a:srgbClr val="87898D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F6AD72D-DCEC-4C42-B974-E3CF7A530FB2}"/>
                </a:ext>
              </a:extLst>
            </p:cNvPr>
            <p:cNvCxnSpPr>
              <a:cxnSpLocks/>
            </p:cNvCxnSpPr>
            <p:nvPr/>
          </p:nvCxnSpPr>
          <p:spPr>
            <a:xfrm>
              <a:off x="5013439" y="4573947"/>
              <a:ext cx="2162243" cy="0"/>
            </a:xfrm>
            <a:prstGeom prst="line">
              <a:avLst/>
            </a:prstGeom>
            <a:ln>
              <a:solidFill>
                <a:srgbClr val="87898D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6E2D23A-E801-CE4C-A40E-5D97F232704B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5013439" y="4568696"/>
              <a:ext cx="1" cy="626284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58A1FFD-A3B9-6748-B50F-04370B25719D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7175683" y="4568696"/>
              <a:ext cx="0" cy="626285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A41753-76B6-9D49-9063-DE4C6671BC73}"/>
                </a:ext>
              </a:extLst>
            </p:cNvPr>
            <p:cNvSpPr/>
            <p:nvPr/>
          </p:nvSpPr>
          <p:spPr>
            <a:xfrm>
              <a:off x="4056300" y="5194980"/>
              <a:ext cx="1914279" cy="10142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4350"/>
              <a:r>
                <a:rPr lang="en-US" sz="1800" b="1" dirty="0">
                  <a:solidFill>
                    <a:srgbClr val="FFFFFE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7540</a:t>
              </a:r>
              <a:r>
                <a:rPr lang="en-US" sz="1800" dirty="0">
                  <a:solidFill>
                    <a:srgbClr val="FFFFFE"/>
                  </a:solidFill>
                  <a:latin typeface="Arial"/>
                </a:rPr>
                <a:t> randomized to 81 mg group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27C4E03-4B78-AD46-A8BC-A36548DC1DAF}"/>
                </a:ext>
              </a:extLst>
            </p:cNvPr>
            <p:cNvSpPr/>
            <p:nvPr/>
          </p:nvSpPr>
          <p:spPr>
            <a:xfrm>
              <a:off x="6218541" y="5194981"/>
              <a:ext cx="1914283" cy="10142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4350"/>
              <a:r>
                <a:rPr lang="en-US" sz="1800" dirty="0">
                  <a:solidFill>
                    <a:srgbClr val="FFFFFE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7536 </a:t>
              </a:r>
              <a:r>
                <a:rPr lang="en-US" sz="1800" dirty="0">
                  <a:solidFill>
                    <a:srgbClr val="FFFFFE"/>
                  </a:solidFill>
                  <a:cs typeface="Arial Black" panose="020B0604020202020204" pitchFamily="34" charset="0"/>
                </a:rPr>
                <a:t>randomized to 325 mg group </a:t>
              </a:r>
            </a:p>
          </p:txBody>
        </p:sp>
      </p:grp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AACFA5C-7507-3846-B47E-26AEB38546F7}"/>
              </a:ext>
            </a:extLst>
          </p:cNvPr>
          <p:cNvSpPr txBox="1">
            <a:spLocks/>
          </p:cNvSpPr>
          <p:nvPr/>
        </p:nvSpPr>
        <p:spPr>
          <a:xfrm>
            <a:off x="8883116" y="3601314"/>
            <a:ext cx="2575947" cy="2607893"/>
          </a:xfrm>
          <a:prstGeom prst="rect">
            <a:avLst/>
          </a:prstGeom>
          <a:solidFill>
            <a:schemeClr val="bg2"/>
          </a:solidFill>
          <a:ln>
            <a:solidFill>
              <a:srgbClr val="87898D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7160" tIns="137160" rIns="137160" bIns="137160" rtlCol="0" anchor="t" anchorCtr="0">
            <a:spAutoFit/>
          </a:bodyPr>
          <a:lstStyle>
            <a:defPPr>
              <a:defRPr lang="en-US"/>
            </a:defPPr>
            <a:lvl1pPr algn="ctr" defTabSz="514350">
              <a:defRPr sz="1600">
                <a:solidFill>
                  <a:srgbClr val="DBDBDB">
                    <a:lumMod val="10000"/>
                  </a:srgbClr>
                </a:solidFill>
                <a:latin typeface="Arial"/>
              </a:defRPr>
            </a:lvl1pPr>
            <a:lvl2pPr marL="687388" indent="-23018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Withdrawal of consent </a:t>
            </a:r>
            <a:r>
              <a:rPr lang="en-US" dirty="0">
                <a:solidFill>
                  <a:schemeClr val="tx1"/>
                </a:solidFill>
              </a:rPr>
              <a:t>(overall 4.1%)</a:t>
            </a:r>
          </a:p>
          <a:p>
            <a:pPr marL="233363" lvl="1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81 mg (2.9%)</a:t>
            </a:r>
          </a:p>
          <a:p>
            <a:pPr marL="233363" lvl="1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325 mg (5.2%)</a:t>
            </a:r>
          </a:p>
          <a:p>
            <a:pPr algn="l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Limited participation </a:t>
            </a:r>
            <a:r>
              <a:rPr lang="en-US" dirty="0">
                <a:solidFill>
                  <a:schemeClr val="tx1"/>
                </a:solidFill>
              </a:rPr>
              <a:t>(overall 2.3%)</a:t>
            </a:r>
          </a:p>
          <a:p>
            <a:pPr marL="233363" lvl="1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81 mg (1.8%) </a:t>
            </a:r>
          </a:p>
          <a:p>
            <a:pPr marL="233363" lvl="1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325 mg (3.4%)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068A9-4459-AA4C-9126-4C848435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82617"/>
            <a:ext cx="10187628" cy="1143000"/>
          </a:xfrm>
        </p:spPr>
        <p:txBody>
          <a:bodyPr/>
          <a:lstStyle/>
          <a:p>
            <a:r>
              <a:rPr lang="en-US" dirty="0"/>
              <a:t>Study Flow</a:t>
            </a:r>
          </a:p>
        </p:txBody>
      </p:sp>
    </p:spTree>
    <p:extLst>
      <p:ext uri="{BB962C8B-B14F-4D97-AF65-F5344CB8AC3E}">
        <p14:creationId xmlns:p14="http://schemas.microsoft.com/office/powerpoint/2010/main" val="21629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06C25-4752-BE4E-AC00-6C00B05D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82617"/>
            <a:ext cx="10187628" cy="1143000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5A422E-38F5-E147-BB6E-C4300C327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05136"/>
              </p:ext>
            </p:extLst>
          </p:nvPr>
        </p:nvGraphicFramePr>
        <p:xfrm>
          <a:off x="1750423" y="1579900"/>
          <a:ext cx="8691154" cy="4517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4540">
                  <a:extLst>
                    <a:ext uri="{9D8B030D-6E8A-4147-A177-3AD203B41FA5}">
                      <a16:colId xmlns:a16="http://schemas.microsoft.com/office/drawing/2014/main" val="1562288309"/>
                    </a:ext>
                  </a:extLst>
                </a:gridCol>
                <a:gridCol w="2035372">
                  <a:extLst>
                    <a:ext uri="{9D8B030D-6E8A-4147-A177-3AD203B41FA5}">
                      <a16:colId xmlns:a16="http://schemas.microsoft.com/office/drawing/2014/main" val="1931444198"/>
                    </a:ext>
                  </a:extLst>
                </a:gridCol>
                <a:gridCol w="1981242">
                  <a:extLst>
                    <a:ext uri="{9D8B030D-6E8A-4147-A177-3AD203B41FA5}">
                      <a16:colId xmlns:a16="http://schemas.microsoft.com/office/drawing/2014/main" val="2198618762"/>
                    </a:ext>
                  </a:extLst>
                </a:gridCol>
              </a:tblGrid>
              <a:tr h="3420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81 mg group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325 mg group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73320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median, (25th, 75th), years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67.7 (60.7, 73.6)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67.5 (60.7, 73.5)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95369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Female sex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no.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2307 (30.6%)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2417 (32.1%)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0032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Race, Black or African American, no. (%)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664 (8.8%)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647 (8.6%)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29653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Race, White, no. (%)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6014 (79.8%)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5976 (79.3%)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38522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Hispanic ethnicity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no. (%)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249 (3.3%)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232 (3.1%)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25522"/>
                  </a:ext>
                </a:extLst>
              </a:tr>
              <a:tr h="411978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Weight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median (25th, 75th), kg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90.0 (78.6, 103.6)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90.0 (78.2, 104.1)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79083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Current Tobacco use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no.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696 (9.2%)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686 (9.1%)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21622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163195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Aspirin use before study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68142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16319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81 mg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5823/6850 (85.0%)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5724/6687 (85.6%)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43466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16319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162 mg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168/6850 (2.5%)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142/6687 (2.1%)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64490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pPr marL="16319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325 mg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845/6850 (12.3%)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812/6687 (12.1%)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482812"/>
                  </a:ext>
                </a:extLst>
              </a:tr>
              <a:tr h="3420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Dual antiplatelet use at baseline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1570 (22.5%)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1511 (22.1%)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69689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C72A175-4320-A545-A6D0-761239D31963}"/>
              </a:ext>
            </a:extLst>
          </p:cNvPr>
          <p:cNvSpPr/>
          <p:nvPr/>
        </p:nvSpPr>
        <p:spPr>
          <a:xfrm>
            <a:off x="1637212" y="1919015"/>
            <a:ext cx="8917578" cy="365760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  <a:effectLst>
            <a:outerShdw blurRad="40000" dist="230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FC7ADA-6AB5-E84D-8FA3-8C072EC1DB64}"/>
              </a:ext>
            </a:extLst>
          </p:cNvPr>
          <p:cNvSpPr/>
          <p:nvPr/>
        </p:nvSpPr>
        <p:spPr>
          <a:xfrm>
            <a:off x="1637212" y="4723340"/>
            <a:ext cx="8917578" cy="365760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  <a:effectLst>
            <a:outerShdw blurRad="40000" dist="230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DE1ED2-9284-5F40-99F9-900A13844610}"/>
              </a:ext>
            </a:extLst>
          </p:cNvPr>
          <p:cNvSpPr/>
          <p:nvPr/>
        </p:nvSpPr>
        <p:spPr>
          <a:xfrm>
            <a:off x="1637212" y="5736462"/>
            <a:ext cx="8917578" cy="365760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  <a:effectLst>
            <a:outerShdw blurRad="40000" dist="230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4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06C25-4752-BE4E-AC00-6C00B05D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82617"/>
            <a:ext cx="10187628" cy="1143000"/>
          </a:xfrm>
        </p:spPr>
        <p:txBody>
          <a:bodyPr/>
          <a:lstStyle/>
          <a:p>
            <a:r>
              <a:rPr lang="en-US" dirty="0"/>
              <a:t>Medical History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5A422E-38F5-E147-BB6E-C4300C327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1984"/>
              </p:ext>
            </p:extLst>
          </p:nvPr>
        </p:nvGraphicFramePr>
        <p:xfrm>
          <a:off x="2211978" y="1578855"/>
          <a:ext cx="7768045" cy="1433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4491">
                  <a:extLst>
                    <a:ext uri="{9D8B030D-6E8A-4147-A177-3AD203B41FA5}">
                      <a16:colId xmlns:a16="http://schemas.microsoft.com/office/drawing/2014/main" val="1562288309"/>
                    </a:ext>
                  </a:extLst>
                </a:gridCol>
                <a:gridCol w="1867378">
                  <a:extLst>
                    <a:ext uri="{9D8B030D-6E8A-4147-A177-3AD203B41FA5}">
                      <a16:colId xmlns:a16="http://schemas.microsoft.com/office/drawing/2014/main" val="1931444198"/>
                    </a:ext>
                  </a:extLst>
                </a:gridCol>
                <a:gridCol w="1856176">
                  <a:extLst>
                    <a:ext uri="{9D8B030D-6E8A-4147-A177-3AD203B41FA5}">
                      <a16:colId xmlns:a16="http://schemas.microsoft.com/office/drawing/2014/main" val="2198618762"/>
                    </a:ext>
                  </a:extLst>
                </a:gridCol>
              </a:tblGrid>
              <a:tr h="35832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81 mg group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325 mg group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73320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Prior PCI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3005 (40.0%)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2941 (39.1%)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0032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Prior CABG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1786 (23.8%)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1741 (23.2%)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01557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Prior myocardial infarction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2674 (35.6%)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2631 (35.0%)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6638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128F6A-5EFE-104E-BE32-CA6615C658CD}"/>
              </a:ext>
            </a:extLst>
          </p:cNvPr>
          <p:cNvSpPr txBox="1"/>
          <p:nvPr/>
        </p:nvSpPr>
        <p:spPr>
          <a:xfrm>
            <a:off x="3968149" y="6179494"/>
            <a:ext cx="6682920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i="1" dirty="0"/>
              <a:t>Medical history was obtained from EHR queries, with look back of 5 years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4BF92857-57E2-904D-B82B-251BFE9A6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2267"/>
              </p:ext>
            </p:extLst>
          </p:nvPr>
        </p:nvGraphicFramePr>
        <p:xfrm>
          <a:off x="2211978" y="3183937"/>
          <a:ext cx="7768045" cy="179164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44491">
                  <a:extLst>
                    <a:ext uri="{9D8B030D-6E8A-4147-A177-3AD203B41FA5}">
                      <a16:colId xmlns:a16="http://schemas.microsoft.com/office/drawing/2014/main" val="1562288309"/>
                    </a:ext>
                  </a:extLst>
                </a:gridCol>
                <a:gridCol w="1867378">
                  <a:extLst>
                    <a:ext uri="{9D8B030D-6E8A-4147-A177-3AD203B41FA5}">
                      <a16:colId xmlns:a16="http://schemas.microsoft.com/office/drawing/2014/main" val="1931444198"/>
                    </a:ext>
                  </a:extLst>
                </a:gridCol>
                <a:gridCol w="1856176">
                  <a:extLst>
                    <a:ext uri="{9D8B030D-6E8A-4147-A177-3AD203B41FA5}">
                      <a16:colId xmlns:a16="http://schemas.microsoft.com/office/drawing/2014/main" val="2198618762"/>
                    </a:ext>
                  </a:extLst>
                </a:gridCol>
              </a:tblGrid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Hypertension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6264 (83.3%)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6248 (83.1%)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29653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Dyslipidemia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6472 (86.1%)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6474 (86.1%)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38522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Diabetes mellitus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2820 (37.5%)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2856 (38.0%)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25522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Atrial fibrillation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605 (8.0%)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628 (8.4%)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67848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Congestive heart failure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1718 (22.8%)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1786 (23.8%)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58583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3128943-36EE-9545-8518-10A15FDAA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80642"/>
              </p:ext>
            </p:extLst>
          </p:nvPr>
        </p:nvGraphicFramePr>
        <p:xfrm>
          <a:off x="2211978" y="5147348"/>
          <a:ext cx="7768045" cy="716658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44491">
                  <a:extLst>
                    <a:ext uri="{9D8B030D-6E8A-4147-A177-3AD203B41FA5}">
                      <a16:colId xmlns:a16="http://schemas.microsoft.com/office/drawing/2014/main" val="1562288309"/>
                    </a:ext>
                  </a:extLst>
                </a:gridCol>
                <a:gridCol w="1867378">
                  <a:extLst>
                    <a:ext uri="{9D8B030D-6E8A-4147-A177-3AD203B41FA5}">
                      <a16:colId xmlns:a16="http://schemas.microsoft.com/office/drawing/2014/main" val="1931444198"/>
                    </a:ext>
                  </a:extLst>
                </a:gridCol>
                <a:gridCol w="1856176">
                  <a:extLst>
                    <a:ext uri="{9D8B030D-6E8A-4147-A177-3AD203B41FA5}">
                      <a16:colId xmlns:a16="http://schemas.microsoft.com/office/drawing/2014/main" val="2198618762"/>
                    </a:ext>
                  </a:extLst>
                </a:gridCol>
              </a:tblGrid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Prior GI hemorrhage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455 (6.1%)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495 (6.6%)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17092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Prior intracranial hemorrhage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98 (1.3%)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110 (1.5%)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4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EBC4532-7E8C-514B-B84D-D7FDE02A054C}"/>
              </a:ext>
            </a:extLst>
          </p:cNvPr>
          <p:cNvSpPr txBox="1"/>
          <p:nvPr/>
        </p:nvSpPr>
        <p:spPr>
          <a:xfrm>
            <a:off x="987942" y="5729081"/>
            <a:ext cx="108334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5575" algn="r"/>
                <a:tab pos="1712913" algn="ctr"/>
                <a:tab pos="2678113" algn="ctr"/>
                <a:tab pos="3652838" algn="ctr"/>
                <a:tab pos="4565650" algn="ctr"/>
                <a:tab pos="5480050" algn="ctr"/>
                <a:tab pos="6453188" algn="ctr"/>
                <a:tab pos="7367588" algn="ctr"/>
                <a:tab pos="8340725" algn="ctr"/>
              </a:tabLst>
            </a:pPr>
            <a:r>
              <a:rPr lang="en-US" sz="1050" dirty="0"/>
              <a:t>	</a:t>
            </a:r>
            <a:r>
              <a:rPr lang="en-US" sz="1050" b="1" dirty="0"/>
              <a:t>	At risk</a:t>
            </a:r>
            <a:br>
              <a:rPr lang="en-US" sz="1050" dirty="0"/>
            </a:br>
            <a:r>
              <a:rPr lang="en-US" sz="1050" dirty="0"/>
              <a:t>	</a:t>
            </a:r>
            <a:r>
              <a:rPr lang="en-US" sz="1050" dirty="0">
                <a:solidFill>
                  <a:schemeClr val="tx2"/>
                </a:solidFill>
              </a:rPr>
              <a:t>81 mg dose	7540	7357	7177	5627	4190	2712	1558	636</a:t>
            </a:r>
            <a:br>
              <a:rPr lang="en-US" sz="1050" dirty="0">
                <a:solidFill>
                  <a:schemeClr val="tx2"/>
                </a:solidFill>
              </a:rPr>
            </a:br>
            <a:r>
              <a:rPr lang="en-US" sz="1050" dirty="0"/>
              <a:t>	</a:t>
            </a:r>
            <a:r>
              <a:rPr lang="en-US" sz="1050" dirty="0">
                <a:solidFill>
                  <a:schemeClr val="accent1"/>
                </a:solidFill>
              </a:rPr>
              <a:t>325 mg dose	7536	7297	7095	5544	4090	2613	1489	592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67" b="20877"/>
          <a:stretch/>
        </p:blipFill>
        <p:spPr>
          <a:xfrm>
            <a:off x="2290352" y="1506584"/>
            <a:ext cx="7402286" cy="3927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b="160"/>
          <a:stretch/>
        </p:blipFill>
        <p:spPr>
          <a:xfrm>
            <a:off x="2447110" y="2090057"/>
            <a:ext cx="7167155" cy="3344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2170E-F890-AA4C-8F1B-7D2B141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 anchor="b" anchorCtr="0"/>
          <a:lstStyle/>
          <a:p>
            <a:r>
              <a:rPr lang="en-US" dirty="0"/>
              <a:t>Primary Effectiveness Endpoint </a:t>
            </a:r>
            <a:br>
              <a:rPr lang="en-US" dirty="0"/>
            </a:br>
            <a:r>
              <a:rPr lang="en-US" sz="2000" b="0" dirty="0"/>
              <a:t>(All-cause death, hospitalization for MI, or hospitalization for stroke)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" b="103"/>
          <a:stretch/>
        </p:blipFill>
        <p:spPr>
          <a:xfrm>
            <a:off x="2211975" y="2351315"/>
            <a:ext cx="7315200" cy="29783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C7F72F-B6BF-9E41-BE61-E2B87AE75F07}"/>
              </a:ext>
            </a:extLst>
          </p:cNvPr>
          <p:cNvSpPr txBox="1"/>
          <p:nvPr/>
        </p:nvSpPr>
        <p:spPr>
          <a:xfrm>
            <a:off x="2779571" y="1651119"/>
            <a:ext cx="362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HR = 1.02 (0.91 - 1.14), p = 0.75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111EA-1EA3-3E46-81A6-091988BBC0F6}"/>
              </a:ext>
            </a:extLst>
          </p:cNvPr>
          <p:cNvSpPr txBox="1"/>
          <p:nvPr/>
        </p:nvSpPr>
        <p:spPr>
          <a:xfrm>
            <a:off x="9438604" y="2351315"/>
            <a:ext cx="15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325 mg dose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8CB42-DED1-6744-B555-66C8296A2043}"/>
              </a:ext>
            </a:extLst>
          </p:cNvPr>
          <p:cNvSpPr txBox="1"/>
          <p:nvPr/>
        </p:nvSpPr>
        <p:spPr>
          <a:xfrm>
            <a:off x="9438603" y="2036020"/>
            <a:ext cx="15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81 mg dose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05BAA-31DF-CD48-8D05-7A3012B578DA}"/>
              </a:ext>
            </a:extLst>
          </p:cNvPr>
          <p:cNvSpPr txBox="1"/>
          <p:nvPr/>
        </p:nvSpPr>
        <p:spPr>
          <a:xfrm rot="16200000">
            <a:off x="329169" y="3194830"/>
            <a:ext cx="34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Death / MI / Stroke</a:t>
            </a:r>
            <a:r>
              <a:rPr lang="en-US" sz="1600" dirty="0"/>
              <a:t>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F4D64-5149-5A46-9E65-C6646D5BE33E}"/>
              </a:ext>
            </a:extLst>
          </p:cNvPr>
          <p:cNvSpPr txBox="1"/>
          <p:nvPr/>
        </p:nvSpPr>
        <p:spPr>
          <a:xfrm>
            <a:off x="2590798" y="5422520"/>
            <a:ext cx="701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Months from Randomization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09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75428E-719E-E84F-B3CA-6438441E0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36" y="1556739"/>
            <a:ext cx="71628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2BCDEE-819F-FF45-AAD7-5A08DBC6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82617"/>
            <a:ext cx="10187628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Primary Safety Endpoint</a:t>
            </a:r>
            <a:br>
              <a:rPr lang="en-US" dirty="0"/>
            </a:br>
            <a:r>
              <a:rPr lang="en-US" sz="2000" b="0" dirty="0"/>
              <a:t>(Hospitalization for major bleeding with associated blood product transfusion)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74E56-ED0F-084C-A4E9-63BC19BF9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787"/>
          <a:stretch/>
        </p:blipFill>
        <p:spPr>
          <a:xfrm>
            <a:off x="1689463" y="1928573"/>
            <a:ext cx="8133806" cy="4297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53D62-2083-8C40-972A-87DC68A7C2A7}"/>
              </a:ext>
            </a:extLst>
          </p:cNvPr>
          <p:cNvSpPr txBox="1"/>
          <p:nvPr/>
        </p:nvSpPr>
        <p:spPr>
          <a:xfrm>
            <a:off x="9383606" y="4222086"/>
            <a:ext cx="174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81 mg = 0.63%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AB1BC-8F77-4941-8925-5DBFD46FB191}"/>
              </a:ext>
            </a:extLst>
          </p:cNvPr>
          <p:cNvSpPr txBox="1"/>
          <p:nvPr/>
        </p:nvSpPr>
        <p:spPr>
          <a:xfrm>
            <a:off x="9383606" y="4580574"/>
            <a:ext cx="187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325 mg = 0.60%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1B93F-D65D-5246-B87C-F717AF911AD4}"/>
              </a:ext>
            </a:extLst>
          </p:cNvPr>
          <p:cNvSpPr txBox="1"/>
          <p:nvPr/>
        </p:nvSpPr>
        <p:spPr>
          <a:xfrm>
            <a:off x="987942" y="5729081"/>
            <a:ext cx="108334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5575" algn="r"/>
                <a:tab pos="1712913" algn="ctr"/>
                <a:tab pos="2678113" algn="ctr"/>
                <a:tab pos="3652838" algn="ctr"/>
                <a:tab pos="4565650" algn="ctr"/>
                <a:tab pos="5480050" algn="ctr"/>
                <a:tab pos="6453188" algn="ctr"/>
                <a:tab pos="7367588" algn="ctr"/>
                <a:tab pos="8340725" algn="ctr"/>
              </a:tabLst>
            </a:pPr>
            <a:r>
              <a:rPr lang="en-US" sz="1050" dirty="0"/>
              <a:t>	</a:t>
            </a:r>
            <a:r>
              <a:rPr lang="en-US" sz="1050" b="1" dirty="0"/>
              <a:t>	At risk</a:t>
            </a:r>
            <a:br>
              <a:rPr lang="en-US" sz="1050" dirty="0"/>
            </a:br>
            <a:r>
              <a:rPr lang="en-US" sz="1050" dirty="0"/>
              <a:t>	</a:t>
            </a:r>
            <a:r>
              <a:rPr lang="en-US" sz="1050" dirty="0">
                <a:solidFill>
                  <a:schemeClr val="tx2"/>
                </a:solidFill>
              </a:rPr>
              <a:t>81 mg dose	7540	7434	7309	5777	4329	2810	1610	674</a:t>
            </a:r>
            <a:br>
              <a:rPr lang="en-US" sz="1050" dirty="0">
                <a:solidFill>
                  <a:schemeClr val="tx2"/>
                </a:solidFill>
              </a:rPr>
            </a:br>
            <a:r>
              <a:rPr lang="en-US" sz="1050" dirty="0"/>
              <a:t>	</a:t>
            </a:r>
            <a:r>
              <a:rPr lang="en-US" sz="1050" dirty="0">
                <a:solidFill>
                  <a:schemeClr val="accent1"/>
                </a:solidFill>
              </a:rPr>
              <a:t>325 mg dose	7536	7348	7185	5667	4205	2709	1559	624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348FB-CDF5-E14D-8608-0352066701C6}"/>
              </a:ext>
            </a:extLst>
          </p:cNvPr>
          <p:cNvSpPr txBox="1"/>
          <p:nvPr/>
        </p:nvSpPr>
        <p:spPr>
          <a:xfrm>
            <a:off x="2590798" y="5422520"/>
            <a:ext cx="701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Months from Randomization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3C53-C633-C34B-8E5E-6560BB409E6E}"/>
              </a:ext>
            </a:extLst>
          </p:cNvPr>
          <p:cNvSpPr txBox="1"/>
          <p:nvPr/>
        </p:nvSpPr>
        <p:spPr>
          <a:xfrm>
            <a:off x="2779571" y="1835680"/>
            <a:ext cx="362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HR (95% CI) = 1.18 (0.79 - 1.77)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3299B-67B8-DE43-AE98-12FFECBA505D}"/>
              </a:ext>
            </a:extLst>
          </p:cNvPr>
          <p:cNvSpPr txBox="1"/>
          <p:nvPr/>
        </p:nvSpPr>
        <p:spPr>
          <a:xfrm rot="16200000">
            <a:off x="329169" y="3194830"/>
            <a:ext cx="34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Major Bleeding</a:t>
            </a:r>
            <a:r>
              <a:rPr lang="en-US" sz="1600" dirty="0"/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5847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D270-A3C2-CA4C-9032-8159D515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and Safety Outcomes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9B7852-478F-C045-9A76-2EB621DD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38215"/>
              </p:ext>
            </p:extLst>
          </p:nvPr>
        </p:nvGraphicFramePr>
        <p:xfrm>
          <a:off x="2211977" y="1637359"/>
          <a:ext cx="7768047" cy="1526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6536">
                  <a:extLst>
                    <a:ext uri="{9D8B030D-6E8A-4147-A177-3AD203B41FA5}">
                      <a16:colId xmlns:a16="http://schemas.microsoft.com/office/drawing/2014/main" val="2554762299"/>
                    </a:ext>
                  </a:extLst>
                </a:gridCol>
                <a:gridCol w="1840792">
                  <a:extLst>
                    <a:ext uri="{9D8B030D-6E8A-4147-A177-3AD203B41FA5}">
                      <a16:colId xmlns:a16="http://schemas.microsoft.com/office/drawing/2014/main" val="3432144057"/>
                    </a:ext>
                  </a:extLst>
                </a:gridCol>
                <a:gridCol w="1920395">
                  <a:extLst>
                    <a:ext uri="{9D8B030D-6E8A-4147-A177-3AD203B41FA5}">
                      <a16:colId xmlns:a16="http://schemas.microsoft.com/office/drawing/2014/main" val="3965161350"/>
                    </a:ext>
                  </a:extLst>
                </a:gridCol>
                <a:gridCol w="1950324">
                  <a:extLst>
                    <a:ext uri="{9D8B030D-6E8A-4147-A177-3AD203B41FA5}">
                      <a16:colId xmlns:a16="http://schemas.microsoft.com/office/drawing/2014/main" val="368684976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81 mg group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N=7434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325 mg group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N=7330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HR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657493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Primary endpoint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590 (7.28%)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569 (7.51%)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1.02 (0.91 - 1.14)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398301997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Major bleeding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53 (0.63%)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44 (0.60%)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1.18 (0.79 - 1.77)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1282016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E6238-B6B4-0B45-8F53-2CF1FE7A6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64029"/>
              </p:ext>
            </p:extLst>
          </p:nvPr>
        </p:nvGraphicFramePr>
        <p:xfrm>
          <a:off x="2211977" y="3484724"/>
          <a:ext cx="7768047" cy="142046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056536">
                  <a:extLst>
                    <a:ext uri="{9D8B030D-6E8A-4147-A177-3AD203B41FA5}">
                      <a16:colId xmlns:a16="http://schemas.microsoft.com/office/drawing/2014/main" val="2554762299"/>
                    </a:ext>
                  </a:extLst>
                </a:gridCol>
                <a:gridCol w="1840792">
                  <a:extLst>
                    <a:ext uri="{9D8B030D-6E8A-4147-A177-3AD203B41FA5}">
                      <a16:colId xmlns:a16="http://schemas.microsoft.com/office/drawing/2014/main" val="3432144057"/>
                    </a:ext>
                  </a:extLst>
                </a:gridCol>
                <a:gridCol w="1920395">
                  <a:extLst>
                    <a:ext uri="{9D8B030D-6E8A-4147-A177-3AD203B41FA5}">
                      <a16:colId xmlns:a16="http://schemas.microsoft.com/office/drawing/2014/main" val="3965161350"/>
                    </a:ext>
                  </a:extLst>
                </a:gridCol>
                <a:gridCol w="1950324">
                  <a:extLst>
                    <a:ext uri="{9D8B030D-6E8A-4147-A177-3AD203B41FA5}">
                      <a16:colId xmlns:a16="http://schemas.microsoft.com/office/drawing/2014/main" val="3686849761"/>
                    </a:ext>
                  </a:extLst>
                </a:gridCol>
              </a:tblGrid>
              <a:tr h="4734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All-cause death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315 (3.80%)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357 (4.43%)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0.87 (0.75 - 1.01)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36776225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Non-fatal MI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228 (2.99%)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213 (2.87%)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1.06 (0.88 - 1.27)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644754463"/>
                  </a:ext>
                </a:extLst>
              </a:tr>
              <a:tr h="4734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Non-fatal stroke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102 (1.23%)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92 (1.27%)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1.09 (0.82 - 1.45)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419276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5EA3D1-44AA-674E-B462-4F76B4163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8986"/>
              </p:ext>
            </p:extLst>
          </p:nvPr>
        </p:nvGraphicFramePr>
        <p:xfrm>
          <a:off x="2211977" y="5226456"/>
          <a:ext cx="7768047" cy="47348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056536">
                  <a:extLst>
                    <a:ext uri="{9D8B030D-6E8A-4147-A177-3AD203B41FA5}">
                      <a16:colId xmlns:a16="http://schemas.microsoft.com/office/drawing/2014/main" val="2554762299"/>
                    </a:ext>
                  </a:extLst>
                </a:gridCol>
                <a:gridCol w="1840792">
                  <a:extLst>
                    <a:ext uri="{9D8B030D-6E8A-4147-A177-3AD203B41FA5}">
                      <a16:colId xmlns:a16="http://schemas.microsoft.com/office/drawing/2014/main" val="3432144057"/>
                    </a:ext>
                  </a:extLst>
                </a:gridCol>
                <a:gridCol w="1920395">
                  <a:extLst>
                    <a:ext uri="{9D8B030D-6E8A-4147-A177-3AD203B41FA5}">
                      <a16:colId xmlns:a16="http://schemas.microsoft.com/office/drawing/2014/main" val="3965161350"/>
                    </a:ext>
                  </a:extLst>
                </a:gridCol>
                <a:gridCol w="1950324">
                  <a:extLst>
                    <a:ext uri="{9D8B030D-6E8A-4147-A177-3AD203B41FA5}">
                      <a16:colId xmlns:a16="http://schemas.microsoft.com/office/drawing/2014/main" val="3686849761"/>
                    </a:ext>
                  </a:extLst>
                </a:gridCol>
              </a:tblGrid>
              <a:tr h="4734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PCI or CABG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471 (6.05%)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446 (5.96%)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1.04 (0.92 - 1.19)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81940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F2501C27-00E2-614A-8845-1B9E5CD586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39337" y="293500"/>
            <a:ext cx="8589222" cy="6375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56C99-A3A9-C84D-87B2-DAA7C65B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897191"/>
            <a:ext cx="2288468" cy="11430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Subgroup Analyses </a:t>
            </a:r>
            <a:br>
              <a:rPr lang="en-US" dirty="0"/>
            </a:br>
            <a:r>
              <a:rPr lang="en-US" sz="2000" b="0" dirty="0"/>
              <a:t>(Primary effectiveness endpoint)</a:t>
            </a:r>
            <a:endParaRPr lang="en-US" b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6BFCF1-6DB2-1C43-8A3B-646856F9B5A2}"/>
              </a:ext>
            </a:extLst>
          </p:cNvPr>
          <p:cNvSpPr/>
          <p:nvPr/>
        </p:nvSpPr>
        <p:spPr>
          <a:xfrm>
            <a:off x="3544711" y="1207901"/>
            <a:ext cx="169333" cy="158056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FE41F1-2665-0F49-9B89-13E25A753021}"/>
              </a:ext>
            </a:extLst>
          </p:cNvPr>
          <p:cNvSpPr/>
          <p:nvPr/>
        </p:nvSpPr>
        <p:spPr>
          <a:xfrm>
            <a:off x="5904681" y="613145"/>
            <a:ext cx="158046" cy="17073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70B9CE-9385-D849-9CF0-EDD31DFACA2C}"/>
              </a:ext>
            </a:extLst>
          </p:cNvPr>
          <p:cNvSpPr/>
          <p:nvPr/>
        </p:nvSpPr>
        <p:spPr>
          <a:xfrm>
            <a:off x="6965243" y="625134"/>
            <a:ext cx="158046" cy="17073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5E2FFC-02BB-9F4A-9643-6FD4BD59B7D9}"/>
              </a:ext>
            </a:extLst>
          </p:cNvPr>
          <p:cNvSpPr/>
          <p:nvPr/>
        </p:nvSpPr>
        <p:spPr>
          <a:xfrm>
            <a:off x="10656710" y="345697"/>
            <a:ext cx="169333" cy="279437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F5B7-89FE-E64B-AEA0-86EA98ED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dirty="0"/>
              <a:t>Study Medication in ADAPTABLE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C333E3-3171-8C4C-9F12-14DFC1174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365742"/>
              </p:ext>
            </p:extLst>
          </p:nvPr>
        </p:nvGraphicFramePr>
        <p:xfrm>
          <a:off x="1981224" y="1835379"/>
          <a:ext cx="8229553" cy="25450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59242">
                  <a:extLst>
                    <a:ext uri="{9D8B030D-6E8A-4147-A177-3AD203B41FA5}">
                      <a16:colId xmlns:a16="http://schemas.microsoft.com/office/drawing/2014/main" val="4152137217"/>
                    </a:ext>
                  </a:extLst>
                </a:gridCol>
                <a:gridCol w="1767411">
                  <a:extLst>
                    <a:ext uri="{9D8B030D-6E8A-4147-A177-3AD203B41FA5}">
                      <a16:colId xmlns:a16="http://schemas.microsoft.com/office/drawing/2014/main" val="135885158"/>
                    </a:ext>
                  </a:extLst>
                </a:gridCol>
                <a:gridCol w="1751417">
                  <a:extLst>
                    <a:ext uri="{9D8B030D-6E8A-4147-A177-3AD203B41FA5}">
                      <a16:colId xmlns:a16="http://schemas.microsoft.com/office/drawing/2014/main" val="369649236"/>
                    </a:ext>
                  </a:extLst>
                </a:gridCol>
                <a:gridCol w="1551483">
                  <a:extLst>
                    <a:ext uri="{9D8B030D-6E8A-4147-A177-3AD203B41FA5}">
                      <a16:colId xmlns:a16="http://schemas.microsoft.com/office/drawing/2014/main" val="470285379"/>
                    </a:ext>
                  </a:extLst>
                </a:gridCol>
              </a:tblGrid>
              <a:tr h="394453">
                <a:tc>
                  <a:txBody>
                    <a:bodyPr/>
                    <a:lstStyle/>
                    <a:p>
                      <a:endParaRPr lang="en-US" sz="16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mg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mg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80924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switching, %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19684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Aspirin discontinuation, % 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9.1%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7.0%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11.1%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89767"/>
                  </a:ext>
                </a:extLst>
              </a:tr>
              <a:tr h="68083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days of exposure,</a:t>
                      </a:r>
                    </a:p>
                    <a:p>
                      <a:r>
                        <a:rPr lang="en-US" sz="1600" b="0" i="0" u="sng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assigned</a:t>
                      </a:r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aspirin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days</a:t>
                      </a:r>
                    </a:p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(139 - 737)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days</a:t>
                      </a:r>
                    </a:p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(415 – 922)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days</a:t>
                      </a:r>
                    </a:p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(139 – 737)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36241"/>
                  </a:ext>
                </a:extLst>
              </a:tr>
              <a:tr h="68083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days of exposure,</a:t>
                      </a:r>
                    </a:p>
                    <a:p>
                      <a:r>
                        <a:rPr lang="en-US" sz="1600" b="0" i="0" u="sng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aspirin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 days</a:t>
                      </a:r>
                    </a:p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(426 - 932)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 days</a:t>
                      </a:r>
                    </a:p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(439 – 944)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days</a:t>
                      </a:r>
                    </a:p>
                    <a:p>
                      <a:pPr algn="ctr"/>
                      <a:r>
                        <a:rPr lang="en-US" sz="16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(412 – 922)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485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9F01E2-D6C2-5F41-9919-AAFF32410929}"/>
              </a:ext>
            </a:extLst>
          </p:cNvPr>
          <p:cNvSpPr txBox="1"/>
          <p:nvPr/>
        </p:nvSpPr>
        <p:spPr>
          <a:xfrm>
            <a:off x="1981225" y="4838809"/>
            <a:ext cx="822955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200" i="1"/>
            </a:lvl1pPr>
          </a:lstStyle>
          <a:p>
            <a:pPr marL="173038" indent="-165100"/>
            <a:r>
              <a:rPr lang="en-US" dirty="0"/>
              <a:t>**	Reasons for aspirin discontinuation:</a:t>
            </a:r>
            <a:br>
              <a:rPr lang="en-US" dirty="0"/>
            </a:br>
            <a:r>
              <a:rPr lang="en-US" sz="1200" dirty="0"/>
              <a:t>25% participant did not want to continue</a:t>
            </a:r>
            <a:br>
              <a:rPr lang="en-US" sz="1200" dirty="0"/>
            </a:br>
            <a:r>
              <a:rPr lang="en-US" sz="1200" dirty="0"/>
              <a:t>75% doctor’s decision or medical condition (e.g., atrial fibrillation, dyspepsia)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92E1F-14D6-F84D-9053-2629E11AE06A}"/>
              </a:ext>
            </a:extLst>
          </p:cNvPr>
          <p:cNvSpPr txBox="1"/>
          <p:nvPr/>
        </p:nvSpPr>
        <p:spPr>
          <a:xfrm>
            <a:off x="1981224" y="4561810"/>
            <a:ext cx="822955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200" i="1"/>
            </a:lvl1pPr>
          </a:lstStyle>
          <a:p>
            <a:r>
              <a:rPr lang="en-US" dirty="0"/>
              <a:t>* Defined as at least one dose change</a:t>
            </a:r>
          </a:p>
        </p:txBody>
      </p:sp>
    </p:spTree>
    <p:extLst>
      <p:ext uri="{BB962C8B-B14F-4D97-AF65-F5344CB8AC3E}">
        <p14:creationId xmlns:p14="http://schemas.microsoft.com/office/powerpoint/2010/main" val="59682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E2DE-BACA-A84F-A271-5C223030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82617"/>
            <a:ext cx="10187628" cy="1143000"/>
          </a:xfrm>
        </p:spPr>
        <p:txBody>
          <a:bodyPr/>
          <a:lstStyle/>
          <a:p>
            <a:r>
              <a:rPr lang="en-US" dirty="0"/>
              <a:t>Sensitivity Analyses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824CFF-DC39-E543-B211-C3AE8EF3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70485"/>
              </p:ext>
            </p:extLst>
          </p:nvPr>
        </p:nvGraphicFramePr>
        <p:xfrm>
          <a:off x="1740242" y="1909091"/>
          <a:ext cx="8711516" cy="21815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1451">
                  <a:extLst>
                    <a:ext uri="{9D8B030D-6E8A-4147-A177-3AD203B41FA5}">
                      <a16:colId xmlns:a16="http://schemas.microsoft.com/office/drawing/2014/main" val="2026783419"/>
                    </a:ext>
                  </a:extLst>
                </a:gridCol>
                <a:gridCol w="2041351">
                  <a:extLst>
                    <a:ext uri="{9D8B030D-6E8A-4147-A177-3AD203B41FA5}">
                      <a16:colId xmlns:a16="http://schemas.microsoft.com/office/drawing/2014/main" val="3776547917"/>
                    </a:ext>
                  </a:extLst>
                </a:gridCol>
                <a:gridCol w="2119867">
                  <a:extLst>
                    <a:ext uri="{9D8B030D-6E8A-4147-A177-3AD203B41FA5}">
                      <a16:colId xmlns:a16="http://schemas.microsoft.com/office/drawing/2014/main" val="1121395824"/>
                    </a:ext>
                  </a:extLst>
                </a:gridCol>
                <a:gridCol w="2748847">
                  <a:extLst>
                    <a:ext uri="{9D8B030D-6E8A-4147-A177-3AD203B41FA5}">
                      <a16:colId xmlns:a16="http://schemas.microsoft.com/office/drawing/2014/main" val="593873668"/>
                    </a:ext>
                  </a:extLst>
                </a:gridCol>
              </a:tblGrid>
              <a:tr h="66864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Outcome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81 mg dose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 (rate)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325 mg dose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 (rate)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HR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325 mg vs 81 mg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185408"/>
                  </a:ext>
                </a:extLst>
              </a:tr>
              <a:tr h="61325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Impact of actual dose taken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91612"/>
                  </a:ext>
                </a:extLst>
              </a:tr>
              <a:tr h="89966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Death / MI / Stroke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673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(3.6 events per 100 patient-years)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321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(2.9 events per 100 patient-years)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1.25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(1.10 - 1.43)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7878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83BA48-EAF4-204A-8601-D1C12677256C}"/>
              </a:ext>
            </a:extLst>
          </p:cNvPr>
          <p:cNvSpPr/>
          <p:nvPr/>
        </p:nvSpPr>
        <p:spPr>
          <a:xfrm>
            <a:off x="2665930" y="4674135"/>
            <a:ext cx="8711516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i="1" dirty="0"/>
              <a:t>Rates are calculated at median follow-up (26.2 months) using the </a:t>
            </a:r>
            <a:r>
              <a:rPr lang="en-US" sz="1600" i="1" dirty="0" err="1"/>
              <a:t>Kalbfleisch</a:t>
            </a:r>
            <a:r>
              <a:rPr lang="en-US" sz="1600" i="1" dirty="0"/>
              <a:t> &amp; Prentice cumulative incidence function estimator. </a:t>
            </a:r>
          </a:p>
          <a:p>
            <a:pPr>
              <a:spcBef>
                <a:spcPts val="1200"/>
              </a:spcBef>
            </a:pPr>
            <a:r>
              <a:rPr lang="en-US" sz="1600" i="1" dirty="0"/>
              <a:t>Rates and HR reflect the effect of the time-varying reported dose on the primary effectiveness end point. </a:t>
            </a:r>
            <a:br>
              <a:rPr lang="en-US" sz="1600" i="1" dirty="0"/>
            </a:br>
            <a:r>
              <a:rPr lang="en-US" sz="1600" i="1" dirty="0"/>
              <a:t>Rates are calculated as annualized event rates (events per 100 patient-years).</a:t>
            </a:r>
          </a:p>
        </p:txBody>
      </p:sp>
    </p:spTree>
    <p:extLst>
      <p:ext uri="{BB962C8B-B14F-4D97-AF65-F5344CB8AC3E}">
        <p14:creationId xmlns:p14="http://schemas.microsoft.com/office/powerpoint/2010/main" val="81039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B949-0137-BA48-89C8-5E8FDA7F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D61508-A6ED-E942-B0FB-36EEF7FA14A9}"/>
              </a:ext>
            </a:extLst>
          </p:cNvPr>
          <p:cNvSpPr txBox="1">
            <a:spLocks noChangeArrowheads="1"/>
          </p:cNvSpPr>
          <p:nvPr/>
        </p:nvSpPr>
        <p:spPr>
          <a:xfrm>
            <a:off x="3490038" y="4773767"/>
            <a:ext cx="7247630" cy="1187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7338" indent="-2873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10000"/>
              <a:buFontTx/>
              <a:buBlip>
                <a:blip r:embed="rId2"/>
              </a:buBlip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For patients who experience NSTE-ACS, a maintenance dose of aspirin </a:t>
            </a:r>
            <a:r>
              <a:rPr lang="en-US" sz="2400" b="1" dirty="0">
                <a:solidFill>
                  <a:schemeClr val="tx2"/>
                </a:solidFill>
              </a:rPr>
              <a:t>(81 mg/d to 325 mg/d) </a:t>
            </a:r>
            <a:r>
              <a:rPr lang="en-US" sz="2400" dirty="0">
                <a:solidFill>
                  <a:schemeClr val="tx1"/>
                </a:solidFill>
              </a:rPr>
              <a:t>should be continued indefinitely.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968A62E-B577-B549-BC59-254CB4621F6B}"/>
              </a:ext>
            </a:extLst>
          </p:cNvPr>
          <p:cNvSpPr txBox="1">
            <a:spLocks noChangeArrowheads="1"/>
          </p:cNvSpPr>
          <p:nvPr/>
        </p:nvSpPr>
        <p:spPr>
          <a:xfrm>
            <a:off x="1515291" y="3601398"/>
            <a:ext cx="5845555" cy="54208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2014 AHA/ACC NSTE-ACS Guidelines</a:t>
            </a:r>
          </a:p>
        </p:txBody>
      </p:sp>
      <p:grpSp>
        <p:nvGrpSpPr>
          <p:cNvPr id="6" name="Group 95">
            <a:extLst>
              <a:ext uri="{FF2B5EF4-FFF2-40B4-BE49-F238E27FC236}">
                <a16:creationId xmlns:a16="http://schemas.microsoft.com/office/drawing/2014/main" id="{F73CDA7D-8BB0-F14D-B5B7-DEC0501E7B04}"/>
              </a:ext>
            </a:extLst>
          </p:cNvPr>
          <p:cNvGrpSpPr>
            <a:grpSpLocks/>
          </p:cNvGrpSpPr>
          <p:nvPr/>
        </p:nvGrpSpPr>
        <p:grpSpPr bwMode="auto">
          <a:xfrm>
            <a:off x="1515291" y="4341868"/>
            <a:ext cx="1793965" cy="1586356"/>
            <a:chOff x="3986" y="942"/>
            <a:chExt cx="766" cy="594"/>
          </a:xfrm>
        </p:grpSpPr>
        <p:sp>
          <p:nvSpPr>
            <p:cNvPr id="7" name="Rectangle 278">
              <a:extLst>
                <a:ext uri="{FF2B5EF4-FFF2-40B4-BE49-F238E27FC236}">
                  <a16:creationId xmlns:a16="http://schemas.microsoft.com/office/drawing/2014/main" id="{EFDA4A41-ACAB-2B4A-96C6-807A7BD7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720" dirty="0">
                  <a:solidFill>
                    <a:srgbClr val="FFFFFF"/>
                  </a:solidFill>
                  <a:latin typeface="Arial"/>
                </a:rPr>
                <a:t>x</a:t>
              </a:r>
            </a:p>
          </p:txBody>
        </p:sp>
        <p:sp>
          <p:nvSpPr>
            <p:cNvPr id="8" name="Rectangle 278">
              <a:extLst>
                <a:ext uri="{FF2B5EF4-FFF2-40B4-BE49-F238E27FC236}">
                  <a16:creationId xmlns:a16="http://schemas.microsoft.com/office/drawing/2014/main" id="{987F920A-9B12-2B4C-A70B-428E02E6C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72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Rectangle 278">
              <a:extLst>
                <a:ext uri="{FF2B5EF4-FFF2-40B4-BE49-F238E27FC236}">
                  <a16:creationId xmlns:a16="http://schemas.microsoft.com/office/drawing/2014/main" id="{520C8743-0006-114F-B8B3-39CA78B5B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72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Rectangle 278">
              <a:extLst>
                <a:ext uri="{FF2B5EF4-FFF2-40B4-BE49-F238E27FC236}">
                  <a16:creationId xmlns:a16="http://schemas.microsoft.com/office/drawing/2014/main" id="{A866F107-D9AA-5C4B-8FB9-ECA69660B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72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Rectangle 291">
              <a:extLst>
                <a:ext uri="{FF2B5EF4-FFF2-40B4-BE49-F238E27FC236}">
                  <a16:creationId xmlns:a16="http://schemas.microsoft.com/office/drawing/2014/main" id="{C7F0144C-EBEE-6943-A53D-0DCE01CAB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942"/>
              <a:ext cx="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40" b="1" dirty="0">
                  <a:solidFill>
                    <a:srgbClr val="000000"/>
                  </a:solidFill>
                  <a:latin typeface="Arial"/>
                </a:rPr>
                <a:t>I</a:t>
              </a:r>
              <a:endParaRPr lang="en-US" sz="204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292">
              <a:extLst>
                <a:ext uri="{FF2B5EF4-FFF2-40B4-BE49-F238E27FC236}">
                  <a16:creationId xmlns:a16="http://schemas.microsoft.com/office/drawing/2014/main" id="{70A0A558-4793-EF47-B44B-21F3722C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943"/>
              <a:ext cx="17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40" b="1" dirty="0">
                  <a:solidFill>
                    <a:srgbClr val="000000"/>
                  </a:solidFill>
                  <a:latin typeface="Arial"/>
                </a:rPr>
                <a:t>IIa</a:t>
              </a:r>
              <a:endParaRPr lang="en-US" sz="204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Rectangle 293">
              <a:extLst>
                <a:ext uri="{FF2B5EF4-FFF2-40B4-BE49-F238E27FC236}">
                  <a16:creationId xmlns:a16="http://schemas.microsoft.com/office/drawing/2014/main" id="{D81C919A-44CE-9843-91D8-7840981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943"/>
              <a:ext cx="1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40" b="1" dirty="0">
                  <a:solidFill>
                    <a:srgbClr val="000000"/>
                  </a:solidFill>
                  <a:latin typeface="Arial"/>
                </a:rPr>
                <a:t>IIb</a:t>
              </a:r>
              <a:endParaRPr lang="en-US" sz="204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294">
              <a:extLst>
                <a:ext uri="{FF2B5EF4-FFF2-40B4-BE49-F238E27FC236}">
                  <a16:creationId xmlns:a16="http://schemas.microsoft.com/office/drawing/2014/main" id="{2532D5A6-FD87-A947-86DC-8459C154A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943"/>
              <a:ext cx="12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40" b="1" dirty="0">
                  <a:solidFill>
                    <a:srgbClr val="000000"/>
                  </a:solidFill>
                  <a:latin typeface="Arial"/>
                </a:rPr>
                <a:t>III</a:t>
              </a:r>
              <a:endParaRPr lang="en-US" sz="204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BAA1F8B-25D9-884E-8963-B5881D5F6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16" y="3864031"/>
            <a:ext cx="833541" cy="398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E5AD01-6F07-CC40-A3B3-A3F1D0BA6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50" y="3872562"/>
            <a:ext cx="994561" cy="3702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27C9B2-A176-D748-A192-79B30D3E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9336" y="838647"/>
            <a:ext cx="2427919" cy="2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955F3BEC-9B41-5B4F-BB15-4B9145817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88" y="823230"/>
            <a:ext cx="3226286" cy="22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E2917-1382-8140-94FC-1C6209E0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dirty="0"/>
              <a:t>Strengths and Limitations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91C3B-12D1-7642-ABF0-51A5772A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9" y="3522884"/>
            <a:ext cx="10657297" cy="1105944"/>
          </a:xfrm>
        </p:spPr>
        <p:txBody>
          <a:bodyPr wrap="square">
            <a:spAutoFit/>
          </a:bodyPr>
          <a:lstStyle/>
          <a:p>
            <a:r>
              <a:rPr lang="en-US" dirty="0"/>
              <a:t>Open-label study</a:t>
            </a:r>
          </a:p>
          <a:p>
            <a:pPr lvl="1"/>
            <a:r>
              <a:rPr lang="en-US" dirty="0"/>
              <a:t>Inability to blind study drug may have affected adherence, dose switching, </a:t>
            </a:r>
            <a:br>
              <a:rPr lang="en-US" dirty="0"/>
            </a:br>
            <a:r>
              <a:rPr lang="en-US" dirty="0"/>
              <a:t>and drug discontinuation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19452A-6D31-884D-8A2C-3022F02E6708}"/>
              </a:ext>
            </a:extLst>
          </p:cNvPr>
          <p:cNvSpPr txBox="1">
            <a:spLocks/>
          </p:cNvSpPr>
          <p:nvPr/>
        </p:nvSpPr>
        <p:spPr>
          <a:xfrm>
            <a:off x="463550" y="4982049"/>
            <a:ext cx="10657296" cy="770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338" indent="-2873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10000"/>
              <a:buFontTx/>
              <a:buBlip>
                <a:blip r:embed="rId3"/>
              </a:buBlip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Improving diversity and inclusion remains an important goal and may not be fully addressed with virtual studies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5445BEC-E625-B940-BA1A-979AC057071F}"/>
              </a:ext>
            </a:extLst>
          </p:cNvPr>
          <p:cNvSpPr txBox="1">
            <a:spLocks/>
          </p:cNvSpPr>
          <p:nvPr/>
        </p:nvSpPr>
        <p:spPr>
          <a:xfrm>
            <a:off x="463550" y="2394454"/>
            <a:ext cx="10657296" cy="940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338" indent="-2873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10000"/>
              <a:buFontTx/>
              <a:buBlip>
                <a:blip r:embed="rId3"/>
              </a:buBlip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performed this study in a real-world environment, utilized multiple, heterogeneous datasets, and engaged patient-partners to make our study better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A2B59A-7A35-2C48-8702-2FC67966E367}"/>
              </a:ext>
            </a:extLst>
          </p:cNvPr>
          <p:cNvSpPr txBox="1">
            <a:spLocks/>
          </p:cNvSpPr>
          <p:nvPr/>
        </p:nvSpPr>
        <p:spPr>
          <a:xfrm>
            <a:off x="463557" y="1684772"/>
            <a:ext cx="10657296" cy="321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7338" indent="-2873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10000"/>
              <a:buFontTx/>
              <a:buBlip>
                <a:blip r:embed="rId3"/>
              </a:buBlip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successfully completed this virtual, pragmatic study</a:t>
            </a:r>
          </a:p>
        </p:txBody>
      </p:sp>
    </p:spTree>
    <p:extLst>
      <p:ext uri="{BB962C8B-B14F-4D97-AF65-F5344CB8AC3E}">
        <p14:creationId xmlns:p14="http://schemas.microsoft.com/office/powerpoint/2010/main" val="23721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4B93A-F904-5541-8B62-6DEDA24F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6E9BE-A13C-1046-B5A6-49DEAB73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17663"/>
            <a:ext cx="8767536" cy="4508500"/>
          </a:xfrm>
        </p:spPr>
        <p:txBody>
          <a:bodyPr/>
          <a:lstStyle/>
          <a:p>
            <a:r>
              <a:rPr lang="en-US" dirty="0"/>
              <a:t>No observed difference in death / MI / stroke in patients assigned to 81 mg vs. 325 mg</a:t>
            </a:r>
          </a:p>
          <a:p>
            <a:r>
              <a:rPr lang="en-US" dirty="0"/>
              <a:t>There was a difference in fidelity to the study dose/intervention </a:t>
            </a:r>
            <a:br>
              <a:rPr lang="en-US" dirty="0"/>
            </a:br>
            <a:r>
              <a:rPr lang="en-US" dirty="0"/>
              <a:t>(more dose switching in 325 mg group) </a:t>
            </a:r>
          </a:p>
          <a:p>
            <a:pPr lvl="1"/>
            <a:r>
              <a:rPr lang="en-US" dirty="0"/>
              <a:t>Multiple reasons that patients did not stay on the 325 mg dose  </a:t>
            </a:r>
          </a:p>
          <a:p>
            <a:pPr lvl="2"/>
            <a:r>
              <a:rPr lang="en-US" dirty="0"/>
              <a:t>Tolerability</a:t>
            </a:r>
          </a:p>
          <a:p>
            <a:pPr lvl="2"/>
            <a:r>
              <a:rPr lang="en-US" dirty="0"/>
              <a:t>Medical reasons</a:t>
            </a:r>
          </a:p>
          <a:p>
            <a:pPr lvl="2"/>
            <a:r>
              <a:rPr lang="en-US" dirty="0"/>
              <a:t>Participant preferences</a:t>
            </a:r>
          </a:p>
          <a:p>
            <a:pPr lvl="2"/>
            <a:r>
              <a:rPr lang="en-US" dirty="0"/>
              <a:t>Clinician practices</a:t>
            </a:r>
          </a:p>
        </p:txBody>
      </p:sp>
    </p:spTree>
    <p:extLst>
      <p:ext uri="{BB962C8B-B14F-4D97-AF65-F5344CB8AC3E}">
        <p14:creationId xmlns:p14="http://schemas.microsoft.com/office/powerpoint/2010/main" val="1890531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2E84-FC58-C446-BDC8-5972CF55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dirty="0"/>
              <a:t>Messages to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FBF1-D5E9-D045-8186-13EBFB63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1" y="1617579"/>
            <a:ext cx="7905496" cy="4508584"/>
          </a:xfrm>
        </p:spPr>
        <p:txBody>
          <a:bodyPr/>
          <a:lstStyle/>
          <a:p>
            <a:pPr>
              <a:spcBef>
                <a:spcPts val="3400"/>
              </a:spcBef>
            </a:pPr>
            <a:r>
              <a:rPr lang="en-US" b="1" dirty="0">
                <a:solidFill>
                  <a:schemeClr val="tx2"/>
                </a:solidFill>
              </a:rPr>
              <a:t>If you are on 81 mg now</a:t>
            </a:r>
            <a:r>
              <a:rPr lang="en-US" dirty="0"/>
              <a:t>, staying (rather than switching) is probably right given the similar study results for the primary endpoint</a:t>
            </a:r>
          </a:p>
          <a:p>
            <a:pPr>
              <a:spcBef>
                <a:spcPts val="3400"/>
              </a:spcBef>
            </a:pPr>
            <a:r>
              <a:rPr lang="en-US" b="1" dirty="0"/>
              <a:t>If you are resuming aspirin</a:t>
            </a:r>
            <a:r>
              <a:rPr lang="en-US" dirty="0"/>
              <a:t>, starting a lower dose (81 mg) is probably right due to better tolerability and we did not find conclusive evidence that higher dose is better</a:t>
            </a:r>
          </a:p>
          <a:p>
            <a:pPr>
              <a:spcBef>
                <a:spcPts val="3400"/>
              </a:spcBef>
            </a:pPr>
            <a:r>
              <a:rPr lang="en-US" b="1" dirty="0">
                <a:solidFill>
                  <a:schemeClr val="accent1"/>
                </a:solidFill>
              </a:rPr>
              <a:t>If you are tolerating 325 mg now</a:t>
            </a:r>
            <a:r>
              <a:rPr lang="en-US" dirty="0"/>
              <a:t>, staying on this dose may be okay and associated with moderate benefit</a:t>
            </a:r>
          </a:p>
        </p:txBody>
      </p:sp>
      <p:pic>
        <p:nvPicPr>
          <p:cNvPr id="10" name="Picture 9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30E57E05-8170-7244-84E9-0E73C989A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94" y="4127556"/>
            <a:ext cx="3226286" cy="22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4B93A-F904-5541-8B62-6DEDA24F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sz="6000" b="0" dirty="0"/>
              <a:t>Thanks!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E9CB1B-5A26-1745-B81B-EDB794E1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1" y="1617579"/>
            <a:ext cx="10187628" cy="450858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The dedication of thousands of participants</a:t>
            </a:r>
          </a:p>
          <a:p>
            <a:pPr>
              <a:spcBef>
                <a:spcPts val="1800"/>
              </a:spcBef>
            </a:pPr>
            <a:r>
              <a:rPr lang="en-US" dirty="0"/>
              <a:t>Our partners (ADAPTORs, investigators, researchers)</a:t>
            </a:r>
          </a:p>
          <a:p>
            <a:pPr>
              <a:spcBef>
                <a:spcPts val="1800"/>
              </a:spcBef>
            </a:pPr>
            <a:r>
              <a:rPr lang="en-US" dirty="0"/>
              <a:t>PCORI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B9540-FF71-1B40-BA9B-893044C1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" b="695"/>
          <a:stretch/>
        </p:blipFill>
        <p:spPr>
          <a:xfrm>
            <a:off x="463440" y="3329628"/>
            <a:ext cx="11265117" cy="2673002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39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930F68-A52E-9248-84F9-AC2E878033F3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5389746" y="1007553"/>
            <a:ext cx="34044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DCF3B3-8106-114B-AB50-26C3BE2DC399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091995" y="1414307"/>
            <a:ext cx="0" cy="128140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AD042B-8073-274A-9B4C-E90FD8AA8B1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197182" y="2695715"/>
            <a:ext cx="0" cy="1904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F33599-D901-B44A-96F6-CFA0C141E00D}"/>
              </a:ext>
            </a:extLst>
          </p:cNvPr>
          <p:cNvCxnSpPr>
            <a:cxnSpLocks/>
          </p:cNvCxnSpPr>
          <p:nvPr/>
        </p:nvCxnSpPr>
        <p:spPr>
          <a:xfrm>
            <a:off x="2197181" y="2695714"/>
            <a:ext cx="766123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3CDE03-A4FA-E44E-A6DC-2C51373504A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096001" y="2695714"/>
            <a:ext cx="0" cy="1904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ADC6B2-0A90-FF48-B102-B7810FE017F8}"/>
              </a:ext>
            </a:extLst>
          </p:cNvPr>
          <p:cNvCxnSpPr>
            <a:cxnSpLocks/>
          </p:cNvCxnSpPr>
          <p:nvPr/>
        </p:nvCxnSpPr>
        <p:spPr>
          <a:xfrm flipV="1">
            <a:off x="9858411" y="2695714"/>
            <a:ext cx="0" cy="29648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B8E0CD-922A-7F43-996F-43A9B0EB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Organization </a:t>
            </a:r>
            <a:br>
              <a:rPr lang="en-US" dirty="0"/>
            </a:br>
            <a:r>
              <a:rPr lang="en-US" dirty="0"/>
              <a:t>and Leadership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B4E8A7-4998-CD46-8C54-127547DE32CA}"/>
              </a:ext>
            </a:extLst>
          </p:cNvPr>
          <p:cNvSpPr/>
          <p:nvPr/>
        </p:nvSpPr>
        <p:spPr>
          <a:xfrm>
            <a:off x="5709339" y="1668627"/>
            <a:ext cx="2765312" cy="841528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6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514350">
              <a:lnSpc>
                <a:spcPct val="120000"/>
              </a:lnSpc>
            </a:pPr>
            <a:r>
              <a:rPr lang="en-US" sz="12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Co-Chairs:</a:t>
            </a:r>
          </a:p>
          <a:p>
            <a:pPr algn="ctr"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Harrington (Stanford)</a:t>
            </a:r>
          </a:p>
          <a:p>
            <a:pPr algn="ctr"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Rothman (Vanderbilt)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B68127-0EDC-FD45-B0DC-91E75F43DD9F}"/>
              </a:ext>
            </a:extLst>
          </p:cNvPr>
          <p:cNvSpPr/>
          <p:nvPr/>
        </p:nvSpPr>
        <p:spPr>
          <a:xfrm>
            <a:off x="7988299" y="2881274"/>
            <a:ext cx="3740224" cy="2413535"/>
          </a:xfrm>
          <a:prstGeom prst="roundRect">
            <a:avLst>
              <a:gd name="adj" fmla="val 6782"/>
            </a:avLst>
          </a:prstGeom>
          <a:solidFill>
            <a:schemeClr val="accent6">
              <a:lumMod val="25000"/>
            </a:schemeClr>
          </a:solidFill>
          <a:ln w="12700">
            <a:solidFill>
              <a:schemeClr val="accent6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514350">
              <a:lnSpc>
                <a:spcPct val="120000"/>
              </a:lnSpc>
            </a:pPr>
            <a:r>
              <a:rPr lang="en-US" sz="12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ADAPTORS: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Desiree Davidson (CAPriCORN)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Edgley (GPC)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Merritt (LHSNet)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Brown (Mid-South/STAR)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Cruz (NYC)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Nadine Zemon, </a:t>
            </a:r>
            <a:r>
              <a:rPr lang="en-US" sz="120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Larsen </a:t>
            </a: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(OneFL)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McCormick (PaTH)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Alikhaani (pSCANNER)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 Gregoire (REACHnet)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2DEEE7-450D-2D41-9937-1AEB71E8B6BD}"/>
              </a:ext>
            </a:extLst>
          </p:cNvPr>
          <p:cNvSpPr/>
          <p:nvPr/>
        </p:nvSpPr>
        <p:spPr>
          <a:xfrm>
            <a:off x="8794245" y="600799"/>
            <a:ext cx="2934278" cy="1898733"/>
          </a:xfrm>
          <a:prstGeom prst="roundRect">
            <a:avLst>
              <a:gd name="adj" fmla="val 8231"/>
            </a:avLst>
          </a:prstGeom>
          <a:solidFill>
            <a:schemeClr val="accent4"/>
          </a:solidFill>
          <a:ln w="12700">
            <a:solidFill>
              <a:schemeClr val="accent6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514350">
              <a:lnSpc>
                <a:spcPct val="120000"/>
              </a:lnSpc>
            </a:pPr>
            <a:r>
              <a:rPr lang="en-US" sz="12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Safety Monitoring Board: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Clyde Yancy (Northwestern) – Chair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Demets (Wisconsin)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Judith Hochman (NYU)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Gersh (Mayo)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Jacobs (Boston Med Center)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Debbe McCall (patient representative)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 Campos (patient representative)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255663-5BC0-A541-AD3C-3B2125729B53}"/>
              </a:ext>
            </a:extLst>
          </p:cNvPr>
          <p:cNvSpPr/>
          <p:nvPr/>
        </p:nvSpPr>
        <p:spPr>
          <a:xfrm>
            <a:off x="4713344" y="2886161"/>
            <a:ext cx="2765313" cy="1958160"/>
          </a:xfrm>
          <a:prstGeom prst="roundRect">
            <a:avLst>
              <a:gd name="adj" fmla="val 9080"/>
            </a:avLst>
          </a:prstGeom>
          <a:solidFill>
            <a:schemeClr val="accent3"/>
          </a:solidFill>
          <a:ln w="12700">
            <a:solidFill>
              <a:schemeClr val="accent6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514350">
              <a:lnSpc>
                <a:spcPct val="120000"/>
              </a:lnSpc>
            </a:pPr>
            <a:r>
              <a:rPr lang="en-US" sz="12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Coordinating Center (DCRI):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Lesley Curtis (DCC PI)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Hammill (Biostatistician)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Debra Harris (Bioinformatics)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Qualls (Bioinformatics)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Hillary Mulder (Lead Statistician)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Wruck (Senior Statistician)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Pencina (Senior Statistician)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6955D8-61F4-084F-A0BF-C54C07B8A26D}"/>
              </a:ext>
            </a:extLst>
          </p:cNvPr>
          <p:cNvSpPr/>
          <p:nvPr/>
        </p:nvSpPr>
        <p:spPr>
          <a:xfrm>
            <a:off x="463441" y="2886161"/>
            <a:ext cx="3467481" cy="1958160"/>
          </a:xfrm>
          <a:prstGeom prst="roundRect">
            <a:avLst>
              <a:gd name="adj" fmla="val 9094"/>
            </a:avLst>
          </a:prstGeom>
          <a:solidFill>
            <a:srgbClr val="00B050"/>
          </a:solidFill>
          <a:ln w="12700">
            <a:solidFill>
              <a:schemeClr val="accent6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514350">
              <a:lnSpc>
                <a:spcPct val="120000"/>
              </a:lnSpc>
            </a:pPr>
            <a:r>
              <a:rPr lang="en-US" sz="12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Coordinating Center (DCRI):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Hernandez (Co-PI)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Roe (Co-PI)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Schuyler Jones (Co-PI)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Berdan (Clinical Operations Lead)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 Robertson (Project Leader)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Sharlow (Clinical Research Associate)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F382838-1F38-DB49-ADA5-75C38B389A05}"/>
              </a:ext>
            </a:extLst>
          </p:cNvPr>
          <p:cNvSpPr/>
          <p:nvPr/>
        </p:nvSpPr>
        <p:spPr>
          <a:xfrm>
            <a:off x="8648228" y="5480368"/>
            <a:ext cx="2420366" cy="1076328"/>
          </a:xfrm>
          <a:prstGeom prst="roundRect">
            <a:avLst>
              <a:gd name="adj" fmla="val 14240"/>
            </a:avLst>
          </a:prstGeom>
          <a:solidFill>
            <a:schemeClr val="accent6"/>
          </a:solidFill>
          <a:ln w="12700">
            <a:solidFill>
              <a:schemeClr val="accent6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514350">
              <a:lnSpc>
                <a:spcPct val="120000"/>
              </a:lnSpc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eHeart PPRN: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Marcus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Pletcher</a:t>
            </a:r>
          </a:p>
          <a:p>
            <a:pPr defTabSz="51435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Madelaine Faulkner Modrow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3C59E2-029B-8C40-8D6E-985398764167}"/>
              </a:ext>
            </a:extLst>
          </p:cNvPr>
          <p:cNvSpPr/>
          <p:nvPr/>
        </p:nvSpPr>
        <p:spPr>
          <a:xfrm>
            <a:off x="5709339" y="600799"/>
            <a:ext cx="2765312" cy="8135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514350">
              <a:lnSpc>
                <a:spcPct val="110000"/>
              </a:lnSpc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Leadership &amp; Executive Committee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8C4B6F-8DE5-7441-A5FD-EEAAB4C4D0F2}"/>
              </a:ext>
            </a:extLst>
          </p:cNvPr>
          <p:cNvSpPr/>
          <p:nvPr/>
        </p:nvSpPr>
        <p:spPr>
          <a:xfrm>
            <a:off x="4070613" y="543133"/>
            <a:ext cx="1319133" cy="928839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PCORI</a:t>
            </a:r>
          </a:p>
        </p:txBody>
      </p:sp>
    </p:spTree>
    <p:extLst>
      <p:ext uri="{BB962C8B-B14F-4D97-AF65-F5344CB8AC3E}">
        <p14:creationId xmlns:p14="http://schemas.microsoft.com/office/powerpoint/2010/main" val="81982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0FDB-544F-0C44-BACE-5C92B3A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37" y="-282821"/>
            <a:ext cx="10187628" cy="1143000"/>
          </a:xfrm>
        </p:spPr>
        <p:txBody>
          <a:bodyPr/>
          <a:lstStyle/>
          <a:p>
            <a:r>
              <a:rPr lang="en-US" dirty="0"/>
              <a:t>Simultaneous Publication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0A4CB-6967-B149-8ED5-A542646EA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7" t="4641" r="13564" b="17941"/>
          <a:stretch/>
        </p:blipFill>
        <p:spPr>
          <a:xfrm>
            <a:off x="2485696" y="1166648"/>
            <a:ext cx="7220607" cy="55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450E-7732-D04D-A8D3-A3E5568F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F9A7-D78F-394E-82AF-4069254F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0" y="1617579"/>
            <a:ext cx="9986845" cy="78701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 patients with established or pre-existing cardiovascular disease, is a strategy of 81 mg or 325 mg of aspirin better?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F9495E-04FB-7B48-BF56-698EE1E703AD}"/>
              </a:ext>
            </a:extLst>
          </p:cNvPr>
          <p:cNvGrpSpPr/>
          <p:nvPr/>
        </p:nvGrpSpPr>
        <p:grpSpPr>
          <a:xfrm>
            <a:off x="2370618" y="2579605"/>
            <a:ext cx="3803760" cy="3513166"/>
            <a:chOff x="2370618" y="2579605"/>
            <a:chExt cx="3803760" cy="3513166"/>
          </a:xfrm>
        </p:grpSpPr>
        <p:pic>
          <p:nvPicPr>
            <p:cNvPr id="4" name="Content Placeholder 6">
              <a:extLst>
                <a:ext uri="{FF2B5EF4-FFF2-40B4-BE49-F238E27FC236}">
                  <a16:creationId xmlns:a16="http://schemas.microsoft.com/office/drawing/2014/main" id="{EA4BE8FC-D28A-B34E-8BFC-DD37D04FC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6" r="55251" b="1924"/>
            <a:stretch/>
          </p:blipFill>
          <p:spPr>
            <a:xfrm>
              <a:off x="2370618" y="3373520"/>
              <a:ext cx="2123006" cy="2719251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38100" dist="19050" dir="2700000" algn="tl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3D24BC-3ECF-D648-9647-D3F8D5DC1C59}"/>
                </a:ext>
              </a:extLst>
            </p:cNvPr>
            <p:cNvSpPr txBox="1"/>
            <p:nvPr/>
          </p:nvSpPr>
          <p:spPr>
            <a:xfrm>
              <a:off x="2370618" y="2579605"/>
              <a:ext cx="3803760" cy="707886"/>
            </a:xfrm>
            <a:prstGeom prst="rect">
              <a:avLst/>
            </a:prstGeom>
            <a:noFill/>
          </p:spPr>
          <p:txBody>
            <a:bodyPr wrap="square" lIns="0" rIns="0" rtlCol="0" anchor="b" anchorCtr="0">
              <a:spAutoFit/>
            </a:bodyPr>
            <a:lstStyle/>
            <a:p>
              <a:r>
                <a:rPr lang="en-US" sz="2000" dirty="0"/>
                <a:t>Everyday decision for patients (OTC medication)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23D80C-43A9-0046-9107-8D9E88527EB0}"/>
              </a:ext>
            </a:extLst>
          </p:cNvPr>
          <p:cNvGrpSpPr/>
          <p:nvPr/>
        </p:nvGrpSpPr>
        <p:grpSpPr>
          <a:xfrm>
            <a:off x="6660170" y="2665634"/>
            <a:ext cx="5000605" cy="2882563"/>
            <a:chOff x="6642753" y="2665634"/>
            <a:chExt cx="5000605" cy="28825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740A43-B9EC-3D49-A3A9-BAE034BAA7AD}"/>
                </a:ext>
              </a:extLst>
            </p:cNvPr>
            <p:cNvSpPr txBox="1"/>
            <p:nvPr/>
          </p:nvSpPr>
          <p:spPr>
            <a:xfrm>
              <a:off x="6642753" y="2665634"/>
              <a:ext cx="5000605" cy="707886"/>
            </a:xfrm>
            <a:prstGeom prst="rect">
              <a:avLst/>
            </a:prstGeom>
            <a:noFill/>
          </p:spPr>
          <p:txBody>
            <a:bodyPr wrap="square" lIns="0" rIns="0" rtlCol="0" anchor="b" anchorCtr="0">
              <a:spAutoFit/>
            </a:bodyPr>
            <a:lstStyle/>
            <a:p>
              <a:r>
                <a:rPr lang="en-US" sz="2000" dirty="0"/>
                <a:t>The correct dose of </a:t>
              </a:r>
              <a:br>
                <a:rPr lang="en-US" sz="2000" dirty="0"/>
              </a:br>
              <a:r>
                <a:rPr lang="en-US" sz="2000" dirty="0"/>
                <a:t>aspirin may </a:t>
              </a:r>
              <a:r>
                <a:rPr lang="en-US" sz="2000" b="1" dirty="0"/>
                <a:t>PREVENT</a:t>
              </a:r>
              <a:r>
                <a:rPr lang="en-US" sz="2000" dirty="0"/>
                <a:t>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D6BBC-6893-E548-AF04-5DAB9BDF3564}"/>
                </a:ext>
              </a:extLst>
            </p:cNvPr>
            <p:cNvSpPr txBox="1"/>
            <p:nvPr/>
          </p:nvSpPr>
          <p:spPr>
            <a:xfrm>
              <a:off x="6642754" y="3459549"/>
              <a:ext cx="4443257" cy="208864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/>
              </a:solidFill>
            </a:ln>
            <a:effectLst>
              <a:outerShdw blurRad="38100" dist="19050" dir="2700000" algn="tl" rotWithShape="0">
                <a:prstClr val="black">
                  <a:alpha val="65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137160" tIns="137160" rIns="137160" bIns="137160" rtlCol="0" anchor="t" anchorCtr="0">
              <a:noAutofit/>
            </a:bodyPr>
            <a:lstStyle/>
            <a:p>
              <a:pPr defTabSz="518132"/>
              <a:r>
                <a:rPr lang="en-US" sz="2000" dirty="0">
                  <a:solidFill>
                    <a:schemeClr val="bg1"/>
                  </a:solidFill>
                  <a:latin typeface="Arial"/>
                </a:rPr>
                <a:t>Thousands of deaths / heart attacks</a:t>
              </a:r>
            </a:p>
            <a:p>
              <a:pPr defTabSz="518132">
                <a:spcBef>
                  <a:spcPts val="12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Arial"/>
                </a:rPr>
                <a:t>or</a:t>
              </a:r>
              <a:r>
                <a:rPr lang="en-US" sz="2000" dirty="0">
                  <a:solidFill>
                    <a:schemeClr val="bg1"/>
                  </a:solidFill>
                  <a:latin typeface="Arial"/>
                </a:rPr>
                <a:t> </a:t>
              </a:r>
            </a:p>
            <a:p>
              <a:pPr defTabSz="518132">
                <a:spcBef>
                  <a:spcPts val="12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Arial"/>
                </a:rPr>
                <a:t>Thousands of bleeds </a:t>
              </a:r>
            </a:p>
            <a:p>
              <a:pPr defTabSz="518132"/>
              <a:endParaRPr lang="en-US" sz="2000" dirty="0">
                <a:solidFill>
                  <a:schemeClr val="bg1"/>
                </a:solidFill>
                <a:latin typeface="Arial"/>
              </a:endParaRPr>
            </a:p>
            <a:p>
              <a:pPr defTabSz="518132"/>
              <a:r>
                <a:rPr lang="en-US" sz="2000" i="1" dirty="0">
                  <a:solidFill>
                    <a:schemeClr val="bg1"/>
                  </a:solidFill>
                  <a:latin typeface="Arial"/>
                </a:rPr>
                <a:t>Annually in the United States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>
            <a:normAutofit/>
          </a:bodyPr>
          <a:lstStyle/>
          <a:p>
            <a:r>
              <a:rPr lang="en-US" dirty="0"/>
              <a:t>Main Objectives of the ADAPTABLE Trial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3441" y="1617579"/>
            <a:ext cx="10187628" cy="4508584"/>
          </a:xfrm>
        </p:spPr>
        <p:txBody>
          <a:bodyPr>
            <a:normAutofit/>
          </a:bodyPr>
          <a:lstStyle/>
          <a:p>
            <a:pPr marL="0" indent="0">
              <a:spcBef>
                <a:spcPts val="2800"/>
              </a:spcBef>
              <a:buNone/>
            </a:pPr>
            <a:r>
              <a:rPr lang="en-US" b="1" dirty="0"/>
              <a:t>To compare the effectiveness and safety of two doses of aspirin </a:t>
            </a:r>
            <a:br>
              <a:rPr lang="en-US" b="1" dirty="0"/>
            </a:br>
            <a:r>
              <a:rPr lang="en-US" b="1" dirty="0"/>
              <a:t>(81 mg and 325 mg) in high-risk patients with coronary artery disease.</a:t>
            </a:r>
          </a:p>
          <a:p>
            <a:pPr>
              <a:spcBef>
                <a:spcPts val="2800"/>
              </a:spcBef>
            </a:pPr>
            <a:r>
              <a:rPr lang="en-US" b="1" dirty="0"/>
              <a:t>Primary Effectiveness Endpoint:</a:t>
            </a:r>
            <a:r>
              <a:rPr lang="en-US" dirty="0"/>
              <a:t> Composite of all-cause mortality, hospitalization for MI, or hospitalization for stroke</a:t>
            </a:r>
          </a:p>
          <a:p>
            <a:pPr>
              <a:spcBef>
                <a:spcPts val="2800"/>
              </a:spcBef>
            </a:pPr>
            <a:r>
              <a:rPr lang="en-US" b="1" dirty="0"/>
              <a:t>Primary Safety Endpoint:</a:t>
            </a:r>
            <a:r>
              <a:rPr lang="en-US" dirty="0"/>
              <a:t> Hospitalization for major bleeding that was associated with a blood product transfusion</a:t>
            </a:r>
          </a:p>
        </p:txBody>
      </p:sp>
    </p:spTree>
    <p:extLst>
      <p:ext uri="{BB962C8B-B14F-4D97-AF65-F5344CB8AC3E}">
        <p14:creationId xmlns:p14="http://schemas.microsoft.com/office/powerpoint/2010/main" val="128543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D4B35-5011-FC43-A188-9B4B15F9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83D52-CCCC-CE4C-A1B2-BE777D53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17663"/>
            <a:ext cx="9168130" cy="4508500"/>
          </a:xfrm>
        </p:spPr>
        <p:txBody>
          <a:bodyPr/>
          <a:lstStyle/>
          <a:p>
            <a:r>
              <a:rPr lang="en-US" b="1" dirty="0"/>
              <a:t>Final Trial Sample Size = 15,000</a:t>
            </a:r>
          </a:p>
          <a:p>
            <a:pPr lvl="1"/>
            <a:r>
              <a:rPr lang="en-US" dirty="0"/>
              <a:t>At least 88% power to detect 15% RRR, assuming primary effectiveness outcome rate of 4.6% per year in higher-risk arm</a:t>
            </a:r>
          </a:p>
          <a:p>
            <a:pPr lvl="1"/>
            <a:r>
              <a:rPr lang="en-US" dirty="0"/>
              <a:t>Minimum follow-up = 18 mo; maximum follow-up = 50 mo</a:t>
            </a:r>
          </a:p>
          <a:p>
            <a:r>
              <a:rPr lang="en-US" b="1" dirty="0"/>
              <a:t>Statistical Analysis Plan</a:t>
            </a:r>
          </a:p>
          <a:p>
            <a:pPr lvl="1"/>
            <a:r>
              <a:rPr lang="en-US" dirty="0"/>
              <a:t>Intention-to-treat</a:t>
            </a:r>
          </a:p>
          <a:p>
            <a:pPr lvl="1"/>
            <a:r>
              <a:rPr lang="en-US" dirty="0"/>
              <a:t>Cumulative event rates accounting for competing risks of death</a:t>
            </a:r>
          </a:p>
          <a:p>
            <a:pPr lvl="1"/>
            <a:r>
              <a:rPr lang="en-US" dirty="0"/>
              <a:t>Cox proportional hazards models for event-free survival</a:t>
            </a:r>
          </a:p>
        </p:txBody>
      </p:sp>
    </p:spTree>
    <p:extLst>
      <p:ext uri="{BB962C8B-B14F-4D97-AF65-F5344CB8AC3E}">
        <p14:creationId xmlns:p14="http://schemas.microsoft.com/office/powerpoint/2010/main" val="321427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ADAPTABLE Study Design</a:t>
            </a:r>
            <a:br>
              <a:rPr lang="en-US" dirty="0"/>
            </a:br>
            <a:endParaRPr lang="en-US" dirty="0"/>
          </a:p>
        </p:txBody>
      </p:sp>
      <p:sp>
        <p:nvSpPr>
          <p:cNvPr id="24" name="Content Placeholder 4"/>
          <p:cNvSpPr>
            <a:spLocks noGrp="1"/>
          </p:cNvSpPr>
          <p:nvPr>
            <p:ph idx="4294967295"/>
          </p:nvPr>
        </p:nvSpPr>
        <p:spPr>
          <a:xfrm>
            <a:off x="1002506" y="1036157"/>
            <a:ext cx="10186988" cy="321627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dirty="0"/>
              <a:t>15,000 patients with known ASCVD + ≥ 1 “enrichment factor”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508" y="1514254"/>
            <a:ext cx="7210985" cy="459971"/>
          </a:xfrm>
          <a:prstGeom prst="rect">
            <a:avLst/>
          </a:prstGeom>
          <a:solidFill>
            <a:schemeClr val="bg2"/>
          </a:solidFill>
          <a:ln>
            <a:solidFill>
              <a:srgbClr val="87898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1400">
                <a:solidFill>
                  <a:srgbClr val="001E61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514350"/>
            <a:r>
              <a:rPr lang="en-US" sz="1600" dirty="0">
                <a:solidFill>
                  <a:srgbClr val="DBDBDB">
                    <a:lumMod val="10000"/>
                  </a:srgbClr>
                </a:solidFill>
              </a:rPr>
              <a:t>Eligible patients identified via inclusion/exclusion criteria (applied to EHRs)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A4401-E72A-6447-8A83-EB93415146AD}"/>
              </a:ext>
            </a:extLst>
          </p:cNvPr>
          <p:cNvGrpSpPr/>
          <p:nvPr/>
        </p:nvGrpSpPr>
        <p:grpSpPr>
          <a:xfrm>
            <a:off x="2490509" y="1974224"/>
            <a:ext cx="7210984" cy="757044"/>
            <a:chOff x="2490509" y="2141642"/>
            <a:chExt cx="7210984" cy="757044"/>
          </a:xfrm>
        </p:grpSpPr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6096000" y="2141642"/>
              <a:ext cx="0" cy="289735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490509" y="2469130"/>
              <a:ext cx="7210984" cy="42955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87898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400">
                <a:defRPr sz="1400">
                  <a:solidFill>
                    <a:srgbClr val="001E61"/>
                  </a:solidFill>
                  <a:latin typeface="Arial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514350"/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</a:rPr>
                <a:t>Electronic consent and self randomization on participant portal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BDA709-9407-F049-B02E-6273564B3812}"/>
              </a:ext>
            </a:extLst>
          </p:cNvPr>
          <p:cNvGrpSpPr/>
          <p:nvPr/>
        </p:nvGrpSpPr>
        <p:grpSpPr>
          <a:xfrm>
            <a:off x="2490508" y="3584781"/>
            <a:ext cx="7210973" cy="2922235"/>
            <a:chOff x="2490508" y="3584781"/>
            <a:chExt cx="7210973" cy="2922235"/>
          </a:xfrm>
        </p:grpSpPr>
        <p:sp>
          <p:nvSpPr>
            <p:cNvPr id="11" name="TextBox 10"/>
            <p:cNvSpPr txBox="1"/>
            <p:nvPr/>
          </p:nvSpPr>
          <p:spPr>
            <a:xfrm>
              <a:off x="2490508" y="4875800"/>
              <a:ext cx="7210972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en-US" sz="1800" b="1" dirty="0">
                  <a:latin typeface="Arial"/>
                  <a:ea typeface="ＭＳ Ｐゴシック" charset="0"/>
                </a:rPr>
                <a:t>Primary Endpoint: </a:t>
              </a:r>
              <a:br>
                <a:rPr lang="en-US" sz="1800" b="1" dirty="0">
                  <a:latin typeface="Arial"/>
                  <a:ea typeface="ＭＳ Ｐゴシック" charset="0"/>
                </a:rPr>
              </a:br>
              <a:r>
                <a:rPr lang="en-US" sz="1800" dirty="0">
                  <a:latin typeface="Arial"/>
                  <a:ea typeface="ＭＳ Ｐゴシック" charset="0"/>
                </a:rPr>
                <a:t>Composite of all-cause mortality, hospitalization for MI, </a:t>
              </a:r>
              <a:br>
                <a:rPr lang="en-US" sz="1800" dirty="0">
                  <a:latin typeface="Arial"/>
                  <a:ea typeface="ＭＳ Ｐゴシック" charset="0"/>
                </a:rPr>
              </a:br>
              <a:r>
                <a:rPr lang="en-US" sz="1800" dirty="0">
                  <a:latin typeface="Arial"/>
                  <a:ea typeface="ＭＳ Ｐゴシック" charset="0"/>
                </a:rPr>
                <a:t>or hospitalization for stroke</a:t>
              </a:r>
            </a:p>
            <a:p>
              <a:pPr algn="ctr" defTabSz="514350">
                <a:spcBef>
                  <a:spcPts val="1200"/>
                </a:spcBef>
              </a:pPr>
              <a:r>
                <a:rPr lang="en-US" sz="1800" b="1" dirty="0">
                  <a:latin typeface="Arial"/>
                  <a:ea typeface="ＭＳ Ｐゴシック" charset="0"/>
                </a:rPr>
                <a:t>Primary Safety Endpoint: </a:t>
              </a:r>
              <a:br>
                <a:rPr lang="en-US" sz="1800" b="1" dirty="0">
                  <a:latin typeface="Arial"/>
                  <a:ea typeface="ＭＳ Ｐゴシック" charset="0"/>
                </a:rPr>
              </a:br>
              <a:r>
                <a:rPr lang="en-US" sz="1800" dirty="0">
                  <a:latin typeface="Arial"/>
                  <a:ea typeface="ＭＳ Ｐゴシック" charset="0"/>
                </a:rPr>
                <a:t>Hospitalization for major bleeding</a:t>
              </a:r>
              <a:endParaRPr lang="en-US" sz="1800" b="1" dirty="0">
                <a:latin typeface="Arial"/>
                <a:ea typeface="ＭＳ Ｐゴシック" charset="0"/>
              </a:endParaRPr>
            </a:p>
          </p:txBody>
        </p:sp>
        <p:cxnSp>
          <p:nvCxnSpPr>
            <p:cNvPr id="16" name="Straight Arrow Connector 15"/>
            <p:cNvCxnSpPr>
              <a:cxnSpLocks/>
              <a:stCxn id="7" idx="2"/>
            </p:cNvCxnSpPr>
            <p:nvPr/>
          </p:nvCxnSpPr>
          <p:spPr>
            <a:xfrm>
              <a:off x="3583298" y="3585810"/>
              <a:ext cx="0" cy="404902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8" idx="2"/>
            </p:cNvCxnSpPr>
            <p:nvPr/>
          </p:nvCxnSpPr>
          <p:spPr>
            <a:xfrm>
              <a:off x="8608703" y="3584781"/>
              <a:ext cx="0" cy="404902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6095994" y="4597976"/>
              <a:ext cx="1" cy="277824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90508" y="4001856"/>
              <a:ext cx="7210973" cy="5961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87898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400">
                <a:defRPr sz="1400">
                  <a:solidFill>
                    <a:srgbClr val="001E61"/>
                  </a:solidFill>
                  <a:latin typeface="Arial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514350"/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</a:rPr>
                <a:t>Electronic patient follow-up</a:t>
              </a:r>
            </a:p>
            <a:p>
              <a:pPr defTabSz="514350"/>
              <a:r>
                <a:rPr lang="en-US" sz="1600" dirty="0">
                  <a:solidFill>
                    <a:srgbClr val="DBDBDB">
                      <a:lumMod val="10000"/>
                    </a:srgbClr>
                  </a:solidFill>
                </a:rPr>
                <a:t>Data from EHR, health plans, Medicare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872423" y="6353128"/>
            <a:ext cx="285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14350"/>
            <a:r>
              <a:rPr lang="en-US" sz="1200" dirty="0">
                <a:latin typeface="Arial"/>
                <a:ea typeface="ＭＳ Ｐゴシック" charset="0"/>
              </a:rPr>
              <a:t>ClinicalTrials.gov: NCT02697916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A260C0-2305-E84B-B777-7BB98C06D5BC}"/>
              </a:ext>
            </a:extLst>
          </p:cNvPr>
          <p:cNvGrpSpPr/>
          <p:nvPr/>
        </p:nvGrpSpPr>
        <p:grpSpPr>
          <a:xfrm>
            <a:off x="2490508" y="2731268"/>
            <a:ext cx="7210984" cy="1021960"/>
            <a:chOff x="2490508" y="2731268"/>
            <a:chExt cx="7210984" cy="1021960"/>
          </a:xfrm>
        </p:grpSpPr>
        <p:cxnSp>
          <p:nvCxnSpPr>
            <p:cNvPr id="14" name="Straight Arrow Connector 13"/>
            <p:cNvCxnSpPr>
              <a:cxnSpLocks/>
              <a:stCxn id="6" idx="2"/>
            </p:cNvCxnSpPr>
            <p:nvPr/>
          </p:nvCxnSpPr>
          <p:spPr>
            <a:xfrm flipH="1">
              <a:off x="4676087" y="2731268"/>
              <a:ext cx="1419914" cy="528768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2"/>
            </p:cNvCxnSpPr>
            <p:nvPr/>
          </p:nvCxnSpPr>
          <p:spPr>
            <a:xfrm>
              <a:off x="6096001" y="2731268"/>
              <a:ext cx="1419912" cy="513044"/>
            </a:xfrm>
            <a:prstGeom prst="straightConnector1">
              <a:avLst/>
            </a:prstGeom>
            <a:ln>
              <a:solidFill>
                <a:srgbClr val="87898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490508" y="3270813"/>
              <a:ext cx="2185579" cy="4824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400">
                <a:defRPr sz="1400">
                  <a:solidFill>
                    <a:srgbClr val="001E61"/>
                  </a:solidFill>
                  <a:latin typeface="Arial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514350"/>
              <a:r>
                <a:rPr lang="en-US" sz="2000" dirty="0">
                  <a:solidFill>
                    <a:srgbClr val="FFFFFE"/>
                  </a:solidFill>
                </a:rPr>
                <a:t>ASA 81 mg QD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5913" y="3269784"/>
              <a:ext cx="2185579" cy="482415"/>
            </a:xfrm>
            <a:prstGeom prst="rect">
              <a:avLst/>
            </a:prstGeom>
            <a:solidFill>
              <a:srgbClr val="AF0923"/>
            </a:solidFill>
            <a:ln>
              <a:solidFill>
                <a:srgbClr val="AF092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400">
                <a:defRPr sz="1400">
                  <a:solidFill>
                    <a:srgbClr val="001E61"/>
                  </a:solidFill>
                  <a:latin typeface="Arial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514350"/>
              <a:r>
                <a:rPr lang="en-US" sz="2000" dirty="0">
                  <a:solidFill>
                    <a:srgbClr val="FFFFFE"/>
                  </a:solidFill>
                </a:rPr>
                <a:t>ASA 325 mg QD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140F6D-B3B3-A143-8D17-65D8CFF96FB1}"/>
                </a:ext>
              </a:extLst>
            </p:cNvPr>
            <p:cNvSpPr txBox="1"/>
            <p:nvPr/>
          </p:nvSpPr>
          <p:spPr>
            <a:xfrm>
              <a:off x="5031188" y="3339962"/>
              <a:ext cx="2129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/>
                <a:t>RANDOMIZATION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2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1528356"/>
            <a:ext cx="10186988" cy="997196"/>
          </a:xfrm>
        </p:spPr>
        <p:txBody>
          <a:bodyPr anchor="t" anchorCtr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ADAPTABLE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Inclusion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Criteria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08402" y="1042193"/>
            <a:ext cx="4720048" cy="255557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  <p:txBody>
          <a:bodyPr wrap="square" lIns="137160" tIns="137160" rIns="137160" bIns="137160" numCol="2" spcCol="274320" rtlCol="0" anchor="t" anchorCtr="0">
            <a:spAutoFit/>
          </a:bodyPr>
          <a:lstStyle/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Age ≥ 65 years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Creatinine ≥ 1.5 mg/dL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Diabetes mellitus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Known 3-vessel CAD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Cerebrovascular disease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Peripheral artery disease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Current smoker 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Known LVEF &lt; 50%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Chronic systolic or diastolic heart failure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SBP ≥ 140 </a:t>
            </a:r>
            <a:br>
              <a:rPr lang="en-US" sz="1400" kern="0" dirty="0">
                <a:latin typeface="+mj-lt"/>
              </a:rPr>
            </a:br>
            <a:r>
              <a:rPr lang="en-US" sz="1400" kern="0" dirty="0">
                <a:latin typeface="+mj-lt"/>
              </a:rPr>
              <a:t>(within past 12 mos)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LDL ≥ 130 </a:t>
            </a:r>
            <a:br>
              <a:rPr lang="en-US" sz="1400" kern="0" dirty="0">
                <a:latin typeface="+mj-lt"/>
              </a:rPr>
            </a:br>
            <a:r>
              <a:rPr lang="en-US" sz="1400" kern="0" dirty="0">
                <a:latin typeface="+mj-lt"/>
              </a:rPr>
              <a:t>(within past 12 mos)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2254" y="1042193"/>
            <a:ext cx="3473746" cy="255557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  <p:txBody>
          <a:bodyPr wrap="square" lIns="137160" tIns="137160" rIns="137160" bIns="137160" rtlCol="0" anchor="t" anchorCtr="0">
            <a:noAutofit/>
          </a:bodyPr>
          <a:lstStyle/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Prior myocardial infarction </a:t>
            </a:r>
            <a:endParaRPr lang="en-US" sz="1400" b="1" kern="0" dirty="0">
              <a:latin typeface="+mj-lt"/>
            </a:endParaRP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Prior revascularization </a:t>
            </a:r>
            <a:br>
              <a:rPr lang="en-US" sz="1400" kern="0" dirty="0">
                <a:latin typeface="+mj-lt"/>
              </a:rPr>
            </a:br>
            <a:r>
              <a:rPr lang="en-US" sz="1400" kern="0" dirty="0">
                <a:latin typeface="+mj-lt"/>
              </a:rPr>
              <a:t>(PCI or CABG)</a:t>
            </a: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Prior angiogram showing </a:t>
            </a:r>
            <a:br>
              <a:rPr lang="en-US" sz="1400" kern="0" dirty="0">
                <a:latin typeface="+mj-lt"/>
              </a:rPr>
            </a:br>
            <a:r>
              <a:rPr lang="en-US" sz="1400" kern="0" dirty="0">
                <a:latin typeface="+mj-lt"/>
              </a:rPr>
              <a:t>significant CAD</a:t>
            </a:r>
            <a:endParaRPr lang="en-US" sz="1400" b="1" kern="0" dirty="0">
              <a:latin typeface="+mj-lt"/>
            </a:endParaRPr>
          </a:p>
          <a:p>
            <a:pPr marL="228600" indent="-228600" defTabSz="685800">
              <a:lnSpc>
                <a:spcPct val="95000"/>
              </a:lnSpc>
              <a:spcBef>
                <a:spcPts val="1000"/>
              </a:spcBef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1400" kern="0" dirty="0">
                <a:latin typeface="+mj-lt"/>
              </a:rPr>
              <a:t>History of chronic ischemic heart disease, CAD, or ASCVD</a:t>
            </a:r>
          </a:p>
        </p:txBody>
      </p:sp>
      <p:sp>
        <p:nvSpPr>
          <p:cNvPr id="35" name="Cross 34"/>
          <p:cNvSpPr/>
          <p:nvPr/>
        </p:nvSpPr>
        <p:spPr>
          <a:xfrm>
            <a:off x="6244053" y="2031320"/>
            <a:ext cx="616295" cy="612648"/>
          </a:xfrm>
          <a:prstGeom prst="plus">
            <a:avLst>
              <a:gd name="adj" fmla="val 36613"/>
            </a:avLst>
          </a:prstGeom>
          <a:solidFill>
            <a:schemeClr val="accent5"/>
          </a:solidFill>
          <a:ln w="63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9F7418-3AE8-514B-BFB2-35B416DBF8E7}"/>
              </a:ext>
            </a:extLst>
          </p:cNvPr>
          <p:cNvSpPr txBox="1">
            <a:spLocks/>
          </p:cNvSpPr>
          <p:nvPr/>
        </p:nvSpPr>
        <p:spPr>
          <a:xfrm>
            <a:off x="459029" y="4413583"/>
            <a:ext cx="6273345" cy="9971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ADAPTABLE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Exclusion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Criteria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F83153-5B8C-C742-AF76-8804B1357B75}"/>
              </a:ext>
            </a:extLst>
          </p:cNvPr>
          <p:cNvSpPr/>
          <p:nvPr/>
        </p:nvSpPr>
        <p:spPr>
          <a:xfrm>
            <a:off x="2622254" y="3958385"/>
            <a:ext cx="5441884" cy="19620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t" anchorCtr="0">
            <a:spAutoFit/>
          </a:bodyPr>
          <a:lstStyle/>
          <a:p>
            <a:pPr marL="228600" indent="-228600" defTabSz="68580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Font typeface="System Font Regular"/>
              <a:buChar char="✗"/>
              <a:defRPr/>
            </a:pPr>
            <a:r>
              <a:rPr lang="en-US" sz="1400" kern="0" dirty="0">
                <a:solidFill>
                  <a:schemeClr val="tx1"/>
                </a:solidFill>
                <a:latin typeface="+mj-lt"/>
              </a:rPr>
              <a:t>History of significant allergy to aspirin</a:t>
            </a:r>
          </a:p>
          <a:p>
            <a:pPr marL="228600" indent="-228600" defTabSz="68580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Font typeface="System Font Regular"/>
              <a:buChar char="✗"/>
              <a:defRPr/>
            </a:pPr>
            <a:r>
              <a:rPr lang="en-US" sz="1400" kern="0" dirty="0">
                <a:solidFill>
                  <a:schemeClr val="tx1"/>
                </a:solidFill>
                <a:latin typeface="+mj-lt"/>
              </a:rPr>
              <a:t>History of GI bleeding within 12 months</a:t>
            </a:r>
          </a:p>
          <a:p>
            <a:pPr marL="228600" indent="-228600" defTabSz="68580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Font typeface="System Font Regular"/>
              <a:buChar char="✗"/>
              <a:defRPr/>
            </a:pPr>
            <a:r>
              <a:rPr lang="en-US" sz="1400" kern="0" dirty="0">
                <a:solidFill>
                  <a:schemeClr val="tx1"/>
                </a:solidFill>
                <a:latin typeface="+mj-lt"/>
              </a:rPr>
              <a:t>Bleeding disorder that precludes the use of aspirin</a:t>
            </a:r>
          </a:p>
          <a:p>
            <a:pPr marL="228600" indent="-228600" defTabSz="68580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Font typeface="System Font Regular"/>
              <a:buChar char="✗"/>
              <a:defRPr/>
            </a:pPr>
            <a:r>
              <a:rPr lang="en-US" sz="1400" kern="0" dirty="0">
                <a:solidFill>
                  <a:schemeClr val="tx1"/>
                </a:solidFill>
                <a:latin typeface="+mj-lt"/>
              </a:rPr>
              <a:t>Current or planned used of an oral anticoagulant or ticagrelor</a:t>
            </a:r>
          </a:p>
          <a:p>
            <a:pPr marL="228600" indent="-228600" defTabSz="68580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Font typeface="System Font Regular"/>
              <a:buChar char="✗"/>
              <a:defRPr/>
            </a:pPr>
            <a:r>
              <a:rPr lang="en-US" sz="1400" kern="0" dirty="0">
                <a:solidFill>
                  <a:schemeClr val="tx1"/>
                </a:solidFill>
                <a:latin typeface="+mj-lt"/>
              </a:rPr>
              <a:t>Female patients who were pregnant or nursing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CD686-798E-6A41-AF45-8B84EDD1249C}"/>
              </a:ext>
            </a:extLst>
          </p:cNvPr>
          <p:cNvSpPr txBox="1"/>
          <p:nvPr/>
        </p:nvSpPr>
        <p:spPr>
          <a:xfrm>
            <a:off x="2622252" y="690296"/>
            <a:ext cx="34737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kern="0" dirty="0"/>
              <a:t>Known Cardiovascular Disease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F390C-0A34-874F-80FE-536703B83DC3}"/>
              </a:ext>
            </a:extLst>
          </p:cNvPr>
          <p:cNvSpPr txBox="1"/>
          <p:nvPr/>
        </p:nvSpPr>
        <p:spPr>
          <a:xfrm>
            <a:off x="7008400" y="690296"/>
            <a:ext cx="4554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kern="0" dirty="0"/>
              <a:t>≥ 1 Enrichment Risk Factor</a:t>
            </a:r>
          </a:p>
        </p:txBody>
      </p:sp>
    </p:spTree>
    <p:extLst>
      <p:ext uri="{BB962C8B-B14F-4D97-AF65-F5344CB8AC3E}">
        <p14:creationId xmlns:p14="http://schemas.microsoft.com/office/powerpoint/2010/main" val="41033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5146E9-D575-A84D-94C3-7648E1C797A3}"/>
              </a:ext>
            </a:extLst>
          </p:cNvPr>
          <p:cNvSpPr/>
          <p:nvPr/>
        </p:nvSpPr>
        <p:spPr>
          <a:xfrm>
            <a:off x="7480018" y="2794776"/>
            <a:ext cx="965263" cy="3703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807C81-62F9-4149-8058-7B13E4F3B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" b="862"/>
          <a:stretch/>
        </p:blipFill>
        <p:spPr>
          <a:xfrm>
            <a:off x="463549" y="1420032"/>
            <a:ext cx="4450049" cy="1606539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6F6AED-881B-8F4C-8396-B97AEC48B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11633" r="5753" b="3119"/>
          <a:stretch/>
        </p:blipFill>
        <p:spPr>
          <a:xfrm>
            <a:off x="5133876" y="1423646"/>
            <a:ext cx="3008117" cy="1606539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89475B-539E-CC43-9EBC-035725ECE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271" y="1420031"/>
            <a:ext cx="3366178" cy="1610155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AF8100-1921-1242-A3BF-7D7AC0B66B27}"/>
              </a:ext>
            </a:extLst>
          </p:cNvPr>
          <p:cNvSpPr txBox="1"/>
          <p:nvPr/>
        </p:nvSpPr>
        <p:spPr>
          <a:xfrm>
            <a:off x="463550" y="1050699"/>
            <a:ext cx="1631793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b="1" dirty="0"/>
              <a:t>PATIENT BLOGS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591959-5161-A84A-B96E-CBB01C171300}"/>
              </a:ext>
            </a:extLst>
          </p:cNvPr>
          <p:cNvSpPr txBox="1"/>
          <p:nvPr/>
        </p:nvSpPr>
        <p:spPr>
          <a:xfrm>
            <a:off x="8362272" y="1045632"/>
            <a:ext cx="3366178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b="1" dirty="0"/>
              <a:t>PATIENT ENGAGEMENT PAVILION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B1DB4-A36C-4F49-9333-3E08CB58F0C2}"/>
              </a:ext>
            </a:extLst>
          </p:cNvPr>
          <p:cNvSpPr txBox="1"/>
          <p:nvPr/>
        </p:nvSpPr>
        <p:spPr>
          <a:xfrm>
            <a:off x="5133876" y="1042956"/>
            <a:ext cx="167340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b="1" dirty="0"/>
              <a:t>FACEBOOK LIVE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6A2BF2-2867-2345-B882-98BEDE7D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Engagement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Google Shape;206;p28">
            <a:extLst>
              <a:ext uri="{FF2B5EF4-FFF2-40B4-BE49-F238E27FC236}">
                <a16:creationId xmlns:a16="http://schemas.microsoft.com/office/drawing/2014/main" id="{1B7D0321-E3F7-6945-B0F5-4DDD3FB02A5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833"/>
          <a:stretch/>
        </p:blipFill>
        <p:spPr>
          <a:xfrm>
            <a:off x="2095343" y="4625414"/>
            <a:ext cx="5491164" cy="1827638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4" name="Google Shape;207;p28">
            <a:extLst>
              <a:ext uri="{FF2B5EF4-FFF2-40B4-BE49-F238E27FC236}">
                <a16:creationId xmlns:a16="http://schemas.microsoft.com/office/drawing/2014/main" id="{56BA8E06-6A51-7041-A1E3-A80B0AEDD9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7993" y="2794776"/>
            <a:ext cx="2107782" cy="2030333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8A43C9-30B6-F747-B510-56E709F4F7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/>
          <a:stretch/>
        </p:blipFill>
        <p:spPr>
          <a:xfrm>
            <a:off x="8101887" y="3274423"/>
            <a:ext cx="3626561" cy="3178629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38100" dist="1905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8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E084E-E02C-8848-B176-5CEA9F2A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1" y="174379"/>
            <a:ext cx="10187628" cy="1143000"/>
          </a:xfrm>
        </p:spPr>
        <p:txBody>
          <a:bodyPr/>
          <a:lstStyle/>
          <a:p>
            <a:r>
              <a:rPr lang="en-US" dirty="0"/>
              <a:t>Endpoint Confirmation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9C221B-CF1F-B246-BCE0-6CED7346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17663"/>
            <a:ext cx="10186988" cy="1709699"/>
          </a:xfrm>
        </p:spPr>
        <p:txBody>
          <a:bodyPr>
            <a:spAutoFit/>
          </a:bodyPr>
          <a:lstStyle/>
          <a:p>
            <a:r>
              <a:rPr lang="en-US" dirty="0"/>
              <a:t>Data sources: </a:t>
            </a:r>
          </a:p>
          <a:p>
            <a:pPr lvl="1"/>
            <a:r>
              <a:rPr lang="en-US" dirty="0"/>
              <a:t>Participant report</a:t>
            </a:r>
          </a:p>
          <a:p>
            <a:pPr lvl="1"/>
            <a:r>
              <a:rPr lang="en-US" dirty="0"/>
              <a:t>EHR data </a:t>
            </a:r>
          </a:p>
          <a:p>
            <a:pPr lvl="1"/>
            <a:r>
              <a:rPr lang="en-US" dirty="0"/>
              <a:t>Claims data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D1A0063-9F85-DA46-B58A-D7D1987C7B52}"/>
              </a:ext>
            </a:extLst>
          </p:cNvPr>
          <p:cNvSpPr txBox="1">
            <a:spLocks/>
          </p:cNvSpPr>
          <p:nvPr/>
        </p:nvSpPr>
        <p:spPr>
          <a:xfrm>
            <a:off x="463550" y="4263451"/>
            <a:ext cx="10131621" cy="10189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338" indent="-2873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10000"/>
              <a:buFontTx/>
              <a:buBlip>
                <a:blip r:embed="rId2"/>
              </a:buBlip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sz="2400" dirty="0"/>
              <a:t>Nonfatal endpoints defined by </a:t>
            </a:r>
            <a:r>
              <a:rPr lang="en-US" sz="2400" i="1" dirty="0"/>
              <a:t>ICD-10 </a:t>
            </a:r>
            <a:r>
              <a:rPr lang="en-US" sz="2400" dirty="0"/>
              <a:t>algorithms</a:t>
            </a:r>
          </a:p>
          <a:p>
            <a:pPr>
              <a:spcBef>
                <a:spcPts val="2200"/>
              </a:spcBef>
            </a:pPr>
            <a:r>
              <a:rPr lang="en-US" sz="2400" dirty="0"/>
              <a:t>All-cause death captured by EHR, health insurance claims, or proxy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5158B-338E-3A43-AE6C-0EB196DFE7AC}"/>
              </a:ext>
            </a:extLst>
          </p:cNvPr>
          <p:cNvGrpSpPr/>
          <p:nvPr/>
        </p:nvGrpSpPr>
        <p:grpSpPr>
          <a:xfrm>
            <a:off x="2715669" y="2690294"/>
            <a:ext cx="7168560" cy="1058126"/>
            <a:chOff x="2715669" y="2690294"/>
            <a:chExt cx="7168560" cy="10581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0C83080-7315-0746-8EB5-6077E6F2781A}"/>
                </a:ext>
              </a:extLst>
            </p:cNvPr>
            <p:cNvCxnSpPr>
              <a:cxnSpLocks/>
            </p:cNvCxnSpPr>
            <p:nvPr/>
          </p:nvCxnSpPr>
          <p:spPr>
            <a:xfrm>
              <a:off x="2715669" y="3158397"/>
              <a:ext cx="844732" cy="0"/>
            </a:xfrm>
            <a:prstGeom prst="straightConnector1">
              <a:avLst/>
            </a:prstGeom>
            <a:ln w="381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CE35215F-7687-F04E-8EFD-33C580CEE127}"/>
                </a:ext>
              </a:extLst>
            </p:cNvPr>
            <p:cNvSpPr txBox="1">
              <a:spLocks/>
            </p:cNvSpPr>
            <p:nvPr/>
          </p:nvSpPr>
          <p:spPr>
            <a:xfrm>
              <a:off x="3664904" y="2690294"/>
              <a:ext cx="6219325" cy="1058126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91440" rIns="0" bIns="0" rtlCol="0">
              <a:noAutofit/>
            </a:bodyPr>
            <a:lstStyle>
              <a:lvl1pPr marL="287338" indent="-287338" algn="l" defTabSz="457200" rtl="0" eaLnBrk="1" latinLnBrk="0" hangingPunct="1">
                <a:lnSpc>
                  <a:spcPct val="95000"/>
                </a:lnSpc>
                <a:spcBef>
                  <a:spcPts val="1000"/>
                </a:spcBef>
                <a:buSzPct val="110000"/>
                <a:buFontTx/>
                <a:buBlip>
                  <a:blip r:embed="rId2"/>
                </a:buBlip>
                <a:defRPr sz="2200" kern="1200">
                  <a:solidFill>
                    <a:srgbClr val="58595B"/>
                  </a:solidFill>
                  <a:latin typeface="+mn-lt"/>
                  <a:ea typeface="+mn-ea"/>
                  <a:cs typeface="+mn-cs"/>
                </a:defRPr>
              </a:lvl1pPr>
              <a:lvl2pPr marL="687388" indent="-230188" algn="l" defTabSz="4572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1"/>
                </a:buClr>
                <a:buFont typeface="Wingdings" charset="2"/>
                <a:buChar char="§"/>
                <a:defRPr sz="2200" kern="1200">
                  <a:solidFill>
                    <a:srgbClr val="58595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5000"/>
                </a:lnSpc>
                <a:spcBef>
                  <a:spcPts val="300"/>
                </a:spcBef>
                <a:buClr>
                  <a:schemeClr val="accent3"/>
                </a:buClr>
                <a:buFont typeface="Arial"/>
                <a:buChar char="•"/>
                <a:defRPr sz="2200" kern="1200">
                  <a:solidFill>
                    <a:srgbClr val="58595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5000"/>
                </a:lnSpc>
                <a:spcBef>
                  <a:spcPts val="300"/>
                </a:spcBef>
                <a:buFont typeface="Arial"/>
                <a:buChar char="–"/>
                <a:defRPr sz="2200" kern="1200">
                  <a:solidFill>
                    <a:srgbClr val="58595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5000"/>
                </a:lnSpc>
                <a:spcBef>
                  <a:spcPts val="300"/>
                </a:spcBef>
                <a:buFont typeface="Arial"/>
                <a:buChar char="»"/>
                <a:defRPr sz="2200" kern="1200">
                  <a:solidFill>
                    <a:srgbClr val="58595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30" indent="-342891">
                <a:lnSpc>
                  <a:spcPct val="130000"/>
                </a:lnSpc>
                <a:spcBef>
                  <a:spcPts val="400"/>
                </a:spcBef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2000" dirty="0"/>
                <a:t>Private insurance (Aetna, Anthem, Humana) data</a:t>
              </a:r>
            </a:p>
            <a:p>
              <a:pPr marL="400030" indent="-342891">
                <a:lnSpc>
                  <a:spcPct val="130000"/>
                </a:lnSpc>
                <a:spcBef>
                  <a:spcPts val="400"/>
                </a:spcBef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2000" dirty="0"/>
                <a:t>CMS (fee-for-service Medicare)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Megatrial Q Meeting_23Oct2015">
  <a:themeElements>
    <a:clrScheme name="Custom 69">
      <a:dk1>
        <a:srgbClr val="3B3C3E"/>
      </a:dk1>
      <a:lt1>
        <a:srgbClr val="FFFFFE"/>
      </a:lt1>
      <a:dk2>
        <a:srgbClr val="023873"/>
      </a:dk2>
      <a:lt2>
        <a:srgbClr val="FFFFFE"/>
      </a:lt2>
      <a:accent1>
        <a:srgbClr val="AF0923"/>
      </a:accent1>
      <a:accent2>
        <a:srgbClr val="D90000"/>
      </a:accent2>
      <a:accent3>
        <a:srgbClr val="E66631"/>
      </a:accent3>
      <a:accent4>
        <a:srgbClr val="139DEC"/>
      </a:accent4>
      <a:accent5>
        <a:srgbClr val="69B833"/>
      </a:accent5>
      <a:accent6>
        <a:srgbClr val="DBDBDB"/>
      </a:accent6>
      <a:hlink>
        <a:srgbClr val="59BAD1"/>
      </a:hlink>
      <a:folHlink>
        <a:srgbClr val="0053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aptable_slide_template_v3_22oct2015.potx [Read-Only]" id="{8422CE93-2462-499B-8EB3-13318CF199EA}" vid="{9C14A5CB-3C05-4ABB-962D-C446C0BB58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19478</TotalTime>
  <Words>1949</Words>
  <Application>Microsoft Macintosh PowerPoint</Application>
  <PresentationFormat>Widescreen</PresentationFormat>
  <Paragraphs>344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System Font Regular</vt:lpstr>
      <vt:lpstr>Wingdings</vt:lpstr>
      <vt:lpstr>1_Megatrial Q Meeting_23Oct2015</vt:lpstr>
      <vt:lpstr>ADAPTABLE Aspirin Dosing:  A Patient-Centric Trial Assessing Benefits and  Long-Term Effectiveness</vt:lpstr>
      <vt:lpstr>Background</vt:lpstr>
      <vt:lpstr>Research Question</vt:lpstr>
      <vt:lpstr>Main Objectives of the ADAPTABLE Trial</vt:lpstr>
      <vt:lpstr>Statistical Considerations</vt:lpstr>
      <vt:lpstr>ADAPTABLE Study Design </vt:lpstr>
      <vt:lpstr>ADAPTABLE  Inclusion  Criteria</vt:lpstr>
      <vt:lpstr>Patient Engagement </vt:lpstr>
      <vt:lpstr>Endpoint Confirmation</vt:lpstr>
      <vt:lpstr>40 Study Centers  within PCORnet®</vt:lpstr>
      <vt:lpstr>Study Flow</vt:lpstr>
      <vt:lpstr>Baseline Characteristics</vt:lpstr>
      <vt:lpstr>Medical History</vt:lpstr>
      <vt:lpstr>Primary Effectiveness Endpoint  (All-cause death, hospitalization for MI, or hospitalization for stroke)</vt:lpstr>
      <vt:lpstr>Primary Safety Endpoint (Hospitalization for major bleeding with associated blood product transfusion)</vt:lpstr>
      <vt:lpstr>Effectiveness and Safety Outcomes</vt:lpstr>
      <vt:lpstr>Subgroup Analyses  (Primary effectiveness endpoint)</vt:lpstr>
      <vt:lpstr>Study Medication in ADAPTABLE</vt:lpstr>
      <vt:lpstr>Sensitivity Analyses</vt:lpstr>
      <vt:lpstr>Strengths and Limitations</vt:lpstr>
      <vt:lpstr>Conclusions</vt:lpstr>
      <vt:lpstr>Messages to Patients</vt:lpstr>
      <vt:lpstr>Thanks!</vt:lpstr>
      <vt:lpstr>Study Organization  and Leadership</vt:lpstr>
      <vt:lpstr>Simultaneous Publication</vt:lpstr>
    </vt:vector>
  </TitlesOfParts>
  <Company>Duke Clinical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for Today</dc:title>
  <dc:creator>Holly Robertson, Ph.D.</dc:creator>
  <cp:lastModifiedBy>Schuyler Jones, M.D.</cp:lastModifiedBy>
  <cp:revision>923</cp:revision>
  <cp:lastPrinted>2017-02-28T21:13:49Z</cp:lastPrinted>
  <dcterms:created xsi:type="dcterms:W3CDTF">2016-03-03T17:08:24Z</dcterms:created>
  <dcterms:modified xsi:type="dcterms:W3CDTF">2021-05-06T13:20:02Z</dcterms:modified>
</cp:coreProperties>
</file>