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353" r:id="rId4"/>
    <p:sldId id="315" r:id="rId5"/>
    <p:sldId id="345" r:id="rId6"/>
    <p:sldId id="329" r:id="rId7"/>
    <p:sldId id="346" r:id="rId8"/>
    <p:sldId id="318" r:id="rId9"/>
    <p:sldId id="352" r:id="rId10"/>
    <p:sldId id="321" r:id="rId11"/>
    <p:sldId id="319" r:id="rId12"/>
    <p:sldId id="335" r:id="rId13"/>
    <p:sldId id="339" r:id="rId14"/>
    <p:sldId id="348" r:id="rId15"/>
    <p:sldId id="326" r:id="rId16"/>
    <p:sldId id="349" r:id="rId17"/>
    <p:sldId id="342" r:id="rId18"/>
    <p:sldId id="332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87229" autoAdjust="0"/>
  </p:normalViewPr>
  <p:slideViewPr>
    <p:cSldViewPr snapToGrid="0">
      <p:cViewPr varScale="1">
        <p:scale>
          <a:sx n="99" d="100"/>
          <a:sy n="99" d="100"/>
        </p:scale>
        <p:origin x="97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BFDBA-91F8-4D7A-A270-5064361F89E9}" type="datetimeFigureOut">
              <a:rPr lang="sv-SE" smtClean="0"/>
              <a:t>2021-08-20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2A7B2-9F71-44EE-A943-E8C1AC01A9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010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ESC </a:t>
            </a:r>
            <a:r>
              <a:rPr lang="sv-SE" dirty="0" err="1" smtClean="0"/>
              <a:t>recommendation</a:t>
            </a:r>
            <a:r>
              <a:rPr lang="sv-SE" dirty="0" smtClean="0"/>
              <a:t> at </a:t>
            </a:r>
            <a:r>
              <a:rPr lang="sv-SE" dirty="0" err="1" smtClean="0"/>
              <a:t>study</a:t>
            </a:r>
            <a:r>
              <a:rPr lang="sv-SE" dirty="0" smtClean="0"/>
              <a:t> start: </a:t>
            </a:r>
            <a:r>
              <a:rPr lang="en-US" dirty="0" smtClean="0"/>
              <a:t>Class </a:t>
            </a:r>
            <a:r>
              <a:rPr lang="en-US" dirty="0" err="1" smtClean="0"/>
              <a:t>IIb</a:t>
            </a:r>
            <a:r>
              <a:rPr lang="en-US" dirty="0" smtClean="0"/>
              <a:t>, level of evidence C.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A7B2-9F71-44EE-A943-E8C1AC01A9CA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283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A7B2-9F71-44EE-A943-E8C1AC01A9CA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746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High</a:t>
            </a:r>
            <a:r>
              <a:rPr lang="sv-SE" dirty="0" smtClean="0"/>
              <a:t> risk:      </a:t>
            </a:r>
            <a:r>
              <a:rPr lang="sv-SE" dirty="0" err="1" smtClean="0"/>
              <a:t>previous</a:t>
            </a:r>
            <a:r>
              <a:rPr lang="sv-SE" dirty="0" smtClean="0"/>
              <a:t> MI, </a:t>
            </a:r>
            <a:r>
              <a:rPr lang="sv-SE" dirty="0" err="1" smtClean="0"/>
              <a:t>previous</a:t>
            </a:r>
            <a:r>
              <a:rPr lang="sv-SE" dirty="0" smtClean="0"/>
              <a:t> PCI, </a:t>
            </a:r>
            <a:r>
              <a:rPr lang="sv-SE" dirty="0" err="1" smtClean="0"/>
              <a:t>previous</a:t>
            </a:r>
            <a:r>
              <a:rPr lang="sv-SE" dirty="0" smtClean="0"/>
              <a:t> CABG, diabetes </a:t>
            </a:r>
            <a:r>
              <a:rPr lang="sv-SE" dirty="0" err="1" smtClean="0"/>
              <a:t>mellitus</a:t>
            </a:r>
            <a:r>
              <a:rPr lang="sv-SE" dirty="0" smtClean="0"/>
              <a:t>, </a:t>
            </a:r>
            <a:r>
              <a:rPr lang="sv-SE" dirty="0" err="1" smtClean="0"/>
              <a:t>current</a:t>
            </a:r>
            <a:r>
              <a:rPr lang="sv-SE" dirty="0" smtClean="0"/>
              <a:t> smoking or an </a:t>
            </a:r>
            <a:r>
              <a:rPr lang="sv-SE" dirty="0" err="1" smtClean="0"/>
              <a:t>eGFR</a:t>
            </a:r>
            <a:r>
              <a:rPr lang="sv-SE" dirty="0" smtClean="0"/>
              <a:t> &lt;40.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A7B2-9F71-44EE-A943-E8C1AC01A9CA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45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A7B2-9F71-44EE-A943-E8C1AC01A9CA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865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A7B2-9F71-44EE-A943-E8C1AC01A9CA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906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A7B2-9F71-44EE-A943-E8C1AC01A9CA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849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A7B2-9F71-44EE-A943-E8C1AC01A9CA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031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A7B2-9F71-44EE-A943-E8C1AC01A9CA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3060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identified three other randomized trials with 1-year follow-up data on CV-death comparing influenza vaccine with no vaccine or placebo in high-risk patients with cardiovascular disease. In an exploratory meta-analysis a pooled estimate from a fixed-effects model suggested a protective effect of influenza vaccination with a HR of all four trials of 0.51. There was no evidence of between study heterogeneity.</a:t>
            </a:r>
          </a:p>
          <a:p>
            <a:endParaRPr lang="en-US" dirty="0" smtClean="0"/>
          </a:p>
          <a:p>
            <a:r>
              <a:rPr lang="en-US" dirty="0" smtClean="0"/>
              <a:t>(A fixed-effects model assumes that all studies included in a meta-analysis are estimating a single true underlying effect). I-squared=9.7% [&lt;50% considered ‘convincing’].</a:t>
            </a:r>
            <a:r>
              <a:rPr lang="en-US" baseline="0" dirty="0" smtClean="0"/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2A7B2-9F71-44EE-A943-E8C1AC01A9CA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294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9949E-85C1-4664-92B2-1E2237186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5183D8-6A41-4E5D-A059-1522398B6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B5408-74A7-4856-9463-33F756586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0986-A087-4238-BF36-2B5413AEE76E}" type="datetime1">
              <a:rPr lang="fr-FR" smtClean="0"/>
              <a:t>20/08/2021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E71A-9578-4933-A4BE-C224C5836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120C-9877-433C-B250-1BF0333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7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EBE88-68B1-4B1B-BD95-86B37EA24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65A9BC-9B15-4ACE-B7D2-7ED5DDECE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D55D1-C3CF-4A0F-A1AF-5F4A93184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5B19-C8EE-478C-86AE-98B526D73CDA}" type="datetime1">
              <a:rPr lang="fr-FR" smtClean="0"/>
              <a:t>20/08/2021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19B48-52E1-4CDF-8AC0-C475056C8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AB09D-2305-4305-86C1-2B534F7E0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31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18F8AB-C65C-4E06-9991-267B1CBFC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879628-5454-444D-9F7C-1488B19E2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0C54C-B123-4FA1-BCAE-078A9D25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B608-46BA-48DD-943A-125A9B43701B}" type="datetime1">
              <a:rPr lang="fr-FR" smtClean="0"/>
              <a:t>20/08/2021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FE69B-4211-49DE-8840-23C92156D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85D2E-D156-4D4A-ABD2-79B6742F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24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B2AD-E580-4628-A03C-BD8176159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3AB35-AB32-46EC-95E3-97BB17DA1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982FD-8917-4674-AC0B-8C312AA9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62CE-E9D0-4006-B811-E92E160C549F}" type="datetime1">
              <a:rPr lang="fr-FR" smtClean="0"/>
              <a:t>20/08/2021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B8208-2F14-4353-89F6-3385BF479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C4E2F-BF07-4E8F-AC92-A4CA579D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27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344C-2B18-445F-B0F2-89A0A58EF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19005-2487-4EAC-93F8-245466322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776B0-802D-4FBB-8909-179E05740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F083-3BB1-428C-8A09-04DA70A7B442}" type="datetime1">
              <a:rPr lang="fr-FR" smtClean="0"/>
              <a:t>20/08/2021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FB756-8F08-4839-B2F6-7F4E03D4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4D6AC-877A-4EFE-B2E7-D286D012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66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A1600-E3FA-41BD-A065-AE0603B87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D706B-96CB-41FD-B592-990A03F90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A2470-33DF-4929-9F54-82A2A1C15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3894E-4C22-4B0A-B92D-3045D329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DDCE-1BBC-46A5-8C1A-84687B09B0EE}" type="datetime1">
              <a:rPr lang="fr-FR" smtClean="0"/>
              <a:t>20/08/2021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52630-B86D-46F8-8599-9F8956B91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CF1ED-0970-4A3A-833F-673DDB41C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89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4924A-AA34-484A-9136-1B347F33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10BAA-4CC2-4FE6-9249-54D241572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C888D-447E-4035-BE0A-54B83B34C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BF5652-0E46-4822-AFB5-F329F38F9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5FEAC-EED5-4E00-BD36-B256B44D5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D2D0C-B3B3-434F-96A4-88D33F72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31BA-BA6C-4EFD-8B4B-197EC8FB241D}" type="datetime1">
              <a:rPr lang="fr-FR" smtClean="0"/>
              <a:t>20/08/2021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EBD034-EC2A-4315-BCD2-0CD3A16E0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F42D72-A419-46A4-B19C-26E39B06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11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7DD9-4FCB-4A98-BB06-1883BD6EC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F81BC5-6D9E-4756-BA30-88C70AA8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3101-10DB-4A8F-A258-062A549B4F96}" type="datetime1">
              <a:rPr lang="fr-FR" smtClean="0"/>
              <a:t>20/08/2021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4475E-1F29-42A6-9C2B-FB66DAC3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100DE-3E87-450B-BFF7-E6FD714B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79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542E40-19AF-4708-AB14-75FB10284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FA3E-E15D-4327-A785-CE9D00EADE9F}" type="datetime1">
              <a:rPr lang="fr-FR" smtClean="0"/>
              <a:t>20/08/2021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49D4F8-F5F3-4573-A2F8-71BAA832F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243CC-1D14-4940-A4F0-D99162562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25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5AA86-9D85-4D5C-B337-ACCB38A85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E631A-2304-4BD2-BAD7-04814E7A5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98094-9CD0-43AD-9142-3A91726F6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73D03-C49F-4F5D-8DDF-A9E54F8A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7B6F-B579-4323-9E4F-810BE305F011}" type="datetime1">
              <a:rPr lang="fr-FR" smtClean="0"/>
              <a:t>20/08/2021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D63FB-6741-4E4E-B4A3-8BC33DD4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25F6D-25A3-4B43-847A-5ED43BA7B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69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CF96-A096-4285-94F5-95D1E28B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E97A75-5D0A-4FC5-A79F-ACB0B905B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FA21E-4FAE-4576-B9D1-91A4FCCF3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7F65D-8D1A-49FD-82CA-E4C603444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B1A6-623A-43DE-A466-FE34A9A3A9BC}" type="datetime1">
              <a:rPr lang="fr-FR" smtClean="0"/>
              <a:t>20/08/2021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670F0-86E5-4D38-B62F-98BE1D1B9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7F4AD-8614-4084-B937-0E5D951A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45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A9869E-3654-456F-A662-9BD1894B5D9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534051-F02D-466B-A056-CDFE2D085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8EAA7-B176-4A91-A028-5AF854941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AB32B-4949-4930-9A45-B3D6894EC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C523F-C4F3-4B0B-85ED-E3C8F3F55B49}" type="datetime1">
              <a:rPr lang="fr-FR" smtClean="0"/>
              <a:t>20/08/2021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28948-AD5C-445E-9F3E-EAB47A0C6A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47DCD-6431-4C2C-B087-BBFD77ED9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70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667786" y="6278252"/>
            <a:ext cx="9341962" cy="260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6308" y="1583608"/>
            <a:ext cx="12504615" cy="1584177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  <a:cs typeface="Arial" panose="020B0604020202020204" pitchFamily="34" charset="0"/>
              </a:rPr>
              <a:t>Influenza Vaccination after Myocardial </a:t>
            </a:r>
            <a:r>
              <a:rPr lang="en-US" sz="4000" b="1" dirty="0" smtClean="0">
                <a:latin typeface="+mn-lt"/>
                <a:cs typeface="Arial" panose="020B0604020202020204" pitchFamily="34" charset="0"/>
              </a:rPr>
              <a:t>Infarction</a:t>
            </a:r>
            <a:r>
              <a:rPr lang="en-US" sz="4000" b="1" dirty="0">
                <a:latin typeface="+mn-lt"/>
                <a:cs typeface="Arial" panose="020B0604020202020204" pitchFamily="34" charset="0"/>
              </a:rPr>
              <a:t/>
            </a:r>
            <a:br>
              <a:rPr lang="en-US" sz="4000" b="1" dirty="0">
                <a:latin typeface="+mn-lt"/>
                <a:cs typeface="Arial" panose="020B0604020202020204" pitchFamily="34" charset="0"/>
              </a:rPr>
            </a:b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- a randomized, 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double-blind, placebo-controlled, 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multicenter 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trial</a:t>
            </a:r>
            <a:r>
              <a:rPr lang="en-US" sz="4000" b="1" dirty="0">
                <a:latin typeface="+mn-lt"/>
                <a:cs typeface="Arial" panose="020B0604020202020204" pitchFamily="34" charset="0"/>
              </a:rPr>
              <a:t/>
            </a:r>
            <a:br>
              <a:rPr lang="en-US" sz="4000" b="1" dirty="0">
                <a:latin typeface="+mn-lt"/>
                <a:cs typeface="Arial" panose="020B0604020202020204" pitchFamily="34" charset="0"/>
              </a:rPr>
            </a:br>
            <a:endParaRPr lang="da-DK" sz="4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 useBgFill="1">
        <p:nvSpPr>
          <p:cNvPr id="7" name="textruta 6"/>
          <p:cNvSpPr txBox="1"/>
          <p:nvPr/>
        </p:nvSpPr>
        <p:spPr>
          <a:xfrm>
            <a:off x="9149769" y="6555741"/>
            <a:ext cx="2751016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sv-SE" sz="1050" dirty="0">
                <a:latin typeface="Arial" panose="020B0604020202020204" pitchFamily="34" charset="0"/>
                <a:cs typeface="Arial" panose="020B0604020202020204" pitchFamily="34" charset="0"/>
              </a:rPr>
              <a:t>ClinicalTrials.gov </a:t>
            </a:r>
            <a:r>
              <a:rPr lang="sv-SE" sz="1050" dirty="0" err="1">
                <a:latin typeface="Arial" panose="020B0604020202020204" pitchFamily="34" charset="0"/>
                <a:cs typeface="Arial" panose="020B0604020202020204" pitchFamily="34" charset="0"/>
              </a:rPr>
              <a:t>Identifier</a:t>
            </a:r>
            <a:r>
              <a:rPr lang="sv-SE" sz="1050" dirty="0">
                <a:latin typeface="Arial" panose="020B0604020202020204" pitchFamily="34" charset="0"/>
                <a:cs typeface="Arial" panose="020B0604020202020204" pitchFamily="34" charset="0"/>
              </a:rPr>
              <a:t>: NCT02831608</a:t>
            </a:r>
          </a:p>
        </p:txBody>
      </p:sp>
      <p:pic>
        <p:nvPicPr>
          <p:cNvPr id="1026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246" y="207449"/>
            <a:ext cx="904539" cy="93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4"/>
          <p:cNvSpPr txBox="1"/>
          <p:nvPr/>
        </p:nvSpPr>
        <p:spPr>
          <a:xfrm>
            <a:off x="2775867" y="3370948"/>
            <a:ext cx="6871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Ole Fröbert, MD, PhD, FESC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- on behalf of the IAMI investigators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Örebro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University Hospital, Sweden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769" y="6059354"/>
            <a:ext cx="2520280" cy="34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62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495" y="1018320"/>
            <a:ext cx="7731861" cy="5123243"/>
          </a:xfrm>
          <a:prstGeom prst="rect">
            <a:avLst/>
          </a:prstGeom>
        </p:spPr>
      </p:pic>
      <p:grpSp>
        <p:nvGrpSpPr>
          <p:cNvPr id="3" name="Grupp 2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grpSp>
          <p:nvGrpSpPr>
            <p:cNvPr id="9" name="Grupp 8"/>
            <p:cNvGrpSpPr/>
            <p:nvPr/>
          </p:nvGrpSpPr>
          <p:grpSpPr>
            <a:xfrm>
              <a:off x="2667786" y="6004874"/>
              <a:ext cx="9494362" cy="633168"/>
              <a:chOff x="2667786" y="6004874"/>
              <a:chExt cx="9494362" cy="633168"/>
            </a:xfrm>
          </p:grpSpPr>
          <p:sp>
            <p:nvSpPr>
              <p:cNvPr id="10" name="Rektangel 9"/>
              <p:cNvSpPr/>
              <p:nvPr/>
            </p:nvSpPr>
            <p:spPr>
              <a:xfrm>
                <a:off x="2667786" y="6278252"/>
                <a:ext cx="9341962" cy="2073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" name="Rektangel 10"/>
              <p:cNvSpPr/>
              <p:nvPr/>
            </p:nvSpPr>
            <p:spPr>
              <a:xfrm>
                <a:off x="11353800" y="6004874"/>
                <a:ext cx="808348" cy="6331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pic>
          <p:nvPicPr>
            <p:cNvPr id="12" name="Picture 2" descr="E:\Influenza\Presentations\Logo_PC\iamai_logo_official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7823" y="6048385"/>
              <a:ext cx="527901" cy="546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-315416"/>
            <a:ext cx="8229600" cy="1600200"/>
          </a:xfrm>
        </p:spPr>
        <p:txBody>
          <a:bodyPr/>
          <a:lstStyle/>
          <a:p>
            <a:r>
              <a:rPr lang="en-US" dirty="0" smtClean="0"/>
              <a:t>Baseline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ktangel 4"/>
          <p:cNvSpPr/>
          <p:nvPr/>
        </p:nvSpPr>
        <p:spPr>
          <a:xfrm>
            <a:off x="2597493" y="1611630"/>
            <a:ext cx="7374937" cy="12774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2607263" y="3212050"/>
            <a:ext cx="7374937" cy="23884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96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200" y="1126829"/>
            <a:ext cx="7160536" cy="5002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2714" y="-159108"/>
            <a:ext cx="9129748" cy="1600200"/>
          </a:xfrm>
        </p:spPr>
        <p:txBody>
          <a:bodyPr/>
          <a:lstStyle/>
          <a:p>
            <a:r>
              <a:rPr lang="en-US" dirty="0" smtClean="0"/>
              <a:t>Primary composite endpoint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ruta 4"/>
          <p:cNvSpPr txBox="1"/>
          <p:nvPr/>
        </p:nvSpPr>
        <p:spPr>
          <a:xfrm flipH="1">
            <a:off x="6576057" y="1527061"/>
            <a:ext cx="399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HR 0.72; 95% CI 0.52-0.99; P=0.040</a:t>
            </a:r>
          </a:p>
          <a:p>
            <a:r>
              <a:rPr lang="en-US" sz="1600" dirty="0" smtClean="0"/>
              <a:t>Placebo 91 vs vaccine 67</a:t>
            </a:r>
            <a:endParaRPr lang="en-US" sz="1600" dirty="0"/>
          </a:p>
        </p:txBody>
      </p:sp>
      <p:grpSp>
        <p:nvGrpSpPr>
          <p:cNvPr id="16" name="Grupp 15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grpSp>
          <p:nvGrpSpPr>
            <p:cNvPr id="17" name="Grupp 16"/>
            <p:cNvGrpSpPr/>
            <p:nvPr/>
          </p:nvGrpSpPr>
          <p:grpSpPr>
            <a:xfrm>
              <a:off x="2667786" y="6004874"/>
              <a:ext cx="9494362" cy="633168"/>
              <a:chOff x="2667786" y="6004874"/>
              <a:chExt cx="9494362" cy="633168"/>
            </a:xfrm>
          </p:grpSpPr>
          <p:sp>
            <p:nvSpPr>
              <p:cNvPr id="19" name="Rektangel 18"/>
              <p:cNvSpPr/>
              <p:nvPr/>
            </p:nvSpPr>
            <p:spPr>
              <a:xfrm>
                <a:off x="2667786" y="6278252"/>
                <a:ext cx="9341962" cy="2073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/>
              <p:cNvSpPr/>
              <p:nvPr/>
            </p:nvSpPr>
            <p:spPr>
              <a:xfrm>
                <a:off x="11353800" y="6004874"/>
                <a:ext cx="808348" cy="6331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pic>
          <p:nvPicPr>
            <p:cNvPr id="18" name="Picture 2" descr="E:\Influenza\Presentations\Logo_PC\iamai_logo_officia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7823" y="6048385"/>
              <a:ext cx="527901" cy="546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9151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 8"/>
          <p:cNvGrpSpPr/>
          <p:nvPr/>
        </p:nvGrpSpPr>
        <p:grpSpPr>
          <a:xfrm>
            <a:off x="3775083" y="2696609"/>
            <a:ext cx="4176584" cy="2880000"/>
            <a:chOff x="4133349" y="371528"/>
            <a:chExt cx="4176584" cy="2880000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349" y="371528"/>
              <a:ext cx="4176584" cy="2880000"/>
            </a:xfrm>
            <a:prstGeom prst="rect">
              <a:avLst/>
            </a:prstGeom>
          </p:spPr>
        </p:pic>
        <p:sp>
          <p:nvSpPr>
            <p:cNvPr id="7" name="Rektangel 6"/>
            <p:cNvSpPr/>
            <p:nvPr/>
          </p:nvSpPr>
          <p:spPr>
            <a:xfrm>
              <a:off x="4133349" y="2895600"/>
              <a:ext cx="483475" cy="349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4115" y="2696609"/>
            <a:ext cx="4133854" cy="2880000"/>
          </a:xfrm>
          <a:prstGeom prst="rect">
            <a:avLst/>
          </a:prstGeom>
        </p:spPr>
      </p:pic>
      <p:grpSp>
        <p:nvGrpSpPr>
          <p:cNvPr id="10" name="Grupp 9"/>
          <p:cNvGrpSpPr/>
          <p:nvPr/>
        </p:nvGrpSpPr>
        <p:grpSpPr>
          <a:xfrm>
            <a:off x="7908937" y="2740120"/>
            <a:ext cx="4123805" cy="2880000"/>
            <a:chOff x="8068195" y="2133391"/>
            <a:chExt cx="4123805" cy="2880000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38529" y="2133391"/>
              <a:ext cx="4053471" cy="2880000"/>
            </a:xfrm>
            <a:prstGeom prst="rect">
              <a:avLst/>
            </a:prstGeom>
          </p:spPr>
        </p:pic>
        <p:sp>
          <p:nvSpPr>
            <p:cNvPr id="8" name="Rektangel 7"/>
            <p:cNvSpPr/>
            <p:nvPr/>
          </p:nvSpPr>
          <p:spPr>
            <a:xfrm>
              <a:off x="8068195" y="4623127"/>
              <a:ext cx="483475" cy="3496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1" name="textruta 10"/>
          <p:cNvSpPr txBox="1"/>
          <p:nvPr/>
        </p:nvSpPr>
        <p:spPr>
          <a:xfrm flipH="1">
            <a:off x="518304" y="2161291"/>
            <a:ext cx="3115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All-cause death</a:t>
            </a:r>
            <a:endParaRPr lang="en-US" sz="1400" dirty="0"/>
          </a:p>
        </p:txBody>
      </p:sp>
      <p:sp>
        <p:nvSpPr>
          <p:cNvPr id="16" name="textruta 15"/>
          <p:cNvSpPr txBox="1"/>
          <p:nvPr/>
        </p:nvSpPr>
        <p:spPr>
          <a:xfrm flipH="1">
            <a:off x="4386823" y="2161291"/>
            <a:ext cx="3115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CV death</a:t>
            </a:r>
          </a:p>
        </p:txBody>
      </p:sp>
      <p:sp>
        <p:nvSpPr>
          <p:cNvPr id="17" name="textruta 16"/>
          <p:cNvSpPr txBox="1"/>
          <p:nvPr/>
        </p:nvSpPr>
        <p:spPr>
          <a:xfrm flipH="1">
            <a:off x="9171853" y="3264383"/>
            <a:ext cx="31154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HR </a:t>
            </a:r>
            <a:r>
              <a:rPr lang="en-US" sz="1400" dirty="0"/>
              <a:t>0.86; 95% CI 0.50-1.46; P=0.57</a:t>
            </a:r>
          </a:p>
          <a:p>
            <a:r>
              <a:rPr lang="en-US" sz="1200" dirty="0"/>
              <a:t>Placebo 29 vs vaccine 25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002812" y="-323935"/>
            <a:ext cx="8229600" cy="1600200"/>
          </a:xfrm>
        </p:spPr>
        <p:txBody>
          <a:bodyPr/>
          <a:lstStyle/>
          <a:p>
            <a:r>
              <a:rPr lang="en-US" dirty="0" smtClean="0"/>
              <a:t>Key secondary endpoints</a:t>
            </a:r>
            <a:endParaRPr lang="en-US" dirty="0"/>
          </a:p>
        </p:txBody>
      </p:sp>
      <p:sp>
        <p:nvSpPr>
          <p:cNvPr id="19" name="textruta 18"/>
          <p:cNvSpPr txBox="1"/>
          <p:nvPr/>
        </p:nvSpPr>
        <p:spPr>
          <a:xfrm flipH="1">
            <a:off x="1283050" y="3264383"/>
            <a:ext cx="28570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HR 0.59; 95% CI 0.39-0.89; P=0.010</a:t>
            </a:r>
          </a:p>
          <a:p>
            <a:r>
              <a:rPr lang="en-US" sz="1200" dirty="0" smtClean="0"/>
              <a:t>Placebo 61 vs vaccine 37</a:t>
            </a:r>
            <a:endParaRPr lang="en-US" sz="1200" dirty="0"/>
          </a:p>
        </p:txBody>
      </p:sp>
      <p:sp>
        <p:nvSpPr>
          <p:cNvPr id="20" name="textruta 19"/>
          <p:cNvSpPr txBox="1"/>
          <p:nvPr/>
        </p:nvSpPr>
        <p:spPr>
          <a:xfrm flipH="1">
            <a:off x="5204774" y="3264383"/>
            <a:ext cx="31154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HR </a:t>
            </a:r>
            <a:r>
              <a:rPr lang="en-US" sz="1400" dirty="0"/>
              <a:t>0.59; 95% CI 0.39-0.90; P=0.014</a:t>
            </a:r>
          </a:p>
          <a:p>
            <a:r>
              <a:rPr lang="en-US" sz="1200" dirty="0"/>
              <a:t>Placebo 56 vs vaccine 34</a:t>
            </a:r>
          </a:p>
        </p:txBody>
      </p:sp>
      <p:sp>
        <p:nvSpPr>
          <p:cNvPr id="21" name="textruta 20"/>
          <p:cNvSpPr txBox="1"/>
          <p:nvPr/>
        </p:nvSpPr>
        <p:spPr>
          <a:xfrm flipH="1">
            <a:off x="8542844" y="2161291"/>
            <a:ext cx="3115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MI</a:t>
            </a:r>
          </a:p>
        </p:txBody>
      </p:sp>
      <p:grpSp>
        <p:nvGrpSpPr>
          <p:cNvPr id="22" name="Grupp 21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grpSp>
          <p:nvGrpSpPr>
            <p:cNvPr id="23" name="Grupp 22"/>
            <p:cNvGrpSpPr/>
            <p:nvPr/>
          </p:nvGrpSpPr>
          <p:grpSpPr>
            <a:xfrm>
              <a:off x="2667786" y="6004874"/>
              <a:ext cx="9494362" cy="633168"/>
              <a:chOff x="2667786" y="6004874"/>
              <a:chExt cx="9494362" cy="633168"/>
            </a:xfrm>
          </p:grpSpPr>
          <p:sp>
            <p:nvSpPr>
              <p:cNvPr id="25" name="Rektangel 24"/>
              <p:cNvSpPr/>
              <p:nvPr/>
            </p:nvSpPr>
            <p:spPr>
              <a:xfrm>
                <a:off x="2667786" y="6278252"/>
                <a:ext cx="9341962" cy="2073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/>
              <p:cNvSpPr/>
              <p:nvPr/>
            </p:nvSpPr>
            <p:spPr>
              <a:xfrm>
                <a:off x="11353800" y="6004874"/>
                <a:ext cx="808348" cy="6331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pic>
          <p:nvPicPr>
            <p:cNvPr id="24" name="Picture 2" descr="E:\Influenza\Presentations\Logo_PC\iamai_logo_official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7823" y="6048385"/>
              <a:ext cx="527901" cy="546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2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91544" y="-315416"/>
            <a:ext cx="8229600" cy="1600200"/>
          </a:xfrm>
        </p:spPr>
        <p:txBody>
          <a:bodyPr/>
          <a:lstStyle/>
          <a:p>
            <a:r>
              <a:rPr lang="en-US" dirty="0" smtClean="0">
                <a:cs typeface="Arial" panose="020B0604020202020204" pitchFamily="34" charset="0"/>
              </a:rPr>
              <a:t>All endpoints</a:t>
            </a:r>
            <a:endParaRPr lang="en-US" dirty="0">
              <a:cs typeface="Arial" panose="020B0604020202020204" pitchFamily="34" charset="0"/>
            </a:endParaRPr>
          </a:p>
        </p:txBody>
      </p:sp>
      <p:grpSp>
        <p:nvGrpSpPr>
          <p:cNvPr id="4" name="Grupp 3"/>
          <p:cNvGrpSpPr/>
          <p:nvPr/>
        </p:nvGrpSpPr>
        <p:grpSpPr>
          <a:xfrm>
            <a:off x="2697638" y="6039766"/>
            <a:ext cx="9494362" cy="633168"/>
            <a:chOff x="2667786" y="6004874"/>
            <a:chExt cx="9494362" cy="633168"/>
          </a:xfrm>
        </p:grpSpPr>
        <p:sp>
          <p:nvSpPr>
            <p:cNvPr id="5" name="Rektangel 4"/>
            <p:cNvSpPr/>
            <p:nvPr/>
          </p:nvSpPr>
          <p:spPr>
            <a:xfrm>
              <a:off x="2667786" y="6278252"/>
              <a:ext cx="9341962" cy="207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11353800" y="6004874"/>
              <a:ext cx="808348" cy="633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9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7675" y="6083277"/>
            <a:ext cx="527901" cy="5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13</a:t>
            </a:fld>
            <a:endParaRPr lang="fr-FR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3388" y="1097971"/>
            <a:ext cx="9038397" cy="475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1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7" name="Grupp 6"/>
          <p:cNvGrpSpPr/>
          <p:nvPr/>
        </p:nvGrpSpPr>
        <p:grpSpPr>
          <a:xfrm>
            <a:off x="2489200" y="6004874"/>
            <a:ext cx="9672948" cy="633168"/>
            <a:chOff x="2667786" y="6004874"/>
            <a:chExt cx="9494362" cy="633168"/>
          </a:xfrm>
        </p:grpSpPr>
        <p:sp>
          <p:nvSpPr>
            <p:cNvPr id="9" name="Rektangel 8"/>
            <p:cNvSpPr/>
            <p:nvPr/>
          </p:nvSpPr>
          <p:spPr>
            <a:xfrm>
              <a:off x="2667786" y="6278252"/>
              <a:ext cx="9341962" cy="207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11353800" y="6004874"/>
              <a:ext cx="808348" cy="633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11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823" y="6048385"/>
            <a:ext cx="527901" cy="5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461" y="163512"/>
            <a:ext cx="7228264" cy="6557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ktangel 4"/>
          <p:cNvSpPr/>
          <p:nvPr/>
        </p:nvSpPr>
        <p:spPr>
          <a:xfrm>
            <a:off x="3574460" y="4241800"/>
            <a:ext cx="7093539" cy="9906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86" y="255197"/>
            <a:ext cx="3505200" cy="1128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Pre-specified subgroups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805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07" y="1192954"/>
            <a:ext cx="4135716" cy="673553"/>
          </a:xfrm>
        </p:spPr>
        <p:txBody>
          <a:bodyPr anchor="t">
            <a:normAutofit fontScale="90000"/>
          </a:bodyPr>
          <a:lstStyle/>
          <a:p>
            <a:r>
              <a:rPr lang="en-US" sz="4100" dirty="0" smtClean="0"/>
              <a:t>Safety, self-reported</a:t>
            </a:r>
            <a:br>
              <a:rPr lang="en-US" sz="4100" dirty="0" smtClean="0"/>
            </a:br>
            <a:r>
              <a:rPr lang="en-US" sz="3200" dirty="0" smtClean="0"/>
              <a:t>7-day questionnaire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634" y="554892"/>
            <a:ext cx="6650333" cy="5556739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4402318" y="3469064"/>
            <a:ext cx="2274707" cy="22624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4402318" y="3880661"/>
            <a:ext cx="2274707" cy="22624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4402318" y="5084190"/>
            <a:ext cx="2274707" cy="43049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4402318" y="4292258"/>
            <a:ext cx="2274707" cy="38033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sp>
          <p:nvSpPr>
            <p:cNvPr id="11" name="Rektangel 10"/>
            <p:cNvSpPr/>
            <p:nvPr/>
          </p:nvSpPr>
          <p:spPr>
            <a:xfrm>
              <a:off x="2667786" y="6278252"/>
              <a:ext cx="9341962" cy="207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ktangel 11"/>
            <p:cNvSpPr/>
            <p:nvPr/>
          </p:nvSpPr>
          <p:spPr>
            <a:xfrm>
              <a:off x="11353800" y="6004874"/>
              <a:ext cx="808348" cy="633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13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823" y="6048385"/>
            <a:ext cx="527901" cy="5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35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0355" y="131621"/>
            <a:ext cx="4594861" cy="10490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Safety, site-reported</a:t>
            </a:r>
            <a:br>
              <a:rPr lang="en-US" dirty="0" smtClean="0"/>
            </a:br>
            <a:r>
              <a:rPr lang="en-US" sz="3200" dirty="0" smtClean="0"/>
              <a:t>(no differences)</a:t>
            </a:r>
            <a:endParaRPr lang="en-US" sz="3200" dirty="0"/>
          </a:p>
        </p:txBody>
      </p:sp>
      <p:grpSp>
        <p:nvGrpSpPr>
          <p:cNvPr id="5" name="Grupp 4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sp>
          <p:nvSpPr>
            <p:cNvPr id="8" name="Rektangel 7"/>
            <p:cNvSpPr/>
            <p:nvPr/>
          </p:nvSpPr>
          <p:spPr>
            <a:xfrm>
              <a:off x="2667786" y="6278252"/>
              <a:ext cx="9341962" cy="207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11353800" y="6004874"/>
              <a:ext cx="808348" cy="633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10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823" y="6048385"/>
            <a:ext cx="527901" cy="5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36699" y="1416508"/>
          <a:ext cx="9309100" cy="4398314"/>
        </p:xfrm>
        <a:graphic>
          <a:graphicData uri="http://schemas.openxmlformats.org/drawingml/2006/table">
            <a:tbl>
              <a:tblPr/>
              <a:tblGrid>
                <a:gridCol w="4299460">
                  <a:extLst>
                    <a:ext uri="{9D8B030D-6E8A-4147-A177-3AD203B41FA5}">
                      <a16:colId xmlns:a16="http://schemas.microsoft.com/office/drawing/2014/main" val="936255149"/>
                    </a:ext>
                  </a:extLst>
                </a:gridCol>
                <a:gridCol w="1669880">
                  <a:extLst>
                    <a:ext uri="{9D8B030D-6E8A-4147-A177-3AD203B41FA5}">
                      <a16:colId xmlns:a16="http://schemas.microsoft.com/office/drawing/2014/main" val="1967600736"/>
                    </a:ext>
                  </a:extLst>
                </a:gridCol>
                <a:gridCol w="1669880">
                  <a:extLst>
                    <a:ext uri="{9D8B030D-6E8A-4147-A177-3AD203B41FA5}">
                      <a16:colId xmlns:a16="http://schemas.microsoft.com/office/drawing/2014/main" val="3079609186"/>
                    </a:ext>
                  </a:extLst>
                </a:gridCol>
                <a:gridCol w="1669880">
                  <a:extLst>
                    <a:ext uri="{9D8B030D-6E8A-4147-A177-3AD203B41FA5}">
                      <a16:colId xmlns:a16="http://schemas.microsoft.com/office/drawing/2014/main" val="1549029431"/>
                    </a:ext>
                  </a:extLst>
                </a:gridCol>
              </a:tblGrid>
              <a:tr h="2606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800" b="1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System Organ </a:t>
                      </a:r>
                      <a:r>
                        <a:rPr lang="en-GB" sz="1800" b="1" i="0" u="none" strike="noStrike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Class, no</a:t>
                      </a:r>
                      <a:r>
                        <a:rPr lang="en-GB" sz="1800" b="1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(%)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Vaccine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Placebo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P-value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823168"/>
                  </a:ext>
                </a:extLst>
              </a:tr>
              <a:tr h="2606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(N=1272)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(N=1260)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207627"/>
                  </a:ext>
                </a:extLst>
              </a:tr>
              <a:tr h="260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Cardiac disorders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 (0.3)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(0.2)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1.00</a:t>
                      </a:r>
                      <a:endParaRPr lang="en-GB" sz="18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588576"/>
                  </a:ext>
                </a:extLst>
              </a:tr>
              <a:tr h="260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Gastrointestinal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(0.1)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 (0.4)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0.12</a:t>
                      </a:r>
                      <a:endParaRPr lang="en-GB" sz="18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989152"/>
                  </a:ext>
                </a:extLst>
              </a:tr>
              <a:tr h="260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General disorders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(0.2)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0.12</a:t>
                      </a:r>
                      <a:endParaRPr lang="en-GB" sz="18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414562"/>
                  </a:ext>
                </a:extLst>
              </a:tr>
              <a:tr h="260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Infections and infestations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 (0.4)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(0.2)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0.73</a:t>
                      </a:r>
                      <a:endParaRPr lang="en-GB" sz="18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088164"/>
                  </a:ext>
                </a:extLst>
              </a:tr>
              <a:tr h="260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Investigations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(0.1)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0.50</a:t>
                      </a:r>
                      <a:endParaRPr lang="en-GB" sz="18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92457"/>
                  </a:ext>
                </a:extLst>
              </a:tr>
              <a:tr h="260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Musculoskeletal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 (0.3)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(0.2)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1.00</a:t>
                      </a:r>
                      <a:endParaRPr lang="en-GB" sz="18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775143"/>
                  </a:ext>
                </a:extLst>
              </a:tr>
              <a:tr h="260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Neoplasms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(0.1)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0.50</a:t>
                      </a:r>
                      <a:endParaRPr lang="en-GB" sz="18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284253"/>
                  </a:ext>
                </a:extLst>
              </a:tr>
              <a:tr h="260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Nervous system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 (0.4)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(0.2)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0.45</a:t>
                      </a:r>
                      <a:endParaRPr lang="en-GB" sz="18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704227"/>
                  </a:ext>
                </a:extLst>
              </a:tr>
              <a:tr h="260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Renal and urinary disorders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(0.1)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0.50</a:t>
                      </a:r>
                      <a:endParaRPr lang="en-GB" sz="18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836338"/>
                  </a:ext>
                </a:extLst>
              </a:tr>
              <a:tr h="260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Respiratory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 (0.3)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(0.2)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0.60</a:t>
                      </a:r>
                      <a:endParaRPr lang="en-GB" sz="18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208842"/>
                  </a:ext>
                </a:extLst>
              </a:tr>
              <a:tr h="2606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Skin and administration site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 (0.9)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 (0.4)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0.21</a:t>
                      </a:r>
                      <a:endParaRPr lang="en-GB" sz="1800" b="0" i="0" u="none" strike="noStrik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61105"/>
                  </a:ext>
                </a:extLst>
              </a:tr>
              <a:tr h="71912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Numbers in table are frequency (percentage) of patients with an adverse event within 12 months of randomization; p-value from Fisher's exact test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095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87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-315416"/>
            <a:ext cx="8455476" cy="1600200"/>
          </a:xfrm>
        </p:spPr>
        <p:txBody>
          <a:bodyPr/>
          <a:lstStyle/>
          <a:p>
            <a:r>
              <a:rPr lang="en-US" dirty="0" smtClean="0">
                <a:cs typeface="Arial" panose="020B0604020202020204" pitchFamily="34" charset="0"/>
              </a:rPr>
              <a:t>CV death exploratory meta-analysis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4" name="Grupp 3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sp>
          <p:nvSpPr>
            <p:cNvPr id="5" name="Rektangel 4"/>
            <p:cNvSpPr/>
            <p:nvPr/>
          </p:nvSpPr>
          <p:spPr>
            <a:xfrm>
              <a:off x="2667786" y="6278252"/>
              <a:ext cx="9341962" cy="207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11353800" y="6004874"/>
              <a:ext cx="808348" cy="633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8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823" y="6048385"/>
            <a:ext cx="527901" cy="5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Bildobjekt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1558162"/>
            <a:ext cx="8786404" cy="3836134"/>
          </a:xfrm>
          <a:prstGeom prst="rect">
            <a:avLst/>
          </a:prstGeom>
          <a:noFill/>
          <a:ln>
            <a:noFill/>
          </a:ln>
        </p:spPr>
      </p:pic>
      <p:sp useBgFill="1">
        <p:nvSpPr>
          <p:cNvPr id="13" name="textruta 12"/>
          <p:cNvSpPr txBox="1"/>
          <p:nvPr/>
        </p:nvSpPr>
        <p:spPr>
          <a:xfrm>
            <a:off x="7679227" y="5946764"/>
            <a:ext cx="3318974" cy="87036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sv-SE" sz="1200" dirty="0" err="1"/>
              <a:t>Phrommintikul</a:t>
            </a:r>
            <a:r>
              <a:rPr lang="sv-SE" sz="1200" dirty="0"/>
              <a:t> A et al. </a:t>
            </a:r>
            <a:r>
              <a:rPr lang="sv-SE" sz="1200" dirty="0" err="1"/>
              <a:t>Eur</a:t>
            </a:r>
            <a:r>
              <a:rPr lang="sv-SE" sz="1200" dirty="0"/>
              <a:t> </a:t>
            </a:r>
            <a:r>
              <a:rPr lang="sv-SE" sz="1200" dirty="0" err="1"/>
              <a:t>Heart</a:t>
            </a:r>
            <a:r>
              <a:rPr lang="sv-SE" sz="1200" dirty="0"/>
              <a:t> J </a:t>
            </a:r>
            <a:r>
              <a:rPr lang="sv-SE" sz="1200" dirty="0" smtClean="0"/>
              <a:t>2011;32:1730</a:t>
            </a:r>
            <a:endParaRPr lang="sv-SE" sz="1200" dirty="0"/>
          </a:p>
          <a:p>
            <a:pPr>
              <a:lnSpc>
                <a:spcPts val="1000"/>
              </a:lnSpc>
            </a:pPr>
            <a:endParaRPr lang="sv-SE" sz="1200" dirty="0"/>
          </a:p>
          <a:p>
            <a:pPr>
              <a:lnSpc>
                <a:spcPts val="1000"/>
              </a:lnSpc>
            </a:pPr>
            <a:r>
              <a:rPr lang="sv-SE" sz="1200" dirty="0" err="1" smtClean="0"/>
              <a:t>Gurfinkel</a:t>
            </a:r>
            <a:r>
              <a:rPr lang="sv-SE" sz="1200" dirty="0" smtClean="0"/>
              <a:t> EP et al. </a:t>
            </a:r>
            <a:r>
              <a:rPr lang="sv-SE" sz="1200" dirty="0" err="1" smtClean="0"/>
              <a:t>Eur</a:t>
            </a:r>
            <a:r>
              <a:rPr lang="sv-SE" sz="1200" dirty="0" smtClean="0"/>
              <a:t> </a:t>
            </a:r>
            <a:r>
              <a:rPr lang="sv-SE" sz="1200" dirty="0" err="1"/>
              <a:t>Heart</a:t>
            </a:r>
            <a:r>
              <a:rPr lang="sv-SE" sz="1200" dirty="0"/>
              <a:t> J </a:t>
            </a:r>
            <a:r>
              <a:rPr lang="sv-SE" sz="1200" dirty="0" smtClean="0"/>
              <a:t>2004;25:25</a:t>
            </a:r>
          </a:p>
          <a:p>
            <a:pPr>
              <a:lnSpc>
                <a:spcPts val="1000"/>
              </a:lnSpc>
            </a:pPr>
            <a:endParaRPr lang="sv-SE" sz="1200" dirty="0"/>
          </a:p>
          <a:p>
            <a:pPr>
              <a:lnSpc>
                <a:spcPts val="1000"/>
              </a:lnSpc>
            </a:pPr>
            <a:r>
              <a:rPr lang="sv-SE" sz="1200" dirty="0" err="1" smtClean="0"/>
              <a:t>Ciszewski</a:t>
            </a:r>
            <a:r>
              <a:rPr lang="sv-SE" sz="1200" dirty="0" smtClean="0"/>
              <a:t> A et </a:t>
            </a:r>
            <a:r>
              <a:rPr lang="sv-SE" sz="1200" dirty="0"/>
              <a:t>al. </a:t>
            </a:r>
            <a:r>
              <a:rPr lang="sv-SE" sz="1200" dirty="0" err="1" smtClean="0"/>
              <a:t>Eur</a:t>
            </a:r>
            <a:r>
              <a:rPr lang="sv-SE" sz="1200" dirty="0" smtClean="0"/>
              <a:t> </a:t>
            </a:r>
            <a:r>
              <a:rPr lang="sv-SE" sz="1200" dirty="0" err="1"/>
              <a:t>Heart</a:t>
            </a:r>
            <a:r>
              <a:rPr lang="sv-SE" sz="1200" dirty="0"/>
              <a:t> J </a:t>
            </a:r>
            <a:r>
              <a:rPr lang="sv-SE" sz="1200" dirty="0" smtClean="0"/>
              <a:t>2008;29:1350</a:t>
            </a:r>
            <a:endParaRPr lang="sv-SE" sz="1200" dirty="0"/>
          </a:p>
          <a:p>
            <a:pPr>
              <a:lnSpc>
                <a:spcPts val="1000"/>
              </a:lnSpc>
            </a:pP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409945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-315416"/>
            <a:ext cx="8229600" cy="1600200"/>
          </a:xfrm>
        </p:spPr>
        <p:txBody>
          <a:bodyPr/>
          <a:lstStyle/>
          <a:p>
            <a:r>
              <a:rPr lang="en-US" dirty="0" smtClean="0">
                <a:cs typeface="Arial" panose="020B0604020202020204" pitchFamily="34" charset="0"/>
              </a:rPr>
              <a:t>Summary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466" y="1706099"/>
            <a:ext cx="9592357" cy="46112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tx1"/>
                </a:solidFill>
                <a:cs typeface="Arial" panose="020B0604020202020204" pitchFamily="34" charset="0"/>
              </a:rPr>
              <a:t>Reduced the risk of:</a:t>
            </a:r>
          </a:p>
          <a:p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The primary composite endpoint:</a:t>
            </a: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                 All-cause death, MI and stent thrombosis</a:t>
            </a:r>
            <a:endParaRPr lang="en-US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Key secondary endpoints:</a:t>
            </a:r>
          </a:p>
          <a:p>
            <a:pPr marL="0" indent="0">
              <a:buNone/>
            </a:pPr>
            <a:r>
              <a:rPr lang="en-US" sz="2000" dirty="0" smtClean="0">
                <a:cs typeface="Arial" panose="020B0604020202020204" pitchFamily="34" charset="0"/>
              </a:rPr>
              <a:t>                        All-cause death and CV death</a:t>
            </a:r>
            <a:endParaRPr lang="en-US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tx1"/>
                </a:solidFill>
                <a:cs typeface="Arial" panose="020B0604020202020204" pitchFamily="34" charset="0"/>
              </a:rPr>
              <a:t>Was well-tolerated and safe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en-US" sz="2000" dirty="0" smtClean="0"/>
              <a:t>erious </a:t>
            </a:r>
            <a:r>
              <a:rPr lang="en-US" sz="2000" dirty="0"/>
              <a:t>adverse events were rare and of similar type and incidence </a:t>
            </a:r>
            <a:r>
              <a:rPr lang="en-US" sz="2000" dirty="0" smtClean="0"/>
              <a:t>in both groups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3100" dirty="0" smtClean="0"/>
              <a:t>Influenza </a:t>
            </a:r>
            <a:r>
              <a:rPr lang="en-US" sz="3100" dirty="0"/>
              <a:t>vaccination should be considered as part of in-hospital treatment after MI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4" name="Grupp 3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sp>
          <p:nvSpPr>
            <p:cNvPr id="5" name="Rektangel 4"/>
            <p:cNvSpPr/>
            <p:nvPr/>
          </p:nvSpPr>
          <p:spPr>
            <a:xfrm>
              <a:off x="2667786" y="6278252"/>
              <a:ext cx="9341962" cy="207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11353800" y="6004874"/>
              <a:ext cx="808348" cy="633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8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823" y="6048385"/>
            <a:ext cx="527901" cy="5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ruta 8"/>
          <p:cNvSpPr txBox="1"/>
          <p:nvPr/>
        </p:nvSpPr>
        <p:spPr>
          <a:xfrm>
            <a:off x="796152" y="972222"/>
            <a:ext cx="10773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 patients with MI or high-risk coronary disease influenza vaccination 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-315416"/>
            <a:ext cx="8229600" cy="1600200"/>
          </a:xfrm>
        </p:spPr>
        <p:txBody>
          <a:bodyPr/>
          <a:lstStyle/>
          <a:p>
            <a:r>
              <a:rPr lang="en-US" dirty="0" smtClean="0">
                <a:cs typeface="Arial" panose="020B0604020202020204" pitchFamily="34" charset="0"/>
              </a:rPr>
              <a:t>Background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738" y="1433737"/>
            <a:ext cx="9286746" cy="45463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During influenza epidemics more people die from cardiovascular causes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Numerous observational studies suggest a protective effect from influenza vaccination on cardiovascular events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Three, smaller single-center randomized trials support registry findings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dirty="0" smtClean="0">
                <a:cs typeface="Arial" panose="020B0604020202020204" pitchFamily="34" charset="0"/>
              </a:rPr>
              <a:t>Influenza </a:t>
            </a:r>
            <a:r>
              <a:rPr lang="en-US" dirty="0">
                <a:cs typeface="Arial" panose="020B0604020202020204" pitchFamily="34" charset="0"/>
              </a:rPr>
              <a:t>vaccination carries a class I, level of Evidence B recommendation in both </a:t>
            </a:r>
            <a:r>
              <a:rPr lang="en-US" dirty="0" smtClean="0">
                <a:cs typeface="Arial" panose="020B0604020202020204" pitchFamily="34" charset="0"/>
              </a:rPr>
              <a:t>AHA/ACC </a:t>
            </a:r>
            <a:r>
              <a:rPr lang="en-US" dirty="0">
                <a:cs typeface="Arial" panose="020B0604020202020204" pitchFamily="34" charset="0"/>
              </a:rPr>
              <a:t>and </a:t>
            </a:r>
            <a:r>
              <a:rPr lang="en-US" dirty="0" smtClean="0">
                <a:cs typeface="Arial" panose="020B0604020202020204" pitchFamily="34" charset="0"/>
              </a:rPr>
              <a:t>ESC </a:t>
            </a:r>
            <a:r>
              <a:rPr lang="en-US" dirty="0">
                <a:cs typeface="Arial" panose="020B0604020202020204" pitchFamily="34" charset="0"/>
              </a:rPr>
              <a:t>secondary prevention </a:t>
            </a:r>
            <a:r>
              <a:rPr lang="en-US" dirty="0" smtClean="0">
                <a:cs typeface="Arial" panose="020B0604020202020204" pitchFamily="34" charset="0"/>
              </a:rPr>
              <a:t>guidelines but uptake is low and vaccination timing undecided </a:t>
            </a:r>
            <a:endParaRPr lang="en-US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4" name="Grupp 3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sp>
          <p:nvSpPr>
            <p:cNvPr id="5" name="Rektangel 4"/>
            <p:cNvSpPr/>
            <p:nvPr/>
          </p:nvSpPr>
          <p:spPr>
            <a:xfrm>
              <a:off x="2667786" y="6278252"/>
              <a:ext cx="9341962" cy="207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11353800" y="6004874"/>
              <a:ext cx="808348" cy="633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8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823" y="6048385"/>
            <a:ext cx="527901" cy="5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16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-315416"/>
            <a:ext cx="8455476" cy="1600200"/>
          </a:xfrm>
        </p:spPr>
        <p:txBody>
          <a:bodyPr/>
          <a:lstStyle/>
          <a:p>
            <a:r>
              <a:rPr lang="en-US" dirty="0" smtClean="0">
                <a:cs typeface="Arial" panose="020B0604020202020204" pitchFamily="34" charset="0"/>
              </a:rPr>
              <a:t>Influenza and cardiovascular disease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4" name="Grupp 3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sp>
          <p:nvSpPr>
            <p:cNvPr id="5" name="Rektangel 4"/>
            <p:cNvSpPr/>
            <p:nvPr/>
          </p:nvSpPr>
          <p:spPr>
            <a:xfrm>
              <a:off x="2667786" y="6278252"/>
              <a:ext cx="9341962" cy="207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11353800" y="6004874"/>
              <a:ext cx="808348" cy="633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8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823" y="6048385"/>
            <a:ext cx="527901" cy="5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1" name="textruta 10"/>
          <p:cNvSpPr txBox="1"/>
          <p:nvPr/>
        </p:nvSpPr>
        <p:spPr>
          <a:xfrm>
            <a:off x="7970126" y="6408717"/>
            <a:ext cx="3225902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sv-SE" sz="1200" dirty="0" err="1" smtClean="0"/>
              <a:t>Adaptad</a:t>
            </a:r>
            <a:r>
              <a:rPr lang="sv-SE" sz="1200" dirty="0" smtClean="0"/>
              <a:t> from </a:t>
            </a:r>
            <a:r>
              <a:rPr lang="sv-SE" sz="1200" dirty="0"/>
              <a:t>Barnes M, </a:t>
            </a:r>
            <a:r>
              <a:rPr lang="sv-SE" sz="1200" dirty="0" err="1"/>
              <a:t>Heart</a:t>
            </a:r>
            <a:r>
              <a:rPr lang="sv-SE" sz="1200" dirty="0"/>
              <a:t>. 2016;102:1953</a:t>
            </a:r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910" y="1362882"/>
            <a:ext cx="3428428" cy="4789250"/>
          </a:xfrm>
          <a:prstGeom prst="rect">
            <a:avLst/>
          </a:prstGeom>
        </p:spPr>
      </p:pic>
      <p:sp>
        <p:nvSpPr>
          <p:cNvPr id="13" name="textruta 12"/>
          <p:cNvSpPr txBox="1"/>
          <p:nvPr/>
        </p:nvSpPr>
        <p:spPr>
          <a:xfrm>
            <a:off x="1102686" y="1704452"/>
            <a:ext cx="2459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Influenza virus infection</a:t>
            </a:r>
            <a:endParaRPr lang="en-US" sz="2800" dirty="0"/>
          </a:p>
        </p:txBody>
      </p:sp>
      <p:sp>
        <p:nvSpPr>
          <p:cNvPr id="14" name="textruta 13"/>
          <p:cNvSpPr txBox="1"/>
          <p:nvPr/>
        </p:nvSpPr>
        <p:spPr>
          <a:xfrm>
            <a:off x="1102686" y="4903906"/>
            <a:ext cx="2459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Atherosclerosis</a:t>
            </a:r>
            <a:endParaRPr lang="en-US" sz="2800" dirty="0"/>
          </a:p>
        </p:txBody>
      </p:sp>
      <p:grpSp>
        <p:nvGrpSpPr>
          <p:cNvPr id="15" name="Grupp 14"/>
          <p:cNvGrpSpPr/>
          <p:nvPr/>
        </p:nvGrpSpPr>
        <p:grpSpPr>
          <a:xfrm>
            <a:off x="8320254" y="1362882"/>
            <a:ext cx="2525648" cy="3416320"/>
            <a:chOff x="8418577" y="1532001"/>
            <a:chExt cx="2525648" cy="3416320"/>
          </a:xfrm>
        </p:grpSpPr>
        <p:sp>
          <p:nvSpPr>
            <p:cNvPr id="16" name="textruta 15"/>
            <p:cNvSpPr txBox="1"/>
            <p:nvPr/>
          </p:nvSpPr>
          <p:spPr>
            <a:xfrm>
              <a:off x="8418577" y="1532001"/>
              <a:ext cx="2525648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Fever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Tachycardia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Metabolic demand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Oxygen saturation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BT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Vasoconstriction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Cytokines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Plaque destabilization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Plaque rupture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Prothrombotic state</a:t>
              </a:r>
            </a:p>
            <a:p>
              <a:r>
                <a:rPr lang="en-US" dirty="0" smtClean="0"/>
                <a:t> </a:t>
              </a:r>
              <a:endParaRPr lang="en-US" dirty="0"/>
            </a:p>
          </p:txBody>
        </p:sp>
        <p:grpSp>
          <p:nvGrpSpPr>
            <p:cNvPr id="17" name="Grupp 16"/>
            <p:cNvGrpSpPr/>
            <p:nvPr/>
          </p:nvGrpSpPr>
          <p:grpSpPr>
            <a:xfrm>
              <a:off x="9143999" y="2134625"/>
              <a:ext cx="1504950" cy="1597125"/>
              <a:chOff x="9143999" y="2134625"/>
              <a:chExt cx="1504950" cy="1597125"/>
            </a:xfrm>
          </p:grpSpPr>
          <p:cxnSp>
            <p:nvCxnSpPr>
              <p:cNvPr id="18" name="Rak pilkoppling 17"/>
              <p:cNvCxnSpPr/>
              <p:nvPr/>
            </p:nvCxnSpPr>
            <p:spPr>
              <a:xfrm flipV="1">
                <a:off x="10644187" y="2134625"/>
                <a:ext cx="0" cy="21600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ak pilkoppling 18"/>
              <p:cNvCxnSpPr/>
              <p:nvPr/>
            </p:nvCxnSpPr>
            <p:spPr>
              <a:xfrm flipV="1">
                <a:off x="9834562" y="3515750"/>
                <a:ext cx="0" cy="21600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ak pilkoppling 19"/>
              <p:cNvCxnSpPr/>
              <p:nvPr/>
            </p:nvCxnSpPr>
            <p:spPr>
              <a:xfrm flipH="1">
                <a:off x="10644187" y="2450637"/>
                <a:ext cx="4762" cy="216363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ak pilkoppling 20"/>
              <p:cNvCxnSpPr/>
              <p:nvPr/>
            </p:nvCxnSpPr>
            <p:spPr>
              <a:xfrm flipH="1">
                <a:off x="9143999" y="2717337"/>
                <a:ext cx="4762" cy="216363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2" name="Rak pilkoppling 21"/>
          <p:cNvCxnSpPr/>
          <p:nvPr/>
        </p:nvCxnSpPr>
        <p:spPr>
          <a:xfrm>
            <a:off x="9583077" y="4810672"/>
            <a:ext cx="1" cy="709687"/>
          </a:xfrm>
          <a:prstGeom prst="straightConnector1">
            <a:avLst/>
          </a:prstGeom>
          <a:ln w="1238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/>
        </p:nvSpPr>
        <p:spPr>
          <a:xfrm>
            <a:off x="9045676" y="5610595"/>
            <a:ext cx="1262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/>
              <a:t>AMI</a:t>
            </a:r>
            <a:endParaRPr lang="sv-SE" sz="4000" dirty="0"/>
          </a:p>
        </p:txBody>
      </p:sp>
      <p:cxnSp>
        <p:nvCxnSpPr>
          <p:cNvPr id="24" name="Rak pilkoppling 23"/>
          <p:cNvCxnSpPr/>
          <p:nvPr/>
        </p:nvCxnSpPr>
        <p:spPr>
          <a:xfrm>
            <a:off x="3487077" y="2497881"/>
            <a:ext cx="800767" cy="266700"/>
          </a:xfrm>
          <a:prstGeom prst="straightConnector1">
            <a:avLst/>
          </a:prstGeom>
          <a:ln w="1238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/>
          <p:cNvCxnSpPr>
            <a:stCxn id="14" idx="3"/>
          </p:cNvCxnSpPr>
          <p:nvPr/>
        </p:nvCxnSpPr>
        <p:spPr>
          <a:xfrm flipV="1">
            <a:off x="3562422" y="4903906"/>
            <a:ext cx="725422" cy="261610"/>
          </a:xfrm>
          <a:prstGeom prst="straightConnector1">
            <a:avLst/>
          </a:prstGeom>
          <a:ln w="1238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koppling 25"/>
          <p:cNvCxnSpPr/>
          <p:nvPr/>
        </p:nvCxnSpPr>
        <p:spPr>
          <a:xfrm flipV="1">
            <a:off x="6902552" y="3166292"/>
            <a:ext cx="861917" cy="8889"/>
          </a:xfrm>
          <a:prstGeom prst="straightConnector1">
            <a:avLst/>
          </a:prstGeom>
          <a:ln w="1238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Vänster hakparentes 26"/>
          <p:cNvSpPr/>
          <p:nvPr/>
        </p:nvSpPr>
        <p:spPr>
          <a:xfrm>
            <a:off x="8197760" y="1253535"/>
            <a:ext cx="121540" cy="3286125"/>
          </a:xfrm>
          <a:prstGeom prst="leftBracket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6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-315416"/>
            <a:ext cx="8229600" cy="16002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636" y="1362882"/>
            <a:ext cx="9772140" cy="480648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Objective.</a:t>
            </a:r>
            <a:r>
              <a:rPr lang="en-US" dirty="0" smtClean="0"/>
              <a:t> To </a:t>
            </a:r>
            <a:r>
              <a:rPr lang="en-US" dirty="0"/>
              <a:t>determine whether influenza vaccination </a:t>
            </a:r>
            <a:r>
              <a:rPr lang="en-US" dirty="0" smtClean="0"/>
              <a:t>  (</a:t>
            </a:r>
            <a:r>
              <a:rPr lang="en-US" dirty="0" err="1" smtClean="0"/>
              <a:t>Vaxigrip</a:t>
            </a:r>
            <a:r>
              <a:rPr lang="en-US" dirty="0" smtClean="0"/>
              <a:t>, </a:t>
            </a:r>
            <a:r>
              <a:rPr lang="en-US" dirty="0" err="1" smtClean="0"/>
              <a:t>Vaxigrip</a:t>
            </a:r>
            <a:r>
              <a:rPr lang="en-US" dirty="0" smtClean="0"/>
              <a:t> Tetra, </a:t>
            </a:r>
            <a:r>
              <a:rPr lang="en-US" dirty="0" err="1" smtClean="0"/>
              <a:t>FluQuadri</a:t>
            </a:r>
            <a:r>
              <a:rPr lang="en-US" dirty="0" smtClean="0"/>
              <a:t>, Sanofi Pasteur)           improves </a:t>
            </a:r>
            <a:r>
              <a:rPr lang="en-US" dirty="0"/>
              <a:t>clinical outcomes in patients with recent myocardial infarction </a:t>
            </a:r>
            <a:r>
              <a:rPr lang="en-US" dirty="0" smtClean="0"/>
              <a:t>or </a:t>
            </a:r>
            <a:r>
              <a:rPr lang="en-US" dirty="0"/>
              <a:t>high-risk coronary </a:t>
            </a:r>
            <a:r>
              <a:rPr lang="en-US" dirty="0" smtClean="0"/>
              <a:t>disease</a:t>
            </a:r>
          </a:p>
          <a:p>
            <a:endParaRPr lang="en-US" dirty="0"/>
          </a:p>
          <a:p>
            <a:r>
              <a:rPr lang="en-US" b="1" dirty="0" smtClean="0"/>
              <a:t>Design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smtClean="0"/>
              <a:t>Investigator-initiated, international, multicenter,     double </a:t>
            </a:r>
            <a:r>
              <a:rPr lang="en-US" dirty="0"/>
              <a:t>blind, </a:t>
            </a:r>
            <a:r>
              <a:rPr lang="en-US" dirty="0" smtClean="0"/>
              <a:t>randomized </a:t>
            </a:r>
            <a:r>
              <a:rPr lang="en-US" dirty="0"/>
              <a:t>controlled </a:t>
            </a:r>
            <a:r>
              <a:rPr lang="en-US" dirty="0" smtClean="0"/>
              <a:t>trial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Enrollment.</a:t>
            </a:r>
            <a:r>
              <a:rPr lang="en-US" dirty="0" smtClean="0"/>
              <a:t> </a:t>
            </a:r>
            <a:r>
              <a:rPr lang="en-US" dirty="0"/>
              <a:t>Thirty hospitals across </a:t>
            </a:r>
            <a:r>
              <a:rPr lang="en-US" dirty="0" smtClean="0"/>
              <a:t>8 </a:t>
            </a:r>
            <a:r>
              <a:rPr lang="en-US" dirty="0"/>
              <a:t>countries, </a:t>
            </a:r>
            <a:r>
              <a:rPr lang="en-US" dirty="0" smtClean="0"/>
              <a:t>over 4 influenza seasons between 1 Oct </a:t>
            </a:r>
            <a:r>
              <a:rPr lang="en-US" dirty="0"/>
              <a:t>2016 </a:t>
            </a:r>
            <a:r>
              <a:rPr lang="en-US" dirty="0" smtClean="0"/>
              <a:t>and </a:t>
            </a:r>
            <a:r>
              <a:rPr lang="en-US" dirty="0"/>
              <a:t>1 </a:t>
            </a:r>
            <a:r>
              <a:rPr lang="en-US" dirty="0" smtClean="0"/>
              <a:t>Mar 2020. Target: 4400 patients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Grupp 4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sp>
          <p:nvSpPr>
            <p:cNvPr id="7" name="Rektangel 6"/>
            <p:cNvSpPr/>
            <p:nvPr/>
          </p:nvSpPr>
          <p:spPr>
            <a:xfrm>
              <a:off x="2667786" y="6278252"/>
              <a:ext cx="9341962" cy="207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11353800" y="6004874"/>
              <a:ext cx="808348" cy="633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10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823" y="6048385"/>
            <a:ext cx="527901" cy="5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9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404646" y="6160135"/>
            <a:ext cx="2263140" cy="564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5" name="Grupp 4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grpSp>
          <p:nvGrpSpPr>
            <p:cNvPr id="7" name="Grupp 6"/>
            <p:cNvGrpSpPr/>
            <p:nvPr/>
          </p:nvGrpSpPr>
          <p:grpSpPr>
            <a:xfrm>
              <a:off x="2667786" y="6004874"/>
              <a:ext cx="9494362" cy="633168"/>
              <a:chOff x="2667786" y="6004874"/>
              <a:chExt cx="9494362" cy="633168"/>
            </a:xfrm>
          </p:grpSpPr>
          <p:sp>
            <p:nvSpPr>
              <p:cNvPr id="9" name="Rektangel 8"/>
              <p:cNvSpPr/>
              <p:nvPr/>
            </p:nvSpPr>
            <p:spPr>
              <a:xfrm>
                <a:off x="2667786" y="6278252"/>
                <a:ext cx="9341962" cy="2073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Rektangel 9"/>
              <p:cNvSpPr/>
              <p:nvPr/>
            </p:nvSpPr>
            <p:spPr>
              <a:xfrm>
                <a:off x="11353800" y="6004874"/>
                <a:ext cx="808348" cy="6331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pic>
          <p:nvPicPr>
            <p:cNvPr id="8" name="Picture 2" descr="E:\Influenza\Presentations\Logo_PC\iamai_logo_official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7823" y="6048385"/>
              <a:ext cx="527901" cy="546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52" y="0"/>
            <a:ext cx="8229600" cy="1024136"/>
          </a:xfrm>
        </p:spPr>
        <p:txBody>
          <a:bodyPr/>
          <a:lstStyle/>
          <a:p>
            <a:r>
              <a:rPr lang="en-US" sz="4400" dirty="0"/>
              <a:t>Inclusion and exclusion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5938" y="1254003"/>
            <a:ext cx="6973768" cy="322441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b="1" dirty="0">
                <a:solidFill>
                  <a:schemeClr val="tx1"/>
                </a:solidFill>
              </a:rPr>
              <a:t>Inclusion </a:t>
            </a:r>
            <a:r>
              <a:rPr lang="en-US" sz="1800" b="1" dirty="0" smtClean="0">
                <a:solidFill>
                  <a:schemeClr val="tx1"/>
                </a:solidFill>
              </a:rPr>
              <a:t>criteria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STEMI  </a:t>
            </a:r>
            <a:r>
              <a:rPr lang="en-US" sz="1800" i="1" u="sng" dirty="0"/>
              <a:t>Or</a:t>
            </a:r>
            <a:r>
              <a:rPr lang="en-US" sz="1800" i="1" dirty="0"/>
              <a:t>  </a:t>
            </a:r>
            <a:r>
              <a:rPr lang="en-US" sz="1800" dirty="0"/>
              <a:t>NSTEMI  </a:t>
            </a:r>
            <a:r>
              <a:rPr lang="en-US" sz="1800" i="1" u="sng" dirty="0"/>
              <a:t>Or</a:t>
            </a:r>
            <a:r>
              <a:rPr lang="en-US" sz="1800" dirty="0"/>
              <a:t>  high risk stable patients &gt;75 </a:t>
            </a:r>
            <a:r>
              <a:rPr lang="en-US" sz="1800" dirty="0" smtClean="0"/>
              <a:t>y</a:t>
            </a: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/>
              <a:t>Coronary angiography/PCI (not Bangladesh)</a:t>
            </a:r>
            <a:endParaRPr lang="en-US" sz="1800" i="1" dirty="0"/>
          </a:p>
          <a:p>
            <a:pPr>
              <a:spcBef>
                <a:spcPts val="600"/>
              </a:spcBef>
            </a:pPr>
            <a:r>
              <a:rPr lang="en-US" sz="1800" dirty="0"/>
              <a:t>Male or female subjects ≥18 </a:t>
            </a:r>
            <a:r>
              <a:rPr lang="en-US" sz="1800" dirty="0" smtClean="0"/>
              <a:t>y</a:t>
            </a:r>
            <a:endParaRPr lang="en-US" sz="1800" i="1" dirty="0"/>
          </a:p>
          <a:p>
            <a:pPr>
              <a:spcBef>
                <a:spcPts val="600"/>
              </a:spcBef>
            </a:pPr>
            <a:r>
              <a:rPr lang="en-US" sz="1800" dirty="0"/>
              <a:t>Written informed consent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/>
              <a:t>Exclusion criteria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Influenza vaccine during the current flu season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Intention to be vaccinated during the current flu season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Indication for influenza vaccination (as per investigator discretion)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Severe allergy to eggs or previous allergic reaction to influenza vaccine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Febrile illness or acute, ongoing infection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Endogenic or iatrogenic immunosuppression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Inability to provide informed consent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Age below 18 </a:t>
            </a:r>
            <a:r>
              <a:rPr lang="en-US" sz="1800" dirty="0" smtClean="0"/>
              <a:t>y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Previous randomization in the </a:t>
            </a:r>
            <a:r>
              <a:rPr lang="en-US" sz="1800" b="1" dirty="0" err="1">
                <a:solidFill>
                  <a:srgbClr val="00B050"/>
                </a:solidFill>
              </a:rPr>
              <a:t>iami</a:t>
            </a:r>
            <a:r>
              <a:rPr lang="en-US" sz="1800" dirty="0"/>
              <a:t> </a:t>
            </a:r>
            <a:r>
              <a:rPr lang="en-US" sz="1800" dirty="0" smtClean="0"/>
              <a:t>trial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359948" y="-340902"/>
            <a:ext cx="9909241" cy="1600200"/>
          </a:xfrm>
        </p:spPr>
        <p:txBody>
          <a:bodyPr/>
          <a:lstStyle/>
          <a:p>
            <a:r>
              <a:rPr lang="en-US" dirty="0" smtClean="0"/>
              <a:t>Endpoints</a:t>
            </a:r>
            <a:endParaRPr lang="en-US" dirty="0"/>
          </a:p>
        </p:txBody>
      </p:sp>
      <p:grpSp>
        <p:nvGrpSpPr>
          <p:cNvPr id="18" name="Grupp 17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sp>
          <p:nvSpPr>
            <p:cNvPr id="19" name="Rektangel 18"/>
            <p:cNvSpPr/>
            <p:nvPr/>
          </p:nvSpPr>
          <p:spPr>
            <a:xfrm>
              <a:off x="2667786" y="6278252"/>
              <a:ext cx="9341962" cy="207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11353800" y="6004874"/>
              <a:ext cx="808348" cy="633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22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823" y="6048385"/>
            <a:ext cx="527901" cy="5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63805" y="1208200"/>
            <a:ext cx="10745943" cy="47966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Primary endpoint</a:t>
            </a:r>
          </a:p>
          <a:p>
            <a:pPr marL="457200" lvl="1" indent="0">
              <a:buNone/>
            </a:pPr>
            <a:r>
              <a:rPr lang="en-US" sz="3600" dirty="0" smtClean="0">
                <a:cs typeface="Arial" panose="020B0604020202020204" pitchFamily="34" charset="0"/>
              </a:rPr>
              <a:t>Composite </a:t>
            </a:r>
            <a:r>
              <a:rPr lang="en-US" sz="3600" dirty="0">
                <a:cs typeface="Arial" panose="020B0604020202020204" pitchFamily="34" charset="0"/>
              </a:rPr>
              <a:t>of all-cause death, MI, or stent thrombosis at 12 months </a:t>
            </a:r>
            <a:endParaRPr lang="en-US" sz="36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Arial" panose="020B0604020202020204" pitchFamily="34" charset="0"/>
              </a:rPr>
              <a:t>Key secondary endpoints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All-cause death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Cardiovascular death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MI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Stent </a:t>
            </a:r>
            <a:r>
              <a:rPr lang="en-US" dirty="0">
                <a:cs typeface="Arial" panose="020B0604020202020204" pitchFamily="34" charset="0"/>
              </a:rPr>
              <a:t>thrombosis</a:t>
            </a:r>
            <a:endParaRPr 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hierarchical testing approach was pre-specified for the key secondary endpoints (in the order shown) if the primary endpoint was statistically significant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35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-315416"/>
            <a:ext cx="8229600" cy="1600200"/>
          </a:xfrm>
        </p:spPr>
        <p:txBody>
          <a:bodyPr/>
          <a:lstStyle/>
          <a:p>
            <a:r>
              <a:rPr lang="en-US" dirty="0" smtClean="0"/>
              <a:t>8 countries and 30 centers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8" name="Grupp 7"/>
          <p:cNvGrpSpPr/>
          <p:nvPr/>
        </p:nvGrpSpPr>
        <p:grpSpPr>
          <a:xfrm>
            <a:off x="3000404" y="1734720"/>
            <a:ext cx="7205982" cy="5131865"/>
            <a:chOff x="1404618" y="816448"/>
            <a:chExt cx="7205982" cy="5131865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44201" y="1067631"/>
              <a:ext cx="6766399" cy="4880682"/>
            </a:xfrm>
            <a:prstGeom prst="rect">
              <a:avLst/>
            </a:prstGeom>
          </p:spPr>
        </p:pic>
        <p:sp>
          <p:nvSpPr>
            <p:cNvPr id="7" name="Likbent triangel 6"/>
            <p:cNvSpPr/>
            <p:nvPr/>
          </p:nvSpPr>
          <p:spPr>
            <a:xfrm rot="19210967">
              <a:off x="1404618" y="816448"/>
              <a:ext cx="1161159" cy="83280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0" name="textruta 9"/>
          <p:cNvSpPr txBox="1"/>
          <p:nvPr/>
        </p:nvSpPr>
        <p:spPr>
          <a:xfrm>
            <a:off x="108259" y="2278431"/>
            <a:ext cx="2578911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Sweden</a:t>
            </a:r>
          </a:p>
          <a:p>
            <a:r>
              <a:rPr lang="sv-SE" sz="1300" dirty="0"/>
              <a:t>  </a:t>
            </a:r>
            <a:r>
              <a:rPr lang="sv-SE" sz="1300" dirty="0" smtClean="0"/>
              <a:t>Sahlgrenska </a:t>
            </a:r>
            <a:r>
              <a:rPr lang="sv-SE" sz="1300" dirty="0"/>
              <a:t>University </a:t>
            </a:r>
            <a:r>
              <a:rPr lang="sv-SE" sz="1300" dirty="0" smtClean="0"/>
              <a:t>Hospital</a:t>
            </a:r>
          </a:p>
          <a:p>
            <a:r>
              <a:rPr lang="sv-SE" sz="1300" dirty="0"/>
              <a:t>  Örebro </a:t>
            </a:r>
            <a:r>
              <a:rPr lang="sv-SE" sz="1300" dirty="0" smtClean="0"/>
              <a:t>University Hospital</a:t>
            </a:r>
          </a:p>
          <a:p>
            <a:r>
              <a:rPr lang="sv-SE" sz="1300" dirty="0"/>
              <a:t>  University Hospital </a:t>
            </a:r>
            <a:r>
              <a:rPr lang="sv-SE" sz="1300" dirty="0" smtClean="0"/>
              <a:t>Linköping</a:t>
            </a:r>
          </a:p>
          <a:p>
            <a:r>
              <a:rPr lang="sv-SE" sz="1300" dirty="0"/>
              <a:t>  Centrallasarettet </a:t>
            </a:r>
            <a:r>
              <a:rPr lang="sv-SE" sz="1300" dirty="0" smtClean="0"/>
              <a:t>Västerås</a:t>
            </a:r>
          </a:p>
          <a:p>
            <a:r>
              <a:rPr lang="sv-SE" sz="1300" dirty="0"/>
              <a:t> </a:t>
            </a:r>
            <a:r>
              <a:rPr lang="sv-SE" sz="1300" dirty="0" smtClean="0"/>
              <a:t> Jönköping Hospital</a:t>
            </a:r>
          </a:p>
          <a:p>
            <a:r>
              <a:rPr lang="sv-SE" sz="1300" dirty="0"/>
              <a:t>  Skåne University </a:t>
            </a:r>
            <a:r>
              <a:rPr lang="sv-SE" sz="1300" dirty="0" smtClean="0"/>
              <a:t>Hospital</a:t>
            </a:r>
          </a:p>
          <a:p>
            <a:r>
              <a:rPr lang="sv-SE" sz="1300" dirty="0"/>
              <a:t>  Umeå </a:t>
            </a:r>
            <a:r>
              <a:rPr lang="sv-SE" sz="1300" dirty="0" smtClean="0"/>
              <a:t>University Hospital</a:t>
            </a:r>
          </a:p>
          <a:p>
            <a:r>
              <a:rPr lang="sv-SE" sz="1300" dirty="0"/>
              <a:t>  Karolinska University </a:t>
            </a:r>
            <a:r>
              <a:rPr lang="sv-SE" sz="1300" dirty="0" smtClean="0"/>
              <a:t>Hospital</a:t>
            </a:r>
          </a:p>
          <a:p>
            <a:r>
              <a:rPr lang="sv-SE" sz="1300" dirty="0"/>
              <a:t>  Danderyd University </a:t>
            </a:r>
            <a:r>
              <a:rPr lang="sv-SE" sz="1300" dirty="0" smtClean="0"/>
              <a:t>Hospital</a:t>
            </a:r>
          </a:p>
          <a:p>
            <a:r>
              <a:rPr lang="sv-SE" sz="1300" dirty="0"/>
              <a:t> </a:t>
            </a:r>
            <a:r>
              <a:rPr lang="sv-SE" sz="1300" dirty="0" smtClean="0"/>
              <a:t> Uppsala University Hospital</a:t>
            </a:r>
          </a:p>
          <a:p>
            <a:r>
              <a:rPr lang="sv-SE" sz="1300" dirty="0"/>
              <a:t>  Karlstad Central </a:t>
            </a:r>
            <a:r>
              <a:rPr lang="sv-SE" sz="1300" dirty="0" smtClean="0"/>
              <a:t>Hospital</a:t>
            </a:r>
          </a:p>
          <a:p>
            <a:r>
              <a:rPr lang="sv-SE" sz="1300" dirty="0"/>
              <a:t>  Stockholm South General Hospital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9613951" y="3194701"/>
            <a:ext cx="24685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Bangladesh</a:t>
            </a:r>
          </a:p>
          <a:p>
            <a:r>
              <a:rPr lang="sv-SE" sz="1300" dirty="0" smtClean="0"/>
              <a:t>  </a:t>
            </a:r>
            <a:r>
              <a:rPr lang="en-US" sz="1300" dirty="0"/>
              <a:t>National Institute of </a:t>
            </a:r>
            <a:r>
              <a:rPr lang="en-US" sz="1300" dirty="0" smtClean="0"/>
              <a:t>CV Diseases</a:t>
            </a:r>
          </a:p>
          <a:p>
            <a:r>
              <a:rPr lang="sv-SE" sz="1300" dirty="0" smtClean="0"/>
              <a:t>  National </a:t>
            </a:r>
            <a:r>
              <a:rPr lang="sv-SE" sz="1300" dirty="0" err="1" smtClean="0"/>
              <a:t>Heart</a:t>
            </a:r>
            <a:r>
              <a:rPr lang="sv-SE" sz="1300" dirty="0" smtClean="0"/>
              <a:t> Foundation </a:t>
            </a:r>
            <a:endParaRPr lang="sv-SE" sz="1300" dirty="0"/>
          </a:p>
        </p:txBody>
      </p:sp>
      <p:sp>
        <p:nvSpPr>
          <p:cNvPr id="12" name="textruta 11"/>
          <p:cNvSpPr txBox="1"/>
          <p:nvPr/>
        </p:nvSpPr>
        <p:spPr>
          <a:xfrm>
            <a:off x="9909015" y="5015624"/>
            <a:ext cx="208204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Australia</a:t>
            </a:r>
          </a:p>
          <a:p>
            <a:r>
              <a:rPr lang="sv-SE" sz="1300" dirty="0" smtClean="0"/>
              <a:t>  </a:t>
            </a:r>
            <a:r>
              <a:rPr lang="sv-SE" sz="1300" dirty="0" err="1" smtClean="0"/>
              <a:t>Blacktown</a:t>
            </a:r>
            <a:r>
              <a:rPr lang="sv-SE" sz="1300" dirty="0" smtClean="0"/>
              <a:t> Hospital Sydney</a:t>
            </a:r>
            <a:endParaRPr lang="sv-SE" sz="1300" dirty="0"/>
          </a:p>
        </p:txBody>
      </p:sp>
      <p:sp>
        <p:nvSpPr>
          <p:cNvPr id="13" name="textruta 12"/>
          <p:cNvSpPr txBox="1"/>
          <p:nvPr/>
        </p:nvSpPr>
        <p:spPr>
          <a:xfrm>
            <a:off x="6693448" y="966579"/>
            <a:ext cx="2841932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Latvia</a:t>
            </a:r>
            <a:endParaRPr lang="sv-SE" dirty="0" smtClean="0"/>
          </a:p>
          <a:p>
            <a:r>
              <a:rPr lang="sv-SE" sz="1300" dirty="0"/>
              <a:t>  Pauls </a:t>
            </a:r>
            <a:r>
              <a:rPr lang="sv-SE" sz="1300" dirty="0" err="1"/>
              <a:t>Stradins</a:t>
            </a:r>
            <a:r>
              <a:rPr lang="sv-SE" sz="1300" dirty="0"/>
              <a:t> </a:t>
            </a:r>
            <a:r>
              <a:rPr lang="sv-SE" sz="1300" dirty="0" smtClean="0"/>
              <a:t>University Hospital Riga</a:t>
            </a:r>
            <a:endParaRPr lang="sv-SE" sz="1300" dirty="0"/>
          </a:p>
        </p:txBody>
      </p:sp>
      <p:sp>
        <p:nvSpPr>
          <p:cNvPr id="14" name="textruta 13"/>
          <p:cNvSpPr txBox="1"/>
          <p:nvPr/>
        </p:nvSpPr>
        <p:spPr>
          <a:xfrm>
            <a:off x="3845002" y="966580"/>
            <a:ext cx="247336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Norway</a:t>
            </a:r>
            <a:endParaRPr lang="sv-SE" dirty="0" smtClean="0"/>
          </a:p>
          <a:p>
            <a:r>
              <a:rPr lang="sv-SE" sz="1300" dirty="0"/>
              <a:t>  LHL-</a:t>
            </a:r>
            <a:r>
              <a:rPr lang="sv-SE" sz="1300" dirty="0" err="1"/>
              <a:t>sykehuset</a:t>
            </a:r>
            <a:r>
              <a:rPr lang="sv-SE" sz="1300" dirty="0"/>
              <a:t> </a:t>
            </a:r>
            <a:r>
              <a:rPr lang="sv-SE" sz="1300" dirty="0" smtClean="0"/>
              <a:t>Gardermoen Oslo</a:t>
            </a:r>
            <a:endParaRPr lang="sv-SE" sz="1300" dirty="0"/>
          </a:p>
        </p:txBody>
      </p:sp>
      <p:sp>
        <p:nvSpPr>
          <p:cNvPr id="15" name="textruta 14"/>
          <p:cNvSpPr txBox="1"/>
          <p:nvPr/>
        </p:nvSpPr>
        <p:spPr>
          <a:xfrm>
            <a:off x="1219828" y="829687"/>
            <a:ext cx="2102692" cy="1369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Denmark</a:t>
            </a:r>
            <a:endParaRPr lang="sv-SE" dirty="0" smtClean="0"/>
          </a:p>
          <a:p>
            <a:r>
              <a:rPr lang="sv-SE" sz="1300" dirty="0"/>
              <a:t>  Aarhus University </a:t>
            </a:r>
            <a:r>
              <a:rPr lang="sv-SE" sz="1300" dirty="0" smtClean="0"/>
              <a:t>Hospital</a:t>
            </a:r>
          </a:p>
          <a:p>
            <a:r>
              <a:rPr lang="sv-SE" sz="1300" dirty="0"/>
              <a:t> </a:t>
            </a:r>
            <a:r>
              <a:rPr lang="sv-SE" sz="1300" dirty="0" smtClean="0"/>
              <a:t> Odense University Hospital</a:t>
            </a:r>
          </a:p>
          <a:p>
            <a:r>
              <a:rPr lang="sv-SE" sz="1300" dirty="0"/>
              <a:t> </a:t>
            </a:r>
            <a:r>
              <a:rPr lang="sv-SE" sz="1300" dirty="0" smtClean="0"/>
              <a:t> Aalborg University Hospital</a:t>
            </a:r>
          </a:p>
          <a:p>
            <a:r>
              <a:rPr lang="sv-SE" sz="1300" dirty="0"/>
              <a:t>  </a:t>
            </a:r>
            <a:r>
              <a:rPr lang="sv-SE" sz="1300" dirty="0" smtClean="0"/>
              <a:t>Rigshospitalet</a:t>
            </a:r>
          </a:p>
          <a:p>
            <a:r>
              <a:rPr lang="sv-SE" sz="1300" dirty="0"/>
              <a:t> </a:t>
            </a:r>
            <a:r>
              <a:rPr lang="sv-SE" sz="1300" dirty="0" smtClean="0"/>
              <a:t> </a:t>
            </a:r>
            <a:r>
              <a:rPr lang="sv-SE" sz="1300" dirty="0" err="1" smtClean="0"/>
              <a:t>Bispebjerg</a:t>
            </a:r>
            <a:r>
              <a:rPr lang="sv-SE" sz="1300" dirty="0" smtClean="0"/>
              <a:t> Hospital</a:t>
            </a:r>
            <a:endParaRPr lang="sv-SE" sz="1300" dirty="0"/>
          </a:p>
        </p:txBody>
      </p:sp>
      <p:sp>
        <p:nvSpPr>
          <p:cNvPr id="18" name="Rektangel 17"/>
          <p:cNvSpPr/>
          <p:nvPr/>
        </p:nvSpPr>
        <p:spPr>
          <a:xfrm>
            <a:off x="10146609" y="6204390"/>
            <a:ext cx="1897590" cy="645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/>
          <p:cNvSpPr/>
          <p:nvPr/>
        </p:nvSpPr>
        <p:spPr>
          <a:xfrm>
            <a:off x="0" y="6075739"/>
            <a:ext cx="3827282" cy="645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textruta 16"/>
          <p:cNvSpPr txBox="1"/>
          <p:nvPr/>
        </p:nvSpPr>
        <p:spPr>
          <a:xfrm>
            <a:off x="5436433" y="6013886"/>
            <a:ext cx="29495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Czech</a:t>
            </a:r>
            <a:r>
              <a:rPr lang="sv-SE" dirty="0" smtClean="0"/>
              <a:t> </a:t>
            </a:r>
            <a:r>
              <a:rPr lang="sv-SE" dirty="0" err="1" smtClean="0"/>
              <a:t>Republic</a:t>
            </a:r>
            <a:endParaRPr lang="sv-SE" dirty="0" smtClean="0"/>
          </a:p>
          <a:p>
            <a:r>
              <a:rPr lang="sv-SE" sz="1300" dirty="0"/>
              <a:t>  University Hospital </a:t>
            </a:r>
            <a:r>
              <a:rPr lang="sv-SE" sz="1300" dirty="0" err="1"/>
              <a:t>Kralovske</a:t>
            </a:r>
            <a:r>
              <a:rPr lang="sv-SE" sz="1300" dirty="0"/>
              <a:t> </a:t>
            </a:r>
            <a:r>
              <a:rPr lang="sv-SE" sz="1300" dirty="0" err="1" smtClean="0"/>
              <a:t>Vinohrady</a:t>
            </a:r>
            <a:endParaRPr lang="sv-SE" sz="1300" dirty="0" smtClean="0"/>
          </a:p>
          <a:p>
            <a:r>
              <a:rPr lang="sv-SE" sz="1300" dirty="0"/>
              <a:t>  St. Anne University Hospital 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1496579" y="5094529"/>
            <a:ext cx="24749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Scotland</a:t>
            </a:r>
          </a:p>
          <a:p>
            <a:r>
              <a:rPr lang="sv-SE" sz="1300" dirty="0"/>
              <a:t>  Golden Jubilee National </a:t>
            </a:r>
            <a:r>
              <a:rPr lang="sv-SE" sz="1300" dirty="0" smtClean="0"/>
              <a:t>Hospital</a:t>
            </a:r>
          </a:p>
          <a:p>
            <a:r>
              <a:rPr lang="sv-SE" sz="1300" dirty="0"/>
              <a:t>  Royal </a:t>
            </a:r>
            <a:r>
              <a:rPr lang="sv-SE" sz="1300" dirty="0" err="1"/>
              <a:t>Infirmary</a:t>
            </a:r>
            <a:r>
              <a:rPr lang="sv-SE" sz="1300" dirty="0"/>
              <a:t> of </a:t>
            </a:r>
            <a:r>
              <a:rPr lang="sv-SE" sz="1300" dirty="0" smtClean="0"/>
              <a:t>Edinburgh</a:t>
            </a:r>
          </a:p>
          <a:p>
            <a:r>
              <a:rPr lang="sv-SE" sz="1300" dirty="0"/>
              <a:t>  Victoria Hospital, </a:t>
            </a:r>
            <a:r>
              <a:rPr lang="sv-SE" sz="1300" dirty="0" smtClean="0"/>
              <a:t>Kirkcaldy</a:t>
            </a:r>
          </a:p>
          <a:p>
            <a:r>
              <a:rPr lang="sv-SE" sz="1300" dirty="0"/>
              <a:t>  Aberdeen Royal </a:t>
            </a:r>
            <a:r>
              <a:rPr lang="sv-SE" sz="1300" dirty="0" err="1" smtClean="0"/>
              <a:t>Infirmary</a:t>
            </a:r>
            <a:endParaRPr lang="sv-SE" sz="1300" dirty="0" smtClean="0"/>
          </a:p>
          <a:p>
            <a:r>
              <a:rPr lang="sv-SE" sz="1300" dirty="0"/>
              <a:t>  University Hospital </a:t>
            </a:r>
            <a:r>
              <a:rPr lang="sv-SE" sz="1300" dirty="0" err="1" smtClean="0"/>
              <a:t>Hairmyres</a:t>
            </a:r>
            <a:endParaRPr lang="sv-SE" sz="1300" dirty="0" smtClean="0"/>
          </a:p>
          <a:p>
            <a:r>
              <a:rPr lang="sv-SE" sz="1300" dirty="0"/>
              <a:t>  </a:t>
            </a:r>
            <a:r>
              <a:rPr lang="sv-SE" sz="1300" dirty="0" err="1"/>
              <a:t>Ninewells</a:t>
            </a:r>
            <a:r>
              <a:rPr lang="sv-SE" sz="1300" dirty="0"/>
              <a:t> Hospital, Dundee</a:t>
            </a:r>
          </a:p>
        </p:txBody>
      </p:sp>
      <p:cxnSp>
        <p:nvCxnSpPr>
          <p:cNvPr id="21" name="Rak koppling 20"/>
          <p:cNvCxnSpPr/>
          <p:nvPr/>
        </p:nvCxnSpPr>
        <p:spPr>
          <a:xfrm flipH="1" flipV="1">
            <a:off x="2875379" y="1920628"/>
            <a:ext cx="1807901" cy="905642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koppling 21"/>
          <p:cNvCxnSpPr/>
          <p:nvPr/>
        </p:nvCxnSpPr>
        <p:spPr>
          <a:xfrm flipH="1">
            <a:off x="4962987" y="1535966"/>
            <a:ext cx="1975985" cy="1299972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koppling 22"/>
          <p:cNvCxnSpPr/>
          <p:nvPr/>
        </p:nvCxnSpPr>
        <p:spPr>
          <a:xfrm>
            <a:off x="4350505" y="1612829"/>
            <a:ext cx="249775" cy="1054957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koppling 23"/>
          <p:cNvCxnSpPr/>
          <p:nvPr/>
        </p:nvCxnSpPr>
        <p:spPr>
          <a:xfrm flipH="1">
            <a:off x="2360939" y="2817963"/>
            <a:ext cx="2386998" cy="196887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koppling 24"/>
          <p:cNvCxnSpPr/>
          <p:nvPr/>
        </p:nvCxnSpPr>
        <p:spPr>
          <a:xfrm>
            <a:off x="4910967" y="3100181"/>
            <a:ext cx="1435170" cy="2852582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koppling 25"/>
          <p:cNvCxnSpPr/>
          <p:nvPr/>
        </p:nvCxnSpPr>
        <p:spPr>
          <a:xfrm flipH="1">
            <a:off x="2674173" y="2960466"/>
            <a:ext cx="1594948" cy="2332207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koppling 26"/>
          <p:cNvCxnSpPr/>
          <p:nvPr/>
        </p:nvCxnSpPr>
        <p:spPr>
          <a:xfrm flipH="1">
            <a:off x="7386135" y="3591611"/>
            <a:ext cx="2227816" cy="461915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koppling 27"/>
          <p:cNvCxnSpPr/>
          <p:nvPr/>
        </p:nvCxnSpPr>
        <p:spPr>
          <a:xfrm flipH="1">
            <a:off x="9505747" y="5613547"/>
            <a:ext cx="1052274" cy="462192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823" y="6048385"/>
            <a:ext cx="527901" cy="5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20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3" y="-315416"/>
            <a:ext cx="9637749" cy="1600200"/>
          </a:xfrm>
        </p:spPr>
        <p:txBody>
          <a:bodyPr/>
          <a:lstStyle/>
          <a:p>
            <a:r>
              <a:rPr lang="en-US" dirty="0" smtClean="0"/>
              <a:t>Challenges during the course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789" y="1862051"/>
            <a:ext cx="8840579" cy="39170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Slow recruitment </a:t>
            </a:r>
          </a:p>
          <a:p>
            <a:pPr lvl="1"/>
            <a:r>
              <a:rPr lang="en-US" dirty="0" smtClean="0"/>
              <a:t>Additional centers and countries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Broader inclusion criteria</a:t>
            </a:r>
          </a:p>
          <a:p>
            <a:pPr lvl="1"/>
            <a:r>
              <a:rPr lang="en-US" dirty="0" smtClean="0"/>
              <a:t>Enrichment group: stable high-risk coronary disease (&gt;75y + at least one additional risk factor)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Trial halted prematurely on </a:t>
            </a:r>
            <a:r>
              <a:rPr lang="en-US" dirty="0"/>
              <a:t>April 7, 2020 </a:t>
            </a:r>
            <a:r>
              <a:rPr lang="en-US" dirty="0" smtClean="0"/>
              <a:t>by the DSMB due </a:t>
            </a:r>
            <a:r>
              <a:rPr lang="en-US" dirty="0"/>
              <a:t>to the </a:t>
            </a:r>
            <a:r>
              <a:rPr lang="en-US" dirty="0" smtClean="0"/>
              <a:t>COVID-19 pandemic after enrollment of 2571 patients (58% of target)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5" name="Grupp 4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sp>
          <p:nvSpPr>
            <p:cNvPr id="7" name="Rektangel 6"/>
            <p:cNvSpPr/>
            <p:nvPr/>
          </p:nvSpPr>
          <p:spPr>
            <a:xfrm>
              <a:off x="2667786" y="6278252"/>
              <a:ext cx="9341962" cy="207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11353800" y="6004874"/>
              <a:ext cx="808348" cy="633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9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823" y="6048385"/>
            <a:ext cx="527901" cy="5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Högerpil 3"/>
          <p:cNvSpPr/>
          <p:nvPr/>
        </p:nvSpPr>
        <p:spPr>
          <a:xfrm>
            <a:off x="5042374" y="1862051"/>
            <a:ext cx="697584" cy="48463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84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359948" y="-340902"/>
            <a:ext cx="9909241" cy="1600200"/>
          </a:xfrm>
        </p:spPr>
        <p:txBody>
          <a:bodyPr/>
          <a:lstStyle/>
          <a:p>
            <a:r>
              <a:rPr lang="en-US" dirty="0" smtClean="0"/>
              <a:t>Enrollment and randomization</a:t>
            </a:r>
            <a:endParaRPr lang="en-US" dirty="0"/>
          </a:p>
        </p:txBody>
      </p:sp>
      <p:grpSp>
        <p:nvGrpSpPr>
          <p:cNvPr id="18" name="Grupp 17"/>
          <p:cNvGrpSpPr/>
          <p:nvPr/>
        </p:nvGrpSpPr>
        <p:grpSpPr>
          <a:xfrm>
            <a:off x="2667786" y="6004874"/>
            <a:ext cx="9494362" cy="633168"/>
            <a:chOff x="2667786" y="6004874"/>
            <a:chExt cx="9494362" cy="633168"/>
          </a:xfrm>
        </p:grpSpPr>
        <p:sp>
          <p:nvSpPr>
            <p:cNvPr id="19" name="Rektangel 18"/>
            <p:cNvSpPr/>
            <p:nvPr/>
          </p:nvSpPr>
          <p:spPr>
            <a:xfrm>
              <a:off x="2667786" y="6278252"/>
              <a:ext cx="9341962" cy="207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11353800" y="6004874"/>
              <a:ext cx="808348" cy="633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22" name="Picture 2" descr="E:\Influenza\Presentations\Logo_PC\iamai_logo_offic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823" y="6048385"/>
            <a:ext cx="527901" cy="54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9</a:t>
            </a:fld>
            <a:endParaRPr lang="fr-FR"/>
          </a:p>
        </p:txBody>
      </p:sp>
      <p:grpSp>
        <p:nvGrpSpPr>
          <p:cNvPr id="4" name="Grupp 3"/>
          <p:cNvGrpSpPr/>
          <p:nvPr/>
        </p:nvGrpSpPr>
        <p:grpSpPr>
          <a:xfrm>
            <a:off x="651102" y="1155304"/>
            <a:ext cx="9929828" cy="4866554"/>
            <a:chOff x="1731798" y="1489165"/>
            <a:chExt cx="8230658" cy="3742411"/>
          </a:xfrm>
        </p:grpSpPr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427998" y="1496400"/>
              <a:ext cx="2279650" cy="3126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6696</a:t>
              </a:r>
              <a:r>
                <a:rPr lang="en-GB" sz="1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patients </a:t>
              </a:r>
              <a:r>
                <a: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were </a:t>
              </a:r>
              <a:r>
                <a:rPr lang="en-GB" sz="1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screened</a:t>
              </a:r>
              <a:endPara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4427998" y="2268437"/>
              <a:ext cx="2279650" cy="3228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1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2571 were randomized</a:t>
              </a:r>
              <a:endPara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2989723" y="3349774"/>
              <a:ext cx="2279650" cy="3228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1400" dirty="0" smtClean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1290 assigned to vaccine</a:t>
              </a:r>
              <a:endParaRPr lang="en-GB" sz="1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5790073" y="3354871"/>
              <a:ext cx="2279650" cy="3126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1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1281 assigned to placebo</a:t>
              </a:r>
              <a:endParaRPr lang="en-GB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Connector 8"/>
            <p:cNvCxnSpPr>
              <a:endCxn id="11" idx="2"/>
            </p:cNvCxnSpPr>
            <p:nvPr/>
          </p:nvCxnSpPr>
          <p:spPr>
            <a:xfrm flipV="1">
              <a:off x="5567823" y="2591282"/>
              <a:ext cx="0" cy="45057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2"/>
            <p:cNvCxnSpPr/>
            <p:nvPr/>
          </p:nvCxnSpPr>
          <p:spPr>
            <a:xfrm flipH="1">
              <a:off x="4129548" y="3041857"/>
              <a:ext cx="2800350" cy="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3"/>
            <p:cNvCxnSpPr>
              <a:stCxn id="12" idx="0"/>
            </p:cNvCxnSpPr>
            <p:nvPr/>
          </p:nvCxnSpPr>
          <p:spPr>
            <a:xfrm flipV="1">
              <a:off x="4129548" y="3041859"/>
              <a:ext cx="0" cy="307915"/>
            </a:xfrm>
            <a:prstGeom prst="line">
              <a:avLst/>
            </a:prstGeom>
            <a:ln w="1587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>
              <a:stCxn id="13" idx="0"/>
            </p:cNvCxnSpPr>
            <p:nvPr/>
          </p:nvCxnSpPr>
          <p:spPr>
            <a:xfrm flipV="1">
              <a:off x="6929898" y="3041859"/>
              <a:ext cx="0" cy="313012"/>
            </a:xfrm>
            <a:prstGeom prst="line">
              <a:avLst/>
            </a:prstGeom>
            <a:ln w="1587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844212" y="4908731"/>
              <a:ext cx="2423427" cy="3228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GB" sz="1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1272 (98.6%) received vaccine</a:t>
              </a:r>
            </a:p>
          </p:txBody>
        </p:sp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5790072" y="4904500"/>
              <a:ext cx="2497407" cy="3228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GB" sz="1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1260 (98.4%) received placebo </a:t>
              </a:r>
            </a:p>
          </p:txBody>
        </p:sp>
        <p:cxnSp>
          <p:nvCxnSpPr>
            <p:cNvPr id="26" name="Straight Connector 27"/>
            <p:cNvCxnSpPr>
              <a:endCxn id="13" idx="2"/>
            </p:cNvCxnSpPr>
            <p:nvPr/>
          </p:nvCxnSpPr>
          <p:spPr>
            <a:xfrm flipV="1">
              <a:off x="6927781" y="3667521"/>
              <a:ext cx="2117" cy="1232171"/>
            </a:xfrm>
            <a:prstGeom prst="line">
              <a:avLst/>
            </a:prstGeom>
            <a:ln w="1587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30"/>
            <p:cNvCxnSpPr>
              <a:endCxn id="12" idx="2"/>
            </p:cNvCxnSpPr>
            <p:nvPr/>
          </p:nvCxnSpPr>
          <p:spPr>
            <a:xfrm flipV="1">
              <a:off x="4129548" y="3672619"/>
              <a:ext cx="0" cy="1231304"/>
            </a:xfrm>
            <a:prstGeom prst="line">
              <a:avLst/>
            </a:prstGeom>
            <a:ln w="1587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1"/>
            <p:cNvCxnSpPr>
              <a:stCxn id="11" idx="0"/>
            </p:cNvCxnSpPr>
            <p:nvPr/>
          </p:nvCxnSpPr>
          <p:spPr>
            <a:xfrm flipH="1" flipV="1">
              <a:off x="5564648" y="1817858"/>
              <a:ext cx="3175" cy="450579"/>
            </a:xfrm>
            <a:prstGeom prst="line">
              <a:avLst/>
            </a:prstGeom>
            <a:ln w="1587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7428312" y="3796861"/>
              <a:ext cx="1869547" cy="8332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 did not receive study treatment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3 transferred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10 withdrew consent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5 incorrectly randomized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3 other</a:t>
              </a:r>
              <a:endParaRPr lang="en-GB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2"/>
            <p:cNvSpPr txBox="1">
              <a:spLocks noChangeArrowheads="1"/>
            </p:cNvSpPr>
            <p:nvPr/>
          </p:nvSpPr>
          <p:spPr bwMode="auto">
            <a:xfrm>
              <a:off x="1731798" y="3870951"/>
              <a:ext cx="1890281" cy="6850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18 did not receive study treatment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4 </a:t>
              </a:r>
              <a:r>
                <a:rPr lang="en-GB" sz="9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transferred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11 </a:t>
              </a:r>
              <a:r>
                <a:rPr lang="en-GB" sz="9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withdrew consent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3 </a:t>
              </a:r>
              <a:r>
                <a:rPr lang="en-GB" sz="9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incorrectly </a:t>
              </a:r>
              <a:r>
                <a:rPr lang="en-GB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randomized</a:t>
              </a:r>
              <a:endParaRPr lang="en-GB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Straight Connector 34"/>
            <p:cNvCxnSpPr/>
            <p:nvPr/>
          </p:nvCxnSpPr>
          <p:spPr>
            <a:xfrm flipH="1">
              <a:off x="3623814" y="4213481"/>
              <a:ext cx="504000" cy="1"/>
            </a:xfrm>
            <a:prstGeom prst="line">
              <a:avLst/>
            </a:prstGeom>
            <a:ln w="158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5"/>
            <p:cNvCxnSpPr/>
            <p:nvPr/>
          </p:nvCxnSpPr>
          <p:spPr>
            <a:xfrm flipH="1">
              <a:off x="6924312" y="4213482"/>
              <a:ext cx="504000" cy="1"/>
            </a:xfrm>
            <a:prstGeom prst="line">
              <a:avLst/>
            </a:prstGeom>
            <a:ln w="1587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7233345" y="1489165"/>
              <a:ext cx="2729111" cy="11296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4125 patients were not enrolled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1439 already vaccinated or intending vaccination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1202 patients declined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580 patients not eligible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430 other medical reasons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326 logistical reasons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9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9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148 other</a:t>
              </a:r>
            </a:p>
          </p:txBody>
        </p:sp>
        <p:cxnSp>
          <p:nvCxnSpPr>
            <p:cNvPr id="34" name="Straight Connector 41"/>
            <p:cNvCxnSpPr/>
            <p:nvPr/>
          </p:nvCxnSpPr>
          <p:spPr>
            <a:xfrm flipH="1">
              <a:off x="5564648" y="2074849"/>
              <a:ext cx="1656000" cy="0"/>
            </a:xfrm>
            <a:prstGeom prst="line">
              <a:avLst/>
            </a:prstGeom>
            <a:ln w="1587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ruta 4"/>
          <p:cNvSpPr txBox="1"/>
          <p:nvPr/>
        </p:nvSpPr>
        <p:spPr>
          <a:xfrm>
            <a:off x="9649368" y="5134828"/>
            <a:ext cx="2274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Follow-up</a:t>
            </a:r>
            <a:r>
              <a:rPr lang="sv-SE" sz="1600" dirty="0" smtClean="0"/>
              <a:t> 12 </a:t>
            </a:r>
            <a:r>
              <a:rPr lang="sv-SE" sz="1600" dirty="0" err="1" smtClean="0"/>
              <a:t>months</a:t>
            </a:r>
            <a:r>
              <a:rPr lang="sv-SE" sz="1600" dirty="0" smtClean="0"/>
              <a:t>. Final vital status </a:t>
            </a:r>
            <a:r>
              <a:rPr lang="sv-SE" sz="1600" dirty="0" err="1" smtClean="0"/>
              <a:t>known</a:t>
            </a:r>
            <a:r>
              <a:rPr lang="sv-SE" sz="1600" dirty="0" smtClean="0"/>
              <a:t> in 99.5%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21780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</TotalTime>
  <Words>1139</Words>
  <Application>Microsoft Office PowerPoint</Application>
  <PresentationFormat>Widescreen</PresentationFormat>
  <Paragraphs>255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Times New Roman</vt:lpstr>
      <vt:lpstr>Office Theme</vt:lpstr>
      <vt:lpstr>Influenza Vaccination after Myocardial Infarction - a randomized, double-blind, placebo-controlled, multicenter trial </vt:lpstr>
      <vt:lpstr>Background</vt:lpstr>
      <vt:lpstr>Influenza and cardiovascular disease</vt:lpstr>
      <vt:lpstr>Outline</vt:lpstr>
      <vt:lpstr>Inclusion and exclusion criteria</vt:lpstr>
      <vt:lpstr>Endpoints</vt:lpstr>
      <vt:lpstr>8 countries and 30 centers</vt:lpstr>
      <vt:lpstr>Challenges during the course of the study</vt:lpstr>
      <vt:lpstr>Enrollment and randomization</vt:lpstr>
      <vt:lpstr>Baseline data</vt:lpstr>
      <vt:lpstr>Primary composite endpoint</vt:lpstr>
      <vt:lpstr>Key secondary endpoints</vt:lpstr>
      <vt:lpstr>All endpoints</vt:lpstr>
      <vt:lpstr>Pre-specified subgroups</vt:lpstr>
      <vt:lpstr>Safety, self-reported 7-day questionnaire</vt:lpstr>
      <vt:lpstr>PowerPoint Presentation</vt:lpstr>
      <vt:lpstr>CV death exploratory meta-analysis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GASSER</dc:creator>
  <cp:lastModifiedBy>Norris,Samuel  (BIDMC - Gibson-Med Cardiovascular)</cp:lastModifiedBy>
  <cp:revision>117</cp:revision>
  <dcterms:created xsi:type="dcterms:W3CDTF">2020-11-27T13:16:45Z</dcterms:created>
  <dcterms:modified xsi:type="dcterms:W3CDTF">2021-08-20T12:44:04Z</dcterms:modified>
</cp:coreProperties>
</file>