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0"/>
  </p:notesMasterIdLst>
  <p:sldIdLst>
    <p:sldId id="257" r:id="rId3"/>
    <p:sldId id="1547" r:id="rId4"/>
    <p:sldId id="1543" r:id="rId5"/>
    <p:sldId id="1544" r:id="rId6"/>
    <p:sldId id="1545" r:id="rId7"/>
    <p:sldId id="1546" r:id="rId8"/>
    <p:sldId id="1548" r:id="rId9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ělohlávek Jan, prof. MUDr. Ph.D." initials="BJpMP" lastIdx="4" clrIdx="0">
    <p:extLst>
      <p:ext uri="{19B8F6BF-5375-455C-9EA6-DF929625EA0E}">
        <p15:presenceInfo xmlns:p15="http://schemas.microsoft.com/office/powerpoint/2012/main" userId="S::14984@vfn.cz::616dd201-3861-4fd5-9c6f-85a23fec8b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3300"/>
    <a:srgbClr val="6D207C"/>
    <a:srgbClr val="FF9999"/>
    <a:srgbClr val="99FFCC"/>
    <a:srgbClr val="FFFF99"/>
    <a:srgbClr val="FFCC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8038E-B2EC-4E36-A580-B7EFCAB36714}" v="24" dt="2021-05-01T07:51:26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5683" autoAdjust="0"/>
  </p:normalViewPr>
  <p:slideViewPr>
    <p:cSldViewPr snapToGrid="0">
      <p:cViewPr varScale="1">
        <p:scale>
          <a:sx n="83" d="100"/>
          <a:sy n="83" d="100"/>
        </p:scale>
        <p:origin x="646" y="34"/>
      </p:cViewPr>
      <p:guideLst>
        <p:guide orient="horz" pos="2160"/>
        <p:guide pos="4079"/>
      </p:guideLst>
    </p:cSldViewPr>
  </p:slideViewPr>
  <p:outlineViewPr>
    <p:cViewPr>
      <p:scale>
        <a:sx n="33" d="100"/>
        <a:sy n="33" d="100"/>
      </p:scale>
      <p:origin x="0" y="130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Belohlavek" userId="9f83de5dfa578ade" providerId="LiveId" clId="{4D18038E-B2EC-4E36-A580-B7EFCAB36714}"/>
    <pc:docChg chg="undo custSel modSld">
      <pc:chgData name="Jan Belohlavek" userId="9f83de5dfa578ade" providerId="LiveId" clId="{4D18038E-B2EC-4E36-A580-B7EFCAB36714}" dt="2021-05-05T19:07:54.719" v="208" actId="20577"/>
      <pc:docMkLst>
        <pc:docMk/>
      </pc:docMkLst>
      <pc:sldChg chg="modSp mod">
        <pc:chgData name="Jan Belohlavek" userId="9f83de5dfa578ade" providerId="LiveId" clId="{4D18038E-B2EC-4E36-A580-B7EFCAB36714}" dt="2021-05-01T07:48:06.456" v="53" actId="1076"/>
        <pc:sldMkLst>
          <pc:docMk/>
          <pc:sldMk cId="4253184458" sldId="1541"/>
        </pc:sldMkLst>
        <pc:spChg chg="mod">
          <ac:chgData name="Jan Belohlavek" userId="9f83de5dfa578ade" providerId="LiveId" clId="{4D18038E-B2EC-4E36-A580-B7EFCAB36714}" dt="2021-05-01T07:48:06.456" v="53" actId="1076"/>
          <ac:spMkLst>
            <pc:docMk/>
            <pc:sldMk cId="4253184458" sldId="1541"/>
            <ac:spMk id="4" creationId="{2C301941-FDD0-4A2C-B853-AB99E4F637AD}"/>
          </ac:spMkLst>
        </pc:spChg>
        <pc:spChg chg="mod">
          <ac:chgData name="Jan Belohlavek" userId="9f83de5dfa578ade" providerId="LiveId" clId="{4D18038E-B2EC-4E36-A580-B7EFCAB36714}" dt="2021-05-01T07:47:02.809" v="41" actId="1076"/>
          <ac:spMkLst>
            <pc:docMk/>
            <pc:sldMk cId="4253184458" sldId="1541"/>
            <ac:spMk id="6" creationId="{DF5D1C64-31C2-4B40-84E2-9900A2E537A5}"/>
          </ac:spMkLst>
        </pc:spChg>
        <pc:picChg chg="mod">
          <ac:chgData name="Jan Belohlavek" userId="9f83de5dfa578ade" providerId="LiveId" clId="{4D18038E-B2EC-4E36-A580-B7EFCAB36714}" dt="2021-05-01T07:47:06.120" v="42" actId="1076"/>
          <ac:picMkLst>
            <pc:docMk/>
            <pc:sldMk cId="4253184458" sldId="1541"/>
            <ac:picMk id="10" creationId="{5F62533A-8A47-4985-9C16-B9A9814282E5}"/>
          </ac:picMkLst>
        </pc:picChg>
      </pc:sldChg>
      <pc:sldChg chg="addSp modSp mod">
        <pc:chgData name="Jan Belohlavek" userId="9f83de5dfa578ade" providerId="LiveId" clId="{4D18038E-B2EC-4E36-A580-B7EFCAB36714}" dt="2021-05-01T07:51:42.034" v="146" actId="1038"/>
        <pc:sldMkLst>
          <pc:docMk/>
          <pc:sldMk cId="1153265936" sldId="1543"/>
        </pc:sldMkLst>
        <pc:picChg chg="mod modCrop">
          <ac:chgData name="Jan Belohlavek" userId="9f83de5dfa578ade" providerId="LiveId" clId="{4D18038E-B2EC-4E36-A580-B7EFCAB36714}" dt="2021-04-30T22:35:23.197" v="3" actId="14100"/>
          <ac:picMkLst>
            <pc:docMk/>
            <pc:sldMk cId="1153265936" sldId="1543"/>
            <ac:picMk id="51" creationId="{93661787-106C-4BB6-87C7-1C99405C0B62}"/>
          </ac:picMkLst>
        </pc:picChg>
        <pc:picChg chg="mod">
          <ac:chgData name="Jan Belohlavek" userId="9f83de5dfa578ade" providerId="LiveId" clId="{4D18038E-B2EC-4E36-A580-B7EFCAB36714}" dt="2021-04-30T22:35:16.696" v="1" actId="1076"/>
          <ac:picMkLst>
            <pc:docMk/>
            <pc:sldMk cId="1153265936" sldId="1543"/>
            <ac:picMk id="52" creationId="{4E0DCC9F-0E4A-4047-85A3-BAED97D75E8B}"/>
          </ac:picMkLst>
        </pc:picChg>
        <pc:cxnChg chg="add mod">
          <ac:chgData name="Jan Belohlavek" userId="9f83de5dfa578ade" providerId="LiveId" clId="{4D18038E-B2EC-4E36-A580-B7EFCAB36714}" dt="2021-05-01T07:50:26.661" v="121" actId="1582"/>
          <ac:cxnSpMkLst>
            <pc:docMk/>
            <pc:sldMk cId="1153265936" sldId="1543"/>
            <ac:cxnSpMk id="4" creationId="{394F3FB8-63AB-4B59-B81E-D308B93A7580}"/>
          </ac:cxnSpMkLst>
        </pc:cxnChg>
        <pc:cxnChg chg="add mod">
          <ac:chgData name="Jan Belohlavek" userId="9f83de5dfa578ade" providerId="LiveId" clId="{4D18038E-B2EC-4E36-A580-B7EFCAB36714}" dt="2021-05-01T07:50:47.414" v="125" actId="1076"/>
          <ac:cxnSpMkLst>
            <pc:docMk/>
            <pc:sldMk cId="1153265936" sldId="1543"/>
            <ac:cxnSpMk id="8" creationId="{1B9896B4-09BB-4EB4-84C5-8F54721DECDF}"/>
          </ac:cxnSpMkLst>
        </pc:cxnChg>
        <pc:cxnChg chg="add mod">
          <ac:chgData name="Jan Belohlavek" userId="9f83de5dfa578ade" providerId="LiveId" clId="{4D18038E-B2EC-4E36-A580-B7EFCAB36714}" dt="2021-05-01T07:50:55.145" v="127" actId="1076"/>
          <ac:cxnSpMkLst>
            <pc:docMk/>
            <pc:sldMk cId="1153265936" sldId="1543"/>
            <ac:cxnSpMk id="9" creationId="{9BEDDF7E-0B2B-4C71-B1BD-95EE312A1295}"/>
          </ac:cxnSpMkLst>
        </pc:cxnChg>
        <pc:cxnChg chg="add mod">
          <ac:chgData name="Jan Belohlavek" userId="9f83de5dfa578ade" providerId="LiveId" clId="{4D18038E-B2EC-4E36-A580-B7EFCAB36714}" dt="2021-05-01T07:51:04.251" v="131" actId="1036"/>
          <ac:cxnSpMkLst>
            <pc:docMk/>
            <pc:sldMk cId="1153265936" sldId="1543"/>
            <ac:cxnSpMk id="10" creationId="{4443A60D-9D41-46F8-839A-68B13557DA47}"/>
          </ac:cxnSpMkLst>
        </pc:cxnChg>
        <pc:cxnChg chg="add mod">
          <ac:chgData name="Jan Belohlavek" userId="9f83de5dfa578ade" providerId="LiveId" clId="{4D18038E-B2EC-4E36-A580-B7EFCAB36714}" dt="2021-05-01T07:51:22.441" v="133" actId="1076"/>
          <ac:cxnSpMkLst>
            <pc:docMk/>
            <pc:sldMk cId="1153265936" sldId="1543"/>
            <ac:cxnSpMk id="11" creationId="{F3E95A2F-1738-4B51-A365-BFFF6D9E8E7E}"/>
          </ac:cxnSpMkLst>
        </pc:cxnChg>
        <pc:cxnChg chg="add mod">
          <ac:chgData name="Jan Belohlavek" userId="9f83de5dfa578ade" providerId="LiveId" clId="{4D18038E-B2EC-4E36-A580-B7EFCAB36714}" dt="2021-05-01T07:51:42.034" v="146" actId="1038"/>
          <ac:cxnSpMkLst>
            <pc:docMk/>
            <pc:sldMk cId="1153265936" sldId="1543"/>
            <ac:cxnSpMk id="12" creationId="{6E679F43-5AAF-4CF1-B61C-E1006CEF6269}"/>
          </ac:cxnSpMkLst>
        </pc:cxnChg>
      </pc:sldChg>
      <pc:sldChg chg="addSp modSp mod">
        <pc:chgData name="Jan Belohlavek" userId="9f83de5dfa578ade" providerId="LiveId" clId="{4D18038E-B2EC-4E36-A580-B7EFCAB36714}" dt="2021-04-30T22:39:11.981" v="36" actId="14100"/>
        <pc:sldMkLst>
          <pc:docMk/>
          <pc:sldMk cId="911852739" sldId="1544"/>
        </pc:sldMkLst>
        <pc:spChg chg="add mod">
          <ac:chgData name="Jan Belohlavek" userId="9f83de5dfa578ade" providerId="LiveId" clId="{4D18038E-B2EC-4E36-A580-B7EFCAB36714}" dt="2021-04-30T22:37:54.192" v="21" actId="14100"/>
          <ac:spMkLst>
            <pc:docMk/>
            <pc:sldMk cId="911852739" sldId="1544"/>
            <ac:spMk id="3" creationId="{C8A16ABD-2DEA-45EB-984B-D6778DDE39D9}"/>
          </ac:spMkLst>
        </pc:spChg>
        <pc:spChg chg="add mod">
          <ac:chgData name="Jan Belohlavek" userId="9f83de5dfa578ade" providerId="LiveId" clId="{4D18038E-B2EC-4E36-A580-B7EFCAB36714}" dt="2021-04-30T22:38:14.304" v="25" actId="1076"/>
          <ac:spMkLst>
            <pc:docMk/>
            <pc:sldMk cId="911852739" sldId="1544"/>
            <ac:spMk id="8" creationId="{8B08A76F-17BF-4F08-9B88-A9B17448ADCF}"/>
          </ac:spMkLst>
        </pc:spChg>
        <pc:spChg chg="add mod">
          <ac:chgData name="Jan Belohlavek" userId="9f83de5dfa578ade" providerId="LiveId" clId="{4D18038E-B2EC-4E36-A580-B7EFCAB36714}" dt="2021-04-30T22:38:30.183" v="28" actId="14100"/>
          <ac:spMkLst>
            <pc:docMk/>
            <pc:sldMk cId="911852739" sldId="1544"/>
            <ac:spMk id="9" creationId="{9C8AC25E-6BF9-4AD9-8203-EC492D321B5F}"/>
          </ac:spMkLst>
        </pc:spChg>
        <pc:spChg chg="add mod">
          <ac:chgData name="Jan Belohlavek" userId="9f83de5dfa578ade" providerId="LiveId" clId="{4D18038E-B2EC-4E36-A580-B7EFCAB36714}" dt="2021-04-30T22:38:58.520" v="32" actId="14100"/>
          <ac:spMkLst>
            <pc:docMk/>
            <pc:sldMk cId="911852739" sldId="1544"/>
            <ac:spMk id="12" creationId="{9E86EB2D-6DDA-4EDC-9BC0-1DCF169FF505}"/>
          </ac:spMkLst>
        </pc:spChg>
        <pc:spChg chg="add mod">
          <ac:chgData name="Jan Belohlavek" userId="9f83de5dfa578ade" providerId="LiveId" clId="{4D18038E-B2EC-4E36-A580-B7EFCAB36714}" dt="2021-04-30T22:39:11.981" v="36" actId="14100"/>
          <ac:spMkLst>
            <pc:docMk/>
            <pc:sldMk cId="911852739" sldId="1544"/>
            <ac:spMk id="13" creationId="{8C0F7BB7-B39B-473C-BA91-FB2FA883F1C0}"/>
          </ac:spMkLst>
        </pc:spChg>
        <pc:picChg chg="add mod modCrop">
          <ac:chgData name="Jan Belohlavek" userId="9f83de5dfa578ade" providerId="LiveId" clId="{4D18038E-B2EC-4E36-A580-B7EFCAB36714}" dt="2021-04-30T22:36:14.239" v="12" actId="1076"/>
          <ac:picMkLst>
            <pc:docMk/>
            <pc:sldMk cId="911852739" sldId="1544"/>
            <ac:picMk id="7" creationId="{BE9C1665-6BA1-4959-ABB0-016334B694CD}"/>
          </ac:picMkLst>
        </pc:picChg>
        <pc:picChg chg="mod modCrop">
          <ac:chgData name="Jan Belohlavek" userId="9f83de5dfa578ade" providerId="LiveId" clId="{4D18038E-B2EC-4E36-A580-B7EFCAB36714}" dt="2021-04-30T22:36:17.688" v="13" actId="1076"/>
          <ac:picMkLst>
            <pc:docMk/>
            <pc:sldMk cId="911852739" sldId="1544"/>
            <ac:picMk id="10" creationId="{A340D387-1A95-45F3-BA99-F28748B05BC7}"/>
          </ac:picMkLst>
        </pc:picChg>
        <pc:picChg chg="mod">
          <ac:chgData name="Jan Belohlavek" userId="9f83de5dfa578ade" providerId="LiveId" clId="{4D18038E-B2EC-4E36-A580-B7EFCAB36714}" dt="2021-04-30T22:36:21.598" v="14" actId="1076"/>
          <ac:picMkLst>
            <pc:docMk/>
            <pc:sldMk cId="911852739" sldId="1544"/>
            <ac:picMk id="11" creationId="{7BD03677-BD81-401F-8513-044A008F3687}"/>
          </ac:picMkLst>
        </pc:picChg>
      </pc:sldChg>
      <pc:sldChg chg="addSp modSp mod">
        <pc:chgData name="Jan Belohlavek" userId="9f83de5dfa578ade" providerId="LiveId" clId="{4D18038E-B2EC-4E36-A580-B7EFCAB36714}" dt="2021-04-30T22:39:28.864" v="39" actId="14100"/>
        <pc:sldMkLst>
          <pc:docMk/>
          <pc:sldMk cId="1127954006" sldId="1545"/>
        </pc:sldMkLst>
        <pc:spChg chg="add mod">
          <ac:chgData name="Jan Belohlavek" userId="9f83de5dfa578ade" providerId="LiveId" clId="{4D18038E-B2EC-4E36-A580-B7EFCAB36714}" dt="2021-04-30T22:39:28.864" v="39" actId="14100"/>
          <ac:spMkLst>
            <pc:docMk/>
            <pc:sldMk cId="1127954006" sldId="1545"/>
            <ac:spMk id="8" creationId="{223502A0-1294-4EA3-8A5A-A197D13F0582}"/>
          </ac:spMkLst>
        </pc:spChg>
      </pc:sldChg>
      <pc:sldChg chg="modSp mod">
        <pc:chgData name="Jan Belohlavek" userId="9f83de5dfa578ade" providerId="LiveId" clId="{4D18038E-B2EC-4E36-A580-B7EFCAB36714}" dt="2021-05-05T19:07:54.719" v="208" actId="20577"/>
        <pc:sldMkLst>
          <pc:docMk/>
          <pc:sldMk cId="548622000" sldId="1547"/>
        </pc:sldMkLst>
        <pc:spChg chg="mod">
          <ac:chgData name="Jan Belohlavek" userId="9f83de5dfa578ade" providerId="LiveId" clId="{4D18038E-B2EC-4E36-A580-B7EFCAB36714}" dt="2021-05-01T07:49:37.016" v="116" actId="1076"/>
          <ac:spMkLst>
            <pc:docMk/>
            <pc:sldMk cId="548622000" sldId="1547"/>
            <ac:spMk id="3" creationId="{78B2E894-F28B-483D-83AF-8854283B8D88}"/>
          </ac:spMkLst>
        </pc:spChg>
        <pc:spChg chg="mod">
          <ac:chgData name="Jan Belohlavek" userId="9f83de5dfa578ade" providerId="LiveId" clId="{4D18038E-B2EC-4E36-A580-B7EFCAB36714}" dt="2021-05-05T19:07:54.719" v="208" actId="20577"/>
          <ac:spMkLst>
            <pc:docMk/>
            <pc:sldMk cId="548622000" sldId="1547"/>
            <ac:spMk id="4" creationId="{DE344D02-ABE7-45FE-9203-9B5E11D74A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F98FA5-9152-4055-A488-EFF7A3F5722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89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98FA5-9152-4055-A488-EFF7A3F5722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03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98FA5-9152-4055-A488-EFF7A3F5722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87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D369C-7987-45CB-ADDB-40F58C1C646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20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4010-6FBA-4F4C-B0C2-9373F189E22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65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3E035-818D-41A5-91A8-512C6549DE4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38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6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5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18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9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91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5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8069E-3D34-4AE7-B7AC-0CE0CFED513B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79" y="6181027"/>
            <a:ext cx="1183415" cy="6390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6351" y="6215101"/>
            <a:ext cx="806628" cy="6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65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2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22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4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7F514-1345-455B-984F-3E0FFE3910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22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5340C-7394-4100-8201-B4E414C3AED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8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6710-C193-4705-BD7E-F8ADFC1D206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4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F43D5-9094-4DC7-A906-C8741AF5C01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5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F4110-DFCD-4653-956B-671EEF468E1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48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3A9CA-D5AB-42E1-AF3F-EEEE84A304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5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8BF32-3F67-4ED3-BB95-106CDF04F1C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12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8BC929-BEB9-46DA-8EC0-3AAFEDDEB1BB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14FA62E-5792-0C4B-A72D-FA47299BDA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5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819D7A-4512-49BD-96FA-ACC9FCDB075C}"/>
              </a:ext>
            </a:extLst>
          </p:cNvPr>
          <p:cNvSpPr txBox="1">
            <a:spLocks/>
          </p:cNvSpPr>
          <p:nvPr/>
        </p:nvSpPr>
        <p:spPr>
          <a:xfrm>
            <a:off x="214566" y="652486"/>
            <a:ext cx="11139617" cy="199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Hyperinvasive Approach in Refractory </a:t>
            </a:r>
            <a:br>
              <a:rPr kumimoji="0" lang="cs-CZ" sz="36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Out-of-Hospital Cardiac Arrest. Prague OHCA study</a:t>
            </a:r>
            <a:r>
              <a:rPr kumimoji="0" lang="cs-CZ" sz="36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.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br>
              <a:rPr kumimoji="0" lang="cs-CZ" sz="36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 Randomized Clinical</a:t>
            </a:r>
            <a:r>
              <a:rPr kumimoji="0" lang="cs-CZ" sz="36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Trial </a:t>
            </a:r>
            <a:br>
              <a:rPr kumimoji="0" lang="cs-CZ" sz="24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US" sz="105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ClinicalTrials.gov: NCT01511666.</a:t>
            </a:r>
            <a:br>
              <a:rPr kumimoji="0" lang="cs-CZ" sz="105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10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</a:t>
            </a:r>
            <a:r>
              <a:rPr kumimoji="0" lang="en-US" sz="10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upported</a:t>
            </a:r>
            <a:r>
              <a:rPr kumimoji="0" lang="en-US" sz="10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by a research grant from the Internal Grant Agency Ministry of Health, Czech Republic, NT 13225-4/2012 and by the </a:t>
            </a:r>
            <a:r>
              <a:rPr kumimoji="0" lang="en-US" sz="10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Progres</a:t>
            </a:r>
            <a:r>
              <a:rPr kumimoji="0" lang="en-US" sz="10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Q38/LF1 institutional support</a:t>
            </a:r>
            <a:r>
              <a:rPr kumimoji="0" lang="cs-CZ" sz="10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COI: </a:t>
            </a:r>
            <a:r>
              <a:rPr kumimoji="0" lang="cs-CZ" sz="10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consultant</a:t>
            </a:r>
            <a:r>
              <a:rPr kumimoji="0" lang="cs-CZ" sz="10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for ABIOMED and Getinge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B7BBEC-3627-48D6-B022-C0B16787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78" y="4601855"/>
            <a:ext cx="9982088" cy="14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J Belohlavek, J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Smalcova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, D Rob, O Franek, et al.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cs-CZ" altLang="cs-CZ" sz="1800" b="1" i="0" u="none" strike="noStrike" kern="1200" cap="none" spc="0" normalizeH="0" baseline="30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nd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Department of Medicine –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Cardiovascular Medicine, 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1</a:t>
            </a:r>
            <a:r>
              <a:rPr kumimoji="0" lang="cs-CZ" altLang="cs-CZ" sz="1800" b="1" i="0" u="none" strike="noStrike" kern="1200" cap="none" spc="0" normalizeH="0" baseline="30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st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Faculty of Medicine, Charles University in Prague 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and General University Hospital in Prague, Czech Republic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Emergency Medical Service Prague, Czech Republic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pic>
        <p:nvPicPr>
          <p:cNvPr id="6" name="Picture 8" descr="P5151141">
            <a:extLst>
              <a:ext uri="{FF2B5EF4-FFF2-40B4-BE49-F238E27FC236}">
                <a16:creationId xmlns:a16="http://schemas.microsoft.com/office/drawing/2014/main" id="{B6A4EEA5-D472-403B-A573-2C978391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26" y="2678251"/>
            <a:ext cx="5651391" cy="18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šeobecná fakultní nemocnice v Praze">
            <a:extLst>
              <a:ext uri="{FF2B5EF4-FFF2-40B4-BE49-F238E27FC236}">
                <a16:creationId xmlns:a16="http://schemas.microsoft.com/office/drawing/2014/main" id="{774C1067-261B-48D8-A240-E49D67FF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968" cy="8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ELCOME - First Faculty of Medicine">
            <a:extLst>
              <a:ext uri="{FF2B5EF4-FFF2-40B4-BE49-F238E27FC236}">
                <a16:creationId xmlns:a16="http://schemas.microsoft.com/office/drawing/2014/main" id="{8D6F14C9-2003-4F19-BDC8-9EA6EA2C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174" y="72683"/>
            <a:ext cx="2090776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1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8B2E894-F28B-483D-83AF-8854283B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9983"/>
            <a:ext cx="10972800" cy="780439"/>
          </a:xfrm>
        </p:spPr>
        <p:txBody>
          <a:bodyPr/>
          <a:lstStyle/>
          <a:p>
            <a:r>
              <a:rPr lang="cs-CZ" dirty="0" err="1"/>
              <a:t>Introduction</a:t>
            </a:r>
            <a:r>
              <a:rPr lang="cs-CZ" dirty="0"/>
              <a:t> and </a:t>
            </a:r>
            <a:r>
              <a:rPr lang="cs-CZ" dirty="0" err="1"/>
              <a:t>methods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344D02-ABE7-45FE-9203-9B5E11D7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6" y="1053017"/>
            <a:ext cx="11922368" cy="5595000"/>
          </a:xfrm>
        </p:spPr>
        <p:txBody>
          <a:bodyPr/>
          <a:lstStyle/>
          <a:p>
            <a:r>
              <a:rPr lang="cs-CZ" sz="3000" dirty="0"/>
              <a:t>r-OHCA has </a:t>
            </a:r>
            <a:r>
              <a:rPr lang="cs-CZ" sz="3000" dirty="0" err="1"/>
              <a:t>poor</a:t>
            </a:r>
            <a:r>
              <a:rPr lang="cs-CZ" sz="3000" dirty="0"/>
              <a:t> </a:t>
            </a:r>
            <a:r>
              <a:rPr lang="cs-CZ" sz="3000" dirty="0" err="1"/>
              <a:t>outcome</a:t>
            </a:r>
            <a:endParaRPr lang="cs-CZ" sz="3000" dirty="0"/>
          </a:p>
          <a:p>
            <a:r>
              <a:rPr lang="cs-CZ" sz="3000"/>
              <a:t>ECPR </a:t>
            </a:r>
            <a:r>
              <a:rPr lang="cs-CZ" sz="3000" dirty="0" err="1"/>
              <a:t>is</a:t>
            </a:r>
            <a:r>
              <a:rPr lang="cs-CZ" sz="3000" dirty="0"/>
              <a:t> </a:t>
            </a:r>
            <a:r>
              <a:rPr lang="cs-CZ" sz="3000" dirty="0" err="1"/>
              <a:t>promising</a:t>
            </a:r>
            <a:endParaRPr lang="cs-CZ" sz="3000" dirty="0"/>
          </a:p>
          <a:p>
            <a:r>
              <a:rPr lang="cs-CZ" sz="3000" dirty="0" err="1"/>
              <a:t>Despite</a:t>
            </a:r>
            <a:r>
              <a:rPr lang="cs-CZ" sz="3000" dirty="0"/>
              <a:t> </a:t>
            </a:r>
            <a:r>
              <a:rPr lang="cs-CZ" sz="3000" dirty="0" err="1"/>
              <a:t>encouraging</a:t>
            </a:r>
            <a:r>
              <a:rPr lang="cs-CZ" sz="3000" dirty="0"/>
              <a:t> </a:t>
            </a:r>
            <a:r>
              <a:rPr lang="cs-CZ" sz="3000" dirty="0" err="1"/>
              <a:t>results</a:t>
            </a:r>
            <a:r>
              <a:rPr lang="cs-CZ" sz="3000" dirty="0"/>
              <a:t> in </a:t>
            </a:r>
            <a:r>
              <a:rPr lang="cs-CZ" sz="3000" dirty="0" err="1"/>
              <a:t>nonRCTs</a:t>
            </a:r>
            <a:r>
              <a:rPr lang="cs-CZ" sz="3000" dirty="0"/>
              <a:t> and </a:t>
            </a:r>
            <a:r>
              <a:rPr lang="cs-CZ" sz="3000" dirty="0" err="1"/>
              <a:t>one</a:t>
            </a:r>
            <a:r>
              <a:rPr lang="cs-CZ" sz="3000" dirty="0"/>
              <a:t> </a:t>
            </a:r>
            <a:r>
              <a:rPr lang="cs-CZ" sz="3000" dirty="0" err="1"/>
              <a:t>small</a:t>
            </a:r>
            <a:r>
              <a:rPr lang="cs-CZ" sz="3000" dirty="0"/>
              <a:t> RCT (ARREST), benefit of ECPR in </a:t>
            </a:r>
            <a:r>
              <a:rPr lang="cs-CZ" sz="3000" dirty="0" err="1"/>
              <a:t>refractory</a:t>
            </a:r>
            <a:r>
              <a:rPr lang="cs-CZ" sz="3000" dirty="0"/>
              <a:t> OHCA </a:t>
            </a:r>
            <a:r>
              <a:rPr lang="cs-CZ" sz="3000" dirty="0" err="1"/>
              <a:t>remains</a:t>
            </a:r>
            <a:r>
              <a:rPr lang="cs-CZ" sz="3000" dirty="0"/>
              <a:t> </a:t>
            </a:r>
            <a:r>
              <a:rPr lang="cs-CZ" sz="3000" dirty="0" err="1"/>
              <a:t>uncertain</a:t>
            </a:r>
            <a:endParaRPr lang="cs-CZ" sz="3000" dirty="0"/>
          </a:p>
          <a:p>
            <a:r>
              <a:rPr lang="cs-CZ" sz="3000" dirty="0" err="1"/>
              <a:t>We</a:t>
            </a:r>
            <a:r>
              <a:rPr lang="cs-CZ" sz="3000" dirty="0"/>
              <a:t> </a:t>
            </a:r>
            <a:r>
              <a:rPr lang="cs-CZ" sz="3000" dirty="0" err="1"/>
              <a:t>compared</a:t>
            </a:r>
            <a:r>
              <a:rPr lang="cs-CZ" sz="3000" dirty="0"/>
              <a:t> „</a:t>
            </a:r>
            <a:r>
              <a:rPr lang="cs-CZ" sz="3000" dirty="0" err="1"/>
              <a:t>Hyperinvasive</a:t>
            </a:r>
            <a:r>
              <a:rPr lang="cs-CZ" sz="3000" dirty="0"/>
              <a:t> </a:t>
            </a:r>
            <a:r>
              <a:rPr lang="cs-CZ" sz="3000" dirty="0" err="1"/>
              <a:t>approach</a:t>
            </a:r>
            <a:r>
              <a:rPr lang="cs-CZ" sz="3000" dirty="0"/>
              <a:t>“ (early transport to </a:t>
            </a:r>
            <a:r>
              <a:rPr lang="cs-CZ" sz="3000" dirty="0" err="1"/>
              <a:t>hospital</a:t>
            </a:r>
            <a:r>
              <a:rPr lang="cs-CZ" sz="3000" dirty="0"/>
              <a:t> </a:t>
            </a:r>
            <a:r>
              <a:rPr lang="cs-CZ" sz="3000" dirty="0" err="1"/>
              <a:t>under</a:t>
            </a:r>
            <a:r>
              <a:rPr lang="cs-CZ" sz="3000" dirty="0"/>
              <a:t> </a:t>
            </a:r>
            <a:r>
              <a:rPr lang="cs-CZ" sz="3000" dirty="0" err="1"/>
              <a:t>mechanical</a:t>
            </a:r>
            <a:r>
              <a:rPr lang="cs-CZ" sz="3000" dirty="0"/>
              <a:t> CPR, ECPR and </a:t>
            </a:r>
            <a:r>
              <a:rPr lang="cs-CZ" sz="3000" dirty="0" err="1"/>
              <a:t>immediate</a:t>
            </a:r>
            <a:r>
              <a:rPr lang="cs-CZ" sz="3000" dirty="0"/>
              <a:t> </a:t>
            </a:r>
            <a:r>
              <a:rPr lang="cs-CZ" sz="3000" dirty="0" err="1"/>
              <a:t>invasive</a:t>
            </a:r>
            <a:r>
              <a:rPr lang="cs-CZ" sz="3000" dirty="0"/>
              <a:t> </a:t>
            </a:r>
            <a:r>
              <a:rPr lang="cs-CZ" sz="3000" dirty="0" err="1"/>
              <a:t>evaluation</a:t>
            </a:r>
            <a:r>
              <a:rPr lang="cs-CZ" sz="3000" dirty="0"/>
              <a:t>) to Standard ACLS in </a:t>
            </a:r>
            <a:r>
              <a:rPr lang="cs-CZ" sz="3000" dirty="0" err="1"/>
              <a:t>refractory</a:t>
            </a:r>
            <a:r>
              <a:rPr lang="cs-CZ" sz="3000" dirty="0"/>
              <a:t> OHCA</a:t>
            </a:r>
          </a:p>
          <a:p>
            <a:r>
              <a:rPr lang="cs-CZ" sz="3000" dirty="0" err="1"/>
              <a:t>Adults</a:t>
            </a:r>
            <a:r>
              <a:rPr lang="cs-CZ" sz="3000" dirty="0"/>
              <a:t> </a:t>
            </a:r>
            <a:r>
              <a:rPr lang="cs-CZ" sz="3000" dirty="0" err="1"/>
              <a:t>with</a:t>
            </a:r>
            <a:r>
              <a:rPr lang="cs-CZ" sz="3000" dirty="0"/>
              <a:t> OHCA of </a:t>
            </a:r>
            <a:r>
              <a:rPr lang="cs-CZ" sz="3000" dirty="0" err="1"/>
              <a:t>presumed</a:t>
            </a:r>
            <a:r>
              <a:rPr lang="cs-CZ" sz="3000" dirty="0"/>
              <a:t> </a:t>
            </a:r>
            <a:r>
              <a:rPr lang="cs-CZ" sz="3000" dirty="0" err="1"/>
              <a:t>cardiac</a:t>
            </a:r>
            <a:r>
              <a:rPr lang="cs-CZ" sz="3000" dirty="0"/>
              <a:t> cause </a:t>
            </a:r>
            <a:r>
              <a:rPr lang="cs-CZ" sz="3000" dirty="0" err="1"/>
              <a:t>were</a:t>
            </a:r>
            <a:r>
              <a:rPr lang="cs-CZ" sz="3000" dirty="0"/>
              <a:t> </a:t>
            </a:r>
            <a:r>
              <a:rPr lang="cs-CZ" sz="3000" dirty="0" err="1"/>
              <a:t>electronically</a:t>
            </a:r>
            <a:r>
              <a:rPr lang="cs-CZ" sz="3000" dirty="0"/>
              <a:t> </a:t>
            </a:r>
            <a:r>
              <a:rPr lang="cs-CZ" sz="3000" dirty="0" err="1"/>
              <a:t>randomized</a:t>
            </a:r>
            <a:r>
              <a:rPr lang="cs-CZ" sz="3000" dirty="0"/>
              <a:t> to H </a:t>
            </a:r>
            <a:r>
              <a:rPr lang="cs-CZ" sz="3000" dirty="0" err="1"/>
              <a:t>or</a:t>
            </a:r>
            <a:r>
              <a:rPr lang="cs-CZ" sz="3000" dirty="0"/>
              <a:t> S </a:t>
            </a:r>
            <a:r>
              <a:rPr lang="cs-CZ" sz="3000" dirty="0" err="1"/>
              <a:t>during</a:t>
            </a:r>
            <a:r>
              <a:rPr lang="cs-CZ" sz="3000" dirty="0"/>
              <a:t> on </a:t>
            </a:r>
            <a:r>
              <a:rPr lang="cs-CZ" sz="3000" dirty="0" err="1"/>
              <a:t>scene</a:t>
            </a:r>
            <a:r>
              <a:rPr lang="cs-CZ" sz="3000" dirty="0"/>
              <a:t> </a:t>
            </a:r>
            <a:r>
              <a:rPr lang="cs-CZ" sz="3000" dirty="0" err="1"/>
              <a:t>ongoing</a:t>
            </a:r>
            <a:r>
              <a:rPr lang="cs-CZ" sz="3000" dirty="0"/>
              <a:t> </a:t>
            </a:r>
            <a:r>
              <a:rPr lang="cs-CZ" sz="3000" dirty="0" err="1"/>
              <a:t>chest</a:t>
            </a:r>
            <a:r>
              <a:rPr lang="cs-CZ" sz="3000" dirty="0"/>
              <a:t> </a:t>
            </a:r>
            <a:r>
              <a:rPr lang="cs-CZ" sz="3000" dirty="0" err="1"/>
              <a:t>compressions</a:t>
            </a:r>
            <a:r>
              <a:rPr lang="cs-CZ" sz="3000" dirty="0"/>
              <a:t> </a:t>
            </a:r>
          </a:p>
          <a:p>
            <a:r>
              <a:rPr lang="cs-CZ" sz="3000" dirty="0"/>
              <a:t>Study </a:t>
            </a:r>
            <a:r>
              <a:rPr lang="cs-CZ" sz="3000" dirty="0" err="1"/>
              <a:t>conducted</a:t>
            </a:r>
            <a:r>
              <a:rPr lang="cs-CZ" sz="3000" dirty="0"/>
              <a:t> </a:t>
            </a:r>
            <a:r>
              <a:rPr lang="cs-CZ" sz="3000" dirty="0" err="1"/>
              <a:t>from</a:t>
            </a:r>
            <a:r>
              <a:rPr lang="cs-CZ" sz="3000" dirty="0"/>
              <a:t> Mar-1-2013 to Oct-25-2020</a:t>
            </a:r>
          </a:p>
          <a:p>
            <a:r>
              <a:rPr lang="cs-CZ" sz="3000" dirty="0" err="1"/>
              <a:t>Prematurely</a:t>
            </a:r>
            <a:r>
              <a:rPr lang="cs-CZ" sz="3000" dirty="0"/>
              <a:t> </a:t>
            </a:r>
            <a:r>
              <a:rPr lang="cs-CZ" sz="3000" dirty="0" err="1"/>
              <a:t>stopped</a:t>
            </a:r>
            <a:r>
              <a:rPr lang="cs-CZ" sz="3000" dirty="0"/>
              <a:t> by DSMB </a:t>
            </a:r>
            <a:r>
              <a:rPr lang="cs-CZ" sz="3000" dirty="0" err="1"/>
              <a:t>due</a:t>
            </a:r>
            <a:r>
              <a:rPr lang="cs-CZ" sz="3000" dirty="0"/>
              <a:t> to benefit in </a:t>
            </a:r>
            <a:r>
              <a:rPr lang="cs-CZ" sz="3000" dirty="0" err="1"/>
              <a:t>subgroups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54862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51DDA-D80D-4C63-B7F1-30C04F9C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911" y="-293034"/>
            <a:ext cx="8003356" cy="1327918"/>
          </a:xfrm>
        </p:spPr>
        <p:txBody>
          <a:bodyPr/>
          <a:lstStyle/>
          <a:p>
            <a:r>
              <a:rPr lang="cs-CZ" sz="3200" dirty="0"/>
              <a:t>Study </a:t>
            </a:r>
            <a:r>
              <a:rPr lang="cs-CZ" sz="3200" dirty="0" err="1"/>
              <a:t>flow</a:t>
            </a:r>
            <a:r>
              <a:rPr lang="cs-CZ" sz="3200" dirty="0"/>
              <a:t> and </a:t>
            </a:r>
            <a:r>
              <a:rPr lang="cs-CZ" sz="3200" dirty="0" err="1"/>
              <a:t>baseline</a:t>
            </a:r>
            <a:r>
              <a:rPr lang="cs-CZ" sz="3200" dirty="0"/>
              <a:t> </a:t>
            </a:r>
            <a:r>
              <a:rPr lang="cs-CZ" sz="3200" dirty="0" err="1"/>
              <a:t>characteristics</a:t>
            </a:r>
            <a:endParaRPr lang="cs-CZ" sz="3200" dirty="0"/>
          </a:p>
        </p:txBody>
      </p:sp>
      <p:pic>
        <p:nvPicPr>
          <p:cNvPr id="52" name="Obrázek 51">
            <a:extLst>
              <a:ext uri="{FF2B5EF4-FFF2-40B4-BE49-F238E27FC236}">
                <a16:creationId xmlns:a16="http://schemas.microsoft.com/office/drawing/2014/main" id="{4E0DCC9F-0E4A-4047-85A3-BAED97D75E8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5599"/>
          <a:stretch/>
        </p:blipFill>
        <p:spPr bwMode="auto">
          <a:xfrm>
            <a:off x="67321" y="678730"/>
            <a:ext cx="6730642" cy="610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93661787-106C-4BB6-87C7-1C99405C0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3" b="9814"/>
          <a:stretch/>
        </p:blipFill>
        <p:spPr>
          <a:xfrm>
            <a:off x="6871854" y="678730"/>
            <a:ext cx="4917470" cy="6102860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394F3FB8-63AB-4B59-B81E-D308B93A7580}"/>
              </a:ext>
            </a:extLst>
          </p:cNvPr>
          <p:cNvCxnSpPr>
            <a:cxnSpLocks/>
          </p:cNvCxnSpPr>
          <p:nvPr/>
        </p:nvCxnSpPr>
        <p:spPr>
          <a:xfrm>
            <a:off x="8552873" y="1533236"/>
            <a:ext cx="19396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B9896B4-09BB-4EB4-84C5-8F54721DECDF}"/>
              </a:ext>
            </a:extLst>
          </p:cNvPr>
          <p:cNvCxnSpPr>
            <a:cxnSpLocks/>
          </p:cNvCxnSpPr>
          <p:nvPr/>
        </p:nvCxnSpPr>
        <p:spPr>
          <a:xfrm>
            <a:off x="8552873" y="4207163"/>
            <a:ext cx="19396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BEDDF7E-0B2B-4C71-B1BD-95EE312A1295}"/>
              </a:ext>
            </a:extLst>
          </p:cNvPr>
          <p:cNvCxnSpPr>
            <a:cxnSpLocks/>
          </p:cNvCxnSpPr>
          <p:nvPr/>
        </p:nvCxnSpPr>
        <p:spPr>
          <a:xfrm>
            <a:off x="8552873" y="3144981"/>
            <a:ext cx="19396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443A60D-9D41-46F8-839A-68B13557DA47}"/>
              </a:ext>
            </a:extLst>
          </p:cNvPr>
          <p:cNvCxnSpPr>
            <a:cxnSpLocks/>
          </p:cNvCxnSpPr>
          <p:nvPr/>
        </p:nvCxnSpPr>
        <p:spPr>
          <a:xfrm>
            <a:off x="8543637" y="4641272"/>
            <a:ext cx="19396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3E95A2F-1738-4B51-A365-BFFF6D9E8E7E}"/>
              </a:ext>
            </a:extLst>
          </p:cNvPr>
          <p:cNvCxnSpPr>
            <a:cxnSpLocks/>
          </p:cNvCxnSpPr>
          <p:nvPr/>
        </p:nvCxnSpPr>
        <p:spPr>
          <a:xfrm>
            <a:off x="8543637" y="5962072"/>
            <a:ext cx="19396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E679F43-5AAF-4CF1-B61C-E1006CEF6269}"/>
              </a:ext>
            </a:extLst>
          </p:cNvPr>
          <p:cNvCxnSpPr>
            <a:cxnSpLocks/>
          </p:cNvCxnSpPr>
          <p:nvPr/>
        </p:nvCxnSpPr>
        <p:spPr>
          <a:xfrm>
            <a:off x="8548250" y="6795444"/>
            <a:ext cx="19396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6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50E5A-DE4A-4400-AD1E-F34F6A1B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0153"/>
            <a:ext cx="10972800" cy="928648"/>
          </a:xfrm>
        </p:spPr>
        <p:txBody>
          <a:bodyPr/>
          <a:lstStyle/>
          <a:p>
            <a:r>
              <a:rPr lang="cs-CZ" sz="3200" dirty="0" err="1"/>
              <a:t>Procedural</a:t>
            </a:r>
            <a:r>
              <a:rPr lang="cs-CZ" sz="3200" dirty="0"/>
              <a:t> </a:t>
            </a:r>
            <a:r>
              <a:rPr lang="cs-CZ" sz="3200" dirty="0" err="1"/>
              <a:t>characteristics</a:t>
            </a:r>
            <a:endParaRPr lang="cs-CZ" sz="3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2585E3-9AE5-4867-A85E-EC07DE65A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" b="10397"/>
          <a:stretch/>
        </p:blipFill>
        <p:spPr>
          <a:xfrm>
            <a:off x="339969" y="564819"/>
            <a:ext cx="4617507" cy="632507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340D387-1A95-45F3-BA99-F28748B05B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326"/>
          <a:stretch/>
        </p:blipFill>
        <p:spPr>
          <a:xfrm>
            <a:off x="5802236" y="1535498"/>
            <a:ext cx="4935404" cy="780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D03677-BD81-401F-8513-044A008F3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" b="96427"/>
          <a:stretch/>
        </p:blipFill>
        <p:spPr>
          <a:xfrm>
            <a:off x="5801916" y="1121088"/>
            <a:ext cx="4935724" cy="2295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9C1665-6BA1-4959-ABB0-016334B694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618"/>
          <a:stretch/>
        </p:blipFill>
        <p:spPr>
          <a:xfrm>
            <a:off x="5802236" y="2501221"/>
            <a:ext cx="4935404" cy="359713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8A16ABD-2DEA-45EB-984B-D6778DDE39D9}"/>
              </a:ext>
            </a:extLst>
          </p:cNvPr>
          <p:cNvSpPr/>
          <p:nvPr/>
        </p:nvSpPr>
        <p:spPr>
          <a:xfrm>
            <a:off x="212436" y="1819563"/>
            <a:ext cx="4784437" cy="849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B08A76F-17BF-4F08-9B88-A9B17448ADCF}"/>
              </a:ext>
            </a:extLst>
          </p:cNvPr>
          <p:cNvSpPr/>
          <p:nvPr/>
        </p:nvSpPr>
        <p:spPr>
          <a:xfrm>
            <a:off x="212436" y="3191163"/>
            <a:ext cx="4784437" cy="849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C8AC25E-6BF9-4AD9-8203-EC492D321B5F}"/>
              </a:ext>
            </a:extLst>
          </p:cNvPr>
          <p:cNvSpPr/>
          <p:nvPr/>
        </p:nvSpPr>
        <p:spPr>
          <a:xfrm>
            <a:off x="212436" y="6008256"/>
            <a:ext cx="4784437" cy="780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E86EB2D-6DDA-4EDC-9BC0-1DCF169FF505}"/>
              </a:ext>
            </a:extLst>
          </p:cNvPr>
          <p:cNvSpPr/>
          <p:nvPr/>
        </p:nvSpPr>
        <p:spPr>
          <a:xfrm>
            <a:off x="5551056" y="3948546"/>
            <a:ext cx="5347854" cy="593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C0F7BB7-B39B-473C-BA91-FB2FA883F1C0}"/>
              </a:ext>
            </a:extLst>
          </p:cNvPr>
          <p:cNvSpPr/>
          <p:nvPr/>
        </p:nvSpPr>
        <p:spPr>
          <a:xfrm>
            <a:off x="5551056" y="1466653"/>
            <a:ext cx="5347854" cy="849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1185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B55604-5846-4F7A-B906-F6645360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998" y="2986"/>
            <a:ext cx="3982923" cy="807718"/>
          </a:xfrm>
        </p:spPr>
        <p:txBody>
          <a:bodyPr/>
          <a:lstStyle/>
          <a:p>
            <a:r>
              <a:rPr lang="cs-CZ" sz="3600" dirty="0" err="1"/>
              <a:t>Outcomes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161D4C-A42C-465D-8FC8-7E2970E2A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7" y="887808"/>
            <a:ext cx="5748528" cy="25984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561916-CA35-4E48-ADDF-78F6AC86A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" y="3563332"/>
            <a:ext cx="5995333" cy="293409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C8266FC-5310-433A-A1EB-436D6EEE8CA1}"/>
              </a:ext>
            </a:extLst>
          </p:cNvPr>
          <p:cNvPicPr/>
          <p:nvPr/>
        </p:nvPicPr>
        <p:blipFill rotWithShape="1">
          <a:blip r:embed="rId4"/>
          <a:srcRect t="4569"/>
          <a:stretch/>
        </p:blipFill>
        <p:spPr bwMode="auto">
          <a:xfrm>
            <a:off x="6807254" y="603315"/>
            <a:ext cx="4825422" cy="6203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C29FB427-D20E-4360-B077-3BC44C78A370}"/>
              </a:ext>
            </a:extLst>
          </p:cNvPr>
          <p:cNvSpPr txBox="1">
            <a:spLocks/>
          </p:cNvSpPr>
          <p:nvPr/>
        </p:nvSpPr>
        <p:spPr bwMode="auto">
          <a:xfrm>
            <a:off x="6674384" y="-37059"/>
            <a:ext cx="4825422" cy="88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kern="0" dirty="0" err="1"/>
              <a:t>Bayesian</a:t>
            </a:r>
            <a:r>
              <a:rPr lang="cs-CZ" sz="1600" kern="0" dirty="0"/>
              <a:t> </a:t>
            </a:r>
            <a:r>
              <a:rPr lang="cs-CZ" sz="1600" kern="0" dirty="0" err="1"/>
              <a:t>analysis</a:t>
            </a:r>
            <a:r>
              <a:rPr lang="cs-CZ" sz="1600" kern="0" dirty="0"/>
              <a:t> of </a:t>
            </a:r>
            <a:r>
              <a:rPr lang="cs-CZ" sz="1600" kern="0" dirty="0" err="1"/>
              <a:t>the</a:t>
            </a:r>
            <a:r>
              <a:rPr lang="cs-CZ" sz="1600" kern="0" dirty="0"/>
              <a:t> </a:t>
            </a:r>
            <a:r>
              <a:rPr lang="cs-CZ" sz="1600" kern="0" dirty="0" err="1"/>
              <a:t>primary</a:t>
            </a:r>
            <a:r>
              <a:rPr lang="cs-CZ" sz="1600" kern="0" dirty="0"/>
              <a:t> </a:t>
            </a:r>
            <a:r>
              <a:rPr lang="cs-CZ" sz="1600" kern="0" dirty="0" err="1"/>
              <a:t>outcome</a:t>
            </a:r>
            <a:endParaRPr lang="cs-CZ" sz="1600" kern="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23502A0-1294-4EA3-8A5A-A197D13F0582}"/>
              </a:ext>
            </a:extLst>
          </p:cNvPr>
          <p:cNvSpPr/>
          <p:nvPr/>
        </p:nvSpPr>
        <p:spPr>
          <a:xfrm>
            <a:off x="175491" y="1191491"/>
            <a:ext cx="5995333" cy="148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2795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6849E76-8BEC-4284-B287-26F215350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9" y="1825931"/>
            <a:ext cx="9878008" cy="4840224"/>
          </a:xfrm>
          <a:prstGeom prst="rect">
            <a:avLst/>
          </a:prstGeom>
          <a:noFill/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B6C5E76F-8E64-42EE-AE05-C83813AE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301142"/>
            <a:ext cx="10972800" cy="1143000"/>
          </a:xfrm>
        </p:spPr>
        <p:txBody>
          <a:bodyPr/>
          <a:lstStyle/>
          <a:p>
            <a:r>
              <a:rPr lang="cs-CZ" dirty="0" err="1"/>
              <a:t>Survival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time</a:t>
            </a:r>
            <a:r>
              <a:rPr lang="cs-CZ" dirty="0"/>
              <a:t> of CPR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C434C3E-8D01-4B1D-A2B2-E0582905347A}"/>
              </a:ext>
            </a:extLst>
          </p:cNvPr>
          <p:cNvCxnSpPr/>
          <p:nvPr/>
        </p:nvCxnSpPr>
        <p:spPr>
          <a:xfrm flipH="1" flipV="1">
            <a:off x="7278255" y="5467927"/>
            <a:ext cx="2013527" cy="360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744706EE-92AA-4354-BFE8-D3146CC9BBE9}"/>
              </a:ext>
            </a:extLst>
          </p:cNvPr>
          <p:cNvSpPr txBox="1"/>
          <p:nvPr/>
        </p:nvSpPr>
        <p:spPr>
          <a:xfrm>
            <a:off x="9374909" y="5366480"/>
            <a:ext cx="244763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4 of 6 </a:t>
            </a:r>
            <a:r>
              <a:rPr lang="cs-CZ" dirty="0" err="1">
                <a:solidFill>
                  <a:srgbClr val="FF0000"/>
                </a:solidFill>
              </a:rPr>
              <a:t>survivors</a:t>
            </a:r>
            <a:endParaRPr lang="cs-CZ" dirty="0">
              <a:solidFill>
                <a:srgbClr val="FF0000"/>
              </a:solidFill>
            </a:endParaRPr>
          </a:p>
          <a:p>
            <a:pPr algn="ctr"/>
            <a:r>
              <a:rPr lang="cs-CZ" dirty="0">
                <a:solidFill>
                  <a:srgbClr val="FF0000"/>
                </a:solidFill>
              </a:rPr>
              <a:t>In S </a:t>
            </a:r>
            <a:r>
              <a:rPr lang="cs-CZ" dirty="0" err="1">
                <a:solidFill>
                  <a:srgbClr val="FF0000"/>
                </a:solidFill>
              </a:rPr>
              <a:t>arm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were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actually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crossovers</a:t>
            </a:r>
            <a:r>
              <a:rPr lang="cs-CZ" dirty="0">
                <a:solidFill>
                  <a:srgbClr val="FF0000"/>
                </a:solidFill>
              </a:rPr>
              <a:t> to H </a:t>
            </a:r>
            <a:r>
              <a:rPr lang="cs-CZ" dirty="0" err="1">
                <a:solidFill>
                  <a:srgbClr val="FF0000"/>
                </a:solidFill>
              </a:rPr>
              <a:t>arm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9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85E6F5-141C-4EF6-8762-1880982E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6" y="87070"/>
            <a:ext cx="10972800" cy="792162"/>
          </a:xfrm>
        </p:spPr>
        <p:txBody>
          <a:bodyPr/>
          <a:lstStyle/>
          <a:p>
            <a:r>
              <a:rPr lang="cs-CZ" dirty="0" err="1"/>
              <a:t>Conclusions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9C0C74-14DD-4AEC-A7F2-A4D23061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5" y="879232"/>
            <a:ext cx="11852030" cy="5891698"/>
          </a:xfrm>
        </p:spPr>
        <p:txBody>
          <a:bodyPr/>
          <a:lstStyle/>
          <a:p>
            <a:r>
              <a:rPr lang="en-US" sz="3000" b="1" dirty="0"/>
              <a:t>Hyperinvasive approach is feasible and effective treatment </a:t>
            </a:r>
            <a:r>
              <a:rPr lang="en-US" sz="3000" dirty="0"/>
              <a:t>strategy in refractory OHCA</a:t>
            </a:r>
            <a:endParaRPr lang="cs-CZ" sz="3000" dirty="0"/>
          </a:p>
          <a:p>
            <a:r>
              <a:rPr lang="en-US" sz="3000" dirty="0"/>
              <a:t>Although we did not demonstrate statistically significant improvement in primary outcome, Bayesian analysis of primary endpoint suggests benefit of the H</a:t>
            </a:r>
            <a:r>
              <a:rPr lang="cs-CZ" sz="3000" dirty="0"/>
              <a:t> </a:t>
            </a:r>
            <a:r>
              <a:rPr lang="en-US" sz="3000" dirty="0"/>
              <a:t>approach under a broad set of scenarios. </a:t>
            </a:r>
            <a:endParaRPr lang="cs-CZ" sz="3000" dirty="0"/>
          </a:p>
          <a:p>
            <a:r>
              <a:rPr lang="cs-CZ" sz="3000" dirty="0"/>
              <a:t>S</a:t>
            </a:r>
            <a:r>
              <a:rPr lang="en-US" sz="3000" dirty="0" err="1"/>
              <a:t>tudy</a:t>
            </a:r>
            <a:r>
              <a:rPr lang="en-US" sz="3000" dirty="0"/>
              <a:t> showed a </a:t>
            </a:r>
            <a:r>
              <a:rPr lang="en-US" sz="3000" b="1" dirty="0"/>
              <a:t>beneficial effect in 30-day neurological outcome, 180 day mortality</a:t>
            </a:r>
            <a:r>
              <a:rPr lang="en-US" sz="3000" dirty="0"/>
              <a:t>, and </a:t>
            </a:r>
            <a:r>
              <a:rPr lang="en-US" sz="3000" b="1" dirty="0"/>
              <a:t>benefit in patients resuscitated for more than 45 minutes. </a:t>
            </a:r>
            <a:endParaRPr lang="cs-CZ" sz="3000" b="1" dirty="0"/>
          </a:p>
          <a:p>
            <a:r>
              <a:rPr lang="en-US" sz="3000" dirty="0"/>
              <a:t>Prerequisites</a:t>
            </a:r>
            <a:r>
              <a:rPr lang="cs-CZ" sz="3000" dirty="0"/>
              <a:t> i</a:t>
            </a:r>
            <a:r>
              <a:rPr lang="en-US" sz="3000" dirty="0" err="1"/>
              <a:t>nclude</a:t>
            </a:r>
            <a:r>
              <a:rPr lang="en-US" sz="3000" dirty="0"/>
              <a:t> </a:t>
            </a:r>
            <a:r>
              <a:rPr lang="cs-CZ" sz="3000" b="1" dirty="0" err="1"/>
              <a:t>highly</a:t>
            </a:r>
            <a:r>
              <a:rPr lang="cs-CZ" sz="3000" b="1" dirty="0"/>
              <a:t> e</a:t>
            </a:r>
            <a:r>
              <a:rPr lang="en-US" sz="3000" b="1" dirty="0" err="1"/>
              <a:t>ffective</a:t>
            </a:r>
            <a:r>
              <a:rPr lang="en-US" sz="3000" b="1" dirty="0"/>
              <a:t> prehospital care</a:t>
            </a:r>
            <a:r>
              <a:rPr lang="en-US" sz="3000" dirty="0"/>
              <a:t>, high percentage of </a:t>
            </a:r>
            <a:r>
              <a:rPr lang="en-US" sz="3000" b="1" dirty="0"/>
              <a:t>bystander CPR</a:t>
            </a:r>
            <a:r>
              <a:rPr lang="en-US" sz="3000" dirty="0"/>
              <a:t>, dispatch center directed CPR and close cooperation with experienced CA center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19597234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43129</TotalTime>
  <Words>332</Words>
  <Application>Microsoft Office PowerPoint</Application>
  <PresentationFormat>Širokoúhlá obrazovka</PresentationFormat>
  <Paragraphs>30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Výchozí návrh</vt:lpstr>
      <vt:lpstr>Custom Design</vt:lpstr>
      <vt:lpstr>Prezentace aplikace PowerPoint</vt:lpstr>
      <vt:lpstr>Introduction and methods</vt:lpstr>
      <vt:lpstr>Study flow and baseline characteristics</vt:lpstr>
      <vt:lpstr>Procedural characteristics</vt:lpstr>
      <vt:lpstr>Outcomes</vt:lpstr>
      <vt:lpstr>Survival related to time of CPR</vt:lpstr>
      <vt:lpstr>Conclusions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Linhart</dc:creator>
  <cp:lastModifiedBy>Jan Belohlavek</cp:lastModifiedBy>
  <cp:revision>261</cp:revision>
  <dcterms:created xsi:type="dcterms:W3CDTF">2009-05-08T14:20:47Z</dcterms:created>
  <dcterms:modified xsi:type="dcterms:W3CDTF">2021-05-06T13:47:55Z</dcterms:modified>
</cp:coreProperties>
</file>