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01" r:id="rId2"/>
    <p:sldId id="302" r:id="rId3"/>
    <p:sldId id="303" r:id="rId4"/>
    <p:sldId id="304" r:id="rId5"/>
    <p:sldId id="307" r:id="rId6"/>
    <p:sldId id="308" r:id="rId7"/>
    <p:sldId id="306" r:id="rId8"/>
    <p:sldId id="309" r:id="rId9"/>
    <p:sldId id="311" r:id="rId10"/>
    <p:sldId id="310" r:id="rId11"/>
    <p:sldId id="312" r:id="rId12"/>
    <p:sldId id="313" r:id="rId13"/>
    <p:sldId id="314" r:id="rId14"/>
    <p:sldId id="315" r:id="rId15"/>
    <p:sldId id="317" r:id="rId16"/>
    <p:sldId id="318" r:id="rId17"/>
    <p:sldId id="319" r:id="rId18"/>
    <p:sldId id="320" r:id="rId19"/>
  </p:sldIdLst>
  <p:sldSz cx="9144000" cy="5143500" type="screen16x9"/>
  <p:notesSz cx="6858000" cy="9144000"/>
  <p:defaultTextStyle>
    <a:defPPr>
      <a:defRPr lang="fr-FR"/>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20" algn="l" defTabSz="457106" rtl="0" eaLnBrk="1" latinLnBrk="0" hangingPunct="1">
      <a:defRPr sz="1800" kern="1200">
        <a:solidFill>
          <a:schemeClr val="tx1"/>
        </a:solidFill>
        <a:latin typeface="+mn-lt"/>
        <a:ea typeface="+mn-ea"/>
        <a:cs typeface="+mn-cs"/>
      </a:defRPr>
    </a:lvl3pPr>
    <a:lvl4pPr marL="1371328" algn="l" defTabSz="457106" rtl="0" eaLnBrk="1" latinLnBrk="0" hangingPunct="1">
      <a:defRPr sz="1800" kern="1200">
        <a:solidFill>
          <a:schemeClr val="tx1"/>
        </a:solidFill>
        <a:latin typeface="+mn-lt"/>
        <a:ea typeface="+mn-ea"/>
        <a:cs typeface="+mn-cs"/>
      </a:defRPr>
    </a:lvl4pPr>
    <a:lvl5pPr marL="1828439" algn="l" defTabSz="457106" rtl="0" eaLnBrk="1" latinLnBrk="0" hangingPunct="1">
      <a:defRPr sz="1800" kern="1200">
        <a:solidFill>
          <a:schemeClr val="tx1"/>
        </a:solidFill>
        <a:latin typeface="+mn-lt"/>
        <a:ea typeface="+mn-ea"/>
        <a:cs typeface="+mn-cs"/>
      </a:defRPr>
    </a:lvl5pPr>
    <a:lvl6pPr marL="2285544" algn="l" defTabSz="457106" rtl="0" eaLnBrk="1" latinLnBrk="0" hangingPunct="1">
      <a:defRPr sz="1800" kern="1200">
        <a:solidFill>
          <a:schemeClr val="tx1"/>
        </a:solidFill>
        <a:latin typeface="+mn-lt"/>
        <a:ea typeface="+mn-ea"/>
        <a:cs typeface="+mn-cs"/>
      </a:defRPr>
    </a:lvl6pPr>
    <a:lvl7pPr marL="2742650" algn="l" defTabSz="457106" rtl="0" eaLnBrk="1" latinLnBrk="0" hangingPunct="1">
      <a:defRPr sz="1800" kern="1200">
        <a:solidFill>
          <a:schemeClr val="tx1"/>
        </a:solidFill>
        <a:latin typeface="+mn-lt"/>
        <a:ea typeface="+mn-ea"/>
        <a:cs typeface="+mn-cs"/>
      </a:defRPr>
    </a:lvl7pPr>
    <a:lvl8pPr marL="3199760" algn="l" defTabSz="457106" rtl="0" eaLnBrk="1" latinLnBrk="0" hangingPunct="1">
      <a:defRPr sz="1800" kern="1200">
        <a:solidFill>
          <a:schemeClr val="tx1"/>
        </a:solidFill>
        <a:latin typeface="+mn-lt"/>
        <a:ea typeface="+mn-ea"/>
        <a:cs typeface="+mn-cs"/>
      </a:defRPr>
    </a:lvl8pPr>
    <a:lvl9pPr marL="3656869" algn="l" defTabSz="45710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FBC"/>
    <a:srgbClr val="FD7A4D"/>
    <a:srgbClr val="2DFF33"/>
    <a:srgbClr val="44095A"/>
    <a:srgbClr val="110E15"/>
    <a:srgbClr val="00055A"/>
    <a:srgbClr val="00046C"/>
    <a:srgbClr val="000651"/>
    <a:srgbClr val="DE930D"/>
    <a:srgbClr val="2B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21" autoAdjust="0"/>
    <p:restoredTop sz="83012" autoAdjust="0"/>
  </p:normalViewPr>
  <p:slideViewPr>
    <p:cSldViewPr snapToObjects="1">
      <p:cViewPr>
        <p:scale>
          <a:sx n="100" d="100"/>
          <a:sy n="100" d="100"/>
        </p:scale>
        <p:origin x="-1520" y="-272"/>
      </p:cViewPr>
      <p:guideLst>
        <p:guide orient="horz" pos="162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Experimental</c:v>
                </c:pt>
              </c:strCache>
            </c:strRef>
          </c:tx>
          <c:invertIfNegative val="0"/>
          <c:dLbls>
            <c:dLbl>
              <c:idx val="3"/>
              <c:layout>
                <c:manualLayout>
                  <c:x val="-0.0104166666666667"/>
                  <c:y val="0.00624999999999988"/>
                </c:manualLayout>
              </c:layout>
              <c:showLegendKey val="0"/>
              <c:showVal val="1"/>
              <c:showCatName val="0"/>
              <c:showSerName val="0"/>
              <c:showPercent val="0"/>
              <c:showBubbleSize val="0"/>
            </c:dLbl>
            <c:dLbl>
              <c:idx val="4"/>
              <c:layout>
                <c:manualLayout>
                  <c:x val="-0.0119862625835533"/>
                  <c:y val="0.00909304837644934"/>
                </c:manualLayout>
              </c:layout>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Sheet1!$A$2:$A$8</c:f>
              <c:strCache>
                <c:ptCount val="7"/>
                <c:pt idx="0">
                  <c:v>Death</c:v>
                </c:pt>
                <c:pt idx="1">
                  <c:v>Cardiac Death</c:v>
                </c:pt>
                <c:pt idx="2">
                  <c:v>Cardiac Death or MI</c:v>
                </c:pt>
                <c:pt idx="3">
                  <c:v>MI</c:v>
                </c:pt>
                <c:pt idx="4">
                  <c:v>Stroke</c:v>
                </c:pt>
                <c:pt idx="5">
                  <c:v>Def ST</c:v>
                </c:pt>
                <c:pt idx="6">
                  <c:v>urg TVR</c:v>
                </c:pt>
              </c:strCache>
            </c:strRef>
          </c:cat>
          <c:val>
            <c:numRef>
              <c:f>Sheet1!$B$2:$B$8</c:f>
              <c:numCache>
                <c:formatCode>General</c:formatCode>
                <c:ptCount val="7"/>
                <c:pt idx="0">
                  <c:v>2.93</c:v>
                </c:pt>
                <c:pt idx="1">
                  <c:v>1.82</c:v>
                </c:pt>
                <c:pt idx="2">
                  <c:v>4.51</c:v>
                </c:pt>
                <c:pt idx="3">
                  <c:v>2.85</c:v>
                </c:pt>
                <c:pt idx="4">
                  <c:v>1.16</c:v>
                </c:pt>
                <c:pt idx="5">
                  <c:v>0.71</c:v>
                </c:pt>
                <c:pt idx="6">
                  <c:v>1.87</c:v>
                </c:pt>
              </c:numCache>
            </c:numRef>
          </c:val>
        </c:ser>
        <c:ser>
          <c:idx val="1"/>
          <c:order val="1"/>
          <c:tx>
            <c:strRef>
              <c:f>Sheet1!$C$1</c:f>
              <c:strCache>
                <c:ptCount val="1"/>
                <c:pt idx="0">
                  <c:v>Conventional</c:v>
                </c:pt>
              </c:strCache>
            </c:strRef>
          </c:tx>
          <c:spPr>
            <a:gradFill flip="none" rotWithShape="1">
              <a:gsLst>
                <a:gs pos="0">
                  <a:srgbClr val="FF0000"/>
                </a:gs>
                <a:gs pos="100000">
                  <a:srgbClr val="FD7A4D"/>
                </a:gs>
              </a:gsLst>
              <a:lin ang="18300000" scaled="0"/>
              <a:tileRect/>
            </a:gradFill>
          </c:spPr>
          <c:invertIfNegative val="0"/>
          <c:dLbls>
            <c:dLbl>
              <c:idx val="3"/>
              <c:layout>
                <c:manualLayout>
                  <c:x val="0.0166666666666667"/>
                  <c:y val="0.00624999999999988"/>
                </c:manualLayout>
              </c:layout>
              <c:showLegendKey val="0"/>
              <c:showVal val="1"/>
              <c:showCatName val="0"/>
              <c:showSerName val="0"/>
              <c:showPercent val="0"/>
              <c:showBubbleSize val="0"/>
            </c:dLbl>
            <c:dLbl>
              <c:idx val="4"/>
              <c:layout>
                <c:manualLayout>
                  <c:x val="0.0119862625835533"/>
                  <c:y val="-0.0363721935057973"/>
                </c:manualLayout>
              </c:layout>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Sheet1!$A$2:$A$8</c:f>
              <c:strCache>
                <c:ptCount val="7"/>
                <c:pt idx="0">
                  <c:v>Death</c:v>
                </c:pt>
                <c:pt idx="1">
                  <c:v>Cardiac Death</c:v>
                </c:pt>
                <c:pt idx="2">
                  <c:v>Cardiac Death or MI</c:v>
                </c:pt>
                <c:pt idx="3">
                  <c:v>MI</c:v>
                </c:pt>
                <c:pt idx="4">
                  <c:v>Stroke</c:v>
                </c:pt>
                <c:pt idx="5">
                  <c:v>Def ST</c:v>
                </c:pt>
                <c:pt idx="6">
                  <c:v>urg TVR</c:v>
                </c:pt>
              </c:strCache>
            </c:strRef>
          </c:cat>
          <c:val>
            <c:numRef>
              <c:f>Sheet1!$C$2:$C$8</c:f>
              <c:numCache>
                <c:formatCode>General</c:formatCode>
                <c:ptCount val="7"/>
                <c:pt idx="0">
                  <c:v>3.6</c:v>
                </c:pt>
                <c:pt idx="1">
                  <c:v>2.32</c:v>
                </c:pt>
                <c:pt idx="2">
                  <c:v>5.41</c:v>
                </c:pt>
                <c:pt idx="3">
                  <c:v>3.56</c:v>
                </c:pt>
                <c:pt idx="4">
                  <c:v>1.16</c:v>
                </c:pt>
                <c:pt idx="5">
                  <c:v>1.0</c:v>
                </c:pt>
                <c:pt idx="6">
                  <c:v>2.72</c:v>
                </c:pt>
              </c:numCache>
            </c:numRef>
          </c:val>
        </c:ser>
        <c:dLbls>
          <c:showLegendKey val="0"/>
          <c:showVal val="0"/>
          <c:showCatName val="0"/>
          <c:showSerName val="0"/>
          <c:showPercent val="0"/>
          <c:showBubbleSize val="0"/>
        </c:dLbls>
        <c:gapWidth val="150"/>
        <c:axId val="2073588872"/>
        <c:axId val="2073581128"/>
      </c:barChart>
      <c:catAx>
        <c:axId val="2073588872"/>
        <c:scaling>
          <c:orientation val="minMax"/>
        </c:scaling>
        <c:delete val="0"/>
        <c:axPos val="b"/>
        <c:majorTickMark val="out"/>
        <c:minorTickMark val="none"/>
        <c:tickLblPos val="nextTo"/>
        <c:txPr>
          <a:bodyPr/>
          <a:lstStyle/>
          <a:p>
            <a:pPr>
              <a:defRPr sz="1600">
                <a:solidFill>
                  <a:schemeClr val="bg1"/>
                </a:solidFill>
              </a:defRPr>
            </a:pPr>
            <a:endParaRPr lang="en-US"/>
          </a:p>
        </c:txPr>
        <c:crossAx val="2073581128"/>
        <c:crosses val="autoZero"/>
        <c:auto val="1"/>
        <c:lblAlgn val="ctr"/>
        <c:lblOffset val="100"/>
        <c:noMultiLvlLbl val="0"/>
      </c:catAx>
      <c:valAx>
        <c:axId val="2073581128"/>
        <c:scaling>
          <c:orientation val="minMax"/>
          <c:max val="7.0"/>
        </c:scaling>
        <c:delete val="0"/>
        <c:axPos val="l"/>
        <c:numFmt formatCode="General" sourceLinked="1"/>
        <c:majorTickMark val="out"/>
        <c:minorTickMark val="none"/>
        <c:tickLblPos val="nextTo"/>
        <c:txPr>
          <a:bodyPr/>
          <a:lstStyle/>
          <a:p>
            <a:pPr>
              <a:defRPr>
                <a:solidFill>
                  <a:schemeClr val="bg1"/>
                </a:solidFill>
              </a:defRPr>
            </a:pPr>
            <a:endParaRPr lang="en-US"/>
          </a:p>
        </c:txPr>
        <c:crossAx val="2073588872"/>
        <c:crosses val="autoZero"/>
        <c:crossBetween val="between"/>
      </c:valAx>
    </c:plotArea>
    <c:legend>
      <c:legendPos val="t"/>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Experimental</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MI  GL</c:v>
                </c:pt>
                <c:pt idx="1">
                  <c:v>MI Glassy</c:v>
                </c:pt>
                <c:pt idx="2">
                  <c:v>ST GL</c:v>
                </c:pt>
                <c:pt idx="3">
                  <c:v>ST Glassy</c:v>
                </c:pt>
              </c:strCache>
            </c:strRef>
          </c:cat>
          <c:val>
            <c:numRef>
              <c:f>Sheet1!$B$2:$B$5</c:f>
              <c:numCache>
                <c:formatCode>General</c:formatCode>
                <c:ptCount val="4"/>
                <c:pt idx="0">
                  <c:v>0.36</c:v>
                </c:pt>
                <c:pt idx="1">
                  <c:v>0.69</c:v>
                </c:pt>
                <c:pt idx="2">
                  <c:v>0.6</c:v>
                </c:pt>
                <c:pt idx="3">
                  <c:v>0.05</c:v>
                </c:pt>
              </c:numCache>
            </c:numRef>
          </c:val>
        </c:ser>
        <c:ser>
          <c:idx val="1"/>
          <c:order val="1"/>
          <c:tx>
            <c:strRef>
              <c:f>Sheet1!$C$1</c:f>
              <c:strCache>
                <c:ptCount val="1"/>
                <c:pt idx="0">
                  <c:v>Conventional</c:v>
                </c:pt>
              </c:strCache>
            </c:strRef>
          </c:tx>
          <c:spPr>
            <a:gradFill flip="none" rotWithShape="1">
              <a:gsLst>
                <a:gs pos="0">
                  <a:srgbClr val="FF0000"/>
                </a:gs>
                <a:gs pos="100000">
                  <a:srgbClr val="FF6600"/>
                </a:gs>
              </a:gsLst>
              <a:lin ang="16680000" scaled="0"/>
              <a:tileRect/>
            </a:gra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MI  GL</c:v>
                </c:pt>
                <c:pt idx="1">
                  <c:v>MI Glassy</c:v>
                </c:pt>
                <c:pt idx="2">
                  <c:v>ST GL</c:v>
                </c:pt>
                <c:pt idx="3">
                  <c:v>ST Glassy</c:v>
                </c:pt>
              </c:strCache>
            </c:strRef>
          </c:cat>
          <c:val>
            <c:numRef>
              <c:f>Sheet1!$C$2:$C$5</c:f>
              <c:numCache>
                <c:formatCode>General</c:formatCode>
                <c:ptCount val="4"/>
                <c:pt idx="0">
                  <c:v>0.46</c:v>
                </c:pt>
                <c:pt idx="1">
                  <c:v>1.27</c:v>
                </c:pt>
                <c:pt idx="2">
                  <c:v>0.43</c:v>
                </c:pt>
                <c:pt idx="3">
                  <c:v>0.38</c:v>
                </c:pt>
              </c:numCache>
            </c:numRef>
          </c:val>
        </c:ser>
        <c:dLbls>
          <c:showLegendKey val="0"/>
          <c:showVal val="0"/>
          <c:showCatName val="0"/>
          <c:showSerName val="0"/>
          <c:showPercent val="0"/>
          <c:showBubbleSize val="0"/>
        </c:dLbls>
        <c:gapWidth val="150"/>
        <c:axId val="2141038184"/>
        <c:axId val="2140698728"/>
      </c:barChart>
      <c:catAx>
        <c:axId val="2141038184"/>
        <c:scaling>
          <c:orientation val="minMax"/>
        </c:scaling>
        <c:delete val="0"/>
        <c:axPos val="b"/>
        <c:majorTickMark val="out"/>
        <c:minorTickMark val="none"/>
        <c:tickLblPos val="nextTo"/>
        <c:txPr>
          <a:bodyPr/>
          <a:lstStyle/>
          <a:p>
            <a:pPr>
              <a:defRPr>
                <a:solidFill>
                  <a:schemeClr val="bg1"/>
                </a:solidFill>
              </a:defRPr>
            </a:pPr>
            <a:endParaRPr lang="en-US"/>
          </a:p>
        </c:txPr>
        <c:crossAx val="2140698728"/>
        <c:crosses val="autoZero"/>
        <c:auto val="1"/>
        <c:lblAlgn val="ctr"/>
        <c:lblOffset val="100"/>
        <c:noMultiLvlLbl val="0"/>
      </c:catAx>
      <c:valAx>
        <c:axId val="2140698728"/>
        <c:scaling>
          <c:orientation val="minMax"/>
          <c:max val="2.0"/>
        </c:scaling>
        <c:delete val="0"/>
        <c:axPos val="l"/>
        <c:numFmt formatCode="General" sourceLinked="1"/>
        <c:majorTickMark val="out"/>
        <c:minorTickMark val="none"/>
        <c:tickLblPos val="nextTo"/>
        <c:txPr>
          <a:bodyPr/>
          <a:lstStyle/>
          <a:p>
            <a:pPr>
              <a:defRPr>
                <a:solidFill>
                  <a:schemeClr val="bg1"/>
                </a:solidFill>
              </a:defRPr>
            </a:pPr>
            <a:endParaRPr lang="en-US"/>
          </a:p>
        </c:txPr>
        <c:crossAx val="2141038184"/>
        <c:crosses val="autoZero"/>
        <c:crossBetween val="between"/>
      </c:valAx>
    </c:plotArea>
    <c:legend>
      <c:legendPos val="t"/>
      <c:layout/>
      <c:overlay val="0"/>
      <c:txPr>
        <a:bodyPr/>
        <a:lstStyle/>
        <a:p>
          <a:pPr>
            <a:defRPr sz="20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C9DEA1-FA06-C942-9BFA-108DE87F615B}" type="datetimeFigureOut">
              <a:rPr lang="fr-FR" smtClean="0"/>
              <a:pPr/>
              <a:t>16/03/19</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0BDDC9-A138-7E4D-AA5C-541F25147A60}" type="slidenum">
              <a:rPr lang="fr-FR" smtClean="0"/>
              <a:pPr/>
              <a:t>‹#›</a:t>
            </a:fld>
            <a:endParaRPr lang="fr-FR"/>
          </a:p>
        </p:txBody>
      </p:sp>
    </p:spTree>
    <p:extLst>
      <p:ext uri="{BB962C8B-B14F-4D97-AF65-F5344CB8AC3E}">
        <p14:creationId xmlns:p14="http://schemas.microsoft.com/office/powerpoint/2010/main" val="3014211874"/>
      </p:ext>
    </p:extLst>
  </p:cSld>
  <p:clrMap bg1="lt1" tx1="dk1" bg2="lt2" tx2="dk2" accent1="accent1" accent2="accent2" accent3="accent3" accent4="accent4" accent5="accent5" accent6="accent6" hlink="hlink" folHlink="folHlink"/>
  <p:notesStyle>
    <a:lvl1pPr marL="0" algn="l" defTabSz="457106" rtl="0" eaLnBrk="1" latinLnBrk="0" hangingPunct="1">
      <a:defRPr sz="1200" kern="1200">
        <a:solidFill>
          <a:schemeClr val="tx1"/>
        </a:solidFill>
        <a:latin typeface="+mn-lt"/>
        <a:ea typeface="+mn-ea"/>
        <a:cs typeface="+mn-cs"/>
      </a:defRPr>
    </a:lvl1pPr>
    <a:lvl2pPr marL="457106" algn="l" defTabSz="457106" rtl="0" eaLnBrk="1" latinLnBrk="0" hangingPunct="1">
      <a:defRPr sz="1200" kern="1200">
        <a:solidFill>
          <a:schemeClr val="tx1"/>
        </a:solidFill>
        <a:latin typeface="+mn-lt"/>
        <a:ea typeface="+mn-ea"/>
        <a:cs typeface="+mn-cs"/>
      </a:defRPr>
    </a:lvl2pPr>
    <a:lvl3pPr marL="914220" algn="l" defTabSz="457106" rtl="0" eaLnBrk="1" latinLnBrk="0" hangingPunct="1">
      <a:defRPr sz="1200" kern="1200">
        <a:solidFill>
          <a:schemeClr val="tx1"/>
        </a:solidFill>
        <a:latin typeface="+mn-lt"/>
        <a:ea typeface="+mn-ea"/>
        <a:cs typeface="+mn-cs"/>
      </a:defRPr>
    </a:lvl3pPr>
    <a:lvl4pPr marL="1371328" algn="l" defTabSz="457106" rtl="0" eaLnBrk="1" latinLnBrk="0" hangingPunct="1">
      <a:defRPr sz="1200" kern="1200">
        <a:solidFill>
          <a:schemeClr val="tx1"/>
        </a:solidFill>
        <a:latin typeface="+mn-lt"/>
        <a:ea typeface="+mn-ea"/>
        <a:cs typeface="+mn-cs"/>
      </a:defRPr>
    </a:lvl4pPr>
    <a:lvl5pPr marL="1828439" algn="l" defTabSz="457106" rtl="0" eaLnBrk="1" latinLnBrk="0" hangingPunct="1">
      <a:defRPr sz="1200" kern="1200">
        <a:solidFill>
          <a:schemeClr val="tx1"/>
        </a:solidFill>
        <a:latin typeface="+mn-lt"/>
        <a:ea typeface="+mn-ea"/>
        <a:cs typeface="+mn-cs"/>
      </a:defRPr>
    </a:lvl5pPr>
    <a:lvl6pPr marL="2285544" algn="l" defTabSz="457106" rtl="0" eaLnBrk="1" latinLnBrk="0" hangingPunct="1">
      <a:defRPr sz="1200" kern="1200">
        <a:solidFill>
          <a:schemeClr val="tx1"/>
        </a:solidFill>
        <a:latin typeface="+mn-lt"/>
        <a:ea typeface="+mn-ea"/>
        <a:cs typeface="+mn-cs"/>
      </a:defRPr>
    </a:lvl6pPr>
    <a:lvl7pPr marL="2742650" algn="l" defTabSz="457106" rtl="0" eaLnBrk="1" latinLnBrk="0" hangingPunct="1">
      <a:defRPr sz="1200" kern="1200">
        <a:solidFill>
          <a:schemeClr val="tx1"/>
        </a:solidFill>
        <a:latin typeface="+mn-lt"/>
        <a:ea typeface="+mn-ea"/>
        <a:cs typeface="+mn-cs"/>
      </a:defRPr>
    </a:lvl7pPr>
    <a:lvl8pPr marL="3199760" algn="l" defTabSz="457106" rtl="0" eaLnBrk="1" latinLnBrk="0" hangingPunct="1">
      <a:defRPr sz="1200" kern="1200">
        <a:solidFill>
          <a:schemeClr val="tx1"/>
        </a:solidFill>
        <a:latin typeface="+mn-lt"/>
        <a:ea typeface="+mn-ea"/>
        <a:cs typeface="+mn-cs"/>
      </a:defRPr>
    </a:lvl8pPr>
    <a:lvl9pPr marL="3656869" algn="l" defTabSz="4571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smtClean="0"/>
              <a:t>In</a:t>
            </a:r>
            <a:r>
              <a:rPr lang="en-US" baseline="0" dirty="0" smtClean="0"/>
              <a:t> the global leaders trial patients undergoing PCI with or without ACS, but without a pre-existing indication to oral anticoagulation and irrespective of type, number or location of the target lesions were randomly allocated at the time of intervention to either an experimental treatment strategy consisting of aspirin and </a:t>
            </a:r>
            <a:r>
              <a:rPr lang="en-US" baseline="0" dirty="0" err="1" smtClean="0"/>
              <a:t>ticagrelor</a:t>
            </a:r>
            <a:r>
              <a:rPr lang="en-US" baseline="0" dirty="0" smtClean="0"/>
              <a:t> for 1 month followed by </a:t>
            </a:r>
            <a:r>
              <a:rPr lang="en-US" baseline="0" dirty="0" err="1" smtClean="0"/>
              <a:t>ticagrelor</a:t>
            </a:r>
            <a:r>
              <a:rPr lang="en-US" baseline="0" dirty="0" smtClean="0"/>
              <a:t> </a:t>
            </a:r>
            <a:r>
              <a:rPr lang="en-US" baseline="0" dirty="0" err="1" smtClean="0"/>
              <a:t>monotherapy</a:t>
            </a:r>
            <a:r>
              <a:rPr lang="en-US" baseline="0" dirty="0" smtClean="0"/>
              <a:t> for 23 months or to standard of care consisting of DAPT in the form of </a:t>
            </a:r>
            <a:r>
              <a:rPr lang="en-US" baseline="0" dirty="0" err="1" smtClean="0"/>
              <a:t>asa</a:t>
            </a:r>
            <a:r>
              <a:rPr lang="en-US" baseline="0" dirty="0" smtClean="0"/>
              <a:t> plus </a:t>
            </a:r>
            <a:r>
              <a:rPr lang="en-US" baseline="0" dirty="0" err="1" smtClean="0"/>
              <a:t>ticagrelor</a:t>
            </a:r>
            <a:r>
              <a:rPr lang="en-US" baseline="0" dirty="0" smtClean="0"/>
              <a:t> if ACS or aspirin and </a:t>
            </a:r>
            <a:r>
              <a:rPr lang="en-US" baseline="0" dirty="0" err="1" smtClean="0"/>
              <a:t>clopidogrel</a:t>
            </a:r>
            <a:r>
              <a:rPr lang="en-US" baseline="0" dirty="0" smtClean="0"/>
              <a:t> if stable for one year followed by aspirin </a:t>
            </a:r>
            <a:r>
              <a:rPr lang="en-US" baseline="0" dirty="0" err="1" smtClean="0"/>
              <a:t>monotherapt</a:t>
            </a:r>
            <a:r>
              <a:rPr lang="en-US" baseline="0" dirty="0" smtClean="0"/>
              <a:t> for an extra year. Importantly for this presentation, randomization was stratified also by site.  </a:t>
            </a:r>
            <a:endParaRPr lang="en-US" dirty="0"/>
          </a:p>
        </p:txBody>
      </p:sp>
      <p:sp>
        <p:nvSpPr>
          <p:cNvPr id="4" name="Slide Number Placeholder 3"/>
          <p:cNvSpPr>
            <a:spLocks noGrp="1"/>
          </p:cNvSpPr>
          <p:nvPr>
            <p:ph type="sldNum" sz="quarter" idx="10"/>
          </p:nvPr>
        </p:nvSpPr>
        <p:spPr/>
        <p:txBody>
          <a:bodyPr/>
          <a:lstStyle/>
          <a:p>
            <a:fld id="{A3FE779A-F5CE-C944-83A3-6C48F73BCEC2}" type="slidenum">
              <a:rPr lang="en-US" smtClean="0"/>
              <a:t>5</a:t>
            </a:fld>
            <a:endParaRPr lang="en-US"/>
          </a:p>
        </p:txBody>
      </p:sp>
    </p:spTree>
    <p:extLst>
      <p:ext uri="{BB962C8B-B14F-4D97-AF65-F5344CB8AC3E}">
        <p14:creationId xmlns:p14="http://schemas.microsoft.com/office/powerpoint/2010/main" val="150999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smtClean="0"/>
              <a:t>This</a:t>
            </a:r>
            <a:r>
              <a:rPr lang="it-IT" dirty="0" smtClean="0"/>
              <a:t> </a:t>
            </a:r>
            <a:r>
              <a:rPr lang="it-IT" dirty="0" err="1" smtClean="0"/>
              <a:t>endpoint</a:t>
            </a:r>
            <a:r>
              <a:rPr lang="it-IT" dirty="0" smtClean="0"/>
              <a:t> </a:t>
            </a:r>
            <a:r>
              <a:rPr lang="it-IT" dirty="0" err="1" smtClean="0"/>
              <a:t>was</a:t>
            </a:r>
            <a:r>
              <a:rPr lang="it-IT" dirty="0" smtClean="0"/>
              <a:t> to be </a:t>
            </a:r>
            <a:r>
              <a:rPr lang="it-IT" dirty="0" err="1" smtClean="0"/>
              <a:t>tested</a:t>
            </a:r>
            <a:r>
              <a:rPr lang="it-IT" dirty="0" smtClean="0"/>
              <a:t> on a non-</a:t>
            </a:r>
            <a:r>
              <a:rPr lang="it-IT" dirty="0" err="1" smtClean="0"/>
              <a:t>inferiority</a:t>
            </a:r>
            <a:r>
              <a:rPr lang="it-IT" dirty="0" smtClean="0"/>
              <a:t> </a:t>
            </a:r>
            <a:r>
              <a:rPr lang="it-IT" dirty="0" err="1" smtClean="0"/>
              <a:t>basis</a:t>
            </a:r>
            <a:r>
              <a:rPr lang="it-IT" dirty="0" smtClean="0"/>
              <a:t> and </a:t>
            </a:r>
            <a:r>
              <a:rPr lang="it-IT" dirty="0" err="1" smtClean="0"/>
              <a:t>if</a:t>
            </a:r>
            <a:r>
              <a:rPr lang="it-IT" dirty="0" smtClean="0"/>
              <a:t> </a:t>
            </a:r>
            <a:r>
              <a:rPr lang="it-IT" dirty="0" err="1" smtClean="0"/>
              <a:t>met</a:t>
            </a:r>
            <a:r>
              <a:rPr lang="it-IT" dirty="0" smtClean="0"/>
              <a:t> on </a:t>
            </a:r>
            <a:r>
              <a:rPr lang="it-IT" dirty="0" err="1" smtClean="0"/>
              <a:t>superiority</a:t>
            </a:r>
            <a:r>
              <a:rPr lang="it-IT" dirty="0" smtClean="0"/>
              <a:t>. </a:t>
            </a:r>
          </a:p>
          <a:p>
            <a:r>
              <a:rPr lang="it-IT" dirty="0" smtClean="0"/>
              <a:t>AND on the </a:t>
            </a:r>
            <a:r>
              <a:rPr lang="mr-IN" dirty="0" smtClean="0"/>
              <a:t>…</a:t>
            </a:r>
            <a:r>
              <a:rPr lang="en-US" dirty="0" smtClean="0"/>
              <a:t>.</a:t>
            </a:r>
          </a:p>
          <a:p>
            <a:r>
              <a:rPr lang="en-US" dirty="0" smtClean="0"/>
              <a:t>this endpoint was to be tested on a superiority basis only. </a:t>
            </a:r>
            <a:endParaRPr lang="it-IT" dirty="0"/>
          </a:p>
        </p:txBody>
      </p:sp>
      <p:sp>
        <p:nvSpPr>
          <p:cNvPr id="4" name="Segnaposto numero diapositiva 3"/>
          <p:cNvSpPr>
            <a:spLocks noGrp="1"/>
          </p:cNvSpPr>
          <p:nvPr>
            <p:ph type="sldNum" sz="quarter" idx="10"/>
          </p:nvPr>
        </p:nvSpPr>
        <p:spPr/>
        <p:txBody>
          <a:bodyPr/>
          <a:lstStyle/>
          <a:p>
            <a:fld id="{2F0BDDC9-A138-7E4D-AA5C-541F25147A60}" type="slidenum">
              <a:rPr lang="fr-FR" smtClean="0"/>
              <a:pPr/>
              <a:t>6</a:t>
            </a:fld>
            <a:endParaRPr lang="fr-FR"/>
          </a:p>
        </p:txBody>
      </p:sp>
    </p:spTree>
    <p:extLst>
      <p:ext uri="{BB962C8B-B14F-4D97-AF65-F5344CB8AC3E}">
        <p14:creationId xmlns:p14="http://schemas.microsoft.com/office/powerpoint/2010/main" val="391330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statistical considerations were as follows. </a:t>
            </a:r>
          </a:p>
          <a:p>
            <a:r>
              <a:rPr lang="en-GB" dirty="0" smtClean="0"/>
              <a:t>Please note that to account for two co-primary EP the alpha level was evenly split between them</a:t>
            </a:r>
            <a:r>
              <a:rPr lang="en-GB" baseline="0" dirty="0" smtClean="0"/>
              <a:t> and statistical significance was met at an alpha level of 2.5%. </a:t>
            </a:r>
            <a:endParaRPr lang="en-GB"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7</a:t>
            </a:fld>
            <a:endParaRPr lang="fr-FR"/>
          </a:p>
        </p:txBody>
      </p:sp>
    </p:spTree>
    <p:extLst>
      <p:ext uri="{BB962C8B-B14F-4D97-AF65-F5344CB8AC3E}">
        <p14:creationId xmlns:p14="http://schemas.microsoft.com/office/powerpoint/2010/main" val="119781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Under restricted academic and public funding, in order to make this study possible, all consecutive patients recruited in the top 20 enrolling sites across 9 countries were selected, with a final population of 7585 patients, well in excess of the minimum required</a:t>
            </a:r>
            <a:r>
              <a:rPr lang="en-GB" baseline="0" dirty="0" smtClean="0"/>
              <a:t> sample size </a:t>
            </a:r>
            <a:r>
              <a:rPr lang="en-GB" dirty="0" smtClean="0"/>
              <a:t>detailed just before..</a:t>
            </a:r>
            <a:endParaRPr lang="en-GB"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8</a:t>
            </a:fld>
            <a:endParaRPr lang="fr-FR"/>
          </a:p>
        </p:txBody>
      </p:sp>
    </p:spTree>
    <p:extLst>
      <p:ext uri="{BB962C8B-B14F-4D97-AF65-F5344CB8AC3E}">
        <p14:creationId xmlns:p14="http://schemas.microsoft.com/office/powerpoint/2010/main" val="1482099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study process was straightforward</a:t>
            </a:r>
            <a:r>
              <a:rPr lang="en-GB" baseline="0" dirty="0" smtClean="0"/>
              <a:t> and started with CRF screening for investigator reported events as well as event triggers based on </a:t>
            </a:r>
            <a:r>
              <a:rPr lang="en-GB" baseline="0" dirty="0" err="1" smtClean="0"/>
              <a:t>prespecified</a:t>
            </a:r>
            <a:r>
              <a:rPr lang="en-GB" baseline="0" dirty="0" smtClean="0"/>
              <a:t> trigger logics. </a:t>
            </a:r>
          </a:p>
          <a:p>
            <a:r>
              <a:rPr lang="en-GB" baseline="0" dirty="0" smtClean="0"/>
              <a:t>corresponding standardised source documentation was collected and translated and finally events and event triggers were formally centrally adjudicated by clinical event committee members who were blinded to the treatment assignments. the process was led by Anna </a:t>
            </a:r>
            <a:r>
              <a:rPr lang="en-GB" baseline="0" dirty="0" err="1" smtClean="0"/>
              <a:t>Franzone</a:t>
            </a:r>
            <a:r>
              <a:rPr lang="en-GB" baseline="0" dirty="0" smtClean="0"/>
              <a:t> and Eugene McFadden and Sergio </a:t>
            </a:r>
            <a:r>
              <a:rPr lang="en-GB" baseline="0" dirty="0" err="1" smtClean="0"/>
              <a:t>Leonardi</a:t>
            </a:r>
            <a:r>
              <a:rPr lang="en-GB" baseline="0" dirty="0" smtClean="0"/>
              <a:t> </a:t>
            </a:r>
            <a:r>
              <a:rPr lang="en-GB" baseline="0" dirty="0" err="1" smtClean="0"/>
              <a:t>accted</a:t>
            </a:r>
            <a:r>
              <a:rPr lang="en-GB" baseline="0" dirty="0" smtClean="0"/>
              <a:t> as chair and co-chair </a:t>
            </a:r>
            <a:r>
              <a:rPr lang="en-GB" baseline="0" dirty="0" err="1" smtClean="0"/>
              <a:t>respectivelt</a:t>
            </a:r>
            <a:r>
              <a:rPr lang="en-GB" baseline="0" dirty="0" smtClean="0"/>
              <a:t> of the CEC committee. </a:t>
            </a:r>
            <a:endParaRPr lang="en-GB"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9</a:t>
            </a:fld>
            <a:endParaRPr lang="fr-FR"/>
          </a:p>
        </p:txBody>
      </p:sp>
    </p:spTree>
    <p:extLst>
      <p:ext uri="{BB962C8B-B14F-4D97-AF65-F5344CB8AC3E}">
        <p14:creationId xmlns:p14="http://schemas.microsoft.com/office/powerpoint/2010/main" val="136153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baseline as well as key procedural </a:t>
            </a:r>
            <a:r>
              <a:rPr lang="en-GB" dirty="0" err="1" smtClean="0"/>
              <a:t>charachatrsitics</a:t>
            </a:r>
            <a:r>
              <a:rPr lang="en-GB" dirty="0" smtClean="0"/>
              <a:t> were well matched between glassy and not glassy patients within the global leaders study. But glassy patients had slightly higher history of peripheral vascular disease, more frequent smoking habit and were more frequently presenting with ACS. </a:t>
            </a:r>
            <a:endParaRPr lang="en-GB"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10</a:t>
            </a:fld>
            <a:endParaRPr lang="fr-FR"/>
          </a:p>
        </p:txBody>
      </p:sp>
    </p:spTree>
    <p:extLst>
      <p:ext uri="{BB962C8B-B14F-4D97-AF65-F5344CB8AC3E}">
        <p14:creationId xmlns:p14="http://schemas.microsoft.com/office/powerpoint/2010/main" val="1926070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similarly,</a:t>
            </a:r>
            <a:r>
              <a:rPr lang="en-GB" baseline="0" dirty="0" smtClean="0"/>
              <a:t> there was no signal of heterogeneity with respect to the treatment effect in glassy versus non glassy patients as it relates to the primary study endpoint of all cause death or q wave MI or the key safety endpoint of </a:t>
            </a:r>
            <a:r>
              <a:rPr lang="en-GB" baseline="0" dirty="0" err="1" smtClean="0"/>
              <a:t>barc</a:t>
            </a:r>
            <a:r>
              <a:rPr lang="en-GB" baseline="0" dirty="0" smtClean="0"/>
              <a:t> 3 or 5 or for the respective endpoint components.   </a:t>
            </a:r>
            <a:endParaRPr lang="en-GB"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11</a:t>
            </a:fld>
            <a:endParaRPr lang="fr-FR"/>
          </a:p>
        </p:txBody>
      </p:sp>
    </p:spTree>
    <p:extLst>
      <p:ext uri="{BB962C8B-B14F-4D97-AF65-F5344CB8AC3E}">
        <p14:creationId xmlns:p14="http://schemas.microsoft.com/office/powerpoint/2010/main" val="3935301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co-primary efficacy endpoint of all cause death, MI, stroke and urgent TVR was observed at 2 years in 8.41% of the patients with</a:t>
            </a:r>
            <a:r>
              <a:rPr lang="en-GB" baseline="0" dirty="0" smtClean="0"/>
              <a:t> </a:t>
            </a:r>
            <a:r>
              <a:rPr lang="en-GB" baseline="0" dirty="0" err="1" smtClean="0"/>
              <a:t>coventional</a:t>
            </a:r>
            <a:r>
              <a:rPr lang="en-GB" baseline="0" dirty="0" smtClean="0"/>
              <a:t> and in 7.14% of the patients with experimental treatment. This difference, corresponding to a 15% relative risk </a:t>
            </a:r>
            <a:r>
              <a:rPr lang="en-GB" baseline="0" dirty="0" err="1" smtClean="0"/>
              <a:t>reducton</a:t>
            </a:r>
            <a:r>
              <a:rPr lang="en-GB" baseline="0" dirty="0" smtClean="0"/>
              <a:t>, fulfilled non-inferiority  but not the superiority criteria set at 2.5% alpha. </a:t>
            </a:r>
            <a:endParaRPr lang="en-GB"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12</a:t>
            </a:fld>
            <a:endParaRPr lang="fr-FR"/>
          </a:p>
        </p:txBody>
      </p:sp>
    </p:spTree>
    <p:extLst>
      <p:ext uri="{BB962C8B-B14F-4D97-AF65-F5344CB8AC3E}">
        <p14:creationId xmlns:p14="http://schemas.microsoft.com/office/powerpoint/2010/main" val="2373061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looking at some key secondary endpoints at 2 years, the experimental</a:t>
            </a:r>
            <a:r>
              <a:rPr lang="en-GB" baseline="0" dirty="0" smtClean="0"/>
              <a:t> as compared to the conventional treatment did not affect overall or cardiac death, the </a:t>
            </a:r>
            <a:r>
              <a:rPr lang="en-GB" baseline="0" dirty="0" err="1" smtClean="0"/>
              <a:t>compsite</a:t>
            </a:r>
            <a:r>
              <a:rPr lang="en-GB" baseline="0" dirty="0" smtClean="0"/>
              <a:t> of cardiac death or mi, MI alone, stroke and </a:t>
            </a:r>
            <a:r>
              <a:rPr lang="en-GB" baseline="0" dirty="0" err="1" smtClean="0"/>
              <a:t>def</a:t>
            </a:r>
            <a:r>
              <a:rPr lang="en-GB" baseline="0" dirty="0" smtClean="0"/>
              <a:t> ST. However, urgent TVR was lower, by 31%, with </a:t>
            </a:r>
            <a:r>
              <a:rPr lang="en-GB" baseline="0" smtClean="0"/>
              <a:t>experimental treatment. </a:t>
            </a:r>
            <a:endParaRPr lang="en-GB"/>
          </a:p>
        </p:txBody>
      </p:sp>
      <p:sp>
        <p:nvSpPr>
          <p:cNvPr id="4" name="Slide Number Placeholder 3"/>
          <p:cNvSpPr>
            <a:spLocks noGrp="1"/>
          </p:cNvSpPr>
          <p:nvPr>
            <p:ph type="sldNum" sz="quarter" idx="10"/>
          </p:nvPr>
        </p:nvSpPr>
        <p:spPr/>
        <p:txBody>
          <a:bodyPr/>
          <a:lstStyle/>
          <a:p>
            <a:fld id="{2F0BDDC9-A138-7E4D-AA5C-541F25147A60}" type="slidenum">
              <a:rPr lang="fr-FR" smtClean="0"/>
              <a:pPr/>
              <a:t>13</a:t>
            </a:fld>
            <a:endParaRPr lang="fr-FR"/>
          </a:p>
        </p:txBody>
      </p:sp>
    </p:spTree>
    <p:extLst>
      <p:ext uri="{BB962C8B-B14F-4D97-AF65-F5344CB8AC3E}">
        <p14:creationId xmlns:p14="http://schemas.microsoft.com/office/powerpoint/2010/main" val="395999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44650"/>
            <a:ext cx="7772400" cy="1102519"/>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371600" y="2061472"/>
            <a:ext cx="6400800" cy="1314450"/>
          </a:xfrm>
        </p:spPr>
        <p:txBody>
          <a:bodyPr/>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8"/>
            <a:ext cx="2057400" cy="411675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05978"/>
            <a:ext cx="6019800" cy="41167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180035"/>
            <a:ext cx="7772400" cy="1021556"/>
          </a:xfrm>
        </p:spPr>
        <p:txBody>
          <a:bodyPr anchor="t"/>
          <a:lstStyle>
            <a:lvl1pPr algn="l">
              <a:defRPr sz="4000" b="1" cap="all"/>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722313" y="1054896"/>
            <a:ext cx="7772400" cy="1125140"/>
          </a:xfr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20" indent="0">
              <a:buNone/>
              <a:defRPr sz="1600">
                <a:solidFill>
                  <a:schemeClr val="tx1">
                    <a:tint val="75000"/>
                  </a:schemeClr>
                </a:solidFill>
              </a:defRPr>
            </a:lvl3pPr>
            <a:lvl4pPr marL="1371328" indent="0">
              <a:buNone/>
              <a:defRPr sz="1400">
                <a:solidFill>
                  <a:schemeClr val="tx1">
                    <a:tint val="75000"/>
                  </a:schemeClr>
                </a:solidFill>
              </a:defRPr>
            </a:lvl4pPr>
            <a:lvl5pPr marL="1828439" indent="0">
              <a:buNone/>
              <a:defRPr sz="1400">
                <a:solidFill>
                  <a:schemeClr val="tx1">
                    <a:tint val="75000"/>
                  </a:schemeClr>
                </a:solidFill>
              </a:defRPr>
            </a:lvl5pPr>
            <a:lvl6pPr marL="2285544" indent="0">
              <a:buNone/>
              <a:defRPr sz="1400">
                <a:solidFill>
                  <a:schemeClr val="tx1">
                    <a:tint val="75000"/>
                  </a:schemeClr>
                </a:solidFill>
              </a:defRPr>
            </a:lvl6pPr>
            <a:lvl7pPr marL="2742650"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200151"/>
            <a:ext cx="4038600" cy="3046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200151"/>
            <a:ext cx="4038600" cy="3046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631165"/>
            <a:ext cx="4040188" cy="25393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9" y="1151335"/>
            <a:ext cx="4041775" cy="479822"/>
          </a:xfrm>
        </p:spPr>
        <p:txBody>
          <a:bodyPr anchor="b"/>
          <a:lstStyle>
            <a:lvl1pPr marL="0" indent="0">
              <a:buNone/>
              <a:defRPr sz="2400" b="1"/>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9" y="1631165"/>
            <a:ext cx="4041775" cy="25393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7" y="204790"/>
            <a:ext cx="3008313" cy="871538"/>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04787"/>
            <a:ext cx="5111750" cy="39656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7" y="1076327"/>
            <a:ext cx="3008313" cy="3178353"/>
          </a:xfrm>
        </p:spPr>
        <p:txBody>
          <a:bodyPr/>
          <a:lstStyle>
            <a:lvl1pPr marL="0" indent="0">
              <a:buNone/>
              <a:defRPr sz="1400"/>
            </a:lvl1pPr>
            <a:lvl2pPr marL="457106" indent="0">
              <a:buNone/>
              <a:defRPr sz="1200"/>
            </a:lvl2pPr>
            <a:lvl3pPr marL="914220"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387932"/>
            <a:ext cx="5486400" cy="425053"/>
          </a:xfrm>
        </p:spPr>
        <p:txBody>
          <a:bodyPr anchor="b"/>
          <a:lstStyle>
            <a:lvl1pPr algn="l">
              <a:defRPr sz="2000" b="1"/>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1792288" y="459581"/>
            <a:ext cx="5486400" cy="2721204"/>
          </a:xfrm>
        </p:spPr>
        <p:txBody>
          <a:bodyPr/>
          <a:lstStyle>
            <a:lvl1pPr marL="0" indent="0">
              <a:buNone/>
              <a:defRPr sz="3200"/>
            </a:lvl1pPr>
            <a:lvl2pPr marL="457106" indent="0">
              <a:buNone/>
              <a:defRPr sz="2800"/>
            </a:lvl2pPr>
            <a:lvl3pPr marL="914220" indent="0">
              <a:buNone/>
              <a:defRPr sz="2400"/>
            </a:lvl3pPr>
            <a:lvl4pPr marL="1371328" indent="0">
              <a:buNone/>
              <a:defRPr sz="2000"/>
            </a:lvl4pPr>
            <a:lvl5pPr marL="1828439" indent="0">
              <a:buNone/>
              <a:defRPr sz="2000"/>
            </a:lvl5pPr>
            <a:lvl6pPr marL="2285544" indent="0">
              <a:buNone/>
              <a:defRPr sz="2000"/>
            </a:lvl6pPr>
            <a:lvl7pPr marL="2742650" indent="0">
              <a:buNone/>
              <a:defRPr sz="2000"/>
            </a:lvl7pPr>
            <a:lvl8pPr marL="3199760" indent="0">
              <a:buNone/>
              <a:defRPr sz="2000"/>
            </a:lvl8pPr>
            <a:lvl9pPr marL="3656869" indent="0">
              <a:buNone/>
              <a:defRPr sz="2000"/>
            </a:lvl9pPr>
          </a:lstStyle>
          <a:p>
            <a:endParaRPr lang="fr-FR"/>
          </a:p>
        </p:txBody>
      </p:sp>
      <p:sp>
        <p:nvSpPr>
          <p:cNvPr id="4" name="Espace réservé du texte 3"/>
          <p:cNvSpPr>
            <a:spLocks noGrp="1"/>
          </p:cNvSpPr>
          <p:nvPr>
            <p:ph type="body" sz="half" idx="2"/>
          </p:nvPr>
        </p:nvSpPr>
        <p:spPr>
          <a:xfrm>
            <a:off x="1792288" y="3812977"/>
            <a:ext cx="5486400" cy="297224"/>
          </a:xfrm>
        </p:spPr>
        <p:txBody>
          <a:bodyPr/>
          <a:lstStyle>
            <a:lvl1pPr marL="0" indent="0">
              <a:buNone/>
              <a:defRPr sz="1400"/>
            </a:lvl1pPr>
            <a:lvl2pPr marL="457106" indent="0">
              <a:buNone/>
              <a:defRPr sz="1200"/>
            </a:lvl2pPr>
            <a:lvl3pPr marL="914220"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81"/>
            <a:ext cx="8229600" cy="815450"/>
          </a:xfrm>
          <a:prstGeom prst="rect">
            <a:avLst/>
          </a:prstGeom>
        </p:spPr>
        <p:txBody>
          <a:bodyPr vert="horz" lIns="91424" tIns="45712" rIns="91424" bIns="45712"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200151"/>
            <a:ext cx="8229600" cy="2970318"/>
          </a:xfrm>
          <a:prstGeom prst="rect">
            <a:avLst/>
          </a:prstGeom>
        </p:spPr>
        <p:txBody>
          <a:bodyPr vert="horz" lIns="91424" tIns="45712" rIns="91424" bIns="45712"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4" name="Picture 3" descr="GLASSY LOGO_SFONDO.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25812"/>
            <a:ext cx="9252520" cy="5261857"/>
          </a:xfrm>
          <a:prstGeom prst="rect">
            <a:avLst/>
          </a:prstGeom>
        </p:spPr>
      </p:pic>
      <p:sp>
        <p:nvSpPr>
          <p:cNvPr id="5" name="Rectangle 4"/>
          <p:cNvSpPr/>
          <p:nvPr userDrawn="1"/>
        </p:nvSpPr>
        <p:spPr>
          <a:xfrm>
            <a:off x="31484" y="30020"/>
            <a:ext cx="9091525" cy="5092030"/>
          </a:xfrm>
          <a:prstGeom prst="rect">
            <a:avLst/>
          </a:prstGeom>
          <a:solidFill>
            <a:schemeClr val="tx1">
              <a:alpha val="3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06" rtl="0" eaLnBrk="1" latinLnBrk="0" hangingPunct="1">
        <a:spcBef>
          <a:spcPct val="0"/>
        </a:spcBef>
        <a:buNone/>
        <a:defRPr sz="4400" b="0" i="0" kern="1200">
          <a:solidFill>
            <a:schemeClr val="tx1"/>
          </a:solidFill>
          <a:latin typeface="Gill Sans MT"/>
          <a:ea typeface="+mj-ea"/>
          <a:cs typeface="Gill Sans MT"/>
        </a:defRPr>
      </a:lvl1pPr>
    </p:titleStyle>
    <p:bodyStyle>
      <a:lvl1pPr marL="342830" indent="-342830" algn="l" defTabSz="457106" rtl="0" eaLnBrk="1" latinLnBrk="0" hangingPunct="1">
        <a:spcBef>
          <a:spcPct val="20000"/>
        </a:spcBef>
        <a:buFont typeface="Arial"/>
        <a:buChar char="•"/>
        <a:defRPr sz="3200" b="0" i="0" kern="1200">
          <a:solidFill>
            <a:schemeClr val="tx1"/>
          </a:solidFill>
          <a:latin typeface="Gill Sans MT"/>
          <a:ea typeface="+mn-ea"/>
          <a:cs typeface="Gill Sans MT"/>
        </a:defRPr>
      </a:lvl1pPr>
      <a:lvl2pPr marL="742805" indent="-285694" algn="l" defTabSz="457106" rtl="0" eaLnBrk="1" latinLnBrk="0" hangingPunct="1">
        <a:spcBef>
          <a:spcPct val="20000"/>
        </a:spcBef>
        <a:buFont typeface="Arial"/>
        <a:buChar char="–"/>
        <a:defRPr sz="2800" b="0" i="0" kern="1200">
          <a:solidFill>
            <a:schemeClr val="tx1"/>
          </a:solidFill>
          <a:latin typeface="Gill Sans MT"/>
          <a:ea typeface="+mn-ea"/>
          <a:cs typeface="Gill Sans MT"/>
        </a:defRPr>
      </a:lvl2pPr>
      <a:lvl3pPr marL="1142773" indent="-228552" algn="l" defTabSz="457106" rtl="0" eaLnBrk="1" latinLnBrk="0" hangingPunct="1">
        <a:spcBef>
          <a:spcPct val="20000"/>
        </a:spcBef>
        <a:buFont typeface="Arial"/>
        <a:buChar char="•"/>
        <a:defRPr sz="2400" b="0" i="0" kern="1200">
          <a:solidFill>
            <a:schemeClr val="tx1"/>
          </a:solidFill>
          <a:latin typeface="Gill Sans MT"/>
          <a:ea typeface="+mn-ea"/>
          <a:cs typeface="Gill Sans MT"/>
        </a:defRPr>
      </a:lvl3pPr>
      <a:lvl4pPr marL="1599880" indent="-228552" algn="l" defTabSz="457106" rtl="0" eaLnBrk="1" latinLnBrk="0" hangingPunct="1">
        <a:spcBef>
          <a:spcPct val="20000"/>
        </a:spcBef>
        <a:buFont typeface="Arial"/>
        <a:buChar char="–"/>
        <a:defRPr sz="2000" b="0" i="0" kern="1200">
          <a:solidFill>
            <a:schemeClr val="tx1"/>
          </a:solidFill>
          <a:latin typeface="Gill Sans MT"/>
          <a:ea typeface="+mn-ea"/>
          <a:cs typeface="Gill Sans MT"/>
        </a:defRPr>
      </a:lvl4pPr>
      <a:lvl5pPr marL="2056991" indent="-228552" algn="l" defTabSz="457106" rtl="0" eaLnBrk="1" latinLnBrk="0" hangingPunct="1">
        <a:spcBef>
          <a:spcPct val="20000"/>
        </a:spcBef>
        <a:buFont typeface="Arial"/>
        <a:buChar char="»"/>
        <a:defRPr sz="2000" b="0" i="0" kern="1200">
          <a:solidFill>
            <a:schemeClr val="tx1"/>
          </a:solidFill>
          <a:latin typeface="Gill Sans MT"/>
          <a:ea typeface="+mn-ea"/>
          <a:cs typeface="Gill Sans MT"/>
        </a:defRPr>
      </a:lvl5pPr>
      <a:lvl6pPr marL="2514096" indent="-228552" algn="l" defTabSz="457106" rtl="0" eaLnBrk="1" latinLnBrk="0" hangingPunct="1">
        <a:spcBef>
          <a:spcPct val="20000"/>
        </a:spcBef>
        <a:buFont typeface="Arial"/>
        <a:buChar char="•"/>
        <a:defRPr sz="2000" kern="1200">
          <a:solidFill>
            <a:schemeClr val="tx1"/>
          </a:solidFill>
          <a:latin typeface="+mn-lt"/>
          <a:ea typeface="+mn-ea"/>
          <a:cs typeface="+mn-cs"/>
        </a:defRPr>
      </a:lvl6pPr>
      <a:lvl7pPr marL="2971208" indent="-228552" algn="l" defTabSz="457106" rtl="0" eaLnBrk="1" latinLnBrk="0" hangingPunct="1">
        <a:spcBef>
          <a:spcPct val="20000"/>
        </a:spcBef>
        <a:buFont typeface="Arial"/>
        <a:buChar char="•"/>
        <a:defRPr sz="2000" kern="1200">
          <a:solidFill>
            <a:schemeClr val="tx1"/>
          </a:solidFill>
          <a:latin typeface="+mn-lt"/>
          <a:ea typeface="+mn-ea"/>
          <a:cs typeface="+mn-cs"/>
        </a:defRPr>
      </a:lvl7pPr>
      <a:lvl8pPr marL="3428316" indent="-228552" algn="l" defTabSz="457106" rtl="0" eaLnBrk="1" latinLnBrk="0" hangingPunct="1">
        <a:spcBef>
          <a:spcPct val="20000"/>
        </a:spcBef>
        <a:buFont typeface="Arial"/>
        <a:buChar char="•"/>
        <a:defRPr sz="2000" kern="1200">
          <a:solidFill>
            <a:schemeClr val="tx1"/>
          </a:solidFill>
          <a:latin typeface="+mn-lt"/>
          <a:ea typeface="+mn-ea"/>
          <a:cs typeface="+mn-cs"/>
        </a:defRPr>
      </a:lvl8pPr>
      <a:lvl9pPr marL="3885424" indent="-228552" algn="l" defTabSz="45710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20" algn="l" defTabSz="457106" rtl="0" eaLnBrk="1" latinLnBrk="0" hangingPunct="1">
        <a:defRPr sz="1800" kern="1200">
          <a:solidFill>
            <a:schemeClr val="tx1"/>
          </a:solidFill>
          <a:latin typeface="+mn-lt"/>
          <a:ea typeface="+mn-ea"/>
          <a:cs typeface="+mn-cs"/>
        </a:defRPr>
      </a:lvl3pPr>
      <a:lvl4pPr marL="1371328" algn="l" defTabSz="457106" rtl="0" eaLnBrk="1" latinLnBrk="0" hangingPunct="1">
        <a:defRPr sz="1800" kern="1200">
          <a:solidFill>
            <a:schemeClr val="tx1"/>
          </a:solidFill>
          <a:latin typeface="+mn-lt"/>
          <a:ea typeface="+mn-ea"/>
          <a:cs typeface="+mn-cs"/>
        </a:defRPr>
      </a:lvl4pPr>
      <a:lvl5pPr marL="1828439" algn="l" defTabSz="457106" rtl="0" eaLnBrk="1" latinLnBrk="0" hangingPunct="1">
        <a:defRPr sz="1800" kern="1200">
          <a:solidFill>
            <a:schemeClr val="tx1"/>
          </a:solidFill>
          <a:latin typeface="+mn-lt"/>
          <a:ea typeface="+mn-ea"/>
          <a:cs typeface="+mn-cs"/>
        </a:defRPr>
      </a:lvl5pPr>
      <a:lvl6pPr marL="2285544" algn="l" defTabSz="457106" rtl="0" eaLnBrk="1" latinLnBrk="0" hangingPunct="1">
        <a:defRPr sz="1800" kern="1200">
          <a:solidFill>
            <a:schemeClr val="tx1"/>
          </a:solidFill>
          <a:latin typeface="+mn-lt"/>
          <a:ea typeface="+mn-ea"/>
          <a:cs typeface="+mn-cs"/>
        </a:defRPr>
      </a:lvl6pPr>
      <a:lvl7pPr marL="2742650" algn="l" defTabSz="457106" rtl="0" eaLnBrk="1" latinLnBrk="0" hangingPunct="1">
        <a:defRPr sz="1800" kern="1200">
          <a:solidFill>
            <a:schemeClr val="tx1"/>
          </a:solidFill>
          <a:latin typeface="+mn-lt"/>
          <a:ea typeface="+mn-ea"/>
          <a:cs typeface="+mn-cs"/>
        </a:defRPr>
      </a:lvl7pPr>
      <a:lvl8pPr marL="3199760" algn="l" defTabSz="457106" rtl="0" eaLnBrk="1" latinLnBrk="0" hangingPunct="1">
        <a:defRPr sz="1800" kern="1200">
          <a:solidFill>
            <a:schemeClr val="tx1"/>
          </a:solidFill>
          <a:latin typeface="+mn-lt"/>
          <a:ea typeface="+mn-ea"/>
          <a:cs typeface="+mn-cs"/>
        </a:defRPr>
      </a:lvl8pPr>
      <a:lvl9pPr marL="3656869" algn="l" defTabSz="4571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51920" y="380019"/>
            <a:ext cx="5040560" cy="3096344"/>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a:extLst/>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a:solidFill>
                <a:srgbClr val="FFFF00"/>
              </a:solidFill>
            </a:endParaRPr>
          </a:p>
        </p:txBody>
      </p:sp>
      <p:sp>
        <p:nvSpPr>
          <p:cNvPr id="2" name="Title 1"/>
          <p:cNvSpPr>
            <a:spLocks noGrp="1"/>
          </p:cNvSpPr>
          <p:nvPr>
            <p:ph type="title"/>
          </p:nvPr>
        </p:nvSpPr>
        <p:spPr>
          <a:xfrm>
            <a:off x="3851920" y="1468268"/>
            <a:ext cx="5040560" cy="815450"/>
          </a:xfrm>
        </p:spPr>
        <p:txBody>
          <a:bodyPr>
            <a:noAutofit/>
          </a:bodyPr>
          <a:lstStyle/>
          <a:p>
            <a:r>
              <a:rPr lang="en-GB" sz="2400" b="1" dirty="0" err="1" smtClean="0">
                <a:solidFill>
                  <a:schemeClr val="accent1">
                    <a:lumMod val="20000"/>
                    <a:lumOff val="80000"/>
                  </a:schemeClr>
                </a:solidFill>
              </a:rPr>
              <a:t>Ticagrelor</a:t>
            </a:r>
            <a:r>
              <a:rPr lang="en-GB" sz="2400" b="1" dirty="0" smtClean="0">
                <a:solidFill>
                  <a:schemeClr val="accent1">
                    <a:lumMod val="20000"/>
                    <a:lumOff val="80000"/>
                  </a:schemeClr>
                </a:solidFill>
              </a:rPr>
              <a:t> </a:t>
            </a:r>
            <a:r>
              <a:rPr lang="en-GB" sz="2400" b="1" dirty="0" err="1">
                <a:solidFill>
                  <a:schemeClr val="accent1">
                    <a:lumMod val="20000"/>
                    <a:lumOff val="80000"/>
                  </a:schemeClr>
                </a:solidFill>
              </a:rPr>
              <a:t>Monotherapy</a:t>
            </a:r>
            <a:r>
              <a:rPr lang="en-GB" sz="2400" b="1" dirty="0">
                <a:solidFill>
                  <a:schemeClr val="accent1">
                    <a:lumMod val="20000"/>
                    <a:lumOff val="80000"/>
                  </a:schemeClr>
                </a:solidFill>
              </a:rPr>
              <a:t> Beyond One </a:t>
            </a:r>
            <a:r>
              <a:rPr lang="en-GB" sz="2400" b="1" dirty="0" smtClean="0">
                <a:solidFill>
                  <a:schemeClr val="accent1">
                    <a:lumMod val="20000"/>
                    <a:lumOff val="80000"/>
                  </a:schemeClr>
                </a:solidFill>
              </a:rPr>
              <a:t>Month</a:t>
            </a:r>
            <a:r>
              <a:rPr lang="en-GB" sz="2400" b="1" dirty="0">
                <a:solidFill>
                  <a:schemeClr val="accent1">
                    <a:lumMod val="20000"/>
                    <a:lumOff val="80000"/>
                  </a:schemeClr>
                </a:solidFill>
              </a:rPr>
              <a:t> </a:t>
            </a:r>
            <a:r>
              <a:rPr lang="en-GB" sz="2400" b="1" dirty="0" smtClean="0">
                <a:solidFill>
                  <a:schemeClr val="accent1">
                    <a:lumMod val="20000"/>
                    <a:lumOff val="80000"/>
                  </a:schemeClr>
                </a:solidFill>
              </a:rPr>
              <a:t>Versus </a:t>
            </a:r>
            <a:r>
              <a:rPr lang="en-GB" sz="2400" b="1" dirty="0">
                <a:solidFill>
                  <a:schemeClr val="accent1">
                    <a:lumMod val="20000"/>
                    <a:lumOff val="80000"/>
                  </a:schemeClr>
                </a:solidFill>
              </a:rPr>
              <a:t>Conventional Therapy On Adjudicated Ischemic And Bleeding </a:t>
            </a:r>
            <a:r>
              <a:rPr lang="en-GB" sz="2400" b="1" dirty="0" smtClean="0">
                <a:solidFill>
                  <a:schemeClr val="accent1">
                    <a:lumMod val="20000"/>
                    <a:lumOff val="80000"/>
                  </a:schemeClr>
                </a:solidFill>
              </a:rPr>
              <a:t>Endpoints</a:t>
            </a:r>
            <a:r>
              <a:rPr lang="en-GB" sz="2400" b="1" dirty="0">
                <a:solidFill>
                  <a:schemeClr val="accent1">
                    <a:lumMod val="20000"/>
                    <a:lumOff val="80000"/>
                  </a:schemeClr>
                </a:solidFill>
              </a:rPr>
              <a:t> </a:t>
            </a:r>
            <a:r>
              <a:rPr lang="en-GB" sz="2400" b="1" dirty="0" smtClean="0">
                <a:solidFill>
                  <a:schemeClr val="accent1">
                    <a:lumMod val="20000"/>
                    <a:lumOff val="80000"/>
                  </a:schemeClr>
                </a:solidFill>
              </a:rPr>
              <a:t>Following </a:t>
            </a:r>
            <a:r>
              <a:rPr lang="en-GB" sz="2400" b="1" dirty="0">
                <a:solidFill>
                  <a:schemeClr val="accent1">
                    <a:lumMod val="20000"/>
                    <a:lumOff val="80000"/>
                  </a:schemeClr>
                </a:solidFill>
              </a:rPr>
              <a:t>Drug Eluting Sent </a:t>
            </a:r>
            <a:r>
              <a:rPr lang="en-GB" sz="2400" b="1" dirty="0" smtClean="0">
                <a:solidFill>
                  <a:schemeClr val="accent1">
                    <a:lumMod val="20000"/>
                    <a:lumOff val="80000"/>
                  </a:schemeClr>
                </a:solidFill>
              </a:rPr>
              <a:t>Implantation. </a:t>
            </a:r>
            <a:r>
              <a:rPr lang="en-GB" sz="2400" b="1" dirty="0">
                <a:solidFill>
                  <a:schemeClr val="accent1">
                    <a:lumMod val="20000"/>
                    <a:lumOff val="80000"/>
                  </a:schemeClr>
                </a:solidFill>
              </a:rPr>
              <a:t>Primary Results of the GLOBAL </a:t>
            </a:r>
            <a:r>
              <a:rPr lang="en-GB" sz="2400" b="1" dirty="0" smtClean="0">
                <a:solidFill>
                  <a:schemeClr val="accent1">
                    <a:lumMod val="20000"/>
                    <a:lumOff val="80000"/>
                  </a:schemeClr>
                </a:solidFill>
              </a:rPr>
              <a:t>LEADERS</a:t>
            </a:r>
            <a:r>
              <a:rPr lang="en-GB" sz="2400" b="1" dirty="0">
                <a:solidFill>
                  <a:schemeClr val="accent1">
                    <a:lumMod val="20000"/>
                    <a:lumOff val="80000"/>
                  </a:schemeClr>
                </a:solidFill>
              </a:rPr>
              <a:t> </a:t>
            </a:r>
            <a:r>
              <a:rPr lang="en-GB" sz="2400" b="1" dirty="0" smtClean="0">
                <a:solidFill>
                  <a:schemeClr val="accent1">
                    <a:lumMod val="20000"/>
                    <a:lumOff val="80000"/>
                  </a:schemeClr>
                </a:solidFill>
              </a:rPr>
              <a:t>Adjudication </a:t>
            </a:r>
            <a:r>
              <a:rPr lang="en-GB" sz="2400" b="1" dirty="0">
                <a:solidFill>
                  <a:schemeClr val="accent1">
                    <a:lumMod val="20000"/>
                    <a:lumOff val="80000"/>
                  </a:schemeClr>
                </a:solidFill>
              </a:rPr>
              <a:t>Sub-</a:t>
            </a:r>
            <a:r>
              <a:rPr lang="en-GB" sz="2400" b="1" dirty="0" err="1">
                <a:solidFill>
                  <a:schemeClr val="accent1">
                    <a:lumMod val="20000"/>
                    <a:lumOff val="80000"/>
                  </a:schemeClr>
                </a:solidFill>
              </a:rPr>
              <a:t>StudY</a:t>
            </a:r>
            <a:r>
              <a:rPr lang="en-GB" sz="2400" b="1" dirty="0">
                <a:solidFill>
                  <a:schemeClr val="accent1">
                    <a:lumMod val="20000"/>
                    <a:lumOff val="80000"/>
                  </a:schemeClr>
                </a:solidFill>
              </a:rPr>
              <a:t> (GLASSY)</a:t>
            </a:r>
          </a:p>
        </p:txBody>
      </p:sp>
      <p:pic>
        <p:nvPicPr>
          <p:cNvPr id="4" name="Picture 4" descr="GLASSY LOGO_NE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37" y="483518"/>
            <a:ext cx="5091621" cy="3600400"/>
          </a:xfrm>
          <a:prstGeom prst="rect">
            <a:avLst/>
          </a:prstGeom>
        </p:spPr>
      </p:pic>
      <p:sp>
        <p:nvSpPr>
          <p:cNvPr id="5" name="Rectangle 7"/>
          <p:cNvSpPr>
            <a:spLocks noChangeArrowheads="1"/>
          </p:cNvSpPr>
          <p:nvPr/>
        </p:nvSpPr>
        <p:spPr bwMode="auto">
          <a:xfrm>
            <a:off x="2627784" y="3797301"/>
            <a:ext cx="3682903" cy="1129719"/>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a:extLst/>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a:solidFill>
                <a:srgbClr val="FFFF00"/>
              </a:solidFill>
            </a:endParaRPr>
          </a:p>
        </p:txBody>
      </p:sp>
      <p:sp>
        <p:nvSpPr>
          <p:cNvPr id="6" name="Rectangle 2"/>
          <p:cNvSpPr txBox="1">
            <a:spLocks noChangeArrowheads="1"/>
          </p:cNvSpPr>
          <p:nvPr/>
        </p:nvSpPr>
        <p:spPr bwMode="auto">
          <a:xfrm>
            <a:off x="2195736" y="3795886"/>
            <a:ext cx="4608513"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Wingdings" charset="0"/>
              <a:buNone/>
            </a:pPr>
            <a:r>
              <a:rPr lang="it-IT" altLang="ko-KR" sz="1400" b="1" dirty="0">
                <a:solidFill>
                  <a:schemeClr val="bg1"/>
                </a:solidFill>
              </a:rPr>
              <a:t>M. </a:t>
            </a:r>
            <a:r>
              <a:rPr lang="it-IT" altLang="ko-KR" sz="1400" b="1" dirty="0" err="1">
                <a:solidFill>
                  <a:schemeClr val="bg1"/>
                </a:solidFill>
              </a:rPr>
              <a:t>Valgimigli</a:t>
            </a:r>
            <a:r>
              <a:rPr lang="it-IT" altLang="ko-KR" sz="1400" b="1" dirty="0">
                <a:solidFill>
                  <a:schemeClr val="bg1"/>
                </a:solidFill>
              </a:rPr>
              <a:t>, MD, </a:t>
            </a:r>
            <a:r>
              <a:rPr lang="it-IT" altLang="ko-KR" sz="1400" b="1" dirty="0" err="1">
                <a:solidFill>
                  <a:schemeClr val="bg1"/>
                </a:solidFill>
              </a:rPr>
              <a:t>PhD</a:t>
            </a:r>
            <a:endParaRPr lang="it-IT" altLang="ko-KR" sz="1400" b="1" dirty="0">
              <a:solidFill>
                <a:schemeClr val="bg1"/>
              </a:solidFill>
            </a:endParaRPr>
          </a:p>
          <a:p>
            <a:pPr algn="ctr" eaLnBrk="1" hangingPunct="1">
              <a:spcBef>
                <a:spcPct val="20000"/>
              </a:spcBef>
              <a:buFont typeface="Wingdings" charset="0"/>
              <a:buNone/>
            </a:pPr>
            <a:r>
              <a:rPr lang="en-US" sz="1400" dirty="0">
                <a:solidFill>
                  <a:schemeClr val="bg1"/>
                </a:solidFill>
              </a:rPr>
              <a:t>Swiss Cardiovascular Center </a:t>
            </a:r>
            <a:r>
              <a:rPr lang="en-US" sz="1400" dirty="0" smtClean="0">
                <a:solidFill>
                  <a:srgbClr val="FFFFFF"/>
                </a:solidFill>
              </a:rPr>
              <a:t>Bern</a:t>
            </a:r>
            <a:r>
              <a:rPr lang="it-IT" altLang="ko-KR" sz="1400" i="1" dirty="0" smtClean="0">
                <a:solidFill>
                  <a:schemeClr val="bg1"/>
                </a:solidFill>
              </a:rPr>
              <a:t>, </a:t>
            </a:r>
          </a:p>
          <a:p>
            <a:pPr algn="ctr" eaLnBrk="1" hangingPunct="1">
              <a:spcBef>
                <a:spcPct val="20000"/>
              </a:spcBef>
              <a:buFont typeface="Wingdings" charset="0"/>
              <a:buNone/>
            </a:pPr>
            <a:r>
              <a:rPr lang="it-IT" altLang="ko-KR" sz="1400" i="1" dirty="0" err="1" smtClean="0">
                <a:solidFill>
                  <a:schemeClr val="bg1"/>
                </a:solidFill>
              </a:rPr>
              <a:t>Inselspital</a:t>
            </a:r>
            <a:r>
              <a:rPr lang="it-IT" altLang="ko-KR" sz="1400" i="1" dirty="0" smtClean="0">
                <a:solidFill>
                  <a:schemeClr val="bg1"/>
                </a:solidFill>
              </a:rPr>
              <a:t>, Bern, </a:t>
            </a:r>
            <a:r>
              <a:rPr lang="it-IT" altLang="ko-KR" sz="1400" i="1" dirty="0" err="1" smtClean="0">
                <a:solidFill>
                  <a:schemeClr val="bg1"/>
                </a:solidFill>
              </a:rPr>
              <a:t>Switzerland</a:t>
            </a:r>
            <a:endParaRPr lang="it-IT" altLang="ko-KR" sz="1400" i="1" dirty="0" smtClean="0">
              <a:solidFill>
                <a:schemeClr val="bg1"/>
              </a:solidFill>
            </a:endParaRPr>
          </a:p>
          <a:p>
            <a:pPr algn="ctr" eaLnBrk="1" hangingPunct="1">
              <a:spcBef>
                <a:spcPct val="20000"/>
              </a:spcBef>
              <a:buFont typeface="Wingdings" charset="0"/>
              <a:buNone/>
            </a:pPr>
            <a:r>
              <a:rPr lang="it-IT" altLang="ko-KR" sz="1400" i="1" dirty="0" smtClean="0">
                <a:solidFill>
                  <a:schemeClr val="bg1"/>
                </a:solidFill>
              </a:rPr>
              <a:t>on </a:t>
            </a:r>
            <a:r>
              <a:rPr lang="it-IT" altLang="ko-KR" sz="1400" i="1" dirty="0" err="1" smtClean="0">
                <a:solidFill>
                  <a:schemeClr val="bg1"/>
                </a:solidFill>
              </a:rPr>
              <a:t>behalf</a:t>
            </a:r>
            <a:r>
              <a:rPr lang="it-IT" altLang="ko-KR" sz="1400" i="1" dirty="0" smtClean="0">
                <a:solidFill>
                  <a:schemeClr val="bg1"/>
                </a:solidFill>
              </a:rPr>
              <a:t> of GLASSY </a:t>
            </a:r>
            <a:r>
              <a:rPr lang="it-IT" altLang="ko-KR" sz="1400" i="1" dirty="0" err="1" smtClean="0">
                <a:solidFill>
                  <a:schemeClr val="bg1"/>
                </a:solidFill>
              </a:rPr>
              <a:t>Investigators</a:t>
            </a:r>
            <a:endParaRPr lang="it-IT" altLang="ko-KR" sz="1400" i="1" dirty="0" smtClean="0">
              <a:solidFill>
                <a:schemeClr val="bg1"/>
              </a:solidFill>
            </a:endParaRPr>
          </a:p>
        </p:txBody>
      </p:sp>
      <p:sp>
        <p:nvSpPr>
          <p:cNvPr id="3" name="Rectangle 2"/>
          <p:cNvSpPr/>
          <p:nvPr/>
        </p:nvSpPr>
        <p:spPr>
          <a:xfrm>
            <a:off x="971600" y="3291697"/>
            <a:ext cx="1853952" cy="369332"/>
          </a:xfrm>
          <a:prstGeom prst="rect">
            <a:avLst/>
          </a:prstGeom>
        </p:spPr>
        <p:txBody>
          <a:bodyPr wrap="square">
            <a:spAutoFit/>
          </a:bodyPr>
          <a:lstStyle/>
          <a:p>
            <a:pPr defTabSz="514289" fontAlgn="base">
              <a:spcBef>
                <a:spcPct val="0"/>
              </a:spcBef>
              <a:spcAft>
                <a:spcPct val="0"/>
              </a:spcAft>
              <a:defRPr/>
            </a:pPr>
            <a:r>
              <a:rPr lang="en-US" b="1" i="1" dirty="0" smtClean="0">
                <a:solidFill>
                  <a:srgbClr val="FFFF00"/>
                </a:solidFill>
                <a:latin typeface="Arial"/>
                <a:ea typeface="ヒラギノ角ゴ Pro W3"/>
                <a:cs typeface="Arial" charset="0"/>
              </a:rPr>
              <a:t>NCT01813435</a:t>
            </a:r>
            <a:endParaRPr lang="en-US" b="1" i="1" dirty="0">
              <a:solidFill>
                <a:srgbClr val="FFFF00"/>
              </a:solidFill>
              <a:latin typeface="Arial"/>
              <a:ea typeface="ヒラギノ角ゴ Pro W3"/>
              <a:cs typeface="Arial" charset="0"/>
            </a:endParaRPr>
          </a:p>
        </p:txBody>
      </p:sp>
    </p:spTree>
    <p:extLst>
      <p:ext uri="{BB962C8B-B14F-4D97-AF65-F5344CB8AC3E}">
        <p14:creationId xmlns:p14="http://schemas.microsoft.com/office/powerpoint/2010/main" val="8335540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8" name="Rectangle 7"/>
          <p:cNvSpPr>
            <a:spLocks noChangeArrowheads="1"/>
          </p:cNvSpPr>
          <p:nvPr/>
        </p:nvSpPr>
        <p:spPr bwMode="auto">
          <a:xfrm>
            <a:off x="314331" y="627534"/>
            <a:ext cx="8581349" cy="4248472"/>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a:extLst/>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a:solidFill>
                <a:srgbClr val="FFFF00"/>
              </a:solidFill>
            </a:endParaRPr>
          </a:p>
        </p:txBody>
      </p:sp>
      <p:sp>
        <p:nvSpPr>
          <p:cNvPr id="6" name="TextBox 5"/>
          <p:cNvSpPr txBox="1"/>
          <p:nvPr/>
        </p:nvSpPr>
        <p:spPr>
          <a:xfrm>
            <a:off x="539552" y="649594"/>
            <a:ext cx="8352928" cy="4585871"/>
          </a:xfrm>
          <a:prstGeom prst="rect">
            <a:avLst/>
          </a:prstGeom>
          <a:noFill/>
        </p:spPr>
        <p:txBody>
          <a:bodyPr wrap="square" rtlCol="0">
            <a:spAutoFit/>
          </a:bodyPr>
          <a:lstStyle/>
          <a:p>
            <a:r>
              <a:rPr lang="en-GB" b="1" dirty="0" smtClean="0">
                <a:solidFill>
                  <a:srgbClr val="FFFFFF"/>
                </a:solidFill>
              </a:rPr>
              <a:t>							</a:t>
            </a:r>
            <a:r>
              <a:rPr lang="en-GB" sz="1400" b="1" dirty="0" smtClean="0">
                <a:solidFill>
                  <a:schemeClr val="accent1">
                    <a:lumMod val="60000"/>
                    <a:lumOff val="40000"/>
                  </a:schemeClr>
                </a:solidFill>
              </a:rPr>
              <a:t>Glassy </a:t>
            </a:r>
            <a:r>
              <a:rPr lang="en-GB" sz="1400" b="1" dirty="0" smtClean="0">
                <a:solidFill>
                  <a:srgbClr val="FFFFFF"/>
                </a:solidFill>
              </a:rPr>
              <a:t>				</a:t>
            </a:r>
            <a:r>
              <a:rPr lang="en-GB" sz="1400" b="1" dirty="0" smtClean="0">
                <a:solidFill>
                  <a:srgbClr val="85C2FF"/>
                </a:solidFill>
              </a:rPr>
              <a:t>Not Glassy</a:t>
            </a:r>
            <a:r>
              <a:rPr lang="en-GB" sz="1400" b="1" dirty="0" smtClean="0">
                <a:solidFill>
                  <a:srgbClr val="FFFFFF"/>
                </a:solidFill>
              </a:rPr>
              <a:t>			</a:t>
            </a:r>
          </a:p>
          <a:p>
            <a:r>
              <a:rPr lang="en-GB" sz="1400" b="1" dirty="0">
                <a:solidFill>
                  <a:srgbClr val="85C2FF"/>
                </a:solidFill>
              </a:rPr>
              <a:t>Clinical characteristics </a:t>
            </a:r>
            <a:r>
              <a:rPr lang="en-GB" sz="1400" b="1" dirty="0">
                <a:solidFill>
                  <a:srgbClr val="FFFFFF"/>
                </a:solidFill>
              </a:rPr>
              <a:t>	</a:t>
            </a:r>
            <a:r>
              <a:rPr lang="en-GB" sz="1400" b="1" dirty="0" smtClean="0">
                <a:solidFill>
                  <a:srgbClr val="FFFFFF"/>
                </a:solidFill>
              </a:rPr>
              <a:t>			</a:t>
            </a:r>
            <a:r>
              <a:rPr lang="en-GB" sz="1400" b="1" dirty="0" smtClean="0">
                <a:solidFill>
                  <a:srgbClr val="85C2FF"/>
                </a:solidFill>
              </a:rPr>
              <a:t>(20 sites) </a:t>
            </a:r>
            <a:r>
              <a:rPr lang="en-GB" sz="1400" b="1" dirty="0" smtClean="0">
                <a:solidFill>
                  <a:srgbClr val="FFFFFF"/>
                </a:solidFill>
              </a:rPr>
              <a:t>				</a:t>
            </a:r>
            <a:r>
              <a:rPr lang="en-GB" sz="1400" b="1" dirty="0" smtClean="0">
                <a:solidFill>
                  <a:srgbClr val="85C2FF"/>
                </a:solidFill>
              </a:rPr>
              <a:t>(110 sites</a:t>
            </a:r>
            <a:r>
              <a:rPr lang="en-GB" sz="1400" b="1" dirty="0" smtClean="0">
                <a:solidFill>
                  <a:schemeClr val="accent1">
                    <a:lumMod val="60000"/>
                    <a:lumOff val="40000"/>
                  </a:schemeClr>
                </a:solidFill>
              </a:rPr>
              <a:t>)         </a:t>
            </a:r>
            <a:r>
              <a:rPr lang="en-GB" sz="1400" b="1" dirty="0">
                <a:solidFill>
                  <a:schemeClr val="accent1">
                    <a:lumMod val="60000"/>
                    <a:lumOff val="40000"/>
                  </a:schemeClr>
                </a:solidFill>
              </a:rPr>
              <a:t> </a:t>
            </a:r>
            <a:r>
              <a:rPr lang="en-GB" sz="1400" b="1" dirty="0" smtClean="0">
                <a:solidFill>
                  <a:schemeClr val="accent1">
                    <a:lumMod val="60000"/>
                    <a:lumOff val="40000"/>
                  </a:schemeClr>
                </a:solidFill>
              </a:rPr>
              <a:t>   P</a:t>
            </a:r>
            <a:r>
              <a:rPr lang="en-GB" sz="1400" b="1" dirty="0">
                <a:solidFill>
                  <a:schemeClr val="accent1">
                    <a:lumMod val="60000"/>
                    <a:lumOff val="40000"/>
                  </a:schemeClr>
                </a:solidFill>
              </a:rPr>
              <a:t>-</a:t>
            </a:r>
            <a:r>
              <a:rPr lang="en-GB" sz="1400" b="1" dirty="0" smtClean="0">
                <a:solidFill>
                  <a:schemeClr val="accent1">
                    <a:lumMod val="60000"/>
                    <a:lumOff val="40000"/>
                  </a:schemeClr>
                </a:solidFill>
              </a:rPr>
              <a:t>value*</a:t>
            </a:r>
          </a:p>
          <a:p>
            <a:r>
              <a:rPr lang="en-GB" sz="1400" b="1" dirty="0" smtClean="0">
                <a:solidFill>
                  <a:srgbClr val="FFFFFF"/>
                </a:solidFill>
              </a:rPr>
              <a:t>							</a:t>
            </a:r>
            <a:r>
              <a:rPr lang="en-GB" sz="1400" b="1" dirty="0" smtClean="0">
                <a:solidFill>
                  <a:srgbClr val="85C2FF"/>
                </a:solidFill>
              </a:rPr>
              <a:t>N=7,585  				N= 8,383</a:t>
            </a:r>
          </a:p>
          <a:p>
            <a:r>
              <a:rPr lang="en-GB" sz="1400" b="1" dirty="0" smtClean="0">
                <a:solidFill>
                  <a:srgbClr val="FFFFFF"/>
                </a:solidFill>
              </a:rPr>
              <a:t>Age							64.9±10				64.2±10			  0.41</a:t>
            </a:r>
          </a:p>
          <a:p>
            <a:r>
              <a:rPr lang="en-GB" sz="1400" b="1" dirty="0" smtClean="0">
                <a:solidFill>
                  <a:srgbClr val="FFFFFF"/>
                </a:solidFill>
              </a:rPr>
              <a:t>Female sex						1799 (23.7)				1915 (22.8)	            </a:t>
            </a:r>
            <a:r>
              <a:rPr lang="en-GB" sz="1400" b="1" dirty="0">
                <a:solidFill>
                  <a:srgbClr val="FFFFFF"/>
                </a:solidFill>
              </a:rPr>
              <a:t> </a:t>
            </a:r>
            <a:r>
              <a:rPr lang="en-GB" sz="1400" b="1" dirty="0" smtClean="0">
                <a:solidFill>
                  <a:srgbClr val="FFFFFF"/>
                </a:solidFill>
              </a:rPr>
              <a:t>0.33</a:t>
            </a:r>
          </a:p>
          <a:p>
            <a:r>
              <a:rPr lang="en-GB" sz="1400" b="1" dirty="0" smtClean="0">
                <a:solidFill>
                  <a:srgbClr val="FFFFFF"/>
                </a:solidFill>
              </a:rPr>
              <a:t>Hypertension 					5492 (73)				6223 (74)			  0.70</a:t>
            </a:r>
          </a:p>
          <a:p>
            <a:r>
              <a:rPr lang="en-GB" sz="1400" b="1" dirty="0" smtClean="0">
                <a:solidFill>
                  <a:srgbClr val="FFFFFF"/>
                </a:solidFill>
              </a:rPr>
              <a:t>Diabetes mellitus					1822 (24)				2216 (26)			  0.47</a:t>
            </a:r>
          </a:p>
          <a:p>
            <a:r>
              <a:rPr lang="en-GB" sz="1400" b="1" dirty="0" smtClean="0">
                <a:solidFill>
                  <a:srgbClr val="FFFFFF"/>
                </a:solidFill>
              </a:rPr>
              <a:t>Renal failure (</a:t>
            </a:r>
            <a:r>
              <a:rPr lang="en-GB" sz="1400" b="1" dirty="0" err="1" smtClean="0">
                <a:solidFill>
                  <a:srgbClr val="FFFFFF"/>
                </a:solidFill>
              </a:rPr>
              <a:t>eGFR</a:t>
            </a:r>
            <a:r>
              <a:rPr lang="en-GB" sz="1400" b="1" dirty="0" smtClean="0">
                <a:solidFill>
                  <a:srgbClr val="FFFFFF"/>
                </a:solidFill>
              </a:rPr>
              <a:t> &lt; 60 ml/min)		1005 (13)				1166 (14)			  0.83</a:t>
            </a:r>
          </a:p>
          <a:p>
            <a:r>
              <a:rPr lang="en-GB" sz="1400" b="1" dirty="0" smtClean="0">
                <a:solidFill>
                  <a:srgbClr val="FFFFFF"/>
                </a:solidFill>
              </a:rPr>
              <a:t>Peripheral Vascular disease			553 (7)				452 (5)			  </a:t>
            </a:r>
            <a:r>
              <a:rPr lang="en-GB" sz="1400" b="1" dirty="0" smtClean="0">
                <a:solidFill>
                  <a:srgbClr val="FFFF00"/>
                </a:solidFill>
              </a:rPr>
              <a:t>0.03</a:t>
            </a:r>
          </a:p>
          <a:p>
            <a:r>
              <a:rPr lang="en-GB" sz="1400" b="1" dirty="0" smtClean="0">
                <a:solidFill>
                  <a:srgbClr val="FFFFFF"/>
                </a:solidFill>
              </a:rPr>
              <a:t>Current smoker					2186 (29)				1983 (24)			 </a:t>
            </a:r>
            <a:r>
              <a:rPr lang="en-GB" sz="1400" b="1" dirty="0" smtClean="0">
                <a:solidFill>
                  <a:srgbClr val="FFFF00"/>
                </a:solidFill>
              </a:rPr>
              <a:t> 0.007</a:t>
            </a:r>
          </a:p>
          <a:p>
            <a:r>
              <a:rPr lang="en-GB" sz="1400" b="1" dirty="0" smtClean="0">
                <a:solidFill>
                  <a:srgbClr val="FFFFFF"/>
                </a:solidFill>
              </a:rPr>
              <a:t>Previous MI						1762 (23)				1948 (23)			  0.91</a:t>
            </a:r>
          </a:p>
          <a:p>
            <a:r>
              <a:rPr lang="en-GB" sz="1400" b="1" dirty="0" smtClean="0">
                <a:solidFill>
                  <a:srgbClr val="FFFFFF"/>
                </a:solidFill>
              </a:rPr>
              <a:t>Previous PCI						2522 (33)				2699 (32)			  0.53</a:t>
            </a:r>
          </a:p>
          <a:p>
            <a:r>
              <a:rPr lang="en-GB" sz="1400" b="1" dirty="0" smtClean="0">
                <a:solidFill>
                  <a:srgbClr val="FFFFFF"/>
                </a:solidFill>
              </a:rPr>
              <a:t>Previous CABG					443 (6)				500 (6)			  0.62</a:t>
            </a:r>
          </a:p>
          <a:p>
            <a:r>
              <a:rPr lang="en-GB" sz="1400" b="1" dirty="0" smtClean="0">
                <a:solidFill>
                  <a:srgbClr val="FFFFFF"/>
                </a:solidFill>
              </a:rPr>
              <a:t>Stable CAD						3745 (49)				4736 (56)			  </a:t>
            </a:r>
            <a:r>
              <a:rPr lang="en-GB" sz="1400" b="1" dirty="0" smtClean="0">
                <a:solidFill>
                  <a:srgbClr val="FFFF00"/>
                </a:solidFill>
              </a:rPr>
              <a:t>0.048</a:t>
            </a:r>
          </a:p>
          <a:p>
            <a:r>
              <a:rPr lang="en-GB" sz="1400" b="1" dirty="0" err="1" smtClean="0">
                <a:solidFill>
                  <a:srgbClr val="FFFFFF"/>
                </a:solidFill>
              </a:rPr>
              <a:t>Multivessel</a:t>
            </a:r>
            <a:r>
              <a:rPr lang="en-GB" sz="1400" b="1" dirty="0" smtClean="0">
                <a:solidFill>
                  <a:srgbClr val="FFFFFF"/>
                </a:solidFill>
              </a:rPr>
              <a:t> treatment				1098 (14)				1248 (15)			  0.65</a:t>
            </a:r>
          </a:p>
          <a:p>
            <a:r>
              <a:rPr lang="en-GB" sz="1400" b="1" dirty="0" smtClean="0">
                <a:solidFill>
                  <a:srgbClr val="FFFFFF"/>
                </a:solidFill>
              </a:rPr>
              <a:t>Previous major bleeding				48 (0.6)				50 (0.6)			  0.78 </a:t>
            </a:r>
          </a:p>
          <a:p>
            <a:r>
              <a:rPr lang="en-GB" sz="1400" b="1" dirty="0" smtClean="0">
                <a:solidFill>
                  <a:srgbClr val="FFFFFF"/>
                </a:solidFill>
              </a:rPr>
              <a:t>Statin at dis.					6954 (92)				7747 (93)			  0.78</a:t>
            </a:r>
          </a:p>
          <a:p>
            <a:r>
              <a:rPr lang="it-IT" sz="1400" b="1" dirty="0" err="1">
                <a:solidFill>
                  <a:srgbClr val="FFFFFF"/>
                </a:solidFill>
              </a:rPr>
              <a:t>Heart</a:t>
            </a:r>
            <a:r>
              <a:rPr lang="it-IT" sz="1400" b="1" dirty="0">
                <a:solidFill>
                  <a:srgbClr val="FFFFFF"/>
                </a:solidFill>
              </a:rPr>
              <a:t> </a:t>
            </a:r>
            <a:r>
              <a:rPr lang="it-IT" sz="1400" b="1" dirty="0" err="1">
                <a:solidFill>
                  <a:srgbClr val="FFFFFF"/>
                </a:solidFill>
              </a:rPr>
              <a:t>failure</a:t>
            </a:r>
            <a:r>
              <a:rPr lang="it-IT" sz="1400" b="1" dirty="0">
                <a:solidFill>
                  <a:srgbClr val="FFFFFF"/>
                </a:solidFill>
              </a:rPr>
              <a:t> with </a:t>
            </a:r>
            <a:r>
              <a:rPr lang="it-IT" sz="1400" b="1" dirty="0" err="1">
                <a:solidFill>
                  <a:srgbClr val="FFFFFF"/>
                </a:solidFill>
              </a:rPr>
              <a:t>ACEi</a:t>
            </a:r>
            <a:r>
              <a:rPr lang="it-IT" sz="1400" b="1" dirty="0">
                <a:solidFill>
                  <a:srgbClr val="FFFFFF"/>
                </a:solidFill>
              </a:rPr>
              <a:t> or ARB </a:t>
            </a:r>
            <a:r>
              <a:rPr lang="it-IT" sz="1400" b="1" dirty="0" err="1">
                <a:solidFill>
                  <a:srgbClr val="FFFFFF"/>
                </a:solidFill>
              </a:rPr>
              <a:t>at</a:t>
            </a:r>
            <a:r>
              <a:rPr lang="it-IT" sz="1400" b="1" dirty="0">
                <a:solidFill>
                  <a:srgbClr val="FFFFFF"/>
                </a:solidFill>
              </a:rPr>
              <a:t> </a:t>
            </a:r>
            <a:r>
              <a:rPr lang="it-IT" sz="1400" b="1" dirty="0" err="1" smtClean="0">
                <a:solidFill>
                  <a:srgbClr val="FFFFFF"/>
                </a:solidFill>
              </a:rPr>
              <a:t>dis</a:t>
            </a:r>
            <a:r>
              <a:rPr lang="it-IT" sz="1400" b="1" dirty="0" smtClean="0">
                <a:solidFill>
                  <a:srgbClr val="FFFFFF"/>
                </a:solidFill>
              </a:rPr>
              <a:t>.		469 (84)				465 (83)			  0.51</a:t>
            </a:r>
            <a:endParaRPr lang="en-US" sz="1400" b="1" dirty="0">
              <a:solidFill>
                <a:srgbClr val="FFFFFF"/>
              </a:solidFill>
            </a:endParaRPr>
          </a:p>
          <a:p>
            <a:r>
              <a:rPr lang="it-IT" sz="1400" b="1" dirty="0" err="1">
                <a:solidFill>
                  <a:srgbClr val="FFFFFF"/>
                </a:solidFill>
              </a:rPr>
              <a:t>Heart</a:t>
            </a:r>
            <a:r>
              <a:rPr lang="it-IT" sz="1400" b="1" dirty="0">
                <a:solidFill>
                  <a:srgbClr val="FFFFFF"/>
                </a:solidFill>
              </a:rPr>
              <a:t> </a:t>
            </a:r>
            <a:r>
              <a:rPr lang="it-IT" sz="1400" b="1" dirty="0" err="1">
                <a:solidFill>
                  <a:srgbClr val="FFFFFF"/>
                </a:solidFill>
              </a:rPr>
              <a:t>failure</a:t>
            </a:r>
            <a:r>
              <a:rPr lang="it-IT" sz="1400" b="1" dirty="0">
                <a:solidFill>
                  <a:srgbClr val="FFFFFF"/>
                </a:solidFill>
              </a:rPr>
              <a:t> with </a:t>
            </a:r>
            <a:r>
              <a:rPr lang="it-IT" sz="1400" b="1" dirty="0" err="1">
                <a:solidFill>
                  <a:srgbClr val="FFFFFF"/>
                </a:solidFill>
              </a:rPr>
              <a:t>betablocker</a:t>
            </a:r>
            <a:r>
              <a:rPr lang="it-IT" sz="1400" b="1" dirty="0">
                <a:solidFill>
                  <a:srgbClr val="FFFFFF"/>
                </a:solidFill>
              </a:rPr>
              <a:t> </a:t>
            </a:r>
            <a:r>
              <a:rPr lang="it-IT" sz="1400" b="1" dirty="0" err="1">
                <a:solidFill>
                  <a:srgbClr val="FFFFFF"/>
                </a:solidFill>
              </a:rPr>
              <a:t>at</a:t>
            </a:r>
            <a:r>
              <a:rPr lang="it-IT" sz="1400" b="1" dirty="0">
                <a:solidFill>
                  <a:srgbClr val="FFFFFF"/>
                </a:solidFill>
              </a:rPr>
              <a:t> </a:t>
            </a:r>
            <a:r>
              <a:rPr lang="it-IT" sz="1400" b="1" dirty="0" err="1" smtClean="0">
                <a:solidFill>
                  <a:srgbClr val="FFFFFF"/>
                </a:solidFill>
              </a:rPr>
              <a:t>dis</a:t>
            </a:r>
            <a:r>
              <a:rPr lang="it-IT" sz="1400" b="1" dirty="0" smtClean="0">
                <a:solidFill>
                  <a:srgbClr val="FFFFFF"/>
                </a:solidFill>
              </a:rPr>
              <a:t>.		130 (83)				181 (82)			  0.88</a:t>
            </a:r>
            <a:endParaRPr lang="en-US" sz="1400" b="1" dirty="0">
              <a:solidFill>
                <a:srgbClr val="FFFFFF"/>
              </a:solidFill>
            </a:endParaRPr>
          </a:p>
          <a:p>
            <a:endParaRPr lang="en-GB" sz="1400" b="1" dirty="0">
              <a:solidFill>
                <a:srgbClr val="FFFFFF"/>
              </a:solidFill>
            </a:endParaRPr>
          </a:p>
        </p:txBody>
      </p:sp>
      <p:sp>
        <p:nvSpPr>
          <p:cNvPr id="7" name="Titre 1"/>
          <p:cNvSpPr txBox="1">
            <a:spLocks/>
          </p:cNvSpPr>
          <p:nvPr/>
        </p:nvSpPr>
        <p:spPr>
          <a:xfrm>
            <a:off x="86816" y="-20538"/>
            <a:ext cx="8949680" cy="815450"/>
          </a:xfrm>
          <a:prstGeom prst="rect">
            <a:avLst/>
          </a:prstGeom>
        </p:spPr>
        <p:txBody>
          <a:bodyPr vert="horz" lIns="91424" tIns="45712" rIns="91424" bIns="45712" rtlCol="0" anchor="ctr">
            <a:normAutofit fontScale="85000" lnSpcReduction="10000"/>
          </a:bodyPr>
          <a:lstStyle>
            <a:lvl1pPr algn="ctr" defTabSz="457106" rtl="0" eaLnBrk="1" latinLnBrk="0" hangingPunct="1">
              <a:spcBef>
                <a:spcPct val="0"/>
              </a:spcBef>
              <a:buNone/>
              <a:defRPr sz="4400" b="0" i="0" kern="1200">
                <a:solidFill>
                  <a:schemeClr val="tx1"/>
                </a:solidFill>
                <a:latin typeface="Gill Sans MT"/>
                <a:ea typeface="+mj-ea"/>
                <a:cs typeface="Gill Sans MT"/>
              </a:defRPr>
            </a:lvl1pPr>
          </a:lstStyle>
          <a:p>
            <a:pPr algn="l"/>
            <a:r>
              <a:rPr lang="fr-FR" sz="3600" b="1" cap="small" dirty="0" smtClean="0">
                <a:solidFill>
                  <a:srgbClr val="FFFF00"/>
                </a:solidFill>
              </a:rPr>
              <a:t>GLASSY </a:t>
            </a:r>
            <a:r>
              <a:rPr lang="mr-IN" sz="3600" b="1" cap="small" dirty="0" smtClean="0">
                <a:solidFill>
                  <a:srgbClr val="FFFF00"/>
                </a:solidFill>
              </a:rPr>
              <a:t>–</a:t>
            </a:r>
            <a:r>
              <a:rPr lang="en-US" sz="3600" b="1" cap="small" dirty="0" smtClean="0">
                <a:solidFill>
                  <a:srgbClr val="FFFF00"/>
                </a:solidFill>
              </a:rPr>
              <a:t> </a:t>
            </a:r>
            <a:r>
              <a:rPr lang="fr-FR" sz="3600" b="1" cap="small" dirty="0" smtClean="0">
                <a:solidFill>
                  <a:schemeClr val="bg1"/>
                </a:solidFill>
              </a:rPr>
              <a:t>Participants vs non participants</a:t>
            </a:r>
            <a:endParaRPr lang="fr-FR" sz="3600" b="1" cap="small" dirty="0">
              <a:solidFill>
                <a:schemeClr val="bg1"/>
              </a:solidFill>
            </a:endParaRPr>
          </a:p>
        </p:txBody>
      </p:sp>
      <p:sp>
        <p:nvSpPr>
          <p:cNvPr id="10" name="TextBox 9"/>
          <p:cNvSpPr txBox="1"/>
          <p:nvPr/>
        </p:nvSpPr>
        <p:spPr>
          <a:xfrm>
            <a:off x="4676135" y="4867498"/>
            <a:ext cx="4288353" cy="246221"/>
          </a:xfrm>
          <a:prstGeom prst="rect">
            <a:avLst/>
          </a:prstGeom>
          <a:noFill/>
        </p:spPr>
        <p:txBody>
          <a:bodyPr wrap="none" rtlCol="0">
            <a:spAutoFit/>
          </a:bodyPr>
          <a:lstStyle/>
          <a:p>
            <a:r>
              <a:rPr lang="it-IT" sz="1000" dirty="0" smtClean="0">
                <a:solidFill>
                  <a:schemeClr val="bg1"/>
                </a:solidFill>
              </a:rPr>
              <a:t>*: Mixed</a:t>
            </a:r>
            <a:r>
              <a:rPr lang="it-IT" sz="1000" dirty="0">
                <a:solidFill>
                  <a:schemeClr val="bg1"/>
                </a:solidFill>
              </a:rPr>
              <a:t>-</a:t>
            </a:r>
            <a:r>
              <a:rPr lang="it-IT" sz="1000" dirty="0" err="1">
                <a:solidFill>
                  <a:schemeClr val="bg1"/>
                </a:solidFill>
              </a:rPr>
              <a:t>models</a:t>
            </a:r>
            <a:r>
              <a:rPr lang="it-IT" sz="1000" dirty="0">
                <a:solidFill>
                  <a:schemeClr val="bg1"/>
                </a:solidFill>
              </a:rPr>
              <a:t> </a:t>
            </a:r>
            <a:r>
              <a:rPr lang="it-IT" sz="1000" dirty="0" err="1">
                <a:solidFill>
                  <a:schemeClr val="bg1"/>
                </a:solidFill>
              </a:rPr>
              <a:t>p-values</a:t>
            </a:r>
            <a:r>
              <a:rPr lang="it-IT" sz="1000" dirty="0">
                <a:solidFill>
                  <a:schemeClr val="bg1"/>
                </a:solidFill>
              </a:rPr>
              <a:t>, </a:t>
            </a:r>
            <a:r>
              <a:rPr lang="it-IT" sz="1000" dirty="0" err="1">
                <a:solidFill>
                  <a:schemeClr val="bg1"/>
                </a:solidFill>
              </a:rPr>
              <a:t>accounting</a:t>
            </a:r>
            <a:r>
              <a:rPr lang="it-IT" sz="1000" dirty="0">
                <a:solidFill>
                  <a:schemeClr val="bg1"/>
                </a:solidFill>
              </a:rPr>
              <a:t> for a random </a:t>
            </a:r>
            <a:r>
              <a:rPr lang="it-IT" sz="1000" dirty="0" err="1">
                <a:solidFill>
                  <a:schemeClr val="bg1"/>
                </a:solidFill>
              </a:rPr>
              <a:t>effect</a:t>
            </a:r>
            <a:r>
              <a:rPr lang="it-IT" sz="1000" dirty="0">
                <a:solidFill>
                  <a:schemeClr val="bg1"/>
                </a:solidFill>
              </a:rPr>
              <a:t> of hospital </a:t>
            </a:r>
            <a:r>
              <a:rPr lang="it-IT" sz="1000" dirty="0" err="1">
                <a:solidFill>
                  <a:schemeClr val="bg1"/>
                </a:solidFill>
              </a:rPr>
              <a:t>identifier</a:t>
            </a:r>
            <a:r>
              <a:rPr lang="en-US" sz="1000" dirty="0">
                <a:solidFill>
                  <a:schemeClr val="bg1"/>
                </a:solidFill>
              </a:rPr>
              <a:t> </a:t>
            </a:r>
            <a:endParaRPr lang="en-GB" sz="1000" dirty="0">
              <a:solidFill>
                <a:schemeClr val="bg1"/>
              </a:solidFill>
            </a:endParaRPr>
          </a:p>
        </p:txBody>
      </p:sp>
    </p:spTree>
    <p:extLst>
      <p:ext uri="{BB962C8B-B14F-4D97-AF65-F5344CB8AC3E}">
        <p14:creationId xmlns:p14="http://schemas.microsoft.com/office/powerpoint/2010/main" val="34829108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3478"/>
            <a:ext cx="8579296" cy="815450"/>
          </a:xfrm>
        </p:spPr>
        <p:txBody>
          <a:bodyPr>
            <a:noAutofit/>
          </a:bodyPr>
          <a:lstStyle/>
          <a:p>
            <a:pPr algn="l"/>
            <a:r>
              <a:rPr lang="it-IT" sz="2800" b="1" dirty="0" err="1">
                <a:solidFill>
                  <a:srgbClr val="FFFF00"/>
                </a:solidFill>
              </a:rPr>
              <a:t>Clinical</a:t>
            </a:r>
            <a:r>
              <a:rPr lang="it-IT" sz="2800" b="1" dirty="0">
                <a:solidFill>
                  <a:srgbClr val="FFFF00"/>
                </a:solidFill>
              </a:rPr>
              <a:t> </a:t>
            </a:r>
            <a:r>
              <a:rPr lang="it-IT" sz="2800" b="1" dirty="0" err="1">
                <a:solidFill>
                  <a:srgbClr val="FFFF00"/>
                </a:solidFill>
              </a:rPr>
              <a:t>outcomes</a:t>
            </a:r>
            <a:r>
              <a:rPr lang="it-IT" sz="2800" b="1" dirty="0">
                <a:solidFill>
                  <a:srgbClr val="FFFF00"/>
                </a:solidFill>
              </a:rPr>
              <a:t> </a:t>
            </a:r>
            <a:r>
              <a:rPr lang="it-IT" sz="2800" b="1" dirty="0" err="1" smtClean="0">
                <a:solidFill>
                  <a:srgbClr val="FFFF00"/>
                </a:solidFill>
              </a:rPr>
              <a:t>according</a:t>
            </a:r>
            <a:r>
              <a:rPr lang="it-IT" sz="2800" b="1" dirty="0" smtClean="0">
                <a:solidFill>
                  <a:srgbClr val="FFFF00"/>
                </a:solidFill>
              </a:rPr>
              <a:t> </a:t>
            </a:r>
            <a:r>
              <a:rPr lang="it-IT" sz="2800" b="1" dirty="0">
                <a:solidFill>
                  <a:srgbClr val="FFFF00"/>
                </a:solidFill>
              </a:rPr>
              <a:t>to GLASSY </a:t>
            </a:r>
            <a:r>
              <a:rPr lang="it-IT" sz="2800" b="1" dirty="0" err="1">
                <a:solidFill>
                  <a:srgbClr val="FFFF00"/>
                </a:solidFill>
              </a:rPr>
              <a:t>inclusion</a:t>
            </a:r>
            <a:r>
              <a:rPr lang="en-US" sz="2800" b="1" dirty="0">
                <a:solidFill>
                  <a:srgbClr val="FFFF00"/>
                </a:solidFill>
              </a:rPr>
              <a:t/>
            </a:r>
            <a:br>
              <a:rPr lang="en-US" sz="2800" b="1" dirty="0">
                <a:solidFill>
                  <a:srgbClr val="FFFF00"/>
                </a:solidFill>
              </a:rPr>
            </a:br>
            <a:endParaRPr lang="en-GB" sz="2800" dirty="0">
              <a:solidFill>
                <a:srgbClr val="FFFF00"/>
              </a:solidFill>
            </a:endParaRPr>
          </a:p>
        </p:txBody>
      </p:sp>
      <p:pic>
        <p:nvPicPr>
          <p:cNvPr id="4" name="Immagine 1"/>
          <p:cNvPicPr/>
          <p:nvPr/>
        </p:nvPicPr>
        <p:blipFill>
          <a:blip r:embed="rId3">
            <a:extLst>
              <a:ext uri="{28A0092B-C50C-407E-A947-70E740481C1C}">
                <a14:useLocalDpi xmlns:a14="http://schemas.microsoft.com/office/drawing/2010/main" val="0"/>
              </a:ext>
            </a:extLst>
          </a:blip>
          <a:srcRect/>
          <a:stretch>
            <a:fillRect/>
          </a:stretch>
        </p:blipFill>
        <p:spPr bwMode="auto">
          <a:xfrm>
            <a:off x="971600" y="987574"/>
            <a:ext cx="6730568" cy="3808953"/>
          </a:xfrm>
          <a:prstGeom prst="rect">
            <a:avLst/>
          </a:prstGeom>
          <a:noFill/>
          <a:ln>
            <a:noFill/>
          </a:ln>
        </p:spPr>
      </p:pic>
      <p:sp>
        <p:nvSpPr>
          <p:cNvPr id="5" name="TextBox 4"/>
          <p:cNvSpPr txBox="1"/>
          <p:nvPr/>
        </p:nvSpPr>
        <p:spPr>
          <a:xfrm>
            <a:off x="6588224" y="4829398"/>
            <a:ext cx="5616624" cy="276999"/>
          </a:xfrm>
          <a:prstGeom prst="rect">
            <a:avLst/>
          </a:prstGeom>
          <a:noFill/>
        </p:spPr>
        <p:txBody>
          <a:bodyPr wrap="square" rtlCol="0">
            <a:spAutoFit/>
          </a:bodyPr>
          <a:lstStyle/>
          <a:p>
            <a:r>
              <a:rPr lang="en-GB" sz="1200" dirty="0" err="1" smtClean="0">
                <a:solidFill>
                  <a:schemeClr val="bg1"/>
                </a:solidFill>
              </a:rPr>
              <a:t>Leonardi</a:t>
            </a:r>
            <a:r>
              <a:rPr lang="en-GB" sz="1200" dirty="0" smtClean="0">
                <a:solidFill>
                  <a:schemeClr val="bg1"/>
                </a:solidFill>
              </a:rPr>
              <a:t>  S. et al, BMJ Open 2019 </a:t>
            </a:r>
            <a:endParaRPr lang="en-GB" sz="1200" dirty="0">
              <a:solidFill>
                <a:schemeClr val="bg1"/>
              </a:solidFill>
            </a:endParaRPr>
          </a:p>
        </p:txBody>
      </p:sp>
    </p:spTree>
    <p:extLst>
      <p:ext uri="{BB962C8B-B14F-4D97-AF65-F5344CB8AC3E}">
        <p14:creationId xmlns:p14="http://schemas.microsoft.com/office/powerpoint/2010/main" val="15510103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131590"/>
            <a:ext cx="5904656" cy="3888432"/>
          </a:xfrm>
          <a:prstGeom prst="rect">
            <a:avLst/>
          </a:prstGeom>
          <a:noFill/>
          <a:ln>
            <a:noFill/>
          </a:ln>
        </p:spPr>
      </p:pic>
      <p:sp>
        <p:nvSpPr>
          <p:cNvPr id="5" name="Titre 1"/>
          <p:cNvSpPr>
            <a:spLocks noGrp="1"/>
          </p:cNvSpPr>
          <p:nvPr>
            <p:ph type="title"/>
          </p:nvPr>
        </p:nvSpPr>
        <p:spPr>
          <a:xfrm>
            <a:off x="86816" y="28108"/>
            <a:ext cx="8229600" cy="815450"/>
          </a:xfrm>
        </p:spPr>
        <p:txBody>
          <a:bodyPr>
            <a:normAutofit/>
          </a:bodyPr>
          <a:lstStyle/>
          <a:p>
            <a:pPr algn="l"/>
            <a:r>
              <a:rPr lang="fr-FR" sz="3600" b="1" cap="small" dirty="0" smtClean="0">
                <a:solidFill>
                  <a:srgbClr val="FFFF00"/>
                </a:solidFill>
              </a:rPr>
              <a:t>GLASSY </a:t>
            </a:r>
            <a:r>
              <a:rPr lang="mr-IN" sz="3600" b="1" cap="small" dirty="0">
                <a:solidFill>
                  <a:srgbClr val="FFFF00"/>
                </a:solidFill>
              </a:rPr>
              <a:t>–</a:t>
            </a:r>
            <a:r>
              <a:rPr lang="fr-FR" sz="3600" b="1" cap="small" dirty="0">
                <a:solidFill>
                  <a:srgbClr val="FFFF00"/>
                </a:solidFill>
              </a:rPr>
              <a:t> </a:t>
            </a:r>
            <a:r>
              <a:rPr lang="fr-FR" sz="2800" b="1" cap="small" dirty="0" smtClean="0">
                <a:solidFill>
                  <a:schemeClr val="bg1"/>
                </a:solidFill>
              </a:rPr>
              <a:t>Co-</a:t>
            </a:r>
            <a:r>
              <a:rPr lang="fr-FR" sz="2800" b="1" cap="small" dirty="0" err="1" smtClean="0">
                <a:solidFill>
                  <a:schemeClr val="bg1"/>
                </a:solidFill>
              </a:rPr>
              <a:t>primary</a:t>
            </a:r>
            <a:r>
              <a:rPr lang="fr-FR" sz="2800" b="1" cap="small" dirty="0" smtClean="0">
                <a:solidFill>
                  <a:schemeClr val="bg1"/>
                </a:solidFill>
              </a:rPr>
              <a:t> </a:t>
            </a:r>
            <a:r>
              <a:rPr lang="fr-FR" sz="2800" b="1" cap="small" dirty="0" err="1" smtClean="0">
                <a:solidFill>
                  <a:schemeClr val="bg1"/>
                </a:solidFill>
              </a:rPr>
              <a:t>Efficacy</a:t>
            </a:r>
            <a:r>
              <a:rPr lang="fr-FR" sz="2800" b="1" cap="small" dirty="0" smtClean="0">
                <a:solidFill>
                  <a:schemeClr val="bg1"/>
                </a:solidFill>
              </a:rPr>
              <a:t> EP</a:t>
            </a:r>
            <a:endParaRPr lang="fr-FR" sz="2800" b="1" cap="small" dirty="0">
              <a:solidFill>
                <a:schemeClr val="bg1"/>
              </a:solidFill>
            </a:endParaRPr>
          </a:p>
        </p:txBody>
      </p:sp>
      <p:pic>
        <p:nvPicPr>
          <p:cNvPr id="6" name="Picture 4" descr="GLASSY LOGO_NE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680" y="-48900"/>
            <a:ext cx="1491221" cy="1054476"/>
          </a:xfrm>
          <a:prstGeom prst="rect">
            <a:avLst/>
          </a:prstGeom>
        </p:spPr>
      </p:pic>
      <p:sp>
        <p:nvSpPr>
          <p:cNvPr id="7" name="TextBox 6"/>
          <p:cNvSpPr txBox="1"/>
          <p:nvPr/>
        </p:nvSpPr>
        <p:spPr>
          <a:xfrm>
            <a:off x="6588224" y="2139702"/>
            <a:ext cx="761747" cy="369332"/>
          </a:xfrm>
          <a:prstGeom prst="rect">
            <a:avLst/>
          </a:prstGeom>
          <a:noFill/>
        </p:spPr>
        <p:txBody>
          <a:bodyPr wrap="none" rtlCol="0">
            <a:spAutoFit/>
          </a:bodyPr>
          <a:lstStyle/>
          <a:p>
            <a:r>
              <a:rPr lang="en-GB" dirty="0" smtClean="0"/>
              <a:t>7.14%</a:t>
            </a:r>
            <a:endParaRPr lang="en-GB" dirty="0"/>
          </a:p>
        </p:txBody>
      </p:sp>
      <p:sp>
        <p:nvSpPr>
          <p:cNvPr id="8" name="TextBox 7"/>
          <p:cNvSpPr txBox="1"/>
          <p:nvPr/>
        </p:nvSpPr>
        <p:spPr>
          <a:xfrm>
            <a:off x="6594281" y="1347614"/>
            <a:ext cx="761747" cy="369332"/>
          </a:xfrm>
          <a:prstGeom prst="rect">
            <a:avLst/>
          </a:prstGeom>
          <a:noFill/>
        </p:spPr>
        <p:txBody>
          <a:bodyPr wrap="none" rtlCol="0">
            <a:spAutoFit/>
          </a:bodyPr>
          <a:lstStyle/>
          <a:p>
            <a:r>
              <a:rPr lang="en-GB" dirty="0" smtClean="0"/>
              <a:t>8.41%</a:t>
            </a:r>
            <a:endParaRPr lang="en-GB" dirty="0"/>
          </a:p>
        </p:txBody>
      </p:sp>
      <p:sp>
        <p:nvSpPr>
          <p:cNvPr id="10" name="Rectangle 9"/>
          <p:cNvSpPr/>
          <p:nvPr/>
        </p:nvSpPr>
        <p:spPr>
          <a:xfrm>
            <a:off x="2915816" y="1347614"/>
            <a:ext cx="1872208" cy="36933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5129807" y="3291830"/>
            <a:ext cx="144016" cy="14401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5129807" y="3507854"/>
            <a:ext cx="144016" cy="1440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a:off x="5273823" y="3181722"/>
            <a:ext cx="1669949" cy="338554"/>
          </a:xfrm>
          <a:prstGeom prst="rect">
            <a:avLst/>
          </a:prstGeom>
          <a:noFill/>
        </p:spPr>
        <p:txBody>
          <a:bodyPr wrap="none" rtlCol="0">
            <a:spAutoFit/>
          </a:bodyPr>
          <a:lstStyle/>
          <a:p>
            <a:r>
              <a:rPr lang="en-GB" sz="1600" dirty="0" smtClean="0"/>
              <a:t>Conventional arm </a:t>
            </a:r>
            <a:endParaRPr lang="en-GB" sz="1600" dirty="0"/>
          </a:p>
        </p:txBody>
      </p:sp>
      <p:sp>
        <p:nvSpPr>
          <p:cNvPr id="14" name="TextBox 13"/>
          <p:cNvSpPr txBox="1"/>
          <p:nvPr/>
        </p:nvSpPr>
        <p:spPr>
          <a:xfrm>
            <a:off x="5278015" y="3385324"/>
            <a:ext cx="1670249" cy="338554"/>
          </a:xfrm>
          <a:prstGeom prst="rect">
            <a:avLst/>
          </a:prstGeom>
          <a:noFill/>
        </p:spPr>
        <p:txBody>
          <a:bodyPr wrap="none" rtlCol="0">
            <a:spAutoFit/>
          </a:bodyPr>
          <a:lstStyle/>
          <a:p>
            <a:r>
              <a:rPr lang="en-GB" sz="1600" dirty="0" smtClean="0"/>
              <a:t>Experimental arm </a:t>
            </a:r>
            <a:endParaRPr lang="en-GB" sz="1600" dirty="0"/>
          </a:p>
        </p:txBody>
      </p:sp>
      <p:sp>
        <p:nvSpPr>
          <p:cNvPr id="15" name="TextBox 14"/>
          <p:cNvSpPr txBox="1"/>
          <p:nvPr/>
        </p:nvSpPr>
        <p:spPr>
          <a:xfrm>
            <a:off x="2915816" y="1203598"/>
            <a:ext cx="1816047" cy="646331"/>
          </a:xfrm>
          <a:prstGeom prst="rect">
            <a:avLst/>
          </a:prstGeom>
          <a:noFill/>
        </p:spPr>
        <p:txBody>
          <a:bodyPr wrap="none" rtlCol="0">
            <a:spAutoFit/>
          </a:bodyPr>
          <a:lstStyle/>
          <a:p>
            <a:r>
              <a:rPr lang="en-GB" b="1" dirty="0" smtClean="0"/>
              <a:t>Rate </a:t>
            </a:r>
            <a:r>
              <a:rPr lang="en-GB" b="1" dirty="0"/>
              <a:t>R</a:t>
            </a:r>
            <a:r>
              <a:rPr lang="en-GB" b="1" dirty="0" smtClean="0"/>
              <a:t>atio</a:t>
            </a:r>
            <a:r>
              <a:rPr lang="en-GB" b="1" dirty="0"/>
              <a:t>, </a:t>
            </a:r>
            <a:r>
              <a:rPr lang="en-GB" b="1" dirty="0" smtClean="0"/>
              <a:t>0.85</a:t>
            </a:r>
          </a:p>
          <a:p>
            <a:r>
              <a:rPr lang="en-GB" dirty="0" smtClean="0"/>
              <a:t>95</a:t>
            </a:r>
            <a:r>
              <a:rPr lang="en-GB" dirty="0"/>
              <a:t>% CI, 0.72-0.99</a:t>
            </a:r>
            <a:r>
              <a:rPr lang="en-US" dirty="0"/>
              <a:t> </a:t>
            </a:r>
            <a:endParaRPr lang="en-GB" dirty="0"/>
          </a:p>
        </p:txBody>
      </p:sp>
      <p:sp>
        <p:nvSpPr>
          <p:cNvPr id="16" name="TextBox 15"/>
          <p:cNvSpPr txBox="1"/>
          <p:nvPr/>
        </p:nvSpPr>
        <p:spPr>
          <a:xfrm>
            <a:off x="2915816" y="1770370"/>
            <a:ext cx="2749471" cy="369332"/>
          </a:xfrm>
          <a:prstGeom prst="rect">
            <a:avLst/>
          </a:prstGeom>
          <a:noFill/>
        </p:spPr>
        <p:txBody>
          <a:bodyPr wrap="none" rtlCol="0">
            <a:spAutoFit/>
          </a:bodyPr>
          <a:lstStyle/>
          <a:p>
            <a:r>
              <a:rPr lang="en-GB" b="1" dirty="0"/>
              <a:t>P</a:t>
            </a:r>
            <a:r>
              <a:rPr lang="en-GB" b="1" dirty="0" smtClean="0"/>
              <a:t>&lt;0.001 for non-inferiority</a:t>
            </a:r>
            <a:endParaRPr lang="en-GB" b="1" dirty="0"/>
          </a:p>
        </p:txBody>
      </p:sp>
      <p:sp>
        <p:nvSpPr>
          <p:cNvPr id="17" name="TextBox 16"/>
          <p:cNvSpPr txBox="1"/>
          <p:nvPr/>
        </p:nvSpPr>
        <p:spPr>
          <a:xfrm>
            <a:off x="2915816" y="2067694"/>
            <a:ext cx="2505814" cy="369332"/>
          </a:xfrm>
          <a:prstGeom prst="rect">
            <a:avLst/>
          </a:prstGeom>
          <a:noFill/>
        </p:spPr>
        <p:txBody>
          <a:bodyPr wrap="none" rtlCol="0">
            <a:spAutoFit/>
          </a:bodyPr>
          <a:lstStyle/>
          <a:p>
            <a:r>
              <a:rPr lang="en-GB" dirty="0" smtClean="0"/>
              <a:t>P=0.0465 for superiority</a:t>
            </a:r>
            <a:endParaRPr lang="en-GB" dirty="0"/>
          </a:p>
        </p:txBody>
      </p:sp>
      <p:sp>
        <p:nvSpPr>
          <p:cNvPr id="9" name="Rectangle 8"/>
          <p:cNvSpPr/>
          <p:nvPr/>
        </p:nvSpPr>
        <p:spPr>
          <a:xfrm>
            <a:off x="2843808" y="1203598"/>
            <a:ext cx="4434155" cy="273630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5008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6816" y="28108"/>
            <a:ext cx="8229600" cy="815450"/>
          </a:xfrm>
        </p:spPr>
        <p:txBody>
          <a:bodyPr>
            <a:normAutofit fontScale="90000"/>
          </a:bodyPr>
          <a:lstStyle/>
          <a:p>
            <a:pPr algn="l"/>
            <a:r>
              <a:rPr lang="fr-FR" sz="3600" b="1" cap="small" dirty="0" smtClean="0">
                <a:solidFill>
                  <a:srgbClr val="FFFF00"/>
                </a:solidFill>
              </a:rPr>
              <a:t>GLASSY </a:t>
            </a:r>
            <a:br>
              <a:rPr lang="fr-FR" sz="3600" b="1" cap="small" dirty="0" smtClean="0">
                <a:solidFill>
                  <a:srgbClr val="FFFF00"/>
                </a:solidFill>
              </a:rPr>
            </a:br>
            <a:r>
              <a:rPr lang="fr-FR" sz="2800" b="1" cap="small" dirty="0" err="1" smtClean="0">
                <a:solidFill>
                  <a:schemeClr val="bg1"/>
                </a:solidFill>
              </a:rPr>
              <a:t>Secondary</a:t>
            </a:r>
            <a:r>
              <a:rPr lang="fr-FR" sz="2800" b="1" cap="small" dirty="0" smtClean="0">
                <a:solidFill>
                  <a:schemeClr val="bg1"/>
                </a:solidFill>
              </a:rPr>
              <a:t> </a:t>
            </a:r>
            <a:r>
              <a:rPr lang="fr-FR" sz="2800" b="1" cap="small" dirty="0" err="1" smtClean="0">
                <a:solidFill>
                  <a:schemeClr val="bg1"/>
                </a:solidFill>
              </a:rPr>
              <a:t>Efficacy</a:t>
            </a:r>
            <a:r>
              <a:rPr lang="fr-FR" sz="2800" b="1" cap="small" dirty="0" smtClean="0">
                <a:solidFill>
                  <a:schemeClr val="bg1"/>
                </a:solidFill>
              </a:rPr>
              <a:t> </a:t>
            </a:r>
            <a:r>
              <a:rPr lang="fr-FR" sz="2800" b="1" cap="small" dirty="0" err="1" smtClean="0">
                <a:solidFill>
                  <a:schemeClr val="bg1"/>
                </a:solidFill>
              </a:rPr>
              <a:t>Eps</a:t>
            </a:r>
            <a:r>
              <a:rPr lang="fr-FR" sz="2800" b="1" cap="small" dirty="0">
                <a:solidFill>
                  <a:schemeClr val="bg1"/>
                </a:solidFill>
              </a:rPr>
              <a:t> @ 2-</a:t>
            </a:r>
            <a:r>
              <a:rPr lang="fr-FR" sz="2800" b="1" cap="small" dirty="0" smtClean="0">
                <a:solidFill>
                  <a:schemeClr val="bg1"/>
                </a:solidFill>
              </a:rPr>
              <a:t>years </a:t>
            </a:r>
            <a:endParaRPr lang="fr-FR" sz="2800" b="1" cap="small" dirty="0">
              <a:solidFill>
                <a:schemeClr val="bg1"/>
              </a:solidFill>
            </a:endParaRPr>
          </a:p>
        </p:txBody>
      </p:sp>
      <p:pic>
        <p:nvPicPr>
          <p:cNvPr id="5" name="Picture 4" descr="GLASSY LOGO_N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680" y="-48900"/>
            <a:ext cx="1491221" cy="1054476"/>
          </a:xfrm>
          <a:prstGeom prst="rect">
            <a:avLst/>
          </a:prstGeom>
        </p:spPr>
      </p:pic>
      <p:sp>
        <p:nvSpPr>
          <p:cNvPr id="15" name="Rectangle 7"/>
          <p:cNvSpPr>
            <a:spLocks noChangeArrowheads="1"/>
          </p:cNvSpPr>
          <p:nvPr/>
        </p:nvSpPr>
        <p:spPr bwMode="auto">
          <a:xfrm>
            <a:off x="651621" y="1005576"/>
            <a:ext cx="7808812" cy="4137924"/>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a:extLst/>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a:solidFill>
                <a:srgbClr val="FFFF00"/>
              </a:solidFill>
            </a:endParaRPr>
          </a:p>
        </p:txBody>
      </p:sp>
      <p:graphicFrame>
        <p:nvGraphicFramePr>
          <p:cNvPr id="6" name="Chart 5"/>
          <p:cNvGraphicFramePr/>
          <p:nvPr>
            <p:extLst>
              <p:ext uri="{D42A27DB-BD31-4B8C-83A1-F6EECF244321}">
                <p14:modId xmlns:p14="http://schemas.microsoft.com/office/powerpoint/2010/main" val="2096020199"/>
              </p:ext>
            </p:extLst>
          </p:nvPr>
        </p:nvGraphicFramePr>
        <p:xfrm>
          <a:off x="1043608" y="1005576"/>
          <a:ext cx="7416824" cy="419001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547664" y="2202418"/>
            <a:ext cx="884615" cy="369332"/>
          </a:xfrm>
          <a:prstGeom prst="rect">
            <a:avLst/>
          </a:prstGeom>
          <a:noFill/>
        </p:spPr>
        <p:txBody>
          <a:bodyPr wrap="none" rtlCol="0">
            <a:spAutoFit/>
          </a:bodyPr>
          <a:lstStyle/>
          <a:p>
            <a:r>
              <a:rPr lang="en-GB" i="1" dirty="0">
                <a:solidFill>
                  <a:srgbClr val="FFFFFF"/>
                </a:solidFill>
              </a:rPr>
              <a:t>P</a:t>
            </a:r>
            <a:r>
              <a:rPr lang="en-GB" i="1" dirty="0" smtClean="0">
                <a:solidFill>
                  <a:srgbClr val="FFFFFF"/>
                </a:solidFill>
              </a:rPr>
              <a:t>=0.11</a:t>
            </a:r>
            <a:endParaRPr lang="en-GB" i="1" dirty="0">
              <a:solidFill>
                <a:srgbClr val="FFFFFF"/>
              </a:solidFill>
            </a:endParaRPr>
          </a:p>
        </p:txBody>
      </p:sp>
      <p:sp>
        <p:nvSpPr>
          <p:cNvPr id="8" name="TextBox 7"/>
          <p:cNvSpPr txBox="1"/>
          <p:nvPr/>
        </p:nvSpPr>
        <p:spPr>
          <a:xfrm>
            <a:off x="2483768" y="2634466"/>
            <a:ext cx="884615" cy="369332"/>
          </a:xfrm>
          <a:prstGeom prst="rect">
            <a:avLst/>
          </a:prstGeom>
          <a:noFill/>
        </p:spPr>
        <p:txBody>
          <a:bodyPr wrap="none" rtlCol="0">
            <a:spAutoFit/>
          </a:bodyPr>
          <a:lstStyle/>
          <a:p>
            <a:r>
              <a:rPr lang="en-GB" i="1" dirty="0">
                <a:solidFill>
                  <a:srgbClr val="FFFFFF"/>
                </a:solidFill>
              </a:rPr>
              <a:t>P</a:t>
            </a:r>
            <a:r>
              <a:rPr lang="en-GB" i="1" dirty="0" smtClean="0">
                <a:solidFill>
                  <a:srgbClr val="FFFFFF"/>
                </a:solidFill>
              </a:rPr>
              <a:t>=0.13</a:t>
            </a:r>
            <a:endParaRPr lang="en-GB" i="1" dirty="0">
              <a:solidFill>
                <a:srgbClr val="FFFFFF"/>
              </a:solidFill>
            </a:endParaRPr>
          </a:p>
        </p:txBody>
      </p:sp>
      <p:sp>
        <p:nvSpPr>
          <p:cNvPr id="9" name="TextBox 8"/>
          <p:cNvSpPr txBox="1"/>
          <p:nvPr/>
        </p:nvSpPr>
        <p:spPr>
          <a:xfrm>
            <a:off x="3419872" y="1563638"/>
            <a:ext cx="1001609" cy="369332"/>
          </a:xfrm>
          <a:prstGeom prst="rect">
            <a:avLst/>
          </a:prstGeom>
          <a:noFill/>
        </p:spPr>
        <p:txBody>
          <a:bodyPr wrap="none" rtlCol="0">
            <a:spAutoFit/>
          </a:bodyPr>
          <a:lstStyle/>
          <a:p>
            <a:r>
              <a:rPr lang="en-GB" i="1" dirty="0">
                <a:solidFill>
                  <a:srgbClr val="FFFFFF"/>
                </a:solidFill>
              </a:rPr>
              <a:t>P</a:t>
            </a:r>
            <a:r>
              <a:rPr lang="en-GB" i="1" dirty="0" smtClean="0">
                <a:solidFill>
                  <a:srgbClr val="FFFFFF"/>
                </a:solidFill>
              </a:rPr>
              <a:t>=0.081</a:t>
            </a:r>
            <a:endParaRPr lang="en-GB" i="1" dirty="0">
              <a:solidFill>
                <a:srgbClr val="FFFFFF"/>
              </a:solidFill>
            </a:endParaRPr>
          </a:p>
        </p:txBody>
      </p:sp>
      <p:sp>
        <p:nvSpPr>
          <p:cNvPr id="10" name="TextBox 9"/>
          <p:cNvSpPr txBox="1"/>
          <p:nvPr/>
        </p:nvSpPr>
        <p:spPr>
          <a:xfrm>
            <a:off x="4427984" y="2274426"/>
            <a:ext cx="1001609" cy="369332"/>
          </a:xfrm>
          <a:prstGeom prst="rect">
            <a:avLst/>
          </a:prstGeom>
          <a:noFill/>
        </p:spPr>
        <p:txBody>
          <a:bodyPr wrap="none" rtlCol="0">
            <a:spAutoFit/>
          </a:bodyPr>
          <a:lstStyle/>
          <a:p>
            <a:r>
              <a:rPr lang="en-GB" i="1" dirty="0">
                <a:solidFill>
                  <a:srgbClr val="FFFFFF"/>
                </a:solidFill>
              </a:rPr>
              <a:t>P</a:t>
            </a:r>
            <a:r>
              <a:rPr lang="en-GB" i="1" dirty="0" smtClean="0">
                <a:solidFill>
                  <a:srgbClr val="FFFFFF"/>
                </a:solidFill>
              </a:rPr>
              <a:t>=0.085</a:t>
            </a:r>
            <a:endParaRPr lang="en-GB" i="1" dirty="0">
              <a:solidFill>
                <a:srgbClr val="FFFFFF"/>
              </a:solidFill>
            </a:endParaRPr>
          </a:p>
        </p:txBody>
      </p:sp>
      <p:sp>
        <p:nvSpPr>
          <p:cNvPr id="11" name="TextBox 10"/>
          <p:cNvSpPr txBox="1"/>
          <p:nvPr/>
        </p:nvSpPr>
        <p:spPr>
          <a:xfrm>
            <a:off x="5396867" y="2931790"/>
            <a:ext cx="884615" cy="369332"/>
          </a:xfrm>
          <a:prstGeom prst="rect">
            <a:avLst/>
          </a:prstGeom>
          <a:noFill/>
        </p:spPr>
        <p:txBody>
          <a:bodyPr wrap="none" rtlCol="0">
            <a:spAutoFit/>
          </a:bodyPr>
          <a:lstStyle/>
          <a:p>
            <a:r>
              <a:rPr lang="en-GB" i="1" dirty="0">
                <a:solidFill>
                  <a:srgbClr val="FFFFFF"/>
                </a:solidFill>
              </a:rPr>
              <a:t>P</a:t>
            </a:r>
            <a:r>
              <a:rPr lang="en-GB" i="1" dirty="0" smtClean="0">
                <a:solidFill>
                  <a:srgbClr val="FFFFFF"/>
                </a:solidFill>
              </a:rPr>
              <a:t>=0.99</a:t>
            </a:r>
            <a:endParaRPr lang="en-GB" i="1" dirty="0">
              <a:solidFill>
                <a:srgbClr val="FFFFFF"/>
              </a:solidFill>
            </a:endParaRPr>
          </a:p>
        </p:txBody>
      </p:sp>
      <p:sp>
        <p:nvSpPr>
          <p:cNvPr id="12" name="TextBox 11"/>
          <p:cNvSpPr txBox="1"/>
          <p:nvPr/>
        </p:nvSpPr>
        <p:spPr>
          <a:xfrm>
            <a:off x="7164288" y="1779662"/>
            <a:ext cx="1226668" cy="923330"/>
          </a:xfrm>
          <a:prstGeom prst="rect">
            <a:avLst/>
          </a:prstGeom>
          <a:noFill/>
        </p:spPr>
        <p:txBody>
          <a:bodyPr wrap="none" rtlCol="0">
            <a:spAutoFit/>
          </a:bodyPr>
          <a:lstStyle/>
          <a:p>
            <a:pPr algn="ctr"/>
            <a:r>
              <a:rPr lang="en-US" b="1" dirty="0" smtClean="0">
                <a:solidFill>
                  <a:srgbClr val="FFFFFF"/>
                </a:solidFill>
              </a:rPr>
              <a:t>RR: 0.69 </a:t>
            </a:r>
          </a:p>
          <a:p>
            <a:pPr algn="ctr"/>
            <a:r>
              <a:rPr lang="en-US" dirty="0" smtClean="0">
                <a:solidFill>
                  <a:srgbClr val="FFFFFF"/>
                </a:solidFill>
              </a:rPr>
              <a:t>(0.51</a:t>
            </a:r>
            <a:r>
              <a:rPr lang="en-US" dirty="0">
                <a:solidFill>
                  <a:srgbClr val="FFFFFF"/>
                </a:solidFill>
              </a:rPr>
              <a:t>-</a:t>
            </a:r>
            <a:r>
              <a:rPr lang="en-US" dirty="0" smtClean="0">
                <a:solidFill>
                  <a:srgbClr val="FFFFFF"/>
                </a:solidFill>
              </a:rPr>
              <a:t>0.93</a:t>
            </a:r>
            <a:r>
              <a:rPr lang="en-US" dirty="0">
                <a:solidFill>
                  <a:srgbClr val="FFFFFF"/>
                </a:solidFill>
              </a:rPr>
              <a:t>) </a:t>
            </a:r>
            <a:endParaRPr lang="en-US" dirty="0" smtClean="0">
              <a:solidFill>
                <a:srgbClr val="FFFFFF"/>
              </a:solidFill>
            </a:endParaRPr>
          </a:p>
          <a:p>
            <a:pPr algn="ctr"/>
            <a:r>
              <a:rPr lang="en-GB" i="1" dirty="0" smtClean="0">
                <a:solidFill>
                  <a:srgbClr val="FFFF00"/>
                </a:solidFill>
              </a:rPr>
              <a:t>P=0.015</a:t>
            </a:r>
            <a:endParaRPr lang="en-GB" i="1" dirty="0">
              <a:solidFill>
                <a:srgbClr val="FFFF00"/>
              </a:solidFill>
            </a:endParaRPr>
          </a:p>
        </p:txBody>
      </p:sp>
      <p:sp>
        <p:nvSpPr>
          <p:cNvPr id="13" name="TextBox 12"/>
          <p:cNvSpPr txBox="1"/>
          <p:nvPr/>
        </p:nvSpPr>
        <p:spPr>
          <a:xfrm>
            <a:off x="6423689" y="3116456"/>
            <a:ext cx="884615" cy="369332"/>
          </a:xfrm>
          <a:prstGeom prst="rect">
            <a:avLst/>
          </a:prstGeom>
          <a:noFill/>
        </p:spPr>
        <p:txBody>
          <a:bodyPr wrap="none" rtlCol="0">
            <a:spAutoFit/>
          </a:bodyPr>
          <a:lstStyle/>
          <a:p>
            <a:r>
              <a:rPr lang="en-GB" i="1" dirty="0">
                <a:solidFill>
                  <a:srgbClr val="FFFFFF"/>
                </a:solidFill>
              </a:rPr>
              <a:t>P</a:t>
            </a:r>
            <a:r>
              <a:rPr lang="en-GB" i="1" dirty="0" smtClean="0">
                <a:solidFill>
                  <a:srgbClr val="FFFFFF"/>
                </a:solidFill>
              </a:rPr>
              <a:t>=0.17</a:t>
            </a:r>
            <a:endParaRPr lang="en-GB" i="1" dirty="0">
              <a:solidFill>
                <a:srgbClr val="FFFFFF"/>
              </a:solidFill>
            </a:endParaRPr>
          </a:p>
        </p:txBody>
      </p:sp>
      <p:sp>
        <p:nvSpPr>
          <p:cNvPr id="14" name="TextBox 13"/>
          <p:cNvSpPr txBox="1"/>
          <p:nvPr/>
        </p:nvSpPr>
        <p:spPr>
          <a:xfrm>
            <a:off x="651620" y="1649596"/>
            <a:ext cx="351378" cy="369332"/>
          </a:xfrm>
          <a:prstGeom prst="rect">
            <a:avLst/>
          </a:prstGeom>
          <a:noFill/>
        </p:spPr>
        <p:txBody>
          <a:bodyPr wrap="none" rtlCol="0">
            <a:spAutoFit/>
          </a:bodyPr>
          <a:lstStyle/>
          <a:p>
            <a:r>
              <a:rPr lang="en-GB" dirty="0" smtClean="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42763386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86816" y="28108"/>
            <a:ext cx="8229600" cy="815450"/>
          </a:xfrm>
        </p:spPr>
        <p:txBody>
          <a:bodyPr>
            <a:normAutofit fontScale="90000"/>
          </a:bodyPr>
          <a:lstStyle/>
          <a:p>
            <a:pPr algn="l"/>
            <a:r>
              <a:rPr lang="fr-FR" sz="3600" b="1" cap="small" dirty="0" smtClean="0">
                <a:solidFill>
                  <a:srgbClr val="FFFF00"/>
                </a:solidFill>
              </a:rPr>
              <a:t>GLASSY </a:t>
            </a:r>
            <a:br>
              <a:rPr lang="fr-FR" sz="3600" b="1" cap="small" dirty="0" smtClean="0">
                <a:solidFill>
                  <a:srgbClr val="FFFF00"/>
                </a:solidFill>
              </a:rPr>
            </a:br>
            <a:r>
              <a:rPr lang="fr-FR" sz="2800" b="1" cap="small" dirty="0" smtClean="0">
                <a:solidFill>
                  <a:schemeClr val="bg1"/>
                </a:solidFill>
              </a:rPr>
              <a:t>Landmark </a:t>
            </a:r>
            <a:r>
              <a:rPr lang="fr-FR" sz="2800" b="1" cap="small" dirty="0" err="1" smtClean="0">
                <a:solidFill>
                  <a:schemeClr val="bg1"/>
                </a:solidFill>
              </a:rPr>
              <a:t>Analysis</a:t>
            </a:r>
            <a:r>
              <a:rPr lang="fr-FR" sz="2800" b="1" cap="small" dirty="0" smtClean="0">
                <a:solidFill>
                  <a:schemeClr val="bg1"/>
                </a:solidFill>
              </a:rPr>
              <a:t> @ 1-year</a:t>
            </a:r>
            <a:endParaRPr lang="fr-FR" sz="2800" b="1" cap="small" dirty="0">
              <a:solidFill>
                <a:schemeClr val="bg1"/>
              </a:solidFill>
            </a:endParaRPr>
          </a:p>
        </p:txBody>
      </p:sp>
      <p:pic>
        <p:nvPicPr>
          <p:cNvPr id="6" name="Picture 5" descr="GLASSY LOGO_NE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9680" y="-48900"/>
            <a:ext cx="1491221" cy="1054476"/>
          </a:xfrm>
          <a:prstGeom prst="rect">
            <a:avLst/>
          </a:prstGeom>
        </p:spPr>
      </p:pic>
      <p:sp>
        <p:nvSpPr>
          <p:cNvPr id="80" name="Rectangle 7"/>
          <p:cNvSpPr>
            <a:spLocks noChangeArrowheads="1"/>
          </p:cNvSpPr>
          <p:nvPr/>
        </p:nvSpPr>
        <p:spPr bwMode="auto">
          <a:xfrm>
            <a:off x="857389" y="902434"/>
            <a:ext cx="7098987" cy="4130288"/>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a:extLst/>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a:solidFill>
                <a:srgbClr val="FFFF00"/>
              </a:solidFill>
            </a:endParaRPr>
          </a:p>
        </p:txBody>
      </p:sp>
      <p:cxnSp>
        <p:nvCxnSpPr>
          <p:cNvPr id="8" name="Straight Connector 7"/>
          <p:cNvCxnSpPr/>
          <p:nvPr/>
        </p:nvCxnSpPr>
        <p:spPr>
          <a:xfrm>
            <a:off x="6228184" y="1491630"/>
            <a:ext cx="0" cy="309634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076056" y="1478930"/>
            <a:ext cx="17281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148064" y="4587974"/>
            <a:ext cx="1728192"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120841" y="4571057"/>
            <a:ext cx="1035335" cy="461665"/>
          </a:xfrm>
          <a:prstGeom prst="rect">
            <a:avLst/>
          </a:prstGeom>
          <a:noFill/>
        </p:spPr>
        <p:txBody>
          <a:bodyPr wrap="none" rtlCol="0">
            <a:spAutoFit/>
          </a:bodyPr>
          <a:lstStyle/>
          <a:p>
            <a:pPr algn="ctr"/>
            <a:r>
              <a:rPr lang="en-GB" sz="1200" b="1" dirty="0" smtClean="0">
                <a:solidFill>
                  <a:srgbClr val="FFFFFF"/>
                </a:solidFill>
              </a:rPr>
              <a:t>Experimental</a:t>
            </a:r>
          </a:p>
          <a:p>
            <a:pPr algn="ctr"/>
            <a:r>
              <a:rPr lang="en-GB" sz="1200" b="1" dirty="0" smtClean="0">
                <a:solidFill>
                  <a:srgbClr val="FFFFFF"/>
                </a:solidFill>
              </a:rPr>
              <a:t>Better</a:t>
            </a:r>
            <a:endParaRPr lang="en-GB" sz="1200" b="1" dirty="0">
              <a:solidFill>
                <a:srgbClr val="FFFFFF"/>
              </a:solidFill>
            </a:endParaRPr>
          </a:p>
        </p:txBody>
      </p:sp>
      <p:sp>
        <p:nvSpPr>
          <p:cNvPr id="14" name="TextBox 13"/>
          <p:cNvSpPr txBox="1"/>
          <p:nvPr/>
        </p:nvSpPr>
        <p:spPr>
          <a:xfrm>
            <a:off x="6300192" y="4587974"/>
            <a:ext cx="660006" cy="461665"/>
          </a:xfrm>
          <a:prstGeom prst="rect">
            <a:avLst/>
          </a:prstGeom>
          <a:noFill/>
        </p:spPr>
        <p:txBody>
          <a:bodyPr wrap="none" rtlCol="0">
            <a:spAutoFit/>
          </a:bodyPr>
          <a:lstStyle/>
          <a:p>
            <a:pPr algn="ctr"/>
            <a:r>
              <a:rPr lang="en-GB" sz="1200" b="1" dirty="0" smtClean="0">
                <a:solidFill>
                  <a:srgbClr val="FFFFFF"/>
                </a:solidFill>
              </a:rPr>
              <a:t>Control</a:t>
            </a:r>
          </a:p>
          <a:p>
            <a:pPr algn="ctr"/>
            <a:r>
              <a:rPr lang="en-GB" sz="1200" b="1" dirty="0" smtClean="0">
                <a:solidFill>
                  <a:srgbClr val="FFFFFF"/>
                </a:solidFill>
              </a:rPr>
              <a:t>Better</a:t>
            </a:r>
            <a:endParaRPr lang="en-GB" sz="1200" b="1" dirty="0">
              <a:solidFill>
                <a:srgbClr val="FFFFFF"/>
              </a:solidFill>
            </a:endParaRPr>
          </a:p>
        </p:txBody>
      </p:sp>
      <p:cxnSp>
        <p:nvCxnSpPr>
          <p:cNvPr id="29" name="Straight Connector 28"/>
          <p:cNvCxnSpPr/>
          <p:nvPr/>
        </p:nvCxnSpPr>
        <p:spPr>
          <a:xfrm>
            <a:off x="6096868" y="1898278"/>
            <a:ext cx="1350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077413" y="2224410"/>
            <a:ext cx="14859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110646" y="2387476"/>
            <a:ext cx="16345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111936" y="1733054"/>
            <a:ext cx="1350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122268" y="2722116"/>
            <a:ext cx="16345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959202" y="2887216"/>
            <a:ext cx="21756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119604" y="3219822"/>
            <a:ext cx="16345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052026" y="3378572"/>
            <a:ext cx="16345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065118" y="3717528"/>
            <a:ext cx="16345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980188" y="3876278"/>
            <a:ext cx="23931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113538" y="4208884"/>
            <a:ext cx="23931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343154" y="4373984"/>
            <a:ext cx="75108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076056" y="1478930"/>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5095106" y="1407960"/>
            <a:ext cx="0" cy="74124"/>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5652120" y="1406922"/>
            <a:ext cx="0" cy="74124"/>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6228184" y="1406922"/>
            <a:ext cx="0" cy="74124"/>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6791548" y="1404806"/>
            <a:ext cx="0" cy="74124"/>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6149826" y="1694954"/>
            <a:ext cx="7200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4" name="Rectangle 23"/>
          <p:cNvSpPr/>
          <p:nvPr/>
        </p:nvSpPr>
        <p:spPr>
          <a:xfrm>
            <a:off x="6071468" y="3842370"/>
            <a:ext cx="7200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6" name="Rectangle 15"/>
          <p:cNvSpPr/>
          <p:nvPr/>
        </p:nvSpPr>
        <p:spPr>
          <a:xfrm>
            <a:off x="6130776" y="1860178"/>
            <a:ext cx="7200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7" name="Rectangle 16"/>
          <p:cNvSpPr/>
          <p:nvPr/>
        </p:nvSpPr>
        <p:spPr>
          <a:xfrm>
            <a:off x="6118076" y="2190502"/>
            <a:ext cx="7200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3" name="Rectangle 22"/>
          <p:cNvSpPr/>
          <p:nvPr/>
        </p:nvSpPr>
        <p:spPr>
          <a:xfrm>
            <a:off x="6109568" y="3677270"/>
            <a:ext cx="7200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2" name="Rectangle 21"/>
          <p:cNvSpPr/>
          <p:nvPr/>
        </p:nvSpPr>
        <p:spPr>
          <a:xfrm>
            <a:off x="6096868" y="3344664"/>
            <a:ext cx="7200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8" name="Rectangle 17"/>
          <p:cNvSpPr/>
          <p:nvPr/>
        </p:nvSpPr>
        <p:spPr>
          <a:xfrm>
            <a:off x="6156176" y="2355602"/>
            <a:ext cx="7200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0" name="Rectangle 19"/>
          <p:cNvSpPr/>
          <p:nvPr/>
        </p:nvSpPr>
        <p:spPr>
          <a:xfrm>
            <a:off x="6037560" y="2853308"/>
            <a:ext cx="7200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5" name="Rectangle 24"/>
          <p:cNvSpPr/>
          <p:nvPr/>
        </p:nvSpPr>
        <p:spPr>
          <a:xfrm>
            <a:off x="6198468" y="4168626"/>
            <a:ext cx="7200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6" name="Rectangle 25"/>
          <p:cNvSpPr/>
          <p:nvPr/>
        </p:nvSpPr>
        <p:spPr>
          <a:xfrm>
            <a:off x="5705078" y="4333726"/>
            <a:ext cx="7200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1" name="Rectangle 20"/>
          <p:cNvSpPr/>
          <p:nvPr/>
        </p:nvSpPr>
        <p:spPr>
          <a:xfrm>
            <a:off x="6164560" y="3179564"/>
            <a:ext cx="7200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9" name="Rectangle 18"/>
          <p:cNvSpPr/>
          <p:nvPr/>
        </p:nvSpPr>
        <p:spPr>
          <a:xfrm>
            <a:off x="6168876" y="2681858"/>
            <a:ext cx="7200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47" name="TextBox 46"/>
          <p:cNvSpPr txBox="1"/>
          <p:nvPr/>
        </p:nvSpPr>
        <p:spPr>
          <a:xfrm>
            <a:off x="4899375" y="1153588"/>
            <a:ext cx="412029" cy="246221"/>
          </a:xfrm>
          <a:prstGeom prst="rect">
            <a:avLst/>
          </a:prstGeom>
          <a:noFill/>
        </p:spPr>
        <p:txBody>
          <a:bodyPr wrap="none" rtlCol="0">
            <a:spAutoFit/>
          </a:bodyPr>
          <a:lstStyle/>
          <a:p>
            <a:r>
              <a:rPr lang="en-GB" sz="1000" b="1" dirty="0" smtClean="0">
                <a:solidFill>
                  <a:srgbClr val="FFFFFF"/>
                </a:solidFill>
              </a:rPr>
              <a:t>0.01</a:t>
            </a:r>
            <a:endParaRPr lang="en-GB" sz="1000" b="1" dirty="0">
              <a:solidFill>
                <a:srgbClr val="FFFFFF"/>
              </a:solidFill>
            </a:endParaRPr>
          </a:p>
        </p:txBody>
      </p:sp>
      <p:sp>
        <p:nvSpPr>
          <p:cNvPr id="48" name="TextBox 47"/>
          <p:cNvSpPr txBox="1"/>
          <p:nvPr/>
        </p:nvSpPr>
        <p:spPr>
          <a:xfrm>
            <a:off x="5487865" y="1156990"/>
            <a:ext cx="348911" cy="246221"/>
          </a:xfrm>
          <a:prstGeom prst="rect">
            <a:avLst/>
          </a:prstGeom>
          <a:noFill/>
        </p:spPr>
        <p:txBody>
          <a:bodyPr wrap="none" rtlCol="0">
            <a:spAutoFit/>
          </a:bodyPr>
          <a:lstStyle/>
          <a:p>
            <a:r>
              <a:rPr lang="en-GB" sz="1000" b="1" dirty="0" smtClean="0">
                <a:solidFill>
                  <a:srgbClr val="FFFFFF"/>
                </a:solidFill>
              </a:rPr>
              <a:t>0.1</a:t>
            </a:r>
            <a:endParaRPr lang="en-GB" sz="1000" b="1" dirty="0">
              <a:solidFill>
                <a:srgbClr val="FFFFFF"/>
              </a:solidFill>
            </a:endParaRPr>
          </a:p>
        </p:txBody>
      </p:sp>
      <p:sp>
        <p:nvSpPr>
          <p:cNvPr id="49" name="TextBox 48"/>
          <p:cNvSpPr txBox="1"/>
          <p:nvPr/>
        </p:nvSpPr>
        <p:spPr>
          <a:xfrm>
            <a:off x="6104528" y="1148179"/>
            <a:ext cx="249663" cy="246221"/>
          </a:xfrm>
          <a:prstGeom prst="rect">
            <a:avLst/>
          </a:prstGeom>
          <a:noFill/>
        </p:spPr>
        <p:txBody>
          <a:bodyPr wrap="none" rtlCol="0">
            <a:spAutoFit/>
          </a:bodyPr>
          <a:lstStyle/>
          <a:p>
            <a:r>
              <a:rPr lang="en-GB" sz="1000" b="1" dirty="0" smtClean="0">
                <a:solidFill>
                  <a:srgbClr val="FFFFFF"/>
                </a:solidFill>
              </a:rPr>
              <a:t>1</a:t>
            </a:r>
            <a:endParaRPr lang="en-GB" sz="1000" b="1" dirty="0">
              <a:solidFill>
                <a:srgbClr val="FFFFFF"/>
              </a:solidFill>
            </a:endParaRPr>
          </a:p>
        </p:txBody>
      </p:sp>
      <p:sp>
        <p:nvSpPr>
          <p:cNvPr id="50" name="TextBox 49"/>
          <p:cNvSpPr txBox="1"/>
          <p:nvPr/>
        </p:nvSpPr>
        <p:spPr>
          <a:xfrm>
            <a:off x="6633605" y="1152798"/>
            <a:ext cx="314659" cy="246221"/>
          </a:xfrm>
          <a:prstGeom prst="rect">
            <a:avLst/>
          </a:prstGeom>
          <a:noFill/>
        </p:spPr>
        <p:txBody>
          <a:bodyPr wrap="none" rtlCol="0">
            <a:spAutoFit/>
          </a:bodyPr>
          <a:lstStyle/>
          <a:p>
            <a:r>
              <a:rPr lang="en-GB" sz="1000" b="1" dirty="0" smtClean="0">
                <a:solidFill>
                  <a:srgbClr val="FFFFFF"/>
                </a:solidFill>
              </a:rPr>
              <a:t>10</a:t>
            </a:r>
            <a:endParaRPr lang="en-GB" sz="1000" b="1" dirty="0">
              <a:solidFill>
                <a:srgbClr val="FFFFFF"/>
              </a:solidFill>
            </a:endParaRPr>
          </a:p>
        </p:txBody>
      </p:sp>
      <p:sp>
        <p:nvSpPr>
          <p:cNvPr id="51" name="TextBox 50"/>
          <p:cNvSpPr txBox="1"/>
          <p:nvPr/>
        </p:nvSpPr>
        <p:spPr>
          <a:xfrm>
            <a:off x="1327448" y="1256744"/>
            <a:ext cx="1754419" cy="430887"/>
          </a:xfrm>
          <a:prstGeom prst="rect">
            <a:avLst/>
          </a:prstGeom>
          <a:noFill/>
        </p:spPr>
        <p:txBody>
          <a:bodyPr wrap="none" rtlCol="0">
            <a:spAutoFit/>
          </a:bodyPr>
          <a:lstStyle/>
          <a:p>
            <a:r>
              <a:rPr lang="en-GB" sz="1100" b="1" dirty="0" smtClean="0">
                <a:solidFill>
                  <a:srgbClr val="FF6600"/>
                </a:solidFill>
              </a:rPr>
              <a:t>All-cause death, MI, stroke</a:t>
            </a:r>
          </a:p>
          <a:p>
            <a:r>
              <a:rPr lang="en-GB" sz="1100" b="1" dirty="0" smtClean="0">
                <a:solidFill>
                  <a:srgbClr val="FF6600"/>
                </a:solidFill>
              </a:rPr>
              <a:t>or urgent TVR</a:t>
            </a:r>
            <a:endParaRPr lang="en-GB" sz="1100" b="1" dirty="0">
              <a:solidFill>
                <a:srgbClr val="FF6600"/>
              </a:solidFill>
            </a:endParaRPr>
          </a:p>
        </p:txBody>
      </p:sp>
      <p:sp>
        <p:nvSpPr>
          <p:cNvPr id="52" name="TextBox 51"/>
          <p:cNvSpPr txBox="1"/>
          <p:nvPr/>
        </p:nvSpPr>
        <p:spPr>
          <a:xfrm>
            <a:off x="1318940" y="1906181"/>
            <a:ext cx="1087119" cy="261610"/>
          </a:xfrm>
          <a:prstGeom prst="rect">
            <a:avLst/>
          </a:prstGeom>
          <a:noFill/>
        </p:spPr>
        <p:txBody>
          <a:bodyPr wrap="none" rtlCol="0">
            <a:spAutoFit/>
          </a:bodyPr>
          <a:lstStyle/>
          <a:p>
            <a:r>
              <a:rPr lang="en-GB" sz="1100" b="1" dirty="0" smtClean="0">
                <a:solidFill>
                  <a:srgbClr val="FF6600"/>
                </a:solidFill>
              </a:rPr>
              <a:t>All-cause death</a:t>
            </a:r>
            <a:endParaRPr lang="en-GB" sz="1100" b="1" dirty="0">
              <a:solidFill>
                <a:srgbClr val="FF6600"/>
              </a:solidFill>
            </a:endParaRPr>
          </a:p>
        </p:txBody>
      </p:sp>
      <p:sp>
        <p:nvSpPr>
          <p:cNvPr id="53" name="TextBox 52"/>
          <p:cNvSpPr txBox="1"/>
          <p:nvPr/>
        </p:nvSpPr>
        <p:spPr>
          <a:xfrm>
            <a:off x="1306240" y="2389510"/>
            <a:ext cx="1444808" cy="261610"/>
          </a:xfrm>
          <a:prstGeom prst="rect">
            <a:avLst/>
          </a:prstGeom>
          <a:noFill/>
        </p:spPr>
        <p:txBody>
          <a:bodyPr wrap="none" rtlCol="0">
            <a:spAutoFit/>
          </a:bodyPr>
          <a:lstStyle/>
          <a:p>
            <a:r>
              <a:rPr lang="en-GB" sz="1100" b="1" dirty="0" smtClean="0">
                <a:solidFill>
                  <a:srgbClr val="FF6600"/>
                </a:solidFill>
              </a:rPr>
              <a:t>Myocardial infarction</a:t>
            </a:r>
            <a:endParaRPr lang="en-GB" sz="1100" b="1" dirty="0">
              <a:solidFill>
                <a:srgbClr val="FF6600"/>
              </a:solidFill>
            </a:endParaRPr>
          </a:p>
        </p:txBody>
      </p:sp>
      <p:sp>
        <p:nvSpPr>
          <p:cNvPr id="54" name="TextBox 53"/>
          <p:cNvSpPr txBox="1"/>
          <p:nvPr/>
        </p:nvSpPr>
        <p:spPr>
          <a:xfrm>
            <a:off x="1325290" y="2904232"/>
            <a:ext cx="1066249" cy="261610"/>
          </a:xfrm>
          <a:prstGeom prst="rect">
            <a:avLst/>
          </a:prstGeom>
          <a:noFill/>
        </p:spPr>
        <p:txBody>
          <a:bodyPr wrap="none" rtlCol="0">
            <a:spAutoFit/>
          </a:bodyPr>
          <a:lstStyle/>
          <a:p>
            <a:r>
              <a:rPr lang="en-GB" sz="1100" b="1" dirty="0" smtClean="0">
                <a:solidFill>
                  <a:srgbClr val="FF6600"/>
                </a:solidFill>
              </a:rPr>
              <a:t>CV death or MI</a:t>
            </a:r>
            <a:endParaRPr lang="en-GB" sz="1100" b="1" dirty="0">
              <a:solidFill>
                <a:srgbClr val="FF6600"/>
              </a:solidFill>
            </a:endParaRPr>
          </a:p>
        </p:txBody>
      </p:sp>
      <p:sp>
        <p:nvSpPr>
          <p:cNvPr id="55" name="TextBox 54"/>
          <p:cNvSpPr txBox="1"/>
          <p:nvPr/>
        </p:nvSpPr>
        <p:spPr>
          <a:xfrm>
            <a:off x="1325290" y="3391272"/>
            <a:ext cx="853964" cy="261610"/>
          </a:xfrm>
          <a:prstGeom prst="rect">
            <a:avLst/>
          </a:prstGeom>
          <a:noFill/>
        </p:spPr>
        <p:txBody>
          <a:bodyPr wrap="none" rtlCol="0">
            <a:spAutoFit/>
          </a:bodyPr>
          <a:lstStyle/>
          <a:p>
            <a:r>
              <a:rPr lang="en-GB" sz="1100" b="1" dirty="0" smtClean="0">
                <a:solidFill>
                  <a:srgbClr val="FF6600"/>
                </a:solidFill>
              </a:rPr>
              <a:t>Urgent TVR</a:t>
            </a:r>
            <a:endParaRPr lang="en-GB" sz="1100" b="1" dirty="0">
              <a:solidFill>
                <a:srgbClr val="FF6600"/>
              </a:solidFill>
            </a:endParaRPr>
          </a:p>
        </p:txBody>
      </p:sp>
      <p:sp>
        <p:nvSpPr>
          <p:cNvPr id="56" name="TextBox 55"/>
          <p:cNvSpPr txBox="1"/>
          <p:nvPr/>
        </p:nvSpPr>
        <p:spPr>
          <a:xfrm>
            <a:off x="1327448" y="3895328"/>
            <a:ext cx="822555" cy="261610"/>
          </a:xfrm>
          <a:prstGeom prst="rect">
            <a:avLst/>
          </a:prstGeom>
          <a:noFill/>
        </p:spPr>
        <p:txBody>
          <a:bodyPr wrap="none" rtlCol="0">
            <a:spAutoFit/>
          </a:bodyPr>
          <a:lstStyle/>
          <a:p>
            <a:r>
              <a:rPr lang="en-GB" sz="1100" b="1" dirty="0" smtClean="0">
                <a:solidFill>
                  <a:srgbClr val="FF6600"/>
                </a:solidFill>
              </a:rPr>
              <a:t>Definite ST</a:t>
            </a:r>
            <a:endParaRPr lang="en-GB" sz="1100" b="1" dirty="0">
              <a:solidFill>
                <a:srgbClr val="FF6600"/>
              </a:solidFill>
            </a:endParaRPr>
          </a:p>
        </p:txBody>
      </p:sp>
      <p:sp>
        <p:nvSpPr>
          <p:cNvPr id="57" name="TextBox 56"/>
          <p:cNvSpPr txBox="1"/>
          <p:nvPr/>
        </p:nvSpPr>
        <p:spPr>
          <a:xfrm>
            <a:off x="1506450" y="1582688"/>
            <a:ext cx="3981414" cy="246221"/>
          </a:xfrm>
          <a:prstGeom prst="rect">
            <a:avLst/>
          </a:prstGeom>
          <a:noFill/>
        </p:spPr>
        <p:txBody>
          <a:bodyPr wrap="square" rtlCol="0">
            <a:spAutoFit/>
          </a:bodyPr>
          <a:lstStyle/>
          <a:p>
            <a:r>
              <a:rPr lang="en-GB" sz="1000" dirty="0" smtClean="0">
                <a:solidFill>
                  <a:srgbClr val="FFFFFF"/>
                </a:solidFill>
              </a:rPr>
              <a:t>From 0 to 1-year		175 (4.61)   199 (5.25)      0.88 (0.72-1.08)	</a:t>
            </a:r>
            <a:endParaRPr lang="en-GB" sz="1000" dirty="0">
              <a:solidFill>
                <a:srgbClr val="FFFFFF"/>
              </a:solidFill>
            </a:endParaRPr>
          </a:p>
        </p:txBody>
      </p:sp>
      <p:sp>
        <p:nvSpPr>
          <p:cNvPr id="58" name="TextBox 57"/>
          <p:cNvSpPr txBox="1"/>
          <p:nvPr/>
        </p:nvSpPr>
        <p:spPr>
          <a:xfrm>
            <a:off x="1501056" y="2061344"/>
            <a:ext cx="3731614" cy="246221"/>
          </a:xfrm>
          <a:prstGeom prst="rect">
            <a:avLst/>
          </a:prstGeom>
          <a:noFill/>
        </p:spPr>
        <p:txBody>
          <a:bodyPr wrap="none" rtlCol="0">
            <a:spAutoFit/>
          </a:bodyPr>
          <a:lstStyle/>
          <a:p>
            <a:r>
              <a:rPr lang="en-GB" sz="1000" dirty="0" smtClean="0">
                <a:solidFill>
                  <a:srgbClr val="FFFFFF"/>
                </a:solidFill>
              </a:rPr>
              <a:t>From 0 to 1-year  	54 (1.42)      71 (1.87)        0.76 (0.53-1.09)</a:t>
            </a:r>
            <a:endParaRPr lang="en-GB" sz="1000" dirty="0">
              <a:solidFill>
                <a:srgbClr val="FFFFFF"/>
              </a:solidFill>
            </a:endParaRPr>
          </a:p>
        </p:txBody>
      </p:sp>
      <p:sp>
        <p:nvSpPr>
          <p:cNvPr id="59" name="TextBox 58"/>
          <p:cNvSpPr txBox="1"/>
          <p:nvPr/>
        </p:nvSpPr>
        <p:spPr>
          <a:xfrm>
            <a:off x="1505301" y="2554253"/>
            <a:ext cx="3714769" cy="246221"/>
          </a:xfrm>
          <a:prstGeom prst="rect">
            <a:avLst/>
          </a:prstGeom>
          <a:noFill/>
        </p:spPr>
        <p:txBody>
          <a:bodyPr wrap="square" rtlCol="0">
            <a:spAutoFit/>
          </a:bodyPr>
          <a:lstStyle/>
          <a:p>
            <a:r>
              <a:rPr lang="en-GB" sz="1000" dirty="0" smtClean="0">
                <a:solidFill>
                  <a:srgbClr val="FFFFFF"/>
                </a:solidFill>
              </a:rPr>
              <a:t>From 0 to 1-year  	83 (2.19)      89 (2.35)        0.93 (0.69-1.26</a:t>
            </a:r>
            <a:endParaRPr lang="en-GB" sz="1000" dirty="0">
              <a:solidFill>
                <a:srgbClr val="FFFFFF"/>
              </a:solidFill>
            </a:endParaRPr>
          </a:p>
        </p:txBody>
      </p:sp>
      <p:sp>
        <p:nvSpPr>
          <p:cNvPr id="60" name="TextBox 59"/>
          <p:cNvSpPr txBox="1"/>
          <p:nvPr/>
        </p:nvSpPr>
        <p:spPr>
          <a:xfrm>
            <a:off x="1499498" y="3056453"/>
            <a:ext cx="3811906" cy="246221"/>
          </a:xfrm>
          <a:prstGeom prst="rect">
            <a:avLst/>
          </a:prstGeom>
          <a:noFill/>
        </p:spPr>
        <p:txBody>
          <a:bodyPr wrap="square" rtlCol="0">
            <a:spAutoFit/>
          </a:bodyPr>
          <a:lstStyle/>
          <a:p>
            <a:r>
              <a:rPr lang="en-GB" sz="1000" dirty="0" smtClean="0">
                <a:solidFill>
                  <a:srgbClr val="FFFFFF"/>
                </a:solidFill>
              </a:rPr>
              <a:t>From 0 to 1-year 		120 (3.16)    131 (3.46)      0.92 (0.72-1.18)</a:t>
            </a:r>
            <a:endParaRPr lang="en-GB" sz="1000" dirty="0">
              <a:solidFill>
                <a:srgbClr val="FFFFFF"/>
              </a:solidFill>
            </a:endParaRPr>
          </a:p>
        </p:txBody>
      </p:sp>
      <p:sp>
        <p:nvSpPr>
          <p:cNvPr id="61" name="TextBox 60"/>
          <p:cNvSpPr txBox="1"/>
          <p:nvPr/>
        </p:nvSpPr>
        <p:spPr>
          <a:xfrm>
            <a:off x="1505847" y="3566859"/>
            <a:ext cx="3982017" cy="246221"/>
          </a:xfrm>
          <a:prstGeom prst="rect">
            <a:avLst/>
          </a:prstGeom>
          <a:noFill/>
        </p:spPr>
        <p:txBody>
          <a:bodyPr wrap="square" rtlCol="0">
            <a:spAutoFit/>
          </a:bodyPr>
          <a:lstStyle/>
          <a:p>
            <a:r>
              <a:rPr lang="en-GB" sz="1000" dirty="0" smtClean="0">
                <a:solidFill>
                  <a:srgbClr val="FFFFFF"/>
                </a:solidFill>
              </a:rPr>
              <a:t>From 0 to 1-year 		50 (1.32)       69 (1.82)        0.72 (0.50-1.04)</a:t>
            </a:r>
            <a:endParaRPr lang="en-GB" sz="1000" dirty="0">
              <a:solidFill>
                <a:srgbClr val="FFFFFF"/>
              </a:solidFill>
            </a:endParaRPr>
          </a:p>
        </p:txBody>
      </p:sp>
      <p:sp>
        <p:nvSpPr>
          <p:cNvPr id="62" name="TextBox 61"/>
          <p:cNvSpPr txBox="1"/>
          <p:nvPr/>
        </p:nvSpPr>
        <p:spPr>
          <a:xfrm>
            <a:off x="1505847" y="4045515"/>
            <a:ext cx="3982017" cy="246221"/>
          </a:xfrm>
          <a:prstGeom prst="rect">
            <a:avLst/>
          </a:prstGeom>
          <a:noFill/>
        </p:spPr>
        <p:txBody>
          <a:bodyPr wrap="square" rtlCol="0">
            <a:spAutoFit/>
          </a:bodyPr>
          <a:lstStyle/>
          <a:p>
            <a:r>
              <a:rPr lang="en-GB" sz="1000" dirty="0" smtClean="0">
                <a:solidFill>
                  <a:srgbClr val="FFFFFF"/>
                </a:solidFill>
              </a:rPr>
              <a:t>From 0 to 1-year 		25 (0.66)       24 0.63)        1.04 (0.59-1.83)</a:t>
            </a:r>
            <a:endParaRPr lang="en-GB" sz="1000" dirty="0">
              <a:solidFill>
                <a:srgbClr val="FFFFFF"/>
              </a:solidFill>
            </a:endParaRPr>
          </a:p>
        </p:txBody>
      </p:sp>
      <p:sp>
        <p:nvSpPr>
          <p:cNvPr id="63" name="TextBox 62"/>
          <p:cNvSpPr txBox="1"/>
          <p:nvPr/>
        </p:nvSpPr>
        <p:spPr>
          <a:xfrm>
            <a:off x="1507300" y="4216965"/>
            <a:ext cx="3712770" cy="246221"/>
          </a:xfrm>
          <a:prstGeom prst="rect">
            <a:avLst/>
          </a:prstGeom>
          <a:noFill/>
        </p:spPr>
        <p:txBody>
          <a:bodyPr wrap="square" rtlCol="0">
            <a:spAutoFit/>
          </a:bodyPr>
          <a:lstStyle/>
          <a:p>
            <a:r>
              <a:rPr lang="en-GB" sz="1000" dirty="0" smtClean="0">
                <a:solidFill>
                  <a:srgbClr val="FFFFFF"/>
                </a:solidFill>
              </a:rPr>
              <a:t>After 1-year 		2(0.05)          14 (0.38)       0.14 (0.03-0.63)</a:t>
            </a:r>
            <a:endParaRPr lang="en-GB" sz="1000" dirty="0">
              <a:solidFill>
                <a:srgbClr val="FFFFFF"/>
              </a:solidFill>
            </a:endParaRPr>
          </a:p>
        </p:txBody>
      </p:sp>
      <p:sp>
        <p:nvSpPr>
          <p:cNvPr id="64" name="TextBox 63"/>
          <p:cNvSpPr txBox="1"/>
          <p:nvPr/>
        </p:nvSpPr>
        <p:spPr>
          <a:xfrm>
            <a:off x="1504448" y="3730228"/>
            <a:ext cx="3838705" cy="246221"/>
          </a:xfrm>
          <a:prstGeom prst="rect">
            <a:avLst/>
          </a:prstGeom>
          <a:noFill/>
        </p:spPr>
        <p:txBody>
          <a:bodyPr wrap="square" rtlCol="0">
            <a:spAutoFit/>
          </a:bodyPr>
          <a:lstStyle/>
          <a:p>
            <a:r>
              <a:rPr lang="en-GB" sz="1000" dirty="0" smtClean="0">
                <a:solidFill>
                  <a:srgbClr val="FFFFFF"/>
                </a:solidFill>
              </a:rPr>
              <a:t>After 1-year 		21(0.58)        34 (</a:t>
            </a:r>
            <a:r>
              <a:rPr lang="en-GB" sz="1000" dirty="0" smtClean="0">
                <a:solidFill>
                  <a:srgbClr val="FFFFFF"/>
                </a:solidFill>
              </a:rPr>
              <a:t>0.94</a:t>
            </a:r>
            <a:r>
              <a:rPr lang="en-GB" sz="1000" smtClean="0">
                <a:solidFill>
                  <a:srgbClr val="FFFFFF"/>
                </a:solidFill>
              </a:rPr>
              <a:t>)        0.62 </a:t>
            </a:r>
            <a:r>
              <a:rPr lang="en-GB" sz="1000" dirty="0" smtClean="0">
                <a:solidFill>
                  <a:srgbClr val="FFFFFF"/>
                </a:solidFill>
              </a:rPr>
              <a:t>(0.36-</a:t>
            </a:r>
            <a:r>
              <a:rPr lang="en-GB" sz="1000" dirty="0" smtClean="0">
                <a:solidFill>
                  <a:srgbClr val="FFFFFF"/>
                </a:solidFill>
              </a:rPr>
              <a:t>1.06)</a:t>
            </a:r>
            <a:endParaRPr lang="en-GB" sz="1000" dirty="0">
              <a:solidFill>
                <a:srgbClr val="FFFFFF"/>
              </a:solidFill>
            </a:endParaRPr>
          </a:p>
        </p:txBody>
      </p:sp>
      <p:sp>
        <p:nvSpPr>
          <p:cNvPr id="65" name="TextBox 64"/>
          <p:cNvSpPr txBox="1"/>
          <p:nvPr/>
        </p:nvSpPr>
        <p:spPr>
          <a:xfrm>
            <a:off x="1492002" y="3221171"/>
            <a:ext cx="3851152" cy="246221"/>
          </a:xfrm>
          <a:prstGeom prst="rect">
            <a:avLst/>
          </a:prstGeom>
          <a:noFill/>
        </p:spPr>
        <p:txBody>
          <a:bodyPr wrap="square" rtlCol="0">
            <a:spAutoFit/>
          </a:bodyPr>
          <a:lstStyle/>
          <a:p>
            <a:r>
              <a:rPr lang="en-GB" sz="1000" dirty="0" smtClean="0">
                <a:solidFill>
                  <a:srgbClr val="FFFFFF"/>
                </a:solidFill>
              </a:rPr>
              <a:t>After 1-year 		51 (1.41)       74 (2.05)        0.69 (0.48-0.98)</a:t>
            </a:r>
            <a:endParaRPr lang="en-GB" sz="1000" dirty="0">
              <a:solidFill>
                <a:srgbClr val="FFFFFF"/>
              </a:solidFill>
            </a:endParaRPr>
          </a:p>
        </p:txBody>
      </p:sp>
      <p:sp>
        <p:nvSpPr>
          <p:cNvPr id="66" name="TextBox 65"/>
          <p:cNvSpPr txBox="1"/>
          <p:nvPr/>
        </p:nvSpPr>
        <p:spPr>
          <a:xfrm>
            <a:off x="1507300" y="2722116"/>
            <a:ext cx="3835854" cy="246221"/>
          </a:xfrm>
          <a:prstGeom prst="rect">
            <a:avLst/>
          </a:prstGeom>
          <a:noFill/>
        </p:spPr>
        <p:txBody>
          <a:bodyPr wrap="square" rtlCol="0">
            <a:spAutoFit/>
          </a:bodyPr>
          <a:lstStyle/>
          <a:p>
            <a:r>
              <a:rPr lang="en-GB" sz="1000" dirty="0" smtClean="0">
                <a:solidFill>
                  <a:srgbClr val="FFFFFF"/>
                </a:solidFill>
              </a:rPr>
              <a:t>After 1-year		25 (0.69)      46 (1.27)        0.54 (0.33-0.88)</a:t>
            </a:r>
            <a:endParaRPr lang="en-GB" sz="1000" dirty="0">
              <a:solidFill>
                <a:srgbClr val="FFFFFF"/>
              </a:solidFill>
            </a:endParaRPr>
          </a:p>
        </p:txBody>
      </p:sp>
      <p:sp>
        <p:nvSpPr>
          <p:cNvPr id="67" name="TextBox 66"/>
          <p:cNvSpPr txBox="1"/>
          <p:nvPr/>
        </p:nvSpPr>
        <p:spPr>
          <a:xfrm>
            <a:off x="1507406" y="2233647"/>
            <a:ext cx="3835748" cy="246221"/>
          </a:xfrm>
          <a:prstGeom prst="rect">
            <a:avLst/>
          </a:prstGeom>
          <a:noFill/>
        </p:spPr>
        <p:txBody>
          <a:bodyPr wrap="square" rtlCol="0">
            <a:spAutoFit/>
          </a:bodyPr>
          <a:lstStyle/>
          <a:p>
            <a:r>
              <a:rPr lang="en-GB" sz="1000" dirty="0" smtClean="0">
                <a:solidFill>
                  <a:srgbClr val="FFFFFF"/>
                </a:solidFill>
              </a:rPr>
              <a:t>After 1-year 		57 (1.55)      65 (1.76)        0.88 (0.62-1.25)</a:t>
            </a:r>
            <a:endParaRPr lang="en-GB" sz="1000" dirty="0">
              <a:solidFill>
                <a:srgbClr val="FFFFFF"/>
              </a:solidFill>
            </a:endParaRPr>
          </a:p>
        </p:txBody>
      </p:sp>
      <p:sp>
        <p:nvSpPr>
          <p:cNvPr id="68" name="TextBox 67"/>
          <p:cNvSpPr txBox="1"/>
          <p:nvPr/>
        </p:nvSpPr>
        <p:spPr>
          <a:xfrm>
            <a:off x="1507405" y="1741562"/>
            <a:ext cx="3928691" cy="246221"/>
          </a:xfrm>
          <a:prstGeom prst="rect">
            <a:avLst/>
          </a:prstGeom>
          <a:noFill/>
        </p:spPr>
        <p:txBody>
          <a:bodyPr wrap="square" rtlCol="0">
            <a:spAutoFit/>
          </a:bodyPr>
          <a:lstStyle/>
          <a:p>
            <a:r>
              <a:rPr lang="en-GB" sz="1000" dirty="0" smtClean="0">
                <a:solidFill>
                  <a:srgbClr val="FFFFFF"/>
                </a:solidFill>
              </a:rPr>
              <a:t>After 1-year 		96 (2.69)     120 (3.37        0.80 (0.61-1.04)</a:t>
            </a:r>
            <a:endParaRPr lang="en-GB" sz="1000" dirty="0">
              <a:solidFill>
                <a:srgbClr val="FFFFFF"/>
              </a:solidFill>
            </a:endParaRPr>
          </a:p>
        </p:txBody>
      </p:sp>
      <p:sp>
        <p:nvSpPr>
          <p:cNvPr id="69" name="TextBox 68"/>
          <p:cNvSpPr txBox="1"/>
          <p:nvPr/>
        </p:nvSpPr>
        <p:spPr>
          <a:xfrm>
            <a:off x="2699792" y="946265"/>
            <a:ext cx="893556" cy="400110"/>
          </a:xfrm>
          <a:prstGeom prst="rect">
            <a:avLst/>
          </a:prstGeom>
          <a:noFill/>
        </p:spPr>
        <p:txBody>
          <a:bodyPr wrap="none" rtlCol="0">
            <a:spAutoFit/>
          </a:bodyPr>
          <a:lstStyle/>
          <a:p>
            <a:pPr algn="ctr"/>
            <a:r>
              <a:rPr lang="en-GB" sz="1000" b="1" dirty="0" smtClean="0">
                <a:solidFill>
                  <a:srgbClr val="FFFFFF"/>
                </a:solidFill>
              </a:rPr>
              <a:t>Experimental</a:t>
            </a:r>
          </a:p>
          <a:p>
            <a:pPr algn="ctr"/>
            <a:r>
              <a:rPr lang="en-GB" sz="1000" b="1" dirty="0" smtClean="0">
                <a:solidFill>
                  <a:srgbClr val="FFFFFF"/>
                </a:solidFill>
              </a:rPr>
              <a:t>Group</a:t>
            </a:r>
            <a:endParaRPr lang="en-GB" sz="1000" b="1" dirty="0">
              <a:solidFill>
                <a:srgbClr val="FFFFFF"/>
              </a:solidFill>
            </a:endParaRPr>
          </a:p>
        </p:txBody>
      </p:sp>
      <p:sp>
        <p:nvSpPr>
          <p:cNvPr id="70" name="TextBox 69"/>
          <p:cNvSpPr txBox="1"/>
          <p:nvPr/>
        </p:nvSpPr>
        <p:spPr>
          <a:xfrm>
            <a:off x="3487107" y="946265"/>
            <a:ext cx="580783" cy="400110"/>
          </a:xfrm>
          <a:prstGeom prst="rect">
            <a:avLst/>
          </a:prstGeom>
          <a:noFill/>
        </p:spPr>
        <p:txBody>
          <a:bodyPr wrap="none" rtlCol="0">
            <a:spAutoFit/>
          </a:bodyPr>
          <a:lstStyle/>
          <a:p>
            <a:pPr algn="ctr"/>
            <a:r>
              <a:rPr lang="en-GB" sz="1000" b="1" dirty="0" smtClean="0">
                <a:solidFill>
                  <a:srgbClr val="FFFFFF"/>
                </a:solidFill>
              </a:rPr>
              <a:t>Control</a:t>
            </a:r>
          </a:p>
          <a:p>
            <a:pPr algn="ctr"/>
            <a:r>
              <a:rPr lang="en-GB" sz="1000" b="1" dirty="0" smtClean="0">
                <a:solidFill>
                  <a:srgbClr val="FFFFFF"/>
                </a:solidFill>
              </a:rPr>
              <a:t>Group</a:t>
            </a:r>
            <a:endParaRPr lang="en-GB" sz="1000" b="1" dirty="0">
              <a:solidFill>
                <a:srgbClr val="FFFFFF"/>
              </a:solidFill>
            </a:endParaRPr>
          </a:p>
        </p:txBody>
      </p:sp>
      <p:sp>
        <p:nvSpPr>
          <p:cNvPr id="71" name="TextBox 70"/>
          <p:cNvSpPr txBox="1"/>
          <p:nvPr/>
        </p:nvSpPr>
        <p:spPr>
          <a:xfrm>
            <a:off x="4167146" y="946265"/>
            <a:ext cx="738579" cy="400110"/>
          </a:xfrm>
          <a:prstGeom prst="rect">
            <a:avLst/>
          </a:prstGeom>
          <a:noFill/>
        </p:spPr>
        <p:txBody>
          <a:bodyPr wrap="none" rtlCol="0">
            <a:spAutoFit/>
          </a:bodyPr>
          <a:lstStyle/>
          <a:p>
            <a:pPr algn="ctr"/>
            <a:r>
              <a:rPr lang="en-GB" sz="1000" b="1" dirty="0" smtClean="0">
                <a:solidFill>
                  <a:srgbClr val="FFFFFF"/>
                </a:solidFill>
              </a:rPr>
              <a:t>Rate Ratio</a:t>
            </a:r>
          </a:p>
          <a:p>
            <a:pPr algn="ctr"/>
            <a:r>
              <a:rPr lang="en-GB" sz="1000" b="1" dirty="0" smtClean="0">
                <a:solidFill>
                  <a:srgbClr val="FFFFFF"/>
                </a:solidFill>
              </a:rPr>
              <a:t>(95%CI)</a:t>
            </a:r>
            <a:endParaRPr lang="en-GB" sz="1000" b="1" dirty="0">
              <a:solidFill>
                <a:srgbClr val="FFFFFF"/>
              </a:solidFill>
            </a:endParaRPr>
          </a:p>
        </p:txBody>
      </p:sp>
      <p:sp>
        <p:nvSpPr>
          <p:cNvPr id="72" name="TextBox 71"/>
          <p:cNvSpPr txBox="1"/>
          <p:nvPr/>
        </p:nvSpPr>
        <p:spPr>
          <a:xfrm>
            <a:off x="5724128" y="901815"/>
            <a:ext cx="979755" cy="246221"/>
          </a:xfrm>
          <a:prstGeom prst="rect">
            <a:avLst/>
          </a:prstGeom>
          <a:noFill/>
        </p:spPr>
        <p:txBody>
          <a:bodyPr wrap="none" rtlCol="0">
            <a:spAutoFit/>
          </a:bodyPr>
          <a:lstStyle/>
          <a:p>
            <a:pPr algn="ctr"/>
            <a:r>
              <a:rPr lang="en-GB" sz="1000" b="1" dirty="0" smtClean="0">
                <a:solidFill>
                  <a:srgbClr val="FFFFFF"/>
                </a:solidFill>
              </a:rPr>
              <a:t>Log RR (95%CI)</a:t>
            </a:r>
            <a:endParaRPr lang="en-GB" sz="1000" b="1" dirty="0">
              <a:solidFill>
                <a:srgbClr val="FFFFFF"/>
              </a:solidFill>
            </a:endParaRPr>
          </a:p>
        </p:txBody>
      </p:sp>
      <p:sp>
        <p:nvSpPr>
          <p:cNvPr id="73" name="TextBox 72"/>
          <p:cNvSpPr txBox="1"/>
          <p:nvPr/>
        </p:nvSpPr>
        <p:spPr>
          <a:xfrm>
            <a:off x="6913562" y="907246"/>
            <a:ext cx="774571" cy="400110"/>
          </a:xfrm>
          <a:prstGeom prst="rect">
            <a:avLst/>
          </a:prstGeom>
          <a:noFill/>
        </p:spPr>
        <p:txBody>
          <a:bodyPr wrap="none" rtlCol="0">
            <a:spAutoFit/>
          </a:bodyPr>
          <a:lstStyle/>
          <a:p>
            <a:pPr algn="ctr"/>
            <a:r>
              <a:rPr lang="en-GB" sz="1000" b="1" dirty="0" smtClean="0">
                <a:solidFill>
                  <a:srgbClr val="FFFFFF"/>
                </a:solidFill>
              </a:rPr>
              <a:t>P-value for</a:t>
            </a:r>
          </a:p>
          <a:p>
            <a:pPr algn="ctr"/>
            <a:r>
              <a:rPr lang="en-GB" sz="1000" b="1" dirty="0" smtClean="0">
                <a:solidFill>
                  <a:srgbClr val="FFFFFF"/>
                </a:solidFill>
              </a:rPr>
              <a:t>interaction</a:t>
            </a:r>
            <a:endParaRPr lang="en-GB" sz="1000" b="1" dirty="0">
              <a:solidFill>
                <a:srgbClr val="FFFFFF"/>
              </a:solidFill>
            </a:endParaRPr>
          </a:p>
        </p:txBody>
      </p:sp>
      <p:sp>
        <p:nvSpPr>
          <p:cNvPr id="74" name="TextBox 73"/>
          <p:cNvSpPr txBox="1"/>
          <p:nvPr/>
        </p:nvSpPr>
        <p:spPr>
          <a:xfrm>
            <a:off x="7070868" y="1663204"/>
            <a:ext cx="413908" cy="246221"/>
          </a:xfrm>
          <a:prstGeom prst="rect">
            <a:avLst/>
          </a:prstGeom>
          <a:noFill/>
        </p:spPr>
        <p:txBody>
          <a:bodyPr wrap="none" rtlCol="0">
            <a:spAutoFit/>
          </a:bodyPr>
          <a:lstStyle/>
          <a:p>
            <a:pPr algn="ctr"/>
            <a:r>
              <a:rPr lang="en-GB" sz="1000" b="1" dirty="0" smtClean="0">
                <a:solidFill>
                  <a:srgbClr val="FFFFFF"/>
                </a:solidFill>
              </a:rPr>
              <a:t>0.57</a:t>
            </a:r>
            <a:endParaRPr lang="en-GB" sz="1000" b="1" dirty="0">
              <a:solidFill>
                <a:srgbClr val="FFFFFF"/>
              </a:solidFill>
            </a:endParaRPr>
          </a:p>
        </p:txBody>
      </p:sp>
      <p:sp>
        <p:nvSpPr>
          <p:cNvPr id="75" name="TextBox 74"/>
          <p:cNvSpPr txBox="1"/>
          <p:nvPr/>
        </p:nvSpPr>
        <p:spPr>
          <a:xfrm>
            <a:off x="7070868" y="2171754"/>
            <a:ext cx="413908" cy="246221"/>
          </a:xfrm>
          <a:prstGeom prst="rect">
            <a:avLst/>
          </a:prstGeom>
          <a:noFill/>
        </p:spPr>
        <p:txBody>
          <a:bodyPr wrap="none" rtlCol="0">
            <a:spAutoFit/>
          </a:bodyPr>
          <a:lstStyle/>
          <a:p>
            <a:pPr algn="ctr"/>
            <a:r>
              <a:rPr lang="en-GB" sz="1000" b="1" dirty="0" smtClean="0">
                <a:solidFill>
                  <a:srgbClr val="FFFFFF"/>
                </a:solidFill>
              </a:rPr>
              <a:t>0.58</a:t>
            </a:r>
            <a:endParaRPr lang="en-GB" sz="1000" b="1" dirty="0">
              <a:solidFill>
                <a:srgbClr val="FFFFFF"/>
              </a:solidFill>
            </a:endParaRPr>
          </a:p>
        </p:txBody>
      </p:sp>
      <p:sp>
        <p:nvSpPr>
          <p:cNvPr id="76" name="TextBox 75"/>
          <p:cNvSpPr txBox="1"/>
          <p:nvPr/>
        </p:nvSpPr>
        <p:spPr>
          <a:xfrm>
            <a:off x="7054991" y="2658492"/>
            <a:ext cx="478905" cy="246221"/>
          </a:xfrm>
          <a:prstGeom prst="rect">
            <a:avLst/>
          </a:prstGeom>
          <a:noFill/>
        </p:spPr>
        <p:txBody>
          <a:bodyPr wrap="none" rtlCol="0">
            <a:spAutoFit/>
          </a:bodyPr>
          <a:lstStyle/>
          <a:p>
            <a:pPr algn="ctr"/>
            <a:r>
              <a:rPr lang="en-GB" sz="1000" b="1" dirty="0" smtClean="0">
                <a:solidFill>
                  <a:srgbClr val="FBFFBC"/>
                </a:solidFill>
              </a:rPr>
              <a:t>0.062</a:t>
            </a:r>
            <a:endParaRPr lang="en-GB" sz="1000" b="1" dirty="0">
              <a:solidFill>
                <a:srgbClr val="FBFFBC"/>
              </a:solidFill>
            </a:endParaRPr>
          </a:p>
        </p:txBody>
      </p:sp>
      <p:sp>
        <p:nvSpPr>
          <p:cNvPr id="77" name="TextBox 76"/>
          <p:cNvSpPr txBox="1"/>
          <p:nvPr/>
        </p:nvSpPr>
        <p:spPr>
          <a:xfrm>
            <a:off x="7061341" y="3136543"/>
            <a:ext cx="478905" cy="246221"/>
          </a:xfrm>
          <a:prstGeom prst="rect">
            <a:avLst/>
          </a:prstGeom>
          <a:noFill/>
        </p:spPr>
        <p:txBody>
          <a:bodyPr wrap="none" rtlCol="0">
            <a:spAutoFit/>
          </a:bodyPr>
          <a:lstStyle/>
          <a:p>
            <a:pPr algn="ctr"/>
            <a:r>
              <a:rPr lang="en-GB" sz="1000" b="1" dirty="0" smtClean="0">
                <a:solidFill>
                  <a:srgbClr val="FFFFFF"/>
                </a:solidFill>
              </a:rPr>
              <a:t>0.196</a:t>
            </a:r>
            <a:endParaRPr lang="en-GB" sz="1000" b="1" dirty="0">
              <a:solidFill>
                <a:srgbClr val="FFFFFF"/>
              </a:solidFill>
            </a:endParaRPr>
          </a:p>
        </p:txBody>
      </p:sp>
      <p:sp>
        <p:nvSpPr>
          <p:cNvPr id="78" name="TextBox 77"/>
          <p:cNvSpPr txBox="1"/>
          <p:nvPr/>
        </p:nvSpPr>
        <p:spPr>
          <a:xfrm>
            <a:off x="7078830" y="3626167"/>
            <a:ext cx="413908" cy="246221"/>
          </a:xfrm>
          <a:prstGeom prst="rect">
            <a:avLst/>
          </a:prstGeom>
          <a:noFill/>
        </p:spPr>
        <p:txBody>
          <a:bodyPr wrap="none" rtlCol="0">
            <a:spAutoFit/>
          </a:bodyPr>
          <a:lstStyle/>
          <a:p>
            <a:pPr algn="ctr"/>
            <a:r>
              <a:rPr lang="en-GB" sz="1000" b="1" dirty="0" smtClean="0">
                <a:solidFill>
                  <a:srgbClr val="FFFFFF"/>
                </a:solidFill>
              </a:rPr>
              <a:t>0.63</a:t>
            </a:r>
            <a:endParaRPr lang="en-GB" sz="1000" b="1" dirty="0">
              <a:solidFill>
                <a:srgbClr val="FFFFFF"/>
              </a:solidFill>
            </a:endParaRPr>
          </a:p>
        </p:txBody>
      </p:sp>
      <p:sp>
        <p:nvSpPr>
          <p:cNvPr id="79" name="TextBox 78"/>
          <p:cNvSpPr txBox="1"/>
          <p:nvPr/>
        </p:nvSpPr>
        <p:spPr>
          <a:xfrm>
            <a:off x="7065427" y="4113029"/>
            <a:ext cx="478905" cy="246221"/>
          </a:xfrm>
          <a:prstGeom prst="rect">
            <a:avLst/>
          </a:prstGeom>
          <a:noFill/>
        </p:spPr>
        <p:txBody>
          <a:bodyPr wrap="none" rtlCol="0">
            <a:spAutoFit/>
          </a:bodyPr>
          <a:lstStyle/>
          <a:p>
            <a:pPr algn="ctr"/>
            <a:r>
              <a:rPr lang="en-GB" sz="1000" b="1" dirty="0" smtClean="0">
                <a:solidFill>
                  <a:srgbClr val="FFFF00"/>
                </a:solidFill>
              </a:rPr>
              <a:t>0.007</a:t>
            </a:r>
            <a:endParaRPr lang="en-GB" sz="1000" b="1" dirty="0">
              <a:solidFill>
                <a:srgbClr val="FFFF00"/>
              </a:solidFill>
            </a:endParaRPr>
          </a:p>
        </p:txBody>
      </p:sp>
    </p:spTree>
    <p:extLst>
      <p:ext uri="{BB962C8B-B14F-4D97-AF65-F5344CB8AC3E}">
        <p14:creationId xmlns:p14="http://schemas.microsoft.com/office/powerpoint/2010/main" val="3271304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down)">
                                      <p:cBhvr>
                                        <p:cTn id="13" dur="500"/>
                                        <p:tgtEl>
                                          <p:spTgt spid="6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wipe(down)">
                                      <p:cBhvr>
                                        <p:cTn id="16" dur="500"/>
                                        <p:tgtEl>
                                          <p:spTgt spid="7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down)">
                                      <p:cBhvr>
                                        <p:cTn id="19" dur="500"/>
                                        <p:tgtEl>
                                          <p:spTgt spid="73"/>
                                        </p:tgtEl>
                                      </p:cBhvr>
                                    </p:animEffect>
                                  </p:childTnLst>
                                </p:cTn>
                              </p:par>
                              <p:par>
                                <p:cTn id="20" presetID="22" presetClass="entr" presetSubtype="4"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down)">
                                      <p:cBhvr>
                                        <p:cTn id="28" dur="500"/>
                                        <p:tgtEl>
                                          <p:spTgt spid="6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down)">
                                      <p:cBhvr>
                                        <p:cTn id="31" dur="500"/>
                                        <p:tgtEl>
                                          <p:spTgt spid="75"/>
                                        </p:tgtEl>
                                      </p:cBhvr>
                                    </p:animEffect>
                                  </p:childTnLst>
                                </p:cTn>
                              </p:par>
                              <p:par>
                                <p:cTn id="32" presetID="22" presetClass="entr" presetSubtype="4"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down)">
                                      <p:cBhvr>
                                        <p:cTn id="40" dur="500"/>
                                        <p:tgtEl>
                                          <p:spTgt spid="6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down)">
                                      <p:cBhvr>
                                        <p:cTn id="43" dur="500"/>
                                        <p:tgtEl>
                                          <p:spTgt spid="76"/>
                                        </p:tgtEl>
                                      </p:cBhvr>
                                    </p:animEffect>
                                  </p:childTnLst>
                                </p:cTn>
                              </p:par>
                              <p:par>
                                <p:cTn id="44" presetID="22" presetClass="entr" presetSubtype="4"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down)">
                                      <p:cBhvr>
                                        <p:cTn id="46" dur="500"/>
                                        <p:tgtEl>
                                          <p:spTgt spid="3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down)">
                                      <p:cBhvr>
                                        <p:cTn id="52" dur="500"/>
                                        <p:tgtEl>
                                          <p:spTgt spid="6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down)">
                                      <p:cBhvr>
                                        <p:cTn id="55" dur="500"/>
                                        <p:tgtEl>
                                          <p:spTgt spid="77"/>
                                        </p:tgtEl>
                                      </p:cBhvr>
                                    </p:animEffect>
                                  </p:childTnLst>
                                </p:cTn>
                              </p:par>
                              <p:par>
                                <p:cTn id="56" presetID="22" presetClass="entr" presetSubtype="4"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down)">
                                      <p:cBhvr>
                                        <p:cTn id="58" dur="500"/>
                                        <p:tgtEl>
                                          <p:spTgt spid="3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wipe(down)">
                                      <p:cBhvr>
                                        <p:cTn id="64" dur="500"/>
                                        <p:tgtEl>
                                          <p:spTgt spid="6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wipe(down)">
                                      <p:cBhvr>
                                        <p:cTn id="67" dur="500"/>
                                        <p:tgtEl>
                                          <p:spTgt spid="78"/>
                                        </p:tgtEl>
                                      </p:cBhvr>
                                    </p:animEffect>
                                  </p:childTnLst>
                                </p:cTn>
                              </p:par>
                              <p:par>
                                <p:cTn id="68" presetID="22" presetClass="entr" presetSubtype="4"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down)">
                                      <p:cBhvr>
                                        <p:cTn id="70" dur="500"/>
                                        <p:tgtEl>
                                          <p:spTgt spid="39"/>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wipe(down)">
                                      <p:cBhvr>
                                        <p:cTn id="76" dur="500"/>
                                        <p:tgtEl>
                                          <p:spTgt spid="6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down)">
                                      <p:cBhvr>
                                        <p:cTn id="7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6" grpId="0" animBg="1"/>
      <p:bldP spid="22" grpId="0" animBg="1"/>
      <p:bldP spid="18" grpId="0" animBg="1"/>
      <p:bldP spid="20" grpId="0" animBg="1"/>
      <p:bldP spid="26" grpId="0" animBg="1"/>
      <p:bldP spid="63" grpId="0"/>
      <p:bldP spid="64" grpId="0"/>
      <p:bldP spid="65" grpId="0"/>
      <p:bldP spid="66" grpId="0"/>
      <p:bldP spid="67" grpId="0"/>
      <p:bldP spid="68" grpId="0"/>
      <p:bldP spid="73" grpId="0"/>
      <p:bldP spid="74" grpId="0"/>
      <p:bldP spid="75" grpId="0"/>
      <p:bldP spid="76" grpId="0"/>
      <p:bldP spid="77" grpId="0"/>
      <p:bldP spid="78" grpId="0"/>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86816" y="28108"/>
            <a:ext cx="8229600" cy="815450"/>
          </a:xfrm>
        </p:spPr>
        <p:txBody>
          <a:bodyPr>
            <a:normAutofit fontScale="90000"/>
          </a:bodyPr>
          <a:lstStyle/>
          <a:p>
            <a:pPr algn="l"/>
            <a:r>
              <a:rPr lang="fr-FR" sz="3600" b="1" cap="small" dirty="0" smtClean="0">
                <a:solidFill>
                  <a:srgbClr val="FFFF00"/>
                </a:solidFill>
              </a:rPr>
              <a:t>GLASSY </a:t>
            </a:r>
            <a:br>
              <a:rPr lang="fr-FR" sz="3600" b="1" cap="small" dirty="0" smtClean="0">
                <a:solidFill>
                  <a:srgbClr val="FFFF00"/>
                </a:solidFill>
              </a:rPr>
            </a:br>
            <a:r>
              <a:rPr lang="fr-FR" sz="2800" b="1" cap="small" dirty="0" smtClean="0">
                <a:solidFill>
                  <a:schemeClr val="bg1"/>
                </a:solidFill>
              </a:rPr>
              <a:t>Landmark </a:t>
            </a:r>
            <a:r>
              <a:rPr lang="fr-FR" sz="2800" b="1" cap="small" dirty="0" err="1" smtClean="0">
                <a:solidFill>
                  <a:schemeClr val="bg1"/>
                </a:solidFill>
              </a:rPr>
              <a:t>Analysis</a:t>
            </a:r>
            <a:r>
              <a:rPr lang="fr-FR" sz="2800" b="1" cap="small" dirty="0" smtClean="0">
                <a:solidFill>
                  <a:schemeClr val="bg1"/>
                </a:solidFill>
              </a:rPr>
              <a:t> @ 1-year</a:t>
            </a:r>
            <a:endParaRPr lang="fr-FR" sz="2800" b="1" cap="small" dirty="0">
              <a:solidFill>
                <a:schemeClr val="bg1"/>
              </a:solidFill>
            </a:endParaRPr>
          </a:p>
        </p:txBody>
      </p:sp>
      <p:pic>
        <p:nvPicPr>
          <p:cNvPr id="6" name="Picture 5" descr="GLASSY LOGO_NE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9680" y="-48900"/>
            <a:ext cx="1491221" cy="1054476"/>
          </a:xfrm>
          <a:prstGeom prst="rect">
            <a:avLst/>
          </a:prstGeom>
        </p:spPr>
      </p:pic>
      <p:pic>
        <p:nvPicPr>
          <p:cNvPr id="80"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390352" y="1707654"/>
            <a:ext cx="4032448" cy="3096344"/>
          </a:xfrm>
          <a:prstGeom prst="rect">
            <a:avLst/>
          </a:prstGeom>
          <a:noFill/>
          <a:ln>
            <a:noFill/>
          </a:ln>
        </p:spPr>
      </p:pic>
      <p:pic>
        <p:nvPicPr>
          <p:cNvPr id="81" name="Immagine 13"/>
          <p:cNvPicPr/>
          <p:nvPr/>
        </p:nvPicPr>
        <p:blipFill>
          <a:blip r:embed="rId4">
            <a:extLst>
              <a:ext uri="{28A0092B-C50C-407E-A947-70E740481C1C}">
                <a14:useLocalDpi xmlns:a14="http://schemas.microsoft.com/office/drawing/2010/main" val="0"/>
              </a:ext>
            </a:extLst>
          </a:blip>
          <a:srcRect/>
          <a:stretch>
            <a:fillRect/>
          </a:stretch>
        </p:blipFill>
        <p:spPr bwMode="auto">
          <a:xfrm>
            <a:off x="4643948" y="1707654"/>
            <a:ext cx="4032508" cy="3096344"/>
          </a:xfrm>
          <a:prstGeom prst="rect">
            <a:avLst/>
          </a:prstGeom>
          <a:noFill/>
          <a:ln>
            <a:noFill/>
          </a:ln>
        </p:spPr>
      </p:pic>
      <p:sp>
        <p:nvSpPr>
          <p:cNvPr id="2" name="TextBox 1"/>
          <p:cNvSpPr txBox="1"/>
          <p:nvPr/>
        </p:nvSpPr>
        <p:spPr>
          <a:xfrm>
            <a:off x="1115616" y="1347614"/>
            <a:ext cx="2251563" cy="369332"/>
          </a:xfrm>
          <a:prstGeom prst="rect">
            <a:avLst/>
          </a:prstGeom>
          <a:noFill/>
        </p:spPr>
        <p:txBody>
          <a:bodyPr wrap="none" rtlCol="0">
            <a:spAutoFit/>
          </a:bodyPr>
          <a:lstStyle/>
          <a:p>
            <a:r>
              <a:rPr lang="en-GB" b="1" dirty="0" smtClean="0">
                <a:solidFill>
                  <a:srgbClr val="FFFF00"/>
                </a:solidFill>
              </a:rPr>
              <a:t>Myocardial Infarction</a:t>
            </a:r>
            <a:endParaRPr lang="en-GB" b="1" dirty="0">
              <a:solidFill>
                <a:srgbClr val="FFFF00"/>
              </a:solidFill>
            </a:endParaRPr>
          </a:p>
        </p:txBody>
      </p:sp>
      <p:sp>
        <p:nvSpPr>
          <p:cNvPr id="82" name="TextBox 81"/>
          <p:cNvSpPr txBox="1"/>
          <p:nvPr/>
        </p:nvSpPr>
        <p:spPr>
          <a:xfrm>
            <a:off x="5436096" y="1315348"/>
            <a:ext cx="2653153" cy="369332"/>
          </a:xfrm>
          <a:prstGeom prst="rect">
            <a:avLst/>
          </a:prstGeom>
          <a:noFill/>
        </p:spPr>
        <p:txBody>
          <a:bodyPr wrap="none" rtlCol="0">
            <a:spAutoFit/>
          </a:bodyPr>
          <a:lstStyle/>
          <a:p>
            <a:r>
              <a:rPr lang="en-GB" b="1" dirty="0" smtClean="0">
                <a:solidFill>
                  <a:srgbClr val="FFFF00"/>
                </a:solidFill>
              </a:rPr>
              <a:t>Definite Stent thrombosis</a:t>
            </a:r>
            <a:endParaRPr lang="en-GB" b="1" dirty="0">
              <a:solidFill>
                <a:srgbClr val="FFFF00"/>
              </a:solidFill>
            </a:endParaRPr>
          </a:p>
        </p:txBody>
      </p:sp>
      <p:sp>
        <p:nvSpPr>
          <p:cNvPr id="83" name="Rectangle 82"/>
          <p:cNvSpPr/>
          <p:nvPr/>
        </p:nvSpPr>
        <p:spPr>
          <a:xfrm>
            <a:off x="4630243" y="1059582"/>
            <a:ext cx="144016" cy="14401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solidFill>
            </a:endParaRPr>
          </a:p>
        </p:txBody>
      </p:sp>
      <p:sp>
        <p:nvSpPr>
          <p:cNvPr id="84" name="Rectangle 83"/>
          <p:cNvSpPr/>
          <p:nvPr/>
        </p:nvSpPr>
        <p:spPr>
          <a:xfrm>
            <a:off x="2527862" y="1059582"/>
            <a:ext cx="144016" cy="1440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solidFill>
            </a:endParaRPr>
          </a:p>
        </p:txBody>
      </p:sp>
      <p:sp>
        <p:nvSpPr>
          <p:cNvPr id="85" name="TextBox 84"/>
          <p:cNvSpPr txBox="1"/>
          <p:nvPr/>
        </p:nvSpPr>
        <p:spPr>
          <a:xfrm>
            <a:off x="4774259" y="966366"/>
            <a:ext cx="1669949" cy="338554"/>
          </a:xfrm>
          <a:prstGeom prst="rect">
            <a:avLst/>
          </a:prstGeom>
          <a:noFill/>
        </p:spPr>
        <p:txBody>
          <a:bodyPr wrap="none" rtlCol="0">
            <a:spAutoFit/>
          </a:bodyPr>
          <a:lstStyle/>
          <a:p>
            <a:r>
              <a:rPr lang="en-GB" sz="1600" dirty="0" smtClean="0">
                <a:solidFill>
                  <a:schemeClr val="bg1"/>
                </a:solidFill>
              </a:rPr>
              <a:t>Conventional arm </a:t>
            </a:r>
            <a:endParaRPr lang="en-GB" sz="1600" dirty="0">
              <a:solidFill>
                <a:schemeClr val="bg1"/>
              </a:solidFill>
            </a:endParaRPr>
          </a:p>
        </p:txBody>
      </p:sp>
      <p:sp>
        <p:nvSpPr>
          <p:cNvPr id="86" name="TextBox 85"/>
          <p:cNvSpPr txBox="1"/>
          <p:nvPr/>
        </p:nvSpPr>
        <p:spPr>
          <a:xfrm>
            <a:off x="2676070" y="966366"/>
            <a:ext cx="1670249" cy="338554"/>
          </a:xfrm>
          <a:prstGeom prst="rect">
            <a:avLst/>
          </a:prstGeom>
          <a:noFill/>
        </p:spPr>
        <p:txBody>
          <a:bodyPr wrap="none" rtlCol="0">
            <a:spAutoFit/>
          </a:bodyPr>
          <a:lstStyle/>
          <a:p>
            <a:r>
              <a:rPr lang="en-GB" sz="1600" dirty="0" smtClean="0">
                <a:solidFill>
                  <a:schemeClr val="bg1"/>
                </a:solidFill>
              </a:rPr>
              <a:t>Experimental arm </a:t>
            </a:r>
            <a:endParaRPr lang="en-GB" sz="1600" dirty="0">
              <a:solidFill>
                <a:schemeClr val="bg1"/>
              </a:solidFill>
            </a:endParaRPr>
          </a:p>
        </p:txBody>
      </p:sp>
      <p:sp>
        <p:nvSpPr>
          <p:cNvPr id="3" name="TextBox 2"/>
          <p:cNvSpPr txBox="1"/>
          <p:nvPr/>
        </p:nvSpPr>
        <p:spPr>
          <a:xfrm>
            <a:off x="838424" y="2048530"/>
            <a:ext cx="1627619" cy="307777"/>
          </a:xfrm>
          <a:prstGeom prst="rect">
            <a:avLst/>
          </a:prstGeom>
          <a:noFill/>
        </p:spPr>
        <p:txBody>
          <a:bodyPr wrap="none" rtlCol="0">
            <a:spAutoFit/>
          </a:bodyPr>
          <a:lstStyle/>
          <a:p>
            <a:r>
              <a:rPr lang="en-GB" sz="1400" b="1" dirty="0" smtClean="0"/>
              <a:t>RR 0.93 (0.69-1.26)</a:t>
            </a:r>
            <a:endParaRPr lang="en-GB" sz="1400" b="1" dirty="0"/>
          </a:p>
        </p:txBody>
      </p:sp>
      <p:sp>
        <p:nvSpPr>
          <p:cNvPr id="13" name="TextBox 12"/>
          <p:cNvSpPr txBox="1"/>
          <p:nvPr/>
        </p:nvSpPr>
        <p:spPr>
          <a:xfrm>
            <a:off x="2640426" y="2048530"/>
            <a:ext cx="1597638" cy="523220"/>
          </a:xfrm>
          <a:prstGeom prst="rect">
            <a:avLst/>
          </a:prstGeom>
          <a:solidFill>
            <a:srgbClr val="FFFFFF"/>
          </a:solidFill>
        </p:spPr>
        <p:txBody>
          <a:bodyPr wrap="none" rtlCol="0">
            <a:spAutoFit/>
          </a:bodyPr>
          <a:lstStyle/>
          <a:p>
            <a:r>
              <a:rPr lang="en-GB" sz="1400" b="1" dirty="0" smtClean="0"/>
              <a:t>RR 0.54 (0.33-0.88)</a:t>
            </a:r>
          </a:p>
          <a:p>
            <a:r>
              <a:rPr lang="en-GB" sz="1400" i="1" dirty="0" smtClean="0"/>
              <a:t>P-</a:t>
            </a:r>
            <a:r>
              <a:rPr lang="en-GB" sz="1400" i="1" dirty="0" err="1" smtClean="0"/>
              <a:t>int</a:t>
            </a:r>
            <a:r>
              <a:rPr lang="en-GB" sz="1400" i="1" dirty="0" smtClean="0"/>
              <a:t>: 0.062</a:t>
            </a:r>
            <a:endParaRPr lang="en-GB" sz="1400" i="1" dirty="0"/>
          </a:p>
        </p:txBody>
      </p:sp>
      <p:sp>
        <p:nvSpPr>
          <p:cNvPr id="14" name="TextBox 13"/>
          <p:cNvSpPr txBox="1"/>
          <p:nvPr/>
        </p:nvSpPr>
        <p:spPr>
          <a:xfrm>
            <a:off x="5076056" y="2048530"/>
            <a:ext cx="1597638" cy="307777"/>
          </a:xfrm>
          <a:prstGeom prst="rect">
            <a:avLst/>
          </a:prstGeom>
          <a:noFill/>
        </p:spPr>
        <p:txBody>
          <a:bodyPr wrap="none" rtlCol="0">
            <a:spAutoFit/>
          </a:bodyPr>
          <a:lstStyle/>
          <a:p>
            <a:r>
              <a:rPr lang="en-GB" sz="1400" b="1" dirty="0" smtClean="0"/>
              <a:t>RR 1.04 (0.59-1.83)</a:t>
            </a:r>
            <a:endParaRPr lang="en-GB" sz="1400" b="1" dirty="0"/>
          </a:p>
        </p:txBody>
      </p:sp>
      <p:sp>
        <p:nvSpPr>
          <p:cNvPr id="15" name="TextBox 14"/>
          <p:cNvSpPr txBox="1"/>
          <p:nvPr/>
        </p:nvSpPr>
        <p:spPr>
          <a:xfrm>
            <a:off x="6849702" y="2048530"/>
            <a:ext cx="1559955" cy="523220"/>
          </a:xfrm>
          <a:prstGeom prst="rect">
            <a:avLst/>
          </a:prstGeom>
          <a:solidFill>
            <a:srgbClr val="FFFFFF"/>
          </a:solidFill>
        </p:spPr>
        <p:txBody>
          <a:bodyPr wrap="none" rtlCol="0">
            <a:spAutoFit/>
          </a:bodyPr>
          <a:lstStyle/>
          <a:p>
            <a:r>
              <a:rPr lang="en-GB" sz="1400" b="1" dirty="0" smtClean="0"/>
              <a:t>RR 0.14 (0.03-063)</a:t>
            </a:r>
          </a:p>
          <a:p>
            <a:r>
              <a:rPr lang="en-GB" sz="1400" i="1" dirty="0" smtClean="0"/>
              <a:t>P-</a:t>
            </a:r>
            <a:r>
              <a:rPr lang="en-GB" sz="1400" i="1" dirty="0" err="1" smtClean="0"/>
              <a:t>int</a:t>
            </a:r>
            <a:r>
              <a:rPr lang="en-GB" sz="1400" i="1" dirty="0" smtClean="0"/>
              <a:t>: 0.007</a:t>
            </a:r>
            <a:endParaRPr lang="en-GB" sz="1400" i="1" dirty="0"/>
          </a:p>
        </p:txBody>
      </p:sp>
    </p:spTree>
    <p:extLst>
      <p:ext uri="{BB962C8B-B14F-4D97-AF65-F5344CB8AC3E}">
        <p14:creationId xmlns:p14="http://schemas.microsoft.com/office/powerpoint/2010/main" val="27465209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86816" y="28108"/>
            <a:ext cx="8229600" cy="815450"/>
          </a:xfrm>
        </p:spPr>
        <p:txBody>
          <a:bodyPr>
            <a:normAutofit/>
          </a:bodyPr>
          <a:lstStyle/>
          <a:p>
            <a:pPr algn="l"/>
            <a:r>
              <a:rPr lang="fr-FR" sz="3600" b="1" cap="small" dirty="0" smtClean="0">
                <a:solidFill>
                  <a:srgbClr val="FFFF00"/>
                </a:solidFill>
              </a:rPr>
              <a:t>GLASSY </a:t>
            </a:r>
            <a:r>
              <a:rPr lang="mr-IN" sz="3600" b="1" cap="small" dirty="0">
                <a:solidFill>
                  <a:srgbClr val="FFFF00"/>
                </a:solidFill>
              </a:rPr>
              <a:t>–</a:t>
            </a:r>
            <a:r>
              <a:rPr lang="fr-FR" sz="3600" b="1" cap="small" dirty="0">
                <a:solidFill>
                  <a:srgbClr val="FFFF00"/>
                </a:solidFill>
              </a:rPr>
              <a:t> </a:t>
            </a:r>
            <a:r>
              <a:rPr lang="fr-FR" sz="2800" b="1" cap="small" dirty="0" smtClean="0">
                <a:solidFill>
                  <a:schemeClr val="bg1"/>
                </a:solidFill>
              </a:rPr>
              <a:t>Co-</a:t>
            </a:r>
            <a:r>
              <a:rPr lang="fr-FR" sz="2800" b="1" cap="small" dirty="0" err="1" smtClean="0">
                <a:solidFill>
                  <a:schemeClr val="bg1"/>
                </a:solidFill>
              </a:rPr>
              <a:t>primary</a:t>
            </a:r>
            <a:r>
              <a:rPr lang="fr-FR" sz="2800" b="1" cap="small" dirty="0" smtClean="0">
                <a:solidFill>
                  <a:schemeClr val="bg1"/>
                </a:solidFill>
              </a:rPr>
              <a:t> </a:t>
            </a:r>
            <a:r>
              <a:rPr lang="fr-FR" sz="2800" b="1" cap="small" dirty="0" err="1" smtClean="0">
                <a:solidFill>
                  <a:schemeClr val="bg1"/>
                </a:solidFill>
              </a:rPr>
              <a:t>safety</a:t>
            </a:r>
            <a:r>
              <a:rPr lang="fr-FR" sz="2800" b="1" cap="small" dirty="0" smtClean="0">
                <a:solidFill>
                  <a:schemeClr val="bg1"/>
                </a:solidFill>
              </a:rPr>
              <a:t> EP</a:t>
            </a:r>
            <a:endParaRPr lang="fr-FR" sz="2800" b="1" cap="small" dirty="0">
              <a:solidFill>
                <a:schemeClr val="bg1"/>
              </a:solidFill>
            </a:endParaRPr>
          </a:p>
        </p:txBody>
      </p:sp>
      <p:pic>
        <p:nvPicPr>
          <p:cNvPr id="6" name="Picture 4" descr="GLASSY LOGO_NE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9680" y="-48900"/>
            <a:ext cx="1491221" cy="1054476"/>
          </a:xfrm>
          <a:prstGeom prst="rect">
            <a:avLst/>
          </a:prstGeom>
        </p:spPr>
      </p:pic>
      <p:sp>
        <p:nvSpPr>
          <p:cNvPr id="7" name="TextBox 6"/>
          <p:cNvSpPr txBox="1"/>
          <p:nvPr/>
        </p:nvSpPr>
        <p:spPr>
          <a:xfrm>
            <a:off x="6588224" y="2139702"/>
            <a:ext cx="761747" cy="369332"/>
          </a:xfrm>
          <a:prstGeom prst="rect">
            <a:avLst/>
          </a:prstGeom>
          <a:noFill/>
        </p:spPr>
        <p:txBody>
          <a:bodyPr wrap="none" rtlCol="0">
            <a:spAutoFit/>
          </a:bodyPr>
          <a:lstStyle/>
          <a:p>
            <a:r>
              <a:rPr lang="en-GB" dirty="0" smtClean="0"/>
              <a:t>7.14%</a:t>
            </a:r>
            <a:endParaRPr lang="en-GB" dirty="0"/>
          </a:p>
        </p:txBody>
      </p:sp>
      <p:sp>
        <p:nvSpPr>
          <p:cNvPr id="8" name="TextBox 7"/>
          <p:cNvSpPr txBox="1"/>
          <p:nvPr/>
        </p:nvSpPr>
        <p:spPr>
          <a:xfrm>
            <a:off x="6594281" y="1347614"/>
            <a:ext cx="761747" cy="369332"/>
          </a:xfrm>
          <a:prstGeom prst="rect">
            <a:avLst/>
          </a:prstGeom>
          <a:noFill/>
        </p:spPr>
        <p:txBody>
          <a:bodyPr wrap="none" rtlCol="0">
            <a:spAutoFit/>
          </a:bodyPr>
          <a:lstStyle/>
          <a:p>
            <a:r>
              <a:rPr lang="en-GB" dirty="0" smtClean="0"/>
              <a:t>8.41%</a:t>
            </a:r>
            <a:endParaRPr lang="en-GB" dirty="0"/>
          </a:p>
        </p:txBody>
      </p:sp>
      <p:sp>
        <p:nvSpPr>
          <p:cNvPr id="10" name="Rectangle 9"/>
          <p:cNvSpPr/>
          <p:nvPr/>
        </p:nvSpPr>
        <p:spPr>
          <a:xfrm>
            <a:off x="2915816" y="1347614"/>
            <a:ext cx="1872208" cy="36933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5129807" y="3291830"/>
            <a:ext cx="144016" cy="14401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5129807" y="3507854"/>
            <a:ext cx="144016" cy="1440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a:off x="5273823" y="3181722"/>
            <a:ext cx="1669949" cy="338554"/>
          </a:xfrm>
          <a:prstGeom prst="rect">
            <a:avLst/>
          </a:prstGeom>
          <a:noFill/>
        </p:spPr>
        <p:txBody>
          <a:bodyPr wrap="none" rtlCol="0">
            <a:spAutoFit/>
          </a:bodyPr>
          <a:lstStyle/>
          <a:p>
            <a:r>
              <a:rPr lang="en-GB" sz="1600" dirty="0" smtClean="0"/>
              <a:t>Conventional arm </a:t>
            </a:r>
            <a:endParaRPr lang="en-GB" sz="1600" dirty="0"/>
          </a:p>
        </p:txBody>
      </p:sp>
      <p:sp>
        <p:nvSpPr>
          <p:cNvPr id="14" name="TextBox 13"/>
          <p:cNvSpPr txBox="1"/>
          <p:nvPr/>
        </p:nvSpPr>
        <p:spPr>
          <a:xfrm>
            <a:off x="5278015" y="3385324"/>
            <a:ext cx="1670249" cy="338554"/>
          </a:xfrm>
          <a:prstGeom prst="rect">
            <a:avLst/>
          </a:prstGeom>
          <a:noFill/>
        </p:spPr>
        <p:txBody>
          <a:bodyPr wrap="none" rtlCol="0">
            <a:spAutoFit/>
          </a:bodyPr>
          <a:lstStyle/>
          <a:p>
            <a:r>
              <a:rPr lang="en-GB" sz="1600" dirty="0" smtClean="0"/>
              <a:t>Experimental arm </a:t>
            </a:r>
            <a:endParaRPr lang="en-GB" sz="1600" dirty="0"/>
          </a:p>
        </p:txBody>
      </p:sp>
      <p:sp>
        <p:nvSpPr>
          <p:cNvPr id="15" name="TextBox 14"/>
          <p:cNvSpPr txBox="1"/>
          <p:nvPr/>
        </p:nvSpPr>
        <p:spPr>
          <a:xfrm>
            <a:off x="2915816" y="1203598"/>
            <a:ext cx="1816047" cy="646331"/>
          </a:xfrm>
          <a:prstGeom prst="rect">
            <a:avLst/>
          </a:prstGeom>
          <a:noFill/>
        </p:spPr>
        <p:txBody>
          <a:bodyPr wrap="none" rtlCol="0">
            <a:spAutoFit/>
          </a:bodyPr>
          <a:lstStyle/>
          <a:p>
            <a:r>
              <a:rPr lang="en-GB" b="1" dirty="0" smtClean="0"/>
              <a:t>Rate </a:t>
            </a:r>
            <a:r>
              <a:rPr lang="en-GB" b="1" dirty="0"/>
              <a:t>R</a:t>
            </a:r>
            <a:r>
              <a:rPr lang="en-GB" b="1" dirty="0" smtClean="0"/>
              <a:t>atio</a:t>
            </a:r>
            <a:r>
              <a:rPr lang="en-GB" b="1" dirty="0"/>
              <a:t>, </a:t>
            </a:r>
            <a:r>
              <a:rPr lang="en-GB" b="1" dirty="0" smtClean="0"/>
              <a:t>0.85</a:t>
            </a:r>
          </a:p>
          <a:p>
            <a:r>
              <a:rPr lang="en-GB" dirty="0" smtClean="0"/>
              <a:t>95</a:t>
            </a:r>
            <a:r>
              <a:rPr lang="en-GB" dirty="0"/>
              <a:t>% CI, 0.72-0.99</a:t>
            </a:r>
            <a:r>
              <a:rPr lang="en-US" dirty="0"/>
              <a:t> </a:t>
            </a:r>
            <a:endParaRPr lang="en-GB" dirty="0"/>
          </a:p>
        </p:txBody>
      </p:sp>
      <p:sp>
        <p:nvSpPr>
          <p:cNvPr id="16" name="TextBox 15"/>
          <p:cNvSpPr txBox="1"/>
          <p:nvPr/>
        </p:nvSpPr>
        <p:spPr>
          <a:xfrm>
            <a:off x="2915816" y="1770370"/>
            <a:ext cx="2749471" cy="369332"/>
          </a:xfrm>
          <a:prstGeom prst="rect">
            <a:avLst/>
          </a:prstGeom>
          <a:noFill/>
        </p:spPr>
        <p:txBody>
          <a:bodyPr wrap="none" rtlCol="0">
            <a:spAutoFit/>
          </a:bodyPr>
          <a:lstStyle/>
          <a:p>
            <a:r>
              <a:rPr lang="en-GB" b="1" dirty="0"/>
              <a:t>P</a:t>
            </a:r>
            <a:r>
              <a:rPr lang="en-GB" b="1" dirty="0" smtClean="0"/>
              <a:t>&lt;0.001 for non-inferiority</a:t>
            </a:r>
            <a:endParaRPr lang="en-GB" b="1" dirty="0"/>
          </a:p>
        </p:txBody>
      </p:sp>
      <p:sp>
        <p:nvSpPr>
          <p:cNvPr id="17" name="TextBox 16"/>
          <p:cNvSpPr txBox="1"/>
          <p:nvPr/>
        </p:nvSpPr>
        <p:spPr>
          <a:xfrm>
            <a:off x="2915816" y="2067694"/>
            <a:ext cx="2505814" cy="369332"/>
          </a:xfrm>
          <a:prstGeom prst="rect">
            <a:avLst/>
          </a:prstGeom>
          <a:noFill/>
        </p:spPr>
        <p:txBody>
          <a:bodyPr wrap="none" rtlCol="0">
            <a:spAutoFit/>
          </a:bodyPr>
          <a:lstStyle/>
          <a:p>
            <a:r>
              <a:rPr lang="en-GB" dirty="0" smtClean="0"/>
              <a:t>P=0.0465 for superiority</a:t>
            </a:r>
            <a:endParaRPr lang="en-GB" dirty="0"/>
          </a:p>
        </p:txBody>
      </p:sp>
      <p:sp>
        <p:nvSpPr>
          <p:cNvPr id="9" name="Rectangle 8"/>
          <p:cNvSpPr/>
          <p:nvPr/>
        </p:nvSpPr>
        <p:spPr>
          <a:xfrm>
            <a:off x="2843808" y="1203598"/>
            <a:ext cx="4434155" cy="273630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Immagine 6"/>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131590"/>
            <a:ext cx="5880372" cy="3888432"/>
          </a:xfrm>
          <a:prstGeom prst="rect">
            <a:avLst/>
          </a:prstGeom>
          <a:noFill/>
          <a:ln>
            <a:noFill/>
          </a:ln>
        </p:spPr>
      </p:pic>
      <p:sp>
        <p:nvSpPr>
          <p:cNvPr id="20" name="TextBox 19"/>
          <p:cNvSpPr txBox="1"/>
          <p:nvPr/>
        </p:nvSpPr>
        <p:spPr>
          <a:xfrm>
            <a:off x="6516216" y="2812390"/>
            <a:ext cx="761747" cy="369332"/>
          </a:xfrm>
          <a:prstGeom prst="rect">
            <a:avLst/>
          </a:prstGeom>
          <a:noFill/>
        </p:spPr>
        <p:txBody>
          <a:bodyPr wrap="none" rtlCol="0">
            <a:spAutoFit/>
          </a:bodyPr>
          <a:lstStyle/>
          <a:p>
            <a:r>
              <a:rPr lang="en-GB" dirty="0" smtClean="0"/>
              <a:t>2.46%</a:t>
            </a:r>
            <a:endParaRPr lang="en-GB" dirty="0"/>
          </a:p>
        </p:txBody>
      </p:sp>
      <p:sp>
        <p:nvSpPr>
          <p:cNvPr id="21" name="Rectangle 20"/>
          <p:cNvSpPr/>
          <p:nvPr/>
        </p:nvSpPr>
        <p:spPr>
          <a:xfrm>
            <a:off x="3131840" y="1961778"/>
            <a:ext cx="144016" cy="14401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p:cNvSpPr/>
          <p:nvPr/>
        </p:nvSpPr>
        <p:spPr>
          <a:xfrm>
            <a:off x="3131840" y="2177802"/>
            <a:ext cx="144016" cy="1440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TextBox 22"/>
          <p:cNvSpPr txBox="1"/>
          <p:nvPr/>
        </p:nvSpPr>
        <p:spPr>
          <a:xfrm>
            <a:off x="3275856" y="1851670"/>
            <a:ext cx="1669949" cy="338554"/>
          </a:xfrm>
          <a:prstGeom prst="rect">
            <a:avLst/>
          </a:prstGeom>
          <a:noFill/>
        </p:spPr>
        <p:txBody>
          <a:bodyPr wrap="none" rtlCol="0">
            <a:spAutoFit/>
          </a:bodyPr>
          <a:lstStyle/>
          <a:p>
            <a:r>
              <a:rPr lang="en-GB" sz="1600" dirty="0" smtClean="0"/>
              <a:t>Conventional arm </a:t>
            </a:r>
            <a:endParaRPr lang="en-GB" sz="1600" dirty="0"/>
          </a:p>
        </p:txBody>
      </p:sp>
      <p:sp>
        <p:nvSpPr>
          <p:cNvPr id="24" name="TextBox 23"/>
          <p:cNvSpPr txBox="1"/>
          <p:nvPr/>
        </p:nvSpPr>
        <p:spPr>
          <a:xfrm>
            <a:off x="3280048" y="2055272"/>
            <a:ext cx="1670249" cy="338554"/>
          </a:xfrm>
          <a:prstGeom prst="rect">
            <a:avLst/>
          </a:prstGeom>
          <a:noFill/>
        </p:spPr>
        <p:txBody>
          <a:bodyPr wrap="none" rtlCol="0">
            <a:spAutoFit/>
          </a:bodyPr>
          <a:lstStyle/>
          <a:p>
            <a:r>
              <a:rPr lang="en-GB" sz="1600" dirty="0" smtClean="0"/>
              <a:t>Experimental arm </a:t>
            </a:r>
            <a:endParaRPr lang="en-GB" sz="1600" dirty="0"/>
          </a:p>
        </p:txBody>
      </p:sp>
      <p:sp>
        <p:nvSpPr>
          <p:cNvPr id="19" name="Rectangle 18"/>
          <p:cNvSpPr/>
          <p:nvPr/>
        </p:nvSpPr>
        <p:spPr>
          <a:xfrm>
            <a:off x="2987824" y="1235596"/>
            <a:ext cx="4434155" cy="273630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5" name="Immagine 6"/>
          <p:cNvPicPr/>
          <p:nvPr/>
        </p:nvPicPr>
        <p:blipFill>
          <a:blip r:embed="rId4">
            <a:extLst>
              <a:ext uri="{28A0092B-C50C-407E-A947-70E740481C1C}">
                <a14:useLocalDpi xmlns:a14="http://schemas.microsoft.com/office/drawing/2010/main" val="0"/>
              </a:ext>
            </a:extLst>
          </a:blip>
          <a:srcRect/>
          <a:stretch>
            <a:fillRect/>
          </a:stretch>
        </p:blipFill>
        <p:spPr bwMode="auto">
          <a:xfrm>
            <a:off x="1647094" y="1131590"/>
            <a:ext cx="5852949" cy="3888432"/>
          </a:xfrm>
          <a:prstGeom prst="rect">
            <a:avLst/>
          </a:prstGeom>
          <a:noFill/>
          <a:ln>
            <a:noFill/>
          </a:ln>
        </p:spPr>
      </p:pic>
      <p:sp>
        <p:nvSpPr>
          <p:cNvPr id="26" name="Rectangle 25"/>
          <p:cNvSpPr/>
          <p:nvPr/>
        </p:nvSpPr>
        <p:spPr>
          <a:xfrm>
            <a:off x="2609527" y="1529730"/>
            <a:ext cx="144016" cy="14401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p:cNvSpPr/>
          <p:nvPr/>
        </p:nvSpPr>
        <p:spPr>
          <a:xfrm>
            <a:off x="2609527" y="1745754"/>
            <a:ext cx="144016" cy="1440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TextBox 27"/>
          <p:cNvSpPr txBox="1"/>
          <p:nvPr/>
        </p:nvSpPr>
        <p:spPr>
          <a:xfrm>
            <a:off x="2753543" y="1419622"/>
            <a:ext cx="1669949" cy="338554"/>
          </a:xfrm>
          <a:prstGeom prst="rect">
            <a:avLst/>
          </a:prstGeom>
          <a:noFill/>
        </p:spPr>
        <p:txBody>
          <a:bodyPr wrap="none" rtlCol="0">
            <a:spAutoFit/>
          </a:bodyPr>
          <a:lstStyle/>
          <a:p>
            <a:r>
              <a:rPr lang="en-GB" sz="1600" dirty="0" smtClean="0"/>
              <a:t>Conventional arm </a:t>
            </a:r>
            <a:endParaRPr lang="en-GB" sz="1600" dirty="0"/>
          </a:p>
        </p:txBody>
      </p:sp>
      <p:sp>
        <p:nvSpPr>
          <p:cNvPr id="29" name="TextBox 28"/>
          <p:cNvSpPr txBox="1"/>
          <p:nvPr/>
        </p:nvSpPr>
        <p:spPr>
          <a:xfrm>
            <a:off x="2757735" y="1623224"/>
            <a:ext cx="1670249" cy="338554"/>
          </a:xfrm>
          <a:prstGeom prst="rect">
            <a:avLst/>
          </a:prstGeom>
          <a:noFill/>
        </p:spPr>
        <p:txBody>
          <a:bodyPr wrap="none" rtlCol="0">
            <a:spAutoFit/>
          </a:bodyPr>
          <a:lstStyle/>
          <a:p>
            <a:r>
              <a:rPr lang="en-GB" sz="1600" dirty="0" smtClean="0"/>
              <a:t>Experimental arm </a:t>
            </a:r>
            <a:endParaRPr lang="en-GB" sz="1600" dirty="0"/>
          </a:p>
        </p:txBody>
      </p:sp>
      <p:sp>
        <p:nvSpPr>
          <p:cNvPr id="3" name="Rectangle 2"/>
          <p:cNvSpPr/>
          <p:nvPr/>
        </p:nvSpPr>
        <p:spPr>
          <a:xfrm>
            <a:off x="5076056" y="1623224"/>
            <a:ext cx="1800200" cy="66049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extBox 1"/>
          <p:cNvSpPr txBox="1"/>
          <p:nvPr/>
        </p:nvSpPr>
        <p:spPr>
          <a:xfrm>
            <a:off x="2609527" y="2105794"/>
            <a:ext cx="3978697" cy="1200329"/>
          </a:xfrm>
          <a:prstGeom prst="rect">
            <a:avLst/>
          </a:prstGeom>
          <a:noFill/>
        </p:spPr>
        <p:txBody>
          <a:bodyPr wrap="square" rtlCol="0">
            <a:spAutoFit/>
          </a:bodyPr>
          <a:lstStyle/>
          <a:p>
            <a:r>
              <a:rPr lang="en-GB" dirty="0" smtClean="0"/>
              <a:t>Rate Ratio   (95% CI);     p-value</a:t>
            </a:r>
          </a:p>
          <a:p>
            <a:r>
              <a:rPr lang="en-GB" dirty="0" smtClean="0"/>
              <a:t>0-30d: 1.54 (0.92-2.58); 0.095 </a:t>
            </a:r>
          </a:p>
          <a:p>
            <a:r>
              <a:rPr lang="en-GB" dirty="0" smtClean="0"/>
              <a:t>30-730d: 0.82 (0.58-1.16); 0.26</a:t>
            </a:r>
          </a:p>
          <a:p>
            <a:r>
              <a:rPr lang="en-GB" dirty="0" smtClean="0"/>
              <a:t>P-interaction=</a:t>
            </a:r>
            <a:r>
              <a:rPr lang="en-GB" b="1" dirty="0" smtClean="0">
                <a:solidFill>
                  <a:srgbClr val="FF6600"/>
                </a:solidFill>
              </a:rPr>
              <a:t>0.043</a:t>
            </a:r>
            <a:endParaRPr lang="en-GB" b="1" dirty="0">
              <a:solidFill>
                <a:srgbClr val="FF6600"/>
              </a:solidFill>
            </a:endParaRPr>
          </a:p>
        </p:txBody>
      </p:sp>
      <p:sp>
        <p:nvSpPr>
          <p:cNvPr id="30" name="Up Arrow 29"/>
          <p:cNvSpPr/>
          <p:nvPr/>
        </p:nvSpPr>
        <p:spPr>
          <a:xfrm>
            <a:off x="5724128" y="2437026"/>
            <a:ext cx="274865" cy="278740"/>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Up Arrow 30"/>
          <p:cNvSpPr/>
          <p:nvPr/>
        </p:nvSpPr>
        <p:spPr>
          <a:xfrm rot="10800000">
            <a:off x="5724128" y="2728796"/>
            <a:ext cx="274865" cy="278740"/>
          </a:xfrm>
          <a:prstGeom prst="upArrow">
            <a:avLst/>
          </a:prstGeom>
          <a:solidFill>
            <a:srgbClr val="2DF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2" name="Immagine 12"/>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131590"/>
            <a:ext cx="5880371" cy="3888432"/>
          </a:xfrm>
          <a:prstGeom prst="rect">
            <a:avLst/>
          </a:prstGeom>
          <a:noFill/>
          <a:ln>
            <a:noFill/>
          </a:ln>
        </p:spPr>
      </p:pic>
      <p:sp>
        <p:nvSpPr>
          <p:cNvPr id="33" name="Rectangle 32"/>
          <p:cNvSpPr/>
          <p:nvPr/>
        </p:nvSpPr>
        <p:spPr>
          <a:xfrm>
            <a:off x="2605035" y="1676876"/>
            <a:ext cx="144016" cy="14401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p:cNvSpPr/>
          <p:nvPr/>
        </p:nvSpPr>
        <p:spPr>
          <a:xfrm>
            <a:off x="2605035" y="1892900"/>
            <a:ext cx="144016" cy="1440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TextBox 34"/>
          <p:cNvSpPr txBox="1"/>
          <p:nvPr/>
        </p:nvSpPr>
        <p:spPr>
          <a:xfrm>
            <a:off x="2749051" y="1566768"/>
            <a:ext cx="1669949" cy="338554"/>
          </a:xfrm>
          <a:prstGeom prst="rect">
            <a:avLst/>
          </a:prstGeom>
          <a:noFill/>
        </p:spPr>
        <p:txBody>
          <a:bodyPr wrap="none" rtlCol="0">
            <a:spAutoFit/>
          </a:bodyPr>
          <a:lstStyle/>
          <a:p>
            <a:r>
              <a:rPr lang="en-GB" sz="1600" dirty="0" smtClean="0"/>
              <a:t>Conventional arm </a:t>
            </a:r>
            <a:endParaRPr lang="en-GB" sz="1600" dirty="0"/>
          </a:p>
        </p:txBody>
      </p:sp>
      <p:sp>
        <p:nvSpPr>
          <p:cNvPr id="36" name="TextBox 35"/>
          <p:cNvSpPr txBox="1"/>
          <p:nvPr/>
        </p:nvSpPr>
        <p:spPr>
          <a:xfrm>
            <a:off x="2753243" y="1770370"/>
            <a:ext cx="1670249" cy="338554"/>
          </a:xfrm>
          <a:prstGeom prst="rect">
            <a:avLst/>
          </a:prstGeom>
          <a:noFill/>
        </p:spPr>
        <p:txBody>
          <a:bodyPr wrap="none" rtlCol="0">
            <a:spAutoFit/>
          </a:bodyPr>
          <a:lstStyle/>
          <a:p>
            <a:r>
              <a:rPr lang="en-GB" sz="1600" dirty="0" smtClean="0"/>
              <a:t>Experimental arm </a:t>
            </a:r>
            <a:endParaRPr lang="en-GB" sz="1600" dirty="0"/>
          </a:p>
        </p:txBody>
      </p:sp>
      <p:sp>
        <p:nvSpPr>
          <p:cNvPr id="37" name="TextBox 36"/>
          <p:cNvSpPr txBox="1"/>
          <p:nvPr/>
        </p:nvSpPr>
        <p:spPr>
          <a:xfrm>
            <a:off x="2756536" y="2408570"/>
            <a:ext cx="1597638" cy="307777"/>
          </a:xfrm>
          <a:prstGeom prst="rect">
            <a:avLst/>
          </a:prstGeom>
          <a:noFill/>
        </p:spPr>
        <p:txBody>
          <a:bodyPr wrap="none" rtlCol="0">
            <a:spAutoFit/>
          </a:bodyPr>
          <a:lstStyle/>
          <a:p>
            <a:r>
              <a:rPr lang="en-GB" sz="1400" b="1" dirty="0" smtClean="0"/>
              <a:t>RR 0.92 (0.67-1.28)</a:t>
            </a:r>
            <a:endParaRPr lang="en-GB" sz="1400" b="1" dirty="0"/>
          </a:p>
        </p:txBody>
      </p:sp>
      <p:sp>
        <p:nvSpPr>
          <p:cNvPr id="38" name="TextBox 37"/>
          <p:cNvSpPr txBox="1"/>
          <p:nvPr/>
        </p:nvSpPr>
        <p:spPr>
          <a:xfrm>
            <a:off x="5196341" y="2408570"/>
            <a:ext cx="1607907" cy="523220"/>
          </a:xfrm>
          <a:prstGeom prst="rect">
            <a:avLst/>
          </a:prstGeom>
          <a:solidFill>
            <a:srgbClr val="FFFFFF"/>
          </a:solidFill>
        </p:spPr>
        <p:txBody>
          <a:bodyPr wrap="none" rtlCol="0">
            <a:spAutoFit/>
          </a:bodyPr>
          <a:lstStyle/>
          <a:p>
            <a:r>
              <a:rPr lang="en-GB" sz="1400" b="1" dirty="0" smtClean="0"/>
              <a:t>RR 1.34 (0.72-2.46)</a:t>
            </a:r>
          </a:p>
          <a:p>
            <a:r>
              <a:rPr lang="en-GB" sz="1400" i="1" dirty="0" smtClean="0"/>
              <a:t>P-</a:t>
            </a:r>
            <a:r>
              <a:rPr lang="en-GB" sz="1400" i="1" dirty="0" err="1" smtClean="0"/>
              <a:t>int</a:t>
            </a:r>
            <a:r>
              <a:rPr lang="en-GB" sz="1400" i="1" dirty="0" smtClean="0"/>
              <a:t>: 0.295</a:t>
            </a:r>
            <a:endParaRPr lang="en-GB" sz="1400" i="1" dirty="0"/>
          </a:p>
        </p:txBody>
      </p:sp>
      <p:sp>
        <p:nvSpPr>
          <p:cNvPr id="4" name="Rectangle 3"/>
          <p:cNvSpPr/>
          <p:nvPr/>
        </p:nvSpPr>
        <p:spPr>
          <a:xfrm>
            <a:off x="4950297" y="1529730"/>
            <a:ext cx="1925959" cy="60997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369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right)">
                                      <p:cBhvr>
                                        <p:cTn id="38" dur="500"/>
                                        <p:tgtEl>
                                          <p:spTgt spid="34"/>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right)">
                                      <p:cBhvr>
                                        <p:cTn id="41" dur="500"/>
                                        <p:tgtEl>
                                          <p:spTgt spid="33"/>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right)">
                                      <p:cBhvr>
                                        <p:cTn id="44" dur="500"/>
                                        <p:tgtEl>
                                          <p:spTgt spid="35"/>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right)">
                                      <p:cBhvr>
                                        <p:cTn id="47" dur="500"/>
                                        <p:tgtEl>
                                          <p:spTgt spid="36"/>
                                        </p:tgtEl>
                                      </p:cBhvr>
                                    </p:animEffect>
                                  </p:childTnLst>
                                </p:cTn>
                              </p:par>
                              <p:par>
                                <p:cTn id="48" presetID="22" presetClass="entr" presetSubtype="2"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P spid="27" grpId="0" animBg="1"/>
      <p:bldP spid="28" grpId="0"/>
      <p:bldP spid="29" grpId="0"/>
      <p:bldP spid="2" grpId="0"/>
      <p:bldP spid="30" grpId="0" animBg="1"/>
      <p:bldP spid="31" grpId="0" animBg="1"/>
      <p:bldP spid="33" grpId="0" animBg="1"/>
      <p:bldP spid="34" grpId="0" animBg="1"/>
      <p:bldP spid="35" grpId="0"/>
      <p:bldP spid="36" grpId="0"/>
      <p:bldP spid="37" grpId="0"/>
      <p:bldP spid="38"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106046" y="699542"/>
            <a:ext cx="8941389" cy="4443958"/>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a:extLst/>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a:solidFill>
                <a:srgbClr val="FFFF00"/>
              </a:solidFill>
            </a:endParaRPr>
          </a:p>
        </p:txBody>
      </p:sp>
      <p:sp>
        <p:nvSpPr>
          <p:cNvPr id="2" name="Title 1"/>
          <p:cNvSpPr>
            <a:spLocks noGrp="1"/>
          </p:cNvSpPr>
          <p:nvPr>
            <p:ph type="title"/>
          </p:nvPr>
        </p:nvSpPr>
        <p:spPr>
          <a:xfrm>
            <a:off x="395536" y="-20538"/>
            <a:ext cx="8229600" cy="857250"/>
          </a:xfrm>
        </p:spPr>
        <p:txBody>
          <a:bodyPr/>
          <a:lstStyle/>
          <a:p>
            <a:pPr algn="l"/>
            <a:r>
              <a:rPr lang="en-US" b="1" dirty="0" smtClean="0">
                <a:solidFill>
                  <a:srgbClr val="FFFF00"/>
                </a:solidFill>
              </a:rPr>
              <a:t>Summary</a:t>
            </a:r>
            <a:endParaRPr lang="en-US" b="1" dirty="0">
              <a:solidFill>
                <a:srgbClr val="FFFF00"/>
              </a:solidFill>
            </a:endParaRPr>
          </a:p>
        </p:txBody>
      </p:sp>
      <p:sp>
        <p:nvSpPr>
          <p:cNvPr id="9" name="TextBox 8"/>
          <p:cNvSpPr txBox="1"/>
          <p:nvPr/>
        </p:nvSpPr>
        <p:spPr>
          <a:xfrm>
            <a:off x="323528" y="699542"/>
            <a:ext cx="8681734" cy="4462760"/>
          </a:xfrm>
          <a:prstGeom prst="rect">
            <a:avLst/>
          </a:prstGeom>
          <a:noFill/>
        </p:spPr>
        <p:txBody>
          <a:bodyPr wrap="none" rtlCol="0">
            <a:spAutoFit/>
          </a:bodyPr>
          <a:lstStyle/>
          <a:p>
            <a:r>
              <a:rPr lang="en-GB" sz="2400" b="1" dirty="0" smtClean="0">
                <a:solidFill>
                  <a:schemeClr val="bg1"/>
                </a:solidFill>
              </a:rPr>
              <a:t>T</a:t>
            </a:r>
            <a:r>
              <a:rPr lang="en-US" sz="2400" b="1" dirty="0" err="1" smtClean="0">
                <a:solidFill>
                  <a:schemeClr val="bg1"/>
                </a:solidFill>
              </a:rPr>
              <a:t>icagrelor</a:t>
            </a:r>
            <a:r>
              <a:rPr lang="en-US" sz="2400" b="1" dirty="0" smtClean="0">
                <a:solidFill>
                  <a:schemeClr val="bg1"/>
                </a:solidFill>
              </a:rPr>
              <a:t> </a:t>
            </a:r>
            <a:r>
              <a:rPr lang="en-US" sz="2400" b="1" dirty="0" err="1" smtClean="0">
                <a:solidFill>
                  <a:schemeClr val="bg1"/>
                </a:solidFill>
              </a:rPr>
              <a:t>monotherapy</a:t>
            </a:r>
            <a:r>
              <a:rPr lang="en-US" sz="2400" b="1" dirty="0" smtClean="0">
                <a:solidFill>
                  <a:schemeClr val="bg1"/>
                </a:solidFill>
              </a:rPr>
              <a:t> after </a:t>
            </a:r>
            <a:r>
              <a:rPr lang="en-US" sz="2400" b="1" dirty="0">
                <a:solidFill>
                  <a:schemeClr val="bg1"/>
                </a:solidFill>
              </a:rPr>
              <a:t>1-month DAPT was non-inferior </a:t>
            </a:r>
            <a:endParaRPr lang="en-US" sz="2400" b="1" dirty="0" smtClean="0">
              <a:solidFill>
                <a:schemeClr val="bg1"/>
              </a:solidFill>
            </a:endParaRPr>
          </a:p>
          <a:p>
            <a:r>
              <a:rPr lang="en-US" sz="2400" b="1" dirty="0" smtClean="0">
                <a:solidFill>
                  <a:schemeClr val="bg1"/>
                </a:solidFill>
              </a:rPr>
              <a:t>to </a:t>
            </a:r>
            <a:r>
              <a:rPr lang="en-US" sz="2400" b="1" dirty="0">
                <a:solidFill>
                  <a:schemeClr val="bg1"/>
                </a:solidFill>
              </a:rPr>
              <a:t>conventional DAPT in the </a:t>
            </a:r>
            <a:r>
              <a:rPr lang="en-US" sz="2400" b="1" dirty="0" smtClean="0">
                <a:solidFill>
                  <a:schemeClr val="bg1"/>
                </a:solidFill>
              </a:rPr>
              <a:t>prevention </a:t>
            </a:r>
            <a:r>
              <a:rPr lang="en-US" sz="2400" b="1" dirty="0">
                <a:solidFill>
                  <a:schemeClr val="bg1"/>
                </a:solidFill>
              </a:rPr>
              <a:t>of all-cause death, </a:t>
            </a:r>
            <a:endParaRPr lang="en-US" sz="2400" b="1" dirty="0" smtClean="0">
              <a:solidFill>
                <a:schemeClr val="bg1"/>
              </a:solidFill>
            </a:endParaRPr>
          </a:p>
          <a:p>
            <a:r>
              <a:rPr lang="en-US" sz="2400" b="1" dirty="0" smtClean="0">
                <a:solidFill>
                  <a:schemeClr val="bg1"/>
                </a:solidFill>
              </a:rPr>
              <a:t>non</a:t>
            </a:r>
            <a:r>
              <a:rPr lang="en-US" sz="2400" b="1" dirty="0">
                <a:solidFill>
                  <a:schemeClr val="bg1"/>
                </a:solidFill>
              </a:rPr>
              <a:t>-fatal myocardial infarction, </a:t>
            </a:r>
            <a:r>
              <a:rPr lang="en-US" sz="2400" b="1" dirty="0" smtClean="0">
                <a:solidFill>
                  <a:schemeClr val="bg1"/>
                </a:solidFill>
              </a:rPr>
              <a:t>non</a:t>
            </a:r>
            <a:r>
              <a:rPr lang="en-US" sz="2400" b="1" dirty="0">
                <a:solidFill>
                  <a:schemeClr val="bg1"/>
                </a:solidFill>
              </a:rPr>
              <a:t>-fatal stroke, or </a:t>
            </a:r>
            <a:r>
              <a:rPr lang="en-US" sz="2400" b="1" dirty="0" smtClean="0">
                <a:solidFill>
                  <a:schemeClr val="bg1"/>
                </a:solidFill>
              </a:rPr>
              <a:t>urgent</a:t>
            </a:r>
          </a:p>
          <a:p>
            <a:r>
              <a:rPr lang="en-US" sz="2400" b="1" dirty="0" smtClean="0">
                <a:solidFill>
                  <a:schemeClr val="bg1"/>
                </a:solidFill>
              </a:rPr>
              <a:t>target</a:t>
            </a:r>
            <a:r>
              <a:rPr lang="en-US" sz="2400" b="1" dirty="0">
                <a:solidFill>
                  <a:schemeClr val="bg1"/>
                </a:solidFill>
              </a:rPr>
              <a:t>-vessel revascularization </a:t>
            </a:r>
            <a:r>
              <a:rPr lang="en-US" sz="2400" b="1" dirty="0" smtClean="0">
                <a:solidFill>
                  <a:schemeClr val="bg1"/>
                </a:solidFill>
              </a:rPr>
              <a:t>at </a:t>
            </a:r>
            <a:r>
              <a:rPr lang="en-US" sz="2400" b="1" dirty="0">
                <a:solidFill>
                  <a:schemeClr val="bg1"/>
                </a:solidFill>
              </a:rPr>
              <a:t>2 years. </a:t>
            </a:r>
            <a:endParaRPr lang="en-US" sz="2400" b="1" dirty="0" smtClean="0">
              <a:solidFill>
                <a:schemeClr val="bg1"/>
              </a:solidFill>
            </a:endParaRPr>
          </a:p>
          <a:p>
            <a:endParaRPr lang="en-GB" sz="1000" b="1" dirty="0" smtClean="0">
              <a:solidFill>
                <a:srgbClr val="FFFFFF"/>
              </a:solidFill>
            </a:endParaRPr>
          </a:p>
          <a:p>
            <a:r>
              <a:rPr lang="en-GB" sz="2400" b="1" dirty="0" smtClean="0">
                <a:solidFill>
                  <a:srgbClr val="FFFFFF"/>
                </a:solidFill>
              </a:rPr>
              <a:t>Our </a:t>
            </a:r>
            <a:r>
              <a:rPr lang="en-GB" sz="2400" b="1" dirty="0">
                <a:solidFill>
                  <a:srgbClr val="FFFFFF"/>
                </a:solidFill>
              </a:rPr>
              <a:t>results provide new evidence that discontinuation of aspirin </a:t>
            </a:r>
            <a:endParaRPr lang="en-GB" sz="2400" b="1" dirty="0" smtClean="0">
              <a:solidFill>
                <a:srgbClr val="FFFFFF"/>
              </a:solidFill>
            </a:endParaRPr>
          </a:p>
          <a:p>
            <a:r>
              <a:rPr lang="en-GB" sz="2400" b="1" dirty="0" smtClean="0">
                <a:solidFill>
                  <a:srgbClr val="FFFFFF"/>
                </a:solidFill>
              </a:rPr>
              <a:t>after </a:t>
            </a:r>
            <a:r>
              <a:rPr lang="en-GB" sz="2400" b="1" dirty="0">
                <a:solidFill>
                  <a:srgbClr val="FFFFFF"/>
                </a:solidFill>
              </a:rPr>
              <a:t>30 days while continuing </a:t>
            </a:r>
            <a:r>
              <a:rPr lang="en-GB" sz="2400" b="1" dirty="0" err="1">
                <a:solidFill>
                  <a:srgbClr val="FFFFFF"/>
                </a:solidFill>
              </a:rPr>
              <a:t>ticagrelor</a:t>
            </a:r>
            <a:r>
              <a:rPr lang="en-GB" sz="2400" b="1" dirty="0">
                <a:solidFill>
                  <a:srgbClr val="FFFFFF"/>
                </a:solidFill>
              </a:rPr>
              <a:t> alone does not expose </a:t>
            </a:r>
            <a:endParaRPr lang="en-GB" sz="2400" b="1" dirty="0" smtClean="0">
              <a:solidFill>
                <a:srgbClr val="FFFFFF"/>
              </a:solidFill>
            </a:endParaRPr>
          </a:p>
          <a:p>
            <a:r>
              <a:rPr lang="en-GB" sz="2400" b="1" dirty="0" smtClean="0">
                <a:solidFill>
                  <a:srgbClr val="FFFFFF"/>
                </a:solidFill>
              </a:rPr>
              <a:t>patients </a:t>
            </a:r>
            <a:r>
              <a:rPr lang="en-GB" sz="2400" b="1" dirty="0">
                <a:solidFill>
                  <a:srgbClr val="FFFFFF"/>
                </a:solidFill>
              </a:rPr>
              <a:t>to a higher ischemic risk as compared to a standard </a:t>
            </a:r>
            <a:r>
              <a:rPr lang="en-GB" sz="2400" b="1" dirty="0" smtClean="0">
                <a:solidFill>
                  <a:srgbClr val="FFFFFF"/>
                </a:solidFill>
              </a:rPr>
              <a:t>DAPT</a:t>
            </a:r>
          </a:p>
          <a:p>
            <a:r>
              <a:rPr lang="en-GB" sz="2400" b="1" dirty="0" smtClean="0">
                <a:solidFill>
                  <a:srgbClr val="FFFFFF"/>
                </a:solidFill>
              </a:rPr>
              <a:t>for </a:t>
            </a:r>
            <a:r>
              <a:rPr lang="en-GB" sz="2400" b="1" dirty="0">
                <a:solidFill>
                  <a:srgbClr val="FFFFFF"/>
                </a:solidFill>
              </a:rPr>
              <a:t>1 year and may </a:t>
            </a:r>
            <a:r>
              <a:rPr lang="en-GB" sz="2400" b="1" dirty="0" smtClean="0">
                <a:solidFill>
                  <a:srgbClr val="FFFFFF"/>
                </a:solidFill>
              </a:rPr>
              <a:t>reduce the rates </a:t>
            </a:r>
            <a:r>
              <a:rPr lang="en-GB" sz="2400" b="1" dirty="0">
                <a:solidFill>
                  <a:srgbClr val="FFFFFF"/>
                </a:solidFill>
              </a:rPr>
              <a:t>of MI and </a:t>
            </a:r>
            <a:r>
              <a:rPr lang="en-GB" sz="2400" b="1" dirty="0" smtClean="0">
                <a:solidFill>
                  <a:srgbClr val="FFFFFF"/>
                </a:solidFill>
              </a:rPr>
              <a:t>stent </a:t>
            </a:r>
            <a:r>
              <a:rPr lang="en-GB" sz="2400" b="1" dirty="0">
                <a:solidFill>
                  <a:srgbClr val="FFFFFF"/>
                </a:solidFill>
              </a:rPr>
              <a:t>thrombosis </a:t>
            </a:r>
            <a:endParaRPr lang="en-GB" sz="2400" b="1" dirty="0" smtClean="0">
              <a:solidFill>
                <a:srgbClr val="FFFFFF"/>
              </a:solidFill>
            </a:endParaRPr>
          </a:p>
          <a:p>
            <a:r>
              <a:rPr lang="en-GB" sz="2400" b="1" dirty="0" smtClean="0">
                <a:solidFill>
                  <a:srgbClr val="FFFFFF"/>
                </a:solidFill>
              </a:rPr>
              <a:t>as </a:t>
            </a:r>
            <a:r>
              <a:rPr lang="en-GB" sz="2400" b="1" dirty="0">
                <a:solidFill>
                  <a:srgbClr val="FFFFFF"/>
                </a:solidFill>
              </a:rPr>
              <a:t>compared to aspirin alone. </a:t>
            </a:r>
            <a:endParaRPr lang="en-US" sz="2400" b="1" dirty="0" smtClean="0">
              <a:solidFill>
                <a:srgbClr val="FFFFFF"/>
              </a:solidFill>
            </a:endParaRPr>
          </a:p>
          <a:p>
            <a:endParaRPr lang="en-US" sz="1000" b="1" dirty="0">
              <a:solidFill>
                <a:srgbClr val="FFFFFF"/>
              </a:solidFill>
            </a:endParaRPr>
          </a:p>
          <a:p>
            <a:r>
              <a:rPr lang="en-US" sz="2400" b="1" dirty="0" smtClean="0">
                <a:solidFill>
                  <a:schemeClr val="bg1"/>
                </a:solidFill>
              </a:rPr>
              <a:t>Furthermore</a:t>
            </a:r>
            <a:r>
              <a:rPr lang="en-US" sz="2400" b="1" dirty="0">
                <a:solidFill>
                  <a:schemeClr val="bg1"/>
                </a:solidFill>
              </a:rPr>
              <a:t>, </a:t>
            </a:r>
            <a:r>
              <a:rPr lang="en-US" sz="2400" b="1" dirty="0" smtClean="0">
                <a:solidFill>
                  <a:schemeClr val="bg1"/>
                </a:solidFill>
              </a:rPr>
              <a:t>the experimental treatment </a:t>
            </a:r>
            <a:r>
              <a:rPr lang="en-US" sz="2400" b="1" dirty="0">
                <a:solidFill>
                  <a:schemeClr val="bg1"/>
                </a:solidFill>
              </a:rPr>
              <a:t>did not increase the risk </a:t>
            </a:r>
            <a:endParaRPr lang="en-US" sz="2400" b="1" dirty="0" smtClean="0">
              <a:solidFill>
                <a:schemeClr val="bg1"/>
              </a:solidFill>
            </a:endParaRPr>
          </a:p>
          <a:p>
            <a:r>
              <a:rPr lang="en-US" sz="2400" b="1" dirty="0" smtClean="0">
                <a:solidFill>
                  <a:schemeClr val="bg1"/>
                </a:solidFill>
              </a:rPr>
              <a:t>of </a:t>
            </a:r>
            <a:r>
              <a:rPr lang="en-US" sz="2400" b="1" dirty="0">
                <a:solidFill>
                  <a:schemeClr val="bg1"/>
                </a:solidFill>
              </a:rPr>
              <a:t>major </a:t>
            </a:r>
            <a:r>
              <a:rPr lang="en-US" sz="2400" b="1" dirty="0" smtClean="0">
                <a:solidFill>
                  <a:schemeClr val="bg1"/>
                </a:solidFill>
              </a:rPr>
              <a:t>bleeding.  </a:t>
            </a:r>
            <a:endParaRPr lang="en-US" sz="2500" b="1" dirty="0">
              <a:solidFill>
                <a:srgbClr val="FFFFFF"/>
              </a:solidFill>
            </a:endParaRPr>
          </a:p>
        </p:txBody>
      </p:sp>
      <p:pic>
        <p:nvPicPr>
          <p:cNvPr id="12" name="Picture 4" descr="GLASSY LOGO_NE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9680" y="-48900"/>
            <a:ext cx="1491221" cy="1054476"/>
          </a:xfrm>
          <a:prstGeom prst="rect">
            <a:avLst/>
          </a:prstGeom>
        </p:spPr>
      </p:pic>
      <p:sp>
        <p:nvSpPr>
          <p:cNvPr id="13" name="Oval 12"/>
          <p:cNvSpPr/>
          <p:nvPr/>
        </p:nvSpPr>
        <p:spPr>
          <a:xfrm>
            <a:off x="185057" y="915566"/>
            <a:ext cx="169094" cy="144016"/>
          </a:xfrm>
          <a:prstGeom prst="ellipse">
            <a:avLst/>
          </a:prstGeom>
          <a:solidFill>
            <a:srgbClr val="12D8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fontAlgn="auto">
              <a:spcBef>
                <a:spcPts val="0"/>
              </a:spcBef>
              <a:spcAft>
                <a:spcPts val="0"/>
              </a:spcAft>
              <a:buFontTx/>
              <a:buNone/>
              <a:defRPr/>
            </a:pPr>
            <a:endParaRPr lang="en-US" kern="0">
              <a:solidFill>
                <a:sysClr val="window" lastClr="FFFFFF"/>
              </a:solidFill>
              <a:effectLst/>
              <a:latin typeface="Calibri"/>
              <a:ea typeface="+mn-ea"/>
              <a:cs typeface="+mn-cs"/>
            </a:endParaRPr>
          </a:p>
        </p:txBody>
      </p:sp>
      <p:sp>
        <p:nvSpPr>
          <p:cNvPr id="14" name="Oval 13"/>
          <p:cNvSpPr/>
          <p:nvPr/>
        </p:nvSpPr>
        <p:spPr>
          <a:xfrm>
            <a:off x="179512" y="4515966"/>
            <a:ext cx="169094" cy="144016"/>
          </a:xfrm>
          <a:prstGeom prst="ellipse">
            <a:avLst/>
          </a:prstGeom>
          <a:solidFill>
            <a:srgbClr val="12D8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fontAlgn="auto">
              <a:spcBef>
                <a:spcPts val="0"/>
              </a:spcBef>
              <a:spcAft>
                <a:spcPts val="0"/>
              </a:spcAft>
              <a:buFontTx/>
              <a:buNone/>
              <a:defRPr/>
            </a:pPr>
            <a:endParaRPr lang="en-US" kern="0">
              <a:solidFill>
                <a:sysClr val="window" lastClr="FFFFFF"/>
              </a:solidFill>
              <a:effectLst/>
              <a:latin typeface="Calibri"/>
              <a:ea typeface="+mn-ea"/>
              <a:cs typeface="+mn-cs"/>
            </a:endParaRPr>
          </a:p>
        </p:txBody>
      </p:sp>
      <p:sp>
        <p:nvSpPr>
          <p:cNvPr id="10" name="Oval 9"/>
          <p:cNvSpPr/>
          <p:nvPr/>
        </p:nvSpPr>
        <p:spPr>
          <a:xfrm>
            <a:off x="179512" y="2499742"/>
            <a:ext cx="169094" cy="144016"/>
          </a:xfrm>
          <a:prstGeom prst="ellipse">
            <a:avLst/>
          </a:prstGeom>
          <a:solidFill>
            <a:srgbClr val="12D8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fontAlgn="auto">
              <a:spcBef>
                <a:spcPts val="0"/>
              </a:spcBef>
              <a:spcAft>
                <a:spcPts val="0"/>
              </a:spcAft>
              <a:buFontTx/>
              <a:buNone/>
              <a:defRPr/>
            </a:pPr>
            <a:endParaRPr lang="en-US" kern="0">
              <a:solidFill>
                <a:sysClr val="window" lastClr="FFFFFF"/>
              </a:solidFill>
              <a:effectLst/>
              <a:latin typeface="Calibri"/>
              <a:ea typeface="+mn-ea"/>
              <a:cs typeface="+mn-cs"/>
            </a:endParaRPr>
          </a:p>
        </p:txBody>
      </p:sp>
    </p:spTree>
    <p:extLst>
      <p:ext uri="{BB962C8B-B14F-4D97-AF65-F5344CB8AC3E}">
        <p14:creationId xmlns:p14="http://schemas.microsoft.com/office/powerpoint/2010/main" val="10195058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1"/>
            <a:ext cx="8229600" cy="815450"/>
          </a:xfrm>
        </p:spPr>
        <p:txBody>
          <a:bodyPr>
            <a:normAutofit fontScale="90000"/>
          </a:bodyPr>
          <a:lstStyle/>
          <a:p>
            <a:r>
              <a:rPr lang="en-GB" dirty="0" smtClean="0">
                <a:solidFill>
                  <a:srgbClr val="FFFF00"/>
                </a:solidFill>
              </a:rPr>
              <a:t>1-year landmark: </a:t>
            </a:r>
            <a:r>
              <a:rPr lang="en-GB" sz="3600" dirty="0" smtClean="0">
                <a:solidFill>
                  <a:schemeClr val="bg1"/>
                </a:solidFill>
              </a:rPr>
              <a:t>Global leaders </a:t>
            </a:r>
            <a:r>
              <a:rPr lang="en-GB" sz="3600" dirty="0" err="1" smtClean="0">
                <a:solidFill>
                  <a:schemeClr val="bg1"/>
                </a:solidFill>
              </a:rPr>
              <a:t>vs</a:t>
            </a:r>
            <a:r>
              <a:rPr lang="en-GB" sz="3600" dirty="0" smtClean="0">
                <a:solidFill>
                  <a:schemeClr val="bg1"/>
                </a:solidFill>
              </a:rPr>
              <a:t> GLASSY</a:t>
            </a:r>
            <a:endParaRPr lang="en-GB" sz="3600" dirty="0">
              <a:solidFill>
                <a:schemeClr val="bg1"/>
              </a:solidFill>
            </a:endParaRPr>
          </a:p>
        </p:txBody>
      </p:sp>
      <p:sp>
        <p:nvSpPr>
          <p:cNvPr id="10" name="Rectangle 7"/>
          <p:cNvSpPr>
            <a:spLocks noChangeArrowheads="1"/>
          </p:cNvSpPr>
          <p:nvPr/>
        </p:nvSpPr>
        <p:spPr bwMode="auto">
          <a:xfrm>
            <a:off x="1115615" y="1021430"/>
            <a:ext cx="6840761" cy="4122069"/>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a:extLst/>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a:solidFill>
                <a:srgbClr val="FFFF00"/>
              </a:solidFill>
            </a:endParaRPr>
          </a:p>
        </p:txBody>
      </p:sp>
      <p:graphicFrame>
        <p:nvGraphicFramePr>
          <p:cNvPr id="4" name="Chart 3"/>
          <p:cNvGraphicFramePr/>
          <p:nvPr>
            <p:extLst>
              <p:ext uri="{D42A27DB-BD31-4B8C-83A1-F6EECF244321}">
                <p14:modId xmlns:p14="http://schemas.microsoft.com/office/powerpoint/2010/main" val="13664255"/>
              </p:ext>
            </p:extLst>
          </p:nvPr>
        </p:nvGraphicFramePr>
        <p:xfrm>
          <a:off x="1619672" y="843558"/>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88354" y="1465788"/>
            <a:ext cx="1213831" cy="646331"/>
          </a:xfrm>
          <a:prstGeom prst="rect">
            <a:avLst/>
          </a:prstGeom>
          <a:solidFill>
            <a:schemeClr val="tx1">
              <a:alpha val="74000"/>
            </a:schemeClr>
          </a:solidFill>
        </p:spPr>
        <p:txBody>
          <a:bodyPr wrap="none" rtlCol="0">
            <a:spAutoFit/>
          </a:bodyPr>
          <a:lstStyle/>
          <a:p>
            <a:pPr algn="ctr"/>
            <a:r>
              <a:rPr lang="en-GB" dirty="0" smtClean="0">
                <a:solidFill>
                  <a:srgbClr val="FFFFFF"/>
                </a:solidFill>
              </a:rPr>
              <a:t>0.85 </a:t>
            </a:r>
          </a:p>
          <a:p>
            <a:pPr algn="ctr"/>
            <a:r>
              <a:rPr lang="en-GB" dirty="0" smtClean="0">
                <a:solidFill>
                  <a:srgbClr val="FFFFFF"/>
                </a:solidFill>
              </a:rPr>
              <a:t>(0.51</a:t>
            </a:r>
            <a:r>
              <a:rPr lang="en-GB" dirty="0">
                <a:solidFill>
                  <a:srgbClr val="FFFFFF"/>
                </a:solidFill>
              </a:rPr>
              <a:t>-</a:t>
            </a:r>
            <a:r>
              <a:rPr lang="en-GB" dirty="0" smtClean="0">
                <a:solidFill>
                  <a:srgbClr val="FFFFFF"/>
                </a:solidFill>
              </a:rPr>
              <a:t>1.41</a:t>
            </a:r>
            <a:r>
              <a:rPr lang="en-GB" dirty="0">
                <a:solidFill>
                  <a:srgbClr val="FFFFFF"/>
                </a:solidFill>
              </a:rPr>
              <a:t>)</a:t>
            </a:r>
            <a:r>
              <a:rPr lang="en-US" dirty="0">
                <a:solidFill>
                  <a:srgbClr val="FFFFFF"/>
                </a:solidFill>
              </a:rPr>
              <a:t> </a:t>
            </a:r>
            <a:endParaRPr lang="en-GB" dirty="0">
              <a:solidFill>
                <a:srgbClr val="FFFFFF"/>
              </a:solidFill>
            </a:endParaRPr>
          </a:p>
        </p:txBody>
      </p:sp>
      <p:sp>
        <p:nvSpPr>
          <p:cNvPr id="6" name="TextBox 5"/>
          <p:cNvSpPr txBox="1"/>
          <p:nvPr/>
        </p:nvSpPr>
        <p:spPr>
          <a:xfrm>
            <a:off x="3502185" y="1465788"/>
            <a:ext cx="1213831" cy="646331"/>
          </a:xfrm>
          <a:prstGeom prst="rect">
            <a:avLst/>
          </a:prstGeom>
          <a:solidFill>
            <a:schemeClr val="tx1">
              <a:alpha val="74000"/>
            </a:schemeClr>
          </a:solidFill>
        </p:spPr>
        <p:txBody>
          <a:bodyPr wrap="none" rtlCol="0">
            <a:spAutoFit/>
          </a:bodyPr>
          <a:lstStyle/>
          <a:p>
            <a:pPr algn="ctr"/>
            <a:r>
              <a:rPr lang="en-US" dirty="0">
                <a:solidFill>
                  <a:srgbClr val="FFFFFF"/>
                </a:solidFill>
              </a:rPr>
              <a:t>0.54 </a:t>
            </a:r>
            <a:endParaRPr lang="en-US" dirty="0" smtClean="0">
              <a:solidFill>
                <a:srgbClr val="FFFFFF"/>
              </a:solidFill>
            </a:endParaRPr>
          </a:p>
          <a:p>
            <a:pPr algn="ctr"/>
            <a:r>
              <a:rPr lang="en-US" dirty="0" smtClean="0">
                <a:solidFill>
                  <a:srgbClr val="FFFFFF"/>
                </a:solidFill>
              </a:rPr>
              <a:t>(</a:t>
            </a:r>
            <a:r>
              <a:rPr lang="en-US" dirty="0">
                <a:solidFill>
                  <a:srgbClr val="FFFFFF"/>
                </a:solidFill>
              </a:rPr>
              <a:t>0.33-0.88) </a:t>
            </a:r>
            <a:endParaRPr lang="en-GB" dirty="0">
              <a:solidFill>
                <a:srgbClr val="FFFFFF"/>
              </a:solidFill>
            </a:endParaRPr>
          </a:p>
        </p:txBody>
      </p:sp>
      <p:sp>
        <p:nvSpPr>
          <p:cNvPr id="7" name="TextBox 6"/>
          <p:cNvSpPr txBox="1"/>
          <p:nvPr/>
        </p:nvSpPr>
        <p:spPr>
          <a:xfrm>
            <a:off x="4942345" y="1465788"/>
            <a:ext cx="1213831" cy="646331"/>
          </a:xfrm>
          <a:prstGeom prst="rect">
            <a:avLst/>
          </a:prstGeom>
          <a:solidFill>
            <a:schemeClr val="tx1">
              <a:alpha val="74000"/>
            </a:schemeClr>
          </a:solidFill>
        </p:spPr>
        <p:txBody>
          <a:bodyPr wrap="none" rtlCol="0">
            <a:spAutoFit/>
          </a:bodyPr>
          <a:lstStyle/>
          <a:p>
            <a:pPr algn="ctr"/>
            <a:r>
              <a:rPr lang="en-GB" dirty="0" smtClean="0">
                <a:solidFill>
                  <a:srgbClr val="FFFFFF"/>
                </a:solidFill>
              </a:rPr>
              <a:t>1.40 </a:t>
            </a:r>
          </a:p>
          <a:p>
            <a:pPr algn="ctr"/>
            <a:r>
              <a:rPr lang="en-GB" dirty="0" smtClean="0">
                <a:solidFill>
                  <a:srgbClr val="FFFFFF"/>
                </a:solidFill>
              </a:rPr>
              <a:t>(0.89</a:t>
            </a:r>
            <a:r>
              <a:rPr lang="en-GB" dirty="0">
                <a:solidFill>
                  <a:srgbClr val="FFFFFF"/>
                </a:solidFill>
              </a:rPr>
              <a:t>-</a:t>
            </a:r>
            <a:r>
              <a:rPr lang="en-GB" dirty="0" smtClean="0">
                <a:solidFill>
                  <a:srgbClr val="FFFFFF"/>
                </a:solidFill>
              </a:rPr>
              <a:t>2.19</a:t>
            </a:r>
            <a:r>
              <a:rPr lang="en-GB" dirty="0">
                <a:solidFill>
                  <a:srgbClr val="FFFFFF"/>
                </a:solidFill>
              </a:rPr>
              <a:t>)</a:t>
            </a:r>
            <a:r>
              <a:rPr lang="en-US" dirty="0">
                <a:solidFill>
                  <a:srgbClr val="FFFFFF"/>
                </a:solidFill>
              </a:rPr>
              <a:t> </a:t>
            </a:r>
            <a:endParaRPr lang="en-GB" dirty="0">
              <a:solidFill>
                <a:srgbClr val="FFFFFF"/>
              </a:solidFill>
            </a:endParaRPr>
          </a:p>
        </p:txBody>
      </p:sp>
      <p:sp>
        <p:nvSpPr>
          <p:cNvPr id="8" name="TextBox 7"/>
          <p:cNvSpPr txBox="1"/>
          <p:nvPr/>
        </p:nvSpPr>
        <p:spPr>
          <a:xfrm>
            <a:off x="6310497" y="1465788"/>
            <a:ext cx="1213831" cy="646331"/>
          </a:xfrm>
          <a:prstGeom prst="rect">
            <a:avLst/>
          </a:prstGeom>
          <a:solidFill>
            <a:schemeClr val="tx1">
              <a:alpha val="74000"/>
            </a:schemeClr>
          </a:solidFill>
        </p:spPr>
        <p:txBody>
          <a:bodyPr wrap="none" rtlCol="0">
            <a:spAutoFit/>
          </a:bodyPr>
          <a:lstStyle/>
          <a:p>
            <a:pPr algn="ctr"/>
            <a:r>
              <a:rPr lang="en-US" dirty="0">
                <a:solidFill>
                  <a:srgbClr val="FFFFFF"/>
                </a:solidFill>
              </a:rPr>
              <a:t>0.14 </a:t>
            </a:r>
            <a:endParaRPr lang="en-US" dirty="0" smtClean="0">
              <a:solidFill>
                <a:srgbClr val="FFFFFF"/>
              </a:solidFill>
            </a:endParaRPr>
          </a:p>
          <a:p>
            <a:pPr algn="ctr"/>
            <a:r>
              <a:rPr lang="en-US" dirty="0" smtClean="0">
                <a:solidFill>
                  <a:srgbClr val="FFFFFF"/>
                </a:solidFill>
              </a:rPr>
              <a:t>(</a:t>
            </a:r>
            <a:r>
              <a:rPr lang="en-US" dirty="0">
                <a:solidFill>
                  <a:srgbClr val="FFFFFF"/>
                </a:solidFill>
              </a:rPr>
              <a:t>0.03-0.63) </a:t>
            </a:r>
            <a:endParaRPr lang="en-GB" dirty="0">
              <a:solidFill>
                <a:srgbClr val="FFFFFF"/>
              </a:solidFill>
            </a:endParaRPr>
          </a:p>
        </p:txBody>
      </p:sp>
      <p:sp>
        <p:nvSpPr>
          <p:cNvPr id="9" name="TextBox 8"/>
          <p:cNvSpPr txBox="1"/>
          <p:nvPr/>
        </p:nvSpPr>
        <p:spPr>
          <a:xfrm>
            <a:off x="1259632" y="1419622"/>
            <a:ext cx="351378" cy="369332"/>
          </a:xfrm>
          <a:prstGeom prst="rect">
            <a:avLst/>
          </a:prstGeom>
          <a:noFill/>
        </p:spPr>
        <p:txBody>
          <a:bodyPr wrap="none" rtlCol="0">
            <a:spAutoFit/>
          </a:bodyPr>
          <a:lstStyle/>
          <a:p>
            <a:r>
              <a:rPr lang="en-GB" b="1" dirty="0" smtClean="0">
                <a:solidFill>
                  <a:srgbClr val="FFFFFF"/>
                </a:solidFill>
              </a:rPr>
              <a:t>%</a:t>
            </a:r>
            <a:endParaRPr lang="en-GB" b="1" dirty="0">
              <a:solidFill>
                <a:srgbClr val="FFFFFF"/>
              </a:solidFill>
            </a:endParaRPr>
          </a:p>
        </p:txBody>
      </p:sp>
    </p:spTree>
    <p:extLst>
      <p:ext uri="{BB962C8B-B14F-4D97-AF65-F5344CB8AC3E}">
        <p14:creationId xmlns:p14="http://schemas.microsoft.com/office/powerpoint/2010/main" val="39634526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249493"/>
            <a:ext cx="4510970" cy="646331"/>
          </a:xfrm>
          <a:prstGeom prst="rect">
            <a:avLst/>
          </a:prstGeom>
          <a:noFill/>
        </p:spPr>
        <p:txBody>
          <a:bodyPr wrap="none" rtlCol="0">
            <a:spAutoFit/>
          </a:bodyPr>
          <a:lstStyle/>
          <a:p>
            <a:r>
              <a:rPr lang="en-US" sz="3600" b="1" dirty="0" smtClean="0">
                <a:solidFill>
                  <a:srgbClr val="FFFF00"/>
                </a:solidFill>
              </a:rPr>
              <a:t>Declaration of Interest</a:t>
            </a:r>
            <a:endParaRPr lang="en-US" sz="3600" b="1" dirty="0">
              <a:solidFill>
                <a:srgbClr val="FFFF00"/>
              </a:solidFill>
            </a:endParaRPr>
          </a:p>
        </p:txBody>
      </p:sp>
      <p:sp>
        <p:nvSpPr>
          <p:cNvPr id="4" name="Espace réservé du contenu 5"/>
          <p:cNvSpPr txBox="1">
            <a:spLocks/>
          </p:cNvSpPr>
          <p:nvPr/>
        </p:nvSpPr>
        <p:spPr bwMode="auto">
          <a:xfrm>
            <a:off x="827584" y="1363985"/>
            <a:ext cx="71278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sz="2400" i="1" dirty="0" smtClean="0">
                <a:solidFill>
                  <a:srgbClr val="FFFFFF"/>
                </a:solidFill>
              </a:rPr>
              <a:t>Dr</a:t>
            </a:r>
            <a:r>
              <a:rPr lang="en-US" sz="2400" i="1" dirty="0">
                <a:solidFill>
                  <a:srgbClr val="FFFFFF"/>
                </a:solidFill>
              </a:rPr>
              <a:t>. </a:t>
            </a:r>
            <a:r>
              <a:rPr lang="en-US" sz="2400" i="1" dirty="0" err="1">
                <a:solidFill>
                  <a:srgbClr val="FFFFFF"/>
                </a:solidFill>
              </a:rPr>
              <a:t>Valgimigli</a:t>
            </a:r>
            <a:r>
              <a:rPr lang="en-US" sz="2400" dirty="0">
                <a:solidFill>
                  <a:srgbClr val="FFFFFF"/>
                </a:solidFill>
              </a:rPr>
              <a:t> reports grants and personal fees from Abbott, personal fees from </a:t>
            </a:r>
            <a:r>
              <a:rPr lang="en-US" sz="2400" dirty="0" err="1">
                <a:solidFill>
                  <a:srgbClr val="FFFFFF"/>
                </a:solidFill>
              </a:rPr>
              <a:t>Chiesi</a:t>
            </a:r>
            <a:r>
              <a:rPr lang="en-US" sz="2400" dirty="0">
                <a:solidFill>
                  <a:srgbClr val="FFFFFF"/>
                </a:solidFill>
              </a:rPr>
              <a:t>, personal fees from Bayer, personal fees from Daiichi Sankyo, personal fees from Amgen, grants and personal fees from Terumo, personal fees from </a:t>
            </a:r>
            <a:r>
              <a:rPr lang="en-US" sz="2400" dirty="0" err="1">
                <a:solidFill>
                  <a:srgbClr val="FFFFFF"/>
                </a:solidFill>
              </a:rPr>
              <a:t>Alvimedica</a:t>
            </a:r>
            <a:r>
              <a:rPr lang="en-US" sz="2400" dirty="0">
                <a:solidFill>
                  <a:srgbClr val="FFFFFF"/>
                </a:solidFill>
              </a:rPr>
              <a:t>, grants from </a:t>
            </a:r>
            <a:r>
              <a:rPr lang="en-US" sz="2400" dirty="0" err="1">
                <a:solidFill>
                  <a:srgbClr val="FFFFFF"/>
                </a:solidFill>
              </a:rPr>
              <a:t>Medicure</a:t>
            </a:r>
            <a:r>
              <a:rPr lang="en-US" sz="2400" dirty="0">
                <a:solidFill>
                  <a:srgbClr val="FFFFFF"/>
                </a:solidFill>
              </a:rPr>
              <a:t>, grants and personal fees from </a:t>
            </a:r>
            <a:r>
              <a:rPr lang="en-US" sz="2400" dirty="0" err="1">
                <a:solidFill>
                  <a:srgbClr val="FFFFFF"/>
                </a:solidFill>
              </a:rPr>
              <a:t>Astrazeneca</a:t>
            </a:r>
            <a:r>
              <a:rPr lang="en-US" sz="2400" dirty="0">
                <a:solidFill>
                  <a:srgbClr val="FFFFFF"/>
                </a:solidFill>
              </a:rPr>
              <a:t>, personal fees from Biosensors, personal fees from </a:t>
            </a:r>
            <a:r>
              <a:rPr lang="en-US" sz="2400" dirty="0" err="1">
                <a:solidFill>
                  <a:srgbClr val="FFFFFF"/>
                </a:solidFill>
              </a:rPr>
              <a:t>Idorsia</a:t>
            </a:r>
            <a:r>
              <a:rPr lang="en-US" sz="2400" dirty="0">
                <a:solidFill>
                  <a:srgbClr val="FFFFFF"/>
                </a:solidFill>
              </a:rPr>
              <a:t>, outside the submitted work.</a:t>
            </a:r>
          </a:p>
        </p:txBody>
      </p:sp>
    </p:spTree>
    <p:extLst>
      <p:ext uri="{BB962C8B-B14F-4D97-AF65-F5344CB8AC3E}">
        <p14:creationId xmlns:p14="http://schemas.microsoft.com/office/powerpoint/2010/main" val="11679566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106046" y="1005575"/>
            <a:ext cx="8941389" cy="3870431"/>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a:extLst/>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a:solidFill>
                <a:srgbClr val="FFFF00"/>
              </a:solidFill>
            </a:endParaRPr>
          </a:p>
        </p:txBody>
      </p:sp>
      <p:sp>
        <p:nvSpPr>
          <p:cNvPr id="2" name="Title 1"/>
          <p:cNvSpPr>
            <a:spLocks noGrp="1"/>
          </p:cNvSpPr>
          <p:nvPr>
            <p:ph type="title"/>
          </p:nvPr>
        </p:nvSpPr>
        <p:spPr>
          <a:xfrm>
            <a:off x="395536" y="-20538"/>
            <a:ext cx="8229600" cy="857250"/>
          </a:xfrm>
        </p:spPr>
        <p:txBody>
          <a:bodyPr/>
          <a:lstStyle/>
          <a:p>
            <a:pPr algn="l"/>
            <a:r>
              <a:rPr lang="en-US" b="1" dirty="0" smtClean="0">
                <a:solidFill>
                  <a:srgbClr val="FFFF00"/>
                </a:solidFill>
              </a:rPr>
              <a:t>Background</a:t>
            </a:r>
            <a:endParaRPr lang="en-US" b="1" dirty="0">
              <a:solidFill>
                <a:srgbClr val="FFFF00"/>
              </a:solidFill>
            </a:endParaRPr>
          </a:p>
        </p:txBody>
      </p:sp>
      <p:sp>
        <p:nvSpPr>
          <p:cNvPr id="9" name="TextBox 8"/>
          <p:cNvSpPr txBox="1"/>
          <p:nvPr/>
        </p:nvSpPr>
        <p:spPr>
          <a:xfrm>
            <a:off x="323528" y="1005576"/>
            <a:ext cx="8837876" cy="3877984"/>
          </a:xfrm>
          <a:prstGeom prst="rect">
            <a:avLst/>
          </a:prstGeom>
          <a:noFill/>
        </p:spPr>
        <p:txBody>
          <a:bodyPr wrap="none" rtlCol="0">
            <a:spAutoFit/>
          </a:bodyPr>
          <a:lstStyle/>
          <a:p>
            <a:r>
              <a:rPr lang="en-GB" sz="2400" b="1" dirty="0">
                <a:solidFill>
                  <a:schemeClr val="bg1"/>
                </a:solidFill>
              </a:rPr>
              <a:t>Dual antiplatelet therapy (DAPT</a:t>
            </a:r>
            <a:r>
              <a:rPr lang="en-GB" sz="2400" b="1" dirty="0" smtClean="0">
                <a:solidFill>
                  <a:schemeClr val="bg1"/>
                </a:solidFill>
              </a:rPr>
              <a:t>)</a:t>
            </a:r>
            <a:r>
              <a:rPr lang="en-GB" sz="2400" b="1" dirty="0">
                <a:solidFill>
                  <a:schemeClr val="bg1"/>
                </a:solidFill>
              </a:rPr>
              <a:t> </a:t>
            </a:r>
            <a:r>
              <a:rPr lang="en-GB" sz="2400" b="1" dirty="0" smtClean="0">
                <a:solidFill>
                  <a:srgbClr val="FFFFFF"/>
                </a:solidFill>
              </a:rPr>
              <a:t>mitigates </a:t>
            </a:r>
            <a:r>
              <a:rPr lang="en-GB" sz="2400" b="1" dirty="0">
                <a:solidFill>
                  <a:srgbClr val="FFFFFF"/>
                </a:solidFill>
              </a:rPr>
              <a:t>the risks of </a:t>
            </a:r>
            <a:r>
              <a:rPr lang="en-GB" sz="2400" b="1" dirty="0" smtClean="0">
                <a:solidFill>
                  <a:srgbClr val="FFFFFF"/>
                </a:solidFill>
              </a:rPr>
              <a:t>cardiac</a:t>
            </a:r>
          </a:p>
          <a:p>
            <a:r>
              <a:rPr lang="en-GB" sz="2400" b="1" dirty="0" smtClean="0">
                <a:solidFill>
                  <a:srgbClr val="FFFFFF"/>
                </a:solidFill>
              </a:rPr>
              <a:t>and, to lesser extent, cerebrovascular ischemic events. </a:t>
            </a:r>
          </a:p>
          <a:p>
            <a:endParaRPr lang="en-GB" sz="1000" b="1" dirty="0">
              <a:solidFill>
                <a:srgbClr val="FFFFFF"/>
              </a:solidFill>
            </a:endParaRPr>
          </a:p>
          <a:p>
            <a:r>
              <a:rPr lang="en-GB" sz="2400" b="1" dirty="0" smtClean="0">
                <a:solidFill>
                  <a:srgbClr val="FFFFFF"/>
                </a:solidFill>
              </a:rPr>
              <a:t>However</a:t>
            </a:r>
            <a:r>
              <a:rPr lang="en-GB" sz="2400" b="1" dirty="0">
                <a:solidFill>
                  <a:srgbClr val="FFFFFF"/>
                </a:solidFill>
              </a:rPr>
              <a:t>, prolonged DAPT carries a heightened major </a:t>
            </a:r>
            <a:r>
              <a:rPr lang="en-GB" sz="2400" b="1" dirty="0" smtClean="0">
                <a:solidFill>
                  <a:srgbClr val="FFFFFF"/>
                </a:solidFill>
              </a:rPr>
              <a:t>bleeding risk.</a:t>
            </a:r>
          </a:p>
          <a:p>
            <a:endParaRPr lang="en-GB" sz="1000" b="1" dirty="0">
              <a:solidFill>
                <a:srgbClr val="FFFFFF"/>
              </a:solidFill>
            </a:endParaRPr>
          </a:p>
          <a:p>
            <a:r>
              <a:rPr lang="en-GB" sz="2400" b="1" dirty="0">
                <a:solidFill>
                  <a:srgbClr val="FFFFFF"/>
                </a:solidFill>
              </a:rPr>
              <a:t>P2Y</a:t>
            </a:r>
            <a:r>
              <a:rPr lang="en-GB" sz="2400" b="1" baseline="-25000" dirty="0">
                <a:solidFill>
                  <a:srgbClr val="FFFFFF"/>
                </a:solidFill>
              </a:rPr>
              <a:t>12</a:t>
            </a:r>
            <a:r>
              <a:rPr lang="en-GB" sz="2400" b="1" dirty="0">
                <a:solidFill>
                  <a:srgbClr val="FFFFFF"/>
                </a:solidFill>
              </a:rPr>
              <a:t> inhibitor </a:t>
            </a:r>
            <a:r>
              <a:rPr lang="en-GB" sz="2400" b="1" dirty="0" err="1">
                <a:solidFill>
                  <a:srgbClr val="FFFFFF"/>
                </a:solidFill>
              </a:rPr>
              <a:t>monotherapy</a:t>
            </a:r>
            <a:r>
              <a:rPr lang="en-GB" sz="2400" b="1" dirty="0">
                <a:solidFill>
                  <a:srgbClr val="FFFFFF"/>
                </a:solidFill>
              </a:rPr>
              <a:t> might limit bleeding risk </a:t>
            </a:r>
            <a:r>
              <a:rPr lang="en-GB" sz="2400" b="1" dirty="0" smtClean="0">
                <a:solidFill>
                  <a:srgbClr val="FFFFFF"/>
                </a:solidFill>
              </a:rPr>
              <a:t>and retain </a:t>
            </a:r>
          </a:p>
          <a:p>
            <a:r>
              <a:rPr lang="en-GB" sz="2400" b="1" dirty="0" smtClean="0">
                <a:solidFill>
                  <a:srgbClr val="FFFFFF"/>
                </a:solidFill>
              </a:rPr>
              <a:t>the </a:t>
            </a:r>
            <a:r>
              <a:rPr lang="en-GB" sz="2400" b="1" dirty="0">
                <a:solidFill>
                  <a:srgbClr val="FFFFFF"/>
                </a:solidFill>
              </a:rPr>
              <a:t>ischemic benefits </a:t>
            </a:r>
            <a:r>
              <a:rPr lang="en-GB" sz="2400" b="1" dirty="0" smtClean="0">
                <a:solidFill>
                  <a:srgbClr val="FFFFFF"/>
                </a:solidFill>
              </a:rPr>
              <a:t>of </a:t>
            </a:r>
            <a:r>
              <a:rPr lang="en-GB" sz="2400" b="1" dirty="0">
                <a:solidFill>
                  <a:srgbClr val="FFFFFF"/>
                </a:solidFill>
              </a:rPr>
              <a:t>prolonged DAPT </a:t>
            </a:r>
            <a:r>
              <a:rPr lang="en-GB" sz="2400" b="1" dirty="0" smtClean="0">
                <a:solidFill>
                  <a:srgbClr val="FFFFFF"/>
                </a:solidFill>
              </a:rPr>
              <a:t>and provide long-term</a:t>
            </a:r>
          </a:p>
          <a:p>
            <a:r>
              <a:rPr lang="en-GB" sz="2400" b="1" dirty="0" smtClean="0">
                <a:solidFill>
                  <a:srgbClr val="FFFFFF"/>
                </a:solidFill>
              </a:rPr>
              <a:t>greater </a:t>
            </a:r>
            <a:r>
              <a:rPr lang="en-GB" sz="2400" b="1" dirty="0">
                <a:solidFill>
                  <a:srgbClr val="FFFFFF"/>
                </a:solidFill>
              </a:rPr>
              <a:t>ischemic protection than aspirin </a:t>
            </a:r>
            <a:r>
              <a:rPr lang="en-GB" sz="2400" b="1" dirty="0" smtClean="0">
                <a:solidFill>
                  <a:srgbClr val="FFFFFF"/>
                </a:solidFill>
              </a:rPr>
              <a:t>alone.</a:t>
            </a:r>
            <a:r>
              <a:rPr lang="en-US" sz="2400" b="1" dirty="0" smtClean="0">
                <a:solidFill>
                  <a:srgbClr val="FFFFFF"/>
                </a:solidFill>
              </a:rPr>
              <a:t> </a:t>
            </a:r>
          </a:p>
          <a:p>
            <a:endParaRPr lang="en-US" sz="1000" b="1" dirty="0">
              <a:solidFill>
                <a:srgbClr val="FFFFFF"/>
              </a:solidFill>
            </a:endParaRPr>
          </a:p>
          <a:p>
            <a:r>
              <a:rPr lang="en-GB" sz="2400" b="1" dirty="0" smtClean="0">
                <a:solidFill>
                  <a:srgbClr val="FFFFFF"/>
                </a:solidFill>
              </a:rPr>
              <a:t>In GLOBAL LEADERS </a:t>
            </a:r>
            <a:r>
              <a:rPr lang="en-GB" sz="2400" b="1" dirty="0" err="1" smtClean="0">
                <a:solidFill>
                  <a:srgbClr val="FFFFFF"/>
                </a:solidFill>
              </a:rPr>
              <a:t>ticagrelor</a:t>
            </a:r>
            <a:r>
              <a:rPr lang="en-GB" sz="2400" b="1" dirty="0" smtClean="0">
                <a:solidFill>
                  <a:srgbClr val="FFFFFF"/>
                </a:solidFill>
              </a:rPr>
              <a:t> with 1-mo aspirin did </a:t>
            </a:r>
            <a:r>
              <a:rPr lang="en-GB" sz="2400" b="1" dirty="0">
                <a:solidFill>
                  <a:srgbClr val="FFFFFF"/>
                </a:solidFill>
              </a:rPr>
              <a:t>not reduce </a:t>
            </a:r>
            <a:r>
              <a:rPr lang="en-GB" sz="2400" b="1" dirty="0" smtClean="0">
                <a:solidFill>
                  <a:srgbClr val="FFFFFF"/>
                </a:solidFill>
              </a:rPr>
              <a:t>the</a:t>
            </a:r>
          </a:p>
          <a:p>
            <a:r>
              <a:rPr lang="en-GB" sz="2400" b="1" dirty="0" smtClean="0">
                <a:solidFill>
                  <a:srgbClr val="FFFFFF"/>
                </a:solidFill>
              </a:rPr>
              <a:t> </a:t>
            </a:r>
            <a:r>
              <a:rPr lang="en-GB" sz="2400" b="1" dirty="0">
                <a:solidFill>
                  <a:srgbClr val="FFFFFF"/>
                </a:solidFill>
              </a:rPr>
              <a:t>composite of </a:t>
            </a:r>
            <a:r>
              <a:rPr lang="en-GB" sz="2400" b="1" dirty="0" smtClean="0">
                <a:solidFill>
                  <a:srgbClr val="FFFFFF"/>
                </a:solidFill>
              </a:rPr>
              <a:t>death </a:t>
            </a:r>
            <a:r>
              <a:rPr lang="en-GB" sz="2400" b="1" dirty="0">
                <a:solidFill>
                  <a:srgbClr val="FFFFFF"/>
                </a:solidFill>
              </a:rPr>
              <a:t>or </a:t>
            </a:r>
            <a:r>
              <a:rPr lang="en-GB" sz="2400" b="1" dirty="0" smtClean="0">
                <a:solidFill>
                  <a:srgbClr val="FFFFFF"/>
                </a:solidFill>
              </a:rPr>
              <a:t>Q-MI as </a:t>
            </a:r>
            <a:r>
              <a:rPr lang="en-GB" sz="2400" b="1" dirty="0">
                <a:solidFill>
                  <a:srgbClr val="FFFFFF"/>
                </a:solidFill>
              </a:rPr>
              <a:t>compared to 1-year DAPT </a:t>
            </a:r>
            <a:r>
              <a:rPr lang="en-GB" sz="2400" b="1" dirty="0" smtClean="0">
                <a:solidFill>
                  <a:srgbClr val="FFFFFF"/>
                </a:solidFill>
              </a:rPr>
              <a:t>followed</a:t>
            </a:r>
          </a:p>
          <a:p>
            <a:r>
              <a:rPr lang="en-GB" sz="2400" b="1" dirty="0" smtClean="0">
                <a:solidFill>
                  <a:srgbClr val="FFFFFF"/>
                </a:solidFill>
              </a:rPr>
              <a:t> </a:t>
            </a:r>
            <a:r>
              <a:rPr lang="en-GB" sz="2400" b="1" dirty="0">
                <a:solidFill>
                  <a:srgbClr val="FFFFFF"/>
                </a:solidFill>
              </a:rPr>
              <a:t>by </a:t>
            </a:r>
            <a:r>
              <a:rPr lang="en-GB" sz="2400" b="1" dirty="0" smtClean="0">
                <a:solidFill>
                  <a:srgbClr val="FFFFFF"/>
                </a:solidFill>
              </a:rPr>
              <a:t>aspirin*.</a:t>
            </a:r>
            <a:endParaRPr lang="en-US" sz="2400" b="1" dirty="0">
              <a:solidFill>
                <a:srgbClr val="FFFFFF"/>
              </a:solidFill>
            </a:endParaRPr>
          </a:p>
        </p:txBody>
      </p:sp>
      <p:pic>
        <p:nvPicPr>
          <p:cNvPr id="12" name="Picture 4" descr="GLASSY LOGO_NE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9680" y="-48900"/>
            <a:ext cx="1491221" cy="1054476"/>
          </a:xfrm>
          <a:prstGeom prst="rect">
            <a:avLst/>
          </a:prstGeom>
        </p:spPr>
      </p:pic>
      <p:sp>
        <p:nvSpPr>
          <p:cNvPr id="13" name="Oval 12"/>
          <p:cNvSpPr/>
          <p:nvPr/>
        </p:nvSpPr>
        <p:spPr>
          <a:xfrm>
            <a:off x="185057" y="1173578"/>
            <a:ext cx="169094" cy="144016"/>
          </a:xfrm>
          <a:prstGeom prst="ellipse">
            <a:avLst/>
          </a:prstGeom>
          <a:solidFill>
            <a:srgbClr val="12D8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fontAlgn="auto">
              <a:spcBef>
                <a:spcPts val="0"/>
              </a:spcBef>
              <a:spcAft>
                <a:spcPts val="0"/>
              </a:spcAft>
              <a:buFontTx/>
              <a:buNone/>
              <a:defRPr/>
            </a:pPr>
            <a:endParaRPr lang="en-US" kern="0">
              <a:solidFill>
                <a:sysClr val="window" lastClr="FFFFFF"/>
              </a:solidFill>
              <a:effectLst/>
              <a:latin typeface="Calibri"/>
              <a:ea typeface="+mn-ea"/>
              <a:cs typeface="+mn-cs"/>
            </a:endParaRPr>
          </a:p>
        </p:txBody>
      </p:sp>
      <p:sp>
        <p:nvSpPr>
          <p:cNvPr id="14" name="Oval 13"/>
          <p:cNvSpPr/>
          <p:nvPr/>
        </p:nvSpPr>
        <p:spPr>
          <a:xfrm>
            <a:off x="179512" y="2067694"/>
            <a:ext cx="169094" cy="144016"/>
          </a:xfrm>
          <a:prstGeom prst="ellipse">
            <a:avLst/>
          </a:prstGeom>
          <a:solidFill>
            <a:srgbClr val="12D8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fontAlgn="auto">
              <a:spcBef>
                <a:spcPts val="0"/>
              </a:spcBef>
              <a:spcAft>
                <a:spcPts val="0"/>
              </a:spcAft>
              <a:buFontTx/>
              <a:buNone/>
              <a:defRPr/>
            </a:pPr>
            <a:endParaRPr lang="en-US" kern="0">
              <a:solidFill>
                <a:sysClr val="window" lastClr="FFFFFF"/>
              </a:solidFill>
              <a:effectLst/>
              <a:latin typeface="Calibri"/>
              <a:ea typeface="+mn-ea"/>
              <a:cs typeface="+mn-cs"/>
            </a:endParaRPr>
          </a:p>
        </p:txBody>
      </p:sp>
      <p:sp>
        <p:nvSpPr>
          <p:cNvPr id="15" name="Oval 14"/>
          <p:cNvSpPr/>
          <p:nvPr/>
        </p:nvSpPr>
        <p:spPr>
          <a:xfrm>
            <a:off x="185057" y="2571750"/>
            <a:ext cx="169094" cy="144016"/>
          </a:xfrm>
          <a:prstGeom prst="ellipse">
            <a:avLst/>
          </a:prstGeom>
          <a:solidFill>
            <a:srgbClr val="12D8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fontAlgn="auto">
              <a:spcBef>
                <a:spcPts val="0"/>
              </a:spcBef>
              <a:spcAft>
                <a:spcPts val="0"/>
              </a:spcAft>
              <a:buFontTx/>
              <a:buNone/>
              <a:defRPr/>
            </a:pPr>
            <a:endParaRPr lang="en-US" kern="0">
              <a:solidFill>
                <a:sysClr val="window" lastClr="FFFFFF"/>
              </a:solidFill>
              <a:effectLst/>
              <a:latin typeface="Calibri"/>
              <a:ea typeface="+mn-ea"/>
              <a:cs typeface="+mn-cs"/>
            </a:endParaRPr>
          </a:p>
        </p:txBody>
      </p:sp>
      <p:sp>
        <p:nvSpPr>
          <p:cNvPr id="16" name="Oval 15"/>
          <p:cNvSpPr/>
          <p:nvPr/>
        </p:nvSpPr>
        <p:spPr>
          <a:xfrm>
            <a:off x="190007" y="3867894"/>
            <a:ext cx="169094" cy="144016"/>
          </a:xfrm>
          <a:prstGeom prst="ellipse">
            <a:avLst/>
          </a:prstGeom>
          <a:solidFill>
            <a:srgbClr val="12D8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fontAlgn="auto">
              <a:spcBef>
                <a:spcPts val="0"/>
              </a:spcBef>
              <a:spcAft>
                <a:spcPts val="0"/>
              </a:spcAft>
              <a:buFontTx/>
              <a:buNone/>
              <a:defRPr/>
            </a:pPr>
            <a:endParaRPr lang="en-US" kern="0">
              <a:solidFill>
                <a:sysClr val="window" lastClr="FFFFFF"/>
              </a:solidFill>
              <a:effectLst/>
              <a:latin typeface="Calibri"/>
              <a:ea typeface="+mn-ea"/>
              <a:cs typeface="+mn-cs"/>
            </a:endParaRPr>
          </a:p>
        </p:txBody>
      </p:sp>
      <p:sp>
        <p:nvSpPr>
          <p:cNvPr id="3" name="TextBox 2"/>
          <p:cNvSpPr txBox="1"/>
          <p:nvPr/>
        </p:nvSpPr>
        <p:spPr>
          <a:xfrm>
            <a:off x="7030493" y="4803998"/>
            <a:ext cx="2006003" cy="276999"/>
          </a:xfrm>
          <a:prstGeom prst="rect">
            <a:avLst/>
          </a:prstGeom>
          <a:noFill/>
        </p:spPr>
        <p:txBody>
          <a:bodyPr wrap="none" rtlCol="0">
            <a:spAutoFit/>
          </a:bodyPr>
          <a:lstStyle/>
          <a:p>
            <a:r>
              <a:rPr lang="en-US" sz="1200" b="1" dirty="0">
                <a:solidFill>
                  <a:srgbClr val="FFFFFF"/>
                </a:solidFill>
              </a:rPr>
              <a:t>*: </a:t>
            </a:r>
            <a:r>
              <a:rPr lang="en-US" sz="1200" b="1" dirty="0" err="1">
                <a:solidFill>
                  <a:srgbClr val="FFFFFF"/>
                </a:solidFill>
              </a:rPr>
              <a:t>Vranckx</a:t>
            </a:r>
            <a:r>
              <a:rPr lang="en-US" sz="1200" b="1" dirty="0">
                <a:solidFill>
                  <a:srgbClr val="FFFFFF"/>
                </a:solidFill>
              </a:rPr>
              <a:t> et al, Lancet 2018 </a:t>
            </a:r>
          </a:p>
        </p:txBody>
      </p:sp>
    </p:spTree>
    <p:extLst>
      <p:ext uri="{BB962C8B-B14F-4D97-AF65-F5344CB8AC3E}">
        <p14:creationId xmlns:p14="http://schemas.microsoft.com/office/powerpoint/2010/main" val="10328709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106046" y="1077584"/>
            <a:ext cx="8941389" cy="3798422"/>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a:extLst/>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a:solidFill>
                <a:srgbClr val="FFFF00"/>
              </a:solidFill>
            </a:endParaRPr>
          </a:p>
        </p:txBody>
      </p:sp>
      <p:sp>
        <p:nvSpPr>
          <p:cNvPr id="2" name="Title 1"/>
          <p:cNvSpPr>
            <a:spLocks noGrp="1"/>
          </p:cNvSpPr>
          <p:nvPr>
            <p:ph type="title"/>
          </p:nvPr>
        </p:nvSpPr>
        <p:spPr>
          <a:xfrm>
            <a:off x="395536" y="-20538"/>
            <a:ext cx="8229600" cy="857250"/>
          </a:xfrm>
        </p:spPr>
        <p:txBody>
          <a:bodyPr/>
          <a:lstStyle/>
          <a:p>
            <a:pPr algn="l"/>
            <a:r>
              <a:rPr lang="en-US" b="1" dirty="0" smtClean="0">
                <a:solidFill>
                  <a:srgbClr val="FFFF00"/>
                </a:solidFill>
              </a:rPr>
              <a:t>Background</a:t>
            </a:r>
            <a:r>
              <a:rPr lang="en-US" sz="1200" b="1" dirty="0" smtClean="0">
                <a:solidFill>
                  <a:srgbClr val="FFFF00"/>
                </a:solidFill>
              </a:rPr>
              <a:t> </a:t>
            </a:r>
            <a:r>
              <a:rPr lang="en-US" b="1" baseline="-25000" dirty="0" smtClean="0">
                <a:solidFill>
                  <a:srgbClr val="FFFF00"/>
                </a:solidFill>
              </a:rPr>
              <a:t>ii</a:t>
            </a:r>
            <a:endParaRPr lang="en-US" b="1" baseline="-25000" dirty="0">
              <a:solidFill>
                <a:srgbClr val="FFFF00"/>
              </a:solidFill>
            </a:endParaRPr>
          </a:p>
        </p:txBody>
      </p:sp>
      <p:sp>
        <p:nvSpPr>
          <p:cNvPr id="9" name="TextBox 8"/>
          <p:cNvSpPr txBox="1"/>
          <p:nvPr/>
        </p:nvSpPr>
        <p:spPr>
          <a:xfrm>
            <a:off x="319998" y="1017257"/>
            <a:ext cx="8758302" cy="4478149"/>
          </a:xfrm>
          <a:prstGeom prst="rect">
            <a:avLst/>
          </a:prstGeom>
          <a:noFill/>
        </p:spPr>
        <p:txBody>
          <a:bodyPr wrap="none" rtlCol="0">
            <a:spAutoFit/>
          </a:bodyPr>
          <a:lstStyle/>
          <a:p>
            <a:r>
              <a:rPr lang="en-GB" sz="2400" b="1" dirty="0">
                <a:solidFill>
                  <a:srgbClr val="FFFFFF"/>
                </a:solidFill>
              </a:rPr>
              <a:t>By design, all </a:t>
            </a:r>
            <a:r>
              <a:rPr lang="en-GB" sz="2400" b="1" dirty="0" smtClean="0">
                <a:solidFill>
                  <a:srgbClr val="FFFFFF"/>
                </a:solidFill>
              </a:rPr>
              <a:t>clinical endpoints  in the GLOBAL LEADERS study were </a:t>
            </a:r>
          </a:p>
          <a:p>
            <a:r>
              <a:rPr lang="en-US" sz="2400" b="1" dirty="0" smtClean="0">
                <a:solidFill>
                  <a:srgbClr val="FFFFFF"/>
                </a:solidFill>
              </a:rPr>
              <a:t>investigator </a:t>
            </a:r>
            <a:r>
              <a:rPr lang="en-US" sz="2400" b="1" dirty="0">
                <a:solidFill>
                  <a:srgbClr val="FFFFFF"/>
                </a:solidFill>
              </a:rPr>
              <a:t>reported (IR) without central </a:t>
            </a:r>
            <a:r>
              <a:rPr lang="en-US" sz="2400" b="1" dirty="0" smtClean="0">
                <a:solidFill>
                  <a:srgbClr val="FFFFFF"/>
                </a:solidFill>
              </a:rPr>
              <a:t>adjudication</a:t>
            </a:r>
            <a:r>
              <a:rPr lang="en-GB" sz="2400" b="1" dirty="0" smtClean="0">
                <a:solidFill>
                  <a:srgbClr val="FFFFFF"/>
                </a:solidFill>
              </a:rPr>
              <a:t>. </a:t>
            </a:r>
          </a:p>
          <a:p>
            <a:endParaRPr lang="en-GB" sz="1000" b="1" dirty="0">
              <a:solidFill>
                <a:srgbClr val="FFFFFF"/>
              </a:solidFill>
            </a:endParaRPr>
          </a:p>
          <a:p>
            <a:r>
              <a:rPr lang="it-IT" sz="2400" b="1" i="1" dirty="0" smtClean="0">
                <a:solidFill>
                  <a:srgbClr val="FF6600"/>
                </a:solidFill>
              </a:rPr>
              <a:t>“The </a:t>
            </a:r>
            <a:r>
              <a:rPr lang="it-IT" sz="2400" b="1" i="1" dirty="0">
                <a:solidFill>
                  <a:srgbClr val="FF6600"/>
                </a:solidFill>
              </a:rPr>
              <a:t>FDA </a:t>
            </a:r>
            <a:r>
              <a:rPr lang="it-IT" sz="2400" b="1" i="1" dirty="0" err="1">
                <a:solidFill>
                  <a:srgbClr val="FF6600"/>
                </a:solidFill>
              </a:rPr>
              <a:t>considers</a:t>
            </a:r>
            <a:r>
              <a:rPr lang="it-IT" sz="2400" b="1" i="1" dirty="0">
                <a:solidFill>
                  <a:srgbClr val="FF6600"/>
                </a:solidFill>
              </a:rPr>
              <a:t> the </a:t>
            </a:r>
            <a:r>
              <a:rPr lang="it-IT" sz="2400" b="1" i="1" dirty="0" err="1">
                <a:solidFill>
                  <a:srgbClr val="FF6600"/>
                </a:solidFill>
              </a:rPr>
              <a:t>adjudication</a:t>
            </a:r>
            <a:r>
              <a:rPr lang="it-IT" sz="2400" b="1" i="1" dirty="0">
                <a:solidFill>
                  <a:srgbClr val="FF6600"/>
                </a:solidFill>
              </a:rPr>
              <a:t> </a:t>
            </a:r>
            <a:r>
              <a:rPr lang="it-IT" sz="2400" b="1" i="1" dirty="0" err="1">
                <a:solidFill>
                  <a:srgbClr val="FF6600"/>
                </a:solidFill>
              </a:rPr>
              <a:t>process</a:t>
            </a:r>
            <a:r>
              <a:rPr lang="it-IT" sz="2400" b="1" i="1" dirty="0">
                <a:solidFill>
                  <a:srgbClr val="FF6600"/>
                </a:solidFill>
              </a:rPr>
              <a:t> to be a </a:t>
            </a:r>
            <a:r>
              <a:rPr lang="it-IT" sz="2400" b="1" i="1" dirty="0" err="1">
                <a:solidFill>
                  <a:srgbClr val="FF6600"/>
                </a:solidFill>
              </a:rPr>
              <a:t>critically</a:t>
            </a:r>
            <a:r>
              <a:rPr lang="it-IT" sz="2400" b="1" i="1" dirty="0">
                <a:solidFill>
                  <a:srgbClr val="FF6600"/>
                </a:solidFill>
              </a:rPr>
              <a:t> </a:t>
            </a:r>
            <a:endParaRPr lang="it-IT" sz="2400" b="1" i="1" dirty="0" smtClean="0">
              <a:solidFill>
                <a:srgbClr val="FF6600"/>
              </a:solidFill>
            </a:endParaRPr>
          </a:p>
          <a:p>
            <a:r>
              <a:rPr lang="it-IT" sz="2400" b="1" i="1" dirty="0" err="1" smtClean="0">
                <a:solidFill>
                  <a:srgbClr val="FF6600"/>
                </a:solidFill>
              </a:rPr>
              <a:t>important</a:t>
            </a:r>
            <a:r>
              <a:rPr lang="it-IT" sz="2400" b="1" i="1" dirty="0" smtClean="0">
                <a:solidFill>
                  <a:srgbClr val="FF6600"/>
                </a:solidFill>
              </a:rPr>
              <a:t> </a:t>
            </a:r>
            <a:r>
              <a:rPr lang="it-IT" sz="2400" b="1" i="1" dirty="0">
                <a:solidFill>
                  <a:srgbClr val="FF6600"/>
                </a:solidFill>
              </a:rPr>
              <a:t>component </a:t>
            </a:r>
            <a:r>
              <a:rPr lang="it-IT" sz="2400" b="1" i="1" dirty="0" smtClean="0">
                <a:solidFill>
                  <a:srgbClr val="FF6600"/>
                </a:solidFill>
              </a:rPr>
              <a:t>of </a:t>
            </a:r>
            <a:r>
              <a:rPr lang="it-IT" sz="2400" b="1" i="1" dirty="0" err="1" smtClean="0">
                <a:solidFill>
                  <a:srgbClr val="FF6600"/>
                </a:solidFill>
              </a:rPr>
              <a:t>good</a:t>
            </a:r>
            <a:r>
              <a:rPr lang="it-IT" sz="2400" b="1" i="1" dirty="0" smtClean="0">
                <a:solidFill>
                  <a:srgbClr val="FF6600"/>
                </a:solidFill>
              </a:rPr>
              <a:t> </a:t>
            </a:r>
            <a:r>
              <a:rPr lang="it-IT" sz="2400" b="1" i="1" dirty="0" err="1">
                <a:solidFill>
                  <a:srgbClr val="FF6600"/>
                </a:solidFill>
              </a:rPr>
              <a:t>clinical</a:t>
            </a:r>
            <a:r>
              <a:rPr lang="it-IT" sz="2400" b="1" i="1" dirty="0">
                <a:solidFill>
                  <a:srgbClr val="FF6600"/>
                </a:solidFill>
              </a:rPr>
              <a:t> </a:t>
            </a:r>
            <a:r>
              <a:rPr lang="it-IT" sz="2400" b="1" i="1" dirty="0" err="1">
                <a:solidFill>
                  <a:srgbClr val="FF6600"/>
                </a:solidFill>
              </a:rPr>
              <a:t>study</a:t>
            </a:r>
            <a:r>
              <a:rPr lang="it-IT" sz="2400" b="1" i="1" dirty="0">
                <a:solidFill>
                  <a:srgbClr val="FF6600"/>
                </a:solidFill>
              </a:rPr>
              <a:t> </a:t>
            </a:r>
            <a:r>
              <a:rPr lang="it-IT" sz="2400" b="1" i="1" dirty="0" err="1" smtClean="0">
                <a:solidFill>
                  <a:srgbClr val="FF6600"/>
                </a:solidFill>
              </a:rPr>
              <a:t>practice</a:t>
            </a:r>
            <a:r>
              <a:rPr lang="it-IT" sz="2400" b="1" i="1" dirty="0" smtClean="0">
                <a:solidFill>
                  <a:srgbClr val="FF6600"/>
                </a:solidFill>
              </a:rPr>
              <a:t>”*</a:t>
            </a:r>
            <a:endParaRPr lang="en-GB" sz="2400" b="1" dirty="0" smtClean="0">
              <a:solidFill>
                <a:srgbClr val="FFFFFF"/>
              </a:solidFill>
            </a:endParaRPr>
          </a:p>
          <a:p>
            <a:endParaRPr lang="en-GB" sz="1000" b="1" dirty="0">
              <a:solidFill>
                <a:srgbClr val="FFFFFF"/>
              </a:solidFill>
            </a:endParaRPr>
          </a:p>
          <a:p>
            <a:r>
              <a:rPr lang="en-GB" sz="2400" b="1" dirty="0">
                <a:solidFill>
                  <a:srgbClr val="FFFFFF"/>
                </a:solidFill>
              </a:rPr>
              <a:t>The current study was designed to prospectively implement an </a:t>
            </a:r>
            <a:endParaRPr lang="en-GB" sz="2400" b="1" dirty="0" smtClean="0">
              <a:solidFill>
                <a:srgbClr val="FFFFFF"/>
              </a:solidFill>
            </a:endParaRPr>
          </a:p>
          <a:p>
            <a:r>
              <a:rPr lang="en-GB" sz="2400" b="1" dirty="0" smtClean="0">
                <a:solidFill>
                  <a:srgbClr val="FFFFFF"/>
                </a:solidFill>
              </a:rPr>
              <a:t>independent central </a:t>
            </a:r>
            <a:r>
              <a:rPr lang="en-GB" sz="2400" b="1" dirty="0">
                <a:solidFill>
                  <a:srgbClr val="FFFFFF"/>
                </a:solidFill>
              </a:rPr>
              <a:t>adjudication process of both reported </a:t>
            </a:r>
            <a:r>
              <a:rPr lang="en-GB" sz="2400" b="1" dirty="0" smtClean="0">
                <a:solidFill>
                  <a:srgbClr val="FFFFFF"/>
                </a:solidFill>
              </a:rPr>
              <a:t>events</a:t>
            </a:r>
          </a:p>
          <a:p>
            <a:r>
              <a:rPr lang="en-GB" sz="2400" b="1" dirty="0" smtClean="0">
                <a:solidFill>
                  <a:srgbClr val="FFFFFF"/>
                </a:solidFill>
              </a:rPr>
              <a:t>and </a:t>
            </a:r>
            <a:r>
              <a:rPr lang="en-GB" sz="2400" b="1" dirty="0">
                <a:solidFill>
                  <a:srgbClr val="FFFFFF"/>
                </a:solidFill>
              </a:rPr>
              <a:t>potential unreported </a:t>
            </a:r>
            <a:r>
              <a:rPr lang="en-GB" sz="2400" b="1" dirty="0" smtClean="0">
                <a:solidFill>
                  <a:srgbClr val="FFFFFF"/>
                </a:solidFill>
              </a:rPr>
              <a:t>event </a:t>
            </a:r>
            <a:r>
              <a:rPr lang="en-GB" sz="2400" b="1" dirty="0">
                <a:solidFill>
                  <a:srgbClr val="FFFFFF"/>
                </a:solidFill>
              </a:rPr>
              <a:t>triggers to further assess </a:t>
            </a:r>
            <a:r>
              <a:rPr lang="en-GB" sz="2400" b="1" dirty="0" smtClean="0">
                <a:solidFill>
                  <a:srgbClr val="FFFFFF"/>
                </a:solidFill>
              </a:rPr>
              <a:t>the</a:t>
            </a:r>
          </a:p>
          <a:p>
            <a:r>
              <a:rPr lang="en-GB" sz="2400" b="1" dirty="0" smtClean="0">
                <a:solidFill>
                  <a:srgbClr val="FFFFFF"/>
                </a:solidFill>
              </a:rPr>
              <a:t>impact </a:t>
            </a:r>
            <a:r>
              <a:rPr lang="en-GB" sz="2400" b="1" dirty="0">
                <a:solidFill>
                  <a:srgbClr val="FFFFFF"/>
                </a:solidFill>
              </a:rPr>
              <a:t>of this novel experimental </a:t>
            </a:r>
            <a:r>
              <a:rPr lang="en-GB" sz="2400" b="1" dirty="0" smtClean="0">
                <a:solidFill>
                  <a:srgbClr val="FFFFFF"/>
                </a:solidFill>
              </a:rPr>
              <a:t>treatment in a large stratified </a:t>
            </a:r>
          </a:p>
          <a:p>
            <a:r>
              <a:rPr lang="en-GB" sz="2400" b="1" dirty="0" smtClean="0">
                <a:solidFill>
                  <a:srgbClr val="FFFFFF"/>
                </a:solidFill>
              </a:rPr>
              <a:t>sample of patients included </a:t>
            </a:r>
            <a:r>
              <a:rPr lang="en-GB" sz="2400" b="1" dirty="0">
                <a:solidFill>
                  <a:srgbClr val="FFFFFF"/>
                </a:solidFill>
              </a:rPr>
              <a:t>in the </a:t>
            </a:r>
            <a:r>
              <a:rPr lang="en-GB" sz="2400" b="1" dirty="0" smtClean="0">
                <a:solidFill>
                  <a:srgbClr val="FFFFFF"/>
                </a:solidFill>
              </a:rPr>
              <a:t>GLOBAL LEADERS trial.</a:t>
            </a:r>
            <a:endParaRPr lang="en-US" sz="2400" dirty="0"/>
          </a:p>
          <a:p>
            <a:endParaRPr lang="en-US" sz="2400" b="1" dirty="0">
              <a:solidFill>
                <a:srgbClr val="FFFFFF"/>
              </a:solidFill>
            </a:endParaRPr>
          </a:p>
          <a:p>
            <a:endParaRPr lang="en-US" sz="2500" b="1" dirty="0">
              <a:solidFill>
                <a:srgbClr val="FFFFFF"/>
              </a:solidFill>
            </a:endParaRPr>
          </a:p>
        </p:txBody>
      </p:sp>
      <p:pic>
        <p:nvPicPr>
          <p:cNvPr id="12" name="Picture 4" descr="GLASSY LOGO_NE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9680" y="-48900"/>
            <a:ext cx="1491221" cy="1054476"/>
          </a:xfrm>
          <a:prstGeom prst="rect">
            <a:avLst/>
          </a:prstGeom>
        </p:spPr>
      </p:pic>
      <p:sp>
        <p:nvSpPr>
          <p:cNvPr id="13" name="Oval 12"/>
          <p:cNvSpPr/>
          <p:nvPr/>
        </p:nvSpPr>
        <p:spPr>
          <a:xfrm>
            <a:off x="185057" y="1173578"/>
            <a:ext cx="169094" cy="144016"/>
          </a:xfrm>
          <a:prstGeom prst="ellipse">
            <a:avLst/>
          </a:prstGeom>
          <a:solidFill>
            <a:srgbClr val="12D8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fontAlgn="auto">
              <a:spcBef>
                <a:spcPts val="0"/>
              </a:spcBef>
              <a:spcAft>
                <a:spcPts val="0"/>
              </a:spcAft>
              <a:buFontTx/>
              <a:buNone/>
              <a:defRPr/>
            </a:pPr>
            <a:endParaRPr lang="en-US" kern="0">
              <a:solidFill>
                <a:sysClr val="window" lastClr="FFFFFF"/>
              </a:solidFill>
              <a:effectLst/>
              <a:latin typeface="Calibri"/>
              <a:ea typeface="+mn-ea"/>
              <a:cs typeface="+mn-cs"/>
            </a:endParaRPr>
          </a:p>
        </p:txBody>
      </p:sp>
      <p:sp>
        <p:nvSpPr>
          <p:cNvPr id="14" name="Oval 13"/>
          <p:cNvSpPr/>
          <p:nvPr/>
        </p:nvSpPr>
        <p:spPr>
          <a:xfrm>
            <a:off x="179512" y="2978398"/>
            <a:ext cx="169094" cy="144016"/>
          </a:xfrm>
          <a:prstGeom prst="ellipse">
            <a:avLst/>
          </a:prstGeom>
          <a:solidFill>
            <a:srgbClr val="12D8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fontAlgn="auto">
              <a:spcBef>
                <a:spcPts val="0"/>
              </a:spcBef>
              <a:spcAft>
                <a:spcPts val="0"/>
              </a:spcAft>
              <a:buFontTx/>
              <a:buNone/>
              <a:defRPr/>
            </a:pPr>
            <a:endParaRPr lang="en-US" kern="0">
              <a:solidFill>
                <a:sysClr val="window" lastClr="FFFFFF"/>
              </a:solidFill>
              <a:effectLst/>
              <a:latin typeface="Calibri"/>
              <a:ea typeface="+mn-ea"/>
              <a:cs typeface="+mn-cs"/>
            </a:endParaRPr>
          </a:p>
        </p:txBody>
      </p:sp>
      <p:sp>
        <p:nvSpPr>
          <p:cNvPr id="3" name="TextBox 2"/>
          <p:cNvSpPr txBox="1"/>
          <p:nvPr/>
        </p:nvSpPr>
        <p:spPr>
          <a:xfrm>
            <a:off x="348606" y="5020022"/>
            <a:ext cx="184666" cy="369332"/>
          </a:xfrm>
          <a:prstGeom prst="rect">
            <a:avLst/>
          </a:prstGeom>
          <a:noFill/>
        </p:spPr>
        <p:txBody>
          <a:bodyPr wrap="none" rtlCol="0">
            <a:spAutoFit/>
          </a:bodyPr>
          <a:lstStyle/>
          <a:p>
            <a:endParaRPr lang="en-GB" dirty="0"/>
          </a:p>
        </p:txBody>
      </p:sp>
      <p:sp>
        <p:nvSpPr>
          <p:cNvPr id="10" name="Rettangolo 35"/>
          <p:cNvSpPr/>
          <p:nvPr/>
        </p:nvSpPr>
        <p:spPr>
          <a:xfrm>
            <a:off x="5004841" y="4803998"/>
            <a:ext cx="4103663" cy="261594"/>
          </a:xfrm>
          <a:prstGeom prst="rect">
            <a:avLst/>
          </a:prstGeom>
        </p:spPr>
        <p:txBody>
          <a:bodyPr wrap="none" lIns="91424" tIns="45712" rIns="91424" bIns="45712">
            <a:spAutoFit/>
          </a:bodyPr>
          <a:lstStyle/>
          <a:p>
            <a:r>
              <a:rPr lang="en-US" sz="1100" i="1" dirty="0" smtClean="0">
                <a:solidFill>
                  <a:schemeClr val="bg1"/>
                </a:solidFill>
              </a:rPr>
              <a:t>*: Andrew </a:t>
            </a:r>
            <a:r>
              <a:rPr lang="en-US" sz="1100" i="1" dirty="0" err="1" smtClean="0">
                <a:solidFill>
                  <a:schemeClr val="bg1"/>
                </a:solidFill>
              </a:rPr>
              <a:t>Farb</a:t>
            </a:r>
            <a:r>
              <a:rPr lang="en-US" sz="1100" i="1" dirty="0" smtClean="0">
                <a:solidFill>
                  <a:schemeClr val="bg1"/>
                </a:solidFill>
              </a:rPr>
              <a:t>, Bram D. Zuckerman Am </a:t>
            </a:r>
            <a:r>
              <a:rPr lang="en-US" sz="1100" i="1" dirty="0">
                <a:solidFill>
                  <a:schemeClr val="bg1"/>
                </a:solidFill>
              </a:rPr>
              <a:t>Heart J. </a:t>
            </a:r>
            <a:r>
              <a:rPr lang="en-US" sz="1100" dirty="0">
                <a:solidFill>
                  <a:schemeClr val="bg1"/>
                </a:solidFill>
              </a:rPr>
              <a:t>2017 Sep;191:62-64</a:t>
            </a:r>
            <a:endParaRPr lang="it-IT" sz="1100" dirty="0">
              <a:solidFill>
                <a:schemeClr val="bg1"/>
              </a:solidFill>
            </a:endParaRPr>
          </a:p>
        </p:txBody>
      </p:sp>
    </p:spTree>
    <p:extLst>
      <p:ext uri="{BB962C8B-B14F-4D97-AF65-F5344CB8AC3E}">
        <p14:creationId xmlns:p14="http://schemas.microsoft.com/office/powerpoint/2010/main" val="1280872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55"/>
          <p:cNvSpPr>
            <a:spLocks noChangeArrowheads="1"/>
          </p:cNvSpPr>
          <p:nvPr/>
        </p:nvSpPr>
        <p:spPr bwMode="auto">
          <a:xfrm>
            <a:off x="182204" y="1058656"/>
            <a:ext cx="6726595" cy="865394"/>
          </a:xfrm>
          <a:prstGeom prst="rect">
            <a:avLst/>
          </a:prstGeom>
          <a:solidFill>
            <a:srgbClr val="3EFF1A"/>
          </a:solidFill>
          <a:ln w="9525">
            <a:solidFill>
              <a:srgbClr val="000000"/>
            </a:solidFill>
            <a:miter lim="800000"/>
            <a:headEnd/>
            <a:tailEnd/>
          </a:ln>
        </p:spPr>
        <p:txBody>
          <a:bodyPr vert="horz" wrap="square" lIns="68580" tIns="68580" rIns="68580" bIns="68580" numCol="1" anchor="t" anchorCtr="0" compatLnSpc="1">
            <a:prstTxWarp prst="textNoShape">
              <a:avLst/>
            </a:prstTxWarp>
          </a:bodyPr>
          <a:lstStyle/>
          <a:p>
            <a:pPr defTabSz="685800" eaLnBrk="0" fontAlgn="base" hangingPunct="0">
              <a:spcBef>
                <a:spcPct val="0"/>
              </a:spcBef>
              <a:spcAft>
                <a:spcPct val="0"/>
              </a:spcAft>
            </a:pPr>
            <a:endParaRPr lang="en-CA" altLang="de-DE" sz="2000" dirty="0">
              <a:ea typeface="MS Mincho" panose="02020609040205080304" pitchFamily="49" charset="-128"/>
              <a:cs typeface="Arial" panose="020B0604020202020204" pitchFamily="34" charset="0"/>
            </a:endParaRPr>
          </a:p>
          <a:p>
            <a:pPr defTabSz="685800" eaLnBrk="0" fontAlgn="base" hangingPunct="0">
              <a:spcBef>
                <a:spcPct val="0"/>
              </a:spcBef>
              <a:spcAft>
                <a:spcPct val="0"/>
              </a:spcAft>
            </a:pPr>
            <a:endParaRPr lang="en-CA" altLang="de-DE" sz="2000" dirty="0">
              <a:ea typeface="MS Mincho" panose="02020609040205080304" pitchFamily="49" charset="-128"/>
              <a:cs typeface="Arial" panose="020B0604020202020204" pitchFamily="34" charset="0"/>
            </a:endParaRPr>
          </a:p>
          <a:p>
            <a:pPr defTabSz="685800" eaLnBrk="0" fontAlgn="base" hangingPunct="0">
              <a:spcBef>
                <a:spcPct val="0"/>
              </a:spcBef>
              <a:spcAft>
                <a:spcPct val="0"/>
              </a:spcAft>
            </a:pPr>
            <a:endParaRPr lang="en-CA" altLang="de-DE" sz="2000" dirty="0"/>
          </a:p>
        </p:txBody>
      </p:sp>
      <p:sp>
        <p:nvSpPr>
          <p:cNvPr id="3" name="Rectangle 2"/>
          <p:cNvSpPr/>
          <p:nvPr/>
        </p:nvSpPr>
        <p:spPr>
          <a:xfrm>
            <a:off x="2091582" y="4179682"/>
            <a:ext cx="4672013" cy="107156"/>
          </a:xfrm>
          <a:prstGeom prst="rect">
            <a:avLst/>
          </a:prstGeom>
          <a:solidFill>
            <a:srgbClr val="FFFF00"/>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cxnSp>
        <p:nvCxnSpPr>
          <p:cNvPr id="5" name="Straight Connector 4"/>
          <p:cNvCxnSpPr/>
          <p:nvPr/>
        </p:nvCxnSpPr>
        <p:spPr>
          <a:xfrm>
            <a:off x="2091580" y="4179682"/>
            <a:ext cx="0" cy="307181"/>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55887" y="4179682"/>
            <a:ext cx="0" cy="307181"/>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77580" y="4179682"/>
            <a:ext cx="0" cy="307181"/>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63593" y="4179681"/>
            <a:ext cx="0" cy="307181"/>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78448" y="4486861"/>
            <a:ext cx="272412" cy="300082"/>
          </a:xfrm>
          <a:prstGeom prst="rect">
            <a:avLst/>
          </a:prstGeom>
          <a:noFill/>
          <a:ln>
            <a:noFill/>
          </a:ln>
        </p:spPr>
        <p:txBody>
          <a:bodyPr wrap="none" rtlCol="0">
            <a:spAutoFit/>
          </a:bodyPr>
          <a:lstStyle/>
          <a:p>
            <a:r>
              <a:rPr lang="de-CH" sz="1350" b="1" dirty="0">
                <a:solidFill>
                  <a:srgbClr val="FFFF00"/>
                </a:solidFill>
              </a:rPr>
              <a:t>0</a:t>
            </a:r>
          </a:p>
        </p:txBody>
      </p:sp>
      <p:sp>
        <p:nvSpPr>
          <p:cNvPr id="13" name="TextBox 12"/>
          <p:cNvSpPr txBox="1"/>
          <p:nvPr/>
        </p:nvSpPr>
        <p:spPr>
          <a:xfrm>
            <a:off x="2129852" y="4486861"/>
            <a:ext cx="492443" cy="300082"/>
          </a:xfrm>
          <a:prstGeom prst="rect">
            <a:avLst/>
          </a:prstGeom>
          <a:noFill/>
        </p:spPr>
        <p:txBody>
          <a:bodyPr wrap="none" rtlCol="0">
            <a:spAutoFit/>
          </a:bodyPr>
          <a:lstStyle/>
          <a:p>
            <a:r>
              <a:rPr lang="de-CH" sz="1350" b="1" dirty="0">
                <a:solidFill>
                  <a:srgbClr val="FFFF00"/>
                </a:solidFill>
              </a:rPr>
              <a:t>30 d</a:t>
            </a:r>
          </a:p>
        </p:txBody>
      </p:sp>
      <p:sp>
        <p:nvSpPr>
          <p:cNvPr id="14" name="TextBox 13"/>
          <p:cNvSpPr txBox="1"/>
          <p:nvPr/>
        </p:nvSpPr>
        <p:spPr>
          <a:xfrm>
            <a:off x="2518559" y="4489628"/>
            <a:ext cx="492443" cy="300082"/>
          </a:xfrm>
          <a:prstGeom prst="rect">
            <a:avLst/>
          </a:prstGeom>
          <a:noFill/>
          <a:ln>
            <a:noFill/>
          </a:ln>
        </p:spPr>
        <p:txBody>
          <a:bodyPr wrap="none" rtlCol="0">
            <a:spAutoFit/>
          </a:bodyPr>
          <a:lstStyle/>
          <a:p>
            <a:r>
              <a:rPr lang="de-CH" sz="1350" b="1" dirty="0">
                <a:solidFill>
                  <a:srgbClr val="FFFF00"/>
                </a:solidFill>
              </a:rPr>
              <a:t>90 d</a:t>
            </a:r>
          </a:p>
        </p:txBody>
      </p:sp>
      <p:sp>
        <p:nvSpPr>
          <p:cNvPr id="15" name="TextBox 14"/>
          <p:cNvSpPr txBox="1"/>
          <p:nvPr/>
        </p:nvSpPr>
        <p:spPr>
          <a:xfrm>
            <a:off x="3014550" y="4486861"/>
            <a:ext cx="582211" cy="300082"/>
          </a:xfrm>
          <a:prstGeom prst="rect">
            <a:avLst/>
          </a:prstGeom>
          <a:noFill/>
          <a:ln>
            <a:noFill/>
          </a:ln>
        </p:spPr>
        <p:txBody>
          <a:bodyPr wrap="none" rtlCol="0">
            <a:spAutoFit/>
          </a:bodyPr>
          <a:lstStyle/>
          <a:p>
            <a:r>
              <a:rPr lang="de-CH" sz="1350" b="1" dirty="0">
                <a:solidFill>
                  <a:srgbClr val="FFFF00"/>
                </a:solidFill>
              </a:rPr>
              <a:t>120 d</a:t>
            </a:r>
          </a:p>
        </p:txBody>
      </p:sp>
      <p:cxnSp>
        <p:nvCxnSpPr>
          <p:cNvPr id="16" name="Straight Connector 15"/>
          <p:cNvCxnSpPr/>
          <p:nvPr/>
        </p:nvCxnSpPr>
        <p:spPr>
          <a:xfrm>
            <a:off x="2675572" y="4179681"/>
            <a:ext cx="0" cy="307181"/>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15446" y="4179681"/>
            <a:ext cx="0" cy="307181"/>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5739" y="4179680"/>
            <a:ext cx="0" cy="307181"/>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76686" y="4503916"/>
            <a:ext cx="633507" cy="300082"/>
          </a:xfrm>
          <a:prstGeom prst="rect">
            <a:avLst/>
          </a:prstGeom>
          <a:noFill/>
          <a:ln>
            <a:noFill/>
          </a:ln>
        </p:spPr>
        <p:txBody>
          <a:bodyPr wrap="none" rtlCol="0">
            <a:spAutoFit/>
          </a:bodyPr>
          <a:lstStyle/>
          <a:p>
            <a:r>
              <a:rPr lang="de-CH" sz="1350" b="1" dirty="0">
                <a:solidFill>
                  <a:srgbClr val="FFFF00"/>
                </a:solidFill>
              </a:rPr>
              <a:t>1 </a:t>
            </a:r>
            <a:r>
              <a:rPr lang="de-CH" sz="1350" b="1" dirty="0" err="1">
                <a:solidFill>
                  <a:srgbClr val="FFFF00"/>
                </a:solidFill>
              </a:rPr>
              <a:t>year</a:t>
            </a:r>
            <a:endParaRPr lang="de-CH" sz="1350" b="1" dirty="0">
              <a:solidFill>
                <a:srgbClr val="FFFF00"/>
              </a:solidFill>
            </a:endParaRPr>
          </a:p>
        </p:txBody>
      </p:sp>
      <p:sp>
        <p:nvSpPr>
          <p:cNvPr id="20" name="TextBox 19"/>
          <p:cNvSpPr txBox="1"/>
          <p:nvPr/>
        </p:nvSpPr>
        <p:spPr>
          <a:xfrm>
            <a:off x="5299149" y="4503916"/>
            <a:ext cx="838691" cy="300082"/>
          </a:xfrm>
          <a:prstGeom prst="rect">
            <a:avLst/>
          </a:prstGeom>
          <a:noFill/>
          <a:ln>
            <a:noFill/>
          </a:ln>
        </p:spPr>
        <p:txBody>
          <a:bodyPr wrap="none" rtlCol="0">
            <a:spAutoFit/>
          </a:bodyPr>
          <a:lstStyle/>
          <a:p>
            <a:r>
              <a:rPr lang="de-CH" sz="1350" b="1" dirty="0">
                <a:solidFill>
                  <a:srgbClr val="FFFF00"/>
                </a:solidFill>
              </a:rPr>
              <a:t>1.5 </a:t>
            </a:r>
            <a:r>
              <a:rPr lang="de-CH" sz="1350" b="1" dirty="0" err="1">
                <a:solidFill>
                  <a:srgbClr val="FFFF00"/>
                </a:solidFill>
              </a:rPr>
              <a:t>years</a:t>
            </a:r>
            <a:endParaRPr lang="de-CH" sz="1350" b="1" dirty="0">
              <a:solidFill>
                <a:srgbClr val="FFFF00"/>
              </a:solidFill>
            </a:endParaRPr>
          </a:p>
        </p:txBody>
      </p:sp>
      <p:sp>
        <p:nvSpPr>
          <p:cNvPr id="21" name="TextBox 20"/>
          <p:cNvSpPr txBox="1"/>
          <p:nvPr/>
        </p:nvSpPr>
        <p:spPr>
          <a:xfrm>
            <a:off x="6402285" y="4503916"/>
            <a:ext cx="710451" cy="300082"/>
          </a:xfrm>
          <a:prstGeom prst="rect">
            <a:avLst/>
          </a:prstGeom>
          <a:noFill/>
          <a:ln>
            <a:noFill/>
          </a:ln>
        </p:spPr>
        <p:txBody>
          <a:bodyPr wrap="none" rtlCol="0">
            <a:spAutoFit/>
          </a:bodyPr>
          <a:lstStyle/>
          <a:p>
            <a:r>
              <a:rPr lang="de-CH" sz="1350" b="1" dirty="0">
                <a:solidFill>
                  <a:srgbClr val="FFFF00"/>
                </a:solidFill>
              </a:rPr>
              <a:t>2 </a:t>
            </a:r>
            <a:r>
              <a:rPr lang="de-CH" sz="1350" b="1" dirty="0" err="1">
                <a:solidFill>
                  <a:srgbClr val="FFFF00"/>
                </a:solidFill>
              </a:rPr>
              <a:t>years</a:t>
            </a:r>
            <a:endParaRPr lang="de-CH" sz="1350" b="1" dirty="0">
              <a:solidFill>
                <a:srgbClr val="FFFF00"/>
              </a:solidFill>
            </a:endParaRPr>
          </a:p>
        </p:txBody>
      </p:sp>
      <p:sp>
        <p:nvSpPr>
          <p:cNvPr id="31" name="Rectangle 55"/>
          <p:cNvSpPr>
            <a:spLocks noChangeArrowheads="1"/>
          </p:cNvSpPr>
          <p:nvPr/>
        </p:nvSpPr>
        <p:spPr bwMode="auto">
          <a:xfrm>
            <a:off x="182204" y="2450412"/>
            <a:ext cx="6726595" cy="1729268"/>
          </a:xfrm>
          <a:prstGeom prst="rect">
            <a:avLst/>
          </a:prstGeom>
          <a:solidFill>
            <a:srgbClr val="FF6600"/>
          </a:solidFill>
          <a:ln w="9525">
            <a:solidFill>
              <a:srgbClr val="000000"/>
            </a:solidFill>
            <a:miter lim="800000"/>
            <a:headEnd/>
            <a:tailEnd/>
          </a:ln>
        </p:spPr>
        <p:txBody>
          <a:bodyPr vert="horz" wrap="square" lIns="68580" tIns="68580" rIns="68580" bIns="68580" numCol="1" anchor="t" anchorCtr="0" compatLnSpc="1">
            <a:prstTxWarp prst="textNoShape">
              <a:avLst/>
            </a:prstTxWarp>
          </a:bodyPr>
          <a:lstStyle/>
          <a:p>
            <a:pPr defTabSz="685800" eaLnBrk="0" fontAlgn="base" hangingPunct="0">
              <a:spcBef>
                <a:spcPct val="0"/>
              </a:spcBef>
              <a:spcAft>
                <a:spcPct val="0"/>
              </a:spcAft>
            </a:pPr>
            <a:endParaRPr lang="en-CA" altLang="de-DE" sz="2000" dirty="0"/>
          </a:p>
        </p:txBody>
      </p:sp>
      <p:sp>
        <p:nvSpPr>
          <p:cNvPr id="26" name="Rectangle 25"/>
          <p:cNvSpPr/>
          <p:nvPr/>
        </p:nvSpPr>
        <p:spPr>
          <a:xfrm>
            <a:off x="2091580" y="1104165"/>
            <a:ext cx="187628" cy="360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27" name="Rectangle 26"/>
          <p:cNvSpPr/>
          <p:nvPr/>
        </p:nvSpPr>
        <p:spPr>
          <a:xfrm>
            <a:off x="2091581" y="1474044"/>
            <a:ext cx="4655544" cy="3600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29" name="Rectangle 28"/>
          <p:cNvSpPr/>
          <p:nvPr/>
        </p:nvSpPr>
        <p:spPr>
          <a:xfrm>
            <a:off x="2076196" y="2560344"/>
            <a:ext cx="4672013" cy="360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30" name="Rectangle 29"/>
          <p:cNvSpPr/>
          <p:nvPr/>
        </p:nvSpPr>
        <p:spPr>
          <a:xfrm>
            <a:off x="2076194" y="2921220"/>
            <a:ext cx="2293698" cy="3600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33" name="Rectangle 55"/>
          <p:cNvSpPr>
            <a:spLocks noChangeArrowheads="1"/>
          </p:cNvSpPr>
          <p:nvPr/>
        </p:nvSpPr>
        <p:spPr bwMode="auto">
          <a:xfrm>
            <a:off x="293027" y="1104164"/>
            <a:ext cx="1724320" cy="729879"/>
          </a:xfrm>
          <a:prstGeom prst="rect">
            <a:avLst/>
          </a:prstGeom>
          <a:solidFill>
            <a:srgbClr val="FFFFFF"/>
          </a:solidFill>
          <a:ln w="9525">
            <a:solidFill>
              <a:srgbClr val="000000"/>
            </a:solidFill>
            <a:miter lim="800000"/>
            <a:headEnd/>
            <a:tailEnd/>
          </a:ln>
        </p:spPr>
        <p:txBody>
          <a:bodyPr vert="horz" wrap="square" lIns="68580" tIns="68580" rIns="68580" bIns="68580" numCol="1" anchor="t" anchorCtr="0" compatLnSpc="1">
            <a:prstTxWarp prst="textNoShape">
              <a:avLst/>
            </a:prstTxWarp>
          </a:bodyPr>
          <a:lstStyle/>
          <a:p>
            <a:pPr lvl="0" algn="ctr" eaLnBrk="0" fontAlgn="base" hangingPunct="0">
              <a:spcBef>
                <a:spcPct val="0"/>
              </a:spcBef>
              <a:spcAft>
                <a:spcPct val="0"/>
              </a:spcAft>
            </a:pPr>
            <a:r>
              <a:rPr lang="en-CA" altLang="de-DE" b="1" dirty="0">
                <a:latin typeface="Tahoma" charset="0"/>
                <a:ea typeface="Tahoma" charset="0"/>
                <a:cs typeface="Tahoma" charset="0"/>
              </a:rPr>
              <a:t>ACS + </a:t>
            </a:r>
          </a:p>
          <a:p>
            <a:pPr lvl="0" algn="ctr" eaLnBrk="0" fontAlgn="base" hangingPunct="0">
              <a:spcBef>
                <a:spcPct val="0"/>
              </a:spcBef>
              <a:spcAft>
                <a:spcPct val="0"/>
              </a:spcAft>
            </a:pPr>
            <a:r>
              <a:rPr lang="en-CA" altLang="de-DE" b="1" dirty="0">
                <a:latin typeface="Tahoma" charset="0"/>
                <a:ea typeface="Tahoma" charset="0"/>
                <a:cs typeface="Tahoma" charset="0"/>
              </a:rPr>
              <a:t>Stable CAD</a:t>
            </a:r>
          </a:p>
          <a:p>
            <a:pPr defTabSz="685800" eaLnBrk="0" fontAlgn="base" hangingPunct="0">
              <a:spcBef>
                <a:spcPct val="0"/>
              </a:spcBef>
              <a:spcAft>
                <a:spcPct val="0"/>
              </a:spcAft>
            </a:pPr>
            <a:endParaRPr lang="en-CA" altLang="de-DE" sz="1400" b="1" dirty="0">
              <a:latin typeface="Tahoma" charset="0"/>
              <a:ea typeface="Tahoma" charset="0"/>
              <a:cs typeface="Tahoma" charset="0"/>
            </a:endParaRPr>
          </a:p>
          <a:p>
            <a:pPr defTabSz="685800" eaLnBrk="0" fontAlgn="base" hangingPunct="0">
              <a:spcBef>
                <a:spcPct val="0"/>
              </a:spcBef>
              <a:spcAft>
                <a:spcPct val="0"/>
              </a:spcAft>
            </a:pPr>
            <a:endParaRPr lang="en-CA" altLang="de-DE" sz="1400" b="1" dirty="0">
              <a:latin typeface="Tahoma" charset="0"/>
              <a:ea typeface="Tahoma" charset="0"/>
              <a:cs typeface="Tahoma" charset="0"/>
            </a:endParaRPr>
          </a:p>
        </p:txBody>
      </p:sp>
      <p:sp>
        <p:nvSpPr>
          <p:cNvPr id="35" name="Rectangle 55"/>
          <p:cNvSpPr>
            <a:spLocks noChangeArrowheads="1"/>
          </p:cNvSpPr>
          <p:nvPr/>
        </p:nvSpPr>
        <p:spPr bwMode="auto">
          <a:xfrm>
            <a:off x="293027" y="3365178"/>
            <a:ext cx="1724320" cy="757369"/>
          </a:xfrm>
          <a:prstGeom prst="rect">
            <a:avLst/>
          </a:prstGeom>
          <a:solidFill>
            <a:srgbClr val="FFFFFF"/>
          </a:solidFill>
          <a:ln w="9525">
            <a:solidFill>
              <a:srgbClr val="000000"/>
            </a:solidFill>
            <a:miter lim="800000"/>
            <a:headEnd/>
            <a:tailEnd/>
          </a:ln>
        </p:spPr>
        <p:txBody>
          <a:bodyPr vert="horz" wrap="square" lIns="68580" tIns="68580" rIns="68580" bIns="68580" numCol="1" anchor="t" anchorCtr="0" compatLnSpc="1">
            <a:prstTxWarp prst="textNoShape">
              <a:avLst/>
            </a:prstTxWarp>
          </a:bodyPr>
          <a:lstStyle/>
          <a:p>
            <a:pPr algn="ctr" defTabSz="685800" eaLnBrk="0" fontAlgn="base" hangingPunct="0">
              <a:spcBef>
                <a:spcPct val="0"/>
              </a:spcBef>
              <a:spcAft>
                <a:spcPct val="0"/>
              </a:spcAft>
            </a:pPr>
            <a:endParaRPr lang="en-CA" altLang="de-DE" sz="1000" b="1" dirty="0">
              <a:latin typeface="Tahoma" charset="0"/>
              <a:ea typeface="Tahoma" charset="0"/>
              <a:cs typeface="Tahoma" charset="0"/>
            </a:endParaRPr>
          </a:p>
          <a:p>
            <a:pPr algn="ctr" defTabSz="685800" eaLnBrk="0" fontAlgn="base" hangingPunct="0">
              <a:spcBef>
                <a:spcPct val="0"/>
              </a:spcBef>
              <a:spcAft>
                <a:spcPct val="0"/>
              </a:spcAft>
            </a:pPr>
            <a:r>
              <a:rPr lang="en-CA" altLang="de-DE" b="1" dirty="0">
                <a:latin typeface="Tahoma" charset="0"/>
                <a:ea typeface="Tahoma" charset="0"/>
                <a:cs typeface="Tahoma" charset="0"/>
              </a:rPr>
              <a:t>Stable CAD</a:t>
            </a:r>
          </a:p>
          <a:p>
            <a:pPr defTabSz="685800" eaLnBrk="0" fontAlgn="base" hangingPunct="0">
              <a:spcBef>
                <a:spcPct val="0"/>
              </a:spcBef>
              <a:spcAft>
                <a:spcPct val="0"/>
              </a:spcAft>
            </a:pPr>
            <a:endParaRPr lang="en-CA" altLang="de-DE" b="1" dirty="0">
              <a:latin typeface="Tahoma" charset="0"/>
              <a:ea typeface="Tahoma" charset="0"/>
              <a:cs typeface="Tahoma" charset="0"/>
            </a:endParaRPr>
          </a:p>
          <a:p>
            <a:pPr defTabSz="685800" eaLnBrk="0" fontAlgn="base" hangingPunct="0">
              <a:spcBef>
                <a:spcPct val="0"/>
              </a:spcBef>
              <a:spcAft>
                <a:spcPct val="0"/>
              </a:spcAft>
            </a:pPr>
            <a:endParaRPr lang="en-CA" altLang="de-DE" b="1" dirty="0">
              <a:latin typeface="Tahoma" charset="0"/>
              <a:ea typeface="Tahoma" charset="0"/>
              <a:cs typeface="Tahoma" charset="0"/>
            </a:endParaRPr>
          </a:p>
          <a:p>
            <a:pPr defTabSz="685800" eaLnBrk="0" fontAlgn="base" hangingPunct="0">
              <a:spcBef>
                <a:spcPct val="0"/>
              </a:spcBef>
              <a:spcAft>
                <a:spcPct val="0"/>
              </a:spcAft>
            </a:pPr>
            <a:endParaRPr lang="en-CA" altLang="de-DE" b="1" dirty="0">
              <a:latin typeface="Tahoma" charset="0"/>
              <a:ea typeface="Tahoma" charset="0"/>
              <a:cs typeface="Tahoma" charset="0"/>
            </a:endParaRPr>
          </a:p>
        </p:txBody>
      </p:sp>
      <p:sp>
        <p:nvSpPr>
          <p:cNvPr id="36" name="Rectangle 35"/>
          <p:cNvSpPr/>
          <p:nvPr/>
        </p:nvSpPr>
        <p:spPr>
          <a:xfrm>
            <a:off x="2075113" y="3365177"/>
            <a:ext cx="4672013" cy="360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37" name="Rectangle 36"/>
          <p:cNvSpPr/>
          <p:nvPr/>
        </p:nvSpPr>
        <p:spPr>
          <a:xfrm>
            <a:off x="2076194" y="3730511"/>
            <a:ext cx="2293698" cy="36000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38" name="Rectangle 55"/>
          <p:cNvSpPr>
            <a:spLocks noChangeArrowheads="1"/>
          </p:cNvSpPr>
          <p:nvPr/>
        </p:nvSpPr>
        <p:spPr bwMode="auto">
          <a:xfrm>
            <a:off x="2412492" y="1110868"/>
            <a:ext cx="3762400" cy="385505"/>
          </a:xfrm>
          <a:prstGeom prst="rect">
            <a:avLst/>
          </a:prstGeom>
          <a:noFill/>
          <a:ln w="9525">
            <a:noFill/>
            <a:miter lim="800000"/>
            <a:headEnd/>
            <a:tailEnd/>
          </a:ln>
        </p:spPr>
        <p:txBody>
          <a:bodyPr vert="horz" wrap="square" lIns="68580" tIns="68580" rIns="68580" bIns="68580" numCol="1" anchor="t" anchorCtr="0" compatLnSpc="1">
            <a:prstTxWarp prst="textNoShape">
              <a:avLst/>
            </a:prstTxWarp>
          </a:bodyPr>
          <a:lstStyle/>
          <a:p>
            <a:pPr lvl="0" eaLnBrk="0" fontAlgn="base" hangingPunct="0">
              <a:spcBef>
                <a:spcPct val="0"/>
              </a:spcBef>
              <a:spcAft>
                <a:spcPct val="0"/>
              </a:spcAft>
            </a:pPr>
            <a:r>
              <a:rPr lang="en-CA" altLang="de-DE" sz="1600" b="1" dirty="0">
                <a:latin typeface="Tahoma" charset="0"/>
                <a:ea typeface="Tahoma" charset="0"/>
                <a:cs typeface="Tahoma" charset="0"/>
              </a:rPr>
              <a:t>ASA </a:t>
            </a:r>
            <a:r>
              <a:rPr lang="en-CA" altLang="de-DE" sz="1500" b="1" dirty="0">
                <a:latin typeface="Tahoma" charset="0"/>
                <a:ea typeface="Tahoma" charset="0"/>
                <a:cs typeface="Tahoma" charset="0"/>
              </a:rPr>
              <a:t>75-100 mg/d</a:t>
            </a:r>
          </a:p>
          <a:p>
            <a:pPr defTabSz="685800" eaLnBrk="0" fontAlgn="base" hangingPunct="0">
              <a:spcBef>
                <a:spcPct val="0"/>
              </a:spcBef>
              <a:spcAft>
                <a:spcPct val="0"/>
              </a:spcAft>
            </a:pPr>
            <a:endParaRPr lang="en-CA" altLang="de-DE" sz="2000" b="1" dirty="0">
              <a:latin typeface="Tahoma" charset="0"/>
              <a:ea typeface="Tahoma" charset="0"/>
              <a:cs typeface="Tahoma" charset="0"/>
            </a:endParaRPr>
          </a:p>
          <a:p>
            <a:pPr defTabSz="685800" eaLnBrk="0" fontAlgn="base" hangingPunct="0">
              <a:spcBef>
                <a:spcPct val="0"/>
              </a:spcBef>
              <a:spcAft>
                <a:spcPct val="0"/>
              </a:spcAft>
            </a:pPr>
            <a:endParaRPr lang="en-CA" altLang="de-DE" sz="2000" b="1" dirty="0">
              <a:latin typeface="Tahoma" charset="0"/>
              <a:ea typeface="Tahoma" charset="0"/>
              <a:cs typeface="Tahoma" charset="0"/>
            </a:endParaRPr>
          </a:p>
        </p:txBody>
      </p:sp>
      <p:sp>
        <p:nvSpPr>
          <p:cNvPr id="39" name="Rectangle 55"/>
          <p:cNvSpPr>
            <a:spLocks noChangeArrowheads="1"/>
          </p:cNvSpPr>
          <p:nvPr/>
        </p:nvSpPr>
        <p:spPr bwMode="auto">
          <a:xfrm>
            <a:off x="3061802" y="1517206"/>
            <a:ext cx="2914587" cy="248134"/>
          </a:xfrm>
          <a:prstGeom prst="rect">
            <a:avLst/>
          </a:prstGeom>
          <a:noFill/>
          <a:ln w="9525">
            <a:noFill/>
            <a:miter lim="800000"/>
            <a:headEnd/>
            <a:tailEnd/>
          </a:ln>
        </p:spPr>
        <p:txBody>
          <a:bodyPr vert="horz" wrap="square" lIns="68580" tIns="68580" rIns="68580" bIns="68580" numCol="1" anchor="t" anchorCtr="0" compatLnSpc="1">
            <a:prstTxWarp prst="textNoShape">
              <a:avLst/>
            </a:prstTxWarp>
          </a:bodyPr>
          <a:lstStyle/>
          <a:p>
            <a:pPr lvl="0" eaLnBrk="0" fontAlgn="base" hangingPunct="0">
              <a:spcBef>
                <a:spcPct val="0"/>
              </a:spcBef>
              <a:spcAft>
                <a:spcPct val="0"/>
              </a:spcAft>
            </a:pPr>
            <a:r>
              <a:rPr lang="en-CA" altLang="de-DE" sz="1600" b="1" dirty="0" err="1">
                <a:latin typeface="Tahoma" charset="0"/>
                <a:ea typeface="Tahoma" charset="0"/>
                <a:cs typeface="Tahoma" charset="0"/>
              </a:rPr>
              <a:t>Ticagrelor</a:t>
            </a:r>
            <a:r>
              <a:rPr lang="en-CA" altLang="de-DE" sz="1600" b="1" dirty="0">
                <a:latin typeface="Tahoma" charset="0"/>
                <a:ea typeface="Tahoma" charset="0"/>
                <a:cs typeface="Tahoma" charset="0"/>
              </a:rPr>
              <a:t> 90 mg bid </a:t>
            </a:r>
          </a:p>
          <a:p>
            <a:pPr defTabSz="685800" eaLnBrk="0" fontAlgn="base" hangingPunct="0">
              <a:spcBef>
                <a:spcPct val="0"/>
              </a:spcBef>
              <a:spcAft>
                <a:spcPct val="0"/>
              </a:spcAft>
            </a:pPr>
            <a:endParaRPr lang="en-CA" altLang="de-DE" sz="1600" b="1" dirty="0">
              <a:latin typeface="Tahoma" charset="0"/>
              <a:ea typeface="Tahoma" charset="0"/>
              <a:cs typeface="Tahoma" charset="0"/>
            </a:endParaRPr>
          </a:p>
          <a:p>
            <a:pPr defTabSz="685800" eaLnBrk="0" fontAlgn="base" hangingPunct="0">
              <a:spcBef>
                <a:spcPct val="0"/>
              </a:spcBef>
              <a:spcAft>
                <a:spcPct val="0"/>
              </a:spcAft>
            </a:pPr>
            <a:endParaRPr lang="en-CA" altLang="de-DE" sz="1600" b="1" dirty="0">
              <a:latin typeface="Tahoma" charset="0"/>
              <a:ea typeface="Tahoma" charset="0"/>
              <a:cs typeface="Tahoma" charset="0"/>
            </a:endParaRPr>
          </a:p>
        </p:txBody>
      </p:sp>
      <p:sp>
        <p:nvSpPr>
          <p:cNvPr id="47" name="Rectangle 55"/>
          <p:cNvSpPr>
            <a:spLocks noChangeArrowheads="1"/>
          </p:cNvSpPr>
          <p:nvPr/>
        </p:nvSpPr>
        <p:spPr bwMode="auto">
          <a:xfrm>
            <a:off x="293027" y="2553830"/>
            <a:ext cx="1726630" cy="724981"/>
          </a:xfrm>
          <a:prstGeom prst="rect">
            <a:avLst/>
          </a:prstGeom>
          <a:solidFill>
            <a:srgbClr val="FFFFFF"/>
          </a:solidFill>
          <a:ln w="9525">
            <a:solidFill>
              <a:srgbClr val="000000"/>
            </a:solidFill>
            <a:miter lim="800000"/>
            <a:headEnd/>
            <a:tailEnd/>
          </a:ln>
        </p:spPr>
        <p:txBody>
          <a:bodyPr vert="horz" wrap="square" lIns="68580" tIns="68580" rIns="68580" bIns="68580" numCol="1" anchor="ctr" anchorCtr="0" compatLnSpc="1">
            <a:prstTxWarp prst="textNoShape">
              <a:avLst/>
            </a:prstTxWarp>
          </a:bodyPr>
          <a:lstStyle/>
          <a:p>
            <a:pPr algn="ctr" defTabSz="685800" eaLnBrk="0" fontAlgn="base" hangingPunct="0">
              <a:spcBef>
                <a:spcPct val="0"/>
              </a:spcBef>
              <a:spcAft>
                <a:spcPct val="0"/>
              </a:spcAft>
            </a:pPr>
            <a:endParaRPr lang="en-CA" altLang="de-DE" b="1" dirty="0">
              <a:latin typeface="Tahoma" charset="0"/>
              <a:ea typeface="Tahoma" charset="0"/>
              <a:cs typeface="Tahoma" charset="0"/>
            </a:endParaRPr>
          </a:p>
          <a:p>
            <a:pPr algn="ctr" defTabSz="685800" eaLnBrk="0" fontAlgn="base" hangingPunct="0">
              <a:spcBef>
                <a:spcPct val="0"/>
              </a:spcBef>
              <a:spcAft>
                <a:spcPct val="0"/>
              </a:spcAft>
            </a:pPr>
            <a:endParaRPr lang="en-CA" altLang="de-DE" b="1" dirty="0">
              <a:latin typeface="Tahoma" charset="0"/>
              <a:ea typeface="Tahoma" charset="0"/>
              <a:cs typeface="Tahoma" charset="0"/>
            </a:endParaRPr>
          </a:p>
          <a:p>
            <a:pPr algn="ctr" defTabSz="685800" eaLnBrk="0" fontAlgn="base" hangingPunct="0">
              <a:spcBef>
                <a:spcPct val="0"/>
              </a:spcBef>
              <a:spcAft>
                <a:spcPct val="0"/>
              </a:spcAft>
            </a:pPr>
            <a:r>
              <a:rPr lang="en-CA" altLang="de-DE" b="1" dirty="0">
                <a:latin typeface="Tahoma" charset="0"/>
                <a:ea typeface="Tahoma" charset="0"/>
                <a:cs typeface="Tahoma" charset="0"/>
              </a:rPr>
              <a:t>ACS:</a:t>
            </a:r>
          </a:p>
          <a:p>
            <a:pPr algn="ctr" defTabSz="685800" eaLnBrk="0" fontAlgn="base" hangingPunct="0">
              <a:spcBef>
                <a:spcPct val="0"/>
              </a:spcBef>
              <a:spcAft>
                <a:spcPct val="0"/>
              </a:spcAft>
            </a:pPr>
            <a:r>
              <a:rPr lang="en-CA" altLang="de-DE" sz="1200" b="1" dirty="0">
                <a:latin typeface="Tahoma" charset="0"/>
                <a:ea typeface="Tahoma" charset="0"/>
                <a:cs typeface="Tahoma" charset="0"/>
              </a:rPr>
              <a:t>UA+NSTEMI+STEMI</a:t>
            </a:r>
          </a:p>
          <a:p>
            <a:pPr defTabSz="685800" eaLnBrk="0" fontAlgn="base" hangingPunct="0">
              <a:spcBef>
                <a:spcPct val="0"/>
              </a:spcBef>
              <a:spcAft>
                <a:spcPct val="0"/>
              </a:spcAft>
            </a:pPr>
            <a:endParaRPr lang="en-CA" altLang="de-DE" b="1" dirty="0">
              <a:latin typeface="Tahoma" charset="0"/>
              <a:ea typeface="Tahoma" charset="0"/>
              <a:cs typeface="Tahoma" charset="0"/>
            </a:endParaRPr>
          </a:p>
          <a:p>
            <a:pPr defTabSz="685800" eaLnBrk="0" fontAlgn="base" hangingPunct="0">
              <a:spcBef>
                <a:spcPct val="0"/>
              </a:spcBef>
              <a:spcAft>
                <a:spcPct val="0"/>
              </a:spcAft>
            </a:pPr>
            <a:endParaRPr lang="en-CA" altLang="de-DE" b="1" dirty="0">
              <a:latin typeface="Tahoma" charset="0"/>
              <a:ea typeface="Tahoma" charset="0"/>
              <a:cs typeface="Tahoma" charset="0"/>
            </a:endParaRPr>
          </a:p>
        </p:txBody>
      </p:sp>
      <p:sp>
        <p:nvSpPr>
          <p:cNvPr id="42" name="Rectangle 55"/>
          <p:cNvSpPr>
            <a:spLocks noChangeArrowheads="1"/>
          </p:cNvSpPr>
          <p:nvPr/>
        </p:nvSpPr>
        <p:spPr bwMode="auto">
          <a:xfrm>
            <a:off x="2062891" y="3680931"/>
            <a:ext cx="2482113" cy="248134"/>
          </a:xfrm>
          <a:prstGeom prst="rect">
            <a:avLst/>
          </a:prstGeom>
          <a:noFill/>
          <a:ln w="9525">
            <a:noFill/>
            <a:miter lim="800000"/>
            <a:headEnd/>
            <a:tailEnd/>
          </a:ln>
        </p:spPr>
        <p:txBody>
          <a:bodyPr vert="horz" wrap="square" lIns="68580" tIns="68580" rIns="68580" bIns="68580" numCol="1" anchor="t" anchorCtr="0" compatLnSpc="1">
            <a:prstTxWarp prst="textNoShape">
              <a:avLst/>
            </a:prstTxWarp>
          </a:bodyPr>
          <a:lstStyle/>
          <a:p>
            <a:pPr lvl="0" eaLnBrk="0" fontAlgn="base" hangingPunct="0">
              <a:spcBef>
                <a:spcPct val="0"/>
              </a:spcBef>
              <a:spcAft>
                <a:spcPct val="0"/>
              </a:spcAft>
            </a:pPr>
            <a:r>
              <a:rPr lang="en-CA" altLang="de-DE" sz="1600" b="1" dirty="0" err="1">
                <a:latin typeface="Tahoma" charset="0"/>
                <a:ea typeface="Tahoma" charset="0"/>
                <a:cs typeface="Tahoma" charset="0"/>
              </a:rPr>
              <a:t>Clopidogrel</a:t>
            </a:r>
            <a:r>
              <a:rPr lang="en-CA" altLang="de-DE" b="1" dirty="0">
                <a:latin typeface="Tahoma" charset="0"/>
                <a:ea typeface="Tahoma" charset="0"/>
                <a:cs typeface="Tahoma" charset="0"/>
              </a:rPr>
              <a:t> </a:t>
            </a:r>
            <a:r>
              <a:rPr lang="en-CA" altLang="de-DE" sz="1500" b="1" dirty="0">
                <a:latin typeface="Tahoma" charset="0"/>
                <a:ea typeface="Tahoma" charset="0"/>
                <a:cs typeface="Tahoma" charset="0"/>
              </a:rPr>
              <a:t>75 mg/d</a:t>
            </a:r>
          </a:p>
        </p:txBody>
      </p:sp>
      <p:sp>
        <p:nvSpPr>
          <p:cNvPr id="2" name="Rounded Rectangle 1"/>
          <p:cNvSpPr/>
          <p:nvPr/>
        </p:nvSpPr>
        <p:spPr>
          <a:xfrm>
            <a:off x="7050930" y="1379975"/>
            <a:ext cx="2026153" cy="1867641"/>
          </a:xfrm>
          <a:prstGeom prst="roundRect">
            <a:avLst/>
          </a:prstGeom>
          <a:solidFill>
            <a:schemeClr val="bg2">
              <a:lumMod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50" b="1" dirty="0">
                <a:solidFill>
                  <a:schemeClr val="tx1"/>
                </a:solidFill>
                <a:latin typeface="Tahoma" charset="0"/>
                <a:ea typeface="Tahoma" charset="0"/>
                <a:cs typeface="Tahoma" charset="0"/>
              </a:rPr>
              <a:t>“All-comers” PCI population </a:t>
            </a:r>
          </a:p>
          <a:p>
            <a:pPr algn="ctr"/>
            <a:r>
              <a:rPr lang="en-US" sz="1650" b="1" dirty="0">
                <a:solidFill>
                  <a:schemeClr val="tx1"/>
                </a:solidFill>
                <a:latin typeface="Tahoma" charset="0"/>
                <a:ea typeface="Tahoma" charset="0"/>
                <a:cs typeface="Tahoma" charset="0"/>
              </a:rPr>
              <a:t>N = 15,991</a:t>
            </a:r>
          </a:p>
          <a:p>
            <a:pPr lvl="0" algn="ctr"/>
            <a:r>
              <a:rPr lang="en-US" sz="1200" b="1" dirty="0">
                <a:solidFill>
                  <a:prstClr val="black"/>
                </a:solidFill>
                <a:latin typeface="Tahoma" charset="0"/>
                <a:ea typeface="Tahoma" charset="0"/>
                <a:cs typeface="Tahoma" charset="0"/>
              </a:rPr>
              <a:t>1:1 </a:t>
            </a:r>
            <a:r>
              <a:rPr lang="en-US" sz="1200" b="1" dirty="0" err="1">
                <a:solidFill>
                  <a:prstClr val="black"/>
                </a:solidFill>
                <a:latin typeface="Tahoma" charset="0"/>
                <a:ea typeface="Tahoma" charset="0"/>
                <a:cs typeface="Tahoma" charset="0"/>
              </a:rPr>
              <a:t>Randomisation</a:t>
            </a:r>
            <a:r>
              <a:rPr lang="en-US" sz="1200" b="1" dirty="0">
                <a:solidFill>
                  <a:prstClr val="black"/>
                </a:solidFill>
                <a:latin typeface="Tahoma" charset="0"/>
                <a:ea typeface="Tahoma" charset="0"/>
                <a:cs typeface="Tahoma" charset="0"/>
              </a:rPr>
              <a:t>, open-label design,</a:t>
            </a:r>
          </a:p>
          <a:p>
            <a:pPr lvl="0" algn="ctr"/>
            <a:r>
              <a:rPr lang="en-US" sz="1200" b="1" dirty="0">
                <a:solidFill>
                  <a:prstClr val="black"/>
                </a:solidFill>
                <a:latin typeface="Tahoma" charset="0"/>
                <a:ea typeface="Tahoma" charset="0"/>
                <a:cs typeface="Tahoma" charset="0"/>
              </a:rPr>
              <a:t>130 centers worldwide</a:t>
            </a:r>
          </a:p>
        </p:txBody>
      </p:sp>
      <p:sp>
        <p:nvSpPr>
          <p:cNvPr id="43" name="Rectangle 55"/>
          <p:cNvSpPr>
            <a:spLocks noChangeArrowheads="1"/>
          </p:cNvSpPr>
          <p:nvPr/>
        </p:nvSpPr>
        <p:spPr bwMode="auto">
          <a:xfrm>
            <a:off x="2129852" y="2884512"/>
            <a:ext cx="2328106" cy="248134"/>
          </a:xfrm>
          <a:prstGeom prst="rect">
            <a:avLst/>
          </a:prstGeom>
          <a:noFill/>
          <a:ln w="9525">
            <a:noFill/>
            <a:miter lim="800000"/>
            <a:headEnd/>
            <a:tailEnd/>
          </a:ln>
        </p:spPr>
        <p:txBody>
          <a:bodyPr vert="horz" wrap="square" lIns="68580" tIns="68580" rIns="68580" bIns="68580" numCol="1" anchor="t" anchorCtr="0" compatLnSpc="1">
            <a:prstTxWarp prst="textNoShape">
              <a:avLst/>
            </a:prstTxWarp>
          </a:bodyPr>
          <a:lstStyle/>
          <a:p>
            <a:pPr lvl="0" eaLnBrk="0" fontAlgn="base" hangingPunct="0">
              <a:spcBef>
                <a:spcPct val="0"/>
              </a:spcBef>
              <a:spcAft>
                <a:spcPct val="0"/>
              </a:spcAft>
            </a:pPr>
            <a:r>
              <a:rPr lang="en-CA" altLang="de-DE" sz="1600" b="1" dirty="0" err="1">
                <a:latin typeface="Tahoma" charset="0"/>
                <a:ea typeface="Tahoma" charset="0"/>
                <a:cs typeface="Tahoma" charset="0"/>
              </a:rPr>
              <a:t>Ticagrelor</a:t>
            </a:r>
            <a:r>
              <a:rPr lang="en-CA" altLang="de-DE" sz="1600" b="1" dirty="0">
                <a:latin typeface="Tahoma" charset="0"/>
                <a:ea typeface="Tahoma" charset="0"/>
                <a:cs typeface="Tahoma" charset="0"/>
              </a:rPr>
              <a:t> 90 mg bid </a:t>
            </a:r>
          </a:p>
          <a:p>
            <a:pPr defTabSz="685800" eaLnBrk="0" fontAlgn="base" hangingPunct="0">
              <a:spcBef>
                <a:spcPct val="0"/>
              </a:spcBef>
              <a:spcAft>
                <a:spcPct val="0"/>
              </a:spcAft>
            </a:pPr>
            <a:endParaRPr lang="en-CA" altLang="de-DE" sz="1600" b="1" dirty="0">
              <a:latin typeface="Tahoma" charset="0"/>
              <a:ea typeface="Tahoma" charset="0"/>
              <a:cs typeface="Tahoma" charset="0"/>
            </a:endParaRPr>
          </a:p>
          <a:p>
            <a:pPr defTabSz="685800" eaLnBrk="0" fontAlgn="base" hangingPunct="0">
              <a:spcBef>
                <a:spcPct val="0"/>
              </a:spcBef>
              <a:spcAft>
                <a:spcPct val="0"/>
              </a:spcAft>
            </a:pPr>
            <a:endParaRPr lang="en-CA" altLang="de-DE" sz="1600" b="1" dirty="0">
              <a:latin typeface="Tahoma" charset="0"/>
              <a:ea typeface="Tahoma" charset="0"/>
              <a:cs typeface="Tahoma" charset="0"/>
            </a:endParaRPr>
          </a:p>
        </p:txBody>
      </p:sp>
      <p:sp>
        <p:nvSpPr>
          <p:cNvPr id="44" name="Rectangle 55"/>
          <p:cNvSpPr>
            <a:spLocks noChangeArrowheads="1"/>
          </p:cNvSpPr>
          <p:nvPr/>
        </p:nvSpPr>
        <p:spPr bwMode="auto">
          <a:xfrm>
            <a:off x="3593556" y="2511583"/>
            <a:ext cx="3190225" cy="191207"/>
          </a:xfrm>
          <a:prstGeom prst="rect">
            <a:avLst/>
          </a:prstGeom>
          <a:noFill/>
          <a:ln w="9525">
            <a:noFill/>
            <a:miter lim="800000"/>
            <a:headEnd/>
            <a:tailEnd/>
          </a:ln>
        </p:spPr>
        <p:txBody>
          <a:bodyPr vert="horz" wrap="square" lIns="68580" tIns="68580" rIns="68580" bIns="68580" numCol="1" anchor="t" anchorCtr="0" compatLnSpc="1">
            <a:prstTxWarp prst="textNoShape">
              <a:avLst/>
            </a:prstTxWarp>
          </a:bodyPr>
          <a:lstStyle/>
          <a:p>
            <a:pPr algn="r" eaLnBrk="0" fontAlgn="base" hangingPunct="0">
              <a:spcBef>
                <a:spcPct val="0"/>
              </a:spcBef>
              <a:spcAft>
                <a:spcPct val="0"/>
              </a:spcAft>
            </a:pPr>
            <a:r>
              <a:rPr lang="en-CA" altLang="de-DE" sz="1600" b="1" dirty="0">
                <a:latin typeface="Tahoma" charset="0"/>
                <a:ea typeface="Tahoma" charset="0"/>
                <a:cs typeface="Tahoma" charset="0"/>
              </a:rPr>
              <a:t>ASA </a:t>
            </a:r>
            <a:r>
              <a:rPr lang="en-CA" altLang="de-DE" sz="1500" b="1" dirty="0">
                <a:latin typeface="Tahoma" charset="0"/>
                <a:ea typeface="Tahoma" charset="0"/>
                <a:cs typeface="Tahoma" charset="0"/>
              </a:rPr>
              <a:t>75-100 mg/d</a:t>
            </a:r>
          </a:p>
          <a:p>
            <a:pPr lvl="0" algn="r" eaLnBrk="0" fontAlgn="base" hangingPunct="0">
              <a:spcBef>
                <a:spcPct val="0"/>
              </a:spcBef>
              <a:spcAft>
                <a:spcPct val="0"/>
              </a:spcAft>
            </a:pPr>
            <a:endParaRPr lang="en-CA" altLang="de-DE" sz="2000" b="1" dirty="0">
              <a:latin typeface="Tahoma" charset="0"/>
              <a:ea typeface="Tahoma" charset="0"/>
              <a:cs typeface="Tahoma" charset="0"/>
            </a:endParaRPr>
          </a:p>
          <a:p>
            <a:pPr defTabSz="685800" eaLnBrk="0" fontAlgn="base" hangingPunct="0">
              <a:spcBef>
                <a:spcPct val="0"/>
              </a:spcBef>
              <a:spcAft>
                <a:spcPct val="0"/>
              </a:spcAft>
            </a:pPr>
            <a:endParaRPr lang="en-CA" altLang="de-DE" sz="2000" b="1" dirty="0">
              <a:latin typeface="Tahoma" charset="0"/>
              <a:ea typeface="Tahoma" charset="0"/>
              <a:cs typeface="Tahoma" charset="0"/>
            </a:endParaRPr>
          </a:p>
          <a:p>
            <a:pPr defTabSz="685800" eaLnBrk="0" fontAlgn="base" hangingPunct="0">
              <a:spcBef>
                <a:spcPct val="0"/>
              </a:spcBef>
              <a:spcAft>
                <a:spcPct val="0"/>
              </a:spcAft>
            </a:pPr>
            <a:endParaRPr lang="en-CA" altLang="de-DE" sz="2000" b="1" dirty="0">
              <a:latin typeface="Tahoma" charset="0"/>
              <a:ea typeface="Tahoma" charset="0"/>
              <a:cs typeface="Tahoma" charset="0"/>
            </a:endParaRPr>
          </a:p>
        </p:txBody>
      </p:sp>
      <p:sp>
        <p:nvSpPr>
          <p:cNvPr id="50" name="Rectangle 55"/>
          <p:cNvSpPr>
            <a:spLocks noChangeArrowheads="1"/>
          </p:cNvSpPr>
          <p:nvPr/>
        </p:nvSpPr>
        <p:spPr bwMode="auto">
          <a:xfrm>
            <a:off x="4911650" y="2960651"/>
            <a:ext cx="2425192" cy="191207"/>
          </a:xfrm>
          <a:prstGeom prst="rect">
            <a:avLst/>
          </a:prstGeom>
          <a:noFill/>
          <a:ln w="9525">
            <a:noFill/>
            <a:miter lim="800000"/>
            <a:headEnd/>
            <a:tailEnd/>
          </a:ln>
        </p:spPr>
        <p:txBody>
          <a:bodyPr vert="horz" wrap="square" lIns="68580" tIns="68580" rIns="68580" bIns="68580" numCol="1" anchor="t" anchorCtr="0" compatLnSpc="1">
            <a:prstTxWarp prst="textNoShape">
              <a:avLst/>
            </a:prstTxWarp>
          </a:bodyPr>
          <a:lstStyle/>
          <a:p>
            <a:pPr eaLnBrk="0" fontAlgn="base" hangingPunct="0">
              <a:spcBef>
                <a:spcPct val="0"/>
              </a:spcBef>
              <a:spcAft>
                <a:spcPct val="0"/>
              </a:spcAft>
            </a:pPr>
            <a:r>
              <a:rPr lang="en-CA" altLang="de-DE" sz="1600" b="1">
                <a:latin typeface="Tahoma" charset="0"/>
                <a:ea typeface="Tahoma" charset="0"/>
                <a:cs typeface="Tahoma" charset="0"/>
              </a:rPr>
              <a:t>ASA </a:t>
            </a:r>
            <a:r>
              <a:rPr lang="en-CA" altLang="de-DE" sz="1500" b="1">
                <a:latin typeface="Tahoma" charset="0"/>
                <a:ea typeface="Tahoma" charset="0"/>
                <a:cs typeface="Tahoma" charset="0"/>
              </a:rPr>
              <a:t>75-100 </a:t>
            </a:r>
            <a:r>
              <a:rPr lang="en-CA" altLang="de-DE" sz="1500" b="1" dirty="0">
                <a:latin typeface="Tahoma" charset="0"/>
                <a:ea typeface="Tahoma" charset="0"/>
                <a:cs typeface="Tahoma" charset="0"/>
              </a:rPr>
              <a:t>mg/d</a:t>
            </a:r>
          </a:p>
          <a:p>
            <a:pPr lvl="0" eaLnBrk="0" fontAlgn="base" hangingPunct="0">
              <a:spcBef>
                <a:spcPct val="0"/>
              </a:spcBef>
              <a:spcAft>
                <a:spcPct val="0"/>
              </a:spcAft>
            </a:pPr>
            <a:endParaRPr lang="en-CA" altLang="de-DE" sz="2000" b="1" dirty="0">
              <a:latin typeface="Tahoma" charset="0"/>
              <a:ea typeface="Tahoma" charset="0"/>
              <a:cs typeface="Tahoma" charset="0"/>
            </a:endParaRPr>
          </a:p>
          <a:p>
            <a:pPr defTabSz="685800" eaLnBrk="0" fontAlgn="base" hangingPunct="0">
              <a:spcBef>
                <a:spcPct val="0"/>
              </a:spcBef>
              <a:spcAft>
                <a:spcPct val="0"/>
              </a:spcAft>
            </a:pPr>
            <a:endParaRPr lang="en-CA" altLang="de-DE" sz="2000" b="1" dirty="0">
              <a:latin typeface="Tahoma" charset="0"/>
              <a:ea typeface="Tahoma" charset="0"/>
              <a:cs typeface="Tahoma" charset="0"/>
            </a:endParaRPr>
          </a:p>
          <a:p>
            <a:pPr defTabSz="685800" eaLnBrk="0" fontAlgn="base" hangingPunct="0">
              <a:spcBef>
                <a:spcPct val="0"/>
              </a:spcBef>
              <a:spcAft>
                <a:spcPct val="0"/>
              </a:spcAft>
            </a:pPr>
            <a:endParaRPr lang="en-CA" altLang="de-DE" sz="2000" b="1" dirty="0">
              <a:latin typeface="Tahoma" charset="0"/>
              <a:ea typeface="Tahoma" charset="0"/>
              <a:cs typeface="Tahoma" charset="0"/>
            </a:endParaRPr>
          </a:p>
        </p:txBody>
      </p:sp>
      <p:sp>
        <p:nvSpPr>
          <p:cNvPr id="51" name="Rounded Rectangle 50"/>
          <p:cNvSpPr/>
          <p:nvPr/>
        </p:nvSpPr>
        <p:spPr>
          <a:xfrm>
            <a:off x="7050928" y="3401956"/>
            <a:ext cx="2026154" cy="1618066"/>
          </a:xfrm>
          <a:prstGeom prst="round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1200" b="1" dirty="0" smtClean="0">
                <a:solidFill>
                  <a:prstClr val="black"/>
                </a:solidFill>
                <a:latin typeface="Tahoma" charset="0"/>
                <a:ea typeface="Tahoma" charset="0"/>
                <a:cs typeface="Tahoma" charset="0"/>
              </a:rPr>
              <a:t>Any </a:t>
            </a:r>
            <a:r>
              <a:rPr lang="en-US" sz="1200" b="1" dirty="0">
                <a:solidFill>
                  <a:prstClr val="black"/>
                </a:solidFill>
                <a:latin typeface="Tahoma" charset="0"/>
                <a:ea typeface="Tahoma" charset="0"/>
                <a:cs typeface="Tahoma" charset="0"/>
              </a:rPr>
              <a:t>type of lesions:  </a:t>
            </a:r>
          </a:p>
          <a:p>
            <a:pPr lvl="0"/>
            <a:r>
              <a:rPr lang="en-US" sz="1200" b="1" dirty="0">
                <a:solidFill>
                  <a:prstClr val="black"/>
                </a:solidFill>
                <a:latin typeface="Tahoma" charset="0"/>
                <a:ea typeface="Tahoma" charset="0"/>
                <a:cs typeface="Tahoma" charset="0"/>
              </a:rPr>
              <a:t>  Left main, SVG, CTO </a:t>
            </a:r>
          </a:p>
          <a:p>
            <a:pPr lvl="0"/>
            <a:r>
              <a:rPr lang="en-US" sz="1200" b="1" dirty="0">
                <a:solidFill>
                  <a:prstClr val="black"/>
                </a:solidFill>
                <a:latin typeface="Tahoma" charset="0"/>
                <a:ea typeface="Tahoma" charset="0"/>
                <a:cs typeface="Tahoma" charset="0"/>
              </a:rPr>
              <a:t>  bifurcation, ISR, etc.</a:t>
            </a:r>
          </a:p>
          <a:p>
            <a:pPr lvl="0"/>
            <a:endParaRPr lang="en-US" sz="1200" b="1" dirty="0">
              <a:solidFill>
                <a:prstClr val="black"/>
              </a:solidFill>
              <a:latin typeface="Tahoma" charset="0"/>
              <a:ea typeface="Tahoma" charset="0"/>
              <a:cs typeface="Tahoma" charset="0"/>
            </a:endParaRPr>
          </a:p>
          <a:p>
            <a:pPr lvl="0"/>
            <a:r>
              <a:rPr lang="en-US" sz="1200" b="1" dirty="0" smtClean="0">
                <a:solidFill>
                  <a:prstClr val="black"/>
                </a:solidFill>
                <a:latin typeface="Tahoma" charset="0"/>
                <a:ea typeface="Tahoma" charset="0"/>
                <a:cs typeface="Tahoma" charset="0"/>
              </a:rPr>
              <a:t>Unrestricted </a:t>
            </a:r>
            <a:r>
              <a:rPr lang="en-US" sz="1200" b="1" dirty="0">
                <a:solidFill>
                  <a:prstClr val="black"/>
                </a:solidFill>
                <a:latin typeface="Tahoma" charset="0"/>
                <a:ea typeface="Tahoma" charset="0"/>
                <a:cs typeface="Tahoma" charset="0"/>
              </a:rPr>
              <a:t>use of </a:t>
            </a:r>
          </a:p>
          <a:p>
            <a:pPr lvl="0"/>
            <a:r>
              <a:rPr lang="en-US" sz="1200" b="1" dirty="0">
                <a:solidFill>
                  <a:prstClr val="black"/>
                </a:solidFill>
                <a:latin typeface="Tahoma" charset="0"/>
                <a:ea typeface="Tahoma" charset="0"/>
                <a:cs typeface="Tahoma" charset="0"/>
              </a:rPr>
              <a:t>   DES </a:t>
            </a:r>
            <a:r>
              <a:rPr lang="en-US" sz="1050" b="1" dirty="0">
                <a:solidFill>
                  <a:prstClr val="black"/>
                </a:solidFill>
                <a:latin typeface="Tahoma" charset="0"/>
                <a:ea typeface="Tahoma" charset="0"/>
                <a:cs typeface="Tahoma" charset="0"/>
              </a:rPr>
              <a:t>(number, length)</a:t>
            </a:r>
            <a:endParaRPr lang="en-US" sz="1050" b="1" dirty="0">
              <a:solidFill>
                <a:schemeClr val="tx1"/>
              </a:solidFill>
              <a:latin typeface="Tahoma" charset="0"/>
              <a:ea typeface="Tahoma" charset="0"/>
              <a:cs typeface="Tahoma" charset="0"/>
            </a:endParaRPr>
          </a:p>
        </p:txBody>
      </p:sp>
      <p:sp>
        <p:nvSpPr>
          <p:cNvPr id="4" name="TextBox 3"/>
          <p:cNvSpPr txBox="1"/>
          <p:nvPr/>
        </p:nvSpPr>
        <p:spPr>
          <a:xfrm>
            <a:off x="492382" y="14267"/>
            <a:ext cx="5908238" cy="769441"/>
          </a:xfrm>
          <a:prstGeom prst="rect">
            <a:avLst/>
          </a:prstGeom>
          <a:noFill/>
        </p:spPr>
        <p:txBody>
          <a:bodyPr wrap="none" rtlCol="0">
            <a:spAutoFit/>
          </a:bodyPr>
          <a:lstStyle/>
          <a:p>
            <a:r>
              <a:rPr lang="en-GB" sz="4400" b="1" dirty="0" smtClean="0">
                <a:solidFill>
                  <a:srgbClr val="FFFF00"/>
                </a:solidFill>
              </a:rPr>
              <a:t>GLOBAL LEADERS design</a:t>
            </a:r>
            <a:endParaRPr lang="en-GB" sz="4400" b="1" dirty="0">
              <a:solidFill>
                <a:srgbClr val="FFFF00"/>
              </a:solidFill>
            </a:endParaRPr>
          </a:p>
        </p:txBody>
      </p:sp>
      <p:pic>
        <p:nvPicPr>
          <p:cNvPr id="41" name="Picture 4" descr="GLASSY LOGO_N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680" y="-48900"/>
            <a:ext cx="1491221" cy="1054476"/>
          </a:xfrm>
          <a:prstGeom prst="rect">
            <a:avLst/>
          </a:prstGeom>
        </p:spPr>
      </p:pic>
      <p:sp>
        <p:nvSpPr>
          <p:cNvPr id="6" name="TextBox 5"/>
          <p:cNvSpPr txBox="1"/>
          <p:nvPr/>
        </p:nvSpPr>
        <p:spPr>
          <a:xfrm>
            <a:off x="182204" y="731624"/>
            <a:ext cx="1516198" cy="307777"/>
          </a:xfrm>
          <a:prstGeom prst="rect">
            <a:avLst/>
          </a:prstGeom>
          <a:noFill/>
        </p:spPr>
        <p:txBody>
          <a:bodyPr wrap="none" rtlCol="0">
            <a:spAutoFit/>
          </a:bodyPr>
          <a:lstStyle/>
          <a:p>
            <a:r>
              <a:rPr lang="en-GB" sz="1400" b="1" dirty="0" smtClean="0">
                <a:solidFill>
                  <a:srgbClr val="FFFFFF"/>
                </a:solidFill>
              </a:rPr>
              <a:t>Experimental arm</a:t>
            </a:r>
            <a:endParaRPr lang="en-GB" sz="1400" b="1" dirty="0">
              <a:solidFill>
                <a:srgbClr val="FFFFFF"/>
              </a:solidFill>
            </a:endParaRPr>
          </a:p>
        </p:txBody>
      </p:sp>
      <p:sp>
        <p:nvSpPr>
          <p:cNvPr id="45" name="TextBox 44"/>
          <p:cNvSpPr txBox="1"/>
          <p:nvPr/>
        </p:nvSpPr>
        <p:spPr>
          <a:xfrm>
            <a:off x="184520" y="2139702"/>
            <a:ext cx="1078315" cy="307777"/>
          </a:xfrm>
          <a:prstGeom prst="rect">
            <a:avLst/>
          </a:prstGeom>
          <a:noFill/>
        </p:spPr>
        <p:txBody>
          <a:bodyPr wrap="none" rtlCol="0">
            <a:spAutoFit/>
          </a:bodyPr>
          <a:lstStyle/>
          <a:p>
            <a:r>
              <a:rPr lang="en-GB" sz="1400" b="1" dirty="0" smtClean="0">
                <a:solidFill>
                  <a:srgbClr val="FFFFFF"/>
                </a:solidFill>
              </a:rPr>
              <a:t>Control arm</a:t>
            </a:r>
            <a:endParaRPr lang="en-GB" sz="1400" b="1" dirty="0">
              <a:solidFill>
                <a:srgbClr val="FFFFFF"/>
              </a:solidFill>
            </a:endParaRPr>
          </a:p>
        </p:txBody>
      </p:sp>
      <p:sp>
        <p:nvSpPr>
          <p:cNvPr id="8" name="TextBox 7"/>
          <p:cNvSpPr txBox="1"/>
          <p:nvPr/>
        </p:nvSpPr>
        <p:spPr>
          <a:xfrm>
            <a:off x="15207" y="4731990"/>
            <a:ext cx="4009293" cy="369332"/>
          </a:xfrm>
          <a:prstGeom prst="rect">
            <a:avLst/>
          </a:prstGeom>
          <a:noFill/>
        </p:spPr>
        <p:txBody>
          <a:bodyPr wrap="none" rtlCol="0">
            <a:spAutoFit/>
          </a:bodyPr>
          <a:lstStyle/>
          <a:p>
            <a:r>
              <a:rPr lang="en-GB" dirty="0" smtClean="0">
                <a:solidFill>
                  <a:srgbClr val="FFFFFF"/>
                </a:solidFill>
              </a:rPr>
              <a:t>Randomization was also stratified by site</a:t>
            </a:r>
            <a:endParaRPr lang="en-GB" dirty="0">
              <a:solidFill>
                <a:srgbClr val="FFFFFF"/>
              </a:solidFill>
            </a:endParaRPr>
          </a:p>
        </p:txBody>
      </p:sp>
    </p:spTree>
    <p:extLst>
      <p:ext uri="{BB962C8B-B14F-4D97-AF65-F5344CB8AC3E}">
        <p14:creationId xmlns:p14="http://schemas.microsoft.com/office/powerpoint/2010/main" val="31703035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1"/>
          <p:cNvSpPr>
            <a:spLocks noGrp="1"/>
          </p:cNvSpPr>
          <p:nvPr>
            <p:ph type="title"/>
          </p:nvPr>
        </p:nvSpPr>
        <p:spPr>
          <a:xfrm>
            <a:off x="86816" y="28108"/>
            <a:ext cx="8229600" cy="815450"/>
          </a:xfrm>
        </p:spPr>
        <p:txBody>
          <a:bodyPr>
            <a:normAutofit/>
          </a:bodyPr>
          <a:lstStyle/>
          <a:p>
            <a:pPr algn="l"/>
            <a:r>
              <a:rPr lang="fr-FR" sz="3600" b="1" cap="small" dirty="0" smtClean="0">
                <a:solidFill>
                  <a:srgbClr val="FFFF00"/>
                </a:solidFill>
              </a:rPr>
              <a:t>GLASSY </a:t>
            </a:r>
            <a:r>
              <a:rPr lang="mr-IN" sz="3600" b="1" cap="small" dirty="0">
                <a:solidFill>
                  <a:srgbClr val="FFFF00"/>
                </a:solidFill>
              </a:rPr>
              <a:t>–</a:t>
            </a:r>
            <a:r>
              <a:rPr lang="fr-FR" sz="3600" b="1" cap="small" dirty="0">
                <a:solidFill>
                  <a:srgbClr val="FFFF00"/>
                </a:solidFill>
              </a:rPr>
              <a:t> </a:t>
            </a:r>
            <a:r>
              <a:rPr lang="fr-FR" sz="3600" b="1" cap="small" dirty="0" smtClean="0">
                <a:solidFill>
                  <a:srgbClr val="FFFFFF"/>
                </a:solidFill>
              </a:rPr>
              <a:t>Objectives</a:t>
            </a:r>
            <a:endParaRPr lang="fr-FR" sz="3600" b="1" cap="small" dirty="0">
              <a:solidFill>
                <a:srgbClr val="FFFFFF"/>
              </a:solidFill>
            </a:endParaRPr>
          </a:p>
        </p:txBody>
      </p:sp>
      <p:sp>
        <p:nvSpPr>
          <p:cNvPr id="7" name="Rectangle 7"/>
          <p:cNvSpPr>
            <a:spLocks noChangeArrowheads="1"/>
          </p:cNvSpPr>
          <p:nvPr/>
        </p:nvSpPr>
        <p:spPr bwMode="auto">
          <a:xfrm>
            <a:off x="239123" y="1131589"/>
            <a:ext cx="8581349" cy="3785653"/>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a:extLst/>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a:solidFill>
                <a:srgbClr val="FFFF00"/>
              </a:solidFill>
            </a:endParaRPr>
          </a:p>
        </p:txBody>
      </p:sp>
      <p:sp>
        <p:nvSpPr>
          <p:cNvPr id="2" name="Rettangolo 1"/>
          <p:cNvSpPr/>
          <p:nvPr/>
        </p:nvSpPr>
        <p:spPr>
          <a:xfrm>
            <a:off x="251520" y="1131590"/>
            <a:ext cx="8389478" cy="3539431"/>
          </a:xfrm>
          <a:prstGeom prst="rect">
            <a:avLst/>
          </a:prstGeom>
          <a:ln>
            <a:noFill/>
          </a:ln>
        </p:spPr>
        <p:txBody>
          <a:bodyPr wrap="square">
            <a:spAutoFit/>
          </a:bodyPr>
          <a:lstStyle/>
          <a:p>
            <a:pPr algn="just"/>
            <a:r>
              <a:rPr lang="it-IT" sz="2400" b="1" dirty="0" smtClean="0">
                <a:solidFill>
                  <a:srgbClr val="FFFFFF"/>
                </a:solidFill>
              </a:rPr>
              <a:t>To </a:t>
            </a:r>
            <a:r>
              <a:rPr lang="it-IT" sz="2400" b="1" dirty="0" err="1" smtClean="0">
                <a:solidFill>
                  <a:srgbClr val="FFFFFF"/>
                </a:solidFill>
              </a:rPr>
              <a:t>assess</a:t>
            </a:r>
            <a:r>
              <a:rPr lang="it-IT" sz="2400" b="1" dirty="0" smtClean="0">
                <a:solidFill>
                  <a:srgbClr val="FFFFFF"/>
                </a:solidFill>
              </a:rPr>
              <a:t> the comparative </a:t>
            </a:r>
            <a:r>
              <a:rPr lang="it-IT" sz="2400" b="1" dirty="0" err="1" smtClean="0">
                <a:solidFill>
                  <a:srgbClr val="FFFFFF"/>
                </a:solidFill>
              </a:rPr>
              <a:t>effectiveness</a:t>
            </a:r>
            <a:r>
              <a:rPr lang="it-IT" sz="2400" b="1" dirty="0" smtClean="0">
                <a:solidFill>
                  <a:srgbClr val="FFFFFF"/>
                </a:solidFill>
              </a:rPr>
              <a:t> of the </a:t>
            </a:r>
            <a:r>
              <a:rPr lang="it-IT" sz="2400" b="1" dirty="0" err="1" smtClean="0">
                <a:solidFill>
                  <a:srgbClr val="FFFFFF"/>
                </a:solidFill>
              </a:rPr>
              <a:t>experimental</a:t>
            </a:r>
            <a:r>
              <a:rPr lang="it-IT" sz="2400" b="1" dirty="0" smtClean="0">
                <a:solidFill>
                  <a:srgbClr val="FFFFFF"/>
                </a:solidFill>
              </a:rPr>
              <a:t> treatment </a:t>
            </a:r>
            <a:r>
              <a:rPr lang="it-IT" sz="2400" b="1" dirty="0" err="1" smtClean="0">
                <a:solidFill>
                  <a:srgbClr val="FFFFFF"/>
                </a:solidFill>
              </a:rPr>
              <a:t>strategy</a:t>
            </a:r>
            <a:r>
              <a:rPr lang="it-IT" sz="2400" b="1" dirty="0" smtClean="0">
                <a:solidFill>
                  <a:srgbClr val="FFFFFF"/>
                </a:solidFill>
              </a:rPr>
              <a:t> </a:t>
            </a:r>
            <a:r>
              <a:rPr lang="it-IT" sz="2400" b="1" dirty="0" err="1" smtClean="0">
                <a:solidFill>
                  <a:srgbClr val="FFFFFF"/>
                </a:solidFill>
              </a:rPr>
              <a:t>as</a:t>
            </a:r>
            <a:r>
              <a:rPr lang="it-IT" sz="2400" b="1" dirty="0" smtClean="0">
                <a:solidFill>
                  <a:srgbClr val="FFFFFF"/>
                </a:solidFill>
              </a:rPr>
              <a:t> </a:t>
            </a:r>
            <a:r>
              <a:rPr lang="it-IT" sz="2400" b="1" dirty="0" err="1" smtClean="0">
                <a:solidFill>
                  <a:srgbClr val="FFFFFF"/>
                </a:solidFill>
              </a:rPr>
              <a:t>compared</a:t>
            </a:r>
            <a:r>
              <a:rPr lang="it-IT" sz="2400" b="1" dirty="0">
                <a:solidFill>
                  <a:srgbClr val="FFFFFF"/>
                </a:solidFill>
              </a:rPr>
              <a:t> to </a:t>
            </a:r>
            <a:r>
              <a:rPr lang="it-IT" sz="2400" b="1" dirty="0" err="1">
                <a:solidFill>
                  <a:srgbClr val="FFFFFF"/>
                </a:solidFill>
              </a:rPr>
              <a:t>conventional</a:t>
            </a:r>
            <a:r>
              <a:rPr lang="it-IT" sz="2400" b="1" dirty="0">
                <a:solidFill>
                  <a:srgbClr val="FFFFFF"/>
                </a:solidFill>
              </a:rPr>
              <a:t> 12-month DAPT </a:t>
            </a:r>
            <a:r>
              <a:rPr lang="it-IT" sz="2400" b="1" dirty="0" err="1">
                <a:solidFill>
                  <a:srgbClr val="FFFFFF"/>
                </a:solidFill>
              </a:rPr>
              <a:t>followed</a:t>
            </a:r>
            <a:r>
              <a:rPr lang="it-IT" sz="2400" b="1" dirty="0">
                <a:solidFill>
                  <a:srgbClr val="FFFFFF"/>
                </a:solidFill>
              </a:rPr>
              <a:t> by </a:t>
            </a:r>
            <a:r>
              <a:rPr lang="it-IT" sz="2400" b="1" dirty="0" err="1" smtClean="0">
                <a:solidFill>
                  <a:srgbClr val="FFFFFF"/>
                </a:solidFill>
              </a:rPr>
              <a:t>aspirin</a:t>
            </a:r>
            <a:r>
              <a:rPr lang="it-IT" sz="2400" b="1" dirty="0" smtClean="0">
                <a:solidFill>
                  <a:srgbClr val="FFFFFF"/>
                </a:solidFill>
              </a:rPr>
              <a:t> on the: </a:t>
            </a:r>
          </a:p>
          <a:p>
            <a:pPr algn="just"/>
            <a:endParaRPr lang="it-IT" sz="2400" b="1" dirty="0" smtClean="0">
              <a:solidFill>
                <a:srgbClr val="FFFFFF"/>
              </a:solidFill>
            </a:endParaRPr>
          </a:p>
          <a:p>
            <a:pPr algn="just"/>
            <a:r>
              <a:rPr lang="it-IT" sz="2400" b="1" dirty="0" smtClean="0">
                <a:solidFill>
                  <a:srgbClr val="FFFFFF"/>
                </a:solidFill>
              </a:rPr>
              <a:t>	</a:t>
            </a:r>
            <a:r>
              <a:rPr lang="it-IT" sz="2400" b="1" dirty="0" err="1" smtClean="0">
                <a:solidFill>
                  <a:srgbClr val="FFFFFF"/>
                </a:solidFill>
              </a:rPr>
              <a:t>Primary</a:t>
            </a:r>
            <a:r>
              <a:rPr lang="it-IT" sz="2400" b="1" dirty="0" smtClean="0">
                <a:solidFill>
                  <a:srgbClr val="FFFFFF"/>
                </a:solidFill>
              </a:rPr>
              <a:t> </a:t>
            </a:r>
            <a:r>
              <a:rPr lang="it-IT" sz="2400" b="1" dirty="0" err="1">
                <a:solidFill>
                  <a:srgbClr val="FFFFFF"/>
                </a:solidFill>
              </a:rPr>
              <a:t>e</a:t>
            </a:r>
            <a:r>
              <a:rPr lang="it-IT" sz="2400" b="1" dirty="0" err="1" smtClean="0">
                <a:solidFill>
                  <a:srgbClr val="FFFFFF"/>
                </a:solidFill>
              </a:rPr>
              <a:t>fficacy</a:t>
            </a:r>
            <a:r>
              <a:rPr lang="it-IT" sz="2400" b="1" dirty="0" smtClean="0">
                <a:solidFill>
                  <a:srgbClr val="FFFFFF"/>
                </a:solidFill>
              </a:rPr>
              <a:t> EP of CEC-</a:t>
            </a:r>
            <a:r>
              <a:rPr lang="it-IT" sz="2400" b="1" dirty="0" err="1" smtClean="0">
                <a:solidFill>
                  <a:srgbClr val="FFFFFF"/>
                </a:solidFill>
              </a:rPr>
              <a:t>adjudicated</a:t>
            </a:r>
            <a:r>
              <a:rPr lang="it-IT" sz="2400" b="1" dirty="0">
                <a:solidFill>
                  <a:srgbClr val="FFFFFF"/>
                </a:solidFill>
              </a:rPr>
              <a:t> </a:t>
            </a:r>
            <a:r>
              <a:rPr lang="it-IT" sz="2400" b="1" dirty="0" err="1" smtClean="0">
                <a:solidFill>
                  <a:srgbClr val="FFFFFF"/>
                </a:solidFill>
              </a:rPr>
              <a:t>all</a:t>
            </a:r>
            <a:r>
              <a:rPr lang="it-IT" sz="2400" b="1" dirty="0" smtClean="0">
                <a:solidFill>
                  <a:srgbClr val="FFFFFF"/>
                </a:solidFill>
              </a:rPr>
              <a:t>-cause </a:t>
            </a:r>
            <a:r>
              <a:rPr lang="it-IT" sz="2400" b="1" dirty="0" err="1" smtClean="0">
                <a:solidFill>
                  <a:srgbClr val="FFFFFF"/>
                </a:solidFill>
              </a:rPr>
              <a:t>death</a:t>
            </a:r>
            <a:r>
              <a:rPr lang="it-IT" sz="2400" b="1" dirty="0" smtClean="0">
                <a:solidFill>
                  <a:srgbClr val="FFFFFF"/>
                </a:solidFill>
              </a:rPr>
              <a:t>, non-	</a:t>
            </a:r>
            <a:r>
              <a:rPr lang="it-IT" sz="2400" b="1" dirty="0" err="1" smtClean="0">
                <a:solidFill>
                  <a:srgbClr val="FFFFFF"/>
                </a:solidFill>
              </a:rPr>
              <a:t>fatal</a:t>
            </a:r>
            <a:r>
              <a:rPr lang="it-IT" sz="2400" b="1" dirty="0" smtClean="0">
                <a:solidFill>
                  <a:srgbClr val="FFFFFF"/>
                </a:solidFill>
              </a:rPr>
              <a:t> MI, non-</a:t>
            </a:r>
            <a:r>
              <a:rPr lang="it-IT" sz="2400" b="1" dirty="0" err="1" smtClean="0">
                <a:solidFill>
                  <a:srgbClr val="FFFFFF"/>
                </a:solidFill>
              </a:rPr>
              <a:t>fatal</a:t>
            </a:r>
            <a:r>
              <a:rPr lang="it-IT" sz="2400" b="1" dirty="0" smtClean="0">
                <a:solidFill>
                  <a:srgbClr val="FFFFFF"/>
                </a:solidFill>
              </a:rPr>
              <a:t> </a:t>
            </a:r>
            <a:r>
              <a:rPr lang="it-IT" sz="2400" b="1" dirty="0" err="1" smtClean="0">
                <a:solidFill>
                  <a:srgbClr val="FFFFFF"/>
                </a:solidFill>
              </a:rPr>
              <a:t>stroke</a:t>
            </a:r>
            <a:r>
              <a:rPr lang="it-IT" sz="2400" b="1" dirty="0" smtClean="0">
                <a:solidFill>
                  <a:srgbClr val="FFFFFF"/>
                </a:solidFill>
              </a:rPr>
              <a:t> or </a:t>
            </a:r>
            <a:r>
              <a:rPr lang="it-IT" sz="2400" b="1" dirty="0" err="1" smtClean="0">
                <a:solidFill>
                  <a:srgbClr val="FFFFFF"/>
                </a:solidFill>
              </a:rPr>
              <a:t>urgent</a:t>
            </a:r>
            <a:r>
              <a:rPr lang="it-IT" sz="2400" b="1" dirty="0" smtClean="0">
                <a:solidFill>
                  <a:srgbClr val="FFFFFF"/>
                </a:solidFill>
              </a:rPr>
              <a:t> 	TVR 	</a:t>
            </a:r>
          </a:p>
          <a:p>
            <a:pPr algn="just"/>
            <a:r>
              <a:rPr lang="it-IT" sz="1600" b="1" dirty="0" smtClean="0">
                <a:solidFill>
                  <a:srgbClr val="FFFFFF"/>
                </a:solidFill>
              </a:rPr>
              <a:t>	(</a:t>
            </a:r>
            <a:r>
              <a:rPr lang="it-IT" sz="1600" b="1" i="1" dirty="0" smtClean="0">
                <a:solidFill>
                  <a:srgbClr val="FFFFFF"/>
                </a:solidFill>
              </a:rPr>
              <a:t>non-</a:t>
            </a:r>
            <a:r>
              <a:rPr lang="it-IT" sz="1600" b="1" i="1" dirty="0" err="1" smtClean="0">
                <a:solidFill>
                  <a:srgbClr val="FFFFFF"/>
                </a:solidFill>
              </a:rPr>
              <a:t>inferiority</a:t>
            </a:r>
            <a:r>
              <a:rPr lang="it-IT" sz="1600" b="1" i="1" dirty="0" smtClean="0">
                <a:solidFill>
                  <a:srgbClr val="FFFFFF"/>
                </a:solidFill>
              </a:rPr>
              <a:t> </a:t>
            </a:r>
            <a:r>
              <a:rPr lang="it-IT" sz="1600" b="1" dirty="0" smtClean="0">
                <a:solidFill>
                  <a:srgbClr val="FFFFFF"/>
                </a:solidFill>
              </a:rPr>
              <a:t>and </a:t>
            </a:r>
            <a:r>
              <a:rPr lang="it-IT" sz="1600" b="1" dirty="0" err="1" smtClean="0">
                <a:solidFill>
                  <a:srgbClr val="FFFFFF"/>
                </a:solidFill>
              </a:rPr>
              <a:t>if</a:t>
            </a:r>
            <a:r>
              <a:rPr lang="it-IT" sz="1600" b="1" dirty="0" smtClean="0">
                <a:solidFill>
                  <a:srgbClr val="FFFFFF"/>
                </a:solidFill>
              </a:rPr>
              <a:t> </a:t>
            </a:r>
            <a:r>
              <a:rPr lang="it-IT" sz="1600" b="1" dirty="0" err="1" smtClean="0">
                <a:solidFill>
                  <a:srgbClr val="FFFFFF"/>
                </a:solidFill>
              </a:rPr>
              <a:t>met</a:t>
            </a:r>
            <a:r>
              <a:rPr lang="it-IT" sz="1600" b="1" dirty="0" smtClean="0">
                <a:solidFill>
                  <a:srgbClr val="FFFFFF"/>
                </a:solidFill>
              </a:rPr>
              <a:t> </a:t>
            </a:r>
            <a:r>
              <a:rPr lang="it-IT" sz="1600" b="1" i="1" dirty="0" err="1" smtClean="0">
                <a:solidFill>
                  <a:srgbClr val="FFFFFF"/>
                </a:solidFill>
              </a:rPr>
              <a:t>superiority</a:t>
            </a:r>
            <a:r>
              <a:rPr lang="it-IT" sz="1600" b="1" dirty="0" smtClean="0">
                <a:solidFill>
                  <a:srgbClr val="FFFFFF"/>
                </a:solidFill>
              </a:rPr>
              <a:t>)</a:t>
            </a:r>
          </a:p>
          <a:p>
            <a:pPr algn="just"/>
            <a:endParaRPr lang="it-IT" sz="2400" b="1" dirty="0">
              <a:solidFill>
                <a:srgbClr val="FFFFFF"/>
              </a:solidFill>
            </a:endParaRPr>
          </a:p>
          <a:p>
            <a:pPr algn="just"/>
            <a:r>
              <a:rPr lang="it-IT" sz="2400" b="1" dirty="0" smtClean="0">
                <a:solidFill>
                  <a:srgbClr val="FFFFFF"/>
                </a:solidFill>
              </a:rPr>
              <a:t>	</a:t>
            </a:r>
            <a:r>
              <a:rPr lang="it-IT" sz="2400" b="1" dirty="0" err="1" smtClean="0">
                <a:solidFill>
                  <a:srgbClr val="FFFFFF"/>
                </a:solidFill>
              </a:rPr>
              <a:t>Primary</a:t>
            </a:r>
            <a:r>
              <a:rPr lang="it-IT" sz="2400" b="1" dirty="0" smtClean="0">
                <a:solidFill>
                  <a:srgbClr val="FFFFFF"/>
                </a:solidFill>
              </a:rPr>
              <a:t> </a:t>
            </a:r>
            <a:r>
              <a:rPr lang="it-IT" sz="2400" b="1" dirty="0" err="1">
                <a:solidFill>
                  <a:srgbClr val="FFFFFF"/>
                </a:solidFill>
              </a:rPr>
              <a:t>s</a:t>
            </a:r>
            <a:r>
              <a:rPr lang="it-IT" sz="2400" b="1" dirty="0" err="1" smtClean="0">
                <a:solidFill>
                  <a:srgbClr val="FFFFFF"/>
                </a:solidFill>
              </a:rPr>
              <a:t>afety</a:t>
            </a:r>
            <a:r>
              <a:rPr lang="it-IT" sz="2400" b="1" dirty="0" smtClean="0">
                <a:solidFill>
                  <a:srgbClr val="FFFFFF"/>
                </a:solidFill>
              </a:rPr>
              <a:t> EP of CEC-</a:t>
            </a:r>
            <a:r>
              <a:rPr lang="it-IT" sz="2400" b="1" dirty="0" err="1" smtClean="0">
                <a:solidFill>
                  <a:srgbClr val="FFFFFF"/>
                </a:solidFill>
              </a:rPr>
              <a:t>adjudicated</a:t>
            </a:r>
            <a:r>
              <a:rPr lang="it-IT" sz="2400" b="1" dirty="0" smtClean="0">
                <a:solidFill>
                  <a:srgbClr val="FFFFFF"/>
                </a:solidFill>
              </a:rPr>
              <a:t> BARC 3 or 5 </a:t>
            </a:r>
            <a:r>
              <a:rPr lang="it-IT" sz="2400" b="1" dirty="0" err="1">
                <a:solidFill>
                  <a:srgbClr val="FFFFFF"/>
                </a:solidFill>
              </a:rPr>
              <a:t>b</a:t>
            </a:r>
            <a:r>
              <a:rPr lang="it-IT" sz="2400" b="1" dirty="0" err="1" smtClean="0">
                <a:solidFill>
                  <a:srgbClr val="FFFFFF"/>
                </a:solidFill>
              </a:rPr>
              <a:t>leeding</a:t>
            </a:r>
            <a:endParaRPr lang="it-IT" sz="2400" b="1" dirty="0" smtClean="0">
              <a:solidFill>
                <a:srgbClr val="FFFFFF"/>
              </a:solidFill>
            </a:endParaRPr>
          </a:p>
          <a:p>
            <a:pPr algn="just"/>
            <a:r>
              <a:rPr lang="it-IT" sz="1600" b="1" dirty="0" smtClean="0">
                <a:solidFill>
                  <a:srgbClr val="FFFFFF"/>
                </a:solidFill>
              </a:rPr>
              <a:t>	(</a:t>
            </a:r>
            <a:r>
              <a:rPr lang="it-IT" sz="1600" b="1" i="1" dirty="0" err="1" smtClean="0">
                <a:solidFill>
                  <a:srgbClr val="FFFFFF"/>
                </a:solidFill>
              </a:rPr>
              <a:t>superiority</a:t>
            </a:r>
            <a:r>
              <a:rPr lang="it-IT" sz="1600" b="1" dirty="0" smtClean="0">
                <a:solidFill>
                  <a:srgbClr val="FFFFFF"/>
                </a:solidFill>
              </a:rPr>
              <a:t>)</a:t>
            </a:r>
            <a:endParaRPr lang="it-IT" sz="1600" b="1" dirty="0">
              <a:solidFill>
                <a:srgbClr val="FFFFFF"/>
              </a:solidFill>
            </a:endParaRPr>
          </a:p>
        </p:txBody>
      </p:sp>
      <p:pic>
        <p:nvPicPr>
          <p:cNvPr id="6" name="Picture 4" descr="GLASSY LOGO_N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680" y="-48900"/>
            <a:ext cx="1491221" cy="1054476"/>
          </a:xfrm>
          <a:prstGeom prst="rect">
            <a:avLst/>
          </a:prstGeom>
        </p:spPr>
      </p:pic>
      <p:sp>
        <p:nvSpPr>
          <p:cNvPr id="8" name="Oval 7"/>
          <p:cNvSpPr/>
          <p:nvPr/>
        </p:nvSpPr>
        <p:spPr>
          <a:xfrm>
            <a:off x="514474" y="2777277"/>
            <a:ext cx="169094" cy="144016"/>
          </a:xfrm>
          <a:prstGeom prst="ellipse">
            <a:avLst/>
          </a:prstGeom>
          <a:solidFill>
            <a:srgbClr val="12D8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fontAlgn="auto">
              <a:spcBef>
                <a:spcPts val="0"/>
              </a:spcBef>
              <a:spcAft>
                <a:spcPts val="0"/>
              </a:spcAft>
              <a:buFontTx/>
              <a:buNone/>
              <a:defRPr/>
            </a:pPr>
            <a:endParaRPr lang="en-US" kern="0">
              <a:solidFill>
                <a:sysClr val="window" lastClr="FFFFFF"/>
              </a:solidFill>
              <a:effectLst/>
              <a:latin typeface="Calibri"/>
              <a:ea typeface="+mn-ea"/>
              <a:cs typeface="+mn-cs"/>
            </a:endParaRPr>
          </a:p>
        </p:txBody>
      </p:sp>
      <p:sp>
        <p:nvSpPr>
          <p:cNvPr id="10" name="Oval 9"/>
          <p:cNvSpPr/>
          <p:nvPr/>
        </p:nvSpPr>
        <p:spPr>
          <a:xfrm>
            <a:off x="503979" y="4155926"/>
            <a:ext cx="169094" cy="144016"/>
          </a:xfrm>
          <a:prstGeom prst="ellipse">
            <a:avLst/>
          </a:prstGeom>
          <a:solidFill>
            <a:srgbClr val="12D8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fontAlgn="auto">
              <a:spcBef>
                <a:spcPts val="0"/>
              </a:spcBef>
              <a:spcAft>
                <a:spcPts val="0"/>
              </a:spcAft>
              <a:buFontTx/>
              <a:buNone/>
              <a:defRPr/>
            </a:pPr>
            <a:endParaRPr lang="en-US" kern="0">
              <a:solidFill>
                <a:sysClr val="window" lastClr="FFFFFF"/>
              </a:solidFill>
              <a:effectLst/>
              <a:latin typeface="Calibri"/>
              <a:ea typeface="+mn-ea"/>
              <a:cs typeface="+mn-cs"/>
            </a:endParaRPr>
          </a:p>
        </p:txBody>
      </p:sp>
      <p:sp>
        <p:nvSpPr>
          <p:cNvPr id="3" name="TextBox 2"/>
          <p:cNvSpPr txBox="1"/>
          <p:nvPr/>
        </p:nvSpPr>
        <p:spPr>
          <a:xfrm>
            <a:off x="6588224" y="4829398"/>
            <a:ext cx="5616624" cy="276999"/>
          </a:xfrm>
          <a:prstGeom prst="rect">
            <a:avLst/>
          </a:prstGeom>
          <a:noFill/>
        </p:spPr>
        <p:txBody>
          <a:bodyPr wrap="square" rtlCol="0">
            <a:spAutoFit/>
          </a:bodyPr>
          <a:lstStyle/>
          <a:p>
            <a:r>
              <a:rPr lang="en-GB" sz="1200" dirty="0" err="1" smtClean="0">
                <a:solidFill>
                  <a:schemeClr val="bg1"/>
                </a:solidFill>
              </a:rPr>
              <a:t>Leonardi</a:t>
            </a:r>
            <a:r>
              <a:rPr lang="en-GB" sz="1200" dirty="0" smtClean="0">
                <a:solidFill>
                  <a:schemeClr val="bg1"/>
                </a:solidFill>
              </a:rPr>
              <a:t>  S. et al, BMJ Open 2019 </a:t>
            </a:r>
            <a:endParaRPr lang="en-GB" sz="1200" dirty="0">
              <a:solidFill>
                <a:schemeClr val="bg1"/>
              </a:solidFill>
            </a:endParaRPr>
          </a:p>
        </p:txBody>
      </p:sp>
    </p:spTree>
    <p:extLst>
      <p:ext uri="{BB962C8B-B14F-4D97-AF65-F5344CB8AC3E}">
        <p14:creationId xmlns:p14="http://schemas.microsoft.com/office/powerpoint/2010/main" val="11016395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86816" y="28108"/>
            <a:ext cx="8229600" cy="815450"/>
          </a:xfrm>
          <a:prstGeom prst="rect">
            <a:avLst/>
          </a:prstGeom>
        </p:spPr>
        <p:txBody>
          <a:bodyPr vert="horz" lIns="91424" tIns="45712" rIns="91424" bIns="45712" rtlCol="0" anchor="ctr">
            <a:normAutofit/>
          </a:bodyPr>
          <a:lstStyle>
            <a:lvl1pPr algn="ctr" defTabSz="457106" rtl="0" eaLnBrk="1" latinLnBrk="0" hangingPunct="1">
              <a:spcBef>
                <a:spcPct val="0"/>
              </a:spcBef>
              <a:buNone/>
              <a:defRPr sz="4400" b="0" i="0" kern="1200">
                <a:solidFill>
                  <a:schemeClr val="tx1"/>
                </a:solidFill>
                <a:latin typeface="Gill Sans MT"/>
                <a:ea typeface="+mj-ea"/>
                <a:cs typeface="Gill Sans MT"/>
              </a:defRPr>
            </a:lvl1pPr>
          </a:lstStyle>
          <a:p>
            <a:pPr algn="l"/>
            <a:r>
              <a:rPr lang="fr-FR" sz="3600" b="1" cap="small" dirty="0" smtClean="0">
                <a:solidFill>
                  <a:srgbClr val="FFFF00"/>
                </a:solidFill>
              </a:rPr>
              <a:t>GLASSY </a:t>
            </a:r>
            <a:r>
              <a:rPr lang="mr-IN" sz="3600" b="1" cap="small" dirty="0" smtClean="0">
                <a:solidFill>
                  <a:srgbClr val="FFFF00"/>
                </a:solidFill>
              </a:rPr>
              <a:t>–</a:t>
            </a:r>
            <a:r>
              <a:rPr lang="fr-FR" sz="3600" b="1" cap="small" dirty="0" smtClean="0">
                <a:solidFill>
                  <a:srgbClr val="FFFF00"/>
                </a:solidFill>
              </a:rPr>
              <a:t> </a:t>
            </a:r>
            <a:r>
              <a:rPr lang="fr-FR" sz="2800" b="1" cap="small" dirty="0" err="1" smtClean="0">
                <a:solidFill>
                  <a:srgbClr val="FFFFFF"/>
                </a:solidFill>
              </a:rPr>
              <a:t>Statistical</a:t>
            </a:r>
            <a:r>
              <a:rPr lang="fr-FR" sz="2800" b="1" cap="small" dirty="0" smtClean="0">
                <a:solidFill>
                  <a:srgbClr val="FFFFFF"/>
                </a:solidFill>
              </a:rPr>
              <a:t> </a:t>
            </a:r>
            <a:r>
              <a:rPr lang="fr-FR" sz="2800" b="1" cap="small" dirty="0" err="1" smtClean="0">
                <a:solidFill>
                  <a:srgbClr val="FFFFFF"/>
                </a:solidFill>
              </a:rPr>
              <a:t>Considerations</a:t>
            </a:r>
            <a:endParaRPr lang="fr-FR" sz="2800" b="1" cap="small" dirty="0">
              <a:solidFill>
                <a:srgbClr val="FFFFFF"/>
              </a:solidFill>
            </a:endParaRPr>
          </a:p>
        </p:txBody>
      </p:sp>
      <p:pic>
        <p:nvPicPr>
          <p:cNvPr id="5" name="Picture 4" descr="GLASSY LOGO_N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680" y="-48900"/>
            <a:ext cx="1491221" cy="1054476"/>
          </a:xfrm>
          <a:prstGeom prst="rect">
            <a:avLst/>
          </a:prstGeom>
        </p:spPr>
      </p:pic>
      <p:sp>
        <p:nvSpPr>
          <p:cNvPr id="7" name="Rectangle 7"/>
          <p:cNvSpPr>
            <a:spLocks noChangeArrowheads="1"/>
          </p:cNvSpPr>
          <p:nvPr/>
        </p:nvSpPr>
        <p:spPr bwMode="auto">
          <a:xfrm>
            <a:off x="239123" y="1131589"/>
            <a:ext cx="8581349" cy="3785653"/>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a:extLst/>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a:solidFill>
                <a:srgbClr val="FFFF00"/>
              </a:solidFill>
            </a:endParaRPr>
          </a:p>
        </p:txBody>
      </p:sp>
      <p:sp>
        <p:nvSpPr>
          <p:cNvPr id="6" name="TextBox 5"/>
          <p:cNvSpPr txBox="1"/>
          <p:nvPr/>
        </p:nvSpPr>
        <p:spPr>
          <a:xfrm>
            <a:off x="251520" y="1266314"/>
            <a:ext cx="8964864" cy="3477875"/>
          </a:xfrm>
          <a:prstGeom prst="rect">
            <a:avLst/>
          </a:prstGeom>
          <a:noFill/>
        </p:spPr>
        <p:txBody>
          <a:bodyPr wrap="none" rtlCol="0">
            <a:spAutoFit/>
          </a:bodyPr>
          <a:lstStyle/>
          <a:p>
            <a:r>
              <a:rPr lang="en-GB" sz="2000" b="1" dirty="0" smtClean="0">
                <a:solidFill>
                  <a:schemeClr val="bg1"/>
                </a:solidFill>
              </a:rPr>
              <a:t>Under the assumptions that the co-primary </a:t>
            </a:r>
            <a:r>
              <a:rPr lang="en-GB" sz="2000" b="1" i="1" dirty="0" smtClean="0">
                <a:solidFill>
                  <a:schemeClr val="bg1"/>
                </a:solidFill>
              </a:rPr>
              <a:t>Efficacy</a:t>
            </a:r>
            <a:r>
              <a:rPr lang="en-GB" sz="2000" b="1" dirty="0" smtClean="0">
                <a:solidFill>
                  <a:schemeClr val="bg1"/>
                </a:solidFill>
              </a:rPr>
              <a:t> and </a:t>
            </a:r>
            <a:r>
              <a:rPr lang="en-GB" sz="2000" b="1" i="1" dirty="0" smtClean="0">
                <a:solidFill>
                  <a:schemeClr val="bg1"/>
                </a:solidFill>
              </a:rPr>
              <a:t>Safety EPs </a:t>
            </a:r>
            <a:r>
              <a:rPr lang="en-GB" sz="2000" b="1" dirty="0" smtClean="0">
                <a:solidFill>
                  <a:schemeClr val="bg1"/>
                </a:solidFill>
              </a:rPr>
              <a:t>would occur, </a:t>
            </a:r>
          </a:p>
          <a:p>
            <a:r>
              <a:rPr lang="en-GB" sz="2000" b="1" dirty="0" smtClean="0">
                <a:solidFill>
                  <a:schemeClr val="bg1"/>
                </a:solidFill>
              </a:rPr>
              <a:t>respectively at 11% and 5% in the control group, </a:t>
            </a:r>
            <a:r>
              <a:rPr lang="en-GB" sz="2000" b="1" i="1" u="sng" dirty="0" smtClean="0">
                <a:solidFill>
                  <a:schemeClr val="bg1"/>
                </a:solidFill>
              </a:rPr>
              <a:t>7,186</a:t>
            </a:r>
            <a:r>
              <a:rPr lang="en-GB" sz="2000" b="1" dirty="0" smtClean="0">
                <a:solidFill>
                  <a:schemeClr val="bg1"/>
                </a:solidFill>
              </a:rPr>
              <a:t> patients would yield:</a:t>
            </a:r>
          </a:p>
          <a:p>
            <a:endParaRPr lang="en-GB" sz="2000" b="1" dirty="0">
              <a:solidFill>
                <a:schemeClr val="bg1"/>
              </a:solidFill>
            </a:endParaRPr>
          </a:p>
          <a:p>
            <a:r>
              <a:rPr lang="en-GB" sz="2000" b="1" dirty="0" smtClean="0">
                <a:solidFill>
                  <a:schemeClr val="bg1"/>
                </a:solidFill>
              </a:rPr>
              <a:t>&gt; 85% power to </a:t>
            </a:r>
            <a:r>
              <a:rPr lang="en-GB" sz="2000" b="1" dirty="0">
                <a:solidFill>
                  <a:schemeClr val="bg1"/>
                </a:solidFill>
              </a:rPr>
              <a:t>detect non-inferiority for the co-primary efficacy </a:t>
            </a:r>
            <a:r>
              <a:rPr lang="en-GB" sz="2000" b="1" dirty="0" smtClean="0">
                <a:solidFill>
                  <a:schemeClr val="bg1"/>
                </a:solidFill>
              </a:rPr>
              <a:t>EP with a NI </a:t>
            </a:r>
          </a:p>
          <a:p>
            <a:r>
              <a:rPr lang="en-GB" sz="2000" b="1" dirty="0" smtClean="0">
                <a:solidFill>
                  <a:schemeClr val="bg1"/>
                </a:solidFill>
              </a:rPr>
              <a:t>margin at 1.22 on a relative scale (≈ 2.4% ARD), 1-</a:t>
            </a:r>
            <a:r>
              <a:rPr lang="en-GB" sz="2000" b="1" dirty="0">
                <a:solidFill>
                  <a:schemeClr val="bg1"/>
                </a:solidFill>
              </a:rPr>
              <a:t>sided type I </a:t>
            </a:r>
            <a:r>
              <a:rPr lang="en-GB" sz="2000" b="1" dirty="0" smtClean="0">
                <a:solidFill>
                  <a:schemeClr val="bg1"/>
                </a:solidFill>
              </a:rPr>
              <a:t>error </a:t>
            </a:r>
            <a:r>
              <a:rPr lang="en-GB" sz="2000" b="1" dirty="0">
                <a:solidFill>
                  <a:schemeClr val="bg1"/>
                </a:solidFill>
              </a:rPr>
              <a:t>of 2.5</a:t>
            </a:r>
            <a:r>
              <a:rPr lang="en-GB" sz="2000" b="1" dirty="0" smtClean="0">
                <a:solidFill>
                  <a:schemeClr val="bg1"/>
                </a:solidFill>
              </a:rPr>
              <a:t>%.</a:t>
            </a:r>
          </a:p>
          <a:p>
            <a:r>
              <a:rPr lang="en-GB" sz="2000" b="1" dirty="0" smtClean="0">
                <a:solidFill>
                  <a:schemeClr val="bg1"/>
                </a:solidFill>
              </a:rPr>
              <a:t> </a:t>
            </a:r>
          </a:p>
          <a:p>
            <a:r>
              <a:rPr lang="en-GB" sz="2000" b="1" dirty="0" smtClean="0">
                <a:solidFill>
                  <a:schemeClr val="bg1"/>
                </a:solidFill>
              </a:rPr>
              <a:t>80</a:t>
            </a:r>
            <a:r>
              <a:rPr lang="en-GB" sz="2000" b="1" dirty="0">
                <a:solidFill>
                  <a:schemeClr val="bg1"/>
                </a:solidFill>
              </a:rPr>
              <a:t>% power to assess the superiority </a:t>
            </a:r>
            <a:r>
              <a:rPr lang="en-GB" sz="2000" b="1" dirty="0" smtClean="0">
                <a:solidFill>
                  <a:schemeClr val="bg1"/>
                </a:solidFill>
              </a:rPr>
              <a:t>for the </a:t>
            </a:r>
            <a:r>
              <a:rPr lang="en-GB" sz="2000" b="1" dirty="0">
                <a:solidFill>
                  <a:schemeClr val="bg1"/>
                </a:solidFill>
              </a:rPr>
              <a:t>co-primary efficacy </a:t>
            </a:r>
            <a:r>
              <a:rPr lang="en-GB" sz="2000" b="1" dirty="0" smtClean="0">
                <a:solidFill>
                  <a:schemeClr val="bg1"/>
                </a:solidFill>
              </a:rPr>
              <a:t>EP, assuming</a:t>
            </a:r>
          </a:p>
          <a:p>
            <a:r>
              <a:rPr lang="en-GB" sz="2000" b="1" dirty="0" smtClean="0">
                <a:solidFill>
                  <a:schemeClr val="bg1"/>
                </a:solidFill>
              </a:rPr>
              <a:t>20</a:t>
            </a:r>
            <a:r>
              <a:rPr lang="en-GB" sz="2000" b="1" dirty="0">
                <a:solidFill>
                  <a:schemeClr val="bg1"/>
                </a:solidFill>
              </a:rPr>
              <a:t>% </a:t>
            </a:r>
            <a:r>
              <a:rPr lang="en-GB" sz="2000" b="1" dirty="0" smtClean="0">
                <a:solidFill>
                  <a:schemeClr val="bg1"/>
                </a:solidFill>
              </a:rPr>
              <a:t>RRR with </a:t>
            </a:r>
            <a:r>
              <a:rPr lang="en-GB" sz="2000" b="1" dirty="0">
                <a:solidFill>
                  <a:schemeClr val="bg1"/>
                </a:solidFill>
              </a:rPr>
              <a:t>two-sided alpha of 2.5%. </a:t>
            </a:r>
            <a:endParaRPr lang="en-GB" sz="2000" b="1" dirty="0" smtClean="0">
              <a:solidFill>
                <a:schemeClr val="bg1"/>
              </a:solidFill>
            </a:endParaRPr>
          </a:p>
          <a:p>
            <a:endParaRPr lang="en-GB" sz="2000" b="1" dirty="0">
              <a:solidFill>
                <a:schemeClr val="bg1"/>
              </a:solidFill>
            </a:endParaRPr>
          </a:p>
          <a:p>
            <a:r>
              <a:rPr lang="en-GB" sz="2000" b="1" dirty="0" smtClean="0">
                <a:solidFill>
                  <a:schemeClr val="bg1"/>
                </a:solidFill>
              </a:rPr>
              <a:t>&gt; 80</a:t>
            </a:r>
            <a:r>
              <a:rPr lang="en-GB" sz="2000" b="1" dirty="0">
                <a:solidFill>
                  <a:schemeClr val="bg1"/>
                </a:solidFill>
              </a:rPr>
              <a:t>% power to detect a 33% </a:t>
            </a:r>
            <a:r>
              <a:rPr lang="en-GB" sz="2000" b="1" dirty="0" smtClean="0">
                <a:solidFill>
                  <a:schemeClr val="bg1"/>
                </a:solidFill>
              </a:rPr>
              <a:t>RRR in </a:t>
            </a:r>
            <a:r>
              <a:rPr lang="en-GB" sz="2000" b="1" dirty="0">
                <a:solidFill>
                  <a:schemeClr val="bg1"/>
                </a:solidFill>
              </a:rPr>
              <a:t>the experimental arm for the co-primary </a:t>
            </a:r>
            <a:endParaRPr lang="en-GB" sz="2000" b="1" dirty="0" smtClean="0">
              <a:solidFill>
                <a:schemeClr val="bg1"/>
              </a:solidFill>
            </a:endParaRPr>
          </a:p>
          <a:p>
            <a:r>
              <a:rPr lang="en-GB" sz="2000" b="1" dirty="0" smtClean="0">
                <a:solidFill>
                  <a:schemeClr val="bg1"/>
                </a:solidFill>
              </a:rPr>
              <a:t>safety endpoint (</a:t>
            </a:r>
            <a:r>
              <a:rPr lang="en-GB" sz="2000" b="1" dirty="0">
                <a:solidFill>
                  <a:schemeClr val="bg1"/>
                </a:solidFill>
              </a:rPr>
              <a:t>BARC 3 or 5 bleeding</a:t>
            </a:r>
            <a:r>
              <a:rPr lang="en-GB" sz="2000" b="1" dirty="0" smtClean="0">
                <a:solidFill>
                  <a:schemeClr val="bg1"/>
                </a:solidFill>
              </a:rPr>
              <a:t>) with two</a:t>
            </a:r>
            <a:r>
              <a:rPr lang="en-GB" sz="2000" b="1" dirty="0">
                <a:solidFill>
                  <a:schemeClr val="bg1"/>
                </a:solidFill>
              </a:rPr>
              <a:t>-sided alpha error at 2.5%. </a:t>
            </a:r>
          </a:p>
        </p:txBody>
      </p:sp>
      <p:sp>
        <p:nvSpPr>
          <p:cNvPr id="8" name="TextBox 7"/>
          <p:cNvSpPr txBox="1"/>
          <p:nvPr/>
        </p:nvSpPr>
        <p:spPr>
          <a:xfrm>
            <a:off x="6588224" y="4829398"/>
            <a:ext cx="5616624" cy="276999"/>
          </a:xfrm>
          <a:prstGeom prst="rect">
            <a:avLst/>
          </a:prstGeom>
          <a:noFill/>
        </p:spPr>
        <p:txBody>
          <a:bodyPr wrap="square" rtlCol="0">
            <a:spAutoFit/>
          </a:bodyPr>
          <a:lstStyle/>
          <a:p>
            <a:r>
              <a:rPr lang="en-GB" sz="1200" dirty="0" err="1" smtClean="0">
                <a:solidFill>
                  <a:schemeClr val="bg1"/>
                </a:solidFill>
              </a:rPr>
              <a:t>Leonardi</a:t>
            </a:r>
            <a:r>
              <a:rPr lang="en-GB" sz="1200" dirty="0" smtClean="0">
                <a:solidFill>
                  <a:schemeClr val="bg1"/>
                </a:solidFill>
              </a:rPr>
              <a:t>  S. et al, BMJ Open 2019 </a:t>
            </a:r>
            <a:endParaRPr lang="en-GB" sz="1200" dirty="0">
              <a:solidFill>
                <a:schemeClr val="bg1"/>
              </a:solidFill>
            </a:endParaRPr>
          </a:p>
        </p:txBody>
      </p:sp>
    </p:spTree>
    <p:extLst>
      <p:ext uri="{BB962C8B-B14F-4D97-AF65-F5344CB8AC3E}">
        <p14:creationId xmlns:p14="http://schemas.microsoft.com/office/powerpoint/2010/main" val="14291991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7"/>
          <p:cNvSpPr>
            <a:spLocks noChangeArrowheads="1"/>
          </p:cNvSpPr>
          <p:nvPr/>
        </p:nvSpPr>
        <p:spPr bwMode="auto">
          <a:xfrm>
            <a:off x="323528" y="853992"/>
            <a:ext cx="8581349" cy="709645"/>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a:extLst/>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a:solidFill>
                <a:srgbClr val="FFFF00"/>
              </a:solidFill>
            </a:endParaRPr>
          </a:p>
        </p:txBody>
      </p:sp>
      <p:pic>
        <p:nvPicPr>
          <p:cNvPr id="5" name="Picture 4" descr="Editable_Powerpoint_Europe_map_template.PNG"/>
          <p:cNvPicPr>
            <a:picLocks noChangeAspect="1"/>
          </p:cNvPicPr>
          <p:nvPr/>
        </p:nvPicPr>
        <p:blipFill rotWithShape="1">
          <a:blip r:embed="rId3">
            <a:extLst>
              <a:ext uri="{28A0092B-C50C-407E-A947-70E740481C1C}">
                <a14:useLocalDpi xmlns:a14="http://schemas.microsoft.com/office/drawing/2010/main" val="0"/>
              </a:ext>
            </a:extLst>
          </a:blip>
          <a:srcRect l="26184" t="23062" r="31119" b="15510"/>
          <a:stretch/>
        </p:blipFill>
        <p:spPr>
          <a:xfrm>
            <a:off x="2915816" y="1788435"/>
            <a:ext cx="2928179" cy="3159579"/>
          </a:xfrm>
          <a:prstGeom prst="rect">
            <a:avLst/>
          </a:prstGeom>
        </p:spPr>
      </p:pic>
      <p:sp>
        <p:nvSpPr>
          <p:cNvPr id="11" name="TextBox 10"/>
          <p:cNvSpPr txBox="1"/>
          <p:nvPr/>
        </p:nvSpPr>
        <p:spPr>
          <a:xfrm>
            <a:off x="6236210" y="2984634"/>
            <a:ext cx="1648158" cy="523220"/>
          </a:xfrm>
          <a:prstGeom prst="rect">
            <a:avLst/>
          </a:prstGeom>
          <a:noFill/>
        </p:spPr>
        <p:txBody>
          <a:bodyPr wrap="none" rtlCol="0">
            <a:spAutoFit/>
          </a:bodyPr>
          <a:lstStyle/>
          <a:p>
            <a:r>
              <a:rPr lang="en-GB" sz="1400" b="1" dirty="0" smtClean="0">
                <a:solidFill>
                  <a:srgbClr val="85C2FF"/>
                </a:solidFill>
              </a:rPr>
              <a:t>Austria</a:t>
            </a:r>
          </a:p>
          <a:p>
            <a:r>
              <a:rPr lang="en-GB" sz="1400" dirty="0" smtClean="0">
                <a:solidFill>
                  <a:srgbClr val="FFFFFF"/>
                </a:solidFill>
              </a:rPr>
              <a:t>Vienna, PI: K. Huber</a:t>
            </a:r>
            <a:endParaRPr lang="en-GB" sz="1400" dirty="0">
              <a:solidFill>
                <a:srgbClr val="FFFFFF"/>
              </a:solidFill>
            </a:endParaRPr>
          </a:p>
        </p:txBody>
      </p:sp>
      <p:sp>
        <p:nvSpPr>
          <p:cNvPr id="12" name="TextBox 11"/>
          <p:cNvSpPr txBox="1"/>
          <p:nvPr/>
        </p:nvSpPr>
        <p:spPr>
          <a:xfrm>
            <a:off x="6217816" y="3418423"/>
            <a:ext cx="1906304" cy="1169551"/>
          </a:xfrm>
          <a:prstGeom prst="rect">
            <a:avLst/>
          </a:prstGeom>
          <a:noFill/>
        </p:spPr>
        <p:txBody>
          <a:bodyPr wrap="none" rtlCol="0">
            <a:spAutoFit/>
          </a:bodyPr>
          <a:lstStyle/>
          <a:p>
            <a:r>
              <a:rPr lang="en-GB" sz="1400" b="1" dirty="0" smtClean="0">
                <a:solidFill>
                  <a:srgbClr val="85C2FF"/>
                </a:solidFill>
              </a:rPr>
              <a:t>Italy</a:t>
            </a:r>
          </a:p>
          <a:p>
            <a:r>
              <a:rPr lang="en-GB" sz="1400" dirty="0" smtClean="0">
                <a:solidFill>
                  <a:srgbClr val="FFFFFF"/>
                </a:solidFill>
              </a:rPr>
              <a:t>Pavia, PI: M. </a:t>
            </a:r>
            <a:r>
              <a:rPr lang="en-GB" sz="1400" dirty="0" err="1" smtClean="0">
                <a:solidFill>
                  <a:srgbClr val="FFFFFF"/>
                </a:solidFill>
              </a:rPr>
              <a:t>Ferrario</a:t>
            </a:r>
            <a:endParaRPr lang="en-GB" sz="1400" dirty="0" smtClean="0">
              <a:solidFill>
                <a:srgbClr val="FFFFFF"/>
              </a:solidFill>
            </a:endParaRPr>
          </a:p>
          <a:p>
            <a:r>
              <a:rPr lang="en-GB" sz="1400" dirty="0" smtClean="0">
                <a:solidFill>
                  <a:srgbClr val="FFFFFF"/>
                </a:solidFill>
              </a:rPr>
              <a:t>Ferrara, PI: C. </a:t>
            </a:r>
            <a:r>
              <a:rPr lang="en-GB" sz="1400" dirty="0" err="1" smtClean="0">
                <a:solidFill>
                  <a:srgbClr val="FFFFFF"/>
                </a:solidFill>
              </a:rPr>
              <a:t>Tumscitz</a:t>
            </a:r>
            <a:endParaRPr lang="en-GB" sz="1400" dirty="0" smtClean="0">
              <a:solidFill>
                <a:srgbClr val="FFFFFF"/>
              </a:solidFill>
            </a:endParaRPr>
          </a:p>
          <a:p>
            <a:r>
              <a:rPr lang="en-GB" sz="1400" dirty="0" smtClean="0">
                <a:solidFill>
                  <a:srgbClr val="FFFFFF"/>
                </a:solidFill>
              </a:rPr>
              <a:t>Terni, PI: M. </a:t>
            </a:r>
            <a:r>
              <a:rPr lang="en-GB" sz="1400" dirty="0" err="1" smtClean="0">
                <a:solidFill>
                  <a:srgbClr val="FFFFFF"/>
                </a:solidFill>
              </a:rPr>
              <a:t>Dominici</a:t>
            </a:r>
            <a:endParaRPr lang="en-GB" sz="1400" dirty="0" smtClean="0">
              <a:solidFill>
                <a:srgbClr val="FFFFFF"/>
              </a:solidFill>
            </a:endParaRPr>
          </a:p>
          <a:p>
            <a:r>
              <a:rPr lang="en-GB" sz="1400" dirty="0" smtClean="0">
                <a:solidFill>
                  <a:srgbClr val="FFFFFF"/>
                </a:solidFill>
              </a:rPr>
              <a:t>Arezzo, PI: L. Bolognese</a:t>
            </a:r>
            <a:endParaRPr lang="en-GB" sz="1400" dirty="0">
              <a:solidFill>
                <a:srgbClr val="FFFFFF"/>
              </a:solidFill>
            </a:endParaRPr>
          </a:p>
        </p:txBody>
      </p:sp>
      <p:sp>
        <p:nvSpPr>
          <p:cNvPr id="13" name="TextBox 12"/>
          <p:cNvSpPr txBox="1"/>
          <p:nvPr/>
        </p:nvSpPr>
        <p:spPr>
          <a:xfrm>
            <a:off x="6217816" y="1851670"/>
            <a:ext cx="2530648" cy="1169551"/>
          </a:xfrm>
          <a:prstGeom prst="rect">
            <a:avLst/>
          </a:prstGeom>
          <a:noFill/>
        </p:spPr>
        <p:txBody>
          <a:bodyPr wrap="none" rtlCol="0">
            <a:spAutoFit/>
          </a:bodyPr>
          <a:lstStyle/>
          <a:p>
            <a:r>
              <a:rPr lang="en-GB" sz="1400" b="1" dirty="0" smtClean="0">
                <a:solidFill>
                  <a:srgbClr val="85C2FF"/>
                </a:solidFill>
              </a:rPr>
              <a:t>Poland</a:t>
            </a:r>
          </a:p>
          <a:p>
            <a:r>
              <a:rPr lang="en-GB" sz="1400" dirty="0" err="1" smtClean="0">
                <a:solidFill>
                  <a:srgbClr val="FFFFFF"/>
                </a:solidFill>
              </a:rPr>
              <a:t>Chrzabow</a:t>
            </a:r>
            <a:r>
              <a:rPr lang="en-GB" sz="1400" dirty="0" smtClean="0">
                <a:solidFill>
                  <a:srgbClr val="FFFFFF"/>
                </a:solidFill>
              </a:rPr>
              <a:t>, PI: A. </a:t>
            </a:r>
            <a:r>
              <a:rPr lang="en-GB" sz="1400" dirty="0" err="1" smtClean="0">
                <a:solidFill>
                  <a:srgbClr val="FFFFFF"/>
                </a:solidFill>
              </a:rPr>
              <a:t>Zurakowski</a:t>
            </a:r>
            <a:endParaRPr lang="en-GB" sz="1400" dirty="0" smtClean="0">
              <a:solidFill>
                <a:srgbClr val="FFFFFF"/>
              </a:solidFill>
            </a:endParaRPr>
          </a:p>
          <a:p>
            <a:r>
              <a:rPr lang="en-GB" sz="1400" dirty="0" err="1" smtClean="0">
                <a:solidFill>
                  <a:srgbClr val="FFFFFF"/>
                </a:solidFill>
              </a:rPr>
              <a:t>Krakov</a:t>
            </a:r>
            <a:r>
              <a:rPr lang="en-GB" sz="1400" dirty="0" smtClean="0">
                <a:solidFill>
                  <a:srgbClr val="FFFFFF"/>
                </a:solidFill>
              </a:rPr>
              <a:t>, PI: K. </a:t>
            </a:r>
            <a:r>
              <a:rPr lang="en-GB" sz="1400" dirty="0" err="1" smtClean="0">
                <a:solidFill>
                  <a:srgbClr val="FFFFFF"/>
                </a:solidFill>
              </a:rPr>
              <a:t>Zmudka</a:t>
            </a:r>
            <a:endParaRPr lang="en-GB" sz="1400" dirty="0" smtClean="0">
              <a:solidFill>
                <a:srgbClr val="FFFFFF"/>
              </a:solidFill>
            </a:endParaRPr>
          </a:p>
          <a:p>
            <a:r>
              <a:rPr lang="en-GB" sz="1400" dirty="0" smtClean="0">
                <a:solidFill>
                  <a:srgbClr val="FFFFFF"/>
                </a:solidFill>
              </a:rPr>
              <a:t>Dabrowa Gornicza, PI: P. </a:t>
            </a:r>
            <a:r>
              <a:rPr lang="en-GB" sz="1400" dirty="0" err="1" smtClean="0">
                <a:solidFill>
                  <a:srgbClr val="FFFFFF"/>
                </a:solidFill>
              </a:rPr>
              <a:t>Buszan</a:t>
            </a:r>
            <a:endParaRPr lang="en-GB" sz="1400" dirty="0" smtClean="0">
              <a:solidFill>
                <a:srgbClr val="FFFFFF"/>
              </a:solidFill>
            </a:endParaRPr>
          </a:p>
          <a:p>
            <a:r>
              <a:rPr lang="en-GB" sz="1400" dirty="0" smtClean="0">
                <a:solidFill>
                  <a:srgbClr val="FFFFFF"/>
                </a:solidFill>
              </a:rPr>
              <a:t>PAKS </a:t>
            </a:r>
            <a:r>
              <a:rPr lang="en-GB" sz="1400" dirty="0" err="1" smtClean="0">
                <a:solidFill>
                  <a:srgbClr val="FFFFFF"/>
                </a:solidFill>
              </a:rPr>
              <a:t>Kozle</a:t>
            </a:r>
            <a:r>
              <a:rPr lang="en-GB" sz="1400" dirty="0" smtClean="0">
                <a:solidFill>
                  <a:srgbClr val="FFFFFF"/>
                </a:solidFill>
              </a:rPr>
              <a:t>, PI: J. </a:t>
            </a:r>
            <a:r>
              <a:rPr lang="en-GB" sz="1400" dirty="0" err="1" smtClean="0">
                <a:solidFill>
                  <a:srgbClr val="FFFFFF"/>
                </a:solidFill>
              </a:rPr>
              <a:t>Prokopczuk</a:t>
            </a:r>
            <a:endParaRPr lang="en-GB" sz="1400" dirty="0">
              <a:solidFill>
                <a:srgbClr val="FFFFFF"/>
              </a:solidFill>
            </a:endParaRPr>
          </a:p>
        </p:txBody>
      </p:sp>
      <p:sp>
        <p:nvSpPr>
          <p:cNvPr id="14" name="TextBox 13"/>
          <p:cNvSpPr txBox="1"/>
          <p:nvPr/>
        </p:nvSpPr>
        <p:spPr>
          <a:xfrm>
            <a:off x="6217816" y="4568810"/>
            <a:ext cx="1467544" cy="523220"/>
          </a:xfrm>
          <a:prstGeom prst="rect">
            <a:avLst/>
          </a:prstGeom>
          <a:noFill/>
        </p:spPr>
        <p:txBody>
          <a:bodyPr wrap="none" rtlCol="0">
            <a:spAutoFit/>
          </a:bodyPr>
          <a:lstStyle/>
          <a:p>
            <a:r>
              <a:rPr lang="en-GB" sz="1400" b="1" dirty="0" smtClean="0">
                <a:solidFill>
                  <a:srgbClr val="85C2FF"/>
                </a:solidFill>
              </a:rPr>
              <a:t>Bulgaria</a:t>
            </a:r>
          </a:p>
          <a:p>
            <a:r>
              <a:rPr lang="en-GB" sz="1400" dirty="0" smtClean="0">
                <a:solidFill>
                  <a:srgbClr val="FFFFFF"/>
                </a:solidFill>
              </a:rPr>
              <a:t>Sofia, PI: I. </a:t>
            </a:r>
            <a:r>
              <a:rPr lang="en-GB" sz="1400" dirty="0" err="1" smtClean="0">
                <a:solidFill>
                  <a:srgbClr val="FFFFFF"/>
                </a:solidFill>
              </a:rPr>
              <a:t>Petrov</a:t>
            </a:r>
            <a:endParaRPr lang="en-GB" sz="1400" dirty="0">
              <a:solidFill>
                <a:srgbClr val="FFFFFF"/>
              </a:solidFill>
            </a:endParaRPr>
          </a:p>
        </p:txBody>
      </p:sp>
      <p:sp>
        <p:nvSpPr>
          <p:cNvPr id="16" name="Titre 1"/>
          <p:cNvSpPr txBox="1">
            <a:spLocks/>
          </p:cNvSpPr>
          <p:nvPr/>
        </p:nvSpPr>
        <p:spPr>
          <a:xfrm>
            <a:off x="86816" y="28108"/>
            <a:ext cx="8229600" cy="815450"/>
          </a:xfrm>
          <a:prstGeom prst="rect">
            <a:avLst/>
          </a:prstGeom>
        </p:spPr>
        <p:txBody>
          <a:bodyPr vert="horz" lIns="91424" tIns="45712" rIns="91424" bIns="45712" rtlCol="0" anchor="ctr">
            <a:normAutofit/>
          </a:bodyPr>
          <a:lstStyle>
            <a:lvl1pPr algn="ctr" defTabSz="457106" rtl="0" eaLnBrk="1" latinLnBrk="0" hangingPunct="1">
              <a:spcBef>
                <a:spcPct val="0"/>
              </a:spcBef>
              <a:buNone/>
              <a:defRPr sz="4400" b="0" i="0" kern="1200">
                <a:solidFill>
                  <a:schemeClr val="tx1"/>
                </a:solidFill>
                <a:latin typeface="Gill Sans MT"/>
                <a:ea typeface="+mj-ea"/>
                <a:cs typeface="Gill Sans MT"/>
              </a:defRPr>
            </a:lvl1pPr>
          </a:lstStyle>
          <a:p>
            <a:pPr algn="l"/>
            <a:r>
              <a:rPr lang="fr-FR" sz="3600" b="1" cap="small" dirty="0" smtClean="0">
                <a:solidFill>
                  <a:srgbClr val="FFFF00"/>
                </a:solidFill>
              </a:rPr>
              <a:t>GLASSY </a:t>
            </a:r>
            <a:r>
              <a:rPr lang="mr-IN" sz="3600" b="1" cap="small" dirty="0" smtClean="0">
                <a:solidFill>
                  <a:srgbClr val="FFFF00"/>
                </a:solidFill>
              </a:rPr>
              <a:t>–</a:t>
            </a:r>
            <a:r>
              <a:rPr lang="fr-FR" sz="3600" b="1" cap="small" dirty="0" smtClean="0">
                <a:solidFill>
                  <a:srgbClr val="FFFF00"/>
                </a:solidFill>
              </a:rPr>
              <a:t> </a:t>
            </a:r>
            <a:r>
              <a:rPr lang="fr-FR" sz="2800" b="1" cap="small" dirty="0" err="1" smtClean="0">
                <a:solidFill>
                  <a:srgbClr val="FFFFFF"/>
                </a:solidFill>
              </a:rPr>
              <a:t>Participating</a:t>
            </a:r>
            <a:r>
              <a:rPr lang="fr-FR" sz="2800" b="1" cap="small" dirty="0" smtClean="0">
                <a:solidFill>
                  <a:srgbClr val="FFFFFF"/>
                </a:solidFill>
              </a:rPr>
              <a:t> sites and </a:t>
            </a:r>
            <a:r>
              <a:rPr lang="fr-FR" sz="2800" b="1" cap="small" dirty="0" err="1" smtClean="0">
                <a:solidFill>
                  <a:srgbClr val="FFFFFF"/>
                </a:solidFill>
              </a:rPr>
              <a:t>funds</a:t>
            </a:r>
            <a:endParaRPr lang="fr-FR" sz="2800" b="1" cap="small" dirty="0">
              <a:solidFill>
                <a:srgbClr val="FFFFFF"/>
              </a:solidFill>
            </a:endParaRPr>
          </a:p>
        </p:txBody>
      </p:sp>
      <p:pic>
        <p:nvPicPr>
          <p:cNvPr id="17" name="Picture 16" descr="GLASSY LOGO_NE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680" y="-48900"/>
            <a:ext cx="1491221" cy="1054476"/>
          </a:xfrm>
          <a:prstGeom prst="rect">
            <a:avLst/>
          </a:prstGeom>
        </p:spPr>
      </p:pic>
      <p:cxnSp>
        <p:nvCxnSpPr>
          <p:cNvPr id="19" name="Straight Connector 18"/>
          <p:cNvCxnSpPr/>
          <p:nvPr/>
        </p:nvCxnSpPr>
        <p:spPr>
          <a:xfrm>
            <a:off x="1931375" y="3390186"/>
            <a:ext cx="2280585" cy="1943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934823" y="2523835"/>
            <a:ext cx="1992553" cy="62397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934823" y="2817907"/>
            <a:ext cx="2421153" cy="6005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1934823" y="3939902"/>
            <a:ext cx="2421153" cy="6829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934823" y="1707654"/>
            <a:ext cx="2709185" cy="18768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076056" y="2091863"/>
            <a:ext cx="962285" cy="141599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4788024" y="3183968"/>
            <a:ext cx="1430979" cy="7559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4644008" y="3584554"/>
            <a:ext cx="1394333" cy="7153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endCxn id="14" idx="1"/>
          </p:cNvCxnSpPr>
          <p:nvPr/>
        </p:nvCxnSpPr>
        <p:spPr>
          <a:xfrm>
            <a:off x="5380293" y="4299942"/>
            <a:ext cx="837523" cy="530478"/>
          </a:xfrm>
          <a:prstGeom prst="line">
            <a:avLst/>
          </a:prstGeom>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915816" y="1818361"/>
            <a:ext cx="2808312" cy="830997"/>
          </a:xfrm>
          <a:prstGeom prst="rect">
            <a:avLst/>
          </a:prstGeom>
          <a:solidFill>
            <a:schemeClr val="bg1">
              <a:alpha val="83000"/>
            </a:schemeClr>
          </a:solidFill>
        </p:spPr>
        <p:txBody>
          <a:bodyPr wrap="square" rtlCol="0">
            <a:spAutoFit/>
          </a:bodyPr>
          <a:lstStyle/>
          <a:p>
            <a:pPr algn="ctr"/>
            <a:r>
              <a:rPr lang="en-GB" sz="2400" b="1" dirty="0" smtClean="0">
                <a:solidFill>
                  <a:schemeClr val="accent1">
                    <a:lumMod val="75000"/>
                  </a:schemeClr>
                </a:solidFill>
              </a:rPr>
              <a:t>20 Top enrolling sites (N= 7, 585 )</a:t>
            </a:r>
            <a:endParaRPr lang="en-GB" sz="2400" b="1" dirty="0">
              <a:solidFill>
                <a:schemeClr val="accent1">
                  <a:lumMod val="75000"/>
                </a:schemeClr>
              </a:solidFill>
            </a:endParaRPr>
          </a:p>
        </p:txBody>
      </p:sp>
      <p:sp>
        <p:nvSpPr>
          <p:cNvPr id="2" name="TextBox 1"/>
          <p:cNvSpPr txBox="1"/>
          <p:nvPr/>
        </p:nvSpPr>
        <p:spPr>
          <a:xfrm>
            <a:off x="374848" y="824974"/>
            <a:ext cx="8373616" cy="738664"/>
          </a:xfrm>
          <a:prstGeom prst="rect">
            <a:avLst/>
          </a:prstGeom>
          <a:noFill/>
        </p:spPr>
        <p:txBody>
          <a:bodyPr wrap="square" rtlCol="0">
            <a:spAutoFit/>
          </a:bodyPr>
          <a:lstStyle/>
          <a:p>
            <a:r>
              <a:rPr lang="en-US" sz="1400" dirty="0">
                <a:solidFill>
                  <a:srgbClr val="FFFFFF"/>
                </a:solidFill>
              </a:rPr>
              <a:t>The </a:t>
            </a:r>
            <a:r>
              <a:rPr lang="en-US" sz="1400" dirty="0" smtClean="0">
                <a:solidFill>
                  <a:srgbClr val="FFFFFF"/>
                </a:solidFill>
              </a:rPr>
              <a:t>study </a:t>
            </a:r>
            <a:r>
              <a:rPr lang="en-US" sz="1400" dirty="0">
                <a:solidFill>
                  <a:srgbClr val="FFFFFF"/>
                </a:solidFill>
              </a:rPr>
              <a:t>was sponsored by the European Institute of Clinical Research (</a:t>
            </a:r>
            <a:r>
              <a:rPr lang="en-US" sz="1400" dirty="0" smtClean="0">
                <a:solidFill>
                  <a:srgbClr val="FFFFFF"/>
                </a:solidFill>
              </a:rPr>
              <a:t>ECRI</a:t>
            </a:r>
            <a:r>
              <a:rPr lang="en-US" sz="1400" dirty="0">
                <a:solidFill>
                  <a:srgbClr val="FFFFFF"/>
                </a:solidFill>
              </a:rPr>
              <a:t>)</a:t>
            </a:r>
            <a:r>
              <a:rPr lang="en-US" sz="1400" dirty="0" smtClean="0">
                <a:solidFill>
                  <a:srgbClr val="FFFFFF"/>
                </a:solidFill>
              </a:rPr>
              <a:t>, a </a:t>
            </a:r>
            <a:r>
              <a:rPr lang="en-US" sz="1400" dirty="0">
                <a:solidFill>
                  <a:srgbClr val="FFFFFF"/>
                </a:solidFill>
              </a:rPr>
              <a:t>nonprofit organization, </a:t>
            </a:r>
            <a:r>
              <a:rPr lang="en-US" sz="1400" dirty="0" smtClean="0">
                <a:solidFill>
                  <a:srgbClr val="FFFFFF"/>
                </a:solidFill>
              </a:rPr>
              <a:t>and </a:t>
            </a:r>
            <a:r>
              <a:rPr lang="en-US" sz="1400" dirty="0">
                <a:solidFill>
                  <a:srgbClr val="FFFFFF"/>
                </a:solidFill>
              </a:rPr>
              <a:t>received grant support </a:t>
            </a:r>
            <a:r>
              <a:rPr lang="en-US" sz="1400" dirty="0" smtClean="0">
                <a:solidFill>
                  <a:srgbClr val="FFFFFF"/>
                </a:solidFill>
              </a:rPr>
              <a:t>from </a:t>
            </a:r>
            <a:r>
              <a:rPr lang="en-US" sz="1400" dirty="0">
                <a:solidFill>
                  <a:srgbClr val="FFFFFF"/>
                </a:solidFill>
              </a:rPr>
              <a:t>the department of </a:t>
            </a:r>
            <a:r>
              <a:rPr lang="en-US" sz="1400" dirty="0" smtClean="0">
                <a:solidFill>
                  <a:srgbClr val="FFFFFF"/>
                </a:solidFill>
              </a:rPr>
              <a:t>cardiology at Bern university </a:t>
            </a:r>
            <a:r>
              <a:rPr lang="en-US" sz="1400" dirty="0">
                <a:solidFill>
                  <a:srgbClr val="FFFFFF"/>
                </a:solidFill>
              </a:rPr>
              <a:t>hospital, </a:t>
            </a:r>
            <a:r>
              <a:rPr lang="en-US" sz="1400" dirty="0" smtClean="0">
                <a:solidFill>
                  <a:srgbClr val="FFFFFF"/>
                </a:solidFill>
              </a:rPr>
              <a:t>Bern</a:t>
            </a:r>
            <a:r>
              <a:rPr lang="en-US" sz="1400" dirty="0">
                <a:solidFill>
                  <a:srgbClr val="FFFFFF"/>
                </a:solidFill>
              </a:rPr>
              <a:t>, Switzerland and from the </a:t>
            </a:r>
            <a:r>
              <a:rPr lang="en-US" sz="1400" dirty="0" smtClean="0">
                <a:solidFill>
                  <a:srgbClr val="FFFFFF"/>
                </a:solidFill>
              </a:rPr>
              <a:t>Swiss  </a:t>
            </a:r>
            <a:r>
              <a:rPr lang="en-US" sz="1400" dirty="0">
                <a:solidFill>
                  <a:srgbClr val="FFFFFF"/>
                </a:solidFill>
              </a:rPr>
              <a:t>National Science Foundation (SNSF) </a:t>
            </a:r>
            <a:r>
              <a:rPr lang="en-US" sz="1400" dirty="0" smtClean="0">
                <a:solidFill>
                  <a:srgbClr val="FFFFFF"/>
                </a:solidFill>
              </a:rPr>
              <a:t> Project </a:t>
            </a:r>
            <a:r>
              <a:rPr lang="en-US" sz="1400" dirty="0">
                <a:solidFill>
                  <a:srgbClr val="FFFFFF"/>
                </a:solidFill>
              </a:rPr>
              <a:t>number: IZSEZ0_180403. </a:t>
            </a:r>
            <a:endParaRPr lang="en-GB" sz="1400" dirty="0">
              <a:solidFill>
                <a:srgbClr val="FFFFFF"/>
              </a:solidFill>
            </a:endParaRPr>
          </a:p>
        </p:txBody>
      </p:sp>
      <p:sp>
        <p:nvSpPr>
          <p:cNvPr id="6" name="TextBox 5"/>
          <p:cNvSpPr txBox="1"/>
          <p:nvPr/>
        </p:nvSpPr>
        <p:spPr>
          <a:xfrm>
            <a:off x="395536" y="2203327"/>
            <a:ext cx="1749209" cy="523220"/>
          </a:xfrm>
          <a:prstGeom prst="rect">
            <a:avLst/>
          </a:prstGeom>
          <a:noFill/>
        </p:spPr>
        <p:txBody>
          <a:bodyPr wrap="none" rtlCol="0">
            <a:spAutoFit/>
          </a:bodyPr>
          <a:lstStyle/>
          <a:p>
            <a:r>
              <a:rPr lang="en-GB" sz="1400" b="1" dirty="0" smtClean="0">
                <a:solidFill>
                  <a:srgbClr val="85C2FF"/>
                </a:solidFill>
              </a:rPr>
              <a:t>United Kingdom</a:t>
            </a:r>
          </a:p>
          <a:p>
            <a:r>
              <a:rPr lang="en-GB" sz="1400" dirty="0" smtClean="0">
                <a:solidFill>
                  <a:srgbClr val="FFFFFF"/>
                </a:solidFill>
              </a:rPr>
              <a:t>Blackburn, PI: S. </a:t>
            </a:r>
            <a:r>
              <a:rPr lang="en-GB" sz="1400" dirty="0" err="1" smtClean="0">
                <a:solidFill>
                  <a:srgbClr val="FFFFFF"/>
                </a:solidFill>
              </a:rPr>
              <a:t>Gard</a:t>
            </a:r>
            <a:endParaRPr lang="en-GB" sz="1400" dirty="0">
              <a:solidFill>
                <a:srgbClr val="FFFFFF"/>
              </a:solidFill>
            </a:endParaRPr>
          </a:p>
        </p:txBody>
      </p:sp>
      <p:sp>
        <p:nvSpPr>
          <p:cNvPr id="8" name="TextBox 7"/>
          <p:cNvSpPr txBox="1"/>
          <p:nvPr/>
        </p:nvSpPr>
        <p:spPr>
          <a:xfrm>
            <a:off x="395536" y="3345006"/>
            <a:ext cx="2079440" cy="1169551"/>
          </a:xfrm>
          <a:prstGeom prst="rect">
            <a:avLst/>
          </a:prstGeom>
          <a:noFill/>
        </p:spPr>
        <p:txBody>
          <a:bodyPr wrap="none" rtlCol="0">
            <a:spAutoFit/>
          </a:bodyPr>
          <a:lstStyle/>
          <a:p>
            <a:r>
              <a:rPr lang="en-GB" sz="1400" b="1" dirty="0" smtClean="0">
                <a:solidFill>
                  <a:srgbClr val="85C2FF"/>
                </a:solidFill>
              </a:rPr>
              <a:t>Belgium</a:t>
            </a:r>
          </a:p>
          <a:p>
            <a:r>
              <a:rPr lang="en-GB" sz="1400" dirty="0" smtClean="0">
                <a:solidFill>
                  <a:srgbClr val="FFFFFF"/>
                </a:solidFill>
              </a:rPr>
              <a:t>Hasselt, PI: E. </a:t>
            </a:r>
            <a:r>
              <a:rPr lang="en-GB" sz="1400" dirty="0" err="1" smtClean="0">
                <a:solidFill>
                  <a:srgbClr val="FFFFFF"/>
                </a:solidFill>
              </a:rPr>
              <a:t>Benit</a:t>
            </a:r>
            <a:endParaRPr lang="en-GB" sz="1400" dirty="0" smtClean="0">
              <a:solidFill>
                <a:srgbClr val="FFFFFF"/>
              </a:solidFill>
            </a:endParaRPr>
          </a:p>
          <a:p>
            <a:r>
              <a:rPr lang="en-GB" sz="1400" dirty="0" err="1" smtClean="0">
                <a:solidFill>
                  <a:srgbClr val="FFFFFF"/>
                </a:solidFill>
              </a:rPr>
              <a:t>Bonheiden</a:t>
            </a:r>
            <a:r>
              <a:rPr lang="en-GB" sz="1400" dirty="0" smtClean="0">
                <a:solidFill>
                  <a:srgbClr val="FFFFFF"/>
                </a:solidFill>
              </a:rPr>
              <a:t>, PI: L. </a:t>
            </a:r>
            <a:r>
              <a:rPr lang="en-GB" sz="1400" dirty="0" err="1" smtClean="0">
                <a:solidFill>
                  <a:srgbClr val="FFFFFF"/>
                </a:solidFill>
              </a:rPr>
              <a:t>Janssens</a:t>
            </a:r>
            <a:endParaRPr lang="en-GB" sz="1400" dirty="0" smtClean="0">
              <a:solidFill>
                <a:srgbClr val="FFFFFF"/>
              </a:solidFill>
            </a:endParaRPr>
          </a:p>
          <a:p>
            <a:r>
              <a:rPr lang="en-GB" sz="1400" dirty="0" err="1" smtClean="0">
                <a:solidFill>
                  <a:srgbClr val="FFFFFF"/>
                </a:solidFill>
              </a:rPr>
              <a:t>Chaleroi</a:t>
            </a:r>
            <a:r>
              <a:rPr lang="en-GB" sz="1400" dirty="0" smtClean="0">
                <a:solidFill>
                  <a:srgbClr val="FFFFFF"/>
                </a:solidFill>
              </a:rPr>
              <a:t>, PI: A. </a:t>
            </a:r>
            <a:r>
              <a:rPr lang="en-GB" sz="1400" dirty="0" err="1" smtClean="0">
                <a:solidFill>
                  <a:srgbClr val="FFFFFF"/>
                </a:solidFill>
              </a:rPr>
              <a:t>Aminian</a:t>
            </a:r>
            <a:endParaRPr lang="en-GB" sz="1400" dirty="0" smtClean="0">
              <a:solidFill>
                <a:srgbClr val="FFFFFF"/>
              </a:solidFill>
            </a:endParaRPr>
          </a:p>
          <a:p>
            <a:r>
              <a:rPr lang="en-GB" sz="1400" dirty="0" smtClean="0">
                <a:solidFill>
                  <a:srgbClr val="FFFFFF"/>
                </a:solidFill>
              </a:rPr>
              <a:t>Genk, PI: M. </a:t>
            </a:r>
            <a:r>
              <a:rPr lang="en-GB" sz="1400" dirty="0" err="1" smtClean="0">
                <a:solidFill>
                  <a:srgbClr val="FFFFFF"/>
                </a:solidFill>
              </a:rPr>
              <a:t>Vrolix</a:t>
            </a:r>
            <a:endParaRPr lang="en-GB" sz="1400" dirty="0">
              <a:solidFill>
                <a:srgbClr val="FFFFFF"/>
              </a:solidFill>
            </a:endParaRPr>
          </a:p>
        </p:txBody>
      </p:sp>
      <p:sp>
        <p:nvSpPr>
          <p:cNvPr id="9" name="TextBox 8"/>
          <p:cNvSpPr txBox="1"/>
          <p:nvPr/>
        </p:nvSpPr>
        <p:spPr>
          <a:xfrm>
            <a:off x="395536" y="4496802"/>
            <a:ext cx="1800493" cy="523220"/>
          </a:xfrm>
          <a:prstGeom prst="rect">
            <a:avLst/>
          </a:prstGeom>
          <a:noFill/>
        </p:spPr>
        <p:txBody>
          <a:bodyPr wrap="none" rtlCol="0">
            <a:spAutoFit/>
          </a:bodyPr>
          <a:lstStyle/>
          <a:p>
            <a:r>
              <a:rPr lang="en-GB" sz="1400" b="1" dirty="0" smtClean="0">
                <a:solidFill>
                  <a:srgbClr val="85C2FF"/>
                </a:solidFill>
              </a:rPr>
              <a:t>Switzerland</a:t>
            </a:r>
          </a:p>
          <a:p>
            <a:r>
              <a:rPr lang="en-GB" sz="1400" dirty="0" smtClean="0">
                <a:solidFill>
                  <a:srgbClr val="FFFFFF"/>
                </a:solidFill>
              </a:rPr>
              <a:t>Bern, PI: S. </a:t>
            </a:r>
            <a:r>
              <a:rPr lang="en-GB" sz="1400" dirty="0" err="1" smtClean="0">
                <a:solidFill>
                  <a:srgbClr val="FFFFFF"/>
                </a:solidFill>
              </a:rPr>
              <a:t>Windecker</a:t>
            </a:r>
            <a:endParaRPr lang="en-GB" sz="1400" dirty="0">
              <a:solidFill>
                <a:srgbClr val="FFFFFF"/>
              </a:solidFill>
            </a:endParaRPr>
          </a:p>
        </p:txBody>
      </p:sp>
      <p:sp>
        <p:nvSpPr>
          <p:cNvPr id="10" name="TextBox 9"/>
          <p:cNvSpPr txBox="1"/>
          <p:nvPr/>
        </p:nvSpPr>
        <p:spPr>
          <a:xfrm>
            <a:off x="413792" y="1474833"/>
            <a:ext cx="2146065" cy="738664"/>
          </a:xfrm>
          <a:prstGeom prst="rect">
            <a:avLst/>
          </a:prstGeom>
          <a:noFill/>
        </p:spPr>
        <p:txBody>
          <a:bodyPr wrap="none" rtlCol="0">
            <a:spAutoFit/>
          </a:bodyPr>
          <a:lstStyle/>
          <a:p>
            <a:r>
              <a:rPr lang="en-GB" sz="1400" b="1" dirty="0" smtClean="0">
                <a:solidFill>
                  <a:srgbClr val="85C2FF"/>
                </a:solidFill>
              </a:rPr>
              <a:t>Germany</a:t>
            </a:r>
          </a:p>
          <a:p>
            <a:r>
              <a:rPr lang="en-GB" sz="1400" dirty="0" smtClean="0">
                <a:solidFill>
                  <a:srgbClr val="FFFFFF"/>
                </a:solidFill>
              </a:rPr>
              <a:t>Bad </a:t>
            </a:r>
            <a:r>
              <a:rPr lang="en-GB" sz="1400" dirty="0" err="1" smtClean="0">
                <a:solidFill>
                  <a:srgbClr val="FFFFFF"/>
                </a:solidFill>
              </a:rPr>
              <a:t>Nauheim</a:t>
            </a:r>
            <a:r>
              <a:rPr lang="en-GB" sz="1400" dirty="0" smtClean="0">
                <a:solidFill>
                  <a:srgbClr val="FFFFFF"/>
                </a:solidFill>
              </a:rPr>
              <a:t>, PI: C. Hamm</a:t>
            </a:r>
          </a:p>
          <a:p>
            <a:r>
              <a:rPr lang="en-GB" sz="1400" dirty="0" smtClean="0">
                <a:solidFill>
                  <a:srgbClr val="FFFFFF"/>
                </a:solidFill>
              </a:rPr>
              <a:t>Essen, PI: C. </a:t>
            </a:r>
            <a:r>
              <a:rPr lang="en-GB" sz="1400" dirty="0" err="1" smtClean="0">
                <a:solidFill>
                  <a:srgbClr val="FFFFFF"/>
                </a:solidFill>
              </a:rPr>
              <a:t>Naber</a:t>
            </a:r>
            <a:endParaRPr lang="en-GB" sz="1400" dirty="0">
              <a:solidFill>
                <a:srgbClr val="FFFFFF"/>
              </a:solidFill>
            </a:endParaRPr>
          </a:p>
        </p:txBody>
      </p:sp>
      <p:sp>
        <p:nvSpPr>
          <p:cNvPr id="15" name="TextBox 14"/>
          <p:cNvSpPr txBox="1"/>
          <p:nvPr/>
        </p:nvSpPr>
        <p:spPr>
          <a:xfrm>
            <a:off x="395536" y="2651522"/>
            <a:ext cx="2244688" cy="738664"/>
          </a:xfrm>
          <a:prstGeom prst="rect">
            <a:avLst/>
          </a:prstGeom>
          <a:noFill/>
        </p:spPr>
        <p:txBody>
          <a:bodyPr wrap="none" rtlCol="0">
            <a:spAutoFit/>
          </a:bodyPr>
          <a:lstStyle/>
          <a:p>
            <a:r>
              <a:rPr lang="en-GB" sz="1400" b="1" dirty="0" smtClean="0">
                <a:solidFill>
                  <a:srgbClr val="85C2FF"/>
                </a:solidFill>
              </a:rPr>
              <a:t>The Netherlands</a:t>
            </a:r>
          </a:p>
          <a:p>
            <a:r>
              <a:rPr lang="en-GB" sz="1400" dirty="0" smtClean="0">
                <a:solidFill>
                  <a:srgbClr val="FFFFFF"/>
                </a:solidFill>
              </a:rPr>
              <a:t>Rotterdam, PI: D. </a:t>
            </a:r>
            <a:r>
              <a:rPr lang="en-GB" sz="1400" dirty="0" err="1" smtClean="0">
                <a:solidFill>
                  <a:srgbClr val="FFFFFF"/>
                </a:solidFill>
              </a:rPr>
              <a:t>Diletti</a:t>
            </a:r>
            <a:endParaRPr lang="en-GB" sz="1400" dirty="0" smtClean="0">
              <a:solidFill>
                <a:srgbClr val="FFFFFF"/>
              </a:solidFill>
            </a:endParaRPr>
          </a:p>
          <a:p>
            <a:r>
              <a:rPr lang="en-GB" sz="1400" dirty="0">
                <a:solidFill>
                  <a:srgbClr val="FFFFFF"/>
                </a:solidFill>
              </a:rPr>
              <a:t>A</a:t>
            </a:r>
            <a:r>
              <a:rPr lang="en-GB" sz="1400" dirty="0" smtClean="0">
                <a:solidFill>
                  <a:srgbClr val="FFFFFF"/>
                </a:solidFill>
              </a:rPr>
              <a:t>msterdam, PI: T. </a:t>
            </a:r>
            <a:r>
              <a:rPr lang="en-GB" sz="1400" dirty="0" err="1" smtClean="0">
                <a:solidFill>
                  <a:srgbClr val="FFFFFF"/>
                </a:solidFill>
              </a:rPr>
              <a:t>Slagboom</a:t>
            </a:r>
            <a:endParaRPr lang="en-GB" sz="1400" dirty="0" smtClean="0">
              <a:solidFill>
                <a:srgbClr val="FFFFFF"/>
              </a:solidFill>
            </a:endParaRPr>
          </a:p>
        </p:txBody>
      </p:sp>
    </p:spTree>
    <p:extLst>
      <p:ext uri="{BB962C8B-B14F-4D97-AF65-F5344CB8AC3E}">
        <p14:creationId xmlns:p14="http://schemas.microsoft.com/office/powerpoint/2010/main" val="22064582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p:cNvSpPr>
            <a:spLocks noChangeArrowheads="1"/>
          </p:cNvSpPr>
          <p:nvPr/>
        </p:nvSpPr>
        <p:spPr bwMode="auto">
          <a:xfrm>
            <a:off x="107504" y="1003040"/>
            <a:ext cx="8949680" cy="3872966"/>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a:extLst/>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a:solidFill>
                <a:srgbClr val="FFFF00"/>
              </a:solidFill>
            </a:endParaRPr>
          </a:p>
        </p:txBody>
      </p:sp>
      <p:sp>
        <p:nvSpPr>
          <p:cNvPr id="4" name="Titre 1"/>
          <p:cNvSpPr txBox="1">
            <a:spLocks/>
          </p:cNvSpPr>
          <p:nvPr/>
        </p:nvSpPr>
        <p:spPr>
          <a:xfrm>
            <a:off x="86816" y="28108"/>
            <a:ext cx="8229600" cy="815450"/>
          </a:xfrm>
          <a:prstGeom prst="rect">
            <a:avLst/>
          </a:prstGeom>
        </p:spPr>
        <p:txBody>
          <a:bodyPr vert="horz" lIns="91424" tIns="45712" rIns="91424" bIns="45712" rtlCol="0" anchor="ctr">
            <a:normAutofit/>
          </a:bodyPr>
          <a:lstStyle>
            <a:lvl1pPr algn="ctr" defTabSz="457106" rtl="0" eaLnBrk="1" latinLnBrk="0" hangingPunct="1">
              <a:spcBef>
                <a:spcPct val="0"/>
              </a:spcBef>
              <a:buNone/>
              <a:defRPr sz="4400" b="0" i="0" kern="1200">
                <a:solidFill>
                  <a:schemeClr val="tx1"/>
                </a:solidFill>
                <a:latin typeface="Gill Sans MT"/>
                <a:ea typeface="+mj-ea"/>
                <a:cs typeface="Gill Sans MT"/>
              </a:defRPr>
            </a:lvl1pPr>
          </a:lstStyle>
          <a:p>
            <a:pPr algn="l"/>
            <a:r>
              <a:rPr lang="fr-FR" sz="3600" b="1" cap="small" dirty="0" smtClean="0">
                <a:solidFill>
                  <a:srgbClr val="FFFF00"/>
                </a:solidFill>
              </a:rPr>
              <a:t>GLASSY </a:t>
            </a:r>
            <a:r>
              <a:rPr lang="mr-IN" sz="3600" b="1" cap="small" dirty="0" smtClean="0">
                <a:solidFill>
                  <a:srgbClr val="FFFF00"/>
                </a:solidFill>
              </a:rPr>
              <a:t>–</a:t>
            </a:r>
            <a:r>
              <a:rPr lang="fr-FR" sz="3600" b="1" cap="small" dirty="0" smtClean="0">
                <a:solidFill>
                  <a:srgbClr val="FFFF00"/>
                </a:solidFill>
              </a:rPr>
              <a:t> </a:t>
            </a:r>
            <a:r>
              <a:rPr lang="fr-FR" sz="2800" b="1" cap="small" dirty="0" err="1" smtClean="0">
                <a:solidFill>
                  <a:schemeClr val="bg1"/>
                </a:solidFill>
              </a:rPr>
              <a:t>Study</a:t>
            </a:r>
            <a:r>
              <a:rPr lang="fr-FR" sz="2800" b="1" cap="small" dirty="0" smtClean="0">
                <a:solidFill>
                  <a:schemeClr val="bg1"/>
                </a:solidFill>
              </a:rPr>
              <a:t> Design</a:t>
            </a:r>
            <a:endParaRPr lang="fr-FR" sz="2800" b="1" cap="small" dirty="0">
              <a:solidFill>
                <a:schemeClr val="bg1"/>
              </a:solidFill>
            </a:endParaRPr>
          </a:p>
        </p:txBody>
      </p:sp>
      <p:pic>
        <p:nvPicPr>
          <p:cNvPr id="5" name="Picture 4" descr="GLASSY LOGO_N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680" y="-48900"/>
            <a:ext cx="1491221" cy="1054476"/>
          </a:xfrm>
          <a:prstGeom prst="rect">
            <a:avLst/>
          </a:prstGeom>
        </p:spPr>
      </p:pic>
      <p:sp>
        <p:nvSpPr>
          <p:cNvPr id="6" name="Rounded Rectangle 5"/>
          <p:cNvSpPr/>
          <p:nvPr/>
        </p:nvSpPr>
        <p:spPr>
          <a:xfrm>
            <a:off x="158823" y="1275606"/>
            <a:ext cx="1892896"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421627" y="2067694"/>
            <a:ext cx="1402510" cy="923330"/>
          </a:xfrm>
          <a:prstGeom prst="rect">
            <a:avLst/>
          </a:prstGeom>
          <a:noFill/>
        </p:spPr>
        <p:txBody>
          <a:bodyPr wrap="none" rtlCol="0">
            <a:spAutoFit/>
          </a:bodyPr>
          <a:lstStyle/>
          <a:p>
            <a:pPr algn="ctr"/>
            <a:r>
              <a:rPr lang="en-GB" b="1" dirty="0" smtClean="0">
                <a:solidFill>
                  <a:schemeClr val="bg2"/>
                </a:solidFill>
              </a:rPr>
              <a:t>Global</a:t>
            </a:r>
          </a:p>
          <a:p>
            <a:pPr algn="ctr"/>
            <a:r>
              <a:rPr lang="en-GB" b="1" dirty="0" smtClean="0">
                <a:solidFill>
                  <a:schemeClr val="bg2"/>
                </a:solidFill>
              </a:rPr>
              <a:t>Leaders Trial</a:t>
            </a:r>
          </a:p>
          <a:p>
            <a:pPr algn="ctr"/>
            <a:r>
              <a:rPr lang="en-GB" b="1" dirty="0" smtClean="0">
                <a:solidFill>
                  <a:schemeClr val="bg2"/>
                </a:solidFill>
              </a:rPr>
              <a:t>15,991</a:t>
            </a:r>
            <a:endParaRPr lang="en-GB" b="1" dirty="0">
              <a:solidFill>
                <a:schemeClr val="bg2"/>
              </a:solidFill>
            </a:endParaRPr>
          </a:p>
        </p:txBody>
      </p:sp>
      <p:sp>
        <p:nvSpPr>
          <p:cNvPr id="8" name="Rectangle 7"/>
          <p:cNvSpPr/>
          <p:nvPr/>
        </p:nvSpPr>
        <p:spPr>
          <a:xfrm>
            <a:off x="395535" y="1347614"/>
            <a:ext cx="1454695"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p:cNvSpPr txBox="1"/>
          <p:nvPr/>
        </p:nvSpPr>
        <p:spPr>
          <a:xfrm>
            <a:off x="649659" y="1357863"/>
            <a:ext cx="915635" cy="646331"/>
          </a:xfrm>
          <a:prstGeom prst="rect">
            <a:avLst/>
          </a:prstGeom>
          <a:noFill/>
        </p:spPr>
        <p:txBody>
          <a:bodyPr wrap="none" rtlCol="0">
            <a:spAutoFit/>
          </a:bodyPr>
          <a:lstStyle/>
          <a:p>
            <a:pPr algn="ctr"/>
            <a:r>
              <a:rPr lang="en-GB" b="1" dirty="0" smtClean="0"/>
              <a:t>GLASSY</a:t>
            </a:r>
          </a:p>
          <a:p>
            <a:pPr algn="ctr"/>
            <a:r>
              <a:rPr lang="en-GB" b="1" dirty="0" smtClean="0"/>
              <a:t>7,585</a:t>
            </a:r>
            <a:endParaRPr lang="en-GB" b="1" dirty="0"/>
          </a:p>
        </p:txBody>
      </p:sp>
      <p:sp>
        <p:nvSpPr>
          <p:cNvPr id="12" name="Rounded Rectangle 11"/>
          <p:cNvSpPr/>
          <p:nvPr/>
        </p:nvSpPr>
        <p:spPr>
          <a:xfrm>
            <a:off x="2339751" y="1288306"/>
            <a:ext cx="4320480" cy="9563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a:off x="2455455" y="1283236"/>
            <a:ext cx="4172937" cy="923330"/>
          </a:xfrm>
          <a:prstGeom prst="rect">
            <a:avLst/>
          </a:prstGeom>
          <a:noFill/>
        </p:spPr>
        <p:txBody>
          <a:bodyPr wrap="none" rtlCol="0">
            <a:spAutoFit/>
          </a:bodyPr>
          <a:lstStyle/>
          <a:p>
            <a:pPr algn="ctr"/>
            <a:r>
              <a:rPr lang="en-GB" b="1" dirty="0" smtClean="0"/>
              <a:t>CRF based screening</a:t>
            </a:r>
          </a:p>
          <a:p>
            <a:r>
              <a:rPr lang="en-GB" dirty="0" smtClean="0">
                <a:solidFill>
                  <a:srgbClr val="FFFFFF"/>
                </a:solidFill>
              </a:rPr>
              <a:t>Investigator reported events</a:t>
            </a:r>
          </a:p>
          <a:p>
            <a:r>
              <a:rPr lang="en-GB" dirty="0" smtClean="0">
                <a:solidFill>
                  <a:srgbClr val="FFFFFF"/>
                </a:solidFill>
              </a:rPr>
              <a:t>Event triggers based on </a:t>
            </a:r>
            <a:r>
              <a:rPr lang="en-GB" dirty="0" err="1" smtClean="0">
                <a:solidFill>
                  <a:srgbClr val="FFFFFF"/>
                </a:solidFill>
              </a:rPr>
              <a:t>prespecified</a:t>
            </a:r>
            <a:r>
              <a:rPr lang="en-GB" dirty="0" smtClean="0">
                <a:solidFill>
                  <a:srgbClr val="FFFFFF"/>
                </a:solidFill>
              </a:rPr>
              <a:t> logics</a:t>
            </a:r>
            <a:endParaRPr lang="en-GB" dirty="0">
              <a:solidFill>
                <a:srgbClr val="FFFFFF"/>
              </a:solidFill>
            </a:endParaRPr>
          </a:p>
        </p:txBody>
      </p:sp>
      <p:cxnSp>
        <p:nvCxnSpPr>
          <p:cNvPr id="15" name="Straight Connector 14"/>
          <p:cNvCxnSpPr>
            <a:stCxn id="12" idx="2"/>
          </p:cNvCxnSpPr>
          <p:nvPr/>
        </p:nvCxnSpPr>
        <p:spPr>
          <a:xfrm>
            <a:off x="4499991" y="2244666"/>
            <a:ext cx="0" cy="399092"/>
          </a:xfrm>
          <a:prstGeom prst="line">
            <a:avLst/>
          </a:prstGeom>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2339751" y="2643758"/>
            <a:ext cx="4320480" cy="6463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p:cNvSpPr txBox="1"/>
          <p:nvPr/>
        </p:nvSpPr>
        <p:spPr>
          <a:xfrm>
            <a:off x="2370668" y="2740382"/>
            <a:ext cx="4446279" cy="369332"/>
          </a:xfrm>
          <a:prstGeom prst="rect">
            <a:avLst/>
          </a:prstGeom>
          <a:noFill/>
        </p:spPr>
        <p:txBody>
          <a:bodyPr wrap="square" rtlCol="0">
            <a:spAutoFit/>
          </a:bodyPr>
          <a:lstStyle/>
          <a:p>
            <a:r>
              <a:rPr lang="en-GB" b="1" dirty="0" smtClean="0"/>
              <a:t>Source documents collection/translation </a:t>
            </a:r>
          </a:p>
        </p:txBody>
      </p:sp>
      <p:sp>
        <p:nvSpPr>
          <p:cNvPr id="20" name="Rounded Rectangle 19"/>
          <p:cNvSpPr/>
          <p:nvPr/>
        </p:nvSpPr>
        <p:spPr>
          <a:xfrm>
            <a:off x="2267743" y="3651870"/>
            <a:ext cx="4320480" cy="6641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TextBox 20"/>
          <p:cNvSpPr txBox="1"/>
          <p:nvPr/>
        </p:nvSpPr>
        <p:spPr>
          <a:xfrm>
            <a:off x="2297818" y="3669720"/>
            <a:ext cx="4228629" cy="646331"/>
          </a:xfrm>
          <a:prstGeom prst="rect">
            <a:avLst/>
          </a:prstGeom>
          <a:noFill/>
        </p:spPr>
        <p:txBody>
          <a:bodyPr wrap="none" rtlCol="0">
            <a:spAutoFit/>
          </a:bodyPr>
          <a:lstStyle/>
          <a:p>
            <a:pPr algn="ctr"/>
            <a:r>
              <a:rPr lang="en-GB" b="1" dirty="0" smtClean="0"/>
              <a:t>CEC process</a:t>
            </a:r>
          </a:p>
          <a:p>
            <a:pPr algn="ctr"/>
            <a:r>
              <a:rPr lang="en-GB" dirty="0" smtClean="0">
                <a:solidFill>
                  <a:srgbClr val="FFFFFF"/>
                </a:solidFill>
              </a:rPr>
              <a:t>Formal adjudication of IR and triggered EPs</a:t>
            </a:r>
            <a:endParaRPr lang="en-GB" dirty="0">
              <a:solidFill>
                <a:srgbClr val="FFFFFF"/>
              </a:solidFill>
            </a:endParaRPr>
          </a:p>
        </p:txBody>
      </p:sp>
      <p:cxnSp>
        <p:nvCxnSpPr>
          <p:cNvPr id="22" name="Straight Connector 21"/>
          <p:cNvCxnSpPr/>
          <p:nvPr/>
        </p:nvCxnSpPr>
        <p:spPr>
          <a:xfrm>
            <a:off x="4499991" y="3252778"/>
            <a:ext cx="0" cy="399092"/>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ttangolo 6"/>
          <p:cNvSpPr/>
          <p:nvPr/>
        </p:nvSpPr>
        <p:spPr>
          <a:xfrm>
            <a:off x="6876255" y="1707654"/>
            <a:ext cx="2088232" cy="2308324"/>
          </a:xfrm>
          <a:prstGeom prst="rect">
            <a:avLst/>
          </a:prstGeom>
          <a:solidFill>
            <a:schemeClr val="bg1">
              <a:lumMod val="85000"/>
            </a:schemeClr>
          </a:solidFill>
        </p:spPr>
        <p:txBody>
          <a:bodyPr wrap="square">
            <a:spAutoFit/>
          </a:bodyPr>
          <a:lstStyle/>
          <a:p>
            <a:r>
              <a:rPr lang="it-IT" b="1" u="sng" cap="small" dirty="0" smtClean="0">
                <a:solidFill>
                  <a:srgbClr val="00046C"/>
                </a:solidFill>
                <a:latin typeface="Arial"/>
                <a:cs typeface="Arial"/>
              </a:rPr>
              <a:t>Chair:</a:t>
            </a:r>
          </a:p>
          <a:p>
            <a:r>
              <a:rPr lang="it-IT" b="1" cap="small" dirty="0" smtClean="0">
                <a:solidFill>
                  <a:srgbClr val="00046C"/>
                </a:solidFill>
                <a:latin typeface="Arial"/>
                <a:cs typeface="Arial"/>
              </a:rPr>
              <a:t>E. Mc </a:t>
            </a:r>
            <a:r>
              <a:rPr lang="it-IT" b="1" cap="small" dirty="0" err="1" smtClean="0">
                <a:solidFill>
                  <a:srgbClr val="00046C"/>
                </a:solidFill>
                <a:latin typeface="Arial"/>
                <a:cs typeface="Arial"/>
              </a:rPr>
              <a:t>Fadden</a:t>
            </a:r>
            <a:endParaRPr lang="it-IT" b="1" cap="small" dirty="0">
              <a:solidFill>
                <a:srgbClr val="00046C"/>
              </a:solidFill>
              <a:latin typeface="Arial"/>
              <a:cs typeface="Arial"/>
            </a:endParaRPr>
          </a:p>
          <a:p>
            <a:r>
              <a:rPr lang="it-IT" b="1" u="sng" cap="small" dirty="0" smtClean="0">
                <a:solidFill>
                  <a:srgbClr val="00046C"/>
                </a:solidFill>
                <a:latin typeface="Arial"/>
                <a:cs typeface="Arial"/>
              </a:rPr>
              <a:t>Co</a:t>
            </a:r>
            <a:r>
              <a:rPr lang="it-IT" b="1" u="sng" cap="small" dirty="0">
                <a:solidFill>
                  <a:srgbClr val="00046C"/>
                </a:solidFill>
                <a:latin typeface="Arial"/>
                <a:cs typeface="Arial"/>
              </a:rPr>
              <a:t>-</a:t>
            </a:r>
            <a:r>
              <a:rPr lang="it-IT" b="1" u="sng" cap="small" dirty="0" err="1">
                <a:solidFill>
                  <a:srgbClr val="00046C"/>
                </a:solidFill>
                <a:latin typeface="Arial"/>
                <a:cs typeface="Arial"/>
              </a:rPr>
              <a:t>chair</a:t>
            </a:r>
            <a:r>
              <a:rPr lang="it-IT" b="1" u="sng" cap="small" dirty="0">
                <a:solidFill>
                  <a:srgbClr val="00046C"/>
                </a:solidFill>
                <a:latin typeface="Arial"/>
                <a:cs typeface="Arial"/>
              </a:rPr>
              <a:t>: </a:t>
            </a:r>
            <a:endParaRPr lang="it-IT" b="1" u="sng" cap="small" dirty="0" smtClean="0">
              <a:solidFill>
                <a:srgbClr val="00046C"/>
              </a:solidFill>
              <a:latin typeface="Arial"/>
              <a:cs typeface="Arial"/>
            </a:endParaRPr>
          </a:p>
          <a:p>
            <a:r>
              <a:rPr lang="it-IT" b="1" cap="small" dirty="0" smtClean="0">
                <a:solidFill>
                  <a:srgbClr val="00046C"/>
                </a:solidFill>
                <a:latin typeface="Arial"/>
                <a:cs typeface="Arial"/>
              </a:rPr>
              <a:t>S. Leonardi</a:t>
            </a:r>
            <a:endParaRPr lang="it-IT" b="1" cap="small" dirty="0">
              <a:solidFill>
                <a:srgbClr val="00046C"/>
              </a:solidFill>
              <a:latin typeface="Arial"/>
              <a:cs typeface="Arial"/>
            </a:endParaRPr>
          </a:p>
          <a:p>
            <a:r>
              <a:rPr lang="it-IT" b="1" u="sng" cap="small" dirty="0" err="1" smtClean="0">
                <a:solidFill>
                  <a:srgbClr val="00046C"/>
                </a:solidFill>
                <a:latin typeface="Arial"/>
                <a:cs typeface="Arial"/>
              </a:rPr>
              <a:t>Member</a:t>
            </a:r>
            <a:r>
              <a:rPr lang="it-IT" b="1" u="sng" cap="small" dirty="0">
                <a:solidFill>
                  <a:srgbClr val="00046C"/>
                </a:solidFill>
                <a:latin typeface="Arial"/>
                <a:cs typeface="Arial"/>
              </a:rPr>
              <a:t>:</a:t>
            </a:r>
            <a:r>
              <a:rPr lang="it-IT" b="1" cap="small" dirty="0">
                <a:solidFill>
                  <a:srgbClr val="00046C"/>
                </a:solidFill>
                <a:latin typeface="Arial"/>
                <a:cs typeface="Arial"/>
              </a:rPr>
              <a:t> </a:t>
            </a:r>
            <a:endParaRPr lang="it-IT" b="1" cap="small" dirty="0" smtClean="0">
              <a:solidFill>
                <a:srgbClr val="00046C"/>
              </a:solidFill>
              <a:latin typeface="Arial"/>
              <a:cs typeface="Arial"/>
            </a:endParaRPr>
          </a:p>
          <a:p>
            <a:r>
              <a:rPr lang="it-IT" b="1" cap="small" dirty="0" err="1" smtClean="0">
                <a:solidFill>
                  <a:srgbClr val="00046C"/>
                </a:solidFill>
                <a:latin typeface="Arial"/>
                <a:cs typeface="Arial"/>
              </a:rPr>
              <a:t>R</a:t>
            </a:r>
            <a:r>
              <a:rPr lang="it-IT" b="1" cap="small" dirty="0" smtClean="0">
                <a:solidFill>
                  <a:srgbClr val="00046C"/>
                </a:solidFill>
                <a:latin typeface="Arial"/>
                <a:cs typeface="Arial"/>
              </a:rPr>
              <a:t>. Piccolo</a:t>
            </a:r>
          </a:p>
          <a:p>
            <a:r>
              <a:rPr lang="en-US" b="1" u="sng" cap="small" dirty="0" smtClean="0">
                <a:solidFill>
                  <a:srgbClr val="002060"/>
                </a:solidFill>
                <a:latin typeface="Arial" panose="020B0604020202020204" pitchFamily="34" charset="0"/>
                <a:ea typeface="Times New Roman"/>
                <a:cs typeface="Arial" panose="020B0604020202020204" pitchFamily="34" charset="0"/>
              </a:rPr>
              <a:t>Project </a:t>
            </a:r>
            <a:r>
              <a:rPr lang="en-US" b="1" u="sng" cap="small" dirty="0">
                <a:solidFill>
                  <a:srgbClr val="002060"/>
                </a:solidFill>
                <a:latin typeface="Arial" panose="020B0604020202020204" pitchFamily="34" charset="0"/>
                <a:ea typeface="Times New Roman"/>
                <a:cs typeface="Arial" panose="020B0604020202020204" pitchFamily="34" charset="0"/>
              </a:rPr>
              <a:t>Leader: </a:t>
            </a:r>
            <a:endParaRPr lang="en-US" b="1" u="sng" cap="small" dirty="0" smtClean="0">
              <a:solidFill>
                <a:srgbClr val="002060"/>
              </a:solidFill>
              <a:latin typeface="Arial" panose="020B0604020202020204" pitchFamily="34" charset="0"/>
              <a:ea typeface="Times New Roman"/>
              <a:cs typeface="Arial" panose="020B0604020202020204" pitchFamily="34" charset="0"/>
            </a:endParaRPr>
          </a:p>
          <a:p>
            <a:r>
              <a:rPr lang="en-US" b="1" cap="small" dirty="0" smtClean="0">
                <a:solidFill>
                  <a:srgbClr val="002060"/>
                </a:solidFill>
                <a:latin typeface="Arial" panose="020B0604020202020204" pitchFamily="34" charset="0"/>
                <a:ea typeface="Times New Roman"/>
                <a:cs typeface="Arial" panose="020B0604020202020204" pitchFamily="34" charset="0"/>
              </a:rPr>
              <a:t>A. Franzone</a:t>
            </a:r>
            <a:endParaRPr lang="en-US" b="1" cap="small" dirty="0">
              <a:solidFill>
                <a:srgbClr val="002060"/>
              </a:solidFill>
              <a:latin typeface="Arial" panose="020B0604020202020204" pitchFamily="34" charset="0"/>
              <a:ea typeface="Times New Roman"/>
              <a:cs typeface="Arial" panose="020B0604020202020204" pitchFamily="34" charset="0"/>
            </a:endParaRPr>
          </a:p>
        </p:txBody>
      </p:sp>
      <p:sp>
        <p:nvSpPr>
          <p:cNvPr id="19" name="TextBox 18"/>
          <p:cNvSpPr txBox="1"/>
          <p:nvPr/>
        </p:nvSpPr>
        <p:spPr>
          <a:xfrm>
            <a:off x="6588224" y="4829398"/>
            <a:ext cx="5616624" cy="276999"/>
          </a:xfrm>
          <a:prstGeom prst="rect">
            <a:avLst/>
          </a:prstGeom>
          <a:noFill/>
        </p:spPr>
        <p:txBody>
          <a:bodyPr wrap="square" rtlCol="0">
            <a:spAutoFit/>
          </a:bodyPr>
          <a:lstStyle/>
          <a:p>
            <a:r>
              <a:rPr lang="en-GB" sz="1200" dirty="0" err="1" smtClean="0">
                <a:solidFill>
                  <a:schemeClr val="bg1"/>
                </a:solidFill>
              </a:rPr>
              <a:t>Leonardi</a:t>
            </a:r>
            <a:r>
              <a:rPr lang="en-GB" sz="1200" dirty="0" smtClean="0">
                <a:solidFill>
                  <a:schemeClr val="bg1"/>
                </a:solidFill>
              </a:rPr>
              <a:t>  S. et al, BMJ Open 2019 </a:t>
            </a:r>
            <a:endParaRPr lang="en-GB" sz="1200" dirty="0">
              <a:solidFill>
                <a:schemeClr val="bg1"/>
              </a:solidFill>
            </a:endParaRPr>
          </a:p>
        </p:txBody>
      </p:sp>
    </p:spTree>
    <p:extLst>
      <p:ext uri="{BB962C8B-B14F-4D97-AF65-F5344CB8AC3E}">
        <p14:creationId xmlns:p14="http://schemas.microsoft.com/office/powerpoint/2010/main" val="23196233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Démonstration">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4657</TotalTime>
  <Words>2038</Words>
  <Application>Microsoft Macintosh PowerPoint</Application>
  <PresentationFormat>On-screen Show (16:9)</PresentationFormat>
  <Paragraphs>319</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Thème Office</vt:lpstr>
      <vt:lpstr>Ticagrelor Monotherapy Beyond One Month Versus Conventional Therapy On Adjudicated Ischemic And Bleeding Endpoints Following Drug Eluting Sent Implantation. Primary Results of the GLOBAL LEADERS Adjudication Sub-StudY (GLASSY)</vt:lpstr>
      <vt:lpstr>PowerPoint Presentation</vt:lpstr>
      <vt:lpstr>Background</vt:lpstr>
      <vt:lpstr>Background ii</vt:lpstr>
      <vt:lpstr>PowerPoint Presentation</vt:lpstr>
      <vt:lpstr>GLASSY – Objectives</vt:lpstr>
      <vt:lpstr>PowerPoint Presentation</vt:lpstr>
      <vt:lpstr>PowerPoint Presentation</vt:lpstr>
      <vt:lpstr>PowerPoint Presentation</vt:lpstr>
      <vt:lpstr>PowerPoint Presentation</vt:lpstr>
      <vt:lpstr>Clinical outcomes according to GLASSY inclusion </vt:lpstr>
      <vt:lpstr>GLASSY – Co-primary Efficacy EP</vt:lpstr>
      <vt:lpstr>GLASSY  Secondary Efficacy Eps @ 2-years </vt:lpstr>
      <vt:lpstr>GLASSY  Landmark Analysis @ 1-year</vt:lpstr>
      <vt:lpstr>GLASSY  Landmark Analysis @ 1-year</vt:lpstr>
      <vt:lpstr>GLASSY – Co-primary safety EP</vt:lpstr>
      <vt:lpstr>Summary</vt:lpstr>
      <vt:lpstr>1-year landmark: Global leaders vs GLASSY</vt:lpstr>
    </vt:vector>
  </TitlesOfParts>
  <Company>Hobby 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Romain Lembo</dc:creator>
  <cp:lastModifiedBy>Marco</cp:lastModifiedBy>
  <cp:revision>263</cp:revision>
  <dcterms:created xsi:type="dcterms:W3CDTF">2018-10-24T10:07:33Z</dcterms:created>
  <dcterms:modified xsi:type="dcterms:W3CDTF">2019-03-16T12:00:20Z</dcterms:modified>
</cp:coreProperties>
</file>