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42" r:id="rId6"/>
    <p:sldId id="327" r:id="rId7"/>
    <p:sldId id="304" r:id="rId8"/>
    <p:sldId id="353" r:id="rId9"/>
    <p:sldId id="332" r:id="rId10"/>
    <p:sldId id="341" r:id="rId11"/>
    <p:sldId id="345" r:id="rId12"/>
    <p:sldId id="333" r:id="rId13"/>
    <p:sldId id="299" r:id="rId14"/>
    <p:sldId id="337" r:id="rId15"/>
    <p:sldId id="351" r:id="rId16"/>
    <p:sldId id="346" r:id="rId17"/>
    <p:sldId id="347" r:id="rId18"/>
    <p:sldId id="349" r:id="rId19"/>
    <p:sldId id="352" r:id="rId20"/>
    <p:sldId id="343" r:id="rId21"/>
    <p:sldId id="340" r:id="rId22"/>
    <p:sldId id="306" r:id="rId23"/>
    <p:sldId id="280" r:id="rId24"/>
    <p:sldId id="331" r:id="rId25"/>
    <p:sldId id="328" r:id="rId26"/>
    <p:sldId id="305" r:id="rId27"/>
    <p:sldId id="300" r:id="rId2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Damme" initials="LD" lastIdx="18" clrIdx="0"/>
  <p:cmAuthor id="2" name="Sood, Poornima" initials="SP" lastIdx="20" clrIdx="1">
    <p:extLst/>
  </p:cmAuthor>
  <p:cmAuthor id="3" name="Microsoft Office User" initials="Office" lastIdx="1" clrIdx="2">
    <p:extLst/>
  </p:cmAuthor>
  <p:cmAuthor id="4" name="Microsoft Office User" initials="Office [2]" lastIdx="1" clrIdx="3">
    <p:extLst/>
  </p:cmAuthor>
  <p:cmAuthor id="5" name="Microsoft Office User" initials="Office [3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865"/>
    <a:srgbClr val="243643"/>
    <a:srgbClr val="BA0023"/>
    <a:srgbClr val="DEEBF7"/>
    <a:srgbClr val="C6D9F1"/>
    <a:srgbClr val="AAEDAA"/>
    <a:srgbClr val="CF112B"/>
    <a:srgbClr val="F8E3E6"/>
    <a:srgbClr val="9DC3E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3" autoAdjust="0"/>
    <p:restoredTop sz="90408" autoAdjust="0"/>
  </p:normalViewPr>
  <p:slideViewPr>
    <p:cSldViewPr snapToGrid="0" snapToObjects="1">
      <p:cViewPr varScale="1">
        <p:scale>
          <a:sx n="115" d="100"/>
          <a:sy n="115" d="100"/>
        </p:scale>
        <p:origin x="1456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15753686091931"/>
          <c:y val="3.8741438802422673E-2"/>
          <c:w val="0.72991271316022244"/>
          <c:h val="0.93115024966901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HeartMate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A4-4E37-840F-296BBF472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1-4505-973D-1B62298A7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HeartMate II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0.0%</c:formatCode>
                <c:ptCount val="1"/>
                <c:pt idx="0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31-4505-973D-1B62298A7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9"/>
        <c:axId val="930977072"/>
        <c:axId val="930977400"/>
      </c:barChart>
      <c:catAx>
        <c:axId val="93097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77400"/>
        <c:crosses val="autoZero"/>
        <c:auto val="1"/>
        <c:lblAlgn val="ctr"/>
        <c:lblOffset val="100"/>
        <c:noMultiLvlLbl val="0"/>
      </c:catAx>
      <c:valAx>
        <c:axId val="930977400"/>
        <c:scaling>
          <c:orientation val="minMax"/>
          <c:max val="0.1400000000000000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Patients</a:t>
                </a:r>
                <a:r>
                  <a:rPr lang="en-US" sz="14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Pump Replacement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97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5E27B7E-54A9-B646-BC7D-B9CFE6503317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B8860EB-187D-D545-9568-CF7D825BE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8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8A1E310-2941-7945-8884-15BB2861E337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576CE5F-0EA1-AA44-887E-64D9E28C3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9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4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reformat without horizontal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8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3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CE5F-0EA1-AA44-887E-64D9E28C39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60385" y="3521596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2092"/>
            <a:ext cx="10363200" cy="1113492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9660"/>
            <a:ext cx="103632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2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3/15/19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0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0" y="1427648"/>
            <a:ext cx="10972800" cy="4579459"/>
          </a:xfrm>
        </p:spPr>
        <p:txBody>
          <a:bodyPr/>
          <a:lstStyle>
            <a:lvl1pPr marL="284163" indent="-284163">
              <a:buClr>
                <a:srgbClr val="BA00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913" indent="-285750">
              <a:buClr>
                <a:srgbClr val="BA0023"/>
              </a:buClr>
              <a:buFont typeface="Lucida Grande"/>
              <a:buChar char="–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3275" indent="-233363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5425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5713" indent="-227013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2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8208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629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2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3/15/19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0385" y="4391018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3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8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84292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3/15/19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293514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9311"/>
            <a:ext cx="109728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0479"/>
            <a:ext cx="109728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2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84163" indent="-284163" algn="l" defTabSz="457200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569913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2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803275" indent="-233363" algn="l" defTabSz="457200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028700" indent="-225425" algn="l" defTabSz="457200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255713" indent="-227013" algn="l" defTabSz="457200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2000"/>
            <a:ext cx="12009862" cy="2003502"/>
          </a:xfrm>
        </p:spPr>
        <p:txBody>
          <a:bodyPr>
            <a:noAutofit/>
          </a:bodyPr>
          <a:lstStyle/>
          <a:p>
            <a:pPr algn="ctr"/>
            <a:br>
              <a:rPr lang="en-US" sz="3000" dirty="0">
                <a:latin typeface="Geneva"/>
                <a:ea typeface="Geneva" charset="0"/>
                <a:cs typeface="Geneva" charset="0"/>
              </a:rPr>
            </a:br>
            <a:br>
              <a:rPr lang="en-US" sz="3000" dirty="0">
                <a:solidFill>
                  <a:srgbClr val="FF0000"/>
                </a:solidFill>
                <a:latin typeface="Geneva"/>
                <a:ea typeface="Geneva" charset="0"/>
                <a:cs typeface="Geneva" charset="0"/>
              </a:rPr>
            </a:br>
            <a:r>
              <a:rPr lang="en-US" sz="3000" dirty="0">
                <a:latin typeface="Geneva"/>
              </a:rPr>
              <a:t>A Fully Magnetically Levitated Left Ventricular Assist Device </a:t>
            </a:r>
            <a:br>
              <a:rPr lang="en-US" sz="3000" dirty="0">
                <a:latin typeface="Geneva"/>
              </a:rPr>
            </a:br>
            <a:br>
              <a:rPr lang="en-US" sz="3000" dirty="0">
                <a:latin typeface="Geneva"/>
              </a:rPr>
            </a:br>
            <a:r>
              <a:rPr lang="en-US" sz="3000" dirty="0">
                <a:latin typeface="Geneva"/>
              </a:rPr>
              <a:t>Final Report of the MOMENTUM 3 Trial</a:t>
            </a:r>
            <a:endParaRPr lang="en-US" sz="3000" dirty="0">
              <a:solidFill>
                <a:srgbClr val="152649"/>
              </a:solidFill>
              <a:latin typeface="Geneva"/>
              <a:ea typeface="Geneva" charset="0"/>
              <a:cs typeface="Genev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661" y="3509506"/>
            <a:ext cx="10199077" cy="1826440"/>
          </a:xfrm>
        </p:spPr>
        <p:txBody>
          <a:bodyPr anchor="ctr">
            <a:noAutofit/>
          </a:bodyPr>
          <a:lstStyle/>
          <a:p>
            <a:pPr algn="ctr"/>
            <a:r>
              <a:rPr lang="en-US" sz="1800" b="1" i="1" u="sng" dirty="0"/>
              <a:t>Mandeep R. Mehra, MD</a:t>
            </a:r>
            <a:r>
              <a:rPr lang="en-US" sz="1800" b="1" i="1" dirty="0"/>
              <a:t>, Nir Uriel, MD, Joseph C. Cleveland, Jr., MD, Daniel J. Goldstein, MD, </a:t>
            </a:r>
          </a:p>
          <a:p>
            <a:pPr algn="ctr"/>
            <a:r>
              <a:rPr lang="en-US" sz="1800" b="1" i="1" dirty="0"/>
              <a:t>National Principal Investigators, on behalf of the MOMENTUM 3 Investigators</a:t>
            </a:r>
            <a:endParaRPr lang="en-US" sz="1800" b="1" dirty="0"/>
          </a:p>
          <a:p>
            <a:pPr algn="ctr"/>
            <a:endParaRPr lang="en-US" sz="1800" i="1" dirty="0">
              <a:latin typeface="Geneva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6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90269-8832-4031-B196-831638C4F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6" t="11675" r="5392" b="6192"/>
          <a:stretch/>
        </p:blipFill>
        <p:spPr>
          <a:xfrm>
            <a:off x="2321917" y="1812090"/>
            <a:ext cx="6639233" cy="46807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7829" y="338984"/>
            <a:ext cx="9453638" cy="59243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Primary End Point (ITT)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0249" y="929167"/>
            <a:ext cx="8229601" cy="8053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</a:pPr>
            <a:r>
              <a:rPr lang="en-US" sz="1900" b="1" dirty="0">
                <a:latin typeface="Geneva"/>
                <a:ea typeface="Arial Narrow" charset="0"/>
                <a:cs typeface="Arial Narrow" charset="0"/>
              </a:rPr>
              <a:t>Survival at 2 years free of disabling stroke (&gt;3 </a:t>
            </a:r>
            <a:r>
              <a:rPr lang="en-US" sz="1900" b="1" dirty="0" err="1">
                <a:latin typeface="Geneva"/>
                <a:ea typeface="Arial Narrow" charset="0"/>
                <a:cs typeface="Arial Narrow" charset="0"/>
              </a:rPr>
              <a:t>mRS</a:t>
            </a:r>
            <a:r>
              <a:rPr lang="en-US" sz="1900" b="1" dirty="0">
                <a:latin typeface="Geneva"/>
                <a:ea typeface="Arial Narrow" charset="0"/>
                <a:cs typeface="Arial Narrow" charset="0"/>
              </a:rPr>
              <a:t>) or</a:t>
            </a:r>
          </a:p>
          <a:p>
            <a:pPr lvl="1" algn="ctr">
              <a:spcAft>
                <a:spcPts val="1000"/>
              </a:spcAft>
            </a:pPr>
            <a:r>
              <a:rPr lang="en-US" sz="1900" b="1" dirty="0">
                <a:latin typeface="Geneva"/>
                <a:ea typeface="Arial Narrow" charset="0"/>
                <a:cs typeface="Arial Narrow" charset="0"/>
              </a:rPr>
              <a:t>reoperation to replace or remove a malfunctioning device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4265" y="4119328"/>
            <a:ext cx="30517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eneva"/>
              </a:rPr>
              <a:t>HR =  0.60 (95%CI: 0.47-0.75)</a:t>
            </a:r>
          </a:p>
          <a:p>
            <a:pPr algn="ctr"/>
            <a:r>
              <a:rPr lang="en-US" sz="1400" b="1" dirty="0">
                <a:latin typeface="Geneva"/>
              </a:rPr>
              <a:t>P&lt;0.0001 by log-rank test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02477"/>
            <a:ext cx="5044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 denotes modified Rankin Score; HR, hazard ratio; CI, confidence interval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920" y="338984"/>
            <a:ext cx="9431547" cy="59243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Principal Secondary End Point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2503" y="986661"/>
            <a:ext cx="4486994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</a:pPr>
            <a:r>
              <a:rPr lang="en-US" sz="1900" b="1" dirty="0">
                <a:latin typeface="Geneva"/>
                <a:ea typeface="Arial Narrow" charset="0"/>
                <a:cs typeface="Arial Narrow" charset="0"/>
              </a:rPr>
              <a:t>Pump replacement at 2 years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02477"/>
            <a:ext cx="5044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RR denotes relative risk; CI, confidence interval; HR, hazard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A8BAA-2EBA-4C82-88B4-D016BE857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4" t="6075" r="5740" b="6673"/>
          <a:stretch/>
        </p:blipFill>
        <p:spPr>
          <a:xfrm>
            <a:off x="609920" y="1529765"/>
            <a:ext cx="5792201" cy="472347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948EA5-792F-4A85-AFD4-DF49AF62E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771230"/>
              </p:ext>
            </p:extLst>
          </p:nvPr>
        </p:nvGraphicFramePr>
        <p:xfrm>
          <a:off x="6635750" y="1542456"/>
          <a:ext cx="4375230" cy="422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A57103-B90C-4E4A-AE2A-0B2ABB448E53}"/>
              </a:ext>
            </a:extLst>
          </p:cNvPr>
          <p:cNvSpPr txBox="1"/>
          <p:nvPr/>
        </p:nvSpPr>
        <p:spPr>
          <a:xfrm>
            <a:off x="7631896" y="1594353"/>
            <a:ext cx="336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RR (95%CI) = 0.21 (0.11 - 0.38)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8B4174-113F-40F5-80A7-9539C321E892}"/>
              </a:ext>
            </a:extLst>
          </p:cNvPr>
          <p:cNvSpPr txBox="1"/>
          <p:nvPr/>
        </p:nvSpPr>
        <p:spPr>
          <a:xfrm>
            <a:off x="7753302" y="5740166"/>
            <a:ext cx="197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HeartMate 3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(N=515)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224AE-C6C3-483C-B259-146493FC0115}"/>
              </a:ext>
            </a:extLst>
          </p:cNvPr>
          <p:cNvSpPr txBox="1"/>
          <p:nvPr/>
        </p:nvSpPr>
        <p:spPr>
          <a:xfrm>
            <a:off x="8915962" y="5742706"/>
            <a:ext cx="197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HeartMate II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(N=505)</a:t>
            </a:r>
          </a:p>
        </p:txBody>
      </p:sp>
    </p:spTree>
    <p:extLst>
      <p:ext uri="{BB962C8B-B14F-4D97-AF65-F5344CB8AC3E}">
        <p14:creationId xmlns:p14="http://schemas.microsoft.com/office/powerpoint/2010/main" val="112017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0A274-D98F-4E25-998B-2654C709F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55"/>
          <a:stretch/>
        </p:blipFill>
        <p:spPr>
          <a:xfrm>
            <a:off x="482989" y="1493137"/>
            <a:ext cx="11671869" cy="45467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220" y="528402"/>
            <a:ext cx="10109920" cy="945121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eneva"/>
              </a:rPr>
              <a:t>Principal Hemocompatibility-Related Adverse Events </a:t>
            </a:r>
            <a:br>
              <a:rPr lang="en-US" sz="2800" dirty="0">
                <a:latin typeface="Geneva"/>
              </a:rPr>
            </a:br>
            <a:endParaRPr lang="en-US" sz="2600" i="1" dirty="0">
              <a:latin typeface="Gene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CF8DF2-D0CF-4BC5-8DF5-DC99CB75A1DD}"/>
              </a:ext>
            </a:extLst>
          </p:cNvPr>
          <p:cNvSpPr/>
          <p:nvPr/>
        </p:nvSpPr>
        <p:spPr>
          <a:xfrm>
            <a:off x="54591" y="6618408"/>
            <a:ext cx="8896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HM3 denotes HeartMate 3; HMII HeartMate II; EPPY events per patient year; CI, confidence interval. </a:t>
            </a:r>
            <a:r>
              <a:rPr lang="en-US" sz="900" dirty="0">
                <a:solidFill>
                  <a:srgbClr val="000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*P values were calculated with Poisson regression. </a:t>
            </a:r>
            <a:endParaRPr lang="en-US" sz="900" dirty="0">
              <a:latin typeface="Gene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BC0FA3-103E-4CF1-8ED7-380C4B2CFD82}"/>
              </a:ext>
            </a:extLst>
          </p:cNvPr>
          <p:cNvSpPr/>
          <p:nvPr/>
        </p:nvSpPr>
        <p:spPr>
          <a:xfrm>
            <a:off x="5907419" y="2267531"/>
            <a:ext cx="458718" cy="310101"/>
          </a:xfrm>
          <a:prstGeom prst="rect">
            <a:avLst/>
          </a:prstGeom>
          <a:noFill/>
          <a:ln w="28575">
            <a:solidFill>
              <a:srgbClr val="BA0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AAC55-3769-4B3F-B835-007186F1855C}"/>
              </a:ext>
            </a:extLst>
          </p:cNvPr>
          <p:cNvSpPr/>
          <p:nvPr/>
        </p:nvSpPr>
        <p:spPr>
          <a:xfrm>
            <a:off x="6236339" y="2763054"/>
            <a:ext cx="1328841" cy="1153849"/>
          </a:xfrm>
          <a:prstGeom prst="rect">
            <a:avLst/>
          </a:prstGeom>
          <a:noFill/>
          <a:ln w="28575">
            <a:solidFill>
              <a:srgbClr val="BA0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4262E-AAC3-4980-924C-8810074EA545}"/>
              </a:ext>
            </a:extLst>
          </p:cNvPr>
          <p:cNvSpPr/>
          <p:nvPr/>
        </p:nvSpPr>
        <p:spPr>
          <a:xfrm>
            <a:off x="6545525" y="4102325"/>
            <a:ext cx="840266" cy="1056199"/>
          </a:xfrm>
          <a:prstGeom prst="rect">
            <a:avLst/>
          </a:prstGeom>
          <a:noFill/>
          <a:ln w="28575">
            <a:solidFill>
              <a:srgbClr val="BA0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23D3F7-76C3-488F-8B82-DD182D8C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214789"/>
            <a:ext cx="10995546" cy="945121"/>
          </a:xfrm>
        </p:spPr>
        <p:txBody>
          <a:bodyPr/>
          <a:lstStyle/>
          <a:p>
            <a:r>
              <a:rPr lang="en-US" dirty="0"/>
              <a:t>Stroke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973F6-F9C4-44A7-A71C-3DC9B30C6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E14CBE-B5CE-4FE0-BDD1-55089602B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9" t="8917" r="5139" b="3510"/>
          <a:stretch/>
        </p:blipFill>
        <p:spPr>
          <a:xfrm>
            <a:off x="28013" y="1490051"/>
            <a:ext cx="6214281" cy="4842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EB229F-FDB2-4D95-AA6A-E2072F72FA99}"/>
              </a:ext>
            </a:extLst>
          </p:cNvPr>
          <p:cNvSpPr txBox="1"/>
          <p:nvPr/>
        </p:nvSpPr>
        <p:spPr>
          <a:xfrm>
            <a:off x="1633244" y="933518"/>
            <a:ext cx="426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Freedom from All Stroke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F876-0446-421F-BC5B-079AA5575E26}"/>
              </a:ext>
            </a:extLst>
          </p:cNvPr>
          <p:cNvSpPr/>
          <p:nvPr/>
        </p:nvSpPr>
        <p:spPr>
          <a:xfrm>
            <a:off x="0" y="6602477"/>
            <a:ext cx="58002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HR denotes hazard ratio; CI, confidence interval; RR, relative risk; EPPY, events per patient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2C6DFD-B1C3-4182-A196-306C48A6B45F}"/>
              </a:ext>
            </a:extLst>
          </p:cNvPr>
          <p:cNvSpPr txBox="1"/>
          <p:nvPr/>
        </p:nvSpPr>
        <p:spPr>
          <a:xfrm>
            <a:off x="7317475" y="941124"/>
            <a:ext cx="426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Stroke Severity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A11252-AFE4-4B0F-8016-844B01FD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500" y="1097130"/>
            <a:ext cx="4523905" cy="50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23D3F7-76C3-488F-8B82-DD182D8C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4789"/>
            <a:ext cx="10972800" cy="945121"/>
          </a:xfrm>
        </p:spPr>
        <p:txBody>
          <a:bodyPr/>
          <a:lstStyle/>
          <a:p>
            <a:r>
              <a:rPr lang="en-US" dirty="0"/>
              <a:t>Gastrointestinal Bleeding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973F6-F9C4-44A7-A71C-3DC9B30C6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548BB-247B-49F8-B203-64C36F165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7" t="9252" r="6226" b="4820"/>
          <a:stretch/>
        </p:blipFill>
        <p:spPr>
          <a:xfrm>
            <a:off x="2454575" y="1234019"/>
            <a:ext cx="6341402" cy="4960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C8DDF-BAB0-4C64-A0CA-95B17451DF0D}"/>
              </a:ext>
            </a:extLst>
          </p:cNvPr>
          <p:cNvSpPr txBox="1"/>
          <p:nvPr/>
        </p:nvSpPr>
        <p:spPr>
          <a:xfrm>
            <a:off x="2685197" y="959855"/>
            <a:ext cx="682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Freedom from Gastrointestinal Bleeding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67229-A85F-4B4B-8844-48351B243969}"/>
              </a:ext>
            </a:extLst>
          </p:cNvPr>
          <p:cNvSpPr/>
          <p:nvPr/>
        </p:nvSpPr>
        <p:spPr>
          <a:xfrm>
            <a:off x="0" y="6602477"/>
            <a:ext cx="58002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GI denotes gastrointestinal; HR hazard ratio; CI,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25888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23D3F7-76C3-488F-8B82-DD182D8C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776"/>
            <a:ext cx="10972800" cy="822134"/>
          </a:xfrm>
        </p:spPr>
        <p:txBody>
          <a:bodyPr/>
          <a:lstStyle/>
          <a:p>
            <a:r>
              <a:rPr lang="en-US" dirty="0"/>
              <a:t>Stroke and Bleeding Hazard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973F6-F9C4-44A7-A71C-3DC9B30C6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E9BCB-F9AC-465B-9F5B-36D8EE2C8CA5}"/>
              </a:ext>
            </a:extLst>
          </p:cNvPr>
          <p:cNvSpPr txBox="1"/>
          <p:nvPr/>
        </p:nvSpPr>
        <p:spPr>
          <a:xfrm>
            <a:off x="7210362" y="1158637"/>
            <a:ext cx="426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Hazard Function for All Bleeding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645208-765F-498B-A132-511C623CE0A9}"/>
              </a:ext>
            </a:extLst>
          </p:cNvPr>
          <p:cNvGrpSpPr/>
          <p:nvPr/>
        </p:nvGrpSpPr>
        <p:grpSpPr>
          <a:xfrm>
            <a:off x="6211088" y="1660926"/>
            <a:ext cx="5676112" cy="3999079"/>
            <a:chOff x="6211088" y="1660926"/>
            <a:chExt cx="5676112" cy="39990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E645EC-A76D-43FE-A6F7-2CC2140D214C}"/>
                </a:ext>
              </a:extLst>
            </p:cNvPr>
            <p:cNvGrpSpPr/>
            <p:nvPr/>
          </p:nvGrpSpPr>
          <p:grpSpPr>
            <a:xfrm>
              <a:off x="6211088" y="1660926"/>
              <a:ext cx="5676112" cy="3999079"/>
              <a:chOff x="6211088" y="1660926"/>
              <a:chExt cx="5676112" cy="399907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0AEA94D-FBF2-47AB-B5D7-CEECDB470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1088" y="1660926"/>
                <a:ext cx="5676112" cy="399907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D59C1B-4F9D-42AB-870F-49BDFEB5D6E8}"/>
                  </a:ext>
                </a:extLst>
              </p:cNvPr>
              <p:cNvSpPr txBox="1"/>
              <p:nvPr/>
            </p:nvSpPr>
            <p:spPr>
              <a:xfrm rot="16200000">
                <a:off x="5219902" y="3267418"/>
                <a:ext cx="230553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Events per Month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855D9-9762-4AA4-AFED-D2E6B8E1A3D4}"/>
                  </a:ext>
                </a:extLst>
              </p:cNvPr>
              <p:cNvSpPr txBox="1"/>
              <p:nvPr/>
            </p:nvSpPr>
            <p:spPr>
              <a:xfrm>
                <a:off x="8319914" y="5203748"/>
                <a:ext cx="230553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Months After Implant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2C8535-F6D9-452C-9E9C-696399F20FCD}"/>
                  </a:ext>
                </a:extLst>
              </p:cNvPr>
              <p:cNvSpPr txBox="1"/>
              <p:nvPr/>
            </p:nvSpPr>
            <p:spPr>
              <a:xfrm>
                <a:off x="9653955" y="2455678"/>
                <a:ext cx="184720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HeartMate 3</a:t>
                </a:r>
              </a:p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HeartMate II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791750-10D8-4539-99F0-E4822ECE339B}"/>
                </a:ext>
              </a:extLst>
            </p:cNvPr>
            <p:cNvSpPr/>
            <p:nvPr/>
          </p:nvSpPr>
          <p:spPr>
            <a:xfrm>
              <a:off x="8537841" y="1827911"/>
              <a:ext cx="1609969" cy="57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470D2C-1FE5-4362-9972-4B321D7D8378}"/>
              </a:ext>
            </a:extLst>
          </p:cNvPr>
          <p:cNvSpPr txBox="1"/>
          <p:nvPr/>
        </p:nvSpPr>
        <p:spPr>
          <a:xfrm>
            <a:off x="1466493" y="1156907"/>
            <a:ext cx="426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Hazard Function for All Stroke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B6816B-2C8A-47D1-BF75-E0DEEE8B018F}"/>
              </a:ext>
            </a:extLst>
          </p:cNvPr>
          <p:cNvGrpSpPr/>
          <p:nvPr/>
        </p:nvGrpSpPr>
        <p:grpSpPr>
          <a:xfrm>
            <a:off x="420813" y="1660926"/>
            <a:ext cx="5683163" cy="3832094"/>
            <a:chOff x="6319970" y="1789727"/>
            <a:chExt cx="5683163" cy="38320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E55239E-D904-4480-BC04-A563243F3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" b="11675"/>
            <a:stretch/>
          </p:blipFill>
          <p:spPr>
            <a:xfrm>
              <a:off x="6392984" y="1789727"/>
              <a:ext cx="5610149" cy="35294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B6AFB1-0176-4F7B-889F-D3288B89AEB8}"/>
                </a:ext>
              </a:extLst>
            </p:cNvPr>
            <p:cNvSpPr txBox="1"/>
            <p:nvPr/>
          </p:nvSpPr>
          <p:spPr>
            <a:xfrm rot="16200000">
              <a:off x="5328784" y="3392846"/>
              <a:ext cx="230553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Events per Month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A478E8-03FA-4F31-85E0-DD3DA3EED8B1}"/>
                </a:ext>
              </a:extLst>
            </p:cNvPr>
            <p:cNvSpPr txBox="1"/>
            <p:nvPr/>
          </p:nvSpPr>
          <p:spPr>
            <a:xfrm>
              <a:off x="8345344" y="5298656"/>
              <a:ext cx="230553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Months After Implant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181768-B83B-4D14-BB1B-416887F77B8C}"/>
                </a:ext>
              </a:extLst>
            </p:cNvPr>
            <p:cNvSpPr txBox="1"/>
            <p:nvPr/>
          </p:nvSpPr>
          <p:spPr>
            <a:xfrm>
              <a:off x="9783375" y="2607104"/>
              <a:ext cx="18472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HeartMate 3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HeartMate II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541DAD-1C34-4EEC-8B86-6F0C30D84F2C}"/>
                </a:ext>
              </a:extLst>
            </p:cNvPr>
            <p:cNvSpPr/>
            <p:nvPr/>
          </p:nvSpPr>
          <p:spPr>
            <a:xfrm>
              <a:off x="8518769" y="1922585"/>
              <a:ext cx="1609969" cy="57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8CC9A45-BA5A-40F7-86C7-C303A2937338}"/>
              </a:ext>
            </a:extLst>
          </p:cNvPr>
          <p:cNvSpPr txBox="1"/>
          <p:nvPr/>
        </p:nvSpPr>
        <p:spPr>
          <a:xfrm>
            <a:off x="2296250" y="5792863"/>
            <a:ext cx="76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eneva"/>
              </a:rPr>
              <a:t>Mean arterial blood pressure</a:t>
            </a:r>
            <a:r>
              <a:rPr lang="en-US" dirty="0">
                <a:latin typeface="Geneva"/>
              </a:rPr>
              <a:t>, </a:t>
            </a:r>
            <a:r>
              <a:rPr lang="en-US" i="1" dirty="0">
                <a:latin typeface="Geneva"/>
              </a:rPr>
              <a:t>aspirin</a:t>
            </a:r>
            <a:r>
              <a:rPr lang="en-US" dirty="0">
                <a:latin typeface="Geneva"/>
              </a:rPr>
              <a:t> usage, and </a:t>
            </a:r>
            <a:r>
              <a:rPr lang="en-US" i="1" dirty="0">
                <a:latin typeface="Geneva"/>
              </a:rPr>
              <a:t>INR</a:t>
            </a:r>
            <a:r>
              <a:rPr lang="en-US" dirty="0">
                <a:latin typeface="Geneva"/>
              </a:rPr>
              <a:t> did not differ between the treatment arms during the trial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3F81C-554D-4681-8DED-70C1D208FB7C}"/>
              </a:ext>
            </a:extLst>
          </p:cNvPr>
          <p:cNvSpPr txBox="1"/>
          <p:nvPr/>
        </p:nvSpPr>
        <p:spPr>
          <a:xfrm>
            <a:off x="2962032" y="3238056"/>
            <a:ext cx="2769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= 0.47 (95%CI: 0.34 – 0.66)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C5391C-5D79-4C47-BBFB-F61AA20654B1}"/>
              </a:ext>
            </a:extLst>
          </p:cNvPr>
          <p:cNvSpPr txBox="1"/>
          <p:nvPr/>
        </p:nvSpPr>
        <p:spPr>
          <a:xfrm>
            <a:off x="8731769" y="3238056"/>
            <a:ext cx="2769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= 0.68 (95%CI: 0.57 – 0.81)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7BD3F-E187-43B1-81A7-A264B8C9632C}"/>
              </a:ext>
            </a:extLst>
          </p:cNvPr>
          <p:cNvSpPr/>
          <p:nvPr/>
        </p:nvSpPr>
        <p:spPr>
          <a:xfrm>
            <a:off x="0" y="6602477"/>
            <a:ext cx="58002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HR denotes hazard ratio; CI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91097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85BC3-30E4-4C15-9BCF-C98AAD21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7" y="772040"/>
            <a:ext cx="10749634" cy="55008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" y="289561"/>
            <a:ext cx="9563454" cy="1086186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eneva"/>
              </a:rPr>
              <a:t>Other Adverse Events </a:t>
            </a:r>
            <a:br>
              <a:rPr lang="en-US" sz="2800" dirty="0">
                <a:latin typeface="Geneva"/>
              </a:rPr>
            </a:br>
            <a:endParaRPr lang="en-US" sz="2600" i="1" dirty="0">
              <a:latin typeface="Genev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12336"/>
            <a:ext cx="8891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HM3 denotes HeartMate 3; HMII HeartMate II; EPPY events per patient year; CI, confidence interval; TIA transient ischemic attack; RVAS right ventricular assist system.</a:t>
            </a:r>
          </a:p>
          <a:p>
            <a:r>
              <a:rPr lang="en-US" sz="900" dirty="0">
                <a:solidFill>
                  <a:srgbClr val="000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*P values were calculated with Poisson regression. +Includes TIA, encephalopathy, seizure and neurologic events other than stroke</a:t>
            </a:r>
            <a:endParaRPr lang="en-US" sz="900" dirty="0">
              <a:latin typeface="Gene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E13CA-6C6E-4CD1-AE70-EF5CE492FA98}"/>
              </a:ext>
            </a:extLst>
          </p:cNvPr>
          <p:cNvSpPr/>
          <p:nvPr/>
        </p:nvSpPr>
        <p:spPr>
          <a:xfrm>
            <a:off x="6604731" y="3518944"/>
            <a:ext cx="734106" cy="610737"/>
          </a:xfrm>
          <a:prstGeom prst="rect">
            <a:avLst/>
          </a:prstGeom>
          <a:noFill/>
          <a:ln w="28575">
            <a:solidFill>
              <a:srgbClr val="BA0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B45FA-5BAD-4FAF-93C9-FF6281F4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84626"/>
            <a:ext cx="10961914" cy="616719"/>
          </a:xfrm>
        </p:spPr>
        <p:txBody>
          <a:bodyPr/>
          <a:lstStyle/>
          <a:p>
            <a:r>
              <a:rPr lang="en-US" dirty="0"/>
              <a:t>Competing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ED13C-C0D9-48EA-93A8-7F5040761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47ACE-1145-428C-8644-5513DF0FE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921" b="5921"/>
          <a:stretch/>
        </p:blipFill>
        <p:spPr>
          <a:xfrm>
            <a:off x="6203121" y="771689"/>
            <a:ext cx="5486876" cy="4730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DBA2C-9FA5-4183-8D29-37B1A83F4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21"/>
          <a:stretch/>
        </p:blipFill>
        <p:spPr>
          <a:xfrm>
            <a:off x="522475" y="1051824"/>
            <a:ext cx="5486876" cy="4450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A922E3-1905-4DD2-B272-D59BBC8C96DF}"/>
              </a:ext>
            </a:extLst>
          </p:cNvPr>
          <p:cNvSpPr txBox="1"/>
          <p:nvPr/>
        </p:nvSpPr>
        <p:spPr>
          <a:xfrm>
            <a:off x="2221972" y="90134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neva"/>
              </a:rPr>
              <a:t>HeartMate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C3F73-7BA3-47AE-9364-DD114FB9C5FE}"/>
              </a:ext>
            </a:extLst>
          </p:cNvPr>
          <p:cNvSpPr txBox="1"/>
          <p:nvPr/>
        </p:nvSpPr>
        <p:spPr>
          <a:xfrm>
            <a:off x="7933100" y="90134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neva"/>
              </a:rPr>
              <a:t>HeartMate 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0CC70-CCD5-426A-A077-7EF5B1CF41E7}"/>
              </a:ext>
            </a:extLst>
          </p:cNvPr>
          <p:cNvSpPr txBox="1"/>
          <p:nvPr/>
        </p:nvSpPr>
        <p:spPr>
          <a:xfrm>
            <a:off x="862297" y="5541156"/>
            <a:ext cx="1068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eneva"/>
              </a:rPr>
              <a:t>81.0% survival for HeartMate 3 at 2-years</a:t>
            </a:r>
          </a:p>
          <a:p>
            <a:pPr algn="ctr"/>
            <a:r>
              <a:rPr lang="en-US" sz="1600" dirty="0">
                <a:latin typeface="Geneva"/>
              </a:rPr>
              <a:t>Overall survival at 2-years was not significantly different between the groups</a:t>
            </a:r>
          </a:p>
          <a:p>
            <a:pPr algn="ctr"/>
            <a:endParaRPr lang="en-US" sz="1600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35536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BAEBD6-86B5-466B-B3B7-467F51767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68399"/>
              </p:ext>
            </p:extLst>
          </p:nvPr>
        </p:nvGraphicFramePr>
        <p:xfrm>
          <a:off x="2006425" y="1716626"/>
          <a:ext cx="8033375" cy="1045660"/>
        </p:xfrm>
        <a:graphic>
          <a:graphicData uri="http://schemas.openxmlformats.org/drawingml/2006/table">
            <a:tbl>
              <a:tblPr firstRow="1" firstCol="1" bandRow="1"/>
              <a:tblGrid>
                <a:gridCol w="433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53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 who Underwent LVAD Implant</a:t>
                      </a: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HeartMate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(N=515)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HeartMate II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(N=505)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2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Discharged on LVAD support- no. (%)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 (94.2%)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 (93.3%)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728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5B74C1-80E0-4827-9D69-BD53AB47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Hospitalization Profiles, Days Out of the Hospital and Readmissions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B1511-519A-422E-B67F-D065E0B5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E444CD-2DBC-47CE-97AE-74C4C0E3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79669"/>
              </p:ext>
            </p:extLst>
          </p:nvPr>
        </p:nvGraphicFramePr>
        <p:xfrm>
          <a:off x="814039" y="1750150"/>
          <a:ext cx="10878570" cy="3424748"/>
        </p:xfrm>
        <a:graphic>
          <a:graphicData uri="http://schemas.openxmlformats.org/drawingml/2006/table">
            <a:tbl>
              <a:tblPr firstRow="1" firstCol="1" bandRow="1"/>
              <a:tblGrid>
                <a:gridCol w="530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229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Discharged on LVAD Support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HeartMate 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(N=485)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HeartMate II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(N=471)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</a:rPr>
                        <a:t>Difference or HR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</a:rPr>
                        <a:t>(95%CI)</a:t>
                      </a: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Genev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P*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8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 Hospitalization</a:t>
                      </a: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69245"/>
                  </a:ext>
                </a:extLst>
              </a:tr>
              <a:tr h="650126">
                <a:tc>
                  <a:txBody>
                    <a:bodyPr/>
                    <a:lstStyle/>
                    <a:p>
                      <a:pPr marL="233363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length of stay </a:t>
                      </a:r>
                    </a:p>
                    <a:p>
                      <a:pPr marL="233363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[interquartile range] - days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[14 to 25]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[14 to 24]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(0.7 to - 3.3)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72848"/>
                  </a:ext>
                </a:extLst>
              </a:tr>
              <a:tr h="318972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Post-Discharge</a:t>
                      </a: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84985"/>
                  </a:ext>
                </a:extLst>
              </a:tr>
              <a:tr h="656388">
                <a:tc>
                  <a:txBody>
                    <a:bodyPr/>
                    <a:lstStyle/>
                    <a:p>
                      <a:pPr marL="233363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duration of rehospitalization</a:t>
                      </a:r>
                    </a:p>
                    <a:p>
                      <a:pPr marL="233363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[interquartile range] - days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13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[4 to 37]</a:t>
                      </a:r>
                      <a:endParaRPr lang="en-US" sz="1400" dirty="0"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[6 to 40]</a:t>
                      </a:r>
                      <a:endParaRPr lang="en-US" sz="1400" dirty="0"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 (-8.7 to -1.3)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duration on LVAD support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outside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hospital [interquartile range] - days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653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[333 to 696]</a:t>
                      </a:r>
                      <a:endParaRPr lang="en-US" sz="1400" dirty="0"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605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/>
                        </a:rPr>
                        <a:t>[259 to 690]</a:t>
                      </a:r>
                      <a:endParaRPr lang="en-US" sz="1400" dirty="0">
                        <a:effectLst/>
                        <a:latin typeface="Genev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(-0.8 to 96.8)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88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Rate of rehospitalization for any cause - EPPY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1" marR="672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 (0.86 - 0.99)</a:t>
                      </a:r>
                      <a:r>
                        <a:rPr lang="en-US" sz="1400" baseline="300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A103EB7-96AE-4D4A-8642-DBE8873766A1}"/>
              </a:ext>
            </a:extLst>
          </p:cNvPr>
          <p:cNvSpPr/>
          <p:nvPr/>
        </p:nvSpPr>
        <p:spPr>
          <a:xfrm>
            <a:off x="667306" y="5235030"/>
            <a:ext cx="88915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EPPY denotes events per patient year; HR, hazard ratio; CI, confidence interval.</a:t>
            </a:r>
          </a:p>
          <a:p>
            <a:r>
              <a:rPr lang="en-US" sz="1050" dirty="0">
                <a:solidFill>
                  <a:srgbClr val="000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*P values for differences in duration are from Wilcoxon Rank Sum test. </a:t>
            </a:r>
            <a:r>
              <a:rPr lang="en-US" sz="1050" baseline="30000" dirty="0">
                <a:solidFill>
                  <a:srgbClr val="000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HR was calculated from the Andersen-Gill model. </a:t>
            </a:r>
            <a:endParaRPr lang="en-US" sz="1050" dirty="0">
              <a:latin typeface="Gene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3034B7-0642-42A3-BC51-314FD3E61E11}"/>
              </a:ext>
            </a:extLst>
          </p:cNvPr>
          <p:cNvSpPr txBox="1"/>
          <p:nvPr/>
        </p:nvSpPr>
        <p:spPr>
          <a:xfrm>
            <a:off x="9211935" y="6241454"/>
            <a:ext cx="29479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II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10791"/>
            <a:ext cx="10972799" cy="10477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neva" pitchFamily="34" charset="0"/>
              </a:rPr>
              <a:t>Functional Status and Quality of 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43D4B-B127-41D5-AA6D-13A2D17789E9}"/>
              </a:ext>
            </a:extLst>
          </p:cNvPr>
          <p:cNvSpPr txBox="1"/>
          <p:nvPr/>
        </p:nvSpPr>
        <p:spPr>
          <a:xfrm>
            <a:off x="929889" y="6265174"/>
            <a:ext cx="2301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85CD7-403D-4037-954A-79FF0C58531B}"/>
              </a:ext>
            </a:extLst>
          </p:cNvPr>
          <p:cNvSpPr txBox="1"/>
          <p:nvPr/>
        </p:nvSpPr>
        <p:spPr>
          <a:xfrm>
            <a:off x="3538255" y="6251734"/>
            <a:ext cx="2301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4CF7E-1542-4970-BA88-00F7A37338DE}"/>
              </a:ext>
            </a:extLst>
          </p:cNvPr>
          <p:cNvSpPr txBox="1"/>
          <p:nvPr/>
        </p:nvSpPr>
        <p:spPr>
          <a:xfrm>
            <a:off x="6867875" y="6250864"/>
            <a:ext cx="2301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D98A29-6881-4C0E-AA84-EF19CF8B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24" y="4110659"/>
            <a:ext cx="5925826" cy="19021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44F7AD-CD70-45B3-BBEC-5680405A8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47" y="1454987"/>
            <a:ext cx="5925826" cy="19112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605543-4A6D-4E1C-833F-58755B9F4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95" y="4107494"/>
            <a:ext cx="5925826" cy="1911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528343-8098-4D74-917A-40693ED85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88" y="1320998"/>
            <a:ext cx="5925826" cy="20255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96C928-D7E2-4C92-8BC3-66568BD07F0D}"/>
              </a:ext>
            </a:extLst>
          </p:cNvPr>
          <p:cNvSpPr txBox="1"/>
          <p:nvPr/>
        </p:nvSpPr>
        <p:spPr>
          <a:xfrm>
            <a:off x="2365714" y="794748"/>
            <a:ext cx="2301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 Minute Walk Distance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3B9B17-35E0-48E7-89DA-D9C40DD2BDE2}"/>
              </a:ext>
            </a:extLst>
          </p:cNvPr>
          <p:cNvSpPr txBox="1"/>
          <p:nvPr/>
        </p:nvSpPr>
        <p:spPr>
          <a:xfrm>
            <a:off x="8003540" y="789416"/>
            <a:ext cx="31146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EQ-5D-5L Visual Analogue 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6AB62-A257-4DB1-9BBD-A8075AF1433F}"/>
              </a:ext>
            </a:extLst>
          </p:cNvPr>
          <p:cNvSpPr txBox="1"/>
          <p:nvPr/>
        </p:nvSpPr>
        <p:spPr>
          <a:xfrm>
            <a:off x="7986944" y="3684495"/>
            <a:ext cx="31146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KCCQ Overall Summary Score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EFAF6-99A2-425E-BFF2-2135FE54C089}"/>
              </a:ext>
            </a:extLst>
          </p:cNvPr>
          <p:cNvSpPr txBox="1"/>
          <p:nvPr/>
        </p:nvSpPr>
        <p:spPr>
          <a:xfrm>
            <a:off x="1915287" y="3687952"/>
            <a:ext cx="31146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NYHA Class I or II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214C41-ACDE-4C96-AEB6-135B58C87DA5}"/>
              </a:ext>
            </a:extLst>
          </p:cNvPr>
          <p:cNvGrpSpPr/>
          <p:nvPr/>
        </p:nvGrpSpPr>
        <p:grpSpPr>
          <a:xfrm>
            <a:off x="805057" y="3190372"/>
            <a:ext cx="5066098" cy="808455"/>
            <a:chOff x="620234" y="2453170"/>
            <a:chExt cx="4532178" cy="9387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329B6A-5B52-4547-B189-4422CCF49A48}"/>
                </a:ext>
              </a:extLst>
            </p:cNvPr>
            <p:cNvSpPr txBox="1"/>
            <p:nvPr/>
          </p:nvSpPr>
          <p:spPr>
            <a:xfrm>
              <a:off x="620234" y="2453170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N=471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740A65-94C2-449B-BA1D-8CAEF8046C3C}"/>
                </a:ext>
              </a:extLst>
            </p:cNvPr>
            <p:cNvSpPr txBox="1"/>
            <p:nvPr/>
          </p:nvSpPr>
          <p:spPr>
            <a:xfrm>
              <a:off x="1261736" y="2453170"/>
              <a:ext cx="5422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N=365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A63D47-6E81-4211-87C7-B859B4A7ECD1}"/>
                </a:ext>
              </a:extLst>
            </p:cNvPr>
            <p:cNvSpPr txBox="1"/>
            <p:nvPr/>
          </p:nvSpPr>
          <p:spPr>
            <a:xfrm>
              <a:off x="1761265" y="2453170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N=306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06D9F8-2B8B-4EED-8F4A-FF7B2A235E75}"/>
                </a:ext>
              </a:extLst>
            </p:cNvPr>
            <p:cNvSpPr txBox="1"/>
            <p:nvPr/>
          </p:nvSpPr>
          <p:spPr>
            <a:xfrm>
              <a:off x="2290493" y="2453170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N=211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81709A-1566-4F85-83EB-B9A4A7CB8C9C}"/>
                </a:ext>
              </a:extLst>
            </p:cNvPr>
            <p:cNvSpPr txBox="1"/>
            <p:nvPr/>
          </p:nvSpPr>
          <p:spPr>
            <a:xfrm>
              <a:off x="2898211" y="2453170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N=452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F46430-179D-4A39-B42E-28D39ECB914D}"/>
                </a:ext>
              </a:extLst>
            </p:cNvPr>
            <p:cNvSpPr txBox="1"/>
            <p:nvPr/>
          </p:nvSpPr>
          <p:spPr>
            <a:xfrm>
              <a:off x="3596157" y="2453170"/>
              <a:ext cx="5422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N=333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DE5BC2-932A-42BB-86E4-3FA9B3DCDF7D}"/>
                </a:ext>
              </a:extLst>
            </p:cNvPr>
            <p:cNvSpPr txBox="1"/>
            <p:nvPr/>
          </p:nvSpPr>
          <p:spPr>
            <a:xfrm>
              <a:off x="4094733" y="2453170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N=268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BDB23F-EE96-49A7-8F7C-D579D8E4F4DF}"/>
                </a:ext>
              </a:extLst>
            </p:cNvPr>
            <p:cNvSpPr txBox="1"/>
            <p:nvPr/>
          </p:nvSpPr>
          <p:spPr>
            <a:xfrm>
              <a:off x="4610154" y="2453170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N=174</a:t>
              </a:r>
            </a:p>
            <a:p>
              <a:pPr algn="ctr"/>
              <a:endParaRPr lang="en-US" sz="11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CE0DAC0-0438-4C01-B61E-3A0ECD3071B1}"/>
              </a:ext>
            </a:extLst>
          </p:cNvPr>
          <p:cNvSpPr txBox="1"/>
          <p:nvPr/>
        </p:nvSpPr>
        <p:spPr>
          <a:xfrm>
            <a:off x="1266152" y="1421746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0CAE0F-BCBA-4851-A76B-2B0862D8E783}"/>
              </a:ext>
            </a:extLst>
          </p:cNvPr>
          <p:cNvSpPr txBox="1"/>
          <p:nvPr/>
        </p:nvSpPr>
        <p:spPr>
          <a:xfrm>
            <a:off x="3875583" y="1416408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910D31-6262-42EB-9DDE-D4B5449814C7}"/>
              </a:ext>
            </a:extLst>
          </p:cNvPr>
          <p:cNvSpPr txBox="1"/>
          <p:nvPr/>
        </p:nvSpPr>
        <p:spPr>
          <a:xfrm>
            <a:off x="2579700" y="1101415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P*=0.15</a:t>
            </a:r>
          </a:p>
        </p:txBody>
      </p:sp>
      <p:cxnSp>
        <p:nvCxnSpPr>
          <p:cNvPr id="45" name="Elbow Connector 54">
            <a:extLst>
              <a:ext uri="{FF2B5EF4-FFF2-40B4-BE49-F238E27FC236}">
                <a16:creationId xmlns:a16="http://schemas.microsoft.com/office/drawing/2014/main" id="{F4B4FE8E-4C3C-499D-93D5-38CCD5D20719}"/>
              </a:ext>
            </a:extLst>
          </p:cNvPr>
          <p:cNvCxnSpPr>
            <a:stCxn id="43" idx="0"/>
            <a:endCxn id="42" idx="0"/>
          </p:cNvCxnSpPr>
          <p:nvPr/>
        </p:nvCxnSpPr>
        <p:spPr>
          <a:xfrm rot="16200000" flipH="1" flipV="1">
            <a:off x="3430319" y="114361"/>
            <a:ext cx="5338" cy="2609431"/>
          </a:xfrm>
          <a:prstGeom prst="bentConnector3">
            <a:avLst>
              <a:gd name="adj1" fmla="val -17502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B07643E-389A-4975-9713-D564A9622F5C}"/>
              </a:ext>
            </a:extLst>
          </p:cNvPr>
          <p:cNvSpPr txBox="1"/>
          <p:nvPr/>
        </p:nvSpPr>
        <p:spPr>
          <a:xfrm>
            <a:off x="1230000" y="4290042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259074-7934-4F99-89E3-9FEF92D30128}"/>
              </a:ext>
            </a:extLst>
          </p:cNvPr>
          <p:cNvSpPr txBox="1"/>
          <p:nvPr/>
        </p:nvSpPr>
        <p:spPr>
          <a:xfrm>
            <a:off x="3804834" y="4291321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718FFF-0AD4-4F71-8E24-4C938D2D4B47}"/>
              </a:ext>
            </a:extLst>
          </p:cNvPr>
          <p:cNvSpPr txBox="1"/>
          <p:nvPr/>
        </p:nvSpPr>
        <p:spPr>
          <a:xfrm>
            <a:off x="2647725" y="3968617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P*=0.61</a:t>
            </a:r>
          </a:p>
        </p:txBody>
      </p:sp>
      <p:cxnSp>
        <p:nvCxnSpPr>
          <p:cNvPr id="49" name="Elbow Connector 62">
            <a:extLst>
              <a:ext uri="{FF2B5EF4-FFF2-40B4-BE49-F238E27FC236}">
                <a16:creationId xmlns:a16="http://schemas.microsoft.com/office/drawing/2014/main" id="{5F2AAFEE-EDB5-4536-B03B-3AD6F0760715}"/>
              </a:ext>
            </a:extLst>
          </p:cNvPr>
          <p:cNvCxnSpPr>
            <a:stCxn id="47" idx="0"/>
            <a:endCxn id="46" idx="0"/>
          </p:cNvCxnSpPr>
          <p:nvPr/>
        </p:nvCxnSpPr>
        <p:spPr>
          <a:xfrm rot="16200000" flipV="1">
            <a:off x="3378898" y="3003265"/>
            <a:ext cx="1279" cy="2574834"/>
          </a:xfrm>
          <a:prstGeom prst="bentConnector3">
            <a:avLst>
              <a:gd name="adj1" fmla="val 86480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6487702-B615-4D2F-ACA5-C65F62E8F7F5}"/>
              </a:ext>
            </a:extLst>
          </p:cNvPr>
          <p:cNvGrpSpPr/>
          <p:nvPr/>
        </p:nvGrpSpPr>
        <p:grpSpPr>
          <a:xfrm>
            <a:off x="786780" y="5841882"/>
            <a:ext cx="5087369" cy="600164"/>
            <a:chOff x="659219" y="2821912"/>
            <a:chExt cx="4361319" cy="113910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4448EA-FB5A-4384-BFAE-F1702D0CE8C0}"/>
                </a:ext>
              </a:extLst>
            </p:cNvPr>
            <p:cNvSpPr txBox="1"/>
            <p:nvPr/>
          </p:nvSpPr>
          <p:spPr>
            <a:xfrm>
              <a:off x="659219" y="2833774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N=514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BDF643B-0902-48BD-A17F-E33F87C1E44E}"/>
                </a:ext>
              </a:extLst>
            </p:cNvPr>
            <p:cNvSpPr txBox="1"/>
            <p:nvPr/>
          </p:nvSpPr>
          <p:spPr>
            <a:xfrm>
              <a:off x="1268575" y="2833774"/>
              <a:ext cx="5422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N=428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FE0641-B35C-4F40-8808-AF79AA6D6B6A}"/>
                </a:ext>
              </a:extLst>
            </p:cNvPr>
            <p:cNvSpPr txBox="1"/>
            <p:nvPr/>
          </p:nvSpPr>
          <p:spPr>
            <a:xfrm>
              <a:off x="1748438" y="2833774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N=359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12ED9A-8622-47EE-9043-67C22EED1EB6}"/>
                </a:ext>
              </a:extLst>
            </p:cNvPr>
            <p:cNvSpPr txBox="1"/>
            <p:nvPr/>
          </p:nvSpPr>
          <p:spPr>
            <a:xfrm>
              <a:off x="2263162" y="2833774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N=275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DA0CF4-1B1E-4CCB-8037-F0707DFBD4AF}"/>
                </a:ext>
              </a:extLst>
            </p:cNvPr>
            <p:cNvSpPr txBox="1"/>
            <p:nvPr/>
          </p:nvSpPr>
          <p:spPr>
            <a:xfrm>
              <a:off x="2837837" y="2833774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N=504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D7CCFB-2347-41D7-8647-72E1D852AD45}"/>
                </a:ext>
              </a:extLst>
            </p:cNvPr>
            <p:cNvSpPr txBox="1"/>
            <p:nvPr/>
          </p:nvSpPr>
          <p:spPr>
            <a:xfrm>
              <a:off x="3477918" y="2821912"/>
              <a:ext cx="501241" cy="11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N=392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1FE8134-9FD1-4B51-9567-5062207A5937}"/>
                </a:ext>
              </a:extLst>
            </p:cNvPr>
            <p:cNvSpPr txBox="1"/>
            <p:nvPr/>
          </p:nvSpPr>
          <p:spPr>
            <a:xfrm>
              <a:off x="3961505" y="2836196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N=321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BCC0614-EC52-4981-AB50-41B5DA4206C2}"/>
                </a:ext>
              </a:extLst>
            </p:cNvPr>
            <p:cNvSpPr txBox="1"/>
            <p:nvPr/>
          </p:nvSpPr>
          <p:spPr>
            <a:xfrm>
              <a:off x="4478280" y="2833774"/>
              <a:ext cx="5422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N=229</a:t>
              </a:r>
            </a:p>
            <a:p>
              <a:pPr algn="ctr"/>
              <a:endParaRPr lang="en-US" sz="1100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734BB67-B5B7-4C00-8CEE-E8D3BA95F40E}"/>
              </a:ext>
            </a:extLst>
          </p:cNvPr>
          <p:cNvSpPr txBox="1"/>
          <p:nvPr/>
        </p:nvSpPr>
        <p:spPr>
          <a:xfrm>
            <a:off x="7265636" y="1394100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3EA44E-58C0-4156-8AA2-692418CDABDA}"/>
              </a:ext>
            </a:extLst>
          </p:cNvPr>
          <p:cNvSpPr txBox="1"/>
          <p:nvPr/>
        </p:nvSpPr>
        <p:spPr>
          <a:xfrm>
            <a:off x="9858160" y="1372741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F211D-D0C2-4531-9D92-520D5B996CD9}"/>
              </a:ext>
            </a:extLst>
          </p:cNvPr>
          <p:cNvSpPr txBox="1"/>
          <p:nvPr/>
        </p:nvSpPr>
        <p:spPr>
          <a:xfrm>
            <a:off x="8561897" y="1088220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P*=0.15</a:t>
            </a:r>
          </a:p>
        </p:txBody>
      </p:sp>
      <p:cxnSp>
        <p:nvCxnSpPr>
          <p:cNvPr id="74" name="Elbow Connector 87">
            <a:extLst>
              <a:ext uri="{FF2B5EF4-FFF2-40B4-BE49-F238E27FC236}">
                <a16:creationId xmlns:a16="http://schemas.microsoft.com/office/drawing/2014/main" id="{F15DDE2A-C9FB-40E0-A93E-712CB5240B12}"/>
              </a:ext>
            </a:extLst>
          </p:cNvPr>
          <p:cNvCxnSpPr>
            <a:stCxn id="72" idx="0"/>
            <a:endCxn id="71" idx="0"/>
          </p:cNvCxnSpPr>
          <p:nvPr/>
        </p:nvCxnSpPr>
        <p:spPr>
          <a:xfrm rot="16200000" flipH="1" flipV="1">
            <a:off x="9413338" y="87158"/>
            <a:ext cx="21359" cy="2592524"/>
          </a:xfrm>
          <a:prstGeom prst="bentConnector3">
            <a:avLst>
              <a:gd name="adj1" fmla="val -3257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A04AD95-491B-4191-97EC-BD64A0E3D4E1}"/>
              </a:ext>
            </a:extLst>
          </p:cNvPr>
          <p:cNvGrpSpPr/>
          <p:nvPr/>
        </p:nvGrpSpPr>
        <p:grpSpPr>
          <a:xfrm>
            <a:off x="6867875" y="3229552"/>
            <a:ext cx="4985553" cy="600164"/>
            <a:chOff x="1304714" y="2778014"/>
            <a:chExt cx="4985553" cy="60016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D3C7CA-7D5B-4447-97BC-ADF46358B038}"/>
                </a:ext>
              </a:extLst>
            </p:cNvPr>
            <p:cNvSpPr txBox="1"/>
            <p:nvPr/>
          </p:nvSpPr>
          <p:spPr>
            <a:xfrm>
              <a:off x="1304714" y="2778014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N=486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1C2D212-A78A-4FF4-A645-07606EA1361A}"/>
                </a:ext>
              </a:extLst>
            </p:cNvPr>
            <p:cNvSpPr txBox="1"/>
            <p:nvPr/>
          </p:nvSpPr>
          <p:spPr>
            <a:xfrm>
              <a:off x="1998541" y="2778014"/>
              <a:ext cx="606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N=420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A63B740-EC34-489D-9620-09F9F4A64527}"/>
                </a:ext>
              </a:extLst>
            </p:cNvPr>
            <p:cNvSpPr txBox="1"/>
            <p:nvPr/>
          </p:nvSpPr>
          <p:spPr>
            <a:xfrm>
              <a:off x="2557877" y="2778014"/>
              <a:ext cx="5854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N=358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39C6016-B801-4B5A-8366-7D9E9E8EAC5F}"/>
                </a:ext>
              </a:extLst>
            </p:cNvPr>
            <p:cNvSpPr txBox="1"/>
            <p:nvPr/>
          </p:nvSpPr>
          <p:spPr>
            <a:xfrm>
              <a:off x="3155586" y="2778014"/>
              <a:ext cx="606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N=276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A34EBBB-7ACC-4AA4-8227-F4F7EED68672}"/>
                </a:ext>
              </a:extLst>
            </p:cNvPr>
            <p:cNvSpPr txBox="1"/>
            <p:nvPr/>
          </p:nvSpPr>
          <p:spPr>
            <a:xfrm>
              <a:off x="3937496" y="2778014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N=475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02997EB-7BC2-42FF-B517-2F323D37E77C}"/>
                </a:ext>
              </a:extLst>
            </p:cNvPr>
            <p:cNvSpPr txBox="1"/>
            <p:nvPr/>
          </p:nvSpPr>
          <p:spPr>
            <a:xfrm>
              <a:off x="4614860" y="2778014"/>
              <a:ext cx="606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N=386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B414584-9C49-4AE8-BFD6-47492A405601}"/>
                </a:ext>
              </a:extLst>
            </p:cNvPr>
            <p:cNvSpPr txBox="1"/>
            <p:nvPr/>
          </p:nvSpPr>
          <p:spPr>
            <a:xfrm>
              <a:off x="5193505" y="2778014"/>
              <a:ext cx="606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N=311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EF7D1AE-8929-4FD0-9D04-3002690749BB}"/>
                </a:ext>
              </a:extLst>
            </p:cNvPr>
            <p:cNvSpPr txBox="1"/>
            <p:nvPr/>
          </p:nvSpPr>
          <p:spPr>
            <a:xfrm>
              <a:off x="5711464" y="2778014"/>
              <a:ext cx="5788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N=227</a:t>
              </a:r>
            </a:p>
            <a:p>
              <a:pPr algn="ctr"/>
              <a:endParaRPr lang="en-US" sz="1100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E8D73D7-6B49-445F-BE4B-AD019A7CD22F}"/>
              </a:ext>
            </a:extLst>
          </p:cNvPr>
          <p:cNvSpPr txBox="1"/>
          <p:nvPr/>
        </p:nvSpPr>
        <p:spPr>
          <a:xfrm>
            <a:off x="7273486" y="4182205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8EB6B9C-8AA0-4B23-8EF9-B8ADBF4E4EC2}"/>
              </a:ext>
            </a:extLst>
          </p:cNvPr>
          <p:cNvSpPr txBox="1"/>
          <p:nvPr/>
        </p:nvSpPr>
        <p:spPr>
          <a:xfrm>
            <a:off x="9828925" y="4168286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P**&lt;0.0001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7434824-F367-4A3C-BBF7-89F4A9DA6AE3}"/>
              </a:ext>
            </a:extLst>
          </p:cNvPr>
          <p:cNvSpPr txBox="1"/>
          <p:nvPr/>
        </p:nvSpPr>
        <p:spPr>
          <a:xfrm>
            <a:off x="8564542" y="3913363"/>
            <a:ext cx="172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P*=0.34</a:t>
            </a:r>
          </a:p>
        </p:txBody>
      </p:sp>
      <p:cxnSp>
        <p:nvCxnSpPr>
          <p:cNvPr id="96" name="Elbow Connector 124">
            <a:extLst>
              <a:ext uri="{FF2B5EF4-FFF2-40B4-BE49-F238E27FC236}">
                <a16:creationId xmlns:a16="http://schemas.microsoft.com/office/drawing/2014/main" id="{8232741A-92B9-4CCA-9996-463CC4C8866A}"/>
              </a:ext>
            </a:extLst>
          </p:cNvPr>
          <p:cNvCxnSpPr>
            <a:stCxn id="94" idx="0"/>
            <a:endCxn id="93" idx="0"/>
          </p:cNvCxnSpPr>
          <p:nvPr/>
        </p:nvCxnSpPr>
        <p:spPr>
          <a:xfrm rot="16200000" flipH="1" flipV="1">
            <a:off x="9406366" y="2897525"/>
            <a:ext cx="13919" cy="2555439"/>
          </a:xfrm>
          <a:prstGeom prst="bentConnector3">
            <a:avLst>
              <a:gd name="adj1" fmla="val -2898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A04114-0CF2-46BF-93C6-D1B059731D8B}"/>
              </a:ext>
            </a:extLst>
          </p:cNvPr>
          <p:cNvGrpSpPr/>
          <p:nvPr/>
        </p:nvGrpSpPr>
        <p:grpSpPr>
          <a:xfrm>
            <a:off x="6875587" y="5865440"/>
            <a:ext cx="5113093" cy="430887"/>
            <a:chOff x="659219" y="2835746"/>
            <a:chExt cx="5113093" cy="6001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D1FAEE3-857B-402E-BC7C-C4AD7D20B8E1}"/>
                </a:ext>
              </a:extLst>
            </p:cNvPr>
            <p:cNvSpPr txBox="1"/>
            <p:nvPr/>
          </p:nvSpPr>
          <p:spPr>
            <a:xfrm>
              <a:off x="659219" y="2835746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N=493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5CEDAC3-8C56-4726-BAD0-C7A36B14633D}"/>
                </a:ext>
              </a:extLst>
            </p:cNvPr>
            <p:cNvSpPr txBox="1"/>
            <p:nvPr/>
          </p:nvSpPr>
          <p:spPr>
            <a:xfrm>
              <a:off x="1264985" y="2835746"/>
              <a:ext cx="71947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N=421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AAAE3E7-E065-4E97-809F-5BB75A164514}"/>
                </a:ext>
              </a:extLst>
            </p:cNvPr>
            <p:cNvSpPr txBox="1"/>
            <p:nvPr/>
          </p:nvSpPr>
          <p:spPr>
            <a:xfrm>
              <a:off x="1836627" y="2835746"/>
              <a:ext cx="7194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N=357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4590D9-0929-4235-A196-5B7B99579C44}"/>
                </a:ext>
              </a:extLst>
            </p:cNvPr>
            <p:cNvSpPr txBox="1"/>
            <p:nvPr/>
          </p:nvSpPr>
          <p:spPr>
            <a:xfrm>
              <a:off x="2457570" y="2835746"/>
              <a:ext cx="67016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N=277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4148989-7A9F-4984-BDEC-106F7299A6BD}"/>
                </a:ext>
              </a:extLst>
            </p:cNvPr>
            <p:cNvSpPr txBox="1"/>
            <p:nvPr/>
          </p:nvSpPr>
          <p:spPr>
            <a:xfrm>
              <a:off x="3259020" y="2835746"/>
              <a:ext cx="7655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Baseline</a:t>
              </a:r>
            </a:p>
            <a:p>
              <a:pPr algn="ctr"/>
              <a:r>
                <a:rPr lang="en-US" sz="1100" dirty="0"/>
                <a:t>N=482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FBA753E-7E18-4437-917C-FE23BA92A611}"/>
                </a:ext>
              </a:extLst>
            </p:cNvPr>
            <p:cNvSpPr txBox="1"/>
            <p:nvPr/>
          </p:nvSpPr>
          <p:spPr>
            <a:xfrm>
              <a:off x="3866041" y="2835746"/>
              <a:ext cx="67016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 Mo</a:t>
              </a:r>
            </a:p>
            <a:p>
              <a:pPr algn="ctr"/>
              <a:r>
                <a:rPr lang="en-US" sz="1100" dirty="0"/>
                <a:t>N=388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2E8F51C-AE86-4B43-9557-21530499D244}"/>
                </a:ext>
              </a:extLst>
            </p:cNvPr>
            <p:cNvSpPr txBox="1"/>
            <p:nvPr/>
          </p:nvSpPr>
          <p:spPr>
            <a:xfrm>
              <a:off x="4487178" y="2835746"/>
              <a:ext cx="6144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12 Mo</a:t>
              </a:r>
            </a:p>
            <a:p>
              <a:pPr algn="ctr"/>
              <a:r>
                <a:rPr lang="en-US" sz="1100" dirty="0"/>
                <a:t>N=311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89D9156-D6DA-4897-8BD4-9BA97303FCCF}"/>
                </a:ext>
              </a:extLst>
            </p:cNvPr>
            <p:cNvSpPr txBox="1"/>
            <p:nvPr/>
          </p:nvSpPr>
          <p:spPr>
            <a:xfrm>
              <a:off x="4923004" y="2835746"/>
              <a:ext cx="8493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24 Mo</a:t>
              </a:r>
            </a:p>
            <a:p>
              <a:pPr algn="ctr"/>
              <a:r>
                <a:rPr lang="en-US" sz="1100" dirty="0"/>
                <a:t>N=227</a:t>
              </a:r>
            </a:p>
            <a:p>
              <a:pPr algn="ctr"/>
              <a:endParaRPr lang="en-US" sz="11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35118" y="6605078"/>
            <a:ext cx="12227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*P-value between treatment arms over time. **P-value for treatment over time. Longitudinal changes were analyzed with linear mixed-effects models using data from baseline, 3, 6, 12, 18, and 24 month visits.</a:t>
            </a:r>
          </a:p>
        </p:txBody>
      </p:sp>
    </p:spTree>
    <p:extLst>
      <p:ext uri="{BB962C8B-B14F-4D97-AF65-F5344CB8AC3E}">
        <p14:creationId xmlns:p14="http://schemas.microsoft.com/office/powerpoint/2010/main" val="323099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D15C1-3FB7-4126-877A-65AD9D86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9340"/>
            <a:ext cx="11064240" cy="5019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Geneva"/>
              </a:rPr>
              <a:t>Dr. Mandeep R. Mehra: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800" dirty="0">
                <a:latin typeface="Geneva"/>
              </a:rPr>
              <a:t>Consultant for Abbott, Portola, Bayer, and </a:t>
            </a:r>
            <a:r>
              <a:rPr lang="en-US" sz="1800" dirty="0" err="1">
                <a:latin typeface="Geneva"/>
              </a:rPr>
              <a:t>Xogenex</a:t>
            </a:r>
            <a:r>
              <a:rPr lang="en-US" sz="1800" dirty="0">
                <a:latin typeface="Geneva"/>
              </a:rPr>
              <a:t>. Trial steering committee member for Medtronic and Janssen. Scientific advisory board member for </a:t>
            </a:r>
            <a:r>
              <a:rPr lang="en-US" sz="1800" dirty="0" err="1">
                <a:latin typeface="Geneva"/>
              </a:rPr>
              <a:t>NupulseCV</a:t>
            </a:r>
            <a:r>
              <a:rPr lang="en-US" sz="1800" dirty="0">
                <a:latin typeface="Geneva"/>
              </a:rPr>
              <a:t> and </a:t>
            </a:r>
            <a:r>
              <a:rPr lang="en-US" sz="1800" dirty="0" err="1">
                <a:latin typeface="Geneva"/>
              </a:rPr>
              <a:t>FineHeart</a:t>
            </a:r>
            <a:r>
              <a:rPr lang="en-US" sz="1800" dirty="0">
                <a:latin typeface="Geneva"/>
              </a:rPr>
              <a:t>. DSMB member for Mesoblast. Travel support from Abbott.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Geneva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Geneva"/>
              </a:rPr>
              <a:t>Dr. Nir Uriel: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800" dirty="0">
                <a:latin typeface="Geneva"/>
              </a:rPr>
              <a:t>Research grants from Abbott and Medtronic. Consultant for Abbott and Medtronic.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Geneva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Geneva"/>
              </a:rPr>
              <a:t>Dr. Joseph C. Cleveland, Jr.: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800" dirty="0">
                <a:latin typeface="Geneva"/>
              </a:rPr>
              <a:t>Institutional research grants from Abbott.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Geneva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Geneva"/>
              </a:rPr>
              <a:t>Dr. Daniel J. Goldstein: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800" dirty="0">
                <a:latin typeface="Geneva"/>
              </a:rPr>
              <a:t>Proctor and educator for Abbott. Travel support from Abbott. DSMB member for TERUMO Inc.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Geneva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Geneva"/>
              </a:rPr>
              <a:t>MOMENTUM 3 is sponsored by Abbott (ClinicalTrials.gov NCT02224755)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8D7C88-A231-411A-9084-C1949290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311"/>
            <a:ext cx="10972800" cy="945121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0C187-B779-49F3-9CB2-15DC537AE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671"/>
            <a:ext cx="10972800" cy="94512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Subgroup Analyses of the Primary Endpoint (ITT)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5415"/>
            <a:ext cx="82321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Geneva"/>
                <a:ea typeface="Times New Roman" panose="02020603050405020304" pitchFamily="18" charset="0"/>
                <a:cs typeface="Times New Roman" panose="02020603050405020304" pitchFamily="18" charset="0"/>
              </a:rPr>
              <a:t>BTT denotes bridge to transplant; BTC, bridge to candidacy; DT, destination therapy</a:t>
            </a:r>
            <a:endParaRPr lang="en-US" sz="900" dirty="0">
              <a:latin typeface="Gene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138C8-85D1-493C-9CEE-424A6749F2F5}"/>
              </a:ext>
            </a:extLst>
          </p:cNvPr>
          <p:cNvSpPr txBox="1"/>
          <p:nvPr/>
        </p:nvSpPr>
        <p:spPr>
          <a:xfrm>
            <a:off x="4088887" y="6220667"/>
            <a:ext cx="187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Favors HeartMate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F58B1-A1B1-4355-A113-3633D9884E3A}"/>
              </a:ext>
            </a:extLst>
          </p:cNvPr>
          <p:cNvSpPr txBox="1"/>
          <p:nvPr/>
        </p:nvSpPr>
        <p:spPr>
          <a:xfrm>
            <a:off x="6108804" y="6220667"/>
            <a:ext cx="200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Favors HeartMate II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A7B2A9-F49C-4DF3-BA93-CB499E1D3676}"/>
              </a:ext>
            </a:extLst>
          </p:cNvPr>
          <p:cNvCxnSpPr>
            <a:cxnSpLocks/>
          </p:cNvCxnSpPr>
          <p:nvPr/>
        </p:nvCxnSpPr>
        <p:spPr>
          <a:xfrm flipH="1">
            <a:off x="4371446" y="6220667"/>
            <a:ext cx="15138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E579D7-1B96-46C6-9CB7-5E20F6DCF523}"/>
              </a:ext>
            </a:extLst>
          </p:cNvPr>
          <p:cNvCxnSpPr>
            <a:cxnSpLocks/>
          </p:cNvCxnSpPr>
          <p:nvPr/>
        </p:nvCxnSpPr>
        <p:spPr>
          <a:xfrm>
            <a:off x="6251045" y="6220667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7E9CFD5-C039-4429-9DED-3D673DFD5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24"/>
          <a:stretch/>
        </p:blipFill>
        <p:spPr>
          <a:xfrm>
            <a:off x="1923537" y="887371"/>
            <a:ext cx="8370533" cy="53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79311"/>
            <a:ext cx="10972800" cy="58542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Net Clinical Benefit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37F1F6D-D689-4F52-AED9-55A172D8AA58}"/>
              </a:ext>
            </a:extLst>
          </p:cNvPr>
          <p:cNvSpPr txBox="1">
            <a:spLocks/>
          </p:cNvSpPr>
          <p:nvPr/>
        </p:nvSpPr>
        <p:spPr>
          <a:xfrm>
            <a:off x="715617" y="979331"/>
            <a:ext cx="10703232" cy="535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A0023"/>
              </a:buClr>
              <a:buFont typeface="Arial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69913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A0023"/>
              </a:buClr>
              <a:buFont typeface="Lucida Grande"/>
              <a:buChar char="–"/>
              <a:defRPr sz="2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03275" indent="-233363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898989"/>
              </a:buClr>
              <a:buFont typeface="Arial"/>
              <a:buChar char="•"/>
              <a:defRPr sz="2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-225425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898989"/>
              </a:buClr>
              <a:buFont typeface="Lucida Grande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55713" indent="-227013" algn="l" defTabSz="457200" rtl="0" eaLnBrk="1" latinLnBrk="0" hangingPunct="1">
              <a:spcBef>
                <a:spcPct val="20000"/>
              </a:spcBef>
              <a:buClr>
                <a:srgbClr val="BA0023"/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atin typeface="Geneva"/>
                <a:ea typeface="Geneva" charset="0"/>
                <a:cs typeface="Geneva" charset="0"/>
              </a:rPr>
              <a:t>The </a:t>
            </a:r>
            <a:r>
              <a:rPr lang="en-US" sz="1800" b="1" u="sng" dirty="0">
                <a:latin typeface="Geneva"/>
                <a:ea typeface="Geneva" charset="0"/>
                <a:cs typeface="Geneva" charset="0"/>
              </a:rPr>
              <a:t>Number Needed to Treat</a:t>
            </a:r>
            <a:r>
              <a:rPr lang="en-US" sz="1800" b="1" dirty="0">
                <a:latin typeface="Geneva"/>
                <a:ea typeface="Geneva" charset="0"/>
                <a:cs typeface="Geneva" charset="0"/>
              </a:rPr>
              <a:t> over two years to avert at least 1 hemocompatibility-related adverse event (pump thrombosis, stroke, or bleed) is </a:t>
            </a:r>
            <a:r>
              <a:rPr lang="en-US" sz="1800" b="1" u="sng" dirty="0">
                <a:latin typeface="Geneva"/>
                <a:ea typeface="Geneva" charset="0"/>
                <a:cs typeface="Geneva" charset="0"/>
              </a:rPr>
              <a:t>less than 1</a:t>
            </a:r>
            <a:endParaRPr lang="en-US" sz="1800" b="1" dirty="0">
              <a:latin typeface="Geneva"/>
              <a:ea typeface="Geneva" charset="0"/>
              <a:cs typeface="Geneva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Geneva"/>
                <a:ea typeface="Geneva" charset="0"/>
                <a:cs typeface="Geneva" charset="0"/>
              </a:rPr>
              <a:t>For every 100 patients implanted with HeartMate 3 rather than HeartMate II over a two-year period 108 such events are averted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E92B9-7B13-48DD-AE66-F5DCFC00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102" y="4570227"/>
            <a:ext cx="2579994" cy="830996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Pump Thrombosis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22 events averted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049846-372E-4E73-9628-C5935A46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204" y="4570226"/>
            <a:ext cx="2711395" cy="830997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 events averted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2647A5-C624-4CCF-A1B0-2AA2415F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639" y="4570227"/>
            <a:ext cx="2548075" cy="830997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68 events averted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(36 gastrointestinal)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07154D-B243-4B5D-B405-16FCD13F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588" y="3333312"/>
            <a:ext cx="2711395" cy="830997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Hemocompatibility-related adverse events averted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51B66D-CB65-4561-A887-038F38AA5A7D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6158286" y="4164309"/>
            <a:ext cx="2616" cy="405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361F6E6-5B97-4175-8BCC-FF7893F101BF}"/>
              </a:ext>
            </a:extLst>
          </p:cNvPr>
          <p:cNvCxnSpPr>
            <a:cxnSpLocks/>
            <a:stCxn id="8" idx="0"/>
            <a:endCxn id="10" idx="0"/>
          </p:cNvCxnSpPr>
          <p:nvPr/>
        </p:nvCxnSpPr>
        <p:spPr>
          <a:xfrm rot="5400000" flipH="1" flipV="1">
            <a:off x="6180388" y="1589938"/>
            <a:ext cx="12700" cy="5960578"/>
          </a:xfrm>
          <a:prstGeom prst="bentConnector3">
            <a:avLst>
              <a:gd name="adj1" fmla="val 1800000"/>
            </a:avLst>
          </a:prstGeom>
          <a:ln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95551"/>
            <a:ext cx="10972800" cy="94512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Summary: A More Forgiving Pump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9E1DC-EB84-4995-89C1-282152F6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4180"/>
            <a:ext cx="10856960" cy="4812928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Geneva"/>
              </a:rPr>
              <a:t>In the largest LVAD study performed, the centrifugal-flow HeartMate 3 LVAS has demonstrated superior performance compared to the axial-flow HeartMate II pump with respect to:</a:t>
            </a:r>
          </a:p>
          <a:p>
            <a:pPr lvl="1"/>
            <a:r>
              <a:rPr lang="en-US" sz="2400" dirty="0">
                <a:latin typeface="Geneva"/>
              </a:rPr>
              <a:t>Reduction in Pump Thrombosis and need for Pump replacement</a:t>
            </a:r>
          </a:p>
          <a:p>
            <a:pPr lvl="1"/>
            <a:r>
              <a:rPr lang="en-US" sz="2400" dirty="0">
                <a:latin typeface="Geneva"/>
              </a:rPr>
              <a:t>Reduction in Strokes of </a:t>
            </a:r>
            <a:r>
              <a:rPr lang="en-US" sz="2400" b="1" i="1" u="sng" dirty="0">
                <a:latin typeface="Geneva"/>
              </a:rPr>
              <a:t>any type</a:t>
            </a:r>
            <a:r>
              <a:rPr lang="en-US" sz="2400" b="1" i="1" dirty="0">
                <a:latin typeface="Geneva"/>
              </a:rPr>
              <a:t> </a:t>
            </a:r>
            <a:r>
              <a:rPr lang="en-US" sz="2400" dirty="0">
                <a:latin typeface="Geneva"/>
              </a:rPr>
              <a:t>and of </a:t>
            </a:r>
            <a:r>
              <a:rPr lang="en-US" sz="2400" b="1" i="1" u="sng" dirty="0">
                <a:latin typeface="Geneva"/>
              </a:rPr>
              <a:t>any severity</a:t>
            </a:r>
            <a:endParaRPr lang="en-US" sz="2400" dirty="0">
              <a:latin typeface="Geneva"/>
            </a:endParaRPr>
          </a:p>
          <a:p>
            <a:pPr lvl="1"/>
            <a:r>
              <a:rPr lang="en-US" sz="2400" dirty="0">
                <a:latin typeface="Geneva"/>
              </a:rPr>
              <a:t>Reduction in any Bleeding, particularly </a:t>
            </a:r>
            <a:r>
              <a:rPr lang="en-US" sz="2400" b="1" i="1" u="sng" dirty="0">
                <a:latin typeface="Geneva"/>
              </a:rPr>
              <a:t>gastrointestinal</a:t>
            </a:r>
            <a:r>
              <a:rPr lang="en-US" sz="2400" i="1" u="sng" dirty="0">
                <a:latin typeface="Geneva"/>
              </a:rPr>
              <a:t> bleeds</a:t>
            </a:r>
          </a:p>
          <a:p>
            <a:pPr lvl="1"/>
            <a:r>
              <a:rPr lang="en-US" sz="2400" dirty="0">
                <a:latin typeface="Geneva"/>
              </a:rPr>
              <a:t>Reduction in Cardiac Arrhythmias, particularly </a:t>
            </a:r>
            <a:r>
              <a:rPr lang="en-US" sz="2400" b="1" i="1" u="sng" dirty="0">
                <a:latin typeface="Geneva"/>
              </a:rPr>
              <a:t>ventricular arrhythmias</a:t>
            </a:r>
          </a:p>
          <a:p>
            <a:pPr lvl="1"/>
            <a:r>
              <a:rPr lang="en-US" sz="2400" dirty="0">
                <a:latin typeface="Geneva"/>
              </a:rPr>
              <a:t>Reduction in </a:t>
            </a:r>
            <a:r>
              <a:rPr lang="en-US" sz="2400" b="1" i="1" u="sng" dirty="0">
                <a:latin typeface="Geneva"/>
              </a:rPr>
              <a:t>re-hospitalizations</a:t>
            </a:r>
            <a:r>
              <a:rPr lang="en-US" sz="2400" dirty="0">
                <a:latin typeface="Geneva"/>
              </a:rPr>
              <a:t> and </a:t>
            </a:r>
            <a:r>
              <a:rPr lang="en-US" sz="2400" i="1" u="sng" dirty="0">
                <a:latin typeface="Geneva"/>
              </a:rPr>
              <a:t>days spent </a:t>
            </a:r>
            <a:r>
              <a:rPr lang="en-US" sz="2400" dirty="0">
                <a:latin typeface="Geneva"/>
              </a:rPr>
              <a:t>in the hospital</a:t>
            </a:r>
          </a:p>
        </p:txBody>
      </p:sp>
    </p:spTree>
    <p:extLst>
      <p:ext uri="{BB962C8B-B14F-4D97-AF65-F5344CB8AC3E}">
        <p14:creationId xmlns:p14="http://schemas.microsoft.com/office/powerpoint/2010/main" val="8985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58587-EB75-4B6C-AEBA-8DC3967DC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8" t="6033" r="5519" b="9705"/>
          <a:stretch/>
        </p:blipFill>
        <p:spPr>
          <a:xfrm>
            <a:off x="2167387" y="392252"/>
            <a:ext cx="7652785" cy="54127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86B4B-C20B-4249-9B6E-195A611870BB}"/>
              </a:ext>
            </a:extLst>
          </p:cNvPr>
          <p:cNvSpPr txBox="1"/>
          <p:nvPr/>
        </p:nvSpPr>
        <p:spPr>
          <a:xfrm>
            <a:off x="726687" y="5127890"/>
            <a:ext cx="10738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neva"/>
              </a:rPr>
              <a:t>Links to all prior publications and presentations from the MOMENTUM 3 trial are available at</a:t>
            </a:r>
          </a:p>
          <a:p>
            <a:pPr algn="ctr"/>
            <a:r>
              <a:rPr lang="en-US" sz="2000" b="1" dirty="0">
                <a:latin typeface="Geneva"/>
              </a:rPr>
              <a:t>www.MOMENTUM3investigators.com</a:t>
            </a:r>
          </a:p>
        </p:txBody>
      </p:sp>
    </p:spTree>
    <p:extLst>
      <p:ext uri="{BB962C8B-B14F-4D97-AF65-F5344CB8AC3E}">
        <p14:creationId xmlns:p14="http://schemas.microsoft.com/office/powerpoint/2010/main" val="3266475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2280623" y="2173708"/>
            <a:ext cx="7772400" cy="242389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Geneva" charset="0"/>
                <a:ea typeface="Geneva" charset="0"/>
                <a:cs typeface="Geneva" charset="0"/>
              </a:rPr>
              <a:t>We THANK all the patients, our investigators, clinical nurse coordinators, and allied health personnel for their dedication to the conduct of the MOMENTUM 3 trial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4216910-BB90-41A7-94F4-2CE18EFBE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08" y="1969264"/>
            <a:ext cx="6273292" cy="38703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41975"/>
            <a:ext cx="10554269" cy="39222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Geneva"/>
                <a:ea typeface="Geneva" charset="0"/>
                <a:cs typeface="Geneva" charset="0"/>
              </a:rPr>
              <a:t>Left Ventricular Assist Systems (LVAS) improve survival and quality of life in patients with advanced heart failure refractory to medical therapy</a:t>
            </a:r>
            <a:r>
              <a:rPr lang="en-US" sz="2000" b="1" baseline="30000" dirty="0">
                <a:latin typeface="Geneva"/>
                <a:ea typeface="Geneva" charset="0"/>
                <a:cs typeface="Geneva" charset="0"/>
              </a:rPr>
              <a:t>1,2</a:t>
            </a:r>
            <a:endParaRPr lang="en-US" sz="2000" b="1" dirty="0">
              <a:latin typeface="Geneva"/>
              <a:ea typeface="Geneva" charset="0"/>
              <a:cs typeface="Geneva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400" b="1" dirty="0">
              <a:latin typeface="Geneva"/>
              <a:ea typeface="Geneva" charset="0"/>
              <a:cs typeface="Genev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0734"/>
            <a:ext cx="9601201" cy="64061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Background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87" y="6474948"/>
            <a:ext cx="8686800" cy="3972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1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Rose EA et al. Long-Term Use of a Left Ventricular Assist Device for End-Stage Heart Failure.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 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2001;345(20):1435-43</a:t>
            </a:r>
            <a:endParaRPr lang="en-US" sz="900" baseline="30000" dirty="0">
              <a:latin typeface="Geneva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2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Slaughter MS et al. Advanced Heart Failure Treated with Continuous-Flow Left Ventricular Assist Device.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2009;361(23):2241-51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F389B2F-362D-4F45-940F-190184B1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7388" r="52595" b="50383"/>
          <a:stretch/>
        </p:blipFill>
        <p:spPr bwMode="auto">
          <a:xfrm>
            <a:off x="1216722" y="2192227"/>
            <a:ext cx="3640560" cy="3421228"/>
          </a:xfrm>
          <a:prstGeom prst="rect">
            <a:avLst/>
          </a:prstGeom>
          <a:noFill/>
          <a:ln w="28575" cap="flat">
            <a:solidFill>
              <a:srgbClr val="7B786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E209ADB-BA1A-4F69-8538-CD651F023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55329" r="52595" b="2441"/>
          <a:stretch/>
        </p:blipFill>
        <p:spPr bwMode="auto">
          <a:xfrm>
            <a:off x="1216714" y="2192227"/>
            <a:ext cx="3640568" cy="3421318"/>
          </a:xfrm>
          <a:prstGeom prst="rect">
            <a:avLst/>
          </a:prstGeom>
          <a:noFill/>
          <a:ln w="28575" cap="flat">
            <a:solidFill>
              <a:srgbClr val="2436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7F1AE6-B470-4154-BBB8-E986D4638B52}"/>
              </a:ext>
            </a:extLst>
          </p:cNvPr>
          <p:cNvSpPr/>
          <p:nvPr/>
        </p:nvSpPr>
        <p:spPr>
          <a:xfrm>
            <a:off x="1010266" y="5911776"/>
            <a:ext cx="4053474" cy="41857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7B7865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Geneva"/>
                <a:ea typeface="Calibri Light" charset="0"/>
                <a:cs typeface="Calibri Light" charset="0"/>
              </a:rPr>
              <a:t>HeartMate XVE: Pulsatile-flow LVAD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8AEC8-8773-4E8F-A1B6-F35D4C35E0DD}"/>
              </a:ext>
            </a:extLst>
          </p:cNvPr>
          <p:cNvSpPr/>
          <p:nvPr/>
        </p:nvSpPr>
        <p:spPr>
          <a:xfrm>
            <a:off x="1010266" y="5911776"/>
            <a:ext cx="4053475" cy="418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43643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Geneva"/>
                <a:ea typeface="Calibri Light" charset="0"/>
                <a:cs typeface="Calibri Light" charset="0"/>
              </a:rPr>
              <a:t>HeartMate II: Continuous-flow LVAD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44B23-B802-1143-80A8-0489B5186BE1}"/>
              </a:ext>
            </a:extLst>
          </p:cNvPr>
          <p:cNvSpPr/>
          <p:nvPr/>
        </p:nvSpPr>
        <p:spPr>
          <a:xfrm>
            <a:off x="7541893" y="5838003"/>
            <a:ext cx="2877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50" dirty="0">
                <a:latin typeface="Geneva"/>
                <a:ea typeface="Arial Unicode MS" panose="020B0604020202020204" pitchFamily="34" charset="-128"/>
                <a:cs typeface="Arial Unicode MS" panose="020B0604020202020204" pitchFamily="34" charset="-128"/>
              </a:rPr>
              <a:t>Fang JC. </a:t>
            </a:r>
            <a:r>
              <a:rPr lang="en-US" altLang="en-US" sz="1050" i="1" dirty="0">
                <a:latin typeface="Geneva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1050" i="1" dirty="0" err="1">
                <a:latin typeface="Geneva"/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050" i="1" dirty="0">
                <a:latin typeface="Geneva"/>
                <a:ea typeface="Arial Unicode MS" panose="020B0604020202020204" pitchFamily="34" charset="-128"/>
                <a:cs typeface="Arial Unicode MS" panose="020B0604020202020204" pitchFamily="34" charset="-128"/>
              </a:rPr>
              <a:t> J Med</a:t>
            </a:r>
            <a:r>
              <a:rPr lang="en-US" altLang="en-US" sz="1050" dirty="0">
                <a:latin typeface="Geneva"/>
                <a:ea typeface="Arial Unicode MS" panose="020B0604020202020204" pitchFamily="34" charset="-128"/>
                <a:cs typeface="Arial Unicode MS" panose="020B0604020202020204" pitchFamily="34" charset="-128"/>
              </a:rPr>
              <a:t> 2009;361(23):2282-5</a:t>
            </a:r>
            <a:endParaRPr lang="en-US" sz="1050" dirty="0">
              <a:latin typeface="Genev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C225E8-C545-4CC0-BC8A-7D79C4ECC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908" y="1969264"/>
            <a:ext cx="6273292" cy="3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021741"/>
            <a:ext cx="6627540" cy="5356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Geneva"/>
                <a:ea typeface="Geneva" charset="0"/>
                <a:cs typeface="Geneva" charset="0"/>
              </a:rPr>
              <a:t>Despite improving survival and quality of life, patients with continuous-flow LVADs are burdened with </a:t>
            </a:r>
            <a:r>
              <a:rPr lang="en-US" sz="2000" b="1" i="1" u="sng" dirty="0">
                <a:latin typeface="Geneva"/>
                <a:ea typeface="Geneva" charset="0"/>
                <a:cs typeface="Geneva" charset="0"/>
              </a:rPr>
              <a:t>hemocompatibility-related complications</a:t>
            </a:r>
            <a:r>
              <a:rPr lang="en-US" sz="2000" b="1" i="1" baseline="30000" dirty="0">
                <a:latin typeface="Geneva"/>
                <a:ea typeface="Geneva" charset="0"/>
                <a:cs typeface="Geneva" charset="0"/>
              </a:rPr>
              <a:t>1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000" b="1" dirty="0">
              <a:latin typeface="Geneva"/>
              <a:ea typeface="Geneva" charset="0"/>
              <a:cs typeface="Geneva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Geneva"/>
                <a:ea typeface="Geneva" charset="0"/>
                <a:cs typeface="Geneva" charset="0"/>
              </a:rPr>
              <a:t>Consequences of adverse interactions between the </a:t>
            </a:r>
            <a:r>
              <a:rPr lang="en-US" sz="2000" b="1" i="1" u="sng" dirty="0">
                <a:latin typeface="Geneva"/>
                <a:ea typeface="Geneva" charset="0"/>
                <a:cs typeface="Geneva" charset="0"/>
              </a:rPr>
              <a:t>pump and circulating blood elements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atin typeface="Geneva"/>
                <a:ea typeface="Geneva" charset="0"/>
                <a:cs typeface="Geneva" charset="0"/>
              </a:rPr>
              <a:t>Pump thrombosis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atin typeface="Geneva"/>
                <a:ea typeface="Geneva" charset="0"/>
                <a:cs typeface="Geneva" charset="0"/>
              </a:rPr>
              <a:t>Stroke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atin typeface="Geneva"/>
                <a:ea typeface="Geneva" charset="0"/>
                <a:cs typeface="Geneva" charset="0"/>
              </a:rPr>
              <a:t>Gastrointestinal bleeding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344382"/>
            <a:ext cx="9601200" cy="64061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76807"/>
            <a:ext cx="8686800" cy="2380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1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Mehra MR. The burden of </a:t>
            </a:r>
            <a:r>
              <a:rPr lang="en-US" sz="900" dirty="0" err="1">
                <a:latin typeface="Geneva"/>
                <a:ea typeface="Calibri" charset="0"/>
                <a:cs typeface="Times New Roman" charset="0"/>
              </a:rPr>
              <a:t>haemocompatibility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with left ventricular assist systems: a complex weave. </a:t>
            </a:r>
            <a:r>
              <a:rPr lang="en-US" sz="900" dirty="0" err="1">
                <a:latin typeface="Geneva"/>
                <a:ea typeface="Calibri" charset="0"/>
                <a:cs typeface="Times New Roman" charset="0"/>
              </a:rPr>
              <a:t>Eur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Heart J 2019;40(8):673-7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49CC0-250D-4642-8E84-82D0A20D5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55" y="1194179"/>
            <a:ext cx="4495838" cy="43968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1E8FB8-2276-4386-A666-B06B3CB51582}"/>
              </a:ext>
            </a:extLst>
          </p:cNvPr>
          <p:cNvSpPr txBox="1"/>
          <p:nvPr/>
        </p:nvSpPr>
        <p:spPr>
          <a:xfrm>
            <a:off x="7435037" y="569332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eneva"/>
              </a:rPr>
              <a:t>Pump Thrombosis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DC5D1-561B-4BF6-A5C5-7D30E9422673}"/>
              </a:ext>
            </a:extLst>
          </p:cNvPr>
          <p:cNvSpPr txBox="1"/>
          <p:nvPr/>
        </p:nvSpPr>
        <p:spPr>
          <a:xfrm>
            <a:off x="9634456" y="1091881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Geneva"/>
              </a:rPr>
              <a:t>Stroke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809FC-37F2-44ED-BBCF-928495BF102E}"/>
              </a:ext>
            </a:extLst>
          </p:cNvPr>
          <p:cNvSpPr txBox="1"/>
          <p:nvPr/>
        </p:nvSpPr>
        <p:spPr>
          <a:xfrm>
            <a:off x="7976642" y="5590990"/>
            <a:ext cx="294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eneva"/>
              </a:rPr>
              <a:t>Gastrointestinal Bleeding</a:t>
            </a:r>
          </a:p>
        </p:txBody>
      </p:sp>
      <p:pic>
        <p:nvPicPr>
          <p:cNvPr id="11" name="Picture 20" descr="hm2 thr">
            <a:extLst>
              <a:ext uri="{FF2B5EF4-FFF2-40B4-BE49-F238E27FC236}">
                <a16:creationId xmlns:a16="http://schemas.microsoft.com/office/drawing/2014/main" id="{FE02556D-8512-4043-992C-BCB176D9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t="-1158" r="19232" b="1158"/>
          <a:stretch/>
        </p:blipFill>
        <p:spPr bwMode="auto">
          <a:xfrm>
            <a:off x="7854637" y="1641036"/>
            <a:ext cx="1445654" cy="14265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68CDAD-BDA4-48AE-ACC1-82233A0A98F3}"/>
              </a:ext>
            </a:extLst>
          </p:cNvPr>
          <p:cNvGrpSpPr/>
          <p:nvPr/>
        </p:nvGrpSpPr>
        <p:grpSpPr>
          <a:xfrm>
            <a:off x="10049081" y="1974817"/>
            <a:ext cx="1374888" cy="1368310"/>
            <a:chOff x="10049081" y="1974817"/>
            <a:chExt cx="1374888" cy="13683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9B87D1-79C9-4CBC-90F1-C6AC01F7B937}"/>
                </a:ext>
              </a:extLst>
            </p:cNvPr>
            <p:cNvSpPr/>
            <p:nvPr/>
          </p:nvSpPr>
          <p:spPr>
            <a:xfrm>
              <a:off x="10049081" y="1974817"/>
              <a:ext cx="1374888" cy="136831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2" descr="cva.tiff">
              <a:extLst>
                <a:ext uri="{FF2B5EF4-FFF2-40B4-BE49-F238E27FC236}">
                  <a16:creationId xmlns:a16="http://schemas.microsoft.com/office/drawing/2014/main" id="{494C48E7-C822-5C41-9F74-47BB6C05C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" t="684" r="-1017" b="-776"/>
            <a:stretch/>
          </p:blipFill>
          <p:spPr bwMode="auto">
            <a:xfrm>
              <a:off x="10231084" y="2030027"/>
              <a:ext cx="1051449" cy="1313100"/>
            </a:xfrm>
            <a:prstGeom prst="ellipse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2703D0-B76A-4A9A-8972-0A940DD864CB}"/>
              </a:ext>
            </a:extLst>
          </p:cNvPr>
          <p:cNvGrpSpPr/>
          <p:nvPr/>
        </p:nvGrpSpPr>
        <p:grpSpPr>
          <a:xfrm>
            <a:off x="8722326" y="3715842"/>
            <a:ext cx="1374888" cy="1368310"/>
            <a:chOff x="8722326" y="3715842"/>
            <a:chExt cx="1374888" cy="13683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E27908-5EE5-4AB2-B2BF-4D165D07E2F1}"/>
                </a:ext>
              </a:extLst>
            </p:cNvPr>
            <p:cNvSpPr/>
            <p:nvPr/>
          </p:nvSpPr>
          <p:spPr>
            <a:xfrm>
              <a:off x="8722326" y="3715842"/>
              <a:ext cx="1374888" cy="136831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3" descr="avm">
              <a:extLst>
                <a:ext uri="{FF2B5EF4-FFF2-40B4-BE49-F238E27FC236}">
                  <a16:creationId xmlns:a16="http://schemas.microsoft.com/office/drawing/2014/main" id="{8C7F7437-82AA-4F55-BE94-BF76A672F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6876" y="3945490"/>
              <a:ext cx="1058481" cy="921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27917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918" y="4687418"/>
            <a:ext cx="824399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Geneva"/>
                <a:ea typeface="Calibri Light" charset="0"/>
                <a:cs typeface="Calibri Light" charset="0"/>
              </a:rPr>
              <a:t>The HeartMate 3 LVAS is a centrifugal-flow, fully magnetically levitated blood pump engineered to minimize destruction of red blood cells and thrombosis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9921" y="4687418"/>
            <a:ext cx="824399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Geneva"/>
                <a:ea typeface="Calibri Light" charset="0"/>
                <a:cs typeface="Calibri Light" charset="0"/>
              </a:rPr>
              <a:t>Wide</a:t>
            </a:r>
            <a:r>
              <a:rPr lang="en-US" sz="2000" b="1" dirty="0">
                <a:latin typeface="Geneva"/>
                <a:ea typeface="Calibri Light" charset="0"/>
                <a:cs typeface="Calibri Light" charset="0"/>
              </a:rPr>
              <a:t> </a:t>
            </a:r>
            <a:r>
              <a:rPr lang="en-US" sz="2000" dirty="0">
                <a:latin typeface="Geneva"/>
                <a:ea typeface="Calibri Light" charset="0"/>
                <a:cs typeface="Calibri Light" charset="0"/>
              </a:rPr>
              <a:t>blood-flow passages to reduce shear stress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Geneva"/>
                <a:ea typeface="Calibri Light" charset="0"/>
                <a:cs typeface="Calibri Light" charset="0"/>
              </a:rPr>
              <a:t>Frictionless</a:t>
            </a:r>
            <a:r>
              <a:rPr lang="en-US" sz="2000" b="1" dirty="0">
                <a:latin typeface="Geneva"/>
                <a:ea typeface="Calibri Light" charset="0"/>
                <a:cs typeface="Calibri Light" charset="0"/>
              </a:rPr>
              <a:t> </a:t>
            </a:r>
            <a:r>
              <a:rPr lang="en-US" sz="2000" dirty="0">
                <a:latin typeface="Geneva"/>
                <a:ea typeface="Calibri Light" charset="0"/>
                <a:cs typeface="Calibri Light" charset="0"/>
              </a:rPr>
              <a:t>with absence of mechanical bearings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Geneva"/>
                <a:ea typeface="Calibri Light" charset="0"/>
                <a:cs typeface="Calibri Light" charset="0"/>
              </a:rPr>
              <a:t>Intrinsic Pulse</a:t>
            </a:r>
            <a:r>
              <a:rPr lang="en-US" sz="2000" b="1" dirty="0">
                <a:latin typeface="Geneva"/>
                <a:ea typeface="Calibri Light" charset="0"/>
                <a:cs typeface="Calibri Light" charset="0"/>
              </a:rPr>
              <a:t> </a:t>
            </a:r>
            <a:r>
              <a:rPr lang="en-US" sz="2000" dirty="0">
                <a:latin typeface="Geneva"/>
                <a:ea typeface="Calibri Light" charset="0"/>
                <a:cs typeface="Calibri Light" charset="0"/>
              </a:rPr>
              <a:t>designed to reduce stasis and avert thrombosis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4FB26-4450-1048-9246-6E141322F018}"/>
              </a:ext>
            </a:extLst>
          </p:cNvPr>
          <p:cNvSpPr/>
          <p:nvPr/>
        </p:nvSpPr>
        <p:spPr>
          <a:xfrm>
            <a:off x="0" y="6604084"/>
            <a:ext cx="9177626" cy="23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dirty="0" err="1">
                <a:latin typeface="Geneva"/>
                <a:ea typeface="Calibri" charset="0"/>
                <a:cs typeface="Times New Roman" charset="0"/>
              </a:rPr>
              <a:t>Mehra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MR et al. A Fully Magnetically Levitated Circulatory Pump for Advanced Heart Failure.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 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2017;376(5):440-50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7220" y="297423"/>
            <a:ext cx="10965179" cy="945121"/>
          </a:xfrm>
        </p:spPr>
        <p:txBody>
          <a:bodyPr>
            <a:normAutofit/>
          </a:bodyPr>
          <a:lstStyle/>
          <a:p>
            <a:r>
              <a:rPr lang="en-US" sz="3000" dirty="0" err="1"/>
              <a:t>HeartMate</a:t>
            </a:r>
            <a:r>
              <a:rPr lang="en-US" sz="3000" dirty="0"/>
              <a:t> 3 LVAS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91A14780-B43D-324F-ADDA-3BC9F387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65" y="903812"/>
            <a:ext cx="6362700" cy="3563937"/>
          </a:xfrm>
          <a:prstGeom prst="rect">
            <a:avLst/>
          </a:prstGeom>
          <a:noFill/>
          <a:ln w="28575">
            <a:solidFill>
              <a:srgbClr val="C1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F0BD850D-EE27-4180-8233-8DBE7A7B266D}"/>
              </a:ext>
            </a:extLst>
          </p:cNvPr>
          <p:cNvSpPr/>
          <p:nvPr/>
        </p:nvSpPr>
        <p:spPr>
          <a:xfrm>
            <a:off x="5515793" y="1347895"/>
            <a:ext cx="6333073" cy="4248766"/>
          </a:xfrm>
          <a:prstGeom prst="rect">
            <a:avLst/>
          </a:prstGeom>
          <a:solidFill>
            <a:srgbClr val="DEEBF7"/>
          </a:solidFill>
          <a:ln w="38100" cap="flat" cmpd="sng" algn="ctr">
            <a:solidFill>
              <a:srgbClr val="BA002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60166" y="275203"/>
            <a:ext cx="9382399" cy="8420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13386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b="1" dirty="0">
                <a:latin typeface="Geneva"/>
              </a:rPr>
              <a:t>Adaptive Trial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614405"/>
            <a:ext cx="8686800" cy="2427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850" dirty="0">
                <a:latin typeface="Geneva"/>
                <a:ea typeface="Calibri" charset="0"/>
                <a:cs typeface="Times New Roman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1169" y="2303813"/>
            <a:ext cx="2304547" cy="738664"/>
          </a:xfrm>
          <a:prstGeom prst="rect">
            <a:avLst/>
          </a:prstGeom>
          <a:ln w="12700"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(ST) Cohort</a:t>
            </a:r>
            <a:r>
              <a:rPr lang="en-US" sz="1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defTabSz="192881"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N=294</a:t>
            </a:r>
          </a:p>
          <a:p>
            <a:pPr algn="ctr" defTabSz="192881">
              <a:defRPr/>
            </a:pPr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6-month follow-up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661" y="1834586"/>
            <a:ext cx="2310839" cy="22147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  <a:r>
              <a:rPr lang="en-US" sz="1400" b="1" dirty="0">
                <a:solidFill>
                  <a:schemeClr val="tx1"/>
                </a:solidFill>
              </a:rPr>
              <a:t> 1:1</a:t>
            </a:r>
          </a:p>
        </p:txBody>
      </p:sp>
      <p:cxnSp>
        <p:nvCxnSpPr>
          <p:cNvPr id="9" name="Straight Arrow Connector 8"/>
          <p:cNvCxnSpPr>
            <a:cxnSpLocks noChangeShapeType="1"/>
            <a:stCxn id="7" idx="2"/>
            <a:endCxn id="6" idx="0"/>
          </p:cNvCxnSpPr>
          <p:nvPr/>
        </p:nvCxnSpPr>
        <p:spPr bwMode="auto">
          <a:xfrm>
            <a:off x="2603081" y="2056059"/>
            <a:ext cx="362" cy="24775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447661" y="3950049"/>
            <a:ext cx="2304547" cy="738664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Long Term (LT) Cohort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192881"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N=366</a:t>
            </a:r>
          </a:p>
          <a:p>
            <a:pPr algn="ctr" defTabSz="192881">
              <a:defRPr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2-year follow-up 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4975" y="3269811"/>
            <a:ext cx="1396195" cy="430887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72 patients enrolled </a:t>
            </a:r>
          </a:p>
        </p:txBody>
      </p:sp>
      <p:cxnSp>
        <p:nvCxnSpPr>
          <p:cNvPr id="51" name="Straight Arrow Connector 50"/>
          <p:cNvCxnSpPr>
            <a:cxnSpLocks noChangeShapeType="1"/>
            <a:stCxn id="49" idx="2"/>
            <a:endCxn id="70" idx="0"/>
          </p:cNvCxnSpPr>
          <p:nvPr/>
        </p:nvCxnSpPr>
        <p:spPr bwMode="auto">
          <a:xfrm flipH="1">
            <a:off x="2596930" y="4688713"/>
            <a:ext cx="3005" cy="8394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6" idx="2"/>
            <a:endCxn id="49" idx="0"/>
          </p:cNvCxnSpPr>
          <p:nvPr/>
        </p:nvCxnSpPr>
        <p:spPr bwMode="auto">
          <a:xfrm flipH="1">
            <a:off x="2599935" y="3042477"/>
            <a:ext cx="3508" cy="90757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50" idx="3"/>
          </p:cNvCxnSpPr>
          <p:nvPr/>
        </p:nvCxnSpPr>
        <p:spPr bwMode="auto">
          <a:xfrm>
            <a:off x="1451170" y="3485255"/>
            <a:ext cx="115940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435360" y="5528188"/>
            <a:ext cx="2323140" cy="738664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Full Cohort</a:t>
            </a:r>
          </a:p>
          <a:p>
            <a:pPr algn="ctr" defTabSz="192881"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N=1028</a:t>
            </a:r>
          </a:p>
          <a:p>
            <a:pPr algn="ctr" defTabSz="192881">
              <a:defRPr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2-year follow-up </a:t>
            </a:r>
          </a:p>
        </p:txBody>
      </p:sp>
      <p:sp>
        <p:nvSpPr>
          <p:cNvPr id="71" name="Oval 70"/>
          <p:cNvSpPr/>
          <p:nvPr/>
        </p:nvSpPr>
        <p:spPr>
          <a:xfrm>
            <a:off x="1443149" y="5520900"/>
            <a:ext cx="2334858" cy="790554"/>
          </a:xfrm>
          <a:prstGeom prst="ellipse">
            <a:avLst/>
          </a:prstGeom>
          <a:noFill/>
          <a:ln w="28575">
            <a:solidFill>
              <a:srgbClr val="BA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Rectangle 71"/>
          <p:cNvSpPr/>
          <p:nvPr/>
        </p:nvSpPr>
        <p:spPr>
          <a:xfrm>
            <a:off x="57055" y="6474414"/>
            <a:ext cx="8686800" cy="3972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1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Mehra MR et al. A Fully Magnetically Levitated Circulatory Pump for Advanced Heart Failure.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 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2017;376(5):440-50</a:t>
            </a:r>
          </a:p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2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Mehra MR et al. Two-Year Outcomes with a Magnetically Levitated Cardiac Pump in Heart Failure.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2018;378(15):1386-95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8E8E37-1370-484E-A2D9-FD558EA6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5" y="4903485"/>
            <a:ext cx="1394114" cy="430887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662 patients enrolled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50B595B-E7CF-4BA9-AD36-EAD8E2BA79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1170" y="5107037"/>
            <a:ext cx="11399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EC4FAFB-3733-4412-925F-7EA55670DABC}"/>
              </a:ext>
            </a:extLst>
          </p:cNvPr>
          <p:cNvSpPr/>
          <p:nvPr/>
        </p:nvSpPr>
        <p:spPr>
          <a:xfrm>
            <a:off x="5530166" y="1364812"/>
            <a:ext cx="2251967" cy="4217665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9B761FA-8CE9-4676-A5E1-8C2A49B6B32A}"/>
              </a:ext>
            </a:extLst>
          </p:cNvPr>
          <p:cNvSpPr/>
          <p:nvPr/>
        </p:nvSpPr>
        <p:spPr>
          <a:xfrm>
            <a:off x="5530166" y="4524629"/>
            <a:ext cx="1801771" cy="1057848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51AEFD1-5732-4646-AAFC-8286CC88E316}"/>
              </a:ext>
            </a:extLst>
          </p:cNvPr>
          <p:cNvSpPr txBox="1"/>
          <p:nvPr/>
        </p:nvSpPr>
        <p:spPr>
          <a:xfrm rot="16200000">
            <a:off x="3854355" y="3215688"/>
            <a:ext cx="2451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of Follow-Up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757779-F69E-4773-A862-62EC037C5696}"/>
              </a:ext>
            </a:extLst>
          </p:cNvPr>
          <p:cNvSpPr txBox="1"/>
          <p:nvPr/>
        </p:nvSpPr>
        <p:spPr>
          <a:xfrm>
            <a:off x="7580343" y="5896588"/>
            <a:ext cx="239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Patients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30E7AE4-45B0-4228-8AB5-BE50CF5B2229}"/>
              </a:ext>
            </a:extLst>
          </p:cNvPr>
          <p:cNvSpPr txBox="1"/>
          <p:nvPr/>
        </p:nvSpPr>
        <p:spPr>
          <a:xfrm>
            <a:off x="7034998" y="5601925"/>
            <a:ext cx="60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6F01806-722A-41B2-A2C1-2F14FFC1BFCF}"/>
              </a:ext>
            </a:extLst>
          </p:cNvPr>
          <p:cNvSpPr txBox="1"/>
          <p:nvPr/>
        </p:nvSpPr>
        <p:spPr>
          <a:xfrm>
            <a:off x="7501403" y="5599263"/>
            <a:ext cx="59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A3BCB57-A2F4-4C0D-BBFB-4DD7456F88C2}"/>
              </a:ext>
            </a:extLst>
          </p:cNvPr>
          <p:cNvSpPr txBox="1"/>
          <p:nvPr/>
        </p:nvSpPr>
        <p:spPr>
          <a:xfrm>
            <a:off x="11370537" y="5618782"/>
            <a:ext cx="849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2680E69-7038-4900-A0DF-EA576D46BED4}"/>
              </a:ext>
            </a:extLst>
          </p:cNvPr>
          <p:cNvSpPr txBox="1"/>
          <p:nvPr/>
        </p:nvSpPr>
        <p:spPr>
          <a:xfrm>
            <a:off x="5481179" y="4606570"/>
            <a:ext cx="189585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interim analysis 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 cohort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(7.1%)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396C36B-57B0-4262-9789-1B41EBBC9930}"/>
              </a:ext>
            </a:extLst>
          </p:cNvPr>
          <p:cNvSpPr txBox="1"/>
          <p:nvPr/>
        </p:nvSpPr>
        <p:spPr>
          <a:xfrm>
            <a:off x="5627745" y="2646455"/>
            <a:ext cx="191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interim analysis of the LT cohort</a:t>
            </a:r>
            <a:r>
              <a:rPr lang="en-US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(35.6%)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BC1950F-D03D-4F53-9443-4ECB7C12F738}"/>
              </a:ext>
            </a:extLst>
          </p:cNvPr>
          <p:cNvSpPr txBox="1"/>
          <p:nvPr/>
        </p:nvSpPr>
        <p:spPr>
          <a:xfrm>
            <a:off x="7997588" y="1974627"/>
            <a:ext cx="358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analysis of the Full Cohort</a:t>
            </a:r>
          </a:p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F5A545-413F-45E2-B887-E5EC736BFF58}"/>
              </a:ext>
            </a:extLst>
          </p:cNvPr>
          <p:cNvSpPr txBox="1"/>
          <p:nvPr/>
        </p:nvSpPr>
        <p:spPr>
          <a:xfrm>
            <a:off x="5212458" y="4371429"/>
            <a:ext cx="30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F5CA55-60E5-419D-A371-1E384960411C}"/>
              </a:ext>
            </a:extLst>
          </p:cNvPr>
          <p:cNvSpPr txBox="1"/>
          <p:nvPr/>
        </p:nvSpPr>
        <p:spPr>
          <a:xfrm>
            <a:off x="5100452" y="1204313"/>
            <a:ext cx="41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61B472-060B-41E4-8804-2CB896A11F70}"/>
              </a:ext>
            </a:extLst>
          </p:cNvPr>
          <p:cNvCxnSpPr>
            <a:cxnSpLocks/>
          </p:cNvCxnSpPr>
          <p:nvPr/>
        </p:nvCxnSpPr>
        <p:spPr>
          <a:xfrm flipV="1">
            <a:off x="5538187" y="1372833"/>
            <a:ext cx="0" cy="3159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C579989-765B-4895-8436-85F70913A852}"/>
              </a:ext>
            </a:extLst>
          </p:cNvPr>
          <p:cNvCxnSpPr>
            <a:cxnSpLocks/>
          </p:cNvCxnSpPr>
          <p:nvPr/>
        </p:nvCxnSpPr>
        <p:spPr>
          <a:xfrm>
            <a:off x="7321613" y="5579418"/>
            <a:ext cx="45272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F9E812A-1EF2-4E79-A76A-892A0564D548}"/>
              </a:ext>
            </a:extLst>
          </p:cNvPr>
          <p:cNvSpPr txBox="1"/>
          <p:nvPr/>
        </p:nvSpPr>
        <p:spPr>
          <a:xfrm>
            <a:off x="5239940" y="5577772"/>
            <a:ext cx="4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67DCFC77-44BE-BA49-B93A-123BAC2A6F6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50706" r="2464" b="3650"/>
          <a:stretch>
            <a:fillRect/>
          </a:stretch>
        </p:blipFill>
        <p:spPr bwMode="auto">
          <a:xfrm>
            <a:off x="551075" y="973942"/>
            <a:ext cx="597627" cy="624023"/>
          </a:xfrm>
          <a:prstGeom prst="rect">
            <a:avLst/>
          </a:prstGeom>
          <a:noFill/>
          <a:ln w="19050">
            <a:solidFill>
              <a:srgbClr val="1625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9">
            <a:extLst>
              <a:ext uri="{FF2B5EF4-FFF2-40B4-BE49-F238E27FC236}">
                <a16:creationId xmlns:a16="http://schemas.microsoft.com/office/drawing/2014/main" id="{C24AFAED-2409-8D42-BFA2-E318FEEB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5" t="3490" r="2924" b="56284"/>
          <a:stretch>
            <a:fillRect/>
          </a:stretch>
        </p:blipFill>
        <p:spPr bwMode="auto">
          <a:xfrm>
            <a:off x="4114796" y="985073"/>
            <a:ext cx="694658" cy="622931"/>
          </a:xfrm>
          <a:prstGeom prst="rect">
            <a:avLst/>
          </a:prstGeom>
          <a:noFill/>
          <a:ln w="19050">
            <a:solidFill>
              <a:srgbClr val="1625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E4CDA01-52AC-D443-BA52-D2361F8C4376}"/>
              </a:ext>
            </a:extLst>
          </p:cNvPr>
          <p:cNvSpPr txBox="1"/>
          <p:nvPr/>
        </p:nvSpPr>
        <p:spPr>
          <a:xfrm>
            <a:off x="284738" y="1622265"/>
            <a:ext cx="1130300" cy="246062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000" b="1">
                <a:solidFill>
                  <a:schemeClr val="tx1"/>
                </a:solidFill>
                <a:latin typeface="Geneva"/>
              </a:defRPr>
            </a:lvl1pPr>
          </a:lstStyle>
          <a:p>
            <a:pPr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HeartMate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AF7C1D-0AC0-AB4F-9F9F-46A0713393EA}"/>
              </a:ext>
            </a:extLst>
          </p:cNvPr>
          <p:cNvSpPr txBox="1"/>
          <p:nvPr/>
        </p:nvSpPr>
        <p:spPr>
          <a:xfrm>
            <a:off x="3876338" y="1624964"/>
            <a:ext cx="1171575" cy="246062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000" b="1">
                <a:solidFill>
                  <a:schemeClr val="tx1"/>
                </a:solidFill>
                <a:latin typeface="Geneva"/>
              </a:defRPr>
            </a:lvl1pPr>
          </a:lstStyle>
          <a:p>
            <a:pPr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HeartMate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2BD6C-BA19-A545-98EC-6456DF0013A2}"/>
              </a:ext>
            </a:extLst>
          </p:cNvPr>
          <p:cNvSpPr txBox="1"/>
          <p:nvPr/>
        </p:nvSpPr>
        <p:spPr>
          <a:xfrm>
            <a:off x="1148702" y="967801"/>
            <a:ext cx="2966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Advanced Heart Failure Irrespective of Intended Goal of Therapy </a:t>
            </a:r>
          </a:p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(Bridge to Transplant or Destination Therapy)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4B3A59-A7CF-8148-B77E-6AED02DC79B4}"/>
              </a:ext>
            </a:extLst>
          </p:cNvPr>
          <p:cNvSpPr txBox="1"/>
          <p:nvPr/>
        </p:nvSpPr>
        <p:spPr>
          <a:xfrm>
            <a:off x="7426699" y="845509"/>
            <a:ext cx="263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Net Trial Experience</a:t>
            </a:r>
          </a:p>
        </p:txBody>
      </p:sp>
    </p:spTree>
    <p:extLst>
      <p:ext uri="{BB962C8B-B14F-4D97-AF65-F5344CB8AC3E}">
        <p14:creationId xmlns:p14="http://schemas.microsoft.com/office/powerpoint/2010/main" val="5725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7" grpId="0" animBg="1"/>
      <p:bldP spid="49" grpId="0" animBg="1"/>
      <p:bldP spid="50" grpId="0" animBg="1"/>
      <p:bldP spid="70" grpId="0" animBg="1"/>
      <p:bldP spid="71" grpId="0" animBg="1"/>
      <p:bldP spid="36" grpId="0" animBg="1"/>
      <p:bldP spid="133" grpId="0" animBg="1"/>
      <p:bldP spid="134" grpId="0" animBg="1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65" grpId="0"/>
      <p:bldP spid="66" grpId="0"/>
      <p:bldP spid="74" grpId="0"/>
      <p:bldP spid="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487" y="336884"/>
            <a:ext cx="9590314" cy="56390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neva"/>
              </a:rPr>
              <a:t>Two Interim Analyses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13322-7DE6-455E-B44B-BC0A8888B763}"/>
              </a:ext>
            </a:extLst>
          </p:cNvPr>
          <p:cNvSpPr/>
          <p:nvPr/>
        </p:nvSpPr>
        <p:spPr>
          <a:xfrm>
            <a:off x="743315" y="1148959"/>
            <a:ext cx="4796336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1000"/>
              </a:spcAft>
            </a:pPr>
            <a:r>
              <a:rPr lang="en-US" sz="1900" b="1" dirty="0">
                <a:latin typeface="Geneva"/>
                <a:ea typeface="Arial Narrow" charset="0"/>
                <a:cs typeface="Arial Narrow" charset="0"/>
              </a:rPr>
              <a:t>ST Cohort: 294 Patients at 6 Months</a:t>
            </a:r>
            <a:r>
              <a:rPr lang="en-US" sz="1900" b="1" baseline="30000" dirty="0">
                <a:latin typeface="Geneva"/>
                <a:ea typeface="Arial Narrow" charset="0"/>
                <a:cs typeface="Arial Narrow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159A94-B7ED-4B22-8D75-557279493CB4}"/>
              </a:ext>
            </a:extLst>
          </p:cNvPr>
          <p:cNvSpPr/>
          <p:nvPr/>
        </p:nvSpPr>
        <p:spPr>
          <a:xfrm>
            <a:off x="6786064" y="1125103"/>
            <a:ext cx="4796336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1000"/>
              </a:spcAft>
            </a:pPr>
            <a:r>
              <a:rPr lang="en-US" sz="1900" b="1" dirty="0">
                <a:latin typeface="Geneva"/>
                <a:ea typeface="Arial Narrow" charset="0"/>
                <a:cs typeface="Arial Narrow" charset="0"/>
              </a:rPr>
              <a:t>LT Cohort: 366 Patients at 2 Years</a:t>
            </a:r>
            <a:r>
              <a:rPr lang="en-US" sz="1900" b="1" baseline="30000" dirty="0">
                <a:latin typeface="Geneva"/>
                <a:ea typeface="Arial Narrow" charset="0"/>
                <a:cs typeface="Arial Narrow" charset="0"/>
              </a:rPr>
              <a:t>2,3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36B6D-A717-45D4-AF32-06900D889C7F}"/>
              </a:ext>
            </a:extLst>
          </p:cNvPr>
          <p:cNvSpPr/>
          <p:nvPr/>
        </p:nvSpPr>
        <p:spPr>
          <a:xfrm>
            <a:off x="57055" y="6242986"/>
            <a:ext cx="8686800" cy="556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1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Mehra MR et al. A Fully Magnetically Levitated Circulatory Pump for Advanced Heart Failure.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 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2017;376(5):440-50.</a:t>
            </a:r>
          </a:p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2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Mehra MR et al. Two-Year Outcomes with a Magnetically Levitated Cardiac Pump in Heart Failure. 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N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Engl</a:t>
            </a:r>
            <a:r>
              <a:rPr lang="en-US" sz="900" i="1" dirty="0">
                <a:latin typeface="Geneva"/>
                <a:ea typeface="Calibri" charset="0"/>
                <a:cs typeface="Times New Roman" charset="0"/>
              </a:rPr>
              <a:t> J Med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2018;378(15):1386-95</a:t>
            </a:r>
          </a:p>
          <a:p>
            <a:pPr>
              <a:lnSpc>
                <a:spcPct val="115000"/>
              </a:lnSpc>
            </a:pPr>
            <a:r>
              <a:rPr lang="en-US" sz="900" baseline="30000" dirty="0">
                <a:latin typeface="Geneva"/>
                <a:ea typeface="Calibri" charset="0"/>
                <a:cs typeface="Times New Roman" charset="0"/>
              </a:rPr>
              <a:t>3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Colombo PC et al. Comprehensive Analysis of Stroke in the Long-Term Cohort of the MOMENTUM 3 Study. </a:t>
            </a:r>
            <a:r>
              <a:rPr lang="en-US" sz="900" i="1" dirty="0" err="1">
                <a:latin typeface="Geneva"/>
                <a:ea typeface="Calibri" charset="0"/>
                <a:cs typeface="Times New Roman" charset="0"/>
              </a:rPr>
              <a:t>Circ</a:t>
            </a:r>
            <a:r>
              <a:rPr lang="en-US" sz="900" dirty="0">
                <a:latin typeface="Geneva"/>
                <a:ea typeface="Calibri" charset="0"/>
                <a:cs typeface="Times New Roman" charset="0"/>
              </a:rPr>
              <a:t> 2019;139 (2):155-68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95FA4-F638-47F9-8BF0-6BA7AF5B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9" t="1987" r="1791" b="1789"/>
          <a:stretch/>
        </p:blipFill>
        <p:spPr>
          <a:xfrm>
            <a:off x="294130" y="1586616"/>
            <a:ext cx="5353209" cy="4406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9B972-83BE-4C68-B65A-8DCBD97199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2" t="1290" r="1156" b="1803"/>
          <a:stretch/>
        </p:blipFill>
        <p:spPr>
          <a:xfrm>
            <a:off x="5946918" y="1715045"/>
            <a:ext cx="5822001" cy="4261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60498-54C2-4D7E-B8E5-AE7ED5B739E7}"/>
              </a:ext>
            </a:extLst>
          </p:cNvPr>
          <p:cNvSpPr txBox="1"/>
          <p:nvPr/>
        </p:nvSpPr>
        <p:spPr>
          <a:xfrm>
            <a:off x="2219954" y="2830084"/>
            <a:ext cx="30517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eneva"/>
              </a:rPr>
              <a:t>HeartMate 3 superiority driven by reduction in pump thrombosis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83D00-3F23-4F43-9C1E-5DE85FD5B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712" y="1538910"/>
            <a:ext cx="5263709" cy="4492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B70469-E0C7-4C92-AA36-A11C26F28CEE}"/>
              </a:ext>
            </a:extLst>
          </p:cNvPr>
          <p:cNvSpPr txBox="1"/>
          <p:nvPr/>
        </p:nvSpPr>
        <p:spPr>
          <a:xfrm>
            <a:off x="7952457" y="2810496"/>
            <a:ext cx="30517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eneva"/>
              </a:rPr>
              <a:t>Lower incidence of non-disabling stroke with HeartMate 3</a:t>
            </a:r>
          </a:p>
        </p:txBody>
      </p:sp>
    </p:spTree>
    <p:extLst>
      <p:ext uri="{BB962C8B-B14F-4D97-AF65-F5344CB8AC3E}">
        <p14:creationId xmlns:p14="http://schemas.microsoft.com/office/powerpoint/2010/main" val="9492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38AED-BDFE-407E-8F67-86B7B09D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467"/>
            <a:ext cx="10972800" cy="703510"/>
          </a:xfrm>
        </p:spPr>
        <p:txBody>
          <a:bodyPr/>
          <a:lstStyle/>
          <a:p>
            <a:r>
              <a:rPr lang="en-US" dirty="0"/>
              <a:t>Full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935B7-F981-4AB5-850A-433A171F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C4A58-8816-4FCC-B8F0-58257F54AC25}"/>
              </a:ext>
            </a:extLst>
          </p:cNvPr>
          <p:cNvSpPr/>
          <p:nvPr/>
        </p:nvSpPr>
        <p:spPr bwMode="auto">
          <a:xfrm>
            <a:off x="4261862" y="2457935"/>
            <a:ext cx="1699517" cy="54861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9E5B6-873E-4A3A-B2C5-2E457857DF48}"/>
              </a:ext>
            </a:extLst>
          </p:cNvPr>
          <p:cNvSpPr/>
          <p:nvPr/>
        </p:nvSpPr>
        <p:spPr bwMode="auto">
          <a:xfrm>
            <a:off x="6205828" y="2457935"/>
            <a:ext cx="1705244" cy="54861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DD1001-F119-4943-900E-53043047F830}"/>
              </a:ext>
            </a:extLst>
          </p:cNvPr>
          <p:cNvSpPr/>
          <p:nvPr/>
        </p:nvSpPr>
        <p:spPr bwMode="auto">
          <a:xfrm>
            <a:off x="7978189" y="2722912"/>
            <a:ext cx="2734230" cy="141254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Withdrawn before implant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Death: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LVAD implant: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of consent: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Transplant: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Implanted with non-study LVAD: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B590F-9902-4B5C-820E-9320F2372E58}"/>
              </a:ext>
            </a:extLst>
          </p:cNvPr>
          <p:cNvSpPr/>
          <p:nvPr/>
        </p:nvSpPr>
        <p:spPr bwMode="auto">
          <a:xfrm>
            <a:off x="1455418" y="3107571"/>
            <a:ext cx="2729580" cy="59603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Withdrawn before implant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Death: 1</a:t>
            </a:r>
          </a:p>
        </p:txBody>
      </p:sp>
      <p:cxnSp>
        <p:nvCxnSpPr>
          <p:cNvPr id="10" name="Elbow Connector 16">
            <a:extLst>
              <a:ext uri="{FF2B5EF4-FFF2-40B4-BE49-F238E27FC236}">
                <a16:creationId xmlns:a16="http://schemas.microsoft.com/office/drawing/2014/main" id="{6F8C95F3-1F6B-44B1-968C-5B06B4F7F8BB}"/>
              </a:ext>
            </a:extLst>
          </p:cNvPr>
          <p:cNvCxnSpPr>
            <a:endCxn id="6" idx="0"/>
          </p:cNvCxnSpPr>
          <p:nvPr/>
        </p:nvCxnSpPr>
        <p:spPr bwMode="auto">
          <a:xfrm rot="10800000" flipV="1">
            <a:off x="5111622" y="2279073"/>
            <a:ext cx="1094213" cy="178862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7">
            <a:extLst>
              <a:ext uri="{FF2B5EF4-FFF2-40B4-BE49-F238E27FC236}">
                <a16:creationId xmlns:a16="http://schemas.microsoft.com/office/drawing/2014/main" id="{6D988EDE-D26B-436E-BACD-C6E2E9148196}"/>
              </a:ext>
            </a:extLst>
          </p:cNvPr>
          <p:cNvCxnSpPr>
            <a:endCxn id="7" idx="0"/>
          </p:cNvCxnSpPr>
          <p:nvPr/>
        </p:nvCxnSpPr>
        <p:spPr bwMode="auto">
          <a:xfrm>
            <a:off x="6138711" y="2279074"/>
            <a:ext cx="919740" cy="17886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DFB38-F436-4EE7-B9FE-3F251C5EF10E}"/>
              </a:ext>
            </a:extLst>
          </p:cNvPr>
          <p:cNvSpPr/>
          <p:nvPr/>
        </p:nvSpPr>
        <p:spPr bwMode="auto">
          <a:xfrm>
            <a:off x="4243061" y="4002556"/>
            <a:ext cx="1737120" cy="64914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Implanted with HeartMate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N=515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2D30E5-A7FA-466D-A5C9-AA09D461D0E1}"/>
              </a:ext>
            </a:extLst>
          </p:cNvPr>
          <p:cNvCxnSpPr>
            <a:stCxn id="6" idx="2"/>
            <a:endCxn id="12" idx="0"/>
          </p:cNvCxnSpPr>
          <p:nvPr/>
        </p:nvCxnSpPr>
        <p:spPr bwMode="auto">
          <a:xfrm>
            <a:off x="5111621" y="3006554"/>
            <a:ext cx="0" cy="9960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67B0A-A729-457A-8DB7-9F6B0900CDE6}"/>
              </a:ext>
            </a:extLst>
          </p:cNvPr>
          <p:cNvSpPr/>
          <p:nvPr/>
        </p:nvSpPr>
        <p:spPr bwMode="auto">
          <a:xfrm>
            <a:off x="6214824" y="3998953"/>
            <a:ext cx="1704527" cy="64914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Implanted with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N=505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577E31-2223-4062-869D-D98D81CDFD07}"/>
              </a:ext>
            </a:extLst>
          </p:cNvPr>
          <p:cNvCxnSpPr>
            <a:stCxn id="7" idx="2"/>
            <a:endCxn id="14" idx="0"/>
          </p:cNvCxnSpPr>
          <p:nvPr/>
        </p:nvCxnSpPr>
        <p:spPr bwMode="auto">
          <a:xfrm>
            <a:off x="7058450" y="3006554"/>
            <a:ext cx="8638" cy="9923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0">
            <a:extLst>
              <a:ext uri="{FF2B5EF4-FFF2-40B4-BE49-F238E27FC236}">
                <a16:creationId xmlns:a16="http://schemas.microsoft.com/office/drawing/2014/main" id="{900302D0-4B2B-4D28-9E62-185D363D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107" y="2516801"/>
            <a:ext cx="2729580" cy="461665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Intent-to-Treat (ITT) Population</a:t>
            </a:r>
          </a:p>
          <a:p>
            <a:pPr algn="ctr" eaLnBrk="1" hangingPunct="1">
              <a:defRPr/>
            </a:pPr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N=1028</a:t>
            </a:r>
          </a:p>
        </p:txBody>
      </p:sp>
      <p:cxnSp>
        <p:nvCxnSpPr>
          <p:cNvPr id="17" name="Elbow Connector 23">
            <a:extLst>
              <a:ext uri="{FF2B5EF4-FFF2-40B4-BE49-F238E27FC236}">
                <a16:creationId xmlns:a16="http://schemas.microsoft.com/office/drawing/2014/main" id="{8DDDF45D-9261-46B0-BA42-52C455D08988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 bwMode="auto">
          <a:xfrm rot="16200000" flipH="1">
            <a:off x="7307005" y="2757998"/>
            <a:ext cx="422629" cy="91973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4">
            <a:extLst>
              <a:ext uri="{FF2B5EF4-FFF2-40B4-BE49-F238E27FC236}">
                <a16:creationId xmlns:a16="http://schemas.microsoft.com/office/drawing/2014/main" id="{B9FCA351-4DD6-4FB6-87A8-6CE34CAEB30B}"/>
              </a:ext>
            </a:extLst>
          </p:cNvPr>
          <p:cNvCxnSpPr>
            <a:cxnSpLocks/>
            <a:stCxn id="6" idx="2"/>
            <a:endCxn id="9" idx="3"/>
          </p:cNvCxnSpPr>
          <p:nvPr/>
        </p:nvCxnSpPr>
        <p:spPr bwMode="auto">
          <a:xfrm rot="5400000">
            <a:off x="4448793" y="2742760"/>
            <a:ext cx="399034" cy="92662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77">
            <a:extLst>
              <a:ext uri="{FF2B5EF4-FFF2-40B4-BE49-F238E27FC236}">
                <a16:creationId xmlns:a16="http://schemas.microsoft.com/office/drawing/2014/main" id="{8C35D45B-AFDA-4FBB-961C-212DB669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197" y="4004981"/>
            <a:ext cx="2662470" cy="461665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As-Treated Population </a:t>
            </a:r>
          </a:p>
          <a:p>
            <a:pPr algn="ctr" eaLnBrk="1" hangingPunct="1">
              <a:defRPr/>
            </a:pPr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34F719-689C-45FE-9F53-6314F5403B96}"/>
              </a:ext>
            </a:extLst>
          </p:cNvPr>
          <p:cNvCxnSpPr>
            <a:cxnSpLocks noChangeShapeType="1"/>
            <a:stCxn id="12" idx="2"/>
            <a:endCxn id="23" idx="0"/>
          </p:cNvCxnSpPr>
          <p:nvPr/>
        </p:nvCxnSpPr>
        <p:spPr bwMode="auto">
          <a:xfrm flipH="1">
            <a:off x="5111619" y="4651698"/>
            <a:ext cx="2" cy="1089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E599E2-08C6-4A36-A9E9-A34F95DED342}"/>
              </a:ext>
            </a:extLst>
          </p:cNvPr>
          <p:cNvCxnSpPr>
            <a:cxnSpLocks noChangeShapeType="1"/>
            <a:stCxn id="14" idx="2"/>
            <a:endCxn id="22" idx="0"/>
          </p:cNvCxnSpPr>
          <p:nvPr/>
        </p:nvCxnSpPr>
        <p:spPr bwMode="auto">
          <a:xfrm flipH="1">
            <a:off x="7058092" y="4648095"/>
            <a:ext cx="8996" cy="109327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4B7953D-4835-44D6-89B4-FAEF8369B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828" y="5741371"/>
            <a:ext cx="1704527" cy="723275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study follow-up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N=490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5DE492-60BE-4E34-9FF0-2687891B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059" y="5741371"/>
            <a:ext cx="1737120" cy="723275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study follow-up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N=509</a:t>
            </a:r>
            <a:endParaRPr lang="en-US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CD57E-B5B2-4A9A-8153-9B625343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679" y="1423600"/>
            <a:ext cx="2156366" cy="646331"/>
          </a:xfrm>
          <a:prstGeom prst="rect">
            <a:avLst/>
          </a:prstGeom>
          <a:ln w="12700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Full Cohort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N=1028</a:t>
            </a:r>
          </a:p>
          <a:p>
            <a:pPr algn="ctr" defTabSz="192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24-month follow-up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3FB02E-396F-4A26-B994-D18DC2807516}"/>
              </a:ext>
            </a:extLst>
          </p:cNvPr>
          <p:cNvCxnSpPr>
            <a:cxnSpLocks noChangeShapeType="1"/>
            <a:stCxn id="24" idx="2"/>
          </p:cNvCxnSpPr>
          <p:nvPr/>
        </p:nvCxnSpPr>
        <p:spPr bwMode="auto">
          <a:xfrm flipH="1">
            <a:off x="6085066" y="2069931"/>
            <a:ext cx="2796" cy="20592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7067E7A-A4D4-4B45-87CB-02247A83E3E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48819" t="50707" r="2464" b="3650"/>
          <a:stretch/>
        </p:blipFill>
        <p:spPr>
          <a:xfrm>
            <a:off x="2212947" y="921416"/>
            <a:ext cx="1417320" cy="1271016"/>
          </a:xfrm>
          <a:prstGeom prst="rect">
            <a:avLst/>
          </a:prstGeom>
          <a:ln w="19050">
            <a:solidFill>
              <a:srgbClr val="16254C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ABCF84-090C-4F3C-9BFB-E385C7BCB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5" t="3489" r="2924" b="56284"/>
          <a:stretch/>
        </p:blipFill>
        <p:spPr>
          <a:xfrm>
            <a:off x="8638067" y="921416"/>
            <a:ext cx="1414473" cy="1268147"/>
          </a:xfrm>
          <a:prstGeom prst="rect">
            <a:avLst/>
          </a:prstGeom>
          <a:ln w="19050">
            <a:solidFill>
              <a:srgbClr val="16254C"/>
            </a:solidFill>
          </a:ln>
        </p:spPr>
      </p:pic>
      <p:cxnSp>
        <p:nvCxnSpPr>
          <p:cNvPr id="29" name="Elbow Connector 24">
            <a:extLst>
              <a:ext uri="{FF2B5EF4-FFF2-40B4-BE49-F238E27FC236}">
                <a16:creationId xmlns:a16="http://schemas.microsoft.com/office/drawing/2014/main" id="{5629581E-8FEF-4D31-80C6-9FF82C3BD2ED}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 bwMode="auto">
          <a:xfrm rot="5400000">
            <a:off x="4361507" y="4436382"/>
            <a:ext cx="534799" cy="965430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F88BF-C28C-4DC2-BFEF-28CD2F0C31EF}"/>
              </a:ext>
            </a:extLst>
          </p:cNvPr>
          <p:cNvSpPr/>
          <p:nvPr/>
        </p:nvSpPr>
        <p:spPr bwMode="auto">
          <a:xfrm>
            <a:off x="1416611" y="4602882"/>
            <a:ext cx="2729580" cy="116722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Withdrawn after implant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Implanted with non-study device: 2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of consent: 1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Non-compliance: 1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reason: 2</a:t>
            </a:r>
          </a:p>
        </p:txBody>
      </p:sp>
      <p:cxnSp>
        <p:nvCxnSpPr>
          <p:cNvPr id="31" name="Elbow Connector 23">
            <a:extLst>
              <a:ext uri="{FF2B5EF4-FFF2-40B4-BE49-F238E27FC236}">
                <a16:creationId xmlns:a16="http://schemas.microsoft.com/office/drawing/2014/main" id="{9DC2AA89-5EA9-476C-BAD7-82E4132856F3}"/>
              </a:ext>
            </a:extLst>
          </p:cNvPr>
          <p:cNvCxnSpPr>
            <a:cxnSpLocks/>
            <a:stCxn id="14" idx="2"/>
            <a:endCxn id="34" idx="1"/>
          </p:cNvCxnSpPr>
          <p:nvPr/>
        </p:nvCxnSpPr>
        <p:spPr bwMode="auto">
          <a:xfrm rot="16200000" flipH="1">
            <a:off x="7257080" y="4458102"/>
            <a:ext cx="546638" cy="92662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902B919-6135-4A0B-8B74-1205B7564E53}"/>
              </a:ext>
            </a:extLst>
          </p:cNvPr>
          <p:cNvSpPr/>
          <p:nvPr/>
        </p:nvSpPr>
        <p:spPr bwMode="auto">
          <a:xfrm>
            <a:off x="7993711" y="4602882"/>
            <a:ext cx="2811044" cy="118370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Withdrawn after implant</a:t>
            </a:r>
          </a:p>
          <a:p>
            <a:pPr algn="ctr" eaLnBrk="1" fontAlgn="auto" hangingPunct="1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</a:t>
            </a:r>
          </a:p>
          <a:p>
            <a:pPr algn="ctr" eaLnBrk="1" fontAlgn="auto" hangingPunct="1"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Implanted with non-study device: 5</a:t>
            </a:r>
          </a:p>
          <a:p>
            <a:pPr algn="ctr"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of consent: 1</a:t>
            </a:r>
          </a:p>
          <a:p>
            <a:pPr algn="ctr" eaLnBrk="1" fontAlgn="auto" hangingPunct="1"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Implanted with HM3: 6</a:t>
            </a:r>
          </a:p>
          <a:p>
            <a:pPr algn="ctr" eaLnBrk="1" fontAlgn="auto" hangingPunct="1">
              <a:defRPr/>
            </a:pPr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reason: 3</a:t>
            </a:r>
          </a:p>
        </p:txBody>
      </p:sp>
    </p:spTree>
    <p:extLst>
      <p:ext uri="{BB962C8B-B14F-4D97-AF65-F5344CB8AC3E}">
        <p14:creationId xmlns:p14="http://schemas.microsoft.com/office/powerpoint/2010/main" val="30075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9" grpId="0"/>
      <p:bldP spid="22" grpId="0" animBg="1"/>
      <p:bldP spid="23" grpId="0" animBg="1"/>
      <p:bldP spid="30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71" y="87086"/>
            <a:ext cx="9530461" cy="80554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neva"/>
              </a:rPr>
              <a:t>Baseline Characteristics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35200"/>
              </p:ext>
            </p:extLst>
          </p:nvPr>
        </p:nvGraphicFramePr>
        <p:xfrm>
          <a:off x="1573643" y="601412"/>
          <a:ext cx="9156034" cy="563175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51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2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eneva"/>
                        </a:rPr>
                        <a:t>Characteristic</a:t>
                      </a:r>
                      <a:endParaRPr lang="en-US" sz="1400" b="1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Geneva"/>
                        </a:rPr>
                        <a:t>HeartMate</a:t>
                      </a:r>
                      <a:r>
                        <a:rPr lang="en-US" sz="1400" b="1" dirty="0">
                          <a:effectLst/>
                          <a:latin typeface="Geneva"/>
                        </a:rPr>
                        <a:t> 3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eneva"/>
                        </a:rPr>
                        <a:t>(n=516)</a:t>
                      </a:r>
                      <a:endParaRPr lang="en-US" sz="1400" b="1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Geneva"/>
                        </a:rPr>
                        <a:t>HeartMate</a:t>
                      </a:r>
                      <a:r>
                        <a:rPr lang="en-US" sz="1400" b="1" dirty="0">
                          <a:effectLst/>
                          <a:latin typeface="Geneva"/>
                        </a:rPr>
                        <a:t> II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eneva"/>
                        </a:rPr>
                        <a:t>(n=512)</a:t>
                      </a:r>
                      <a:endParaRPr lang="en-US" sz="1400" b="1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Geneva"/>
                        </a:rPr>
                        <a:t>Mean age - years</a:t>
                      </a:r>
                      <a:endParaRPr lang="en-US" sz="1400" b="0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± 12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± 12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Geneva"/>
                        </a:rPr>
                        <a:t>Male - no. (%)</a:t>
                      </a:r>
                      <a:endParaRPr lang="en-US" sz="1400" b="0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 (79.7)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 (81.8)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Race - no.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Geneva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         White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 (66.3)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 (71.7)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93484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  <a:ea typeface="Calibri" charset="0"/>
                          <a:cs typeface="Times New Roman" charset="0"/>
                        </a:rPr>
                        <a:t>         Black or African American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 (28.1)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(23.4)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49305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  <a:ea typeface="Calibri" charset="0"/>
                          <a:cs typeface="Times New Roman" charset="0"/>
                        </a:rPr>
                        <a:t>         Asian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(1.6)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(0.6)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98964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  <a:ea typeface="Calibri" charset="0"/>
                          <a:cs typeface="Times New Roman" charset="0"/>
                        </a:rPr>
                        <a:t>         Native Hawaiian or Pacific islander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(0.8)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4939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  <a:ea typeface="Calibri" charset="0"/>
                          <a:cs typeface="Times New Roman" charset="0"/>
                        </a:rPr>
                        <a:t>         Other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(4.1)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(3.5)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35999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Geneva"/>
                        </a:rPr>
                        <a:t>Ischemic cause of heart failure - no. (%)</a:t>
                      </a:r>
                      <a:endParaRPr lang="en-US" sz="1400" b="0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 (41.9)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(46.9)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  <a:ea typeface="Times New Roman" charset="0"/>
                          <a:cs typeface="Times New Roman" charset="0"/>
                        </a:rPr>
                        <a:t>Intravenous inotropic agents - no.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 (86.2)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 (82.6)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67011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/>
                          <a:ea typeface="Times New Roman" charset="0"/>
                          <a:cs typeface="Times New Roman" charset="0"/>
                        </a:rPr>
                        <a:t>Intra aortic balloon pump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/>
                          <a:ea typeface="Times New Roman" charset="0"/>
                          <a:cs typeface="Times New Roman" charset="0"/>
                        </a:rPr>
                        <a:t>- no. (%)</a:t>
                      </a:r>
                      <a:endParaRPr lang="en-US" sz="1400" b="0" dirty="0">
                        <a:effectLst/>
                        <a:latin typeface="Geneva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(12.4)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 (15.4)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04619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Serum creatinine - mg/dl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± 0.4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± 0.4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58718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Geneva"/>
                          <a:ea typeface="Calibri" charset="0"/>
                          <a:cs typeface="Times New Roman" charset="0"/>
                        </a:rPr>
                        <a:t>Serum sodium – mmol/liter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135.4 ± 4.1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135.5 ± 4.2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72903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Mean arterial pressure - mmHg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79.2 ± 10.4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79.2 ± 10.1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53938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INTERMACS profile - no. (%)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30050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1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(2.1)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(3.5)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246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 (30.2)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 (28.5)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09218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 (52.7)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 (49.0)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65207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4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(13.0)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(16.0)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12304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Geneva" pitchFamily="34" charset="0"/>
                          <a:ea typeface="Calibri" charset="0"/>
                          <a:cs typeface="Times New Roman" charset="0"/>
                        </a:rPr>
                        <a:t>          5-7</a:t>
                      </a:r>
                      <a:r>
                        <a:rPr lang="en-US" sz="1400" b="0" baseline="0" dirty="0">
                          <a:effectLst/>
                          <a:latin typeface="Geneva" pitchFamily="34" charset="0"/>
                          <a:ea typeface="Calibri" charset="0"/>
                          <a:cs typeface="Times New Roman" charset="0"/>
                        </a:rPr>
                        <a:t> or not provided*</a:t>
                      </a:r>
                      <a:endParaRPr lang="en-US" sz="1400" b="0" baseline="3000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(1.9)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(2.9)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21361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Intended goal of pump support - no. (%)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18575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Bridge to transplantation (BTT)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(21.9)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(23.6)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29432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Bridge to candidacy for transplantation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(16.7)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(15.8)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857484"/>
                  </a:ext>
                </a:extLst>
              </a:tr>
              <a:tr h="2166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Geneva" pitchFamily="34" charset="0"/>
                          <a:ea typeface="Times New Roman" charset="0"/>
                          <a:cs typeface="Times New Roman" charset="0"/>
                        </a:rPr>
                        <a:t>          Destination therapy (DT)</a:t>
                      </a:r>
                      <a:endParaRPr lang="en-US" sz="1400" b="0" dirty="0">
                        <a:effectLst/>
                        <a:latin typeface="Geneva" pitchFamily="34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 (61.4)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eneva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 (60.5)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3774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0310" y="6233160"/>
            <a:ext cx="757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neva"/>
              </a:rPr>
              <a:t>There were significant differences between groups for race (P=0.04). *Assessments were not performed in 2 HeartMate 3 patients and 5 HeartMate II patients.</a:t>
            </a:r>
          </a:p>
          <a:p>
            <a:endParaRPr lang="en-US" sz="1200" dirty="0">
              <a:latin typeface="Genev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A397D2-6490-4F48-813A-59BF4587643A}"/>
              </a:ext>
            </a:extLst>
          </p:cNvPr>
          <p:cNvSpPr/>
          <p:nvPr/>
        </p:nvSpPr>
        <p:spPr>
          <a:xfrm>
            <a:off x="1573643" y="4048543"/>
            <a:ext cx="9156034" cy="1337481"/>
          </a:xfrm>
          <a:prstGeom prst="rect">
            <a:avLst/>
          </a:prstGeom>
          <a:noFill/>
          <a:ln w="28575">
            <a:solidFill>
              <a:srgbClr val="BA0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F0C310-31EC-469A-AB96-C3BECB6053BF}"/>
              </a:ext>
            </a:extLst>
          </p:cNvPr>
          <p:cNvSpPr/>
          <p:nvPr/>
        </p:nvSpPr>
        <p:spPr>
          <a:xfrm>
            <a:off x="1573643" y="5386024"/>
            <a:ext cx="9156034" cy="862766"/>
          </a:xfrm>
          <a:prstGeom prst="rect">
            <a:avLst/>
          </a:prstGeom>
          <a:noFill/>
          <a:ln w="28575">
            <a:solidFill>
              <a:srgbClr val="BA00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ondary_x0020_Directory xmlns="b2417c03-c778-4162-b767-a635df251c3c">57</Secondary_x0020_Directory>
    <Version_x0020_Date xmlns="b2417c03-c778-4162-b767-a635df251c3c" xsi:nil="true"/>
    <IRB_x0020_Expiration xmlns="b2417c03-c778-4162-b767-a635df251c3c" xsi:nil="true"/>
    <Associated_x0020_Documents xmlns="b2417c03-c778-4162-b767-a635df251c3c">
      <Url xsi:nil="true"/>
      <Description xsi:nil="true"/>
    </Associated_x0020_Documents>
    <Version_x0020_Number xmlns="b2417c03-c778-4162-b767-a635df251c3c" xsi:nil="true"/>
    <Primary_x0020_Directory xmlns="b2417c03-c778-4162-b767-a635df251c3c">1</Primary_x0020_Directory>
    <Expiration_x0020_Date0 xmlns="b2417c03-c778-4162-b767-a635df251c3c" xsi:nil="true"/>
    <Study xmlns="b2417c03-c778-4162-b767-a635df251c3c">
      <Value>2</Value>
    </Study>
    <Site xmlns="b2417c03-c778-4162-b767-a635df251c3c"/>
    <Effective_x0020_Date xmlns="b2417c03-c778-4162-b767-a635df251c3c" xsi:nil="true"/>
    <Level_x0020_4 xmlns="b2417c03-c778-4162-b767-a635df251c3c">43</Level_x0020_4>
    <Associated_x0020_Document xmlns="b2417c03-c778-4162-b767-a635df251c3c">false</Associated_x0020_Document>
    <IRB_x0020_Approval xmlns="b2417c03-c778-4162-b767-a635df251c3c" xsi:nil="true"/>
    <Keyword xmlns="b2417c03-c778-4162-b767-a635df251c3c"/>
    <Date_x0020_Sent_x0020_to_x0020_Site xmlns="b2417c03-c778-4162-b767-a635df251c3c" xsi:nil="true"/>
    <Date_x0020_Received_x0020_by_x0020_Thoratec xmlns="b2417c03-c778-4162-b767-a635df251c3c" xsi:nil="true"/>
    <Personnel xmlns="b2417c03-c778-4162-b767-a635df251c3c"/>
    <Predecessors xmlns="http://schemas.microsoft.com/sharepoint/v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5DCA2855C1D469FF7BEF12C35A869" ma:contentTypeVersion="51" ma:contentTypeDescription="Create a new document." ma:contentTypeScope="" ma:versionID="4dc110ea71703687f9fed664653d53e5">
  <xsd:schema xmlns:xsd="http://www.w3.org/2001/XMLSchema" xmlns:xs="http://www.w3.org/2001/XMLSchema" xmlns:p="http://schemas.microsoft.com/office/2006/metadata/properties" xmlns:ns2="b2417c03-c778-4162-b767-a635df251c3c" xmlns:ns3="http://schemas.microsoft.com/sharepoint/v4" targetNamespace="http://schemas.microsoft.com/office/2006/metadata/properties" ma:root="true" ma:fieldsID="81002f8378c8f07f0cf4a9ed81177b56" ns2:_="" ns3:_="">
    <xsd:import namespace="b2417c03-c778-4162-b767-a635df251c3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tudy" minOccurs="0"/>
                <xsd:element ref="ns2:Primary_x0020_Directory"/>
                <xsd:element ref="ns2:Secondary_x0020_Directory"/>
                <xsd:element ref="ns2:Level_x0020_4" minOccurs="0"/>
                <xsd:element ref="ns2:Site" minOccurs="0"/>
                <xsd:element ref="ns2:Keyword" minOccurs="0"/>
                <xsd:element ref="ns2:Personnel" minOccurs="0"/>
                <xsd:element ref="ns2:Associated_x0020_Document" minOccurs="0"/>
                <xsd:element ref="ns2:Associated_x0020_Documents" minOccurs="0"/>
                <xsd:element ref="ns3:Predecessors" minOccurs="0"/>
                <xsd:element ref="ns2:Site_x003a_ID" minOccurs="0"/>
                <xsd:element ref="ns2:Personnel_x003a_ID" minOccurs="0"/>
                <xsd:element ref="ns2:Study_x003a_ID" minOccurs="0"/>
                <xsd:element ref="ns2:Version_x0020_Number" minOccurs="0"/>
                <xsd:element ref="ns2:Version_x0020_Date" minOccurs="0"/>
                <xsd:element ref="ns2:IRB_x0020_Approval" minOccurs="0"/>
                <xsd:element ref="ns2:IRB_x0020_Expiration" minOccurs="0"/>
                <xsd:element ref="ns2:Expiration_x0020_Date0" minOccurs="0"/>
                <xsd:element ref="ns2:Effective_x0020_Date" minOccurs="0"/>
                <xsd:element ref="ns2:Date_x0020_Sent_x0020_to_x0020_Site" minOccurs="0"/>
                <xsd:element ref="ns2:Date_x0020_Received_x0020_by_x0020_Thorate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17c03-c778-4162-b767-a635df251c3c" elementFormDefault="qualified">
    <xsd:import namespace="http://schemas.microsoft.com/office/2006/documentManagement/types"/>
    <xsd:import namespace="http://schemas.microsoft.com/office/infopath/2007/PartnerControls"/>
    <xsd:element name="Study" ma:index="2" nillable="true" ma:displayName="Study" ma:list="{88d99c49-b8ec-4e60-9a6a-de4b4bc03364}" ma:internalName="Study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ary_x0020_Directory" ma:index="3" ma:displayName="Level 2" ma:indexed="true" ma:list="{65ae7242-36fa-4a96-a29f-2e58aa757551}" ma:internalName="Primary_x0020_Directory" ma:showField="Title">
      <xsd:simpleType>
        <xsd:restriction base="dms:Lookup"/>
      </xsd:simpleType>
    </xsd:element>
    <xsd:element name="Secondary_x0020_Directory" ma:index="4" ma:displayName="Level 3" ma:indexed="true" ma:list="{64a07803-dab2-47bb-a7e5-f94e4d1f4795}" ma:internalName="Secondary_x0020_Directory" ma:showField="Title">
      <xsd:simpleType>
        <xsd:restriction base="dms:Lookup"/>
      </xsd:simpleType>
    </xsd:element>
    <xsd:element name="Level_x0020_4" ma:index="5" nillable="true" ma:displayName="Level 4" ma:indexed="true" ma:list="{fa6e7cec-df8a-448d-8cf4-a55e97107818}" ma:internalName="Level_x0020_4" ma:showField="Title">
      <xsd:simpleType>
        <xsd:restriction base="dms:Lookup"/>
      </xsd:simpleType>
    </xsd:element>
    <xsd:element name="Site" ma:index="6" nillable="true" ma:displayName="Site" ma:list="{df2b1a68-eead-47be-b4ee-75f7a5bc36b1}" ma:internalName="Sit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yword" ma:index="7" nillable="true" ma:displayName="Keyword" ma:list="{d4401017-35aa-4337-98f6-0e9644b762f5}" ma:internalName="Keyword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" ma:index="8" nillable="true" ma:displayName="Personnel" ma:list="{48bee6fe-837f-4846-8f0f-15db0d2dc069}" ma:internalName="Personnel" ma:readOnly="false" ma:showField="Full_x0020_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ociated_x0020_Document" ma:index="9" nillable="true" ma:displayName="Associated Document" ma:default="0" ma:internalName="Associated_x0020_Document">
      <xsd:simpleType>
        <xsd:restriction base="dms:Boolean"/>
      </xsd:simpleType>
    </xsd:element>
    <xsd:element name="Associated_x0020_Documents" ma:index="10" nillable="true" ma:displayName="Associated Documents" ma:format="Hyperlink" ma:internalName="Associated_x0020_Documen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te_x003a_ID" ma:index="18" nillable="true" ma:displayName="Site:ID" ma:list="{df2b1a68-eead-47be-b4ee-75f7a5bc36b1}" ma:internalName="Site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_x003a_ID" ma:index="19" nillable="true" ma:displayName="Personnel:ID" ma:list="{48bee6fe-837f-4846-8f0f-15db0d2dc069}" ma:internalName="Personnel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udy_x003a_ID" ma:index="20" nillable="true" ma:displayName="Study:ID" ma:list="{88d99c49-b8ec-4e60-9a6a-de4b4bc03364}" ma:internalName="Study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sion_x0020_Number" ma:index="21" nillable="true" ma:displayName="Version Number" ma:internalName="Version_x0020_Number">
      <xsd:simpleType>
        <xsd:restriction base="dms:Text">
          <xsd:maxLength value="255"/>
        </xsd:restriction>
      </xsd:simpleType>
    </xsd:element>
    <xsd:element name="Version_x0020_Date" ma:index="22" nillable="true" ma:displayName="Version Date" ma:format="DateOnly" ma:internalName="Version_x0020_Date">
      <xsd:simpleType>
        <xsd:restriction base="dms:DateTime"/>
      </xsd:simpleType>
    </xsd:element>
    <xsd:element name="IRB_x0020_Approval" ma:index="23" nillable="true" ma:displayName="IRB Approval" ma:format="DateOnly" ma:internalName="IRB_x0020_Approval">
      <xsd:simpleType>
        <xsd:restriction base="dms:DateTime"/>
      </xsd:simpleType>
    </xsd:element>
    <xsd:element name="IRB_x0020_Expiration" ma:index="24" nillable="true" ma:displayName="IRB Expiration" ma:format="DateOnly" ma:internalName="IRB_x0020_Expiration">
      <xsd:simpleType>
        <xsd:restriction base="dms:DateTime"/>
      </xsd:simpleType>
    </xsd:element>
    <xsd:element name="Expiration_x0020_Date0" ma:index="25" nillable="true" ma:displayName="Expiration Date" ma:format="DateOnly" ma:internalName="Expiration_x0020_Date0">
      <xsd:simpleType>
        <xsd:restriction base="dms:DateTime"/>
      </xsd:simpleType>
    </xsd:element>
    <xsd:element name="Effective_x0020_Date" ma:index="26" nillable="true" ma:displayName="Effective Date" ma:format="DateOnly" ma:internalName="Effective_x0020_Date">
      <xsd:simpleType>
        <xsd:restriction base="dms:DateTime"/>
      </xsd:simpleType>
    </xsd:element>
    <xsd:element name="Date_x0020_Sent_x0020_to_x0020_Site" ma:index="27" nillable="true" ma:displayName="Date Sent to Site" ma:format="DateOnly" ma:internalName="Date_x0020_Sent_x0020_to_x0020_Site">
      <xsd:simpleType>
        <xsd:restriction base="dms:DateTime"/>
      </xsd:simpleType>
    </xsd:element>
    <xsd:element name="Date_x0020_Received_x0020_by_x0020_Thoratec" ma:index="28" nillable="true" ma:displayName="Date Received by Thoratec" ma:format="DateOnly" ma:internalName="Date_x0020_Received_x0020_by_x0020_Thoratec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Predecessors" ma:index="11" nillable="true" ma:displayName="Predecessors" ma:list="Self" ma:internalName="Predecessor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3A58D-E804-4FDB-8B6F-840541EC488A}">
  <ds:schemaRefs>
    <ds:schemaRef ds:uri="http://schemas.microsoft.com/office/infopath/2007/PartnerControls"/>
    <ds:schemaRef ds:uri="b2417c03-c778-4162-b767-a635df251c3c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C54CED-B8AE-4A97-8E6B-0E1A4AEB7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03FF6B-8815-45F0-9046-D4A46E2DD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17c03-c778-4162-b767-a635df251c3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18136</TotalTime>
  <Words>2243</Words>
  <Application>Microsoft Macintosh PowerPoint</Application>
  <PresentationFormat>Widescreen</PresentationFormat>
  <Paragraphs>456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Geneva</vt:lpstr>
      <vt:lpstr>Lucida Grande</vt:lpstr>
      <vt:lpstr>Office Theme</vt:lpstr>
      <vt:lpstr>  A Fully Magnetically Levitated Left Ventricular Assist Device   Final Report of the MOMENTUM 3 Trial</vt:lpstr>
      <vt:lpstr>Disclosures</vt:lpstr>
      <vt:lpstr>Background</vt:lpstr>
      <vt:lpstr>Background</vt:lpstr>
      <vt:lpstr>HeartMate 3 LVAS</vt:lpstr>
      <vt:lpstr>PowerPoint Presentation</vt:lpstr>
      <vt:lpstr>Two Interim Analyses</vt:lpstr>
      <vt:lpstr>Full Cohort</vt:lpstr>
      <vt:lpstr>Baseline Characteristics</vt:lpstr>
      <vt:lpstr>Primary End Point (ITT)</vt:lpstr>
      <vt:lpstr>Principal Secondary End Point</vt:lpstr>
      <vt:lpstr>Principal Hemocompatibility-Related Adverse Events  </vt:lpstr>
      <vt:lpstr>Stroke</vt:lpstr>
      <vt:lpstr>Gastrointestinal Bleeding</vt:lpstr>
      <vt:lpstr>Stroke and Bleeding Hazard Functions</vt:lpstr>
      <vt:lpstr>Other Adverse Events  </vt:lpstr>
      <vt:lpstr>Competing Outcomes</vt:lpstr>
      <vt:lpstr>Hospitalization Profiles, Days Out of the Hospital and Readmissions</vt:lpstr>
      <vt:lpstr>Functional Status and Quality of Life</vt:lpstr>
      <vt:lpstr>Subgroup Analyses of the Primary Endpoint (ITT)</vt:lpstr>
      <vt:lpstr>Net Clinical Benefit</vt:lpstr>
      <vt:lpstr>Summary: A More Forgiving Pump</vt:lpstr>
      <vt:lpstr>PowerPoint Presentation</vt:lpstr>
      <vt:lpstr>We THANK all the patients, our investigators, clinical nurse coordinators, and allied health personnel for their dedication to the conduct of the MOMENTUM 3 trial </vt:lpstr>
    </vt:vector>
  </TitlesOfParts>
  <Company>Giant Creative Strategy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3 Trial PPT Template</dc:title>
  <dc:creator>Giant User</dc:creator>
  <cp:lastModifiedBy>Mehra, Mandeep R.,M.D.</cp:lastModifiedBy>
  <cp:revision>1223</cp:revision>
  <cp:lastPrinted>2016-04-29T05:52:30Z</cp:lastPrinted>
  <dcterms:created xsi:type="dcterms:W3CDTF">2015-03-27T17:40:55Z</dcterms:created>
  <dcterms:modified xsi:type="dcterms:W3CDTF">2019-03-15T04:11:47Z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0x01010095D5DCA2855C1D469FF7BEF12C35A869</vt:lpwstr>
  </property>
  <property fmtid="{D5CDD505-2E9C-101B-9397-08002B2CF9AE}" pid="3" name="_NewReviewCycle">
    <vt:lpwstr/>
  </property>
</Properties>
</file>