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2" r:id="rId2"/>
    <p:sldId id="417" r:id="rId3"/>
    <p:sldId id="476" r:id="rId4"/>
    <p:sldId id="463" r:id="rId5"/>
    <p:sldId id="468" r:id="rId6"/>
    <p:sldId id="442" r:id="rId7"/>
    <p:sldId id="441" r:id="rId8"/>
    <p:sldId id="464" r:id="rId9"/>
    <p:sldId id="466" r:id="rId10"/>
    <p:sldId id="470" r:id="rId11"/>
    <p:sldId id="450" r:id="rId12"/>
    <p:sldId id="451" r:id="rId13"/>
    <p:sldId id="471" r:id="rId14"/>
    <p:sldId id="445" r:id="rId15"/>
    <p:sldId id="472" r:id="rId16"/>
    <p:sldId id="446" r:id="rId17"/>
    <p:sldId id="474" r:id="rId18"/>
    <p:sldId id="475" r:id="rId19"/>
    <p:sldId id="459" r:id="rId20"/>
    <p:sldId id="461" r:id="rId21"/>
    <p:sldId id="467" r:id="rId22"/>
    <p:sldId id="448" r:id="rId23"/>
    <p:sldId id="449" r:id="rId24"/>
    <p:sldId id="473" r:id="rId25"/>
  </p:sldIdLst>
  <p:sldSz cx="9144000" cy="5143500" type="screen16x9"/>
  <p:notesSz cx="7086600" cy="93726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eorge Vlachojannis" initials="GV" lastIdx="9" clrIdx="4"/>
  <p:cmAuthor id="8" name="Georgios Vlachojannis" initials="GV" lastIdx="3" clrIdx="5"/>
  <p:cmAuthor id="3" name="George Vlachojannis" initials="GV [3]" lastIdx="1" clrIdx="3"/>
  <p:cmAuthor id="4" name="George Vlachojannis" initials="GV [4]" lastIdx="1" clrIdx="0"/>
  <p:cmAuthor id="5" name="George Vlachojannis" initials="GV [5]" lastIdx="1" clrIdx="1"/>
  <p:cmAuthor id="6" name="Vogel-2, R.F." initials="VR" lastIdx="2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1DE"/>
    <a:srgbClr val="F3BD00"/>
    <a:srgbClr val="002060"/>
    <a:srgbClr val="203864"/>
    <a:srgbClr val="00415D"/>
    <a:srgbClr val="0B21CE"/>
    <a:srgbClr val="FA6400"/>
    <a:srgbClr val="4C71B7"/>
    <a:srgbClr val="009999"/>
    <a:srgbClr val="31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89542" autoAdjust="0"/>
  </p:normalViewPr>
  <p:slideViewPr>
    <p:cSldViewPr snapToGrid="0">
      <p:cViewPr varScale="1">
        <p:scale>
          <a:sx n="125" d="100"/>
          <a:sy n="125" d="100"/>
        </p:scale>
        <p:origin x="864" y="168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2A8D0-09EC-42FB-90C5-B1D1E1AB5C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18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37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8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4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76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56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3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64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7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5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37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6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0" indent="0">
              <a:lnSpc>
                <a:spcPts val="2160"/>
              </a:lnSpc>
              <a:spcAft>
                <a:spcPts val="600"/>
              </a:spcAft>
              <a:buFont typeface="Arial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121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0" indent="0">
              <a:lnSpc>
                <a:spcPts val="2160"/>
              </a:lnSpc>
              <a:spcAft>
                <a:spcPts val="600"/>
              </a:spcAft>
              <a:buFont typeface="Arial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095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6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784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3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7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1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1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1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1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5984" y="275285"/>
            <a:ext cx="7534656" cy="1680460"/>
          </a:xfrm>
        </p:spPr>
        <p:txBody>
          <a:bodyPr/>
          <a:lstStyle/>
          <a:p>
            <a:pPr eaLnBrk="1" hangingPunct="1">
              <a:lnSpc>
                <a:spcPct val="86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3BD00"/>
                </a:solidFill>
              </a:rPr>
              <a:t>Effect of pre-hospital crushed prasugrel tablets in patients with STEMI planned for primary percutaneous coronary intervention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0737" y="3119321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dirty="0"/>
              <a:t>George J. Vlachojannis</a:t>
            </a:r>
          </a:p>
          <a:p>
            <a:pPr eaLnBrk="1" hangingPunct="1"/>
            <a:endParaRPr lang="en-US" sz="2500" dirty="0"/>
          </a:p>
          <a:p>
            <a:pPr eaLnBrk="1" hangingPunct="1"/>
            <a:r>
              <a:rPr lang="en-US" sz="2000" dirty="0"/>
              <a:t>on behalf of the COMPARE CRUSH Investigators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7280" y="2085477"/>
            <a:ext cx="6972064" cy="5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D1D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COMPARE CRUSH trial</a:t>
            </a:r>
          </a:p>
        </p:txBody>
      </p:sp>
    </p:spTree>
    <p:extLst>
      <p:ext uri="{BB962C8B-B14F-4D97-AF65-F5344CB8AC3E}">
        <p14:creationId xmlns:p14="http://schemas.microsoft.com/office/powerpoint/2010/main" val="1980363749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6161330" y="3869920"/>
            <a:ext cx="0" cy="48324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863644" y="3825725"/>
            <a:ext cx="6203" cy="5274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Patient Flowchart</a:t>
            </a: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6365291" y="12004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6631449" y="1265461"/>
            <a:ext cx="0" cy="1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flipV="1">
            <a:off x="5753760" y="2708548"/>
            <a:ext cx="230361" cy="16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732242" y="729506"/>
            <a:ext cx="5687467" cy="461665"/>
          </a:xfrm>
          <a:prstGeom prst="rect">
            <a:avLst/>
          </a:prstGeom>
          <a:solidFill>
            <a:srgbClr val="00206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1669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patients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were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considered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for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enrolment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between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Nov 2017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and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March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2020 in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the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region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of Rotterdam /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the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Netherlands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H="1">
            <a:off x="4541256" y="1201305"/>
            <a:ext cx="1" cy="1050064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201345" y="1292731"/>
            <a:ext cx="982132" cy="461665"/>
          </a:xfrm>
          <a:prstGeom prst="rect">
            <a:avLst/>
          </a:prstGeom>
          <a:solidFill>
            <a:schemeClr val="tx2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Ineligible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n=942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644215" y="3561254"/>
            <a:ext cx="3151663" cy="461665"/>
          </a:xfrm>
          <a:prstGeom prst="rect">
            <a:avLst/>
          </a:prstGeom>
          <a:solidFill>
            <a:srgbClr val="00D1DE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358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patients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received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60mg of </a:t>
            </a:r>
          </a:p>
          <a:p>
            <a:pPr algn="ctr"/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INTEGRAL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prasugrel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loading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dose</a:t>
            </a:r>
            <a:endParaRPr lang="nl-NL" sz="1200" b="0" i="0" baseline="30000" dirty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278931" y="3561254"/>
            <a:ext cx="3163410" cy="461665"/>
          </a:xfrm>
          <a:prstGeom prst="rect">
            <a:avLst/>
          </a:prstGeom>
          <a:solidFill>
            <a:srgbClr val="F3BD0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200" b="0" i="0" dirty="0">
                <a:solidFill>
                  <a:schemeClr val="bg1"/>
                </a:solidFill>
                <a:cs typeface="ヒラギノ角ゴ Pro W3"/>
              </a:rPr>
              <a:t>369 </a:t>
            </a:r>
            <a:r>
              <a:rPr lang="nl-NL" sz="1200" b="0" i="0" dirty="0" err="1">
                <a:solidFill>
                  <a:schemeClr val="bg1"/>
                </a:solidFill>
                <a:cs typeface="ヒラギノ角ゴ Pro W3"/>
              </a:rPr>
              <a:t>patients</a:t>
            </a:r>
            <a:r>
              <a:rPr lang="nl-NL" sz="1200" b="0" i="0" dirty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bg1"/>
                </a:solidFill>
                <a:cs typeface="ヒラギノ角ゴ Pro W3"/>
              </a:rPr>
              <a:t>received</a:t>
            </a:r>
            <a:r>
              <a:rPr lang="nl-NL" sz="1200" b="0" i="0" dirty="0">
                <a:solidFill>
                  <a:schemeClr val="bg1"/>
                </a:solidFill>
                <a:cs typeface="ヒラギノ角ゴ Pro W3"/>
              </a:rPr>
              <a:t> 60mg of </a:t>
            </a:r>
          </a:p>
          <a:p>
            <a:pPr algn="ctr"/>
            <a:r>
              <a:rPr lang="nl-NL" sz="1200" i="0" dirty="0">
                <a:solidFill>
                  <a:schemeClr val="bg1"/>
                </a:solidFill>
                <a:cs typeface="ヒラギノ角ゴ Pro W3"/>
              </a:rPr>
              <a:t>CRUSHED </a:t>
            </a:r>
            <a:r>
              <a:rPr lang="nl-NL" sz="1200" b="0" i="0" dirty="0">
                <a:solidFill>
                  <a:schemeClr val="bg1"/>
                </a:solidFill>
                <a:cs typeface="ヒラギノ角ゴ Pro W3"/>
              </a:rPr>
              <a:t>prasugrel </a:t>
            </a:r>
            <a:r>
              <a:rPr lang="nl-NL" sz="1200" b="0" i="0" dirty="0" err="1">
                <a:solidFill>
                  <a:schemeClr val="bg1"/>
                </a:solidFill>
                <a:cs typeface="ヒラギノ角ゴ Pro W3"/>
              </a:rPr>
              <a:t>loading</a:t>
            </a:r>
            <a:r>
              <a:rPr lang="nl-NL" sz="1200" b="0" i="0" dirty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bg1"/>
                </a:solidFill>
                <a:cs typeface="ヒラギノ角ゴ Pro W3"/>
              </a:rPr>
              <a:t>dose</a:t>
            </a:r>
            <a:endParaRPr lang="nl-NL" sz="1200" b="0" i="0" baseline="3000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3125965" y="2280838"/>
            <a:ext cx="2885721" cy="640357"/>
          </a:xfrm>
          <a:prstGeom prst="rect">
            <a:avLst/>
          </a:prstGeom>
          <a:solidFill>
            <a:srgbClr val="315575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nl-NL" sz="1200" i="0" dirty="0">
              <a:solidFill>
                <a:schemeClr val="tx1"/>
              </a:solidFill>
              <a:cs typeface="ヒラギノ角ゴ Pro W3"/>
            </a:endParaRPr>
          </a:p>
          <a:p>
            <a:pPr algn="ctr"/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727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patients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were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randomized</a:t>
            </a:r>
            <a:endParaRPr lang="nl-NL" sz="1200" b="0" i="0" dirty="0">
              <a:solidFill>
                <a:schemeClr val="tx1"/>
              </a:solidFill>
              <a:cs typeface="ヒラギノ角ゴ Pro W3"/>
            </a:endParaRPr>
          </a:p>
          <a:p>
            <a:pPr algn="ctr"/>
            <a:endParaRPr lang="nl-NL" sz="1200" i="0" dirty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4541257" y="1530032"/>
            <a:ext cx="266008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2825086" y="2954902"/>
            <a:ext cx="1716170" cy="59995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4541257" y="2954902"/>
            <a:ext cx="1627531" cy="56837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6769294" y="1833630"/>
            <a:ext cx="2374706" cy="1631216"/>
          </a:xfrm>
          <a:prstGeom prst="rect">
            <a:avLst/>
          </a:prstGeom>
          <a:solidFill>
            <a:schemeClr val="tx2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000" i="0" u="sng" dirty="0" err="1">
                <a:solidFill>
                  <a:schemeClr val="tx1"/>
                </a:solidFill>
                <a:cs typeface="ヒラギノ角ゴ Pro W3"/>
              </a:rPr>
              <a:t>Reasons</a:t>
            </a:r>
            <a:r>
              <a:rPr lang="nl-NL" sz="1000" i="0" u="sng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000" i="0" u="sng" dirty="0" err="1">
                <a:solidFill>
                  <a:schemeClr val="tx1"/>
                </a:solidFill>
                <a:cs typeface="ヒラギノ角ゴ Pro W3"/>
              </a:rPr>
              <a:t>for</a:t>
            </a:r>
            <a:r>
              <a:rPr lang="nl-NL" sz="1000" i="0" u="sng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000" i="0" u="sng" dirty="0" err="1">
                <a:solidFill>
                  <a:schemeClr val="tx1"/>
                </a:solidFill>
                <a:cs typeface="ヒラギノ角ゴ Pro W3"/>
              </a:rPr>
              <a:t>exclusion</a:t>
            </a:r>
            <a:r>
              <a:rPr lang="nl-NL" sz="1000" i="0" u="sng" dirty="0">
                <a:solidFill>
                  <a:schemeClr val="tx1"/>
                </a:solidFill>
                <a:cs typeface="ヒラギノ角ゴ Pro W3"/>
              </a:rPr>
              <a:t>:</a:t>
            </a:r>
          </a:p>
          <a:p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No FMC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with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ambulance       n=462</a:t>
            </a:r>
          </a:p>
          <a:p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Presented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with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OHCA           n=134</a:t>
            </a:r>
          </a:p>
          <a:p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Subacute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presentation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           n=55</a:t>
            </a:r>
          </a:p>
          <a:p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Medical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history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CVA/TIA         n=52</a:t>
            </a:r>
          </a:p>
          <a:p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Unstable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clinical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situation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      n=39</a:t>
            </a:r>
          </a:p>
          <a:p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Chronic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OAC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use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                   n=24</a:t>
            </a:r>
          </a:p>
          <a:p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Nausea/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vomiting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                    n=14</a:t>
            </a:r>
          </a:p>
          <a:p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Neurological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symptoms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           n=9</a:t>
            </a:r>
          </a:p>
          <a:p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Other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000" b="0" i="0" dirty="0" err="1">
                <a:solidFill>
                  <a:schemeClr val="tx1"/>
                </a:solidFill>
                <a:cs typeface="ヒラギノ角ゴ Pro W3"/>
              </a:rPr>
              <a:t>reasons</a:t>
            </a:r>
            <a:r>
              <a:rPr lang="nl-NL" sz="1000" b="0" i="0" dirty="0">
                <a:solidFill>
                  <a:schemeClr val="tx1"/>
                </a:solidFill>
                <a:cs typeface="ヒラギノ角ゴ Pro W3"/>
              </a:rPr>
              <a:t>                       n=153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43381" y="4354625"/>
            <a:ext cx="3163410" cy="276999"/>
          </a:xfrm>
          <a:prstGeom prst="rect">
            <a:avLst/>
          </a:prstGeom>
          <a:solidFill>
            <a:srgbClr val="F3BD0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200" i="0" dirty="0">
                <a:solidFill>
                  <a:schemeClr val="bg1"/>
                </a:solidFill>
                <a:cs typeface="ヒラギノ角ゴ Pro W3"/>
              </a:rPr>
              <a:t>333 </a:t>
            </a:r>
            <a:r>
              <a:rPr lang="nl-NL" sz="1200" i="0" dirty="0" err="1">
                <a:solidFill>
                  <a:schemeClr val="bg1"/>
                </a:solidFill>
                <a:cs typeface="ヒラギノ角ゴ Pro W3"/>
              </a:rPr>
              <a:t>patients</a:t>
            </a:r>
            <a:r>
              <a:rPr lang="nl-NL" sz="1200" i="0" dirty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bg1"/>
                </a:solidFill>
                <a:cs typeface="ヒラギノ角ゴ Pro W3"/>
              </a:rPr>
              <a:t>entered</a:t>
            </a:r>
            <a:r>
              <a:rPr lang="nl-NL" sz="1200" b="0" i="0" dirty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bg1"/>
                </a:solidFill>
                <a:cs typeface="ヒラギノ角ゴ Pro W3"/>
              </a:rPr>
              <a:t>the</a:t>
            </a:r>
            <a:r>
              <a:rPr lang="nl-NL" sz="1200" b="0" i="0" dirty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bg1"/>
                </a:solidFill>
                <a:cs typeface="ヒラギノ角ゴ Pro W3"/>
              </a:rPr>
              <a:t>modified</a:t>
            </a:r>
            <a:r>
              <a:rPr lang="nl-NL" sz="1200" b="0" i="0" dirty="0">
                <a:solidFill>
                  <a:schemeClr val="bg1"/>
                </a:solidFill>
                <a:cs typeface="ヒラギノ角ゴ Pro W3"/>
              </a:rPr>
              <a:t> ITT</a:t>
            </a:r>
            <a:endParaRPr lang="nl-NL" sz="1200" b="0" i="0" baseline="3000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644215" y="4354625"/>
            <a:ext cx="3151663" cy="276999"/>
          </a:xfrm>
          <a:prstGeom prst="rect">
            <a:avLst/>
          </a:prstGeom>
          <a:solidFill>
            <a:srgbClr val="00D1DE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300 </a:t>
            </a:r>
            <a:r>
              <a:rPr lang="nl-NL" sz="1200" i="0" dirty="0" err="1">
                <a:solidFill>
                  <a:schemeClr val="tx1"/>
                </a:solidFill>
                <a:cs typeface="ヒラギノ角ゴ Pro W3"/>
              </a:rPr>
              <a:t>patients</a:t>
            </a:r>
            <a:r>
              <a:rPr lang="nl-NL" sz="12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entered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the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200" b="0" i="0" dirty="0" err="1">
                <a:solidFill>
                  <a:schemeClr val="tx1"/>
                </a:solidFill>
                <a:cs typeface="ヒラギノ角ゴ Pro W3"/>
              </a:rPr>
              <a:t>modified</a:t>
            </a:r>
            <a:r>
              <a:rPr lang="nl-NL" sz="1200" b="0" i="0" dirty="0">
                <a:solidFill>
                  <a:schemeClr val="tx1"/>
                </a:solidFill>
                <a:cs typeface="ヒラギノ角ゴ Pro W3"/>
              </a:rPr>
              <a:t> ITT</a:t>
            </a:r>
            <a:endParaRPr lang="nl-NL" sz="1200" b="0" i="0" baseline="30000" dirty="0">
              <a:solidFill>
                <a:schemeClr val="tx1"/>
              </a:solidFill>
              <a:cs typeface="ヒラギノ角ゴ Pro W3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F167C-9608-344A-B821-D88F1B5AA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1055570" y="4171294"/>
            <a:ext cx="1800000" cy="72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1542" y="3959468"/>
            <a:ext cx="1007179" cy="430887"/>
          </a:xfrm>
          <a:prstGeom prst="rect">
            <a:avLst/>
          </a:prstGeom>
          <a:solidFill>
            <a:schemeClr val="tx2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100" i="0" dirty="0">
                <a:solidFill>
                  <a:schemeClr val="tx1"/>
                </a:solidFill>
                <a:cs typeface="ヒラギノ角ゴ Pro W3"/>
              </a:rPr>
              <a:t>15 </a:t>
            </a:r>
            <a:r>
              <a:rPr lang="nl-NL" sz="1100" b="0" i="0" dirty="0">
                <a:solidFill>
                  <a:schemeClr val="tx1"/>
                </a:solidFill>
                <a:cs typeface="ヒラギノ角ゴ Pro W3"/>
              </a:rPr>
              <a:t>no IC</a:t>
            </a:r>
          </a:p>
          <a:p>
            <a:r>
              <a:rPr lang="nl-NL" sz="1100" i="0" dirty="0">
                <a:solidFill>
                  <a:schemeClr val="tx1"/>
                </a:solidFill>
                <a:cs typeface="ヒラギノ角ゴ Pro W3"/>
              </a:rPr>
              <a:t>21</a:t>
            </a:r>
            <a:r>
              <a:rPr lang="nl-NL" sz="1100" b="0" i="0" dirty="0">
                <a:solidFill>
                  <a:schemeClr val="tx1"/>
                </a:solidFill>
                <a:cs typeface="ヒラギノ角ゴ Pro W3"/>
              </a:rPr>
              <a:t> no STEMI</a:t>
            </a:r>
            <a:endParaRPr lang="nl-NL" sz="1100" i="0" dirty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977320" y="3956116"/>
            <a:ext cx="1008000" cy="430887"/>
          </a:xfrm>
          <a:prstGeom prst="rect">
            <a:avLst/>
          </a:prstGeom>
          <a:solidFill>
            <a:schemeClr val="tx2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100" i="0" dirty="0">
                <a:solidFill>
                  <a:schemeClr val="tx1"/>
                </a:solidFill>
                <a:cs typeface="ヒラギノ角ゴ Pro W3"/>
              </a:rPr>
              <a:t>33 </a:t>
            </a:r>
            <a:r>
              <a:rPr lang="nl-NL" sz="1100" b="0" i="0" dirty="0">
                <a:solidFill>
                  <a:schemeClr val="tx1"/>
                </a:solidFill>
                <a:cs typeface="ヒラギノ角ゴ Pro W3"/>
              </a:rPr>
              <a:t>no IC</a:t>
            </a:r>
          </a:p>
          <a:p>
            <a:r>
              <a:rPr lang="nl-NL" sz="1100" i="0" dirty="0">
                <a:solidFill>
                  <a:schemeClr val="tx1"/>
                </a:solidFill>
                <a:cs typeface="ヒラギノ角ゴ Pro W3"/>
              </a:rPr>
              <a:t>25</a:t>
            </a:r>
            <a:r>
              <a:rPr lang="nl-NL" sz="1100" b="0" i="0" dirty="0">
                <a:solidFill>
                  <a:schemeClr val="tx1"/>
                </a:solidFill>
                <a:cs typeface="ヒラギノ角ゴ Pro W3"/>
              </a:rPr>
              <a:t> no STEMI</a:t>
            </a:r>
            <a:endParaRPr lang="nl-NL" sz="1100" i="0" dirty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V="1">
            <a:off x="6168788" y="4171294"/>
            <a:ext cx="1800000" cy="72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18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Baseline characteristics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16383"/>
              </p:ext>
            </p:extLst>
          </p:nvPr>
        </p:nvGraphicFramePr>
        <p:xfrm>
          <a:off x="1025190" y="1065127"/>
          <a:ext cx="7064123" cy="3128776"/>
        </p:xfrm>
        <a:graphic>
          <a:graphicData uri="http://schemas.openxmlformats.org/drawingml/2006/table">
            <a:tbl>
              <a:tblPr/>
              <a:tblGrid>
                <a:gridCol w="393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Crushed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n = 333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Integral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n = 300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± SD –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±12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±12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no.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 (23)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 (24)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Diabetes mellitus – no.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(18)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 (11)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Hypertension – no. (%)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 (38)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 (37)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5733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Dyslipidemia – no. (%)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(23)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 (26)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0903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Previous PCI – no. (%)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(11)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(13)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081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Killip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class I – no.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 (96)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283 (94)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Opioid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administration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ambulance – no.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 (16)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 (19)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385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988373" y="1065127"/>
            <a:ext cx="1577112" cy="3128776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2BF5EDD-A5DA-F647-862A-FB48472B9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202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Procedural characteristics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67012"/>
              </p:ext>
            </p:extLst>
          </p:nvPr>
        </p:nvGraphicFramePr>
        <p:xfrm>
          <a:off x="1036764" y="1065127"/>
          <a:ext cx="7064123" cy="3368042"/>
        </p:xfrm>
        <a:graphic>
          <a:graphicData uri="http://schemas.openxmlformats.org/drawingml/2006/table">
            <a:tbl>
              <a:tblPr/>
              <a:tblGrid>
                <a:gridCol w="393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Crushed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n = 333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Integral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n = 300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Radial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access – no.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312 (94)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281 (94)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Culprit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vessel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no.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LAD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 (41)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 (42)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RCA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133 (40)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 (41)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Multivessel disease at presentation – no. (%) *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 (43)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 (38)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838209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PCI – no.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323 (97)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288 (96)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DES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 (93)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 (92)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Thrombectomy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 (20)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(18)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25904"/>
                  </a:ext>
                </a:extLst>
              </a:tr>
              <a:tr h="31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GPI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IIb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IIIa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inhibitor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no.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 (12)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 (13)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0035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953945" y="1065127"/>
            <a:ext cx="1577112" cy="3368042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36764" y="4648621"/>
            <a:ext cx="333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0" dirty="0">
                <a:solidFill>
                  <a:schemeClr val="tx1"/>
                </a:solidFill>
              </a:rPr>
              <a:t>* </a:t>
            </a:r>
            <a:r>
              <a:rPr lang="nl-NL" sz="1200" b="0" i="0" dirty="0">
                <a:solidFill>
                  <a:schemeClr val="tx1"/>
                </a:solidFill>
              </a:rPr>
              <a:t>≥ 50% </a:t>
            </a:r>
            <a:r>
              <a:rPr lang="nl-NL" sz="1200" b="0" i="0" dirty="0" err="1">
                <a:solidFill>
                  <a:schemeClr val="tx1"/>
                </a:solidFill>
              </a:rPr>
              <a:t>stenosis</a:t>
            </a:r>
            <a:r>
              <a:rPr lang="nl-NL" sz="1200" b="0" i="0" dirty="0">
                <a:solidFill>
                  <a:schemeClr val="tx1"/>
                </a:solidFill>
              </a:rPr>
              <a:t> in a non-infarct-</a:t>
            </a:r>
            <a:r>
              <a:rPr lang="nl-NL" sz="1200" b="0" i="0" dirty="0" err="1">
                <a:solidFill>
                  <a:schemeClr val="tx1"/>
                </a:solidFill>
              </a:rPr>
              <a:t>related</a:t>
            </a:r>
            <a:r>
              <a:rPr lang="nl-NL" sz="1200" b="0" i="0" dirty="0">
                <a:solidFill>
                  <a:schemeClr val="tx1"/>
                </a:solidFill>
              </a:rPr>
              <a:t> </a:t>
            </a:r>
            <a:r>
              <a:rPr lang="nl-NL" sz="1200" b="0" i="0" dirty="0" err="1">
                <a:solidFill>
                  <a:schemeClr val="tx1"/>
                </a:solidFill>
              </a:rPr>
              <a:t>artery</a:t>
            </a:r>
            <a:endParaRPr lang="en-US" sz="1200" b="0" i="0" dirty="0" err="1">
              <a:solidFill>
                <a:schemeClr val="tx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E69026E-4E45-DD40-BCC0-E6A037E9A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5386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Time metrics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9559"/>
              </p:ext>
            </p:extLst>
          </p:nvPr>
        </p:nvGraphicFramePr>
        <p:xfrm>
          <a:off x="957173" y="1194930"/>
          <a:ext cx="7064123" cy="2377866"/>
        </p:xfrm>
        <a:graphic>
          <a:graphicData uri="http://schemas.openxmlformats.org/drawingml/2006/table">
            <a:tbl>
              <a:tblPr/>
              <a:tblGrid>
                <a:gridCol w="393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Crushed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n = 333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Integral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n = 300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Onset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complaints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FMC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[31 – 130]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[28 – 145]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FMC –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treatment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[15 – 29]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[15 – 29]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treatment –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pPCI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wire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crossing)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 [47 – 72]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 [46 – 68]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ischemic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time (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onset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pPCI)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[112 – 220]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 [105 – 248]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FMC –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pPCI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wire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crossing)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 [70 – 93]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[68 – 91]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8869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872059" y="1194928"/>
            <a:ext cx="1577112" cy="2377868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0F17430-9263-C04A-8B5C-8BE1A45F3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724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20954" y="738367"/>
            <a:ext cx="7095744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cs typeface="ヒラギノ角ゴ Pro W3"/>
              </a:rPr>
              <a:t>TIMI 3 flow in the infarct-related artery (IRA) at first angiography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50" y="1384396"/>
            <a:ext cx="5586885" cy="2880000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A56CE02-27E9-9048-B358-A4B5672BD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85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Primary endpoint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39826" y="738367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cs typeface="ヒラギノ角ゴ Pro W3"/>
              </a:rPr>
              <a:t>Complete ST-segment resolution (STR) 1 hour post-pPCI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B15413A-E66B-934C-A6FA-E810D0923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48" y="1437793"/>
            <a:ext cx="5504754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75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secondary</a:t>
            </a:r>
            <a:r>
              <a:rPr lang="nl-NL" dirty="0"/>
              <a:t> </a:t>
            </a:r>
            <a:r>
              <a:rPr lang="nl-NL" dirty="0" err="1"/>
              <a:t>endpoints</a:t>
            </a:r>
            <a:endParaRPr lang="en-US" sz="25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cs typeface="ヒラギノ角ゴ Pro W3"/>
              </a:rPr>
              <a:t>Platelet reactivity at the beginning of pPCI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CBCF9D8-14F6-9D48-829A-3B3B40A28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1" y="1299337"/>
            <a:ext cx="3804612" cy="2834947"/>
          </a:xfr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36" y="1299336"/>
            <a:ext cx="3768234" cy="2834947"/>
          </a:xfrm>
          <a:prstGeom prst="rect">
            <a:avLst/>
          </a:prstGeom>
        </p:spPr>
      </p:pic>
      <p:sp>
        <p:nvSpPr>
          <p:cNvPr id="9" name="Tekstvak 1">
            <a:extLst>
              <a:ext uri="{FF2B5EF4-FFF2-40B4-BE49-F238E27FC236}">
                <a16:creationId xmlns:a16="http://schemas.microsoft.com/office/drawing/2014/main" id="{7870F78B-F5DA-8D43-8005-3FF5A1417159}"/>
              </a:ext>
            </a:extLst>
          </p:cNvPr>
          <p:cNvSpPr txBox="1"/>
          <p:nvPr/>
        </p:nvSpPr>
        <p:spPr>
          <a:xfrm>
            <a:off x="2136910" y="4572069"/>
            <a:ext cx="48638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l-NL" sz="1050" b="0" i="0" dirty="0" err="1">
                <a:solidFill>
                  <a:schemeClr val="tx1"/>
                </a:solidFill>
              </a:rPr>
              <a:t>Median</a:t>
            </a:r>
            <a:r>
              <a:rPr lang="nl-NL" sz="1050" b="0" i="0" dirty="0">
                <a:solidFill>
                  <a:schemeClr val="tx1"/>
                </a:solidFill>
              </a:rPr>
              <a:t> time </a:t>
            </a:r>
            <a:r>
              <a:rPr lang="nl-NL" sz="1050" b="0" i="0" dirty="0" err="1">
                <a:solidFill>
                  <a:schemeClr val="tx1"/>
                </a:solidFill>
              </a:rPr>
              <a:t>between</a:t>
            </a:r>
            <a:r>
              <a:rPr lang="nl-NL" sz="1050" b="0" i="0" dirty="0">
                <a:solidFill>
                  <a:schemeClr val="tx1"/>
                </a:solidFill>
              </a:rPr>
              <a:t> </a:t>
            </a:r>
            <a:r>
              <a:rPr lang="nl-NL" sz="1050" b="0" i="0" dirty="0" err="1">
                <a:solidFill>
                  <a:schemeClr val="tx1"/>
                </a:solidFill>
              </a:rPr>
              <a:t>study</a:t>
            </a:r>
            <a:r>
              <a:rPr lang="nl-NL" sz="1050" b="0" i="0" dirty="0">
                <a:solidFill>
                  <a:schemeClr val="tx1"/>
                </a:solidFill>
              </a:rPr>
              <a:t> treatment</a:t>
            </a:r>
            <a:r>
              <a:rPr lang="mr-IN" sz="1050" b="0" i="0" dirty="0">
                <a:solidFill>
                  <a:schemeClr val="tx1"/>
                </a:solidFill>
              </a:rPr>
              <a:t>–</a:t>
            </a:r>
            <a:r>
              <a:rPr lang="nl-NL" sz="1050" b="0" i="0" dirty="0">
                <a:solidFill>
                  <a:schemeClr val="tx1"/>
                </a:solidFill>
              </a:rPr>
              <a:t> </a:t>
            </a:r>
            <a:r>
              <a:rPr lang="nl-NL" sz="1050" b="0" i="0" dirty="0" err="1">
                <a:solidFill>
                  <a:schemeClr val="tx1"/>
                </a:solidFill>
              </a:rPr>
              <a:t>beginning</a:t>
            </a:r>
            <a:r>
              <a:rPr lang="nl-NL" sz="1050" b="0" i="0" dirty="0">
                <a:solidFill>
                  <a:schemeClr val="tx1"/>
                </a:solidFill>
              </a:rPr>
              <a:t> </a:t>
            </a:r>
            <a:r>
              <a:rPr lang="nl-NL" sz="1050" b="0" i="0" dirty="0" err="1">
                <a:solidFill>
                  <a:schemeClr val="tx1"/>
                </a:solidFill>
              </a:rPr>
              <a:t>pPCI</a:t>
            </a:r>
            <a:r>
              <a:rPr lang="nl-NL" sz="1050" b="0" i="0" dirty="0">
                <a:solidFill>
                  <a:schemeClr val="tx1"/>
                </a:solidFill>
              </a:rPr>
              <a:t>  45 [34 – 57] minutes</a:t>
            </a:r>
          </a:p>
          <a:p>
            <a:pPr algn="ctr">
              <a:spcBef>
                <a:spcPts val="600"/>
              </a:spcBef>
            </a:pPr>
            <a:r>
              <a:rPr lang="nl-NL" sz="1050" b="0" i="0" dirty="0">
                <a:solidFill>
                  <a:schemeClr val="tx1"/>
                </a:solidFill>
              </a:rPr>
              <a:t>High </a:t>
            </a:r>
            <a:r>
              <a:rPr lang="nl-NL" sz="1050" b="0" i="0" dirty="0" err="1">
                <a:solidFill>
                  <a:schemeClr val="tx1"/>
                </a:solidFill>
              </a:rPr>
              <a:t>platelet</a:t>
            </a:r>
            <a:r>
              <a:rPr lang="nl-NL" sz="1050" b="0" i="0" dirty="0">
                <a:solidFill>
                  <a:schemeClr val="tx1"/>
                </a:solidFill>
              </a:rPr>
              <a:t> </a:t>
            </a:r>
            <a:r>
              <a:rPr lang="nl-NL" sz="1050" b="0" i="0" dirty="0" err="1">
                <a:solidFill>
                  <a:schemeClr val="tx1"/>
                </a:solidFill>
              </a:rPr>
              <a:t>reactivity</a:t>
            </a:r>
            <a:r>
              <a:rPr lang="nl-NL" sz="1050" b="0" i="0" dirty="0">
                <a:solidFill>
                  <a:schemeClr val="tx1"/>
                </a:solidFill>
              </a:rPr>
              <a:t> is </a:t>
            </a:r>
            <a:r>
              <a:rPr lang="nl-NL" sz="1050" b="0" i="0" dirty="0" err="1">
                <a:solidFill>
                  <a:schemeClr val="tx1"/>
                </a:solidFill>
              </a:rPr>
              <a:t>defined</a:t>
            </a:r>
            <a:r>
              <a:rPr lang="nl-NL" sz="1050" b="0" i="0" dirty="0">
                <a:solidFill>
                  <a:schemeClr val="tx1"/>
                </a:solidFill>
              </a:rPr>
              <a:t> as P2Y</a:t>
            </a:r>
            <a:r>
              <a:rPr lang="nl-NL" sz="1050" b="0" i="0" baseline="-25000" dirty="0">
                <a:solidFill>
                  <a:schemeClr val="tx1"/>
                </a:solidFill>
              </a:rPr>
              <a:t>12</a:t>
            </a:r>
            <a:r>
              <a:rPr lang="nl-NL" sz="1050" b="0" i="0" dirty="0">
                <a:solidFill>
                  <a:schemeClr val="tx1"/>
                </a:solidFill>
              </a:rPr>
              <a:t> </a:t>
            </a:r>
            <a:r>
              <a:rPr lang="nl-NL" sz="1050" b="0" i="0" dirty="0" err="1">
                <a:solidFill>
                  <a:schemeClr val="tx1"/>
                </a:solidFill>
              </a:rPr>
              <a:t>reactivity</a:t>
            </a:r>
            <a:r>
              <a:rPr lang="nl-NL" sz="1050" b="0" i="0" dirty="0">
                <a:solidFill>
                  <a:schemeClr val="tx1"/>
                </a:solidFill>
              </a:rPr>
              <a:t> units &gt;208</a:t>
            </a:r>
            <a:endParaRPr lang="en-US" sz="1050" b="0" i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656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secondary</a:t>
            </a:r>
            <a:r>
              <a:rPr lang="nl-NL" dirty="0"/>
              <a:t> </a:t>
            </a:r>
            <a:r>
              <a:rPr lang="nl-NL" dirty="0" err="1"/>
              <a:t>endpoints</a:t>
            </a:r>
            <a:endParaRPr lang="en-US" sz="25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cs typeface="ヒラギノ角ゴ Pro W3"/>
              </a:rPr>
              <a:t>Clinical outcomes at 30 days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706FFAF-1A89-7141-B568-A575F7890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6" y="1159925"/>
            <a:ext cx="4297680" cy="338784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1159925"/>
            <a:ext cx="4331043" cy="3387846"/>
          </a:xfrm>
        </p:spPr>
      </p:pic>
    </p:spTree>
    <p:extLst>
      <p:ext uri="{BB962C8B-B14F-4D97-AF65-F5344CB8AC3E}">
        <p14:creationId xmlns:p14="http://schemas.microsoft.com/office/powerpoint/2010/main" val="10359231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secondary</a:t>
            </a:r>
            <a:r>
              <a:rPr lang="nl-NL" dirty="0"/>
              <a:t> </a:t>
            </a:r>
            <a:r>
              <a:rPr lang="nl-NL" dirty="0" err="1"/>
              <a:t>endpoints</a:t>
            </a:r>
            <a:endParaRPr lang="en-US" sz="25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cs typeface="ヒラギノ角ゴ Pro W3"/>
              </a:rPr>
              <a:t>Safety analysis – bleeding events (48 hours)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D18414C-7ECE-384B-8503-F835B7DF9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1088877"/>
            <a:ext cx="5631820" cy="3417953"/>
          </a:xfrm>
        </p:spPr>
      </p:pic>
    </p:spTree>
    <p:extLst>
      <p:ext uri="{BB962C8B-B14F-4D97-AF65-F5344CB8AC3E}">
        <p14:creationId xmlns:p14="http://schemas.microsoft.com/office/powerpoint/2010/main" val="647937135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nl-NL" dirty="0" err="1"/>
              <a:t>Subgroup</a:t>
            </a:r>
            <a:r>
              <a:rPr lang="nl-NL" dirty="0"/>
              <a:t> analysis</a:t>
            </a:r>
            <a:endParaRPr lang="en-US" sz="25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cs typeface="ヒラギノ角ゴ Pro W3"/>
              </a:rPr>
              <a:t>TIMI 3 flow in the infarct-related artery at first angiography 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61" y="1108410"/>
            <a:ext cx="6299130" cy="3386562"/>
          </a:xfr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617ABCB-6ABB-5943-97E1-AB56430C0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724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Disclosure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2812" y="1435196"/>
            <a:ext cx="82311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Speaker`s name: </a:t>
            </a:r>
            <a:r>
              <a:rPr lang="en-US" dirty="0">
                <a:solidFill>
                  <a:schemeClr val="accent2"/>
                </a:solidFill>
              </a:rPr>
              <a:t>George Vlachojannis</a:t>
            </a:r>
            <a:endParaRPr lang="en-US" dirty="0"/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A6D84193-5C7A-4D88-81DB-7B2EE04F98CE}"/>
              </a:ext>
            </a:extLst>
          </p:cNvPr>
          <p:cNvSpPr>
            <a:spLocks noGrp="1"/>
          </p:cNvSpPr>
          <p:nvPr/>
        </p:nvSpPr>
        <p:spPr bwMode="auto">
          <a:xfrm>
            <a:off x="911225" y="2265088"/>
            <a:ext cx="7315201" cy="37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None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charset="0"/>
              <a:buNone/>
              <a:defRPr sz="18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spcBef>
                <a:spcPct val="3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spcBef>
                <a:spcPct val="30000"/>
              </a:spcBef>
              <a:spcAft>
                <a:spcPct val="0"/>
              </a:spcAft>
              <a:buNone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spcBef>
                <a:spcPct val="30000"/>
              </a:spcBef>
              <a:spcAft>
                <a:spcPct val="0"/>
              </a:spcAft>
              <a:buNone/>
              <a:defRPr sz="14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30000"/>
              </a:spcBef>
              <a:spcAft>
                <a:spcPct val="0"/>
              </a:spcAft>
              <a:buNone/>
              <a:defRPr sz="14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30000"/>
              </a:spcBef>
              <a:spcAft>
                <a:spcPct val="0"/>
              </a:spcAft>
              <a:buNone/>
              <a:defRPr sz="14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30000"/>
              </a:spcBef>
              <a:spcAft>
                <a:spcPct val="0"/>
              </a:spcAft>
              <a:buNone/>
              <a:defRPr sz="14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30000"/>
              </a:spcBef>
              <a:spcAft>
                <a:spcPct val="0"/>
              </a:spcAft>
              <a:buNone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Aft>
                <a:spcPts val="1600"/>
              </a:spcAft>
            </a:pPr>
            <a:r>
              <a:rPr lang="fr-FR" sz="1800" i="0" dirty="0">
                <a:ea typeface="+mn-ea"/>
                <a:cs typeface="+mn-cs"/>
              </a:rPr>
              <a:t>☑ I have the following potential conflicts of interest to declare:</a:t>
            </a:r>
          </a:p>
          <a:p>
            <a:pPr>
              <a:spcBef>
                <a:spcPts val="1200"/>
              </a:spcBef>
              <a:defRPr/>
            </a:pPr>
            <a:r>
              <a:rPr lang="fr-FR" sz="1800" b="0" dirty="0">
                <a:ea typeface="+mn-ea"/>
                <a:cs typeface="+mn-cs"/>
              </a:rPr>
              <a:t>Receipt of grants / research supports</a:t>
            </a:r>
            <a:r>
              <a:rPr lang="fr-FR" sz="1800" b="0" i="0" dirty="0">
                <a:ea typeface="+mn-ea"/>
                <a:cs typeface="+mn-cs"/>
              </a:rPr>
              <a:t>: Daiichi Sankyo, MicroPort</a:t>
            </a:r>
          </a:p>
          <a:p>
            <a:pPr>
              <a:spcBef>
                <a:spcPts val="1200"/>
              </a:spcBef>
              <a:defRPr/>
            </a:pPr>
            <a:r>
              <a:rPr lang="fr-FR" sz="1800" b="0" dirty="0">
                <a:ea typeface="+mn-ea"/>
                <a:cs typeface="+mn-cs"/>
              </a:rPr>
              <a:t>Receipt of honoraria or consultation fees</a:t>
            </a:r>
            <a:r>
              <a:rPr lang="fr-FR" sz="1800" b="0" i="0" dirty="0">
                <a:ea typeface="+mn-ea"/>
                <a:cs typeface="+mn-cs"/>
              </a:rPr>
              <a:t>: Abbott, </a:t>
            </a:r>
            <a:r>
              <a:rPr lang="fr-FR" sz="1800" b="0" i="0" dirty="0" err="1">
                <a:ea typeface="+mn-ea"/>
                <a:cs typeface="+mn-cs"/>
              </a:rPr>
              <a:t>Terumo</a:t>
            </a:r>
            <a:r>
              <a:rPr lang="fr-FR" sz="1800" b="0" i="0" dirty="0">
                <a:ea typeface="+mn-ea"/>
                <a:cs typeface="+mn-cs"/>
              </a:rPr>
              <a:t>, </a:t>
            </a:r>
            <a:r>
              <a:rPr lang="fr-FR" sz="1800" b="0" i="0" dirty="0" err="1">
                <a:ea typeface="+mn-ea"/>
                <a:cs typeface="+mn-cs"/>
              </a:rPr>
              <a:t>AstraZeneca</a:t>
            </a:r>
            <a:endParaRPr lang="fr-FR" sz="1800" b="0" i="0" dirty="0">
              <a:ea typeface="+mn-ea"/>
              <a:cs typeface="+mn-cs"/>
            </a:endParaRPr>
          </a:p>
          <a:p>
            <a:pPr>
              <a:spcBef>
                <a:spcPts val="1200"/>
              </a:spcBef>
              <a:defRPr/>
            </a:pPr>
            <a:endParaRPr lang="fr-FR" sz="2667" b="0" dirty="0">
              <a:latin typeface="+mj-lt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fr-FR" sz="2667" b="0" dirty="0">
              <a:latin typeface="+mj-lt"/>
              <a:ea typeface="ＭＳ Ｐゴシック" charset="0"/>
              <a:cs typeface="Arial" charset="0"/>
            </a:endParaRPr>
          </a:p>
          <a:p>
            <a:endParaRPr lang="fr-FR" sz="2667" b="0" dirty="0">
              <a:latin typeface="+mj-lt"/>
              <a:ea typeface="ＭＳ Ｐゴシック" charset="0"/>
              <a:cs typeface="Arial" charset="0"/>
            </a:endParaRPr>
          </a:p>
          <a:p>
            <a:endParaRPr lang="fr-FR" sz="2667" dirty="0">
              <a:latin typeface="+mj-lt"/>
              <a:ea typeface="ＭＳ Ｐゴシック" charset="0"/>
              <a:cs typeface="Helvetica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nl-NL" dirty="0" err="1"/>
              <a:t>Subgroup</a:t>
            </a:r>
            <a:r>
              <a:rPr lang="nl-NL" dirty="0"/>
              <a:t> analysis</a:t>
            </a:r>
            <a:endParaRPr lang="en-US" sz="25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cs typeface="ヒラギノ角ゴ Pro W3"/>
              </a:rPr>
              <a:t>Complete ST-segment resolution 1h post-</a:t>
            </a:r>
            <a:r>
              <a:rPr lang="en-US" dirty="0" err="1">
                <a:solidFill>
                  <a:schemeClr val="accent2"/>
                </a:solidFill>
                <a:cs typeface="ヒラギノ角ゴ Pro W3"/>
              </a:rPr>
              <a:t>pPCI</a:t>
            </a:r>
            <a:endParaRPr lang="en-US" dirty="0">
              <a:solidFill>
                <a:schemeClr val="accent2"/>
              </a:solidFill>
              <a:cs typeface="ヒラギノ角ゴ Pro W3"/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61" y="1108410"/>
            <a:ext cx="6299130" cy="3386562"/>
          </a:xfr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A867972-1952-3A42-A9F0-D07F7881C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89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Limitations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9955" y="1168705"/>
            <a:ext cx="8757745" cy="71826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b="0" dirty="0"/>
              <a:t>These results must be interpreted in the </a:t>
            </a:r>
            <a:r>
              <a:rPr lang="en-US" sz="1600" b="0" dirty="0">
                <a:solidFill>
                  <a:srgbClr val="00D1DE"/>
                </a:solidFill>
              </a:rPr>
              <a:t>context of </a:t>
            </a:r>
            <a:r>
              <a:rPr lang="en-US" sz="1600" b="0" dirty="0"/>
              <a:t>a robust STEMI network including </a:t>
            </a:r>
            <a:r>
              <a:rPr lang="en-US" sz="1600" b="0" dirty="0">
                <a:solidFill>
                  <a:srgbClr val="00D1DE"/>
                </a:solidFill>
              </a:rPr>
              <a:t>short intervals </a:t>
            </a:r>
            <a:r>
              <a:rPr lang="en-US" sz="1600" b="0" dirty="0"/>
              <a:t>between FMC and pPCI and might not reflect routine practice around the world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C42A27D-3F1C-5E45-8D8C-5E4DE66EA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9954" y="2211760"/>
            <a:ext cx="8757745" cy="10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600" b="0" i="0" kern="0" dirty="0"/>
              <a:t>This study was neither </a:t>
            </a:r>
            <a:r>
              <a:rPr lang="en-US" sz="1600" b="0" i="0" kern="0" dirty="0">
                <a:solidFill>
                  <a:srgbClr val="00D1DE"/>
                </a:solidFill>
              </a:rPr>
              <a:t>blinded</a:t>
            </a:r>
            <a:r>
              <a:rPr lang="en-US" sz="1600" b="0" i="0" kern="0" dirty="0"/>
              <a:t> nor </a:t>
            </a:r>
            <a:r>
              <a:rPr lang="en-US" sz="1600" b="0" i="0" kern="0" dirty="0">
                <a:solidFill>
                  <a:srgbClr val="00D1DE"/>
                </a:solidFill>
              </a:rPr>
              <a:t>placebo-controlled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b="0" i="0" kern="0" dirty="0"/>
              <a:t>However, angiographic and electrocardiographic analysis and clinical endpoints were assessed by a blinded and independent core laboratory and clinical event committee, respectively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9953" y="3560710"/>
            <a:ext cx="8757745" cy="53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600" b="0" i="0" kern="0" dirty="0"/>
              <a:t>Trial was </a:t>
            </a:r>
            <a:r>
              <a:rPr lang="en-US" sz="1600" b="0" i="0" kern="0" dirty="0">
                <a:solidFill>
                  <a:srgbClr val="00D1DE"/>
                </a:solidFill>
              </a:rPr>
              <a:t>not</a:t>
            </a:r>
            <a:r>
              <a:rPr lang="en-US" sz="1600" b="0" i="0" kern="0" dirty="0"/>
              <a:t> </a:t>
            </a:r>
            <a:r>
              <a:rPr lang="en-US" sz="1600" b="0" i="0" kern="0" dirty="0">
                <a:solidFill>
                  <a:srgbClr val="00D1DE"/>
                </a:solidFill>
              </a:rPr>
              <a:t>powered </a:t>
            </a:r>
            <a:r>
              <a:rPr lang="en-US" sz="1600" b="0" i="0" kern="0" dirty="0"/>
              <a:t>for </a:t>
            </a:r>
            <a:r>
              <a:rPr lang="en-US" sz="1600" b="0" i="0" kern="0" dirty="0">
                <a:solidFill>
                  <a:srgbClr val="00D1DE"/>
                </a:solidFill>
              </a:rPr>
              <a:t>low frequency </a:t>
            </a:r>
            <a:r>
              <a:rPr lang="en-US" sz="1600" b="0" i="0" kern="0" dirty="0"/>
              <a:t>2° endpoints (e.g. ST, MI, death)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1600" b="0" i="0" kern="0" dirty="0"/>
              <a:t>Powered for </a:t>
            </a:r>
            <a:r>
              <a:rPr lang="en-US" sz="1600" b="0" i="0" kern="0" dirty="0" err="1"/>
              <a:t>angio</a:t>
            </a:r>
            <a:r>
              <a:rPr lang="en-US" sz="1600" b="0" i="0" kern="0" dirty="0"/>
              <a:t>- and electrocardiographic markers of coronary reperfusion</a:t>
            </a:r>
          </a:p>
        </p:txBody>
      </p:sp>
    </p:spTree>
    <p:extLst>
      <p:ext uri="{BB962C8B-B14F-4D97-AF65-F5344CB8AC3E}">
        <p14:creationId xmlns:p14="http://schemas.microsoft.com/office/powerpoint/2010/main" val="14029410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Conclusion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14080" y="1153026"/>
            <a:ext cx="8509491" cy="83291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b="0" dirty="0">
                <a:solidFill>
                  <a:srgbClr val="00D1DE"/>
                </a:solidFill>
              </a:rPr>
              <a:t>Pre-hospital</a:t>
            </a:r>
            <a:r>
              <a:rPr lang="en-US" sz="1800" b="0" dirty="0"/>
              <a:t> administration of </a:t>
            </a:r>
            <a:r>
              <a:rPr lang="en-US" sz="1800" b="0" dirty="0">
                <a:solidFill>
                  <a:srgbClr val="00D1DE"/>
                </a:solidFill>
              </a:rPr>
              <a:t>crushed</a:t>
            </a:r>
            <a:r>
              <a:rPr lang="en-US" sz="1800" b="0" dirty="0"/>
              <a:t> tablets of prasugrel loading dose in STEMI patients planned for pPCI does </a:t>
            </a:r>
            <a:r>
              <a:rPr lang="en-US" sz="1800" b="0" dirty="0">
                <a:solidFill>
                  <a:srgbClr val="00D1DE"/>
                </a:solidFill>
              </a:rPr>
              <a:t>not improve TIMI 3 flow </a:t>
            </a:r>
            <a:r>
              <a:rPr lang="en-US" sz="1800" b="0" dirty="0"/>
              <a:t>in the IRA at first angiography, or </a:t>
            </a:r>
            <a:r>
              <a:rPr lang="en-US" sz="1800" b="0" dirty="0">
                <a:solidFill>
                  <a:srgbClr val="00D1DE"/>
                </a:solidFill>
              </a:rPr>
              <a:t>ST-segment resolution </a:t>
            </a:r>
            <a:r>
              <a:rPr lang="en-US" sz="1800" b="0" dirty="0"/>
              <a:t>at 1 hour post-PCI</a:t>
            </a:r>
            <a:endParaRPr lang="en-US" sz="1800" b="0" dirty="0">
              <a:solidFill>
                <a:schemeClr val="accent2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B8EA6F-066E-984A-8A6B-6828A3B83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4080" y="2442009"/>
            <a:ext cx="8509491" cy="53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b="0" i="0" kern="0" dirty="0"/>
              <a:t>These findings hold in spite of the fact that </a:t>
            </a:r>
            <a:r>
              <a:rPr lang="en-US" sz="1800" b="0" i="0" kern="0" dirty="0">
                <a:solidFill>
                  <a:srgbClr val="00D1DE"/>
                </a:solidFill>
              </a:rPr>
              <a:t>crushed</a:t>
            </a:r>
            <a:r>
              <a:rPr lang="en-US" sz="1800" b="0" i="0" kern="0" dirty="0"/>
              <a:t> tablets of prasugrel lead to </a:t>
            </a:r>
            <a:r>
              <a:rPr lang="en-US" sz="1800" b="0" i="0" kern="0" dirty="0">
                <a:solidFill>
                  <a:srgbClr val="00D1DE"/>
                </a:solidFill>
              </a:rPr>
              <a:t>more potent </a:t>
            </a:r>
            <a:r>
              <a:rPr lang="en-US" sz="1800" b="0" i="0" kern="0" dirty="0"/>
              <a:t>platelet </a:t>
            </a:r>
            <a:r>
              <a:rPr lang="en-US" sz="1800" b="0" i="0" kern="0" dirty="0">
                <a:solidFill>
                  <a:srgbClr val="00D1DE"/>
                </a:solidFill>
              </a:rPr>
              <a:t>inhibition</a:t>
            </a:r>
            <a:r>
              <a:rPr lang="en-US" sz="1800" b="0" i="0" kern="0" dirty="0"/>
              <a:t> compared with integral tablets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4080" y="3430358"/>
            <a:ext cx="8509491" cy="83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b="0" i="0" kern="0" dirty="0"/>
              <a:t>Whether faster and more potent antiplatelet therapy can improve coronary reperfusion in </a:t>
            </a:r>
            <a:r>
              <a:rPr lang="en-US" sz="1800" b="0" i="0" kern="0" dirty="0">
                <a:solidFill>
                  <a:srgbClr val="00D1DE"/>
                </a:solidFill>
              </a:rPr>
              <a:t>contemporary STEMI treatment </a:t>
            </a:r>
            <a:r>
              <a:rPr lang="en-US" sz="1800" b="0" i="0" kern="0" dirty="0"/>
              <a:t>regimen warrants further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487769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F7423246-9673-B642-A4FD-C7CEC39D1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2" y="0"/>
            <a:ext cx="8320935" cy="45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48023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5710" r="9809" b="-1554"/>
          <a:stretch/>
        </p:blipFill>
        <p:spPr>
          <a:xfrm>
            <a:off x="1326524" y="1648496"/>
            <a:ext cx="1275009" cy="171683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r="8717" b="5508"/>
          <a:stretch/>
        </p:blipFill>
        <p:spPr>
          <a:xfrm>
            <a:off x="1313645" y="-1607"/>
            <a:ext cx="1300766" cy="16887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r="4564" b="5428"/>
          <a:stretch/>
        </p:blipFill>
        <p:spPr>
          <a:xfrm>
            <a:off x="5035496" y="1631029"/>
            <a:ext cx="1249393" cy="1704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/>
        </p:blipFill>
        <p:spPr>
          <a:xfrm>
            <a:off x="2586031" y="-2375"/>
            <a:ext cx="1159947" cy="16508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-2145" r="2720" b="8458"/>
          <a:stretch/>
        </p:blipFill>
        <p:spPr>
          <a:xfrm>
            <a:off x="3734873" y="-38636"/>
            <a:ext cx="1313645" cy="16871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r="9331"/>
          <a:stretch/>
        </p:blipFill>
        <p:spPr>
          <a:xfrm>
            <a:off x="1336018" y="3309870"/>
            <a:ext cx="1223493" cy="180083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527" r="18198" b="8994"/>
          <a:stretch/>
        </p:blipFill>
        <p:spPr>
          <a:xfrm>
            <a:off x="5042478" y="-2376"/>
            <a:ext cx="1244257" cy="163799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r="15962" b="-6883"/>
          <a:stretch/>
        </p:blipFill>
        <p:spPr>
          <a:xfrm>
            <a:off x="2562896" y="3304031"/>
            <a:ext cx="1287888" cy="192479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4" t="13629" r="5403" b="13984"/>
          <a:stretch/>
        </p:blipFill>
        <p:spPr>
          <a:xfrm rot="5400000">
            <a:off x="2387677" y="1857441"/>
            <a:ext cx="1662917" cy="12419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9" r="4090" b="6906"/>
          <a:stretch/>
        </p:blipFill>
        <p:spPr>
          <a:xfrm>
            <a:off x="3837761" y="1646283"/>
            <a:ext cx="1197735" cy="167646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1" t="17247" r="34144" b="13765"/>
          <a:stretch/>
        </p:blipFill>
        <p:spPr>
          <a:xfrm>
            <a:off x="3867788" y="3333417"/>
            <a:ext cx="1180730" cy="17976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-3573" r="15201" b="8540"/>
          <a:stretch/>
        </p:blipFill>
        <p:spPr>
          <a:xfrm>
            <a:off x="-14419" y="-38637"/>
            <a:ext cx="1323833" cy="17128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r="43023" b="7008"/>
          <a:stretch/>
        </p:blipFill>
        <p:spPr>
          <a:xfrm>
            <a:off x="10112" y="1673871"/>
            <a:ext cx="1310187" cy="16746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22535" r="22504" b="17121"/>
          <a:stretch/>
        </p:blipFill>
        <p:spPr>
          <a:xfrm>
            <a:off x="5048518" y="3333417"/>
            <a:ext cx="1236372" cy="17923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2705" r="22958" b="3324"/>
          <a:stretch/>
        </p:blipFill>
        <p:spPr>
          <a:xfrm>
            <a:off x="0" y="3348506"/>
            <a:ext cx="1326524" cy="179016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0F929AF-6BC6-D64B-AA00-B40B74E64A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84" y="287065"/>
            <a:ext cx="1922371" cy="6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3136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500" dirty="0"/>
              <a:t>Background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3232" y="971971"/>
            <a:ext cx="8231188" cy="1020116"/>
          </a:xfrm>
        </p:spPr>
        <p:txBody>
          <a:bodyPr/>
          <a:lstStyle/>
          <a:p>
            <a:pPr marL="214313" indent="-214313" eaLnBrk="1" hangingPunct="1">
              <a:spcBef>
                <a:spcPts val="0"/>
              </a:spcBef>
            </a:pPr>
            <a:r>
              <a:rPr lang="en-US" sz="1600" b="0" dirty="0"/>
              <a:t>Dual antiplatelet therapy consisting of aspirin and potent oral P2Y</a:t>
            </a:r>
            <a:r>
              <a:rPr lang="en-US" sz="1600" b="0" baseline="-25000" dirty="0"/>
              <a:t>12</a:t>
            </a:r>
            <a:r>
              <a:rPr lang="en-US" sz="1600" b="0" dirty="0"/>
              <a:t> receptor inhibitor prasugrel or ticagrelor constitute the </a:t>
            </a:r>
            <a:r>
              <a:rPr lang="en-US" sz="1600" b="0" dirty="0">
                <a:solidFill>
                  <a:schemeClr val="accent2"/>
                </a:solidFill>
              </a:rPr>
              <a:t>cornerstone of medical treatment </a:t>
            </a:r>
            <a:r>
              <a:rPr lang="en-US" sz="1600" b="0" dirty="0"/>
              <a:t>of ST-segment elevation myocardial infarction and are critical in reducing intra- and post-procedural ischemic complications in patients undergoing </a:t>
            </a:r>
            <a:r>
              <a:rPr lang="en-US" sz="1600" b="0" dirty="0" err="1"/>
              <a:t>pPCI</a:t>
            </a:r>
            <a:r>
              <a:rPr lang="en-US" sz="1600" b="0" dirty="0"/>
              <a:t> </a:t>
            </a:r>
            <a:r>
              <a:rPr lang="en-US" sz="1600" b="0" baseline="30000" dirty="0"/>
              <a:t>1</a:t>
            </a:r>
            <a:endParaRPr lang="en-US" sz="1400" b="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CEAAB8F-B436-BA4D-AE35-87F19A826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85C58637-27CE-4B47-ABBD-F0F57C1B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4536569"/>
            <a:ext cx="3076230" cy="64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800" b="0" i="0" baseline="30000" dirty="0">
                <a:solidFill>
                  <a:schemeClr val="tx1"/>
                </a:solidFill>
              </a:rPr>
              <a:t>1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Capodanno</a:t>
            </a:r>
            <a:r>
              <a:rPr lang="en-US" sz="800" b="0" i="0" dirty="0">
                <a:solidFill>
                  <a:schemeClr val="tx1"/>
                </a:solidFill>
              </a:rPr>
              <a:t> D. et al, JACC 2018;72:2915-31</a:t>
            </a:r>
          </a:p>
          <a:p>
            <a:r>
              <a:rPr lang="nl-NL" sz="800" b="0" i="0" baseline="30000" dirty="0">
                <a:solidFill>
                  <a:schemeClr val="tx1"/>
                </a:solidFill>
              </a:rPr>
              <a:t>2</a:t>
            </a:r>
            <a:r>
              <a:rPr lang="nl-NL" sz="800" b="0" i="0" dirty="0">
                <a:solidFill>
                  <a:schemeClr val="tx1"/>
                </a:solidFill>
              </a:rPr>
              <a:t> </a:t>
            </a:r>
            <a:r>
              <a:rPr lang="nl-NL" sz="800" b="0" i="0" dirty="0" err="1">
                <a:solidFill>
                  <a:schemeClr val="tx1"/>
                </a:solidFill>
              </a:rPr>
              <a:t>Frossard</a:t>
            </a:r>
            <a:r>
              <a:rPr lang="nl-NL" sz="800" b="0" i="0" dirty="0">
                <a:solidFill>
                  <a:schemeClr val="tx1"/>
                </a:solidFill>
              </a:rPr>
              <a:t> M. et al, </a:t>
            </a:r>
            <a:r>
              <a:rPr lang="nl-NL" sz="800" b="0" i="0" dirty="0" err="1">
                <a:solidFill>
                  <a:schemeClr val="tx1"/>
                </a:solidFill>
              </a:rPr>
              <a:t>Circulation</a:t>
            </a:r>
            <a:r>
              <a:rPr lang="nl-NL" sz="800" b="0" i="0" dirty="0">
                <a:solidFill>
                  <a:schemeClr val="tx1"/>
                </a:solidFill>
              </a:rPr>
              <a:t> 2004;110:1392-7</a:t>
            </a:r>
          </a:p>
          <a:p>
            <a:r>
              <a:rPr lang="nl-NL" sz="800" b="0" i="0" baseline="30000" dirty="0">
                <a:solidFill>
                  <a:schemeClr val="tx1"/>
                </a:solidFill>
              </a:rPr>
              <a:t>3</a:t>
            </a:r>
            <a:r>
              <a:rPr lang="nl-NL" sz="800" b="0" i="0" dirty="0">
                <a:solidFill>
                  <a:schemeClr val="tx1"/>
                </a:solidFill>
              </a:rPr>
              <a:t> </a:t>
            </a:r>
            <a:r>
              <a:rPr lang="nl-NL" sz="800" b="0" i="0" dirty="0" err="1">
                <a:solidFill>
                  <a:schemeClr val="tx1"/>
                </a:solidFill>
              </a:rPr>
              <a:t>Aitmokhtar</a:t>
            </a:r>
            <a:r>
              <a:rPr lang="nl-NL" sz="800" b="0" i="0" dirty="0">
                <a:solidFill>
                  <a:schemeClr val="tx1"/>
                </a:solidFill>
              </a:rPr>
              <a:t> O. et al, </a:t>
            </a:r>
            <a:r>
              <a:rPr lang="nl-NL" sz="800" b="0" i="0" dirty="0" err="1">
                <a:solidFill>
                  <a:schemeClr val="tx1"/>
                </a:solidFill>
              </a:rPr>
              <a:t>Arch</a:t>
            </a:r>
            <a:r>
              <a:rPr lang="nl-NL" sz="800" b="0" i="0" dirty="0">
                <a:solidFill>
                  <a:schemeClr val="tx1"/>
                </a:solidFill>
              </a:rPr>
              <a:t> CV Dis. 2017;110:626-33</a:t>
            </a:r>
          </a:p>
          <a:p>
            <a:r>
              <a:rPr lang="nl-NL" sz="800" b="0" i="0" baseline="30000" dirty="0">
                <a:solidFill>
                  <a:schemeClr val="tx1"/>
                </a:solidFill>
              </a:rPr>
              <a:t>4</a:t>
            </a:r>
            <a:r>
              <a:rPr lang="nl-NL" sz="800" b="0" i="0" dirty="0">
                <a:solidFill>
                  <a:schemeClr val="tx1"/>
                </a:solidFill>
              </a:rPr>
              <a:t> </a:t>
            </a:r>
            <a:r>
              <a:rPr lang="nl-NL" sz="800" b="0" i="0" dirty="0" err="1">
                <a:solidFill>
                  <a:schemeClr val="tx1"/>
                </a:solidFill>
              </a:rPr>
              <a:t>Zalewski</a:t>
            </a:r>
            <a:r>
              <a:rPr lang="nl-NL" sz="800" b="0" i="0" dirty="0">
                <a:solidFill>
                  <a:schemeClr val="tx1"/>
                </a:solidFill>
              </a:rPr>
              <a:t> J. et al, </a:t>
            </a:r>
            <a:r>
              <a:rPr lang="nl-NL" sz="800" b="0" i="0" dirty="0" err="1">
                <a:solidFill>
                  <a:schemeClr val="tx1"/>
                </a:solidFill>
              </a:rPr>
              <a:t>Kardiol</a:t>
            </a:r>
            <a:r>
              <a:rPr lang="nl-NL" sz="800" b="0" i="0" dirty="0">
                <a:solidFill>
                  <a:schemeClr val="tx1"/>
                </a:solidFill>
              </a:rPr>
              <a:t> Pol 2012;70:677-84</a:t>
            </a:r>
            <a:endParaRPr lang="nl-NL" sz="1000" b="0" i="0" dirty="0">
              <a:solidFill>
                <a:schemeClr val="tx1"/>
              </a:solidFill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5C58637-27CE-4B47-ABBD-F0F57C1B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046" y="4536569"/>
            <a:ext cx="3114299" cy="56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800" b="0" i="0" baseline="30000" dirty="0">
                <a:solidFill>
                  <a:schemeClr val="tx1"/>
                </a:solidFill>
              </a:rPr>
              <a:t>5</a:t>
            </a:r>
            <a:r>
              <a:rPr lang="nl-NL" sz="800" b="0" i="0" dirty="0">
                <a:solidFill>
                  <a:schemeClr val="tx1"/>
                </a:solidFill>
              </a:rPr>
              <a:t> Heestermans A. et al, </a:t>
            </a:r>
            <a:r>
              <a:rPr lang="nl-NL" sz="800" b="0" i="0" dirty="0" err="1">
                <a:solidFill>
                  <a:schemeClr val="tx1"/>
                </a:solidFill>
              </a:rPr>
              <a:t>Thromb</a:t>
            </a:r>
            <a:r>
              <a:rPr lang="nl-NL" sz="800" b="0" i="0" dirty="0">
                <a:solidFill>
                  <a:schemeClr val="tx1"/>
                </a:solidFill>
              </a:rPr>
              <a:t> </a:t>
            </a:r>
            <a:r>
              <a:rPr lang="nl-NL" sz="800" b="0" i="0" dirty="0" err="1">
                <a:solidFill>
                  <a:schemeClr val="tx1"/>
                </a:solidFill>
              </a:rPr>
              <a:t>Res</a:t>
            </a:r>
            <a:r>
              <a:rPr lang="nl-NL" sz="800" b="0" i="0" dirty="0">
                <a:solidFill>
                  <a:schemeClr val="tx1"/>
                </a:solidFill>
              </a:rPr>
              <a:t> 2008; 122:776-81</a:t>
            </a:r>
          </a:p>
          <a:p>
            <a:r>
              <a:rPr lang="nl-NL" sz="800" b="0" i="0" baseline="30000" dirty="0">
                <a:solidFill>
                  <a:schemeClr val="tx1"/>
                </a:solidFill>
              </a:rPr>
              <a:t>6</a:t>
            </a:r>
            <a:r>
              <a:rPr lang="nl-NL" sz="800" b="0" i="0" dirty="0">
                <a:solidFill>
                  <a:schemeClr val="tx1"/>
                </a:solidFill>
              </a:rPr>
              <a:t> Alexopoulos D. et al, Circ </a:t>
            </a:r>
            <a:r>
              <a:rPr lang="nl-NL" sz="800" b="0" i="0" dirty="0" err="1">
                <a:solidFill>
                  <a:schemeClr val="tx1"/>
                </a:solidFill>
              </a:rPr>
              <a:t>Cardiovasc</a:t>
            </a:r>
            <a:r>
              <a:rPr lang="nl-NL" sz="800" b="0" i="0" dirty="0">
                <a:solidFill>
                  <a:schemeClr val="tx1"/>
                </a:solidFill>
              </a:rPr>
              <a:t> </a:t>
            </a:r>
            <a:r>
              <a:rPr lang="nl-NL" sz="800" b="0" i="0" dirty="0" err="1">
                <a:solidFill>
                  <a:schemeClr val="tx1"/>
                </a:solidFill>
              </a:rPr>
              <a:t>Interv</a:t>
            </a:r>
            <a:r>
              <a:rPr lang="nl-NL" sz="800" b="0" i="0" dirty="0">
                <a:solidFill>
                  <a:schemeClr val="tx1"/>
                </a:solidFill>
              </a:rPr>
              <a:t> 2012;5:797-804</a:t>
            </a:r>
          </a:p>
          <a:p>
            <a:r>
              <a:rPr lang="nl-NL" sz="800" b="0" i="0" baseline="30000" dirty="0">
                <a:solidFill>
                  <a:schemeClr val="tx1"/>
                </a:solidFill>
              </a:rPr>
              <a:t>7</a:t>
            </a:r>
            <a:r>
              <a:rPr lang="nl-NL" sz="800" b="0" i="0" dirty="0">
                <a:solidFill>
                  <a:schemeClr val="tx1"/>
                </a:solidFill>
              </a:rPr>
              <a:t> </a:t>
            </a:r>
            <a:r>
              <a:rPr lang="nl-NL" sz="800" b="0" i="0" dirty="0" err="1">
                <a:solidFill>
                  <a:schemeClr val="tx1"/>
                </a:solidFill>
              </a:rPr>
              <a:t>Parodi</a:t>
            </a:r>
            <a:r>
              <a:rPr lang="nl-NL" sz="800" b="0" i="0" dirty="0">
                <a:solidFill>
                  <a:schemeClr val="tx1"/>
                </a:solidFill>
              </a:rPr>
              <a:t> G. et al, JACC 2015; 65:511-2</a:t>
            </a:r>
            <a:endParaRPr lang="nl-NL" sz="800" b="0" i="0" baseline="30000" dirty="0">
              <a:solidFill>
                <a:schemeClr val="tx1"/>
              </a:solidFill>
            </a:endParaRPr>
          </a:p>
          <a:p>
            <a:r>
              <a:rPr lang="nl-NL" sz="800" b="0" i="0" baseline="30000" dirty="0">
                <a:solidFill>
                  <a:schemeClr val="tx1"/>
                </a:solidFill>
              </a:rPr>
              <a:t>8</a:t>
            </a:r>
            <a:r>
              <a:rPr lang="nl-NL" sz="800" b="0" i="0" dirty="0">
                <a:solidFill>
                  <a:schemeClr val="tx1"/>
                </a:solidFill>
              </a:rPr>
              <a:t> </a:t>
            </a:r>
            <a:r>
              <a:rPr lang="nl-NL" sz="800" b="0" i="0" dirty="0" err="1">
                <a:solidFill>
                  <a:schemeClr val="tx1"/>
                </a:solidFill>
              </a:rPr>
              <a:t>Rollini</a:t>
            </a:r>
            <a:r>
              <a:rPr lang="nl-NL" sz="800" b="0" i="0" dirty="0">
                <a:solidFill>
                  <a:schemeClr val="tx1"/>
                </a:solidFill>
              </a:rPr>
              <a:t> F. et al, JACC 2016; 67:1994-2004</a:t>
            </a:r>
            <a:endParaRPr lang="nl-NL" sz="800" b="0" i="0" baseline="300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3232" y="3837706"/>
            <a:ext cx="8231188" cy="52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>
              <a:spcBef>
                <a:spcPts val="0"/>
              </a:spcBef>
            </a:pPr>
            <a:r>
              <a:rPr lang="en-US" sz="1600" b="0" i="0" kern="0" dirty="0">
                <a:solidFill>
                  <a:srgbClr val="00D1DE"/>
                </a:solidFill>
              </a:rPr>
              <a:t>Crushing tablets </a:t>
            </a:r>
            <a:r>
              <a:rPr lang="en-US" sz="1600" b="0" i="0" kern="0" dirty="0"/>
              <a:t>of the loading dose of P2Y</a:t>
            </a:r>
            <a:r>
              <a:rPr lang="en-US" sz="1600" b="0" i="0" kern="0" baseline="-25000" dirty="0"/>
              <a:t>12</a:t>
            </a:r>
            <a:r>
              <a:rPr lang="en-US" sz="1600" b="0" i="0" kern="0" dirty="0"/>
              <a:t> inhibitors has been shown to increase bioavailability and to </a:t>
            </a:r>
            <a:r>
              <a:rPr lang="en-US" sz="1600" b="0" i="0" kern="0" dirty="0">
                <a:solidFill>
                  <a:srgbClr val="00D1DE"/>
                </a:solidFill>
              </a:rPr>
              <a:t>induce faster onset </a:t>
            </a:r>
            <a:r>
              <a:rPr lang="en-US" sz="1600" b="0" i="0" kern="0" dirty="0"/>
              <a:t>of platelet inhibition in STEMI patients </a:t>
            </a:r>
            <a:r>
              <a:rPr lang="en-US" sz="1600" b="0" i="0" kern="0" baseline="30000" dirty="0"/>
              <a:t>7,8</a:t>
            </a:r>
            <a:endParaRPr lang="en-US" sz="1600" b="0" i="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3232" y="3148014"/>
            <a:ext cx="8231188" cy="52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>
              <a:spcBef>
                <a:spcPts val="0"/>
              </a:spcBef>
            </a:pPr>
            <a:r>
              <a:rPr lang="en-US" sz="1600" b="0" i="0" kern="0" dirty="0"/>
              <a:t>However, onset of platelet inhibition by oral P2Y</a:t>
            </a:r>
            <a:r>
              <a:rPr lang="en-US" sz="1600" b="0" i="0" kern="0" baseline="-25000" dirty="0"/>
              <a:t>12</a:t>
            </a:r>
            <a:r>
              <a:rPr lang="en-US" sz="1600" b="0" i="0" kern="0" dirty="0"/>
              <a:t> antagonist in patients presenting with STEMI is delayed for several hours due to </a:t>
            </a:r>
            <a:r>
              <a:rPr lang="en-US" sz="1600" b="0" i="0" kern="0" dirty="0">
                <a:solidFill>
                  <a:srgbClr val="00D1DE"/>
                </a:solidFill>
              </a:rPr>
              <a:t>slow gastrointestinal absorption </a:t>
            </a:r>
            <a:r>
              <a:rPr lang="en-US" sz="1600" b="0" i="0" kern="0" baseline="30000" dirty="0"/>
              <a:t>5,6</a:t>
            </a:r>
            <a:endParaRPr lang="en-US" sz="1400" b="0" i="0" kern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3232" y="2181188"/>
            <a:ext cx="8231188" cy="7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>
              <a:spcBef>
                <a:spcPts val="0"/>
              </a:spcBef>
            </a:pPr>
            <a:r>
              <a:rPr lang="en-US" sz="1600" b="0" i="0" kern="0" dirty="0">
                <a:solidFill>
                  <a:srgbClr val="00D1DE"/>
                </a:solidFill>
              </a:rPr>
              <a:t>High platelet reactivity </a:t>
            </a:r>
            <a:r>
              <a:rPr lang="en-US" sz="1600" b="0" i="0" kern="0" dirty="0"/>
              <a:t>during the acute phase of myocardial infarction correlates with the extent of myocardial damage, suboptimal flow in the infarct-related artery after </a:t>
            </a:r>
            <a:r>
              <a:rPr lang="en-US" sz="1600" b="0" i="0" kern="0" dirty="0" err="1"/>
              <a:t>pPCI</a:t>
            </a:r>
            <a:r>
              <a:rPr lang="en-US" sz="1600" b="0" i="0" kern="0" dirty="0"/>
              <a:t>, and extent of microvascular obstruction </a:t>
            </a:r>
            <a:r>
              <a:rPr lang="en-US" sz="1600" b="0" i="0" kern="0" baseline="30000" dirty="0"/>
              <a:t>2-4</a:t>
            </a:r>
            <a:endParaRPr lang="en-US" sz="1400" b="0" i="0" kern="0" dirty="0"/>
          </a:p>
        </p:txBody>
      </p:sp>
    </p:spTree>
    <p:extLst>
      <p:ext uri="{BB962C8B-B14F-4D97-AF65-F5344CB8AC3E}">
        <p14:creationId xmlns:p14="http://schemas.microsoft.com/office/powerpoint/2010/main" val="9249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Objective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DD96016-99B2-DE48-91F1-9FEC1A78A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2594-29B0-424C-9301-AFCA270E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482701"/>
            <a:ext cx="7772400" cy="225210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To assess efficacy of </a:t>
            </a:r>
            <a:r>
              <a:rPr lang="en-US" dirty="0">
                <a:solidFill>
                  <a:srgbClr val="00D1DE"/>
                </a:solidFill>
              </a:rPr>
              <a:t>pre-hospital</a:t>
            </a:r>
            <a:r>
              <a:rPr lang="en-US" dirty="0"/>
              <a:t> administration of </a:t>
            </a:r>
            <a:r>
              <a:rPr lang="en-US" dirty="0">
                <a:solidFill>
                  <a:srgbClr val="00D1DE"/>
                </a:solidFill>
              </a:rPr>
              <a:t>crushed</a:t>
            </a:r>
            <a:r>
              <a:rPr lang="en-US" dirty="0"/>
              <a:t> tablets of a loading dose of </a:t>
            </a:r>
            <a:r>
              <a:rPr lang="en-US" dirty="0">
                <a:solidFill>
                  <a:srgbClr val="00D1DE"/>
                </a:solidFill>
              </a:rPr>
              <a:t>prasugrel</a:t>
            </a:r>
            <a:r>
              <a:rPr lang="en-US" dirty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in improving </a:t>
            </a:r>
            <a:r>
              <a:rPr lang="en-US" dirty="0">
                <a:solidFill>
                  <a:srgbClr val="00D1DE"/>
                </a:solidFill>
              </a:rPr>
              <a:t>markers of coronary reperfusion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in </a:t>
            </a:r>
            <a:r>
              <a:rPr lang="en-US" dirty="0">
                <a:solidFill>
                  <a:srgbClr val="00D1DE"/>
                </a:solidFill>
              </a:rPr>
              <a:t>STEMI</a:t>
            </a:r>
            <a:r>
              <a:rPr lang="en-US" dirty="0"/>
              <a:t> patients planned for primary PCI</a:t>
            </a:r>
            <a:endParaRPr lang="en-US" dirty="0">
              <a:solidFill>
                <a:srgbClr val="00D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5707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75341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COMPARE CRUSH </a:t>
            </a:r>
            <a:r>
              <a:rPr lang="en-US" sz="2500" dirty="0"/>
              <a:t>Study design</a:t>
            </a:r>
            <a:endParaRPr lang="pt-BR" sz="2500" dirty="0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1170536" y="2593977"/>
            <a:ext cx="1800000" cy="584775"/>
          </a:xfrm>
          <a:prstGeom prst="rect">
            <a:avLst/>
          </a:prstGeom>
          <a:solidFill>
            <a:srgbClr val="F3BD00"/>
          </a:solidFill>
          <a:ln w="9525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600" b="0" i="0" dirty="0">
                <a:solidFill>
                  <a:schemeClr val="bg1"/>
                </a:solidFill>
                <a:cs typeface="ヒラギノ角ゴ Pro W3"/>
              </a:rPr>
              <a:t>Prasugrel 60mg</a:t>
            </a:r>
          </a:p>
          <a:p>
            <a:pPr algn="ctr"/>
            <a:r>
              <a:rPr lang="nl-NL" sz="1600" i="0" dirty="0" err="1">
                <a:solidFill>
                  <a:schemeClr val="bg1"/>
                </a:solidFill>
                <a:cs typeface="ヒラギノ角ゴ Pro W3"/>
              </a:rPr>
              <a:t>Crushed</a:t>
            </a:r>
            <a:r>
              <a:rPr lang="nl-NL" sz="1600" i="0" dirty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nl-NL" sz="1600" b="0" i="0" dirty="0">
                <a:solidFill>
                  <a:schemeClr val="bg1"/>
                </a:solidFill>
                <a:cs typeface="ヒラギノ角ゴ Pro W3"/>
              </a:rPr>
              <a:t>tablets</a:t>
            </a:r>
            <a:endParaRPr lang="en-US" sz="1600" b="0" i="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545436" y="4102715"/>
            <a:ext cx="2046778" cy="369332"/>
          </a:xfrm>
          <a:prstGeom prst="rect">
            <a:avLst/>
          </a:prstGeom>
          <a:solidFill>
            <a:schemeClr val="tx2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ヒラギノ角ゴ Pro W3"/>
              </a:rPr>
              <a:t>Primary PCI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32000" y="1082304"/>
            <a:ext cx="4680000" cy="584775"/>
          </a:xfrm>
          <a:prstGeom prst="rect">
            <a:avLst/>
          </a:prstGeom>
          <a:solidFill>
            <a:srgbClr val="203864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STEMI </a:t>
            </a:r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patients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with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symptom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onset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600" b="0" i="0" dirty="0">
                <a:solidFill>
                  <a:schemeClr val="tx1"/>
                </a:solidFill>
                <a:cs typeface="ヒラギノ角ゴ Pro W3"/>
              </a:rPr>
              <a:t>≤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6 </a:t>
            </a:r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hours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planned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for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primary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PCI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235781" y="2606805"/>
            <a:ext cx="1800000" cy="584775"/>
          </a:xfrm>
          <a:prstGeom prst="rect">
            <a:avLst/>
          </a:prstGeom>
          <a:solidFill>
            <a:srgbClr val="00D1DE"/>
          </a:solidFill>
          <a:ln w="9525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0" i="0" dirty="0">
                <a:solidFill>
                  <a:schemeClr val="tx1"/>
                </a:solidFill>
                <a:cs typeface="ヒラギノ角ゴ Pro W3"/>
              </a:rPr>
              <a:t>Prasugrel 60mg</a:t>
            </a:r>
          </a:p>
          <a:p>
            <a:pPr algn="ctr"/>
            <a:r>
              <a:rPr lang="nl-NL" sz="1600" i="0" dirty="0" err="1">
                <a:solidFill>
                  <a:schemeClr val="tx1"/>
                </a:solidFill>
                <a:cs typeface="ヒラギノ角ゴ Pro W3"/>
              </a:rPr>
              <a:t>Integral</a:t>
            </a:r>
            <a:r>
              <a:rPr lang="nl-NL" sz="1600" i="0" dirty="0">
                <a:solidFill>
                  <a:schemeClr val="tx1"/>
                </a:solidFill>
                <a:cs typeface="ヒラギノ角ゴ Pro W3"/>
              </a:rPr>
              <a:t> </a:t>
            </a:r>
            <a:r>
              <a:rPr lang="nl-NL" sz="1600" b="0" i="0" dirty="0">
                <a:solidFill>
                  <a:schemeClr val="tx1"/>
                </a:solidFill>
                <a:cs typeface="ヒラギノ角ゴ Pro W3"/>
              </a:rPr>
              <a:t>tablets</a:t>
            </a:r>
            <a:endParaRPr lang="en-US" sz="1600" b="0" i="0" dirty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112781" y="2593977"/>
            <a:ext cx="298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0" dirty="0">
                <a:solidFill>
                  <a:schemeClr val="tx1"/>
                </a:solidFill>
              </a:rPr>
              <a:t>1:1 </a:t>
            </a:r>
            <a:r>
              <a:rPr lang="nl-NL" sz="1200" i="0" dirty="0" err="1">
                <a:solidFill>
                  <a:schemeClr val="tx1"/>
                </a:solidFill>
              </a:rPr>
              <a:t>randomization</a:t>
            </a:r>
            <a:endParaRPr lang="nl-NL" sz="1200" i="0" dirty="0">
              <a:solidFill>
                <a:schemeClr val="tx1"/>
              </a:solidFill>
            </a:endParaRPr>
          </a:p>
          <a:p>
            <a:pPr algn="ctr"/>
            <a:r>
              <a:rPr lang="nl-NL" sz="1100" b="0" i="0" dirty="0">
                <a:solidFill>
                  <a:schemeClr val="tx1"/>
                </a:solidFill>
              </a:rPr>
              <a:t>2 </a:t>
            </a:r>
            <a:r>
              <a:rPr lang="nl-NL" sz="1100" b="0" i="0" dirty="0" err="1">
                <a:solidFill>
                  <a:schemeClr val="tx1"/>
                </a:solidFill>
              </a:rPr>
              <a:t>interventional</a:t>
            </a:r>
            <a:r>
              <a:rPr lang="nl-NL" sz="1100" b="0" i="0" dirty="0">
                <a:solidFill>
                  <a:schemeClr val="tx1"/>
                </a:solidFill>
              </a:rPr>
              <a:t> centers of Rotterdam / NL </a:t>
            </a:r>
            <a:r>
              <a:rPr lang="nl-NL" sz="1100" b="0" i="0" dirty="0" err="1">
                <a:solidFill>
                  <a:schemeClr val="tx1"/>
                </a:solidFill>
              </a:rPr>
              <a:t>Enrollment</a:t>
            </a:r>
            <a:r>
              <a:rPr lang="nl-NL" sz="1100" b="0" i="0" dirty="0">
                <a:solidFill>
                  <a:schemeClr val="tx1"/>
                </a:solidFill>
              </a:rPr>
              <a:t> Nov 2017 – Feb 2020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42410" y="757825"/>
            <a:ext cx="4252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0" i="0" dirty="0" err="1">
                <a:solidFill>
                  <a:schemeClr val="tx1"/>
                </a:solidFill>
              </a:rPr>
              <a:t>Prospective</a:t>
            </a:r>
            <a:r>
              <a:rPr lang="nl-NL" sz="1400" b="0" i="0" dirty="0">
                <a:solidFill>
                  <a:schemeClr val="tx1"/>
                </a:solidFill>
              </a:rPr>
              <a:t>, multicenter, </a:t>
            </a:r>
            <a:r>
              <a:rPr lang="nl-NL" sz="1400" b="0" i="0" dirty="0" err="1">
                <a:solidFill>
                  <a:schemeClr val="tx1"/>
                </a:solidFill>
              </a:rPr>
              <a:t>randomized-controlled</a:t>
            </a:r>
            <a:r>
              <a:rPr lang="nl-NL" sz="1400" b="0" i="0" dirty="0">
                <a:solidFill>
                  <a:schemeClr val="tx1"/>
                </a:solidFill>
              </a:rPr>
              <a:t> trial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567180" y="1798313"/>
            <a:ext cx="2071955" cy="523220"/>
          </a:xfrm>
          <a:prstGeom prst="rect">
            <a:avLst/>
          </a:prstGeom>
          <a:solidFill>
            <a:srgbClr val="002060"/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600" b="0" i="0" dirty="0">
                <a:solidFill>
                  <a:schemeClr val="tx1"/>
                </a:solidFill>
                <a:cs typeface="ヒラギノ角ゴ Pro W3"/>
              </a:rPr>
              <a:t>In </a:t>
            </a:r>
            <a:r>
              <a:rPr lang="nl-NL" sz="1600" b="0" i="0" dirty="0" err="1">
                <a:solidFill>
                  <a:schemeClr val="tx1"/>
                </a:solidFill>
                <a:cs typeface="ヒラギノ角ゴ Pro W3"/>
              </a:rPr>
              <a:t>the</a:t>
            </a:r>
            <a:r>
              <a:rPr lang="nl-NL" sz="1600" b="0" i="0" dirty="0">
                <a:solidFill>
                  <a:schemeClr val="tx1"/>
                </a:solidFill>
                <a:cs typeface="ヒラギノ角ゴ Pro W3"/>
              </a:rPr>
              <a:t> ambulance</a:t>
            </a:r>
          </a:p>
          <a:p>
            <a:pPr algn="ctr"/>
            <a:r>
              <a:rPr lang="nl-NL" sz="1200" b="0" dirty="0" err="1">
                <a:solidFill>
                  <a:schemeClr val="tx1"/>
                </a:solidFill>
                <a:cs typeface="ヒラギノ角ゴ Pro W3"/>
              </a:rPr>
              <a:t>Aspirin</a:t>
            </a:r>
            <a:r>
              <a:rPr lang="nl-NL" sz="1200" b="0" dirty="0">
                <a:solidFill>
                  <a:schemeClr val="tx1"/>
                </a:solidFill>
                <a:cs typeface="ヒラギノ角ゴ Pro W3"/>
              </a:rPr>
              <a:t>, </a:t>
            </a:r>
            <a:r>
              <a:rPr lang="nl-NL" sz="1200" b="0" dirty="0" err="1">
                <a:solidFill>
                  <a:schemeClr val="tx1"/>
                </a:solidFill>
                <a:cs typeface="ヒラギノ角ゴ Pro W3"/>
              </a:rPr>
              <a:t>heparin</a:t>
            </a:r>
            <a:endParaRPr lang="nl-NL" sz="1200" b="0" dirty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40" name="Stroomdiagram: Proces 39"/>
          <p:cNvSpPr/>
          <p:nvPr/>
        </p:nvSpPr>
        <p:spPr bwMode="auto">
          <a:xfrm rot="5400000">
            <a:off x="4370889" y="3883985"/>
            <a:ext cx="395871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1" name="Stroomdiagram: Proces 40"/>
          <p:cNvSpPr/>
          <p:nvPr/>
        </p:nvSpPr>
        <p:spPr bwMode="auto">
          <a:xfrm rot="5400000">
            <a:off x="4523825" y="1722427"/>
            <a:ext cx="108000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2" name="Stroomdiagram: Proces 41"/>
          <p:cNvSpPr/>
          <p:nvPr/>
        </p:nvSpPr>
        <p:spPr bwMode="auto">
          <a:xfrm rot="10800000" flipV="1">
            <a:off x="2064630" y="2048398"/>
            <a:ext cx="1502550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3" name="Stroomdiagram: Proces 42"/>
          <p:cNvSpPr/>
          <p:nvPr/>
        </p:nvSpPr>
        <p:spPr bwMode="auto">
          <a:xfrm rot="5400000" flipV="1">
            <a:off x="6874781" y="2319152"/>
            <a:ext cx="540000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4" name="Stroomdiagram: Proces 43"/>
          <p:cNvSpPr/>
          <p:nvPr/>
        </p:nvSpPr>
        <p:spPr bwMode="auto">
          <a:xfrm rot="10800000" flipV="1">
            <a:off x="5650651" y="2046697"/>
            <a:ext cx="1502550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5" name="Stroomdiagram: Proces 44"/>
          <p:cNvSpPr/>
          <p:nvPr/>
        </p:nvSpPr>
        <p:spPr bwMode="auto">
          <a:xfrm rot="5400000" flipV="1">
            <a:off x="1801652" y="2309398"/>
            <a:ext cx="540000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6" name="Stroomdiagram: Proces 45"/>
          <p:cNvSpPr/>
          <p:nvPr/>
        </p:nvSpPr>
        <p:spPr bwMode="auto">
          <a:xfrm rot="10800000" flipV="1">
            <a:off x="2064629" y="3697330"/>
            <a:ext cx="5088572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7" name="Stroomdiagram: Proces 46"/>
          <p:cNvSpPr/>
          <p:nvPr/>
        </p:nvSpPr>
        <p:spPr bwMode="auto">
          <a:xfrm rot="5400000" flipV="1">
            <a:off x="6892781" y="3435455"/>
            <a:ext cx="504000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9" name="Stroomdiagram: Proces 48"/>
          <p:cNvSpPr/>
          <p:nvPr/>
        </p:nvSpPr>
        <p:spPr bwMode="auto">
          <a:xfrm rot="5400000" flipV="1">
            <a:off x="1819652" y="3429041"/>
            <a:ext cx="504000" cy="18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796017" y="3449621"/>
            <a:ext cx="15456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i="0" dirty="0">
                <a:solidFill>
                  <a:schemeClr val="tx1"/>
                </a:solidFill>
              </a:rPr>
              <a:t>Transfer </a:t>
            </a:r>
            <a:r>
              <a:rPr lang="nl-NL" sz="1050" b="0" i="0" dirty="0" err="1">
                <a:solidFill>
                  <a:schemeClr val="tx1"/>
                </a:solidFill>
              </a:rPr>
              <a:t>to</a:t>
            </a:r>
            <a:r>
              <a:rPr lang="nl-NL" sz="1050" b="0" i="0" dirty="0">
                <a:solidFill>
                  <a:schemeClr val="tx1"/>
                </a:solidFill>
              </a:rPr>
              <a:t> PCI center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2"/>
          <a:stretch/>
        </p:blipFill>
        <p:spPr bwMode="auto">
          <a:xfrm>
            <a:off x="6338814" y="4142175"/>
            <a:ext cx="814387" cy="3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66" y="4170803"/>
            <a:ext cx="588552" cy="1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CCEA0FB3-26FE-4D4B-809E-721F1D3DB5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9894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COMPARE CRUSH Study Population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45467"/>
              </p:ext>
            </p:extLst>
          </p:nvPr>
        </p:nvGraphicFramePr>
        <p:xfrm>
          <a:off x="162026" y="1263033"/>
          <a:ext cx="8773252" cy="939932"/>
        </p:xfrm>
        <a:graphic>
          <a:graphicData uri="http://schemas.openxmlformats.org/drawingml/2006/table">
            <a:tbl>
              <a:tblPr/>
              <a:tblGrid>
                <a:gridCol w="877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Inclusion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 criteria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3BD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Symptoms of acute MI of more than 30 min but less than 6 hours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persistent ST-segment elevation ≥ 1 mm in two or more contiguous ECG leads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14">
            <a:extLst>
              <a:ext uri="{FF2B5EF4-FFF2-40B4-BE49-F238E27FC236}">
                <a16:creationId xmlns:a16="http://schemas.microsoft.com/office/drawing/2014/main" id="{36B4BE0F-DBF4-4127-903D-EF2096427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042" y="4688051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i="0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77485"/>
              </p:ext>
            </p:extLst>
          </p:nvPr>
        </p:nvGraphicFramePr>
        <p:xfrm>
          <a:off x="162026" y="2616324"/>
          <a:ext cx="8773252" cy="1752636"/>
        </p:xfrm>
        <a:graphic>
          <a:graphicData uri="http://schemas.openxmlformats.org/drawingml/2006/table">
            <a:tbl>
              <a:tblPr/>
              <a:tblGrid>
                <a:gridCol w="877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Exclusion criteria</a:t>
                      </a: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Contraindication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prasugrel (e.g.,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intracranial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bleeding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CVA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including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TIA, etc.)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for chronic oral anticoagulation therapy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Cardiogenic shock with severe hemodynamic instability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Patients requiring dialysis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Patients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unable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swallow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oral</a:t>
                      </a: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medication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53645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2E108AB-2CCB-D444-9DEF-28C904368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018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Endpoints</a:t>
            </a:r>
            <a:endParaRPr lang="en-US" sz="25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43222" y="1184793"/>
            <a:ext cx="8651207" cy="128408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Independent Primary Endpoints: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TIMI 3 flow in the infarct-related artery at first angiography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≥70% ST-segment resolution 1 hour after primary PCI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NL" sz="2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AFC6FAA-359B-414C-8D76-5CD3DA4B1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3222" y="2468880"/>
            <a:ext cx="8651207" cy="18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1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1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1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nl-NL" sz="200" i="0" kern="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i="0" kern="0" dirty="0">
                <a:solidFill>
                  <a:schemeClr val="accent2"/>
                </a:solidFill>
              </a:rPr>
              <a:t>Key Secondary Endpoints: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0" kern="0" dirty="0"/>
              <a:t>Platelet Reactivity Assessment (</a:t>
            </a:r>
            <a:r>
              <a:rPr lang="en-US" sz="1600" i="0" kern="0" dirty="0" err="1"/>
              <a:t>VerifyNow</a:t>
            </a:r>
            <a:r>
              <a:rPr lang="en-US" sz="1600" i="0" kern="0" dirty="0"/>
              <a:t>™)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0" kern="0" dirty="0"/>
              <a:t>Clinical outcomes death, MI, urgent revascularization, stent thrombosis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0" kern="0" dirty="0"/>
              <a:t>Safety endpoint - Bleeding events TIMI major or BARC ≥3</a:t>
            </a:r>
          </a:p>
        </p:txBody>
      </p:sp>
    </p:spTree>
    <p:extLst>
      <p:ext uri="{BB962C8B-B14F-4D97-AF65-F5344CB8AC3E}">
        <p14:creationId xmlns:p14="http://schemas.microsoft.com/office/powerpoint/2010/main" val="31315927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Sample Size Estimation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81362"/>
              </p:ext>
            </p:extLst>
          </p:nvPr>
        </p:nvGraphicFramePr>
        <p:xfrm>
          <a:off x="316866" y="762609"/>
          <a:ext cx="8503920" cy="3329813"/>
        </p:xfrm>
        <a:graphic>
          <a:graphicData uri="http://schemas.openxmlformats.org/drawingml/2006/table">
            <a:tbl>
              <a:tblPr/>
              <a:tblGrid>
                <a:gridCol w="290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4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4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1st </a:t>
                      </a:r>
                      <a:r>
                        <a:rPr kumimoji="0" lang="nl-N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primary</a:t>
                      </a: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endpoint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48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2nd </a:t>
                      </a:r>
                      <a:r>
                        <a:rPr kumimoji="0" lang="nl-N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primary</a:t>
                      </a: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efficacy</a:t>
                      </a:r>
                      <a:r>
                        <a:rPr kumimoji="0" lang="nl-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3BD00"/>
                          </a:solidFill>
                          <a:effectLst/>
                          <a:latin typeface="Arial" charset="0"/>
                        </a:rPr>
                        <a:t>endpoint</a:t>
                      </a:r>
                    </a:p>
                  </a:txBody>
                  <a:tcPr marL="68580" marR="68580" marT="34293" marB="3429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TIMI 3 flow in IRA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first angiography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 ST-segment </a:t>
                      </a:r>
                      <a:r>
                        <a:rPr kumimoji="0" lang="nl-NL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resolution</a:t>
                      </a:r>
                      <a:r>
                        <a:rPr kumimoji="0" lang="nl-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</a:t>
                      </a:r>
                      <a:r>
                        <a:rPr kumimoji="0" lang="nl-N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</a:t>
                      </a:r>
                      <a:r>
                        <a:rPr kumimoji="0" lang="nl-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</a:t>
                      </a:r>
                      <a:r>
                        <a:rPr kumimoji="0" lang="nl-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post-PCI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Expected event rate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TIMI 3 flow - 83% 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complete STR - 43% 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Expected effect size of study treatment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Two-sided type I error (⍺)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Drop-outs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 for patients with absence of final STEMI diagnosis 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 for missing IC or primary endpoint data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53645"/>
                  </a:ext>
                </a:extLst>
              </a:tr>
            </a:tbl>
          </a:graphicData>
        </a:graphic>
      </p:graphicFrame>
      <p:sp>
        <p:nvSpPr>
          <p:cNvPr id="7" name="Text Box 14">
            <a:extLst>
              <a:ext uri="{FF2B5EF4-FFF2-40B4-BE49-F238E27FC236}">
                <a16:creationId xmlns:a16="http://schemas.microsoft.com/office/drawing/2014/main" id="{36B4BE0F-DBF4-4127-903D-EF2096427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571" y="4841211"/>
            <a:ext cx="5174070" cy="2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0" i="0" baseline="30000" dirty="0">
                <a:solidFill>
                  <a:schemeClr val="tx1"/>
                </a:solidFill>
              </a:rPr>
              <a:t>1</a:t>
            </a:r>
            <a:r>
              <a:rPr lang="en-US" sz="1000" b="0" i="0" dirty="0">
                <a:solidFill>
                  <a:schemeClr val="tx1"/>
                </a:solidFill>
              </a:rPr>
              <a:t> </a:t>
            </a:r>
            <a:r>
              <a:rPr lang="en-US" sz="1000" b="0" i="0" dirty="0" err="1">
                <a:solidFill>
                  <a:schemeClr val="tx1"/>
                </a:solidFill>
              </a:rPr>
              <a:t>Montalescot</a:t>
            </a:r>
            <a:r>
              <a:rPr lang="en-US" sz="1000" b="0" i="0" dirty="0">
                <a:solidFill>
                  <a:schemeClr val="tx1"/>
                </a:solidFill>
              </a:rPr>
              <a:t> G. et al </a:t>
            </a:r>
            <a:r>
              <a:rPr lang="nl-NL" sz="1000" b="0" i="0" dirty="0">
                <a:solidFill>
                  <a:schemeClr val="tx1"/>
                </a:solidFill>
              </a:rPr>
              <a:t>N </a:t>
            </a:r>
            <a:r>
              <a:rPr lang="nl-NL" sz="1000" b="0" i="0" dirty="0" err="1">
                <a:solidFill>
                  <a:schemeClr val="tx1"/>
                </a:solidFill>
              </a:rPr>
              <a:t>Engl</a:t>
            </a:r>
            <a:r>
              <a:rPr lang="nl-NL" sz="1000" b="0" i="0" dirty="0">
                <a:solidFill>
                  <a:schemeClr val="tx1"/>
                </a:solidFill>
              </a:rPr>
              <a:t> J </a:t>
            </a:r>
            <a:r>
              <a:rPr lang="nl-NL" sz="1000" b="0" i="0" dirty="0" err="1">
                <a:solidFill>
                  <a:schemeClr val="tx1"/>
                </a:solidFill>
              </a:rPr>
              <a:t>Med</a:t>
            </a:r>
            <a:r>
              <a:rPr lang="nl-NL" sz="1000" b="0" i="0" dirty="0">
                <a:solidFill>
                  <a:schemeClr val="tx1"/>
                </a:solidFill>
              </a:rPr>
              <a:t> 2014; 371:1016-1027</a:t>
            </a:r>
            <a:endParaRPr lang="en-US" sz="1000" i="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208011" y="4191847"/>
            <a:ext cx="4721629" cy="3491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dirty="0">
                <a:solidFill>
                  <a:srgbClr val="F3B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Total sample size: 674 patients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F3B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95CAD66-CF32-8943-99F9-B4CD7550D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304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Trial Organization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28720"/>
              </p:ext>
            </p:extLst>
          </p:nvPr>
        </p:nvGraphicFramePr>
        <p:xfrm>
          <a:off x="240334" y="741894"/>
          <a:ext cx="8656983" cy="3723073"/>
        </p:xfrm>
        <a:graphic>
          <a:graphicData uri="http://schemas.openxmlformats.org/drawingml/2006/table">
            <a:tbl>
              <a:tblPr/>
              <a:tblGrid>
                <a:gridCol w="399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Principle Investigators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George J. Vlachojannis (Lead PI), Jeroen Wilschut (Co-PI)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 Chair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Pieter C. Smits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Advisory Panel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None/>
                      </a:pPr>
                      <a:r>
                        <a:rPr lang="en-GB" sz="1400" dirty="0"/>
                        <a:t>Nicolas van </a:t>
                      </a:r>
                      <a:r>
                        <a:rPr lang="en-GB" sz="1400" dirty="0" err="1"/>
                        <a:t>Mieghem</a:t>
                      </a:r>
                      <a:r>
                        <a:rPr lang="en-GB" sz="1400" dirty="0"/>
                        <a:t> (Chair),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Dominick J. </a:t>
                      </a:r>
                      <a:r>
                        <a:rPr lang="en-GB" sz="1400" dirty="0" err="1"/>
                        <a:t>Angiolillo</a:t>
                      </a:r>
                      <a:r>
                        <a:rPr lang="en-GB" sz="1400" dirty="0"/>
                        <a:t>, Gilles </a:t>
                      </a:r>
                      <a:r>
                        <a:rPr lang="en-GB" sz="1400" dirty="0" err="1"/>
                        <a:t>Montalescot</a:t>
                      </a:r>
                      <a:r>
                        <a:rPr lang="en-GB" sz="1400" dirty="0"/>
                        <a:t>,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 err="1"/>
                        <a:t>Dimitrios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Alexopoulos</a:t>
                      </a:r>
                      <a:r>
                        <a:rPr lang="nl-NL" sz="1400" dirty="0"/>
                        <a:t>,</a:t>
                      </a:r>
                      <a:r>
                        <a:rPr lang="nl-NL" sz="1400" baseline="0" dirty="0"/>
                        <a:t> </a:t>
                      </a:r>
                      <a:r>
                        <a:rPr lang="en-GB" sz="1400" dirty="0"/>
                        <a:t>Mitchell W. Krucoff,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Miguel Lemmert, Roberto Diletti</a:t>
                      </a:r>
                      <a:endParaRPr lang="nl-NL" sz="1400" dirty="0"/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DSMB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Freek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W.A.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Verheugt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(Chair),</a:t>
                      </a:r>
                      <a:r>
                        <a:rPr lang="en-US" sz="1400" i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 G.P.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Tijssen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i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Michiel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Voskuil</a:t>
                      </a:r>
                      <a:endParaRPr lang="en-US" sz="140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CEC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Karel T.</a:t>
                      </a:r>
                      <a:r>
                        <a:rPr lang="nl-NL" sz="1400" i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Koch (Chair),</a:t>
                      </a:r>
                      <a:r>
                        <a:rPr lang="nl-NL" sz="1400" i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Martijn Meuwissen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Statistics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Ronak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Delewi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(Lead), Rosanne Vogel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Management &amp; Monitoring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Ria Van Vliet, Claudia Van Vliet, Arno Ruiter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 coordinator ambulance service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Nancy van der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Waarden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Marileen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Biekart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Sponsor 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Maasstad Hospital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Funding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nl-NL" sz="1400" i="0" dirty="0" err="1">
                          <a:solidFill>
                            <a:schemeClr val="tx1"/>
                          </a:solidFill>
                        </a:rPr>
                        <a:t>MicroPort</a:t>
                      </a:r>
                      <a:r>
                        <a:rPr lang="nl-NL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400" i="0" dirty="0" err="1">
                          <a:solidFill>
                            <a:schemeClr val="tx1"/>
                          </a:solidFill>
                        </a:rPr>
                        <a:t>Medical</a:t>
                      </a:r>
                      <a:r>
                        <a:rPr lang="nl-NL" sz="1400" i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l-NL" sz="1400" i="0" dirty="0" err="1">
                          <a:solidFill>
                            <a:schemeClr val="tx1"/>
                          </a:solidFill>
                        </a:rPr>
                        <a:t>Daiichi</a:t>
                      </a:r>
                      <a:r>
                        <a:rPr lang="nl-NL" sz="14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400" i="0" dirty="0" err="1">
                          <a:solidFill>
                            <a:schemeClr val="tx1"/>
                          </a:solidFill>
                        </a:rPr>
                        <a:t>Sankyo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 Box 14">
            <a:extLst>
              <a:ext uri="{FF2B5EF4-FFF2-40B4-BE49-F238E27FC236}">
                <a16:creationId xmlns:a16="http://schemas.microsoft.com/office/drawing/2014/main" id="{36B4BE0F-DBF4-4127-903D-EF2096427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042" y="4688051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777D120-63DB-824D-A143-14FCDAC76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" y="67485"/>
            <a:ext cx="1342338" cy="4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38593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9">
      <a:dk1>
        <a:srgbClr val="000000"/>
      </a:dk1>
      <a:lt1>
        <a:srgbClr val="FFFFFF"/>
      </a:lt1>
      <a:dk2>
        <a:srgbClr val="050B36"/>
      </a:dk2>
      <a:lt2>
        <a:srgbClr val="050B36"/>
      </a:lt2>
      <a:accent1>
        <a:srgbClr val="210032"/>
      </a:accent1>
      <a:accent2>
        <a:srgbClr val="00D1DE"/>
      </a:accent2>
      <a:accent3>
        <a:srgbClr val="F3BD00"/>
      </a:accent3>
      <a:accent4>
        <a:srgbClr val="00415D"/>
      </a:accent4>
      <a:accent5>
        <a:srgbClr val="FFADAA"/>
      </a:accent5>
      <a:accent6>
        <a:srgbClr val="2D2D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6520</TotalTime>
  <Words>1533</Words>
  <Application>Microsoft Macintosh PowerPoint</Application>
  <PresentationFormat>On-screen Show (16:9)</PresentationFormat>
  <Paragraphs>270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Wingdings 2</vt:lpstr>
      <vt:lpstr>CRF_2006_background</vt:lpstr>
      <vt:lpstr>Effect of pre-hospital crushed prasugrel tablets in patients with STEMI planned for primary percutaneous coronary intervention</vt:lpstr>
      <vt:lpstr>Disclosure</vt:lpstr>
      <vt:lpstr>Background</vt:lpstr>
      <vt:lpstr>Objective</vt:lpstr>
      <vt:lpstr>COMPARE CRUSH Study design</vt:lpstr>
      <vt:lpstr>COMPARE CRUSH Study Population</vt:lpstr>
      <vt:lpstr>Study Endpoints</vt:lpstr>
      <vt:lpstr>Sample Size Estimation</vt:lpstr>
      <vt:lpstr>Trial Organization</vt:lpstr>
      <vt:lpstr>Patient Flowchart</vt:lpstr>
      <vt:lpstr>Baseline characteristics</vt:lpstr>
      <vt:lpstr>Procedural characteristics</vt:lpstr>
      <vt:lpstr>Time metrics</vt:lpstr>
      <vt:lpstr>Primary endpoint</vt:lpstr>
      <vt:lpstr>Primary endpoint</vt:lpstr>
      <vt:lpstr>Key secondary endpoints</vt:lpstr>
      <vt:lpstr>Key secondary endpoints</vt:lpstr>
      <vt:lpstr>Key secondary endpoints</vt:lpstr>
      <vt:lpstr>Subgroup analysis</vt:lpstr>
      <vt:lpstr>Subgroup analysis</vt:lpstr>
      <vt:lpstr>Limitations</vt:lpstr>
      <vt:lpstr>Conclusion</vt:lpstr>
      <vt:lpstr>PowerPoint Presentation</vt:lpstr>
      <vt:lpstr>PowerPoint Presentation</vt:lpstr>
    </vt:vector>
  </TitlesOfParts>
  <Manager/>
  <Company>CRF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CRUSH</dc:title>
  <dc:subject/>
  <dc:creator>g_vlachojannis</dc:creator>
  <cp:keywords/>
  <dc:description/>
  <cp:lastModifiedBy>Georgios Vlachojannis</cp:lastModifiedBy>
  <cp:revision>339</cp:revision>
  <dcterms:created xsi:type="dcterms:W3CDTF">2015-03-17T14:58:49Z</dcterms:created>
  <dcterms:modified xsi:type="dcterms:W3CDTF">2020-10-10T20:28:16Z</dcterms:modified>
  <cp:category/>
</cp:coreProperties>
</file>