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57" r:id="rId3"/>
    <p:sldId id="261" r:id="rId4"/>
    <p:sldId id="279" r:id="rId5"/>
    <p:sldId id="258" r:id="rId6"/>
    <p:sldId id="280" r:id="rId7"/>
    <p:sldId id="259" r:id="rId8"/>
    <p:sldId id="263" r:id="rId9"/>
    <p:sldId id="264" r:id="rId10"/>
    <p:sldId id="265" r:id="rId11"/>
    <p:sldId id="266" r:id="rId12"/>
    <p:sldId id="267" r:id="rId13"/>
    <p:sldId id="268" r:id="rId14"/>
    <p:sldId id="269" r:id="rId15"/>
    <p:sldId id="270" r:id="rId16"/>
    <p:sldId id="274" r:id="rId17"/>
    <p:sldId id="271" r:id="rId18"/>
    <p:sldId id="272" r:id="rId19"/>
    <p:sldId id="278" r:id="rId20"/>
    <p:sldId id="281" r:id="rId21"/>
    <p:sldId id="273" r:id="rId22"/>
    <p:sldId id="275" r:id="rId23"/>
    <p:sldId id="282" r:id="rId24"/>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10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6837" autoAdjust="0"/>
  </p:normalViewPr>
  <p:slideViewPr>
    <p:cSldViewPr snapToGrid="0" snapToObjects="1">
      <p:cViewPr varScale="1">
        <p:scale>
          <a:sx n="120" d="100"/>
          <a:sy n="120" d="100"/>
        </p:scale>
        <p:origin x="114" y="180"/>
      </p:cViewPr>
      <p:guideLst/>
    </p:cSldViewPr>
  </p:slideViewPr>
  <p:outlineViewPr>
    <p:cViewPr>
      <p:scale>
        <a:sx n="33" d="100"/>
        <a:sy n="33" d="100"/>
      </p:scale>
      <p:origin x="0" y="-4266"/>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3" d="100"/>
          <a:sy n="93" d="100"/>
        </p:scale>
        <p:origin x="362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32" tIns="45716" rIns="91432" bIns="45716" rtlCol="0"/>
          <a:lstStyle>
            <a:lvl1pPr algn="l">
              <a:defRPr sz="1200"/>
            </a:lvl1pPr>
          </a:lstStyle>
          <a:p>
            <a:endParaRPr lang="en-US"/>
          </a:p>
        </p:txBody>
      </p:sp>
      <p:sp>
        <p:nvSpPr>
          <p:cNvPr id="3" name="Tijdelijke aanduiding voor datum 2"/>
          <p:cNvSpPr>
            <a:spLocks noGrp="1"/>
          </p:cNvSpPr>
          <p:nvPr>
            <p:ph type="dt" sz="quarter" idx="1"/>
          </p:nvPr>
        </p:nvSpPr>
        <p:spPr>
          <a:xfrm>
            <a:off x="3849689" y="0"/>
            <a:ext cx="2946400" cy="496888"/>
          </a:xfrm>
          <a:prstGeom prst="rect">
            <a:avLst/>
          </a:prstGeom>
        </p:spPr>
        <p:txBody>
          <a:bodyPr vert="horz" lIns="91432" tIns="45716" rIns="91432" bIns="45716" rtlCol="0"/>
          <a:lstStyle>
            <a:lvl1pPr algn="r">
              <a:defRPr sz="1200"/>
            </a:lvl1pPr>
          </a:lstStyle>
          <a:p>
            <a:fld id="{DCAD93FE-90D0-4EBD-949B-C6504F739BBD}" type="datetimeFigureOut">
              <a:rPr lang="en-US" smtClean="0"/>
              <a:t>8/28/2020</a:t>
            </a:fld>
            <a:endParaRPr lang="en-US"/>
          </a:p>
        </p:txBody>
      </p:sp>
      <p:sp>
        <p:nvSpPr>
          <p:cNvPr id="4" name="Tijdelijke aanduiding voor voettekst 3"/>
          <p:cNvSpPr>
            <a:spLocks noGrp="1"/>
          </p:cNvSpPr>
          <p:nvPr>
            <p:ph type="ftr" sz="quarter" idx="2"/>
          </p:nvPr>
        </p:nvSpPr>
        <p:spPr>
          <a:xfrm>
            <a:off x="0" y="9429750"/>
            <a:ext cx="2946400" cy="496888"/>
          </a:xfrm>
          <a:prstGeom prst="rect">
            <a:avLst/>
          </a:prstGeom>
        </p:spPr>
        <p:txBody>
          <a:bodyPr vert="horz" lIns="91432" tIns="45716" rIns="91432" bIns="45716" rtlCol="0" anchor="b"/>
          <a:lstStyle>
            <a:lvl1pPr algn="l">
              <a:defRPr sz="1200"/>
            </a:lvl1pPr>
          </a:lstStyle>
          <a:p>
            <a:endParaRPr lang="en-US"/>
          </a:p>
        </p:txBody>
      </p:sp>
      <p:sp>
        <p:nvSpPr>
          <p:cNvPr id="5" name="Tijdelijke aanduiding voor dianummer 4"/>
          <p:cNvSpPr>
            <a:spLocks noGrp="1"/>
          </p:cNvSpPr>
          <p:nvPr>
            <p:ph type="sldNum" sz="quarter" idx="3"/>
          </p:nvPr>
        </p:nvSpPr>
        <p:spPr>
          <a:xfrm>
            <a:off x="3849689" y="9429750"/>
            <a:ext cx="2946400" cy="496888"/>
          </a:xfrm>
          <a:prstGeom prst="rect">
            <a:avLst/>
          </a:prstGeom>
        </p:spPr>
        <p:txBody>
          <a:bodyPr vert="horz" lIns="91432" tIns="45716" rIns="91432" bIns="45716" rtlCol="0" anchor="b"/>
          <a:lstStyle>
            <a:lvl1pPr algn="r">
              <a:defRPr sz="1200"/>
            </a:lvl1pPr>
          </a:lstStyle>
          <a:p>
            <a:fld id="{EDBC48EB-7D48-42E1-A8CA-C2366F0CFD99}" type="slidenum">
              <a:rPr lang="en-US" smtClean="0"/>
              <a:t>‹nr.›</a:t>
            </a:fld>
            <a:endParaRPr lang="en-US"/>
          </a:p>
        </p:txBody>
      </p:sp>
    </p:spTree>
    <p:extLst>
      <p:ext uri="{BB962C8B-B14F-4D97-AF65-F5344CB8AC3E}">
        <p14:creationId xmlns:p14="http://schemas.microsoft.com/office/powerpoint/2010/main" val="678756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8056"/>
          </a:xfrm>
          <a:prstGeom prst="rect">
            <a:avLst/>
          </a:prstGeom>
        </p:spPr>
        <p:txBody>
          <a:bodyPr vert="horz" lIns="91432" tIns="45716" rIns="91432" bIns="45716" rtlCol="0"/>
          <a:lstStyle>
            <a:lvl1pPr algn="l">
              <a:defRPr sz="1200"/>
            </a:lvl1pPr>
          </a:lstStyle>
          <a:p>
            <a:endParaRPr lang="en-US"/>
          </a:p>
        </p:txBody>
      </p:sp>
      <p:sp>
        <p:nvSpPr>
          <p:cNvPr id="3" name="Tijdelijke aanduiding voor datum 2"/>
          <p:cNvSpPr>
            <a:spLocks noGrp="1"/>
          </p:cNvSpPr>
          <p:nvPr>
            <p:ph type="dt" idx="1"/>
          </p:nvPr>
        </p:nvSpPr>
        <p:spPr>
          <a:xfrm>
            <a:off x="3850444" y="0"/>
            <a:ext cx="2945659" cy="498056"/>
          </a:xfrm>
          <a:prstGeom prst="rect">
            <a:avLst/>
          </a:prstGeom>
        </p:spPr>
        <p:txBody>
          <a:bodyPr vert="horz" lIns="91432" tIns="45716" rIns="91432" bIns="45716" rtlCol="0"/>
          <a:lstStyle>
            <a:lvl1pPr algn="r">
              <a:defRPr sz="1200"/>
            </a:lvl1pPr>
          </a:lstStyle>
          <a:p>
            <a:fld id="{EA43CCFC-2DD1-418F-8122-D4DF19A610DB}" type="datetimeFigureOut">
              <a:rPr lang="en-US" smtClean="0"/>
              <a:t>8/28/2020</a:t>
            </a:fld>
            <a:endParaRPr lang="en-US"/>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2" tIns="45716" rIns="91432" bIns="45716" rtlCol="0" anchor="ctr"/>
          <a:lstStyle/>
          <a:p>
            <a:endParaRPr lang="en-US"/>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32" tIns="45716" rIns="91432" bIns="45716"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voettekst 5"/>
          <p:cNvSpPr>
            <a:spLocks noGrp="1"/>
          </p:cNvSpPr>
          <p:nvPr>
            <p:ph type="ftr" sz="quarter" idx="4"/>
          </p:nvPr>
        </p:nvSpPr>
        <p:spPr>
          <a:xfrm>
            <a:off x="1" y="9428585"/>
            <a:ext cx="2945659" cy="498055"/>
          </a:xfrm>
          <a:prstGeom prst="rect">
            <a:avLst/>
          </a:prstGeom>
        </p:spPr>
        <p:txBody>
          <a:bodyPr vert="horz" lIns="91432" tIns="45716" rIns="91432" bIns="45716"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50444" y="9428585"/>
            <a:ext cx="2945659" cy="498055"/>
          </a:xfrm>
          <a:prstGeom prst="rect">
            <a:avLst/>
          </a:prstGeom>
        </p:spPr>
        <p:txBody>
          <a:bodyPr vert="horz" lIns="91432" tIns="45716" rIns="91432" bIns="45716" rtlCol="0" anchor="b"/>
          <a:lstStyle>
            <a:lvl1pPr algn="r">
              <a:defRPr sz="1200"/>
            </a:lvl1pPr>
          </a:lstStyle>
          <a:p>
            <a:fld id="{53660521-179D-4A06-8FD7-D0FAEBB472BE}" type="slidenum">
              <a:rPr lang="en-US" smtClean="0"/>
              <a:t>‹nr.›</a:t>
            </a:fld>
            <a:endParaRPr lang="en-US"/>
          </a:p>
        </p:txBody>
      </p:sp>
    </p:spTree>
    <p:extLst>
      <p:ext uri="{BB962C8B-B14F-4D97-AF65-F5344CB8AC3E}">
        <p14:creationId xmlns:p14="http://schemas.microsoft.com/office/powerpoint/2010/main" val="1079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Chair person,</a:t>
            </a:r>
            <a:r>
              <a:rPr lang="en-US" baseline="0" dirty="0" smtClean="0"/>
              <a:t> ladies and gentlemen, on behalf of the POPULAR TAVI investigators, I would like to present cohort A of the Popular TAVI Trial: Aspirin with or without </a:t>
            </a:r>
            <a:r>
              <a:rPr lang="en-US" baseline="0" dirty="0" err="1" smtClean="0"/>
              <a:t>clopidogrel</a:t>
            </a:r>
            <a:r>
              <a:rPr lang="en-US" baseline="0" dirty="0" smtClean="0"/>
              <a:t> after </a:t>
            </a:r>
            <a:r>
              <a:rPr lang="en-US" baseline="0" dirty="0" err="1" smtClean="0"/>
              <a:t>transcatheter</a:t>
            </a:r>
            <a:r>
              <a:rPr lang="en-US" baseline="0" dirty="0" smtClean="0"/>
              <a:t> aortic valve implantation. </a:t>
            </a:r>
            <a:endParaRPr lang="en-US" dirty="0"/>
          </a:p>
        </p:txBody>
      </p:sp>
      <p:sp>
        <p:nvSpPr>
          <p:cNvPr id="4" name="Tijdelijke aanduiding voor dianummer 3"/>
          <p:cNvSpPr>
            <a:spLocks noGrp="1"/>
          </p:cNvSpPr>
          <p:nvPr>
            <p:ph type="sldNum" sz="quarter" idx="10"/>
          </p:nvPr>
        </p:nvSpPr>
        <p:spPr/>
        <p:txBody>
          <a:bodyPr/>
          <a:lstStyle/>
          <a:p>
            <a:fld id="{53660521-179D-4A06-8FD7-D0FAEBB472BE}" type="slidenum">
              <a:rPr lang="en-US" smtClean="0"/>
              <a:t>1</a:t>
            </a:fld>
            <a:endParaRPr lang="en-US"/>
          </a:p>
        </p:txBody>
      </p:sp>
    </p:spTree>
    <p:extLst>
      <p:ext uri="{BB962C8B-B14F-4D97-AF65-F5344CB8AC3E}">
        <p14:creationId xmlns:p14="http://schemas.microsoft.com/office/powerpoint/2010/main" val="855717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The</a:t>
            </a:r>
            <a:r>
              <a:rPr lang="en-US" baseline="0" dirty="0" smtClean="0"/>
              <a:t> flowchart is shown on this slide. </a:t>
            </a:r>
          </a:p>
          <a:p>
            <a:endParaRPr lang="en-US" baseline="0" dirty="0" smtClean="0"/>
          </a:p>
          <a:p>
            <a:r>
              <a:rPr lang="en-US" baseline="0" dirty="0" smtClean="0"/>
              <a:t>In total 690 patient with a planned were randomized prior to TAVI, to either aspirin alone or aspirin plus </a:t>
            </a:r>
            <a:r>
              <a:rPr lang="en-US" baseline="0" dirty="0" err="1" smtClean="0"/>
              <a:t>clopidogrel</a:t>
            </a:r>
            <a:r>
              <a:rPr lang="en-US" baseline="0" dirty="0" smtClean="0"/>
              <a:t> follow by aspirin alone. </a:t>
            </a:r>
          </a:p>
          <a:p>
            <a:endParaRPr lang="en-US" baseline="0" dirty="0" smtClean="0"/>
          </a:p>
          <a:p>
            <a:r>
              <a:rPr lang="en-US" baseline="0" dirty="0" smtClean="0"/>
              <a:t>On the left side the aspirin alone group, 343 patients were randomized to aspirin alone, and after exclusion 331 were included in the modified intention-to-treat analysis </a:t>
            </a:r>
          </a:p>
          <a:p>
            <a:endParaRPr lang="en-US" baseline="0" dirty="0" smtClean="0"/>
          </a:p>
          <a:p>
            <a:pPr defTabSz="914326">
              <a:defRPr/>
            </a:pPr>
            <a:r>
              <a:rPr lang="en-US" baseline="0" dirty="0" smtClean="0"/>
              <a:t>On the right side the aspirin plus </a:t>
            </a:r>
            <a:r>
              <a:rPr lang="en-US" baseline="0" dirty="0" err="1" smtClean="0"/>
              <a:t>clopidogrel</a:t>
            </a:r>
            <a:r>
              <a:rPr lang="en-US" baseline="0" dirty="0" smtClean="0"/>
              <a:t> group, 347 patients were randomized to aspirin plus 3 months </a:t>
            </a:r>
            <a:r>
              <a:rPr lang="en-US" baseline="0" dirty="0" err="1" smtClean="0"/>
              <a:t>clopidogel</a:t>
            </a:r>
            <a:r>
              <a:rPr lang="en-US" baseline="0" dirty="0" smtClean="0"/>
              <a:t>, and after exclusions, 334 were included in the modified intention-to-treat analysis</a:t>
            </a:r>
          </a:p>
          <a:p>
            <a:endParaRPr lang="en-US" dirty="0" smtClean="0"/>
          </a:p>
          <a:p>
            <a:r>
              <a:rPr lang="en-US" dirty="0" smtClean="0"/>
              <a:t>Follow-up was</a:t>
            </a:r>
            <a:r>
              <a:rPr lang="en-US" baseline="0" dirty="0" smtClean="0"/>
              <a:t> 1 year. </a:t>
            </a:r>
          </a:p>
          <a:p>
            <a:endParaRPr lang="en-US" dirty="0" smtClean="0"/>
          </a:p>
          <a:p>
            <a:r>
              <a:rPr lang="en-US" dirty="0" smtClean="0"/>
              <a:t>The co-primary</a:t>
            </a:r>
            <a:r>
              <a:rPr lang="en-US" baseline="0" dirty="0" smtClean="0"/>
              <a:t> outcomes were All bleedings according to VARC-2 and non-procedural bleeding according to BARC</a:t>
            </a:r>
          </a:p>
          <a:p>
            <a:endParaRPr lang="en-US" baseline="0" dirty="0" smtClean="0"/>
          </a:p>
          <a:p>
            <a:pPr>
              <a:tabLst>
                <a:tab pos="2133427" algn="l"/>
                <a:tab pos="2346134" algn="l"/>
              </a:tabLst>
            </a:pPr>
            <a:r>
              <a:rPr lang="en-US" baseline="0" dirty="0" smtClean="0"/>
              <a:t>The co-secondary outcomes consisted of the composite CV mortality, non-procedural bleeding, all-cause stroke, or MI and the composite of </a:t>
            </a:r>
            <a:r>
              <a:rPr lang="en-GB" dirty="0">
                <a:solidFill>
                  <a:sysClr val="windowText" lastClr="000000"/>
                </a:solidFill>
              </a:rPr>
              <a:t>CV mortality, ischemic stroke, or MI</a:t>
            </a:r>
            <a:endParaRPr lang="nl-NL" dirty="0">
              <a:solidFill>
                <a:sysClr val="windowText" lastClr="000000"/>
              </a:solidFill>
            </a:endParaRPr>
          </a:p>
        </p:txBody>
      </p:sp>
      <p:sp>
        <p:nvSpPr>
          <p:cNvPr id="4" name="Tijdelijke aanduiding voor dianummer 3"/>
          <p:cNvSpPr>
            <a:spLocks noGrp="1"/>
          </p:cNvSpPr>
          <p:nvPr>
            <p:ph type="sldNum" sz="quarter" idx="10"/>
          </p:nvPr>
        </p:nvSpPr>
        <p:spPr/>
        <p:txBody>
          <a:bodyPr/>
          <a:lstStyle/>
          <a:p>
            <a:fld id="{53660521-179D-4A06-8FD7-D0FAEBB472BE}" type="slidenum">
              <a:rPr lang="en-US" smtClean="0"/>
              <a:t>10</a:t>
            </a:fld>
            <a:endParaRPr lang="en-US"/>
          </a:p>
        </p:txBody>
      </p:sp>
    </p:spTree>
    <p:extLst>
      <p:ext uri="{BB962C8B-B14F-4D97-AF65-F5344CB8AC3E}">
        <p14:creationId xmlns:p14="http://schemas.microsoft.com/office/powerpoint/2010/main" val="1797650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The primary outcomes were tested for </a:t>
            </a:r>
            <a:r>
              <a:rPr lang="en-US" baseline="0" dirty="0" smtClean="0"/>
              <a:t>superiority of aspirin alone compared to aspirin plus 3 months </a:t>
            </a:r>
            <a:r>
              <a:rPr lang="en-US" baseline="0" dirty="0" err="1" smtClean="0"/>
              <a:t>clopidogrel</a:t>
            </a:r>
            <a:r>
              <a:rPr lang="en-US" baseline="0" dirty="0" smtClean="0"/>
              <a:t>, with a power of 80% and a alpha of 0,05.</a:t>
            </a:r>
          </a:p>
          <a:p>
            <a:endParaRPr lang="en-US" baseline="0" dirty="0" smtClean="0"/>
          </a:p>
          <a:p>
            <a:r>
              <a:rPr lang="en-US" baseline="0" dirty="0" smtClean="0"/>
              <a:t>The secondary outcomes were tested for non-inferiority, with a non-inferiority margin of 7,5%, and for superiority when the criteria for non-inferiority were met</a:t>
            </a:r>
            <a:endParaRPr lang="en-US" dirty="0"/>
          </a:p>
        </p:txBody>
      </p:sp>
      <p:sp>
        <p:nvSpPr>
          <p:cNvPr id="4" name="Tijdelijke aanduiding voor dianummer 3"/>
          <p:cNvSpPr>
            <a:spLocks noGrp="1"/>
          </p:cNvSpPr>
          <p:nvPr>
            <p:ph type="sldNum" sz="quarter" idx="10"/>
          </p:nvPr>
        </p:nvSpPr>
        <p:spPr/>
        <p:txBody>
          <a:bodyPr/>
          <a:lstStyle/>
          <a:p>
            <a:fld id="{53660521-179D-4A06-8FD7-D0FAEBB472BE}" type="slidenum">
              <a:rPr lang="en-US" smtClean="0"/>
              <a:t>11</a:t>
            </a:fld>
            <a:endParaRPr lang="en-US"/>
          </a:p>
        </p:txBody>
      </p:sp>
    </p:spTree>
    <p:extLst>
      <p:ext uri="{BB962C8B-B14F-4D97-AF65-F5344CB8AC3E}">
        <p14:creationId xmlns:p14="http://schemas.microsoft.com/office/powerpoint/2010/main" val="1947350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The</a:t>
            </a:r>
            <a:r>
              <a:rPr lang="en-US" baseline="0" dirty="0" smtClean="0"/>
              <a:t> adherence to </a:t>
            </a:r>
            <a:r>
              <a:rPr lang="en-US" baseline="0" dirty="0" err="1" smtClean="0"/>
              <a:t>clopidogrel</a:t>
            </a:r>
            <a:r>
              <a:rPr lang="en-US" baseline="0" dirty="0" smtClean="0"/>
              <a:t> for the recommended 3 months after TAVI was 89.2%, with a median duration of 92 days.</a:t>
            </a:r>
          </a:p>
          <a:p>
            <a:endParaRPr lang="en-US" baseline="0" dirty="0" smtClean="0"/>
          </a:p>
          <a:p>
            <a:r>
              <a:rPr lang="en-US" baseline="0" dirty="0" smtClean="0"/>
              <a:t>During follow-up, we observed that oral anticoagulation was initiated, mostly for atrial fibrillation, in roughly 13% in the aspirin alone group and in 10% in the aspirin plus </a:t>
            </a:r>
            <a:r>
              <a:rPr lang="en-US" baseline="0" dirty="0" err="1" smtClean="0"/>
              <a:t>clopidogrel</a:t>
            </a:r>
            <a:r>
              <a:rPr lang="en-US" baseline="0" dirty="0" smtClean="0"/>
              <a:t> group. </a:t>
            </a:r>
            <a:endParaRPr lang="en-US" dirty="0"/>
          </a:p>
        </p:txBody>
      </p:sp>
      <p:sp>
        <p:nvSpPr>
          <p:cNvPr id="4" name="Tijdelijke aanduiding voor dianummer 3"/>
          <p:cNvSpPr>
            <a:spLocks noGrp="1"/>
          </p:cNvSpPr>
          <p:nvPr>
            <p:ph type="sldNum" sz="quarter" idx="10"/>
          </p:nvPr>
        </p:nvSpPr>
        <p:spPr/>
        <p:txBody>
          <a:bodyPr/>
          <a:lstStyle/>
          <a:p>
            <a:fld id="{53660521-179D-4A06-8FD7-D0FAEBB472BE}" type="slidenum">
              <a:rPr lang="en-US" smtClean="0"/>
              <a:t>12</a:t>
            </a:fld>
            <a:endParaRPr lang="en-US"/>
          </a:p>
        </p:txBody>
      </p:sp>
    </p:spTree>
    <p:extLst>
      <p:ext uri="{BB962C8B-B14F-4D97-AF65-F5344CB8AC3E}">
        <p14:creationId xmlns:p14="http://schemas.microsoft.com/office/powerpoint/2010/main" val="1497227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The main baseline characteristics</a:t>
            </a:r>
            <a:r>
              <a:rPr lang="en-US" baseline="0" dirty="0" smtClean="0"/>
              <a:t> are shown on this slide. </a:t>
            </a:r>
          </a:p>
          <a:p>
            <a:endParaRPr lang="en-US" baseline="0" dirty="0" smtClean="0"/>
          </a:p>
          <a:p>
            <a:r>
              <a:rPr lang="en-US" baseline="0" dirty="0" smtClean="0"/>
              <a:t>These characteristics are compatible with the general TAVI population, which are elderly with a mean age of 80 years, an STS score of 2,5, a history of coronary artery disease in roughly 40 percent and an severely impaired left ventricle function in around 5% . </a:t>
            </a:r>
            <a:endParaRPr lang="en-US" dirty="0"/>
          </a:p>
        </p:txBody>
      </p:sp>
      <p:sp>
        <p:nvSpPr>
          <p:cNvPr id="4" name="Tijdelijke aanduiding voor dianummer 3"/>
          <p:cNvSpPr>
            <a:spLocks noGrp="1"/>
          </p:cNvSpPr>
          <p:nvPr>
            <p:ph type="sldNum" sz="quarter" idx="10"/>
          </p:nvPr>
        </p:nvSpPr>
        <p:spPr/>
        <p:txBody>
          <a:bodyPr/>
          <a:lstStyle/>
          <a:p>
            <a:fld id="{53660521-179D-4A06-8FD7-D0FAEBB472BE}" type="slidenum">
              <a:rPr lang="en-US" smtClean="0"/>
              <a:t>13</a:t>
            </a:fld>
            <a:endParaRPr lang="en-US"/>
          </a:p>
        </p:txBody>
      </p:sp>
    </p:spTree>
    <p:extLst>
      <p:ext uri="{BB962C8B-B14F-4D97-AF65-F5344CB8AC3E}">
        <p14:creationId xmlns:p14="http://schemas.microsoft.com/office/powerpoint/2010/main" val="3268498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The procedural</a:t>
            </a:r>
            <a:r>
              <a:rPr lang="en-US" baseline="0" dirty="0" smtClean="0"/>
              <a:t> characteristics are shown on this slide. </a:t>
            </a:r>
          </a:p>
          <a:p>
            <a:endParaRPr lang="en-US" baseline="0" dirty="0" smtClean="0"/>
          </a:p>
          <a:p>
            <a:r>
              <a:rPr lang="en-US" baseline="0" dirty="0" smtClean="0"/>
              <a:t>Most TAVI procedures were performed using the </a:t>
            </a:r>
            <a:r>
              <a:rPr lang="en-US" baseline="0" dirty="0" err="1" smtClean="0"/>
              <a:t>transfemoral</a:t>
            </a:r>
            <a:r>
              <a:rPr lang="en-US" baseline="0" dirty="0" smtClean="0"/>
              <a:t> route, with a </a:t>
            </a:r>
            <a:r>
              <a:rPr lang="en-US" baseline="0" dirty="0" err="1" smtClean="0"/>
              <a:t>Sapien</a:t>
            </a:r>
            <a:r>
              <a:rPr lang="en-US" baseline="0" dirty="0" smtClean="0"/>
              <a:t> 3 or an </a:t>
            </a:r>
            <a:r>
              <a:rPr lang="en-US" baseline="0" dirty="0" err="1" smtClean="0"/>
              <a:t>Evolut</a:t>
            </a:r>
            <a:r>
              <a:rPr lang="en-US" baseline="0" dirty="0" smtClean="0"/>
              <a:t> R/pro device.</a:t>
            </a:r>
          </a:p>
          <a:p>
            <a:endParaRPr lang="en-US" baseline="0" dirty="0" smtClean="0"/>
          </a:p>
          <a:p>
            <a:r>
              <a:rPr lang="en-US" baseline="0" dirty="0" smtClean="0"/>
              <a:t>Cerebral embolic protection devices were infrequently used. </a:t>
            </a:r>
          </a:p>
          <a:p>
            <a:endParaRPr lang="en-US" baseline="0" dirty="0" smtClean="0"/>
          </a:p>
          <a:p>
            <a:endParaRPr lang="en-US" dirty="0"/>
          </a:p>
        </p:txBody>
      </p:sp>
      <p:sp>
        <p:nvSpPr>
          <p:cNvPr id="4" name="Tijdelijke aanduiding voor dianummer 3"/>
          <p:cNvSpPr>
            <a:spLocks noGrp="1"/>
          </p:cNvSpPr>
          <p:nvPr>
            <p:ph type="sldNum" sz="quarter" idx="10"/>
          </p:nvPr>
        </p:nvSpPr>
        <p:spPr/>
        <p:txBody>
          <a:bodyPr/>
          <a:lstStyle/>
          <a:p>
            <a:fld id="{53660521-179D-4A06-8FD7-D0FAEBB472BE}" type="slidenum">
              <a:rPr lang="en-US" smtClean="0"/>
              <a:t>14</a:t>
            </a:fld>
            <a:endParaRPr lang="en-US"/>
          </a:p>
        </p:txBody>
      </p:sp>
    </p:spTree>
    <p:extLst>
      <p:ext uri="{BB962C8B-B14F-4D97-AF65-F5344CB8AC3E}">
        <p14:creationId xmlns:p14="http://schemas.microsoft.com/office/powerpoint/2010/main" val="4204205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The primary outcome all bleeding is shown on this slide. </a:t>
            </a:r>
          </a:p>
          <a:p>
            <a:endParaRPr lang="en-US" dirty="0" smtClean="0"/>
          </a:p>
          <a:p>
            <a:r>
              <a:rPr lang="en-US" dirty="0" smtClean="0"/>
              <a:t>All bleeding occurred</a:t>
            </a:r>
            <a:r>
              <a:rPr lang="en-US" baseline="0" dirty="0" smtClean="0"/>
              <a:t> in 15,1% of patients on aspirin alone and 26,6% of patients receiving aspirin plus </a:t>
            </a:r>
            <a:r>
              <a:rPr lang="en-US" baseline="0" dirty="0" err="1" smtClean="0"/>
              <a:t>clopidogrel</a:t>
            </a:r>
            <a:r>
              <a:rPr lang="en-US" baseline="0" dirty="0" smtClean="0"/>
              <a:t>, and </a:t>
            </a:r>
            <a:r>
              <a:rPr lang="en-US" dirty="0" smtClean="0"/>
              <a:t>was significantly reduced with a aspirin alone strategy, with a risk ratio of 0,57</a:t>
            </a:r>
            <a:r>
              <a:rPr lang="en-US" baseline="0" dirty="0" smtClean="0"/>
              <a:t> and a p-value of 0.001</a:t>
            </a:r>
            <a:endParaRPr lang="en-US" dirty="0"/>
          </a:p>
        </p:txBody>
      </p:sp>
      <p:sp>
        <p:nvSpPr>
          <p:cNvPr id="4" name="Tijdelijke aanduiding voor dianummer 3"/>
          <p:cNvSpPr>
            <a:spLocks noGrp="1"/>
          </p:cNvSpPr>
          <p:nvPr>
            <p:ph type="sldNum" sz="quarter" idx="10"/>
          </p:nvPr>
        </p:nvSpPr>
        <p:spPr/>
        <p:txBody>
          <a:bodyPr/>
          <a:lstStyle/>
          <a:p>
            <a:fld id="{53660521-179D-4A06-8FD7-D0FAEBB472BE}" type="slidenum">
              <a:rPr lang="en-US" smtClean="0"/>
              <a:t>15</a:t>
            </a:fld>
            <a:endParaRPr lang="en-US"/>
          </a:p>
        </p:txBody>
      </p:sp>
    </p:spTree>
    <p:extLst>
      <p:ext uri="{BB962C8B-B14F-4D97-AF65-F5344CB8AC3E}">
        <p14:creationId xmlns:p14="http://schemas.microsoft.com/office/powerpoint/2010/main" val="4131559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All bleeding occurred</a:t>
            </a:r>
            <a:r>
              <a:rPr lang="en-US" baseline="0" dirty="0" smtClean="0"/>
              <a:t> in 15.1% of patients on aspirin alone and 24.9% of patients receiving aspirin plus </a:t>
            </a:r>
            <a:r>
              <a:rPr lang="en-US" baseline="0" dirty="0" err="1" smtClean="0"/>
              <a:t>clopidogrel</a:t>
            </a:r>
            <a:r>
              <a:rPr lang="en-US" baseline="0" dirty="0" smtClean="0"/>
              <a:t>, Also non-procedural bleeding was </a:t>
            </a:r>
            <a:r>
              <a:rPr lang="en-US" dirty="0" smtClean="0"/>
              <a:t>significantly reduced with a aspirin alone strategy, with a risk ratio of 0,61</a:t>
            </a:r>
            <a:r>
              <a:rPr lang="en-US" baseline="0" dirty="0" smtClean="0"/>
              <a:t> and a p-value of 0.005</a:t>
            </a:r>
            <a:endParaRPr lang="en-US" dirty="0"/>
          </a:p>
        </p:txBody>
      </p:sp>
      <p:sp>
        <p:nvSpPr>
          <p:cNvPr id="4" name="Tijdelijke aanduiding voor dianummer 3"/>
          <p:cNvSpPr>
            <a:spLocks noGrp="1"/>
          </p:cNvSpPr>
          <p:nvPr>
            <p:ph type="sldNum" sz="quarter" idx="10"/>
          </p:nvPr>
        </p:nvSpPr>
        <p:spPr/>
        <p:txBody>
          <a:bodyPr/>
          <a:lstStyle/>
          <a:p>
            <a:fld id="{53660521-179D-4A06-8FD7-D0FAEBB472BE}" type="slidenum">
              <a:rPr lang="en-US" smtClean="0"/>
              <a:t>16</a:t>
            </a:fld>
            <a:endParaRPr lang="en-US"/>
          </a:p>
        </p:txBody>
      </p:sp>
    </p:spTree>
    <p:extLst>
      <p:ext uri="{BB962C8B-B14F-4D97-AF65-F5344CB8AC3E}">
        <p14:creationId xmlns:p14="http://schemas.microsoft.com/office/powerpoint/2010/main" val="2371631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326">
              <a:defRPr/>
            </a:pPr>
            <a:r>
              <a:rPr lang="en-US" dirty="0" smtClean="0"/>
              <a:t>The composite</a:t>
            </a:r>
            <a:r>
              <a:rPr lang="en-US" baseline="0" dirty="0" smtClean="0"/>
              <a:t> of CV mortality, non-procedural bleeding, stroke, or MI is shown on this slide.</a:t>
            </a:r>
          </a:p>
          <a:p>
            <a:pPr defTabSz="914326">
              <a:defRPr/>
            </a:pPr>
            <a:endParaRPr lang="en-US" baseline="0" dirty="0" smtClean="0"/>
          </a:p>
          <a:p>
            <a:pPr defTabSz="914326">
              <a:defRPr/>
            </a:pPr>
            <a:r>
              <a:rPr lang="en-US" baseline="0" dirty="0" smtClean="0"/>
              <a:t>The secondary outcome occurred in 23% of patients receiving aspirin alone and in 31.% of patients receiving aspirin plus </a:t>
            </a:r>
            <a:r>
              <a:rPr lang="en-US" baseline="0" dirty="0" err="1" smtClean="0"/>
              <a:t>clopidgrel</a:t>
            </a:r>
            <a:r>
              <a:rPr lang="en-US" baseline="0" dirty="0" smtClean="0"/>
              <a:t>, with a risk ratio of 0.74 and met the criteria for non-inferiority of aspirin alone with a absolute difference of -8.2 percent and a p-value of &lt;0.001, and also reached superiority with a p-value of 0.04</a:t>
            </a:r>
            <a:endParaRPr lang="en-US" dirty="0" smtClean="0"/>
          </a:p>
          <a:p>
            <a:endParaRPr lang="en-US" dirty="0"/>
          </a:p>
        </p:txBody>
      </p:sp>
      <p:sp>
        <p:nvSpPr>
          <p:cNvPr id="4" name="Tijdelijke aanduiding voor dianummer 3"/>
          <p:cNvSpPr>
            <a:spLocks noGrp="1"/>
          </p:cNvSpPr>
          <p:nvPr>
            <p:ph type="sldNum" sz="quarter" idx="10"/>
          </p:nvPr>
        </p:nvSpPr>
        <p:spPr/>
        <p:txBody>
          <a:bodyPr/>
          <a:lstStyle/>
          <a:p>
            <a:fld id="{53660521-179D-4A06-8FD7-D0FAEBB472BE}" type="slidenum">
              <a:rPr lang="en-US" smtClean="0"/>
              <a:t>17</a:t>
            </a:fld>
            <a:endParaRPr lang="en-US"/>
          </a:p>
        </p:txBody>
      </p:sp>
    </p:spTree>
    <p:extLst>
      <p:ext uri="{BB962C8B-B14F-4D97-AF65-F5344CB8AC3E}">
        <p14:creationId xmlns:p14="http://schemas.microsoft.com/office/powerpoint/2010/main" val="2549235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326">
              <a:defRPr/>
            </a:pPr>
            <a:r>
              <a:rPr lang="en-US" dirty="0" smtClean="0"/>
              <a:t>The second</a:t>
            </a:r>
            <a:r>
              <a:rPr lang="en-US" baseline="0" dirty="0" smtClean="0"/>
              <a:t> secondary outcome, a</a:t>
            </a:r>
            <a:r>
              <a:rPr lang="en-US" dirty="0" smtClean="0"/>
              <a:t> composite</a:t>
            </a:r>
            <a:r>
              <a:rPr lang="en-US" baseline="0" dirty="0" smtClean="0"/>
              <a:t> of CV mortality, ischemic stroke, or MI is shown on this slide and occurred in 9.1% of patients receiving aspirin alone and in 9.9% of patients receiving aspirin plus </a:t>
            </a:r>
            <a:r>
              <a:rPr lang="en-US" baseline="0" dirty="0" err="1" smtClean="0"/>
              <a:t>clopidogrel</a:t>
            </a:r>
            <a:r>
              <a:rPr lang="en-US" baseline="0" dirty="0" smtClean="0"/>
              <a:t>, with a risk ratio of 0.98 and met the criteria for non-inferiority of aspirin alone with a absolute difference of -8.2 percent and a p-value of 0.04, but not for superiority.</a:t>
            </a:r>
            <a:endParaRPr lang="en-US" dirty="0" smtClean="0"/>
          </a:p>
          <a:p>
            <a:endParaRPr lang="en-US" dirty="0"/>
          </a:p>
        </p:txBody>
      </p:sp>
      <p:sp>
        <p:nvSpPr>
          <p:cNvPr id="4" name="Tijdelijke aanduiding voor dianummer 3"/>
          <p:cNvSpPr>
            <a:spLocks noGrp="1"/>
          </p:cNvSpPr>
          <p:nvPr>
            <p:ph type="sldNum" sz="quarter" idx="10"/>
          </p:nvPr>
        </p:nvSpPr>
        <p:spPr/>
        <p:txBody>
          <a:bodyPr/>
          <a:lstStyle/>
          <a:p>
            <a:fld id="{53660521-179D-4A06-8FD7-D0FAEBB472BE}" type="slidenum">
              <a:rPr lang="en-US" smtClean="0"/>
              <a:t>18</a:t>
            </a:fld>
            <a:endParaRPr lang="en-US"/>
          </a:p>
        </p:txBody>
      </p:sp>
    </p:spTree>
    <p:extLst>
      <p:ext uri="{BB962C8B-B14F-4D97-AF65-F5344CB8AC3E}">
        <p14:creationId xmlns:p14="http://schemas.microsoft.com/office/powerpoint/2010/main" val="2866816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The absolute event rates of the components of the primary and secondary outcomes are shown on this slide.</a:t>
            </a:r>
          </a:p>
          <a:p>
            <a:endParaRPr lang="en-US" dirty="0" smtClean="0"/>
          </a:p>
          <a:p>
            <a:r>
              <a:rPr lang="en-US" dirty="0" smtClean="0"/>
              <a:t>The individual</a:t>
            </a:r>
            <a:r>
              <a:rPr lang="en-US" baseline="0" dirty="0" smtClean="0"/>
              <a:t> incidences of c</a:t>
            </a:r>
            <a:r>
              <a:rPr lang="en-US" dirty="0" smtClean="0"/>
              <a:t>ardiovascular mortality,</a:t>
            </a:r>
            <a:r>
              <a:rPr lang="en-US" baseline="0" dirty="0" smtClean="0"/>
              <a:t> ischemic stroke, and myocardial infarction were comparable between both groups.</a:t>
            </a:r>
          </a:p>
        </p:txBody>
      </p:sp>
      <p:sp>
        <p:nvSpPr>
          <p:cNvPr id="4" name="Tijdelijke aanduiding voor dianummer 3"/>
          <p:cNvSpPr>
            <a:spLocks noGrp="1"/>
          </p:cNvSpPr>
          <p:nvPr>
            <p:ph type="sldNum" sz="quarter" idx="10"/>
          </p:nvPr>
        </p:nvSpPr>
        <p:spPr/>
        <p:txBody>
          <a:bodyPr/>
          <a:lstStyle/>
          <a:p>
            <a:fld id="{53660521-179D-4A06-8FD7-D0FAEBB472BE}" type="slidenum">
              <a:rPr lang="en-US" smtClean="0"/>
              <a:t>19</a:t>
            </a:fld>
            <a:endParaRPr lang="en-US"/>
          </a:p>
        </p:txBody>
      </p:sp>
    </p:spTree>
    <p:extLst>
      <p:ext uri="{BB962C8B-B14F-4D97-AF65-F5344CB8AC3E}">
        <p14:creationId xmlns:p14="http://schemas.microsoft.com/office/powerpoint/2010/main" val="413153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53660521-179D-4A06-8FD7-D0FAEBB472BE}" type="slidenum">
              <a:rPr lang="en-US" smtClean="0"/>
              <a:t>2</a:t>
            </a:fld>
            <a:endParaRPr lang="en-US"/>
          </a:p>
        </p:txBody>
      </p:sp>
    </p:spTree>
    <p:extLst>
      <p:ext uri="{BB962C8B-B14F-4D97-AF65-F5344CB8AC3E}">
        <p14:creationId xmlns:p14="http://schemas.microsoft.com/office/powerpoint/2010/main" val="1828847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aseline="0" smtClean="0"/>
              <a:t>Major</a:t>
            </a:r>
            <a:r>
              <a:rPr lang="en-US" baseline="0" dirty="0" smtClean="0"/>
              <a:t>, life threatening, or disabling bleeding was more observed in the aspirin + </a:t>
            </a:r>
            <a:r>
              <a:rPr lang="en-US" baseline="0" dirty="0" err="1" smtClean="0"/>
              <a:t>clopidogrel</a:t>
            </a:r>
            <a:r>
              <a:rPr lang="en-US" baseline="0" dirty="0" smtClean="0"/>
              <a:t> group than in the aspirin alone group, 10.8% versus 5.1%</a:t>
            </a:r>
          </a:p>
          <a:p>
            <a:endParaRPr lang="en-US" baseline="0" dirty="0" smtClean="0"/>
          </a:p>
          <a:p>
            <a:r>
              <a:rPr lang="en-US" dirty="0" smtClean="0"/>
              <a:t>Vascular complications</a:t>
            </a:r>
            <a:r>
              <a:rPr lang="en-US" baseline="0" dirty="0" smtClean="0"/>
              <a:t> occurred in 10% percent in the aspirin alone group and in 17% in the aspirin + </a:t>
            </a:r>
            <a:r>
              <a:rPr lang="en-US" baseline="0" dirty="0" err="1" smtClean="0"/>
              <a:t>clopidogrel</a:t>
            </a:r>
            <a:r>
              <a:rPr lang="en-US" baseline="0" dirty="0" smtClean="0"/>
              <a:t> group.</a:t>
            </a:r>
            <a:endParaRPr lang="en-US" dirty="0"/>
          </a:p>
        </p:txBody>
      </p:sp>
      <p:sp>
        <p:nvSpPr>
          <p:cNvPr id="4" name="Tijdelijke aanduiding voor dianummer 3"/>
          <p:cNvSpPr>
            <a:spLocks noGrp="1"/>
          </p:cNvSpPr>
          <p:nvPr>
            <p:ph type="sldNum" sz="quarter" idx="10"/>
          </p:nvPr>
        </p:nvSpPr>
        <p:spPr/>
        <p:txBody>
          <a:bodyPr/>
          <a:lstStyle/>
          <a:p>
            <a:fld id="{53660521-179D-4A06-8FD7-D0FAEBB472BE}" type="slidenum">
              <a:rPr lang="en-US" smtClean="0"/>
              <a:t>20</a:t>
            </a:fld>
            <a:endParaRPr lang="en-US"/>
          </a:p>
        </p:txBody>
      </p:sp>
    </p:spTree>
    <p:extLst>
      <p:ext uri="{BB962C8B-B14F-4D97-AF65-F5344CB8AC3E}">
        <p14:creationId xmlns:p14="http://schemas.microsoft.com/office/powerpoint/2010/main" val="1378505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326">
              <a:defRPr/>
            </a:pPr>
            <a:r>
              <a:rPr lang="en-US" dirty="0"/>
              <a:t>The conclusions of Cohort A of the </a:t>
            </a:r>
            <a:r>
              <a:rPr lang="en-US" dirty="0" err="1"/>
              <a:t>POPular</a:t>
            </a:r>
            <a:r>
              <a:rPr lang="en-US" dirty="0"/>
              <a:t> TAVI trial</a:t>
            </a:r>
          </a:p>
          <a:p>
            <a:pPr defTabSz="914326">
              <a:defRPr/>
            </a:pPr>
            <a:endParaRPr lang="en-US" dirty="0"/>
          </a:p>
          <a:p>
            <a:pPr defTabSz="914326">
              <a:defRPr/>
            </a:pPr>
            <a:r>
              <a:rPr lang="en-US" dirty="0"/>
              <a:t>As with cohort B of the trial, were an oral anticoagulation alone </a:t>
            </a:r>
            <a:r>
              <a:rPr lang="en-US" dirty="0" smtClean="0"/>
              <a:t>strategy </a:t>
            </a:r>
            <a:r>
              <a:rPr lang="en-US" dirty="0"/>
              <a:t>without </a:t>
            </a:r>
            <a:r>
              <a:rPr lang="en-US" dirty="0" err="1"/>
              <a:t>clopidogrel</a:t>
            </a:r>
            <a:r>
              <a:rPr lang="en-US" dirty="0"/>
              <a:t> was associated with a reduction of bleeding events, and no increase of thromboembolic events after TAVI. </a:t>
            </a:r>
          </a:p>
          <a:p>
            <a:endParaRPr lang="en-US" dirty="0"/>
          </a:p>
          <a:p>
            <a:r>
              <a:rPr lang="en-US" dirty="0"/>
              <a:t>In cohort A, including patients without a chronic indication for oral anticoagulation, we show that an aspirin alone strategy without </a:t>
            </a:r>
            <a:r>
              <a:rPr lang="en-US" dirty="0" err="1"/>
              <a:t>clopidogrel</a:t>
            </a:r>
            <a:r>
              <a:rPr lang="en-US" dirty="0"/>
              <a:t> also reduces the rate of bleeding events, including major, life-threatening, or disabling bleeding and does not increase the rate of thromboembolic events</a:t>
            </a:r>
            <a:r>
              <a:rPr lang="en-US" sz="2000" dirty="0"/>
              <a:t>.</a:t>
            </a:r>
          </a:p>
        </p:txBody>
      </p:sp>
      <p:sp>
        <p:nvSpPr>
          <p:cNvPr id="4" name="Tijdelijke aanduiding voor dianummer 3"/>
          <p:cNvSpPr>
            <a:spLocks noGrp="1"/>
          </p:cNvSpPr>
          <p:nvPr>
            <p:ph type="sldNum" sz="quarter" idx="10"/>
          </p:nvPr>
        </p:nvSpPr>
        <p:spPr/>
        <p:txBody>
          <a:bodyPr/>
          <a:lstStyle/>
          <a:p>
            <a:fld id="{53660521-179D-4A06-8FD7-D0FAEBB472BE}" type="slidenum">
              <a:rPr lang="en-US" smtClean="0"/>
              <a:t>21</a:t>
            </a:fld>
            <a:endParaRPr lang="en-US"/>
          </a:p>
        </p:txBody>
      </p:sp>
    </p:spTree>
    <p:extLst>
      <p:ext uri="{BB962C8B-B14F-4D97-AF65-F5344CB8AC3E}">
        <p14:creationId xmlns:p14="http://schemas.microsoft.com/office/powerpoint/2010/main" val="924698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I want to thank all the members of</a:t>
            </a:r>
            <a:r>
              <a:rPr lang="en-US" baseline="0" dirty="0" smtClean="0"/>
              <a:t> the Trial, in particularly shared coordinating investigator Vincent Nijenhuis and principle investigator </a:t>
            </a:r>
            <a:r>
              <a:rPr lang="en-US" baseline="0" dirty="0" err="1" smtClean="0"/>
              <a:t>Jurrien</a:t>
            </a:r>
            <a:r>
              <a:rPr lang="en-US" baseline="0" dirty="0" smtClean="0"/>
              <a:t> ten Berg </a:t>
            </a:r>
            <a:endParaRPr lang="en-US" dirty="0"/>
          </a:p>
        </p:txBody>
      </p:sp>
      <p:sp>
        <p:nvSpPr>
          <p:cNvPr id="4" name="Tijdelijke aanduiding voor dianummer 3"/>
          <p:cNvSpPr>
            <a:spLocks noGrp="1"/>
          </p:cNvSpPr>
          <p:nvPr>
            <p:ph type="sldNum" sz="quarter" idx="10"/>
          </p:nvPr>
        </p:nvSpPr>
        <p:spPr/>
        <p:txBody>
          <a:bodyPr/>
          <a:lstStyle/>
          <a:p>
            <a:fld id="{53660521-179D-4A06-8FD7-D0FAEBB472BE}" type="slidenum">
              <a:rPr lang="en-US" smtClean="0"/>
              <a:t>22</a:t>
            </a:fld>
            <a:endParaRPr lang="en-US"/>
          </a:p>
        </p:txBody>
      </p:sp>
    </p:spTree>
    <p:extLst>
      <p:ext uri="{BB962C8B-B14F-4D97-AF65-F5344CB8AC3E}">
        <p14:creationId xmlns:p14="http://schemas.microsoft.com/office/powerpoint/2010/main" val="2126834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326">
              <a:defRPr/>
            </a:pPr>
            <a:r>
              <a:rPr lang="en-US" dirty="0" err="1"/>
              <a:t>Transcather</a:t>
            </a:r>
            <a:r>
              <a:rPr lang="en-US" dirty="0"/>
              <a:t> aortic valve implantation is an established treatment in patients with severe symptomatic aortic valve stenosis. Despite the fact that TAVI procedures are more successful nowadays, the average incidences of major and life-threatening bleeding and stroke remain high.  </a:t>
            </a:r>
          </a:p>
          <a:p>
            <a:pPr defTabSz="914326">
              <a:defRPr/>
            </a:pPr>
            <a:endParaRPr lang="en-US" dirty="0"/>
          </a:p>
          <a:p>
            <a:pPr defTabSz="914326">
              <a:defRPr/>
            </a:pPr>
            <a:r>
              <a:rPr lang="en-US" dirty="0"/>
              <a:t>On the other hand, antithrombotic treatment after TAVI is not completely determined yet. Dual antiplatelet therapy or oral anticoagulation with additional antiplatelet therapy is thought to reduce thromboembolic risk</a:t>
            </a:r>
            <a:r>
              <a:rPr lang="en-US" baseline="30000" dirty="0"/>
              <a:t> </a:t>
            </a:r>
            <a:r>
              <a:rPr lang="en-US" dirty="0"/>
              <a:t>based on trials that investigated ischemic events following coronary artery stenting.</a:t>
            </a:r>
          </a:p>
          <a:p>
            <a:pPr defTabSz="914326">
              <a:defRPr/>
            </a:pPr>
            <a:endParaRPr lang="en-US" dirty="0"/>
          </a:p>
          <a:p>
            <a:pPr defTabSz="914326">
              <a:defRPr/>
            </a:pPr>
            <a:r>
              <a:rPr lang="en-US" dirty="0"/>
              <a:t>However, the TAVI population is different from the PCI population and is more at risk for bleeding due to an advanced age, more comorbidities, higher incidence of van </a:t>
            </a:r>
            <a:r>
              <a:rPr lang="en-US" dirty="0" err="1"/>
              <a:t>willenbrand</a:t>
            </a:r>
            <a:r>
              <a:rPr lang="en-US" dirty="0"/>
              <a:t> deficiency, the use of large bore catheters </a:t>
            </a:r>
          </a:p>
          <a:p>
            <a:pPr defTabSz="914326">
              <a:defRPr/>
            </a:pPr>
            <a:endParaRPr lang="en-US" dirty="0"/>
          </a:p>
          <a:p>
            <a:pPr defTabSz="914326">
              <a:defRPr/>
            </a:pPr>
            <a:r>
              <a:rPr lang="en-US" dirty="0"/>
              <a:t>The key may be reducing the antithrombotic treatment after TAVI in order to decrease the bleeding risk, while not increasing the thromboembolic risk. </a:t>
            </a:r>
          </a:p>
        </p:txBody>
      </p:sp>
      <p:sp>
        <p:nvSpPr>
          <p:cNvPr id="4" name="Tijdelijke aanduiding voor dianummer 3"/>
          <p:cNvSpPr>
            <a:spLocks noGrp="1"/>
          </p:cNvSpPr>
          <p:nvPr>
            <p:ph type="sldNum" sz="quarter" idx="10"/>
          </p:nvPr>
        </p:nvSpPr>
        <p:spPr/>
        <p:txBody>
          <a:bodyPr/>
          <a:lstStyle/>
          <a:p>
            <a:fld id="{53660521-179D-4A06-8FD7-D0FAEBB472BE}" type="slidenum">
              <a:rPr lang="en-US" smtClean="0"/>
              <a:t>3</a:t>
            </a:fld>
            <a:endParaRPr lang="en-US"/>
          </a:p>
        </p:txBody>
      </p:sp>
    </p:spTree>
    <p:extLst>
      <p:ext uri="{BB962C8B-B14F-4D97-AF65-F5344CB8AC3E}">
        <p14:creationId xmlns:p14="http://schemas.microsoft.com/office/powerpoint/2010/main" val="3516007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For patients with a indication</a:t>
            </a:r>
            <a:r>
              <a:rPr lang="en-US" baseline="0" dirty="0" smtClean="0"/>
              <a:t> for chronic oral anticoagulation</a:t>
            </a:r>
            <a:r>
              <a:rPr lang="en-US" dirty="0" smtClean="0"/>
              <a:t> undergoing TAVI</a:t>
            </a:r>
            <a:r>
              <a:rPr lang="en-US" baseline="0" dirty="0" smtClean="0"/>
              <a:t>, t</a:t>
            </a:r>
            <a:r>
              <a:rPr lang="en-US" dirty="0" smtClean="0"/>
              <a:t>he ESC</a:t>
            </a:r>
            <a:r>
              <a:rPr lang="en-US" baseline="0" dirty="0" smtClean="0"/>
              <a:t> </a:t>
            </a:r>
            <a:r>
              <a:rPr lang="en-US" dirty="0" smtClean="0"/>
              <a:t>guidelines </a:t>
            </a:r>
            <a:r>
              <a:rPr lang="en-US" baseline="0" dirty="0" smtClean="0"/>
              <a:t>recommend a c</a:t>
            </a:r>
            <a:r>
              <a:rPr lang="en-US" dirty="0"/>
              <a:t>ombination of oral anticoagulation with aspirin of </a:t>
            </a:r>
            <a:r>
              <a:rPr lang="en-US" dirty="0" err="1"/>
              <a:t>clopidogrel</a:t>
            </a:r>
            <a:r>
              <a:rPr lang="en-US" dirty="0"/>
              <a:t>.</a:t>
            </a:r>
            <a:endParaRPr lang="en-US" baseline="0" dirty="0" smtClean="0"/>
          </a:p>
          <a:p>
            <a:endParaRPr lang="en-US" dirty="0"/>
          </a:p>
        </p:txBody>
      </p:sp>
      <p:sp>
        <p:nvSpPr>
          <p:cNvPr id="4" name="Tijdelijke aanduiding voor dianummer 3"/>
          <p:cNvSpPr>
            <a:spLocks noGrp="1"/>
          </p:cNvSpPr>
          <p:nvPr>
            <p:ph type="sldNum" sz="quarter" idx="10"/>
          </p:nvPr>
        </p:nvSpPr>
        <p:spPr/>
        <p:txBody>
          <a:bodyPr/>
          <a:lstStyle/>
          <a:p>
            <a:fld id="{53660521-179D-4A06-8FD7-D0FAEBB472BE}" type="slidenum">
              <a:rPr lang="en-US" smtClean="0"/>
              <a:t>4</a:t>
            </a:fld>
            <a:endParaRPr lang="en-US"/>
          </a:p>
        </p:txBody>
      </p:sp>
    </p:spTree>
    <p:extLst>
      <p:ext uri="{BB962C8B-B14F-4D97-AF65-F5344CB8AC3E}">
        <p14:creationId xmlns:p14="http://schemas.microsoft.com/office/powerpoint/2010/main" val="3956522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In cohort</a:t>
            </a:r>
            <a:r>
              <a:rPr lang="en-US" baseline="0" dirty="0" smtClean="0"/>
              <a:t> B of the trial, we have investigated the omission of </a:t>
            </a:r>
            <a:r>
              <a:rPr lang="en-US" baseline="0" dirty="0" err="1" smtClean="0"/>
              <a:t>clopidogrel</a:t>
            </a:r>
            <a:r>
              <a:rPr lang="en-US" baseline="0" dirty="0" smtClean="0"/>
              <a:t> in patients on chronic oral anticoagulation, which was associated with an reduction of roughly 40% for bleeding events, without a increase of thromboembolic events.</a:t>
            </a:r>
          </a:p>
          <a:p>
            <a:endParaRPr lang="en-US" baseline="0" dirty="0" smtClean="0"/>
          </a:p>
          <a:p>
            <a:r>
              <a:rPr lang="en-US" baseline="0" dirty="0" smtClean="0"/>
              <a:t>However, most patients undergoing TAVI do not have an indication for chronic oral anticoagulation therapy. </a:t>
            </a:r>
          </a:p>
          <a:p>
            <a:endParaRPr lang="en-US" baseline="0" dirty="0" smtClean="0"/>
          </a:p>
        </p:txBody>
      </p:sp>
      <p:sp>
        <p:nvSpPr>
          <p:cNvPr id="4" name="Tijdelijke aanduiding voor dianummer 3"/>
          <p:cNvSpPr>
            <a:spLocks noGrp="1"/>
          </p:cNvSpPr>
          <p:nvPr>
            <p:ph type="sldNum" sz="quarter" idx="10"/>
          </p:nvPr>
        </p:nvSpPr>
        <p:spPr/>
        <p:txBody>
          <a:bodyPr/>
          <a:lstStyle/>
          <a:p>
            <a:fld id="{53660521-179D-4A06-8FD7-D0FAEBB472BE}" type="slidenum">
              <a:rPr lang="en-US" smtClean="0"/>
              <a:t>5</a:t>
            </a:fld>
            <a:endParaRPr lang="en-US"/>
          </a:p>
        </p:txBody>
      </p:sp>
    </p:spTree>
    <p:extLst>
      <p:ext uri="{BB962C8B-B14F-4D97-AF65-F5344CB8AC3E}">
        <p14:creationId xmlns:p14="http://schemas.microsoft.com/office/powerpoint/2010/main" val="61447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For these patients</a:t>
            </a:r>
            <a:r>
              <a:rPr lang="en-US" baseline="0" dirty="0" smtClean="0"/>
              <a:t>, t</a:t>
            </a:r>
            <a:r>
              <a:rPr lang="en-US" dirty="0" smtClean="0"/>
              <a:t>he ESC</a:t>
            </a:r>
            <a:r>
              <a:rPr lang="en-US" baseline="0" dirty="0" smtClean="0"/>
              <a:t> </a:t>
            </a:r>
            <a:r>
              <a:rPr lang="en-US" dirty="0" smtClean="0"/>
              <a:t>guidelines </a:t>
            </a:r>
            <a:r>
              <a:rPr lang="en-US" baseline="0" dirty="0" smtClean="0"/>
              <a:t>recommend dual antiplatelet therapy with aspirin and </a:t>
            </a:r>
            <a:r>
              <a:rPr lang="en-US" baseline="0" dirty="0" err="1" smtClean="0"/>
              <a:t>clopidogrel</a:t>
            </a:r>
            <a:r>
              <a:rPr lang="en-US" baseline="0" dirty="0" smtClean="0"/>
              <a:t>, followed by aspirin or </a:t>
            </a:r>
            <a:r>
              <a:rPr lang="en-US" baseline="0" dirty="0" err="1" smtClean="0"/>
              <a:t>clopidogrel</a:t>
            </a:r>
            <a:r>
              <a:rPr lang="en-US" baseline="0" dirty="0" smtClean="0"/>
              <a:t> alone. </a:t>
            </a:r>
          </a:p>
          <a:p>
            <a:endParaRPr lang="en-US" baseline="0" dirty="0" smtClean="0"/>
          </a:p>
          <a:p>
            <a:pPr defTabSz="914326">
              <a:defRPr/>
            </a:pPr>
            <a:r>
              <a:rPr lang="en-US" baseline="0" dirty="0" smtClean="0"/>
              <a:t>However, small RCTs, in patients without an chronic indication for anticoagulation, suggested that an aspirin alone strategy without </a:t>
            </a:r>
            <a:r>
              <a:rPr lang="en-US" baseline="0" dirty="0" err="1" smtClean="0"/>
              <a:t>clopidogrel</a:t>
            </a:r>
            <a:r>
              <a:rPr lang="en-US" baseline="0" dirty="0" smtClean="0"/>
              <a:t>, may also reduce bleeding events, without increasing thromboembolic events after TAVI.</a:t>
            </a:r>
            <a:endParaRPr lang="en-US" dirty="0" smtClean="0"/>
          </a:p>
          <a:p>
            <a:endParaRPr lang="en-US" baseline="0" dirty="0" smtClean="0"/>
          </a:p>
          <a:p>
            <a:endParaRPr lang="en-US" dirty="0"/>
          </a:p>
        </p:txBody>
      </p:sp>
      <p:sp>
        <p:nvSpPr>
          <p:cNvPr id="4" name="Tijdelijke aanduiding voor dianummer 3"/>
          <p:cNvSpPr>
            <a:spLocks noGrp="1"/>
          </p:cNvSpPr>
          <p:nvPr>
            <p:ph type="sldNum" sz="quarter" idx="10"/>
          </p:nvPr>
        </p:nvSpPr>
        <p:spPr/>
        <p:txBody>
          <a:bodyPr/>
          <a:lstStyle/>
          <a:p>
            <a:fld id="{53660521-179D-4A06-8FD7-D0FAEBB472BE}" type="slidenum">
              <a:rPr lang="en-US" smtClean="0"/>
              <a:t>6</a:t>
            </a:fld>
            <a:endParaRPr lang="en-US"/>
          </a:p>
        </p:txBody>
      </p:sp>
    </p:spTree>
    <p:extLst>
      <p:ext uri="{BB962C8B-B14F-4D97-AF65-F5344CB8AC3E}">
        <p14:creationId xmlns:p14="http://schemas.microsoft.com/office/powerpoint/2010/main" val="3137969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In cohort A of</a:t>
            </a:r>
            <a:r>
              <a:rPr lang="en-US" baseline="0" dirty="0" smtClean="0"/>
              <a:t> the </a:t>
            </a:r>
            <a:r>
              <a:rPr lang="en-US" baseline="0" dirty="0" err="1" smtClean="0"/>
              <a:t>POPular</a:t>
            </a:r>
            <a:r>
              <a:rPr lang="en-US" baseline="0" dirty="0" smtClean="0"/>
              <a:t> TAVI trial, w</a:t>
            </a:r>
            <a:r>
              <a:rPr lang="en-US" dirty="0" smtClean="0"/>
              <a:t>e hypothesized</a:t>
            </a:r>
            <a:r>
              <a:rPr lang="en-US" baseline="0" dirty="0" smtClean="0"/>
              <a:t> that aspirin alone as compared to aspirin plus 3 months of </a:t>
            </a:r>
            <a:r>
              <a:rPr lang="en-US" baseline="0" dirty="0" err="1" smtClean="0"/>
              <a:t>clopidogrel</a:t>
            </a:r>
            <a:r>
              <a:rPr lang="en-US" baseline="0" dirty="0" smtClean="0"/>
              <a:t> is:</a:t>
            </a:r>
          </a:p>
          <a:p>
            <a:pPr marL="171436" indent="-171436">
              <a:buFontTx/>
              <a:buChar char="-"/>
            </a:pPr>
            <a:r>
              <a:rPr lang="en-US" baseline="0" dirty="0" smtClean="0"/>
              <a:t>Superior for bleeding , the primary outcome</a:t>
            </a:r>
          </a:p>
          <a:p>
            <a:pPr marL="171436" indent="-171436">
              <a:buFontTx/>
              <a:buChar char="-"/>
            </a:pPr>
            <a:r>
              <a:rPr lang="en-US" baseline="0" dirty="0" smtClean="0"/>
              <a:t>Non-inferior for the composite of cardiovascular (CV) mortality, non-procedural bleeding, stroke, or myocardial infarction (MI) (secondary outcome)</a:t>
            </a:r>
          </a:p>
          <a:p>
            <a:pPr marL="171436" indent="-171436">
              <a:buFontTx/>
              <a:buChar char="-"/>
            </a:pPr>
            <a:r>
              <a:rPr lang="en-US" baseline="0" dirty="0" smtClean="0"/>
              <a:t>Non-inferior for the composite of CV mortality, ischemic stroke, or MI (secondary outcome)</a:t>
            </a:r>
          </a:p>
          <a:p>
            <a:pPr marL="171436" indent="-171436">
              <a:buFontTx/>
              <a:buChar char="-"/>
            </a:pPr>
            <a:endParaRPr lang="en-US" baseline="0" dirty="0" smtClean="0"/>
          </a:p>
        </p:txBody>
      </p:sp>
      <p:sp>
        <p:nvSpPr>
          <p:cNvPr id="4" name="Tijdelijke aanduiding voor dianummer 3"/>
          <p:cNvSpPr>
            <a:spLocks noGrp="1"/>
          </p:cNvSpPr>
          <p:nvPr>
            <p:ph type="sldNum" sz="quarter" idx="10"/>
          </p:nvPr>
        </p:nvSpPr>
        <p:spPr/>
        <p:txBody>
          <a:bodyPr/>
          <a:lstStyle/>
          <a:p>
            <a:fld id="{53660521-179D-4A06-8FD7-D0FAEBB472BE}" type="slidenum">
              <a:rPr lang="en-US" smtClean="0"/>
              <a:t>7</a:t>
            </a:fld>
            <a:endParaRPr lang="en-US"/>
          </a:p>
        </p:txBody>
      </p:sp>
    </p:spTree>
    <p:extLst>
      <p:ext uri="{BB962C8B-B14F-4D97-AF65-F5344CB8AC3E}">
        <p14:creationId xmlns:p14="http://schemas.microsoft.com/office/powerpoint/2010/main" val="554128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The trial</a:t>
            </a:r>
            <a:r>
              <a:rPr lang="en-US" baseline="0" dirty="0" smtClean="0"/>
              <a:t> organization is shown on this slide. </a:t>
            </a:r>
          </a:p>
          <a:p>
            <a:endParaRPr lang="en-US" baseline="0" dirty="0" smtClean="0"/>
          </a:p>
          <a:p>
            <a:r>
              <a:rPr lang="en-US" baseline="0" dirty="0" smtClean="0"/>
              <a:t>The </a:t>
            </a:r>
            <a:r>
              <a:rPr lang="en-US" baseline="0" dirty="0" err="1" smtClean="0"/>
              <a:t>POPular</a:t>
            </a:r>
            <a:r>
              <a:rPr lang="en-US" baseline="0" dirty="0" smtClean="0"/>
              <a:t> TAVI trial was an investigator initiated, randomized, open label trial, with a blinded endpoint committee, conducted in 17 sites across the Netherlands, Belgium, Luxembourg and Czech Republic </a:t>
            </a:r>
          </a:p>
          <a:p>
            <a:pPr defTabSz="914326">
              <a:defRPr/>
            </a:pPr>
            <a:endParaRPr lang="en-US" baseline="0" dirty="0" smtClean="0"/>
          </a:p>
          <a:p>
            <a:pPr defTabSz="914326">
              <a:defRPr/>
            </a:pPr>
            <a:r>
              <a:rPr lang="en-US" baseline="0" dirty="0" smtClean="0"/>
              <a:t>The trial was coordinated by the St Antonius Hospital sponsored by the </a:t>
            </a:r>
            <a:r>
              <a:rPr lang="en-US" dirty="0"/>
              <a:t>Dutch Organization for Health Research and Development</a:t>
            </a:r>
          </a:p>
          <a:p>
            <a:endParaRPr lang="en-US" dirty="0"/>
          </a:p>
          <a:p>
            <a:endParaRPr lang="en-US" dirty="0"/>
          </a:p>
          <a:p>
            <a:endParaRPr lang="en-US" baseline="0" dirty="0" smtClean="0"/>
          </a:p>
        </p:txBody>
      </p:sp>
      <p:sp>
        <p:nvSpPr>
          <p:cNvPr id="4" name="Tijdelijke aanduiding voor dianummer 3"/>
          <p:cNvSpPr>
            <a:spLocks noGrp="1"/>
          </p:cNvSpPr>
          <p:nvPr>
            <p:ph type="sldNum" sz="quarter" idx="10"/>
          </p:nvPr>
        </p:nvSpPr>
        <p:spPr/>
        <p:txBody>
          <a:bodyPr/>
          <a:lstStyle/>
          <a:p>
            <a:fld id="{53660521-179D-4A06-8FD7-D0FAEBB472BE}" type="slidenum">
              <a:rPr lang="en-US" smtClean="0"/>
              <a:t>8</a:t>
            </a:fld>
            <a:endParaRPr lang="en-US"/>
          </a:p>
        </p:txBody>
      </p:sp>
    </p:spTree>
    <p:extLst>
      <p:ext uri="{BB962C8B-B14F-4D97-AF65-F5344CB8AC3E}">
        <p14:creationId xmlns:p14="http://schemas.microsoft.com/office/powerpoint/2010/main" val="3278430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All</a:t>
            </a:r>
            <a:r>
              <a:rPr lang="en-US" baseline="0" dirty="0" smtClean="0"/>
              <a:t> patients with written informed consent undergoing TAVI were included in the Trial. </a:t>
            </a:r>
          </a:p>
          <a:p>
            <a:endParaRPr lang="en-US" baseline="0" dirty="0" smtClean="0"/>
          </a:p>
          <a:p>
            <a:r>
              <a:rPr lang="en-US" baseline="0" dirty="0" smtClean="0"/>
              <a:t>The exclusions criteria were: </a:t>
            </a:r>
            <a:r>
              <a:rPr lang="en-US" dirty="0"/>
              <a:t>Long-term indication for OAC, coronary artery stenting early before TAVI, and allergy or contraindication to aspirin or </a:t>
            </a:r>
            <a:r>
              <a:rPr lang="en-US" dirty="0" err="1"/>
              <a:t>clopidogrel</a:t>
            </a:r>
            <a:endParaRPr lang="en-US" dirty="0"/>
          </a:p>
          <a:p>
            <a:endParaRPr lang="en-US" dirty="0"/>
          </a:p>
        </p:txBody>
      </p:sp>
      <p:sp>
        <p:nvSpPr>
          <p:cNvPr id="4" name="Tijdelijke aanduiding voor dianummer 3"/>
          <p:cNvSpPr>
            <a:spLocks noGrp="1"/>
          </p:cNvSpPr>
          <p:nvPr>
            <p:ph type="sldNum" sz="quarter" idx="10"/>
          </p:nvPr>
        </p:nvSpPr>
        <p:spPr/>
        <p:txBody>
          <a:bodyPr/>
          <a:lstStyle/>
          <a:p>
            <a:fld id="{53660521-179D-4A06-8FD7-D0FAEBB472BE}" type="slidenum">
              <a:rPr lang="en-US" smtClean="0"/>
              <a:t>9</a:t>
            </a:fld>
            <a:endParaRPr lang="en-US"/>
          </a:p>
        </p:txBody>
      </p:sp>
    </p:spTree>
    <p:extLst>
      <p:ext uri="{BB962C8B-B14F-4D97-AF65-F5344CB8AC3E}">
        <p14:creationId xmlns:p14="http://schemas.microsoft.com/office/powerpoint/2010/main" val="3699889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Cliquez et modifiez le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348C0B4C-DAA4-5640-ABAE-F20281C31BC6}" type="datetimeFigureOut">
              <a:rPr lang="fr-FR" smtClean="0"/>
              <a:t>28/08/2020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89B5BE-403C-4E43-8A14-BC0F87D01590}" type="slidenum">
              <a:rPr lang="fr-FR" smtClean="0"/>
              <a:t>‹nr.›</a:t>
            </a:fld>
            <a:endParaRPr lang="fr-FR"/>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48C0B4C-DAA4-5640-ABAE-F20281C31BC6}" type="datetimeFigureOut">
              <a:rPr lang="fr-FR" smtClean="0"/>
              <a:t>28/08/2020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89B5BE-403C-4E43-8A14-BC0F87D01590}" type="slidenum">
              <a:rPr lang="fr-FR" smtClean="0"/>
              <a:t>‹nr.›</a:t>
            </a:fld>
            <a:endParaRPr lang="fr-FR"/>
          </a:p>
        </p:txBody>
      </p:sp>
    </p:spTree>
    <p:extLst>
      <p:ext uri="{BB962C8B-B14F-4D97-AF65-F5344CB8AC3E}">
        <p14:creationId xmlns:p14="http://schemas.microsoft.com/office/powerpoint/2010/main" val="2044897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48C0B4C-DAA4-5640-ABAE-F20281C31BC6}" type="datetimeFigureOut">
              <a:rPr lang="fr-FR" smtClean="0"/>
              <a:t>28/08/2020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89B5BE-403C-4E43-8A14-BC0F87D01590}" type="slidenum">
              <a:rPr lang="fr-FR" smtClean="0"/>
              <a:t>‹nr.›</a:t>
            </a:fld>
            <a:endParaRPr lang="fr-FR"/>
          </a:p>
        </p:txBody>
      </p:sp>
    </p:spTree>
    <p:extLst>
      <p:ext uri="{BB962C8B-B14F-4D97-AF65-F5344CB8AC3E}">
        <p14:creationId xmlns:p14="http://schemas.microsoft.com/office/powerpoint/2010/main" val="1967513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48C0B4C-DAA4-5640-ABAE-F20281C31BC6}" type="datetimeFigureOut">
              <a:rPr lang="fr-FR" smtClean="0"/>
              <a:t>28/08/2020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89B5BE-403C-4E43-8A14-BC0F87D01590}" type="slidenum">
              <a:rPr lang="fr-FR" smtClean="0"/>
              <a:t>‹nr.›</a:t>
            </a:fld>
            <a:endParaRPr lang="fr-FR"/>
          </a:p>
        </p:txBody>
      </p:sp>
    </p:spTree>
    <p:extLst>
      <p:ext uri="{BB962C8B-B14F-4D97-AF65-F5344CB8AC3E}">
        <p14:creationId xmlns:p14="http://schemas.microsoft.com/office/powerpoint/2010/main" val="71988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348C0B4C-DAA4-5640-ABAE-F20281C31BC6}" type="datetimeFigureOut">
              <a:rPr lang="fr-FR" smtClean="0"/>
              <a:t>28/08/2020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89B5BE-403C-4E43-8A14-BC0F87D01590}" type="slidenum">
              <a:rPr lang="fr-FR" smtClean="0"/>
              <a:t>‹nr.›</a:t>
            </a:fld>
            <a:endParaRPr lang="fr-FR"/>
          </a:p>
        </p:txBody>
      </p:sp>
    </p:spTree>
    <p:extLst>
      <p:ext uri="{BB962C8B-B14F-4D97-AF65-F5344CB8AC3E}">
        <p14:creationId xmlns:p14="http://schemas.microsoft.com/office/powerpoint/2010/main" val="164976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48C0B4C-DAA4-5640-ABAE-F20281C31BC6}" type="datetimeFigureOut">
              <a:rPr lang="fr-FR" smtClean="0"/>
              <a:t>28/08/2020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89B5BE-403C-4E43-8A14-BC0F87D01590}" type="slidenum">
              <a:rPr lang="fr-FR" smtClean="0"/>
              <a:t>‹nr.›</a:t>
            </a:fld>
            <a:endParaRPr lang="fr-FR"/>
          </a:p>
        </p:txBody>
      </p:sp>
    </p:spTree>
    <p:extLst>
      <p:ext uri="{BB962C8B-B14F-4D97-AF65-F5344CB8AC3E}">
        <p14:creationId xmlns:p14="http://schemas.microsoft.com/office/powerpoint/2010/main" val="59651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48C0B4C-DAA4-5640-ABAE-F20281C31BC6}" type="datetimeFigureOut">
              <a:rPr lang="fr-FR" smtClean="0"/>
              <a:t>28/08/2020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989B5BE-403C-4E43-8A14-BC0F87D01590}" type="slidenum">
              <a:rPr lang="fr-FR" smtClean="0"/>
              <a:t>‹nr.›</a:t>
            </a:fld>
            <a:endParaRPr lang="fr-FR"/>
          </a:p>
        </p:txBody>
      </p:sp>
    </p:spTree>
    <p:extLst>
      <p:ext uri="{BB962C8B-B14F-4D97-AF65-F5344CB8AC3E}">
        <p14:creationId xmlns:p14="http://schemas.microsoft.com/office/powerpoint/2010/main" val="1189641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348C0B4C-DAA4-5640-ABAE-F20281C31BC6}" type="datetimeFigureOut">
              <a:rPr lang="fr-FR" smtClean="0"/>
              <a:t>28/08/2020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989B5BE-403C-4E43-8A14-BC0F87D01590}" type="slidenum">
              <a:rPr lang="fr-FR" smtClean="0"/>
              <a:t>‹nr.›</a:t>
            </a:fld>
            <a:endParaRPr lang="fr-FR"/>
          </a:p>
        </p:txBody>
      </p:sp>
    </p:spTree>
    <p:extLst>
      <p:ext uri="{BB962C8B-B14F-4D97-AF65-F5344CB8AC3E}">
        <p14:creationId xmlns:p14="http://schemas.microsoft.com/office/powerpoint/2010/main" val="102520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48C0B4C-DAA4-5640-ABAE-F20281C31BC6}" type="datetimeFigureOut">
              <a:rPr lang="fr-FR" smtClean="0"/>
              <a:t>28/08/2020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989B5BE-403C-4E43-8A14-BC0F87D01590}" type="slidenum">
              <a:rPr lang="fr-FR" smtClean="0"/>
              <a:t>‹nr.›</a:t>
            </a:fld>
            <a:endParaRPr lang="fr-FR"/>
          </a:p>
        </p:txBody>
      </p:sp>
    </p:spTree>
    <p:extLst>
      <p:ext uri="{BB962C8B-B14F-4D97-AF65-F5344CB8AC3E}">
        <p14:creationId xmlns:p14="http://schemas.microsoft.com/office/powerpoint/2010/main" val="1350490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48C0B4C-DAA4-5640-ABAE-F20281C31BC6}" type="datetimeFigureOut">
              <a:rPr lang="fr-FR" smtClean="0"/>
              <a:t>28/08/2020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89B5BE-403C-4E43-8A14-BC0F87D01590}" type="slidenum">
              <a:rPr lang="fr-FR" smtClean="0"/>
              <a:t>‹nr.›</a:t>
            </a:fld>
            <a:endParaRPr lang="fr-FR"/>
          </a:p>
        </p:txBody>
      </p:sp>
    </p:spTree>
    <p:extLst>
      <p:ext uri="{BB962C8B-B14F-4D97-AF65-F5344CB8AC3E}">
        <p14:creationId xmlns:p14="http://schemas.microsoft.com/office/powerpoint/2010/main" val="78336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48C0B4C-DAA4-5640-ABAE-F20281C31BC6}" type="datetimeFigureOut">
              <a:rPr lang="fr-FR" smtClean="0"/>
              <a:t>28/08/2020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89B5BE-403C-4E43-8A14-BC0F87D01590}" type="slidenum">
              <a:rPr lang="fr-FR" smtClean="0"/>
              <a:t>‹nr.›</a:t>
            </a:fld>
            <a:endParaRPr lang="fr-FR"/>
          </a:p>
        </p:txBody>
      </p:sp>
    </p:spTree>
    <p:extLst>
      <p:ext uri="{BB962C8B-B14F-4D97-AF65-F5344CB8AC3E}">
        <p14:creationId xmlns:p14="http://schemas.microsoft.com/office/powerpoint/2010/main" val="1102520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C0B4C-DAA4-5640-ABAE-F20281C31BC6}" type="datetimeFigureOut">
              <a:rPr lang="fr-FR" smtClean="0"/>
              <a:t>28/08/2020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9B5BE-403C-4E43-8A14-BC0F87D01590}" type="slidenum">
              <a:rPr lang="fr-FR" smtClean="0"/>
              <a:t>‹nr.›</a:t>
            </a:fld>
            <a:endParaRPr lang="fr-FR"/>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359038"/>
            <a:ext cx="9144000" cy="1835522"/>
          </a:xfrm>
        </p:spPr>
        <p:txBody>
          <a:bodyPr/>
          <a:lstStyle/>
          <a:p>
            <a:r>
              <a:rPr lang="nl-NL" b="1" dirty="0" smtClean="0">
                <a:latin typeface="+mn-lt"/>
                <a:cs typeface="Arial" panose="020B0604020202020204" pitchFamily="34" charset="0"/>
              </a:rPr>
              <a:t>POPULAR </a:t>
            </a:r>
            <a:r>
              <a:rPr lang="nl-NL" b="1" dirty="0">
                <a:latin typeface="+mn-lt"/>
                <a:cs typeface="Arial" panose="020B0604020202020204" pitchFamily="34" charset="0"/>
              </a:rPr>
              <a:t>TAVI TRIAL</a:t>
            </a:r>
            <a:r>
              <a:rPr lang="nl-NL" sz="4800" b="1" dirty="0">
                <a:latin typeface="+mn-lt"/>
                <a:cs typeface="Arial" panose="020B0604020202020204" pitchFamily="34" charset="0"/>
              </a:rPr>
              <a:t/>
            </a:r>
            <a:br>
              <a:rPr lang="nl-NL" sz="4800" b="1" dirty="0">
                <a:latin typeface="+mn-lt"/>
                <a:cs typeface="Arial" panose="020B0604020202020204" pitchFamily="34" charset="0"/>
              </a:rPr>
            </a:br>
            <a:endParaRPr lang="fr-FR" dirty="0">
              <a:latin typeface="+mn-lt"/>
            </a:endParaRPr>
          </a:p>
        </p:txBody>
      </p:sp>
      <p:sp>
        <p:nvSpPr>
          <p:cNvPr id="3" name="Sous-titre 2"/>
          <p:cNvSpPr>
            <a:spLocks noGrp="1"/>
          </p:cNvSpPr>
          <p:nvPr>
            <p:ph type="subTitle" idx="1"/>
          </p:nvPr>
        </p:nvSpPr>
        <p:spPr>
          <a:xfrm>
            <a:off x="1232452" y="1755444"/>
            <a:ext cx="9727096" cy="4375011"/>
          </a:xfrm>
        </p:spPr>
        <p:txBody>
          <a:bodyPr>
            <a:normAutofit fontScale="92500" lnSpcReduction="10000"/>
          </a:bodyPr>
          <a:lstStyle/>
          <a:p>
            <a:r>
              <a:rPr lang="en-US" sz="4000" b="1" dirty="0"/>
              <a:t>Aspirin With or Without </a:t>
            </a:r>
            <a:r>
              <a:rPr lang="en-US" sz="4000" b="1" dirty="0" err="1" smtClean="0"/>
              <a:t>Clopidogrel</a:t>
            </a:r>
            <a:r>
              <a:rPr lang="en-US" sz="4000" b="1" dirty="0" smtClean="0"/>
              <a:t> after </a:t>
            </a:r>
            <a:r>
              <a:rPr lang="en-US" sz="4000" b="1" dirty="0" err="1" smtClean="0"/>
              <a:t>Transcatheter</a:t>
            </a:r>
            <a:r>
              <a:rPr lang="en-US" sz="4000" b="1" dirty="0" smtClean="0"/>
              <a:t> Aortic Valve </a:t>
            </a:r>
            <a:r>
              <a:rPr lang="en-US" sz="4000" b="1" dirty="0"/>
              <a:t>I</a:t>
            </a:r>
            <a:r>
              <a:rPr lang="en-US" sz="4000" b="1" dirty="0" smtClean="0"/>
              <a:t>mplantation</a:t>
            </a:r>
          </a:p>
          <a:p>
            <a:r>
              <a:rPr lang="en-US" sz="4000" b="1" dirty="0" smtClean="0"/>
              <a:t>(cohort A)</a:t>
            </a:r>
            <a:endParaRPr lang="en-US" sz="4000" b="1" dirty="0"/>
          </a:p>
          <a:p>
            <a:endParaRPr lang="nl-NL" dirty="0"/>
          </a:p>
          <a:p>
            <a:r>
              <a:rPr lang="nl-NL" sz="2800" dirty="0" smtClean="0"/>
              <a:t>Jorn Brouwer, MD</a:t>
            </a:r>
          </a:p>
          <a:p>
            <a:r>
              <a:rPr lang="en-US" dirty="0" smtClean="0"/>
              <a:t>Coordinating</a:t>
            </a:r>
            <a:r>
              <a:rPr lang="nl-NL" dirty="0" smtClean="0"/>
              <a:t> </a:t>
            </a:r>
            <a:r>
              <a:rPr lang="nl-NL" dirty="0"/>
              <a:t>investigator</a:t>
            </a:r>
          </a:p>
          <a:p>
            <a:r>
              <a:rPr lang="nl-NL" dirty="0"/>
              <a:t>St. Antonius </a:t>
            </a:r>
            <a:r>
              <a:rPr lang="nl-NL" dirty="0" err="1"/>
              <a:t>H</a:t>
            </a:r>
            <a:r>
              <a:rPr lang="nl-NL" dirty="0" err="1" smtClean="0"/>
              <a:t>ospital</a:t>
            </a:r>
            <a:r>
              <a:rPr lang="nl-NL" dirty="0"/>
              <a:t>, Nieuwegein, </a:t>
            </a:r>
            <a:r>
              <a:rPr lang="nl-NL" dirty="0" err="1"/>
              <a:t>the</a:t>
            </a:r>
            <a:r>
              <a:rPr lang="nl-NL" dirty="0"/>
              <a:t> Netherlands</a:t>
            </a:r>
          </a:p>
          <a:p>
            <a:r>
              <a:rPr lang="nl-NL" sz="1200" dirty="0"/>
              <a:t> </a:t>
            </a:r>
          </a:p>
          <a:p>
            <a:r>
              <a:rPr lang="nl-NL" dirty="0"/>
              <a:t>on </a:t>
            </a:r>
            <a:r>
              <a:rPr lang="nl-NL" dirty="0" err="1"/>
              <a:t>behalf</a:t>
            </a:r>
            <a:r>
              <a:rPr lang="nl-NL" dirty="0"/>
              <a:t> of </a:t>
            </a:r>
            <a:r>
              <a:rPr lang="nl-NL" dirty="0" err="1"/>
              <a:t>the</a:t>
            </a:r>
            <a:r>
              <a:rPr lang="nl-NL" dirty="0"/>
              <a:t> POPULAR TAVI investigators</a:t>
            </a:r>
          </a:p>
          <a:p>
            <a:r>
              <a:rPr lang="nl-NL" dirty="0"/>
              <a:t>PI Dr. Jurrien ten Berg, MD, PhD, FACC, FESC</a:t>
            </a:r>
          </a:p>
          <a:p>
            <a:endParaRPr lang="fr-FR" sz="3200" dirty="0"/>
          </a:p>
        </p:txBody>
      </p:sp>
    </p:spTree>
    <p:extLst>
      <p:ext uri="{BB962C8B-B14F-4D97-AF65-F5344CB8AC3E}">
        <p14:creationId xmlns:p14="http://schemas.microsoft.com/office/powerpoint/2010/main" val="1681692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hthoek 35">
            <a:extLst>
              <a:ext uri="{FF2B5EF4-FFF2-40B4-BE49-F238E27FC236}">
                <a16:creationId xmlns:a16="http://schemas.microsoft.com/office/drawing/2014/main" id="{ACA3852E-2CF9-2F4C-85EA-CBBE88CCD9A9}"/>
              </a:ext>
            </a:extLst>
          </p:cNvPr>
          <p:cNvSpPr/>
          <p:nvPr/>
        </p:nvSpPr>
        <p:spPr>
          <a:xfrm>
            <a:off x="3616603" y="507927"/>
            <a:ext cx="4863402" cy="375228"/>
          </a:xfrm>
          <a:prstGeom prst="rect">
            <a:avLst/>
          </a:prstGeom>
          <a:solidFill>
            <a:srgbClr val="AE102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400" b="1" dirty="0" smtClean="0"/>
              <a:t>PLANNED</a:t>
            </a:r>
            <a:r>
              <a:rPr lang="nl-NL" sz="2600" b="1" dirty="0" smtClean="0"/>
              <a:t> </a:t>
            </a:r>
            <a:r>
              <a:rPr lang="nl-NL" sz="2400" b="1" dirty="0"/>
              <a:t>TAVI</a:t>
            </a:r>
            <a:r>
              <a:rPr lang="nl-NL" sz="2600" b="1" dirty="0"/>
              <a:t> </a:t>
            </a:r>
            <a:r>
              <a:rPr lang="nl-NL" sz="2000" b="1" dirty="0" smtClean="0"/>
              <a:t>(</a:t>
            </a:r>
            <a:r>
              <a:rPr lang="nl-NL" sz="2000" b="1" dirty="0"/>
              <a:t>COHORT </a:t>
            </a:r>
            <a:r>
              <a:rPr lang="nl-NL" sz="2000" b="1" dirty="0" smtClean="0"/>
              <a:t>A)</a:t>
            </a:r>
            <a:endParaRPr lang="nl-NL" sz="2000" b="1" dirty="0"/>
          </a:p>
        </p:txBody>
      </p:sp>
      <p:sp>
        <p:nvSpPr>
          <p:cNvPr id="37" name="Tekstvak 36">
            <a:extLst>
              <a:ext uri="{FF2B5EF4-FFF2-40B4-BE49-F238E27FC236}">
                <a16:creationId xmlns:a16="http://schemas.microsoft.com/office/drawing/2014/main" id="{8D5ED520-8EC6-4347-8878-38DEF8D16624}"/>
              </a:ext>
            </a:extLst>
          </p:cNvPr>
          <p:cNvSpPr txBox="1"/>
          <p:nvPr/>
        </p:nvSpPr>
        <p:spPr>
          <a:xfrm>
            <a:off x="5100929" y="890230"/>
            <a:ext cx="1894749" cy="677108"/>
          </a:xfrm>
          <a:prstGeom prst="rect">
            <a:avLst/>
          </a:prstGeom>
          <a:noFill/>
        </p:spPr>
        <p:txBody>
          <a:bodyPr wrap="none" rtlCol="0">
            <a:spAutoFit/>
          </a:bodyPr>
          <a:lstStyle/>
          <a:p>
            <a:pPr algn="ctr"/>
            <a:r>
              <a:rPr lang="nl-NL" sz="1500" b="1" dirty="0"/>
              <a:t>RANDOMIZATION 1:1</a:t>
            </a:r>
          </a:p>
          <a:p>
            <a:pPr algn="ctr"/>
            <a:endParaRPr lang="nl-NL" sz="800" dirty="0"/>
          </a:p>
          <a:p>
            <a:pPr algn="ctr"/>
            <a:r>
              <a:rPr lang="nl-NL" sz="1500" dirty="0" smtClean="0"/>
              <a:t>N=690</a:t>
            </a:r>
            <a:endParaRPr lang="nl-NL" sz="1500" dirty="0"/>
          </a:p>
        </p:txBody>
      </p:sp>
      <p:sp>
        <p:nvSpPr>
          <p:cNvPr id="38" name="Rechthoek 37">
            <a:extLst>
              <a:ext uri="{FF2B5EF4-FFF2-40B4-BE49-F238E27FC236}">
                <a16:creationId xmlns:a16="http://schemas.microsoft.com/office/drawing/2014/main" id="{4CDC7E06-E0E1-D746-B48D-CC5E65916DE8}"/>
              </a:ext>
            </a:extLst>
          </p:cNvPr>
          <p:cNvSpPr/>
          <p:nvPr/>
        </p:nvSpPr>
        <p:spPr>
          <a:xfrm>
            <a:off x="1967211" y="1545188"/>
            <a:ext cx="3833446" cy="653580"/>
          </a:xfrm>
          <a:prstGeom prst="rect">
            <a:avLst/>
          </a:prstGeom>
          <a:solidFill>
            <a:srgbClr val="372D8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200" b="1" dirty="0" smtClean="0"/>
              <a:t>ASPIRIN</a:t>
            </a:r>
            <a:r>
              <a:rPr lang="nl-NL" sz="2600" b="1" dirty="0" smtClean="0"/>
              <a:t> </a:t>
            </a:r>
            <a:r>
              <a:rPr lang="nl-NL" sz="1600" b="1" dirty="0"/>
              <a:t>ALONE</a:t>
            </a:r>
          </a:p>
          <a:p>
            <a:pPr algn="ctr"/>
            <a:r>
              <a:rPr lang="nl-NL" dirty="0" smtClean="0"/>
              <a:t>N=343</a:t>
            </a:r>
            <a:endParaRPr lang="nl-NL" dirty="0"/>
          </a:p>
        </p:txBody>
      </p:sp>
      <p:sp>
        <p:nvSpPr>
          <p:cNvPr id="39" name="Rechthoek 38">
            <a:extLst>
              <a:ext uri="{FF2B5EF4-FFF2-40B4-BE49-F238E27FC236}">
                <a16:creationId xmlns:a16="http://schemas.microsoft.com/office/drawing/2014/main" id="{E9C0D80A-4B5A-4945-AC13-533988587E49}"/>
              </a:ext>
            </a:extLst>
          </p:cNvPr>
          <p:cNvSpPr/>
          <p:nvPr/>
        </p:nvSpPr>
        <p:spPr>
          <a:xfrm>
            <a:off x="6328500" y="1554736"/>
            <a:ext cx="3833446" cy="654604"/>
          </a:xfrm>
          <a:prstGeom prst="rect">
            <a:avLst/>
          </a:prstGeom>
          <a:solidFill>
            <a:srgbClr val="483BA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200" b="1" dirty="0" smtClean="0"/>
              <a:t>ASPIRIN </a:t>
            </a:r>
            <a:r>
              <a:rPr lang="nl-NL" sz="2200" b="1" dirty="0"/>
              <a:t>+ </a:t>
            </a:r>
            <a:r>
              <a:rPr lang="nl-NL" b="1" dirty="0"/>
              <a:t>3M </a:t>
            </a:r>
            <a:r>
              <a:rPr lang="nl-NL" sz="2200" b="1" dirty="0"/>
              <a:t>CLOPIDOGREL</a:t>
            </a:r>
          </a:p>
          <a:p>
            <a:pPr algn="ctr"/>
            <a:r>
              <a:rPr lang="nl-NL" dirty="0" smtClean="0"/>
              <a:t>N=347</a:t>
            </a:r>
            <a:endParaRPr lang="nl-NL" dirty="0"/>
          </a:p>
        </p:txBody>
      </p:sp>
      <p:sp>
        <p:nvSpPr>
          <p:cNvPr id="40" name="Rechthoek 39">
            <a:extLst>
              <a:ext uri="{FF2B5EF4-FFF2-40B4-BE49-F238E27FC236}">
                <a16:creationId xmlns:a16="http://schemas.microsoft.com/office/drawing/2014/main" id="{3787EDA5-C0F5-8444-93AC-50DC87090496}"/>
              </a:ext>
            </a:extLst>
          </p:cNvPr>
          <p:cNvSpPr/>
          <p:nvPr/>
        </p:nvSpPr>
        <p:spPr>
          <a:xfrm>
            <a:off x="4852522" y="4327987"/>
            <a:ext cx="2411880" cy="328806"/>
          </a:xfrm>
          <a:prstGeom prst="rect">
            <a:avLst/>
          </a:prstGeom>
          <a:solidFill>
            <a:srgbClr val="AE102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100" b="1" dirty="0"/>
              <a:t>F</a:t>
            </a:r>
            <a:r>
              <a:rPr lang="nl-NL" sz="1900" b="1" dirty="0"/>
              <a:t>OLLOW-</a:t>
            </a:r>
            <a:r>
              <a:rPr lang="nl-NL" sz="2100" b="1" dirty="0"/>
              <a:t>U</a:t>
            </a:r>
            <a:r>
              <a:rPr lang="nl-NL" sz="1900" b="1" dirty="0"/>
              <a:t>P: 1 YEAR</a:t>
            </a:r>
          </a:p>
        </p:txBody>
      </p:sp>
      <p:sp>
        <p:nvSpPr>
          <p:cNvPr id="41" name="Rechthoek 40">
            <a:extLst>
              <a:ext uri="{FF2B5EF4-FFF2-40B4-BE49-F238E27FC236}">
                <a16:creationId xmlns:a16="http://schemas.microsoft.com/office/drawing/2014/main" id="{1448C4B8-D022-E746-A6D5-207C7BF4483C}"/>
              </a:ext>
            </a:extLst>
          </p:cNvPr>
          <p:cNvSpPr/>
          <p:nvPr/>
        </p:nvSpPr>
        <p:spPr>
          <a:xfrm>
            <a:off x="1967211" y="3469782"/>
            <a:ext cx="3833446" cy="578459"/>
          </a:xfrm>
          <a:prstGeom prst="rect">
            <a:avLst/>
          </a:prstGeom>
          <a:solidFill>
            <a:srgbClr val="372D8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000" b="1" dirty="0" err="1"/>
              <a:t>Modified</a:t>
            </a:r>
            <a:r>
              <a:rPr lang="nl-NL" sz="2000" b="1" dirty="0"/>
              <a:t> ITT ANALYSIS</a:t>
            </a:r>
          </a:p>
          <a:p>
            <a:pPr algn="ctr"/>
            <a:r>
              <a:rPr lang="nl-NL" dirty="0" smtClean="0"/>
              <a:t>N=331</a:t>
            </a:r>
            <a:endParaRPr lang="nl-NL" dirty="0"/>
          </a:p>
        </p:txBody>
      </p:sp>
      <p:sp>
        <p:nvSpPr>
          <p:cNvPr id="42" name="Rechthoek 41">
            <a:extLst>
              <a:ext uri="{FF2B5EF4-FFF2-40B4-BE49-F238E27FC236}">
                <a16:creationId xmlns:a16="http://schemas.microsoft.com/office/drawing/2014/main" id="{80DAAEB1-81F8-374A-92F8-D5796DB1D899}"/>
              </a:ext>
            </a:extLst>
          </p:cNvPr>
          <p:cNvSpPr/>
          <p:nvPr/>
        </p:nvSpPr>
        <p:spPr>
          <a:xfrm>
            <a:off x="6328500" y="3447064"/>
            <a:ext cx="3833446" cy="578459"/>
          </a:xfrm>
          <a:prstGeom prst="rect">
            <a:avLst/>
          </a:prstGeom>
          <a:solidFill>
            <a:srgbClr val="483BA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000" b="1" dirty="0" err="1"/>
              <a:t>Modified</a:t>
            </a:r>
            <a:r>
              <a:rPr lang="nl-NL" sz="2000" b="1" dirty="0"/>
              <a:t> ITT ANALYSIS</a:t>
            </a:r>
          </a:p>
          <a:p>
            <a:pPr algn="ctr"/>
            <a:r>
              <a:rPr lang="nl-NL" dirty="0" smtClean="0"/>
              <a:t>N=334</a:t>
            </a:r>
            <a:endParaRPr lang="nl-NL" dirty="0"/>
          </a:p>
        </p:txBody>
      </p:sp>
      <p:sp>
        <p:nvSpPr>
          <p:cNvPr id="43" name="Tekstvak 42">
            <a:extLst>
              <a:ext uri="{FF2B5EF4-FFF2-40B4-BE49-F238E27FC236}">
                <a16:creationId xmlns:a16="http://schemas.microsoft.com/office/drawing/2014/main" id="{53F98D24-422B-4C4F-BA12-377CDA5A96D1}"/>
              </a:ext>
            </a:extLst>
          </p:cNvPr>
          <p:cNvSpPr txBox="1"/>
          <p:nvPr/>
        </p:nvSpPr>
        <p:spPr>
          <a:xfrm>
            <a:off x="1605639" y="2317992"/>
            <a:ext cx="2954655" cy="1200329"/>
          </a:xfrm>
          <a:prstGeom prst="rect">
            <a:avLst/>
          </a:prstGeom>
          <a:noFill/>
        </p:spPr>
        <p:txBody>
          <a:bodyPr wrap="none" rtlCol="0">
            <a:spAutoFit/>
          </a:bodyPr>
          <a:lstStyle/>
          <a:p>
            <a:pPr>
              <a:tabLst>
                <a:tab pos="304800" algn="l"/>
              </a:tabLst>
            </a:pPr>
            <a:r>
              <a:rPr lang="en-US" sz="1200" b="1" dirty="0" smtClean="0"/>
              <a:t>12 EXCLUDED</a:t>
            </a:r>
          </a:p>
          <a:p>
            <a:pPr>
              <a:tabLst>
                <a:tab pos="304800" algn="l"/>
              </a:tabLst>
            </a:pPr>
            <a:r>
              <a:rPr lang="en-US" sz="1200" dirty="0" smtClean="0"/>
              <a:t>   5  Screen failure</a:t>
            </a:r>
          </a:p>
          <a:p>
            <a:pPr>
              <a:tabLst>
                <a:tab pos="304800" algn="l"/>
              </a:tabLst>
            </a:pPr>
            <a:r>
              <a:rPr lang="en-US" sz="1200" dirty="0" smtClean="0"/>
              <a:t>   4  Died before TAVI procedure	</a:t>
            </a:r>
          </a:p>
          <a:p>
            <a:pPr>
              <a:tabLst>
                <a:tab pos="304800" algn="l"/>
              </a:tabLst>
            </a:pPr>
            <a:r>
              <a:rPr lang="en-US" sz="1200" dirty="0" smtClean="0"/>
              <a:t>   2  TAVI not initiated/completed</a:t>
            </a:r>
          </a:p>
          <a:p>
            <a:pPr>
              <a:tabLst>
                <a:tab pos="304800" algn="l"/>
              </a:tabLst>
            </a:pPr>
            <a:r>
              <a:rPr lang="en-US" sz="1200" dirty="0" smtClean="0"/>
              <a:t>   1  Withdrew consent</a:t>
            </a:r>
          </a:p>
          <a:p>
            <a:pPr>
              <a:tabLst>
                <a:tab pos="304800" algn="l"/>
              </a:tabLst>
            </a:pPr>
            <a:endParaRPr lang="nl-NL" sz="1200" dirty="0"/>
          </a:p>
        </p:txBody>
      </p:sp>
      <p:cxnSp>
        <p:nvCxnSpPr>
          <p:cNvPr id="44" name="Rechte verbindingslijn met pijl 43">
            <a:extLst>
              <a:ext uri="{FF2B5EF4-FFF2-40B4-BE49-F238E27FC236}">
                <a16:creationId xmlns:a16="http://schemas.microsoft.com/office/drawing/2014/main" id="{F9C7C4F1-D8A3-F445-83FA-57DC8202D5BA}"/>
              </a:ext>
            </a:extLst>
          </p:cNvPr>
          <p:cNvCxnSpPr>
            <a:stCxn id="38" idx="2"/>
            <a:endCxn id="41" idx="0"/>
          </p:cNvCxnSpPr>
          <p:nvPr/>
        </p:nvCxnSpPr>
        <p:spPr>
          <a:xfrm>
            <a:off x="3883934" y="2198768"/>
            <a:ext cx="0" cy="12710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Rechte verbindingslijn met pijl 44">
            <a:extLst>
              <a:ext uri="{FF2B5EF4-FFF2-40B4-BE49-F238E27FC236}">
                <a16:creationId xmlns:a16="http://schemas.microsoft.com/office/drawing/2014/main" id="{992CBA3C-27E1-5F46-B275-B7DC76E72DE8}"/>
              </a:ext>
            </a:extLst>
          </p:cNvPr>
          <p:cNvCxnSpPr>
            <a:stCxn id="39" idx="2"/>
            <a:endCxn id="42" idx="0"/>
          </p:cNvCxnSpPr>
          <p:nvPr/>
        </p:nvCxnSpPr>
        <p:spPr>
          <a:xfrm>
            <a:off x="8245223" y="2209340"/>
            <a:ext cx="0" cy="12377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6" name="Gebogen verbindingslijn 45">
            <a:extLst>
              <a:ext uri="{FF2B5EF4-FFF2-40B4-BE49-F238E27FC236}">
                <a16:creationId xmlns:a16="http://schemas.microsoft.com/office/drawing/2014/main" id="{E18D4609-9FB3-1E48-8009-7D6E89AF4BDE}"/>
              </a:ext>
            </a:extLst>
          </p:cNvPr>
          <p:cNvCxnSpPr>
            <a:cxnSpLocks/>
            <a:stCxn id="37" idx="1"/>
            <a:endCxn id="38" idx="0"/>
          </p:cNvCxnSpPr>
          <p:nvPr/>
        </p:nvCxnSpPr>
        <p:spPr>
          <a:xfrm rot="10800000" flipV="1">
            <a:off x="3883935" y="1228784"/>
            <a:ext cx="1216995" cy="31640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47" name="Gebogen verbindingslijn 46">
            <a:extLst>
              <a:ext uri="{FF2B5EF4-FFF2-40B4-BE49-F238E27FC236}">
                <a16:creationId xmlns:a16="http://schemas.microsoft.com/office/drawing/2014/main" id="{A45C19A1-4AAB-344D-B1B4-146697D1AED9}"/>
              </a:ext>
            </a:extLst>
          </p:cNvPr>
          <p:cNvCxnSpPr>
            <a:cxnSpLocks/>
            <a:stCxn id="37" idx="3"/>
            <a:endCxn id="39" idx="0"/>
          </p:cNvCxnSpPr>
          <p:nvPr/>
        </p:nvCxnSpPr>
        <p:spPr>
          <a:xfrm>
            <a:off x="6995678" y="1228784"/>
            <a:ext cx="1249545" cy="32595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48" name="Gebogen verbindingslijn 47">
            <a:extLst>
              <a:ext uri="{FF2B5EF4-FFF2-40B4-BE49-F238E27FC236}">
                <a16:creationId xmlns:a16="http://schemas.microsoft.com/office/drawing/2014/main" id="{8C477D72-7DED-7A48-A281-4E1119D00C94}"/>
              </a:ext>
            </a:extLst>
          </p:cNvPr>
          <p:cNvCxnSpPr>
            <a:cxnSpLocks/>
            <a:stCxn id="41" idx="2"/>
            <a:endCxn id="40" idx="1"/>
          </p:cNvCxnSpPr>
          <p:nvPr/>
        </p:nvCxnSpPr>
        <p:spPr>
          <a:xfrm rot="16200000" flipH="1">
            <a:off x="4146154" y="3786021"/>
            <a:ext cx="444149" cy="968588"/>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49" name="Gebogen verbindingslijn 48">
            <a:extLst>
              <a:ext uri="{FF2B5EF4-FFF2-40B4-BE49-F238E27FC236}">
                <a16:creationId xmlns:a16="http://schemas.microsoft.com/office/drawing/2014/main" id="{DA5BCF94-685A-A44B-853E-6C5DE20B8CF4}"/>
              </a:ext>
            </a:extLst>
          </p:cNvPr>
          <p:cNvCxnSpPr>
            <a:cxnSpLocks/>
            <a:stCxn id="42" idx="2"/>
            <a:endCxn id="40" idx="3"/>
          </p:cNvCxnSpPr>
          <p:nvPr/>
        </p:nvCxnSpPr>
        <p:spPr>
          <a:xfrm rot="5400000">
            <a:off x="7521380" y="3768546"/>
            <a:ext cx="466867" cy="980821"/>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50" name="Rechthoek 49">
            <a:extLst>
              <a:ext uri="{FF2B5EF4-FFF2-40B4-BE49-F238E27FC236}">
                <a16:creationId xmlns:a16="http://schemas.microsoft.com/office/drawing/2014/main" id="{27E0B6E1-3449-4B41-A0D2-E54C38B682D4}"/>
              </a:ext>
            </a:extLst>
          </p:cNvPr>
          <p:cNvSpPr/>
          <p:nvPr/>
        </p:nvSpPr>
        <p:spPr>
          <a:xfrm>
            <a:off x="5463812" y="1098904"/>
            <a:ext cx="1189300" cy="292388"/>
          </a:xfrm>
          <a:prstGeom prst="rect">
            <a:avLst/>
          </a:prstGeom>
        </p:spPr>
        <p:txBody>
          <a:bodyPr wrap="none">
            <a:spAutoFit/>
          </a:bodyPr>
          <a:lstStyle/>
          <a:p>
            <a:pPr algn="ctr"/>
            <a:r>
              <a:rPr lang="nl-NL" sz="1300" b="1" dirty="0"/>
              <a:t>PRIOR TO TAVI</a:t>
            </a:r>
          </a:p>
        </p:txBody>
      </p:sp>
      <p:sp>
        <p:nvSpPr>
          <p:cNvPr id="57" name="Tekstvak 56">
            <a:extLst>
              <a:ext uri="{FF2B5EF4-FFF2-40B4-BE49-F238E27FC236}">
                <a16:creationId xmlns:a16="http://schemas.microsoft.com/office/drawing/2014/main" id="{B5A5FC94-76C1-D74B-843D-47F1599D61D7}"/>
              </a:ext>
            </a:extLst>
          </p:cNvPr>
          <p:cNvSpPr txBox="1"/>
          <p:nvPr/>
        </p:nvSpPr>
        <p:spPr>
          <a:xfrm>
            <a:off x="8480005" y="2314401"/>
            <a:ext cx="2263682" cy="830997"/>
          </a:xfrm>
          <a:prstGeom prst="rect">
            <a:avLst/>
          </a:prstGeom>
          <a:noFill/>
        </p:spPr>
        <p:txBody>
          <a:bodyPr wrap="square" rtlCol="0">
            <a:spAutoFit/>
          </a:bodyPr>
          <a:lstStyle/>
          <a:p>
            <a:pPr>
              <a:tabLst>
                <a:tab pos="304800" algn="l"/>
              </a:tabLst>
            </a:pPr>
            <a:r>
              <a:rPr lang="en-US" sz="1200" b="1" dirty="0" smtClean="0"/>
              <a:t>13 EXCLUDED</a:t>
            </a:r>
            <a:endParaRPr lang="en-US" sz="1200" dirty="0" smtClean="0"/>
          </a:p>
          <a:p>
            <a:pPr>
              <a:tabLst>
                <a:tab pos="304800" algn="l"/>
              </a:tabLst>
            </a:pPr>
            <a:r>
              <a:rPr lang="en-US" sz="1200" dirty="0" smtClean="0"/>
              <a:t>   6  TAVI not initiated/completed</a:t>
            </a:r>
          </a:p>
          <a:p>
            <a:pPr>
              <a:tabLst>
                <a:tab pos="304800" algn="l"/>
              </a:tabLst>
            </a:pPr>
            <a:r>
              <a:rPr lang="en-US" sz="1200" dirty="0" smtClean="0"/>
              <a:t>   4  Screen failure   </a:t>
            </a:r>
          </a:p>
          <a:p>
            <a:pPr>
              <a:tabLst>
                <a:tab pos="304800" algn="l"/>
              </a:tabLst>
            </a:pPr>
            <a:r>
              <a:rPr lang="en-US" sz="1200" dirty="0" smtClean="0"/>
              <a:t>   3  Withdrew consent</a:t>
            </a:r>
            <a:endParaRPr lang="en-US" sz="1200" dirty="0"/>
          </a:p>
        </p:txBody>
      </p:sp>
      <p:sp>
        <p:nvSpPr>
          <p:cNvPr id="74" name="Rechthoek 73">
            <a:extLst>
              <a:ext uri="{FF2B5EF4-FFF2-40B4-BE49-F238E27FC236}">
                <a16:creationId xmlns:a16="http://schemas.microsoft.com/office/drawing/2014/main" id="{E2DA0ADE-A943-5C4F-8BB1-9AF49774A14F}"/>
              </a:ext>
            </a:extLst>
          </p:cNvPr>
          <p:cNvSpPr/>
          <p:nvPr/>
        </p:nvSpPr>
        <p:spPr>
          <a:xfrm>
            <a:off x="1722598" y="4789335"/>
            <a:ext cx="8671727" cy="1134786"/>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tabLst>
                <a:tab pos="2487613" algn="l"/>
                <a:tab pos="2706688" algn="l"/>
              </a:tabLst>
            </a:pPr>
            <a:endParaRPr lang="nl-NL" sz="500" b="1" dirty="0">
              <a:solidFill>
                <a:sysClr val="windowText" lastClr="000000"/>
              </a:solidFill>
            </a:endParaRPr>
          </a:p>
          <a:p>
            <a:pPr>
              <a:tabLst>
                <a:tab pos="2133600" algn="l"/>
                <a:tab pos="2346325" algn="l"/>
              </a:tabLst>
            </a:pPr>
            <a:r>
              <a:rPr lang="nl-NL" sz="1500" b="1" dirty="0">
                <a:solidFill>
                  <a:sysClr val="windowText" lastClr="000000"/>
                </a:solidFill>
              </a:rPr>
              <a:t>C</a:t>
            </a:r>
            <a:r>
              <a:rPr lang="nl-NL" sz="1300" b="1" dirty="0">
                <a:solidFill>
                  <a:sysClr val="windowText" lastClr="000000"/>
                </a:solidFill>
              </a:rPr>
              <a:t>O-</a:t>
            </a:r>
            <a:r>
              <a:rPr lang="nl-NL" sz="1500" b="1" dirty="0">
                <a:solidFill>
                  <a:sysClr val="windowText" lastClr="000000"/>
                </a:solidFill>
              </a:rPr>
              <a:t>P</a:t>
            </a:r>
            <a:r>
              <a:rPr lang="nl-NL" sz="1300" b="1" dirty="0">
                <a:solidFill>
                  <a:sysClr val="windowText" lastClr="000000"/>
                </a:solidFill>
              </a:rPr>
              <a:t>RIMARY </a:t>
            </a:r>
            <a:r>
              <a:rPr lang="nl-NL" sz="1500" b="1" dirty="0">
                <a:solidFill>
                  <a:sysClr val="windowText" lastClr="000000"/>
                </a:solidFill>
              </a:rPr>
              <a:t>O</a:t>
            </a:r>
            <a:r>
              <a:rPr lang="nl-NL" sz="1300" b="1" dirty="0">
                <a:solidFill>
                  <a:sysClr val="windowText" lastClr="000000"/>
                </a:solidFill>
              </a:rPr>
              <a:t>UTCOMES:	</a:t>
            </a:r>
            <a:r>
              <a:rPr lang="nl-NL" sz="1300" dirty="0">
                <a:solidFill>
                  <a:sysClr val="windowText" lastClr="000000"/>
                </a:solidFill>
              </a:rPr>
              <a:t>1. 	</a:t>
            </a:r>
            <a:r>
              <a:rPr lang="nl-NL" sz="1300" dirty="0" err="1">
                <a:solidFill>
                  <a:sysClr val="windowText" lastClr="000000"/>
                </a:solidFill>
              </a:rPr>
              <a:t>All</a:t>
            </a:r>
            <a:r>
              <a:rPr lang="nl-NL" sz="1300" dirty="0">
                <a:solidFill>
                  <a:sysClr val="windowText" lastClr="000000"/>
                </a:solidFill>
              </a:rPr>
              <a:t> </a:t>
            </a:r>
            <a:r>
              <a:rPr lang="nl-NL" sz="1300" dirty="0" err="1">
                <a:solidFill>
                  <a:sysClr val="windowText" lastClr="000000"/>
                </a:solidFill>
              </a:rPr>
              <a:t>bleeding</a:t>
            </a:r>
            <a:r>
              <a:rPr lang="nl-NL" sz="1300" dirty="0">
                <a:solidFill>
                  <a:sysClr val="windowText" lastClr="000000"/>
                </a:solidFill>
              </a:rPr>
              <a:t> (VARC-2) </a:t>
            </a:r>
          </a:p>
          <a:p>
            <a:pPr>
              <a:tabLst>
                <a:tab pos="2133600" algn="l"/>
                <a:tab pos="2346325" algn="l"/>
              </a:tabLst>
            </a:pPr>
            <a:r>
              <a:rPr lang="nl-NL" sz="1300" dirty="0">
                <a:solidFill>
                  <a:sysClr val="windowText" lastClr="000000"/>
                </a:solidFill>
              </a:rPr>
              <a:t>	2. 	Non-</a:t>
            </a:r>
            <a:r>
              <a:rPr lang="nl-NL" sz="1300" dirty="0" err="1">
                <a:solidFill>
                  <a:sysClr val="windowText" lastClr="000000"/>
                </a:solidFill>
              </a:rPr>
              <a:t>procedural</a:t>
            </a:r>
            <a:r>
              <a:rPr lang="nl-NL" sz="1300" dirty="0">
                <a:solidFill>
                  <a:sysClr val="windowText" lastClr="000000"/>
                </a:solidFill>
              </a:rPr>
              <a:t> </a:t>
            </a:r>
            <a:r>
              <a:rPr lang="nl-NL" sz="1300" dirty="0" err="1">
                <a:solidFill>
                  <a:sysClr val="windowText" lastClr="000000"/>
                </a:solidFill>
              </a:rPr>
              <a:t>bleeding</a:t>
            </a:r>
            <a:r>
              <a:rPr lang="nl-NL" sz="1300" dirty="0">
                <a:solidFill>
                  <a:sysClr val="windowText" lastClr="000000"/>
                </a:solidFill>
              </a:rPr>
              <a:t> (BARC)</a:t>
            </a:r>
          </a:p>
          <a:p>
            <a:pPr>
              <a:tabLst>
                <a:tab pos="2133600" algn="l"/>
                <a:tab pos="2346325" algn="l"/>
              </a:tabLst>
            </a:pPr>
            <a:endParaRPr lang="nl-NL" sz="400" dirty="0">
              <a:solidFill>
                <a:sysClr val="windowText" lastClr="000000"/>
              </a:solidFill>
            </a:endParaRPr>
          </a:p>
          <a:p>
            <a:pPr>
              <a:tabLst>
                <a:tab pos="2133600" algn="l"/>
                <a:tab pos="2346325" algn="l"/>
              </a:tabLst>
            </a:pPr>
            <a:r>
              <a:rPr lang="nl-NL" sz="1500" b="1" dirty="0">
                <a:solidFill>
                  <a:sysClr val="windowText" lastClr="000000"/>
                </a:solidFill>
              </a:rPr>
              <a:t>C</a:t>
            </a:r>
            <a:r>
              <a:rPr lang="nl-NL" sz="1300" b="1" dirty="0">
                <a:solidFill>
                  <a:sysClr val="windowText" lastClr="000000"/>
                </a:solidFill>
              </a:rPr>
              <a:t>O-</a:t>
            </a:r>
            <a:r>
              <a:rPr lang="nl-NL" sz="1500" b="1" dirty="0">
                <a:solidFill>
                  <a:sysClr val="windowText" lastClr="000000"/>
                </a:solidFill>
              </a:rPr>
              <a:t>S</a:t>
            </a:r>
            <a:r>
              <a:rPr lang="nl-NL" sz="1300" b="1" dirty="0">
                <a:solidFill>
                  <a:sysClr val="windowText" lastClr="000000"/>
                </a:solidFill>
              </a:rPr>
              <a:t>ECONDARY </a:t>
            </a:r>
            <a:r>
              <a:rPr lang="nl-NL" sz="1500" b="1" dirty="0">
                <a:solidFill>
                  <a:sysClr val="windowText" lastClr="000000"/>
                </a:solidFill>
              </a:rPr>
              <a:t>O</a:t>
            </a:r>
            <a:r>
              <a:rPr lang="nl-NL" sz="1300" b="1" dirty="0">
                <a:solidFill>
                  <a:sysClr val="windowText" lastClr="000000"/>
                </a:solidFill>
              </a:rPr>
              <a:t>UTCOMES:	</a:t>
            </a:r>
            <a:r>
              <a:rPr lang="nl-NL" sz="1300" dirty="0">
                <a:solidFill>
                  <a:sysClr val="windowText" lastClr="000000"/>
                </a:solidFill>
              </a:rPr>
              <a:t>1. 	</a:t>
            </a:r>
            <a:r>
              <a:rPr lang="en-GB" sz="1300" dirty="0">
                <a:solidFill>
                  <a:sysClr val="windowText" lastClr="000000"/>
                </a:solidFill>
              </a:rPr>
              <a:t>CV mortality, non-procedural bleeding, </a:t>
            </a:r>
            <a:r>
              <a:rPr lang="en-GB" sz="1300" dirty="0" smtClean="0">
                <a:solidFill>
                  <a:sysClr val="windowText" lastClr="000000"/>
                </a:solidFill>
              </a:rPr>
              <a:t>stroke</a:t>
            </a:r>
            <a:r>
              <a:rPr lang="en-GB" sz="1300" dirty="0">
                <a:solidFill>
                  <a:sysClr val="windowText" lastClr="000000"/>
                </a:solidFill>
              </a:rPr>
              <a:t>, </a:t>
            </a:r>
            <a:r>
              <a:rPr lang="en-GB" sz="1300" dirty="0" smtClean="0">
                <a:solidFill>
                  <a:sysClr val="windowText" lastClr="000000"/>
                </a:solidFill>
              </a:rPr>
              <a:t>or </a:t>
            </a:r>
            <a:r>
              <a:rPr lang="en-GB" sz="1300" dirty="0">
                <a:solidFill>
                  <a:sysClr val="windowText" lastClr="000000"/>
                </a:solidFill>
              </a:rPr>
              <a:t>MI</a:t>
            </a:r>
            <a:endParaRPr lang="nl-NL" sz="1300" dirty="0">
              <a:solidFill>
                <a:sysClr val="windowText" lastClr="000000"/>
              </a:solidFill>
            </a:endParaRPr>
          </a:p>
          <a:p>
            <a:pPr>
              <a:tabLst>
                <a:tab pos="2133600" algn="l"/>
                <a:tab pos="2346325" algn="l"/>
              </a:tabLst>
            </a:pPr>
            <a:r>
              <a:rPr lang="nl-NL" sz="1300" dirty="0">
                <a:solidFill>
                  <a:sysClr val="windowText" lastClr="000000"/>
                </a:solidFill>
              </a:rPr>
              <a:t>	2. 	</a:t>
            </a:r>
            <a:r>
              <a:rPr lang="en-GB" sz="1300" dirty="0">
                <a:solidFill>
                  <a:sysClr val="windowText" lastClr="000000"/>
                </a:solidFill>
              </a:rPr>
              <a:t>CV mortality, ischemic stroke, </a:t>
            </a:r>
            <a:r>
              <a:rPr lang="en-GB" sz="1300" dirty="0" smtClean="0">
                <a:solidFill>
                  <a:sysClr val="windowText" lastClr="000000"/>
                </a:solidFill>
              </a:rPr>
              <a:t>or </a:t>
            </a:r>
            <a:r>
              <a:rPr lang="en-GB" sz="1300" dirty="0">
                <a:solidFill>
                  <a:sysClr val="windowText" lastClr="000000"/>
                </a:solidFill>
              </a:rPr>
              <a:t>MI</a:t>
            </a:r>
            <a:endParaRPr lang="nl-NL" sz="1300" dirty="0">
              <a:solidFill>
                <a:sysClr val="windowText" lastClr="000000"/>
              </a:solidFill>
            </a:endParaRPr>
          </a:p>
        </p:txBody>
      </p:sp>
    </p:spTree>
    <p:extLst>
      <p:ext uri="{BB962C8B-B14F-4D97-AF65-F5344CB8AC3E}">
        <p14:creationId xmlns:p14="http://schemas.microsoft.com/office/powerpoint/2010/main" val="2181146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200" b="1" dirty="0" smtClean="0">
                <a:latin typeface="+mn-lt"/>
              </a:rPr>
              <a:t>Study Power</a:t>
            </a:r>
            <a:endParaRPr lang="en-US" sz="3200" b="1" dirty="0">
              <a:latin typeface="+mn-lt"/>
            </a:endParaRPr>
          </a:p>
        </p:txBody>
      </p:sp>
      <p:sp>
        <p:nvSpPr>
          <p:cNvPr id="3" name="Tijdelijke aanduiding voor inhoud 2"/>
          <p:cNvSpPr>
            <a:spLocks noGrp="1"/>
          </p:cNvSpPr>
          <p:nvPr>
            <p:ph idx="1"/>
          </p:nvPr>
        </p:nvSpPr>
        <p:spPr/>
        <p:txBody>
          <a:bodyPr>
            <a:normAutofit/>
          </a:bodyPr>
          <a:lstStyle/>
          <a:p>
            <a:pPr marL="0" indent="0">
              <a:buNone/>
            </a:pPr>
            <a:r>
              <a:rPr lang="en-US" sz="2400" dirty="0" smtClean="0"/>
              <a:t>Primary outcomes: </a:t>
            </a:r>
          </a:p>
          <a:p>
            <a:pPr lvl="1">
              <a:buFont typeface="Calibri" panose="020F0502020204030204" pitchFamily="34" charset="0"/>
              <a:buChar char="‒"/>
            </a:pPr>
            <a:r>
              <a:rPr lang="en-US" sz="2000" dirty="0" smtClean="0"/>
              <a:t>Superiority, power 80%, alpha 0.05</a:t>
            </a:r>
          </a:p>
          <a:p>
            <a:pPr lvl="1">
              <a:buFont typeface="Calibri" panose="020F0502020204030204" pitchFamily="34" charset="0"/>
              <a:buChar char="‒"/>
            </a:pPr>
            <a:r>
              <a:rPr lang="en-US" sz="2000" dirty="0" smtClean="0"/>
              <a:t>Expected event rate aspirin vs. aspirin + </a:t>
            </a:r>
            <a:r>
              <a:rPr lang="en-US" sz="2000" dirty="0" err="1" smtClean="0"/>
              <a:t>clopidogrel</a:t>
            </a:r>
            <a:r>
              <a:rPr lang="en-US" sz="2000" dirty="0" smtClean="0"/>
              <a:t>: 24% vs. 36%</a:t>
            </a:r>
          </a:p>
          <a:p>
            <a:pPr lvl="1">
              <a:buFont typeface="Calibri" panose="020F0502020204030204" pitchFamily="34" charset="0"/>
              <a:buChar char="‒"/>
            </a:pPr>
            <a:endParaRPr lang="en-US" sz="2000" dirty="0" smtClean="0"/>
          </a:p>
          <a:p>
            <a:pPr marL="0" indent="0">
              <a:buNone/>
            </a:pPr>
            <a:r>
              <a:rPr lang="en-US" sz="2400" dirty="0" smtClean="0"/>
              <a:t>Secondary outcomes:</a:t>
            </a:r>
          </a:p>
          <a:p>
            <a:pPr lvl="1">
              <a:buFont typeface="Calibri" panose="020F0502020204030204" pitchFamily="34" charset="0"/>
              <a:buChar char="‒"/>
            </a:pPr>
            <a:r>
              <a:rPr lang="en-US" sz="2000" dirty="0" smtClean="0"/>
              <a:t>Non-inferiority, non-inferiority margin: 7.5%</a:t>
            </a:r>
          </a:p>
          <a:p>
            <a:pPr lvl="1">
              <a:buFont typeface="Calibri" panose="020F0502020204030204" pitchFamily="34" charset="0"/>
              <a:buChar char="‒"/>
            </a:pPr>
            <a:r>
              <a:rPr lang="en-US" sz="2000" dirty="0" smtClean="0"/>
              <a:t>Expected event rate aspirin vs. aspirin + </a:t>
            </a:r>
            <a:r>
              <a:rPr lang="en-US" sz="2000" dirty="0" err="1" smtClean="0"/>
              <a:t>clopidogrel</a:t>
            </a:r>
            <a:r>
              <a:rPr lang="en-US" sz="2000" dirty="0" smtClean="0"/>
              <a:t>: 34% vs. 39%</a:t>
            </a:r>
          </a:p>
          <a:p>
            <a:pPr marL="0" indent="0">
              <a:buNone/>
            </a:pPr>
            <a:endParaRPr lang="en-US" sz="2400" dirty="0"/>
          </a:p>
        </p:txBody>
      </p:sp>
    </p:spTree>
    <p:extLst>
      <p:ext uri="{BB962C8B-B14F-4D97-AF65-F5344CB8AC3E}">
        <p14:creationId xmlns:p14="http://schemas.microsoft.com/office/powerpoint/2010/main" val="3170961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200" b="1" dirty="0" smtClean="0">
                <a:latin typeface="+mn-lt"/>
              </a:rPr>
              <a:t>Study Drug Adherence</a:t>
            </a:r>
            <a:endParaRPr lang="en-US" sz="3200" b="1" dirty="0">
              <a:latin typeface="+mn-lt"/>
            </a:endParaRPr>
          </a:p>
        </p:txBody>
      </p:sp>
      <p:sp>
        <p:nvSpPr>
          <p:cNvPr id="3" name="Tijdelijke aanduiding voor inhoud 2"/>
          <p:cNvSpPr>
            <a:spLocks noGrp="1"/>
          </p:cNvSpPr>
          <p:nvPr>
            <p:ph idx="1"/>
          </p:nvPr>
        </p:nvSpPr>
        <p:spPr/>
        <p:txBody>
          <a:bodyPr>
            <a:normAutofit/>
          </a:bodyPr>
          <a:lstStyle/>
          <a:p>
            <a:pPr marL="0" indent="0">
              <a:buNone/>
            </a:pPr>
            <a:r>
              <a:rPr lang="en-US" sz="2400" dirty="0" smtClean="0"/>
              <a:t>Adherence for 3 months </a:t>
            </a:r>
            <a:r>
              <a:rPr lang="en-US" sz="2400" dirty="0" err="1" smtClean="0"/>
              <a:t>clopidogrel</a:t>
            </a:r>
            <a:r>
              <a:rPr lang="en-US" sz="2400" dirty="0" smtClean="0"/>
              <a:t>: 89.2%</a:t>
            </a:r>
          </a:p>
          <a:p>
            <a:pPr marL="0" indent="0">
              <a:buNone/>
            </a:pPr>
            <a:endParaRPr lang="en-US" sz="2400" dirty="0" smtClean="0"/>
          </a:p>
          <a:p>
            <a:pPr marL="0" indent="0">
              <a:buNone/>
            </a:pPr>
            <a:r>
              <a:rPr lang="en-US" sz="2400" dirty="0" smtClean="0"/>
              <a:t>Duration </a:t>
            </a:r>
            <a:r>
              <a:rPr lang="en-US" sz="2400" dirty="0" err="1" smtClean="0"/>
              <a:t>clopidogrel</a:t>
            </a:r>
            <a:r>
              <a:rPr lang="en-US" sz="2400" dirty="0" smtClean="0"/>
              <a:t>: median 92 days [interquartile range 90-92]</a:t>
            </a:r>
          </a:p>
          <a:p>
            <a:pPr marL="0" indent="0">
              <a:buNone/>
            </a:pPr>
            <a:endParaRPr lang="en-US" sz="2400" dirty="0" smtClean="0"/>
          </a:p>
          <a:p>
            <a:pPr marL="0" indent="0">
              <a:buNone/>
            </a:pPr>
            <a:r>
              <a:rPr lang="en-US" sz="2400" dirty="0" smtClean="0"/>
              <a:t>Initiation of oral anticoagulation</a:t>
            </a:r>
          </a:p>
          <a:p>
            <a:pPr lvl="1">
              <a:buFont typeface="Calibri" panose="020F0502020204030204" pitchFamily="34" charset="0"/>
              <a:buChar char="‒"/>
            </a:pPr>
            <a:r>
              <a:rPr lang="en-US" sz="2000" dirty="0" smtClean="0"/>
              <a:t>13.3% in aspirin alone group</a:t>
            </a:r>
          </a:p>
          <a:p>
            <a:pPr lvl="1">
              <a:buFont typeface="Calibri" panose="020F0502020204030204" pitchFamily="34" charset="0"/>
              <a:buChar char="‒"/>
            </a:pPr>
            <a:r>
              <a:rPr lang="en-US" sz="2000" dirty="0" smtClean="0"/>
              <a:t>9.6% in aspirin + </a:t>
            </a:r>
            <a:r>
              <a:rPr lang="en-US" sz="2000" dirty="0" err="1" smtClean="0"/>
              <a:t>clopidogrel</a:t>
            </a:r>
            <a:r>
              <a:rPr lang="en-US" sz="2000" dirty="0" smtClean="0"/>
              <a:t> group</a:t>
            </a:r>
          </a:p>
          <a:p>
            <a:pPr lvl="1">
              <a:buFont typeface="Calibri" panose="020F0502020204030204" pitchFamily="34" charset="0"/>
              <a:buChar char="‒"/>
            </a:pPr>
            <a:r>
              <a:rPr lang="en-US" sz="2000" dirty="0" smtClean="0"/>
              <a:t>Main reason was atrial fibrillation: 11.4% in total study population</a:t>
            </a:r>
          </a:p>
          <a:p>
            <a:pPr marL="0" indent="0">
              <a:buNone/>
            </a:pPr>
            <a:endParaRPr lang="en-US" sz="2400" dirty="0"/>
          </a:p>
        </p:txBody>
      </p:sp>
    </p:spTree>
    <p:extLst>
      <p:ext uri="{BB962C8B-B14F-4D97-AF65-F5344CB8AC3E}">
        <p14:creationId xmlns:p14="http://schemas.microsoft.com/office/powerpoint/2010/main" val="1221929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200" b="1" dirty="0" smtClean="0">
                <a:latin typeface="+mn-lt"/>
              </a:rPr>
              <a:t>Baseline Characteristics</a:t>
            </a:r>
            <a:endParaRPr lang="en-US" sz="3200" b="1" dirty="0">
              <a:latin typeface="+mn-lt"/>
            </a:endParaRPr>
          </a:p>
        </p:txBody>
      </p:sp>
      <p:graphicFrame>
        <p:nvGraphicFramePr>
          <p:cNvPr id="6" name="Tabel 5">
            <a:extLst>
              <a:ext uri="{FF2B5EF4-FFF2-40B4-BE49-F238E27FC236}">
                <a16:creationId xmlns:a16="http://schemas.microsoft.com/office/drawing/2014/main" id="{1CEF19EF-24A3-134F-908D-99E608F71872}"/>
              </a:ext>
            </a:extLst>
          </p:cNvPr>
          <p:cNvGraphicFramePr>
            <a:graphicFrameLocks noGrp="1"/>
          </p:cNvGraphicFramePr>
          <p:nvPr>
            <p:extLst>
              <p:ext uri="{D42A27DB-BD31-4B8C-83A1-F6EECF244321}">
                <p14:modId xmlns:p14="http://schemas.microsoft.com/office/powerpoint/2010/main" val="2129453655"/>
              </p:ext>
            </p:extLst>
          </p:nvPr>
        </p:nvGraphicFramePr>
        <p:xfrm>
          <a:off x="838199" y="1263451"/>
          <a:ext cx="10134600" cy="4876800"/>
        </p:xfrm>
        <a:graphic>
          <a:graphicData uri="http://schemas.openxmlformats.org/drawingml/2006/table">
            <a:tbl>
              <a:tblPr firstRow="1" firstCol="1" bandRow="1">
                <a:tableStyleId>{21E4AEA4-8DFA-4A89-87EB-49C32662AFE0}</a:tableStyleId>
              </a:tblPr>
              <a:tblGrid>
                <a:gridCol w="4923749">
                  <a:extLst>
                    <a:ext uri="{9D8B030D-6E8A-4147-A177-3AD203B41FA5}">
                      <a16:colId xmlns:a16="http://schemas.microsoft.com/office/drawing/2014/main" val="3927184696"/>
                    </a:ext>
                  </a:extLst>
                </a:gridCol>
                <a:gridCol w="2684378">
                  <a:extLst>
                    <a:ext uri="{9D8B030D-6E8A-4147-A177-3AD203B41FA5}">
                      <a16:colId xmlns:a16="http://schemas.microsoft.com/office/drawing/2014/main" val="1100848917"/>
                    </a:ext>
                  </a:extLst>
                </a:gridCol>
                <a:gridCol w="2526473">
                  <a:extLst>
                    <a:ext uri="{9D8B030D-6E8A-4147-A177-3AD203B41FA5}">
                      <a16:colId xmlns:a16="http://schemas.microsoft.com/office/drawing/2014/main" val="2877578650"/>
                    </a:ext>
                  </a:extLst>
                </a:gridCol>
              </a:tblGrid>
              <a:tr h="862430">
                <a:tc>
                  <a:txBody>
                    <a:bodyPr/>
                    <a:lstStyle/>
                    <a:p>
                      <a:pPr>
                        <a:lnSpc>
                          <a:spcPct val="100000"/>
                        </a:lnSpc>
                        <a:spcAft>
                          <a:spcPts val="0"/>
                        </a:spcAft>
                      </a:pPr>
                      <a:endParaRPr lang="nl-NL" sz="2000" dirty="0">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solidFill>
                      <a:srgbClr val="AE1022"/>
                    </a:solidFill>
                  </a:tcPr>
                </a:tc>
                <a:tc>
                  <a:txBody>
                    <a:bodyPr/>
                    <a:lstStyle/>
                    <a:p>
                      <a:pPr algn="ctr">
                        <a:lnSpc>
                          <a:spcPct val="100000"/>
                        </a:lnSpc>
                        <a:spcAft>
                          <a:spcPts val="0"/>
                        </a:spcAft>
                      </a:pPr>
                      <a:r>
                        <a:rPr lang="nl-NL" sz="2400" dirty="0" err="1" smtClean="0">
                          <a:effectLst/>
                        </a:rPr>
                        <a:t>Aspirin</a:t>
                      </a:r>
                      <a:endParaRPr lang="nl-NL" sz="2400" dirty="0">
                        <a:effectLst/>
                      </a:endParaRPr>
                    </a:p>
                    <a:p>
                      <a:pPr algn="ctr">
                        <a:lnSpc>
                          <a:spcPct val="100000"/>
                        </a:lnSpc>
                        <a:spcAft>
                          <a:spcPts val="0"/>
                        </a:spcAft>
                      </a:pPr>
                      <a:r>
                        <a:rPr lang="en-US" sz="2400" dirty="0">
                          <a:effectLst/>
                        </a:rPr>
                        <a:t>(</a:t>
                      </a:r>
                      <a:r>
                        <a:rPr lang="en-US" sz="2400" dirty="0" smtClean="0">
                          <a:effectLst/>
                        </a:rPr>
                        <a:t>N=331)</a:t>
                      </a:r>
                      <a:endParaRPr lang="nl-NL" sz="2400" dirty="0">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solidFill>
                      <a:srgbClr val="AE1022"/>
                    </a:solidFill>
                  </a:tcPr>
                </a:tc>
                <a:tc>
                  <a:txBody>
                    <a:bodyPr/>
                    <a:lstStyle/>
                    <a:p>
                      <a:pPr algn="ctr">
                        <a:lnSpc>
                          <a:spcPct val="100000"/>
                        </a:lnSpc>
                        <a:spcAft>
                          <a:spcPts val="0"/>
                        </a:spcAft>
                      </a:pPr>
                      <a:r>
                        <a:rPr lang="nl-NL" sz="2400" dirty="0" err="1" smtClean="0">
                          <a:effectLst/>
                        </a:rPr>
                        <a:t>Aspirin</a:t>
                      </a:r>
                      <a:r>
                        <a:rPr lang="nl-NL" sz="2400" baseline="0" dirty="0" smtClean="0">
                          <a:effectLst/>
                        </a:rPr>
                        <a:t> + Clopidogrel</a:t>
                      </a:r>
                      <a:endParaRPr lang="nl-NL" sz="2400" dirty="0">
                        <a:effectLst/>
                      </a:endParaRPr>
                    </a:p>
                    <a:p>
                      <a:pPr algn="ctr">
                        <a:lnSpc>
                          <a:spcPct val="100000"/>
                        </a:lnSpc>
                        <a:spcAft>
                          <a:spcPts val="0"/>
                        </a:spcAft>
                      </a:pPr>
                      <a:r>
                        <a:rPr lang="en-US" sz="2400" dirty="0">
                          <a:effectLst/>
                        </a:rPr>
                        <a:t>(</a:t>
                      </a:r>
                      <a:r>
                        <a:rPr lang="en-US" sz="2400" dirty="0" smtClean="0">
                          <a:effectLst/>
                        </a:rPr>
                        <a:t>N=334)</a:t>
                      </a:r>
                      <a:endParaRPr lang="en-US" sz="2400" dirty="0">
                        <a:effectLst/>
                      </a:endParaRPr>
                    </a:p>
                    <a:p>
                      <a:pPr algn="ctr">
                        <a:lnSpc>
                          <a:spcPct val="100000"/>
                        </a:lnSpc>
                        <a:spcAft>
                          <a:spcPts val="0"/>
                        </a:spcAft>
                      </a:pPr>
                      <a:r>
                        <a:rPr lang="nl-NL" sz="800" dirty="0">
                          <a:effectLst/>
                        </a:rPr>
                        <a:t> </a:t>
                      </a:r>
                      <a:endParaRPr lang="en-US" sz="2400" dirty="0">
                        <a:effectLst/>
                        <a:latin typeface="Arial" panose="020B0604020202020204" pitchFamily="34" charset="0"/>
                        <a:cs typeface="Arial" panose="020B0604020202020204" pitchFamily="34" charset="0"/>
                      </a:endParaRPr>
                    </a:p>
                  </a:txBody>
                  <a:tcPr marL="3282" marR="3282" marT="0" marB="0" anchor="ctr">
                    <a:solidFill>
                      <a:srgbClr val="AE1022"/>
                    </a:solidFill>
                  </a:tcPr>
                </a:tc>
                <a:extLst>
                  <a:ext uri="{0D108BD9-81ED-4DB2-BD59-A6C34878D82A}">
                    <a16:rowId xmlns:a16="http://schemas.microsoft.com/office/drawing/2014/main" val="3503206139"/>
                  </a:ext>
                </a:extLst>
              </a:tr>
              <a:tr h="258859">
                <a:tc>
                  <a:txBody>
                    <a:bodyPr/>
                    <a:lstStyle/>
                    <a:p>
                      <a:pPr marR="63500">
                        <a:lnSpc>
                          <a:spcPct val="100000"/>
                        </a:lnSpc>
                        <a:spcBef>
                          <a:spcPts val="200"/>
                        </a:spcBef>
                        <a:spcAft>
                          <a:spcPts val="200"/>
                        </a:spcAft>
                      </a:pPr>
                      <a:r>
                        <a:rPr lang="en-US" sz="2000" dirty="0">
                          <a:effectLst/>
                        </a:rPr>
                        <a:t>   Age - </a:t>
                      </a:r>
                      <a:r>
                        <a:rPr lang="en-US" sz="2000" dirty="0" err="1">
                          <a:effectLst/>
                        </a:rPr>
                        <a:t>yr</a:t>
                      </a:r>
                      <a:endParaRPr lang="nl-NL" sz="2000" dirty="0">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solidFill>
                      <a:srgbClr val="AE1022"/>
                    </a:solidFill>
                  </a:tcPr>
                </a:tc>
                <a:tc>
                  <a:txBody>
                    <a:bodyPr/>
                    <a:lstStyle/>
                    <a:p>
                      <a:pPr marL="63500" marR="63500" algn="ctr" defTabSz="914400" rtl="0" eaLnBrk="1" latinLnBrk="0" hangingPunct="1">
                        <a:lnSpc>
                          <a:spcPct val="100000"/>
                        </a:lnSpc>
                        <a:spcBef>
                          <a:spcPts val="200"/>
                        </a:spcBef>
                        <a:spcAft>
                          <a:spcPts val="200"/>
                        </a:spcAft>
                      </a:pPr>
                      <a:r>
                        <a:rPr lang="en-US" sz="1800" kern="1200" dirty="0">
                          <a:solidFill>
                            <a:schemeClr val="dk1"/>
                          </a:solidFill>
                          <a:effectLst/>
                          <a:latin typeface="+mn-lt"/>
                          <a:ea typeface="+mn-ea"/>
                          <a:cs typeface="+mn-cs"/>
                        </a:rPr>
                        <a:t> 80.4±6.2</a:t>
                      </a:r>
                      <a:endParaRPr lang="nl-NL" sz="1800" kern="1200" dirty="0">
                        <a:solidFill>
                          <a:schemeClr val="dk1"/>
                        </a:solidFill>
                        <a:effectLst/>
                        <a:latin typeface="+mn-lt"/>
                        <a:ea typeface="+mn-ea"/>
                        <a:cs typeface="+mn-cs"/>
                      </a:endParaRPr>
                    </a:p>
                  </a:txBody>
                  <a:tcPr marL="68580" marR="68580" marT="0" marB="0" anchor="ctr"/>
                </a:tc>
                <a:tc>
                  <a:txBody>
                    <a:bodyPr/>
                    <a:lstStyle/>
                    <a:p>
                      <a:pPr marL="63500" marR="63500" algn="ctr" defTabSz="914400" rtl="0" eaLnBrk="1" latinLnBrk="0" hangingPunct="1">
                        <a:lnSpc>
                          <a:spcPct val="100000"/>
                        </a:lnSpc>
                        <a:spcBef>
                          <a:spcPts val="200"/>
                        </a:spcBef>
                        <a:spcAft>
                          <a:spcPts val="200"/>
                        </a:spcAft>
                      </a:pPr>
                      <a:r>
                        <a:rPr lang="en-US" sz="1800" kern="1200" dirty="0">
                          <a:solidFill>
                            <a:schemeClr val="dk1"/>
                          </a:solidFill>
                          <a:effectLst/>
                          <a:latin typeface="+mn-lt"/>
                          <a:ea typeface="+mn-ea"/>
                          <a:cs typeface="+mn-cs"/>
                        </a:rPr>
                        <a:t> 79.5±6.4</a:t>
                      </a:r>
                      <a:endParaRPr lang="nl-NL"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641175565"/>
                  </a:ext>
                </a:extLst>
              </a:tr>
              <a:tr h="258859">
                <a:tc>
                  <a:txBody>
                    <a:bodyPr/>
                    <a:lstStyle/>
                    <a:p>
                      <a:pPr marR="63500">
                        <a:lnSpc>
                          <a:spcPct val="100000"/>
                        </a:lnSpc>
                        <a:spcBef>
                          <a:spcPts val="200"/>
                        </a:spcBef>
                        <a:spcAft>
                          <a:spcPts val="200"/>
                        </a:spcAft>
                      </a:pPr>
                      <a:r>
                        <a:rPr lang="en-US" sz="2000" dirty="0">
                          <a:effectLst/>
                        </a:rPr>
                        <a:t>   Female - no. (%)</a:t>
                      </a:r>
                      <a:endParaRPr lang="nl-NL" sz="2000" dirty="0">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solidFill>
                      <a:srgbClr val="AE1022"/>
                    </a:solidFill>
                  </a:tcPr>
                </a:tc>
                <a:tc>
                  <a:txBody>
                    <a:bodyPr/>
                    <a:lstStyle/>
                    <a:p>
                      <a:pPr marL="63500" marR="63500" algn="ctr" defTabSz="914400" rtl="0" eaLnBrk="1" latinLnBrk="0" hangingPunct="1">
                        <a:lnSpc>
                          <a:spcPct val="100000"/>
                        </a:lnSpc>
                        <a:spcBef>
                          <a:spcPts val="200"/>
                        </a:spcBef>
                        <a:spcAft>
                          <a:spcPts val="200"/>
                        </a:spcAft>
                      </a:pPr>
                      <a:r>
                        <a:rPr lang="en-US" sz="1800" kern="1200" dirty="0">
                          <a:solidFill>
                            <a:schemeClr val="dk1"/>
                          </a:solidFill>
                          <a:effectLst/>
                          <a:latin typeface="+mn-lt"/>
                          <a:ea typeface="+mn-ea"/>
                          <a:cs typeface="+mn-cs"/>
                        </a:rPr>
                        <a:t> 164 (49.5)  </a:t>
                      </a:r>
                      <a:endParaRPr lang="nl-NL" sz="1800" kern="1200" dirty="0">
                        <a:solidFill>
                          <a:schemeClr val="dk1"/>
                        </a:solidFill>
                        <a:effectLst/>
                        <a:latin typeface="+mn-lt"/>
                        <a:ea typeface="+mn-ea"/>
                        <a:cs typeface="+mn-cs"/>
                      </a:endParaRPr>
                    </a:p>
                  </a:txBody>
                  <a:tcPr marL="68580" marR="68580" marT="0" marB="0" anchor="ctr"/>
                </a:tc>
                <a:tc>
                  <a:txBody>
                    <a:bodyPr/>
                    <a:lstStyle/>
                    <a:p>
                      <a:pPr marL="63500" marR="63500" algn="ctr" defTabSz="914400" rtl="0" eaLnBrk="1" latinLnBrk="0" hangingPunct="1">
                        <a:lnSpc>
                          <a:spcPct val="100000"/>
                        </a:lnSpc>
                        <a:spcBef>
                          <a:spcPts val="200"/>
                        </a:spcBef>
                        <a:spcAft>
                          <a:spcPts val="200"/>
                        </a:spcAft>
                      </a:pPr>
                      <a:r>
                        <a:rPr lang="en-US" sz="1800" kern="1200">
                          <a:solidFill>
                            <a:schemeClr val="dk1"/>
                          </a:solidFill>
                          <a:effectLst/>
                          <a:latin typeface="+mn-lt"/>
                          <a:ea typeface="+mn-ea"/>
                          <a:cs typeface="+mn-cs"/>
                        </a:rPr>
                        <a:t> 160 (47.9)  </a:t>
                      </a:r>
                      <a:endParaRPr lang="nl-NL" sz="18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043378559"/>
                  </a:ext>
                </a:extLst>
              </a:tr>
              <a:tr h="258859">
                <a:tc>
                  <a:txBody>
                    <a:bodyPr/>
                    <a:lstStyle/>
                    <a:p>
                      <a:pPr marR="63500">
                        <a:lnSpc>
                          <a:spcPct val="100000"/>
                        </a:lnSpc>
                        <a:spcBef>
                          <a:spcPts val="200"/>
                        </a:spcBef>
                        <a:spcAft>
                          <a:spcPts val="200"/>
                        </a:spcAft>
                      </a:pPr>
                      <a:r>
                        <a:rPr lang="en-US" sz="2000" dirty="0">
                          <a:effectLst/>
                        </a:rPr>
                        <a:t>   NYHA class III or IV – no. (%)</a:t>
                      </a:r>
                      <a:endParaRPr lang="nl-NL" sz="2000" dirty="0">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solidFill>
                      <a:srgbClr val="AE1022"/>
                    </a:solidFill>
                  </a:tcPr>
                </a:tc>
                <a:tc>
                  <a:txBody>
                    <a:bodyPr/>
                    <a:lstStyle/>
                    <a:p>
                      <a:pPr marL="63500" marR="63500" algn="ctr" defTabSz="914400" rtl="0" eaLnBrk="1" latinLnBrk="0" hangingPunct="1">
                        <a:lnSpc>
                          <a:spcPct val="100000"/>
                        </a:lnSpc>
                        <a:spcBef>
                          <a:spcPts val="200"/>
                        </a:spcBef>
                        <a:spcAft>
                          <a:spcPts val="200"/>
                        </a:spcAft>
                      </a:pPr>
                      <a:r>
                        <a:rPr lang="en-US" sz="1800" kern="1200">
                          <a:solidFill>
                            <a:schemeClr val="dk1"/>
                          </a:solidFill>
                          <a:effectLst/>
                          <a:latin typeface="+mn-lt"/>
                          <a:ea typeface="+mn-ea"/>
                          <a:cs typeface="+mn-cs"/>
                        </a:rPr>
                        <a:t>212 (64.0)            </a:t>
                      </a:r>
                      <a:endParaRPr lang="nl-NL" sz="1800" kern="1200">
                        <a:solidFill>
                          <a:schemeClr val="dk1"/>
                        </a:solidFill>
                        <a:effectLst/>
                        <a:latin typeface="+mn-lt"/>
                        <a:ea typeface="+mn-ea"/>
                        <a:cs typeface="+mn-cs"/>
                      </a:endParaRPr>
                    </a:p>
                  </a:txBody>
                  <a:tcPr marL="68580" marR="68580" marT="0" marB="0" anchor="ctr"/>
                </a:tc>
                <a:tc>
                  <a:txBody>
                    <a:bodyPr/>
                    <a:lstStyle/>
                    <a:p>
                      <a:pPr marL="63500" marR="63500" algn="ctr" defTabSz="914400" rtl="0" eaLnBrk="1" latinLnBrk="0" hangingPunct="1">
                        <a:lnSpc>
                          <a:spcPct val="100000"/>
                        </a:lnSpc>
                        <a:spcBef>
                          <a:spcPts val="200"/>
                        </a:spcBef>
                        <a:spcAft>
                          <a:spcPts val="200"/>
                        </a:spcAft>
                      </a:pPr>
                      <a:r>
                        <a:rPr lang="en-US" sz="1800" kern="1200" dirty="0">
                          <a:solidFill>
                            <a:schemeClr val="dk1"/>
                          </a:solidFill>
                          <a:effectLst/>
                          <a:latin typeface="+mn-lt"/>
                          <a:ea typeface="+mn-ea"/>
                          <a:cs typeface="+mn-cs"/>
                        </a:rPr>
                        <a:t>220 (65.9)            </a:t>
                      </a:r>
                      <a:endParaRPr lang="nl-NL"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829070314"/>
                  </a:ext>
                </a:extLst>
              </a:tr>
              <a:tr h="258859">
                <a:tc>
                  <a:txBody>
                    <a:bodyPr/>
                    <a:lstStyle/>
                    <a:p>
                      <a:pPr marR="63500">
                        <a:lnSpc>
                          <a:spcPct val="100000"/>
                        </a:lnSpc>
                        <a:spcBef>
                          <a:spcPts val="200"/>
                        </a:spcBef>
                        <a:spcAft>
                          <a:spcPts val="200"/>
                        </a:spcAft>
                      </a:pPr>
                      <a:r>
                        <a:rPr lang="en-US" sz="2000" dirty="0">
                          <a:effectLst/>
                        </a:rPr>
                        <a:t>   STS risk score - % [IQR]</a:t>
                      </a:r>
                      <a:endParaRPr lang="nl-NL" sz="2000" dirty="0">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solidFill>
                      <a:srgbClr val="AE1022"/>
                    </a:solidFill>
                  </a:tcPr>
                </a:tc>
                <a:tc>
                  <a:txBody>
                    <a:bodyPr/>
                    <a:lstStyle/>
                    <a:p>
                      <a:pPr marL="63500" marR="63500" algn="ctr">
                        <a:lnSpc>
                          <a:spcPct val="100000"/>
                        </a:lnSpc>
                        <a:spcBef>
                          <a:spcPts val="200"/>
                        </a:spcBef>
                        <a:spcAft>
                          <a:spcPts val="200"/>
                        </a:spcAft>
                      </a:pPr>
                      <a:r>
                        <a:rPr lang="en-US" sz="1800" dirty="0" smtClean="0">
                          <a:effectLst/>
                        </a:rPr>
                        <a:t>2.6 [1.6 </a:t>
                      </a:r>
                      <a:r>
                        <a:rPr lang="en-US" sz="1800" dirty="0">
                          <a:effectLst/>
                        </a:rPr>
                        <a:t>- </a:t>
                      </a:r>
                      <a:r>
                        <a:rPr lang="en-US" sz="1800" dirty="0" smtClean="0">
                          <a:effectLst/>
                        </a:rPr>
                        <a:t>3.7] </a:t>
                      </a: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tc>
                <a:tc>
                  <a:txBody>
                    <a:bodyPr/>
                    <a:lstStyle/>
                    <a:p>
                      <a:pPr marL="63500" marR="63500" algn="ctr">
                        <a:lnSpc>
                          <a:spcPct val="100000"/>
                        </a:lnSpc>
                        <a:spcBef>
                          <a:spcPts val="200"/>
                        </a:spcBef>
                        <a:spcAft>
                          <a:spcPts val="200"/>
                        </a:spcAft>
                      </a:pPr>
                      <a:r>
                        <a:rPr lang="en-US" sz="1800" dirty="0" smtClean="0">
                          <a:effectLst/>
                        </a:rPr>
                        <a:t>2.4 [1.7 </a:t>
                      </a:r>
                      <a:r>
                        <a:rPr lang="en-US" sz="1800" dirty="0">
                          <a:effectLst/>
                        </a:rPr>
                        <a:t>- </a:t>
                      </a:r>
                      <a:r>
                        <a:rPr lang="en-US" sz="1800" dirty="0" smtClean="0">
                          <a:effectLst/>
                        </a:rPr>
                        <a:t>3.7]</a:t>
                      </a: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tc>
                <a:extLst>
                  <a:ext uri="{0D108BD9-81ED-4DB2-BD59-A6C34878D82A}">
                    <a16:rowId xmlns:a16="http://schemas.microsoft.com/office/drawing/2014/main" val="297234508"/>
                  </a:ext>
                </a:extLst>
              </a:tr>
              <a:tr h="258859">
                <a:tc>
                  <a:txBody>
                    <a:bodyPr/>
                    <a:lstStyle/>
                    <a:p>
                      <a:pPr marR="63500">
                        <a:lnSpc>
                          <a:spcPct val="100000"/>
                        </a:lnSpc>
                        <a:spcBef>
                          <a:spcPts val="200"/>
                        </a:spcBef>
                        <a:spcAft>
                          <a:spcPts val="200"/>
                        </a:spcAft>
                      </a:pPr>
                      <a:r>
                        <a:rPr lang="en-US" sz="2000" dirty="0">
                          <a:effectLst/>
                        </a:rPr>
                        <a:t>   Coronary artery disease - no. (%)</a:t>
                      </a:r>
                      <a:endParaRPr lang="nl-NL" sz="2000" dirty="0">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solidFill>
                      <a:srgbClr val="AE1022"/>
                    </a:solidFill>
                  </a:tcPr>
                </a:tc>
                <a:tc>
                  <a:txBody>
                    <a:bodyPr/>
                    <a:lstStyle/>
                    <a:p>
                      <a:pPr marL="63500" marR="63500" algn="ctr" defTabSz="914400" rtl="0" eaLnBrk="1" latinLnBrk="0" hangingPunct="1">
                        <a:lnSpc>
                          <a:spcPct val="100000"/>
                        </a:lnSpc>
                        <a:spcBef>
                          <a:spcPts val="200"/>
                        </a:spcBef>
                        <a:spcAft>
                          <a:spcPts val="200"/>
                        </a:spcAft>
                      </a:pPr>
                      <a:r>
                        <a:rPr lang="en-US" sz="1800" kern="1200" dirty="0">
                          <a:solidFill>
                            <a:schemeClr val="dk1"/>
                          </a:solidFill>
                          <a:effectLst/>
                          <a:latin typeface="+mn-lt"/>
                          <a:ea typeface="+mn-ea"/>
                          <a:cs typeface="+mn-cs"/>
                        </a:rPr>
                        <a:t>134 (40.5) </a:t>
                      </a:r>
                      <a:endParaRPr lang="nl-NL" sz="1800" kern="1200" dirty="0">
                        <a:solidFill>
                          <a:schemeClr val="dk1"/>
                        </a:solidFill>
                        <a:effectLst/>
                        <a:latin typeface="+mn-lt"/>
                        <a:ea typeface="+mn-ea"/>
                        <a:cs typeface="+mn-cs"/>
                      </a:endParaRPr>
                    </a:p>
                  </a:txBody>
                  <a:tcPr marL="68580" marR="68580" marT="0" marB="0" anchor="ctr"/>
                </a:tc>
                <a:tc>
                  <a:txBody>
                    <a:bodyPr/>
                    <a:lstStyle/>
                    <a:p>
                      <a:pPr marL="63500" marR="63500" algn="ctr" defTabSz="914400" rtl="0" eaLnBrk="1" latinLnBrk="0" hangingPunct="1">
                        <a:lnSpc>
                          <a:spcPct val="100000"/>
                        </a:lnSpc>
                        <a:spcBef>
                          <a:spcPts val="200"/>
                        </a:spcBef>
                        <a:spcAft>
                          <a:spcPts val="200"/>
                        </a:spcAft>
                      </a:pPr>
                      <a:r>
                        <a:rPr lang="en-US" sz="1800" kern="1200" dirty="0">
                          <a:solidFill>
                            <a:schemeClr val="dk1"/>
                          </a:solidFill>
                          <a:effectLst/>
                          <a:latin typeface="+mn-lt"/>
                          <a:ea typeface="+mn-ea"/>
                          <a:cs typeface="+mn-cs"/>
                        </a:rPr>
                        <a:t>138 (41.3) </a:t>
                      </a:r>
                      <a:endParaRPr lang="nl-NL"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515017223"/>
                  </a:ext>
                </a:extLst>
              </a:tr>
              <a:tr h="258859">
                <a:tc>
                  <a:txBody>
                    <a:bodyPr/>
                    <a:lstStyle/>
                    <a:p>
                      <a:pPr marR="63500">
                        <a:lnSpc>
                          <a:spcPct val="100000"/>
                        </a:lnSpc>
                        <a:spcBef>
                          <a:spcPts val="200"/>
                        </a:spcBef>
                        <a:spcAft>
                          <a:spcPts val="200"/>
                        </a:spcAft>
                      </a:pPr>
                      <a:r>
                        <a:rPr lang="en-US" sz="2000" dirty="0">
                          <a:effectLst/>
                        </a:rPr>
                        <a:t>   Peripheral artery disease - no. (%)</a:t>
                      </a:r>
                      <a:endParaRPr lang="nl-NL" sz="2000" dirty="0">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solidFill>
                      <a:srgbClr val="AE1022"/>
                    </a:solidFill>
                  </a:tcPr>
                </a:tc>
                <a:tc>
                  <a:txBody>
                    <a:bodyPr/>
                    <a:lstStyle/>
                    <a:p>
                      <a:pPr marL="63500" marR="63500" algn="ctr" defTabSz="914400" rtl="0" eaLnBrk="1" latinLnBrk="0" hangingPunct="1">
                        <a:lnSpc>
                          <a:spcPct val="100000"/>
                        </a:lnSpc>
                        <a:spcBef>
                          <a:spcPts val="200"/>
                        </a:spcBef>
                        <a:spcAft>
                          <a:spcPts val="200"/>
                        </a:spcAft>
                      </a:pPr>
                      <a:r>
                        <a:rPr lang="en-US" sz="1800" kern="1200" dirty="0">
                          <a:solidFill>
                            <a:schemeClr val="dk1"/>
                          </a:solidFill>
                          <a:effectLst/>
                          <a:latin typeface="+mn-lt"/>
                          <a:ea typeface="+mn-ea"/>
                          <a:cs typeface="+mn-cs"/>
                        </a:rPr>
                        <a:t>47 (14.2) </a:t>
                      </a:r>
                      <a:endParaRPr lang="nl-NL" sz="1800" kern="1200" dirty="0">
                        <a:solidFill>
                          <a:schemeClr val="dk1"/>
                        </a:solidFill>
                        <a:effectLst/>
                        <a:latin typeface="+mn-lt"/>
                        <a:ea typeface="+mn-ea"/>
                        <a:cs typeface="+mn-cs"/>
                      </a:endParaRPr>
                    </a:p>
                  </a:txBody>
                  <a:tcPr marL="68580" marR="68580" marT="0" marB="0" anchor="ctr"/>
                </a:tc>
                <a:tc>
                  <a:txBody>
                    <a:bodyPr/>
                    <a:lstStyle/>
                    <a:p>
                      <a:pPr marL="63500" marR="63500" algn="ctr" defTabSz="914400" rtl="0" eaLnBrk="1" latinLnBrk="0" hangingPunct="1">
                        <a:lnSpc>
                          <a:spcPct val="100000"/>
                        </a:lnSpc>
                        <a:spcBef>
                          <a:spcPts val="200"/>
                        </a:spcBef>
                        <a:spcAft>
                          <a:spcPts val="200"/>
                        </a:spcAft>
                      </a:pPr>
                      <a:r>
                        <a:rPr lang="en-US" sz="1800" kern="1200" dirty="0">
                          <a:solidFill>
                            <a:schemeClr val="dk1"/>
                          </a:solidFill>
                          <a:effectLst/>
                          <a:latin typeface="+mn-lt"/>
                          <a:ea typeface="+mn-ea"/>
                          <a:cs typeface="+mn-cs"/>
                        </a:rPr>
                        <a:t>68 (20.4) </a:t>
                      </a:r>
                      <a:endParaRPr lang="nl-NL"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765114493"/>
                  </a:ext>
                </a:extLst>
              </a:tr>
              <a:tr h="258859">
                <a:tc>
                  <a:txBody>
                    <a:bodyPr/>
                    <a:lstStyle/>
                    <a:p>
                      <a:pPr marR="63500">
                        <a:lnSpc>
                          <a:spcPct val="100000"/>
                        </a:lnSpc>
                        <a:spcBef>
                          <a:spcPts val="200"/>
                        </a:spcBef>
                        <a:spcAft>
                          <a:spcPts val="200"/>
                        </a:spcAft>
                      </a:pPr>
                      <a:r>
                        <a:rPr lang="en-US" sz="2000" dirty="0">
                          <a:effectLst/>
                        </a:rPr>
                        <a:t>   Previous stroke - no. (%)</a:t>
                      </a:r>
                      <a:endParaRPr lang="nl-NL" sz="2000" dirty="0">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solidFill>
                      <a:srgbClr val="AE1022"/>
                    </a:solidFill>
                  </a:tcPr>
                </a:tc>
                <a:tc>
                  <a:txBody>
                    <a:bodyPr/>
                    <a:lstStyle/>
                    <a:p>
                      <a:pPr marL="63500" marR="63500" algn="ctr" defTabSz="914400" rtl="0" eaLnBrk="1" latinLnBrk="0" hangingPunct="1">
                        <a:lnSpc>
                          <a:spcPct val="100000"/>
                        </a:lnSpc>
                        <a:spcBef>
                          <a:spcPts val="200"/>
                        </a:spcBef>
                        <a:spcAft>
                          <a:spcPts val="200"/>
                        </a:spcAft>
                      </a:pPr>
                      <a:r>
                        <a:rPr lang="en-US" sz="1800" kern="1200" dirty="0">
                          <a:solidFill>
                            <a:schemeClr val="dk1"/>
                          </a:solidFill>
                          <a:effectLst/>
                          <a:latin typeface="+mn-lt"/>
                          <a:ea typeface="+mn-ea"/>
                          <a:cs typeface="+mn-cs"/>
                        </a:rPr>
                        <a:t>18 (5.4)</a:t>
                      </a:r>
                      <a:endParaRPr lang="nl-NL" sz="1800" kern="1200" dirty="0">
                        <a:solidFill>
                          <a:schemeClr val="dk1"/>
                        </a:solidFill>
                        <a:effectLst/>
                        <a:latin typeface="+mn-lt"/>
                        <a:ea typeface="+mn-ea"/>
                        <a:cs typeface="+mn-cs"/>
                      </a:endParaRPr>
                    </a:p>
                  </a:txBody>
                  <a:tcPr marL="68580" marR="68580" marT="0" marB="0" anchor="ctr"/>
                </a:tc>
                <a:tc>
                  <a:txBody>
                    <a:bodyPr/>
                    <a:lstStyle/>
                    <a:p>
                      <a:pPr marL="63500" marR="63500" algn="ctr" defTabSz="914400" rtl="0" eaLnBrk="1" latinLnBrk="0" hangingPunct="1">
                        <a:lnSpc>
                          <a:spcPct val="100000"/>
                        </a:lnSpc>
                        <a:spcBef>
                          <a:spcPts val="200"/>
                        </a:spcBef>
                        <a:spcAft>
                          <a:spcPts val="200"/>
                        </a:spcAft>
                      </a:pPr>
                      <a:r>
                        <a:rPr lang="en-US" sz="1800" kern="1200" dirty="0">
                          <a:solidFill>
                            <a:schemeClr val="dk1"/>
                          </a:solidFill>
                          <a:effectLst/>
                          <a:latin typeface="+mn-lt"/>
                          <a:ea typeface="+mn-ea"/>
                          <a:cs typeface="+mn-cs"/>
                        </a:rPr>
                        <a:t>12 (3.6)</a:t>
                      </a:r>
                      <a:endParaRPr lang="nl-NL"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7502720"/>
                  </a:ext>
                </a:extLst>
              </a:tr>
              <a:tr h="258859">
                <a:tc>
                  <a:txBody>
                    <a:bodyPr/>
                    <a:lstStyle/>
                    <a:p>
                      <a:pPr marR="63500">
                        <a:lnSpc>
                          <a:spcPct val="100000"/>
                        </a:lnSpc>
                        <a:spcBef>
                          <a:spcPts val="200"/>
                        </a:spcBef>
                        <a:spcAft>
                          <a:spcPts val="200"/>
                        </a:spcAft>
                      </a:pPr>
                      <a:r>
                        <a:rPr lang="en-US" sz="2000" dirty="0">
                          <a:effectLst/>
                        </a:rPr>
                        <a:t>   Estimated GFR - ml/min/1.73 m</a:t>
                      </a:r>
                      <a:r>
                        <a:rPr lang="en-US" sz="2000" baseline="30000" dirty="0">
                          <a:effectLst/>
                        </a:rPr>
                        <a:t>2</a:t>
                      </a:r>
                      <a:endParaRPr lang="nl-NL" sz="2000" baseline="30000" dirty="0">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solidFill>
                      <a:srgbClr val="AE1022"/>
                    </a:solidFill>
                  </a:tcPr>
                </a:tc>
                <a:tc>
                  <a:txBody>
                    <a:bodyPr/>
                    <a:lstStyle/>
                    <a:p>
                      <a:pPr marL="63500" marR="63500" algn="ctr" defTabSz="914400" rtl="0" eaLnBrk="1" latinLnBrk="0" hangingPunct="1">
                        <a:lnSpc>
                          <a:spcPct val="100000"/>
                        </a:lnSpc>
                        <a:spcBef>
                          <a:spcPts val="200"/>
                        </a:spcBef>
                        <a:spcAft>
                          <a:spcPts val="200"/>
                        </a:spcAft>
                      </a:pPr>
                      <a:r>
                        <a:rPr lang="en-US" sz="1800" kern="1200" dirty="0">
                          <a:solidFill>
                            <a:schemeClr val="dk1"/>
                          </a:solidFill>
                          <a:effectLst/>
                          <a:latin typeface="+mn-lt"/>
                          <a:ea typeface="+mn-ea"/>
                          <a:cs typeface="+mn-cs"/>
                        </a:rPr>
                        <a:t>57.5±18.1 </a:t>
                      </a:r>
                      <a:endParaRPr lang="nl-NL" sz="1800" kern="1200" dirty="0">
                        <a:solidFill>
                          <a:schemeClr val="dk1"/>
                        </a:solidFill>
                        <a:effectLst/>
                        <a:latin typeface="+mn-lt"/>
                        <a:ea typeface="+mn-ea"/>
                        <a:cs typeface="+mn-cs"/>
                      </a:endParaRPr>
                    </a:p>
                  </a:txBody>
                  <a:tcPr marL="68580" marR="68580" marT="0" marB="0"/>
                </a:tc>
                <a:tc>
                  <a:txBody>
                    <a:bodyPr/>
                    <a:lstStyle/>
                    <a:p>
                      <a:pPr marL="63500" marR="63500" algn="ctr" defTabSz="914400" rtl="0" eaLnBrk="1" latinLnBrk="0" hangingPunct="1">
                        <a:lnSpc>
                          <a:spcPct val="100000"/>
                        </a:lnSpc>
                        <a:spcBef>
                          <a:spcPts val="200"/>
                        </a:spcBef>
                        <a:spcAft>
                          <a:spcPts val="200"/>
                        </a:spcAft>
                      </a:pPr>
                      <a:r>
                        <a:rPr lang="en-US" sz="1800" kern="1200" dirty="0">
                          <a:solidFill>
                            <a:schemeClr val="dk1"/>
                          </a:solidFill>
                          <a:effectLst/>
                          <a:latin typeface="+mn-lt"/>
                          <a:ea typeface="+mn-ea"/>
                          <a:cs typeface="+mn-cs"/>
                        </a:rPr>
                        <a:t>57.9±19.7 </a:t>
                      </a:r>
                      <a:endParaRPr lang="nl-NL"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771911800"/>
                  </a:ext>
                </a:extLst>
              </a:tr>
              <a:tr h="258859">
                <a:tc>
                  <a:txBody>
                    <a:bodyPr/>
                    <a:lstStyle/>
                    <a:p>
                      <a:pPr marR="63500">
                        <a:lnSpc>
                          <a:spcPct val="100000"/>
                        </a:lnSpc>
                        <a:spcBef>
                          <a:spcPts val="200"/>
                        </a:spcBef>
                        <a:spcAft>
                          <a:spcPts val="200"/>
                        </a:spcAft>
                      </a:pPr>
                      <a:r>
                        <a:rPr lang="en-US" sz="2000" dirty="0">
                          <a:effectLst/>
                        </a:rPr>
                        <a:t>   LVEF – no. (%)</a:t>
                      </a:r>
                      <a:endParaRPr lang="nl-NL" sz="2000" dirty="0">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solidFill>
                      <a:srgbClr val="AE1022"/>
                    </a:solidFill>
                  </a:tcPr>
                </a:tc>
                <a:tc>
                  <a:txBody>
                    <a:bodyPr/>
                    <a:lstStyle/>
                    <a:p>
                      <a:pPr marL="63500" marR="63500" algn="ctr" defTabSz="914400" rtl="0" eaLnBrk="1" latinLnBrk="0" hangingPunct="1">
                        <a:lnSpc>
                          <a:spcPct val="100000"/>
                        </a:lnSpc>
                        <a:spcBef>
                          <a:spcPts val="200"/>
                        </a:spcBef>
                        <a:spcAft>
                          <a:spcPts val="200"/>
                        </a:spcAft>
                      </a:pPr>
                      <a:r>
                        <a:rPr lang="en-US" sz="1800" kern="1200" dirty="0">
                          <a:solidFill>
                            <a:schemeClr val="dk1"/>
                          </a:solidFill>
                          <a:effectLst/>
                          <a:latin typeface="+mn-lt"/>
                          <a:ea typeface="+mn-ea"/>
                          <a:cs typeface="+mn-cs"/>
                        </a:rPr>
                        <a:t>            </a:t>
                      </a:r>
                      <a:endParaRPr lang="nl-NL" sz="1800" kern="1200" dirty="0">
                        <a:solidFill>
                          <a:schemeClr val="dk1"/>
                        </a:solidFill>
                        <a:effectLst/>
                        <a:latin typeface="+mn-lt"/>
                        <a:ea typeface="+mn-ea"/>
                        <a:cs typeface="+mn-cs"/>
                      </a:endParaRPr>
                    </a:p>
                  </a:txBody>
                  <a:tcPr marL="3282" marR="3282" marT="0" marB="0" anchor="ctr"/>
                </a:tc>
                <a:tc>
                  <a:txBody>
                    <a:bodyPr/>
                    <a:lstStyle/>
                    <a:p>
                      <a:pPr marL="63500" marR="63500" algn="ctr" defTabSz="914400" rtl="0" eaLnBrk="1" latinLnBrk="0" hangingPunct="1">
                        <a:lnSpc>
                          <a:spcPct val="100000"/>
                        </a:lnSpc>
                        <a:spcBef>
                          <a:spcPts val="200"/>
                        </a:spcBef>
                        <a:spcAft>
                          <a:spcPts val="200"/>
                        </a:spcAft>
                      </a:pPr>
                      <a:r>
                        <a:rPr lang="en-US" sz="1800" kern="1200" dirty="0">
                          <a:solidFill>
                            <a:schemeClr val="dk1"/>
                          </a:solidFill>
                          <a:effectLst/>
                          <a:latin typeface="+mn-lt"/>
                          <a:ea typeface="+mn-ea"/>
                          <a:cs typeface="+mn-cs"/>
                        </a:rPr>
                        <a:t>            </a:t>
                      </a:r>
                      <a:endParaRPr lang="nl-NL" sz="1800" kern="1200" dirty="0">
                        <a:solidFill>
                          <a:schemeClr val="dk1"/>
                        </a:solidFill>
                        <a:effectLst/>
                        <a:latin typeface="+mn-lt"/>
                        <a:ea typeface="+mn-ea"/>
                        <a:cs typeface="+mn-cs"/>
                      </a:endParaRPr>
                    </a:p>
                  </a:txBody>
                  <a:tcPr marL="3282" marR="3282" marT="0" marB="0" anchor="ctr"/>
                </a:tc>
                <a:extLst>
                  <a:ext uri="{0D108BD9-81ED-4DB2-BD59-A6C34878D82A}">
                    <a16:rowId xmlns:a16="http://schemas.microsoft.com/office/drawing/2014/main" val="788452619"/>
                  </a:ext>
                </a:extLst>
              </a:tr>
              <a:tr h="258859">
                <a:tc>
                  <a:txBody>
                    <a:bodyPr/>
                    <a:lstStyle/>
                    <a:p>
                      <a:pPr marR="63500">
                        <a:lnSpc>
                          <a:spcPct val="100000"/>
                        </a:lnSpc>
                        <a:spcBef>
                          <a:spcPts val="200"/>
                        </a:spcBef>
                        <a:spcAft>
                          <a:spcPts val="200"/>
                        </a:spcAft>
                      </a:pPr>
                      <a:r>
                        <a:rPr lang="en-US" sz="2000" dirty="0">
                          <a:effectLst/>
                        </a:rPr>
                        <a:t>      &gt;50%</a:t>
                      </a:r>
                      <a:endParaRPr lang="nl-NL" sz="2000" dirty="0">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solidFill>
                      <a:srgbClr val="AE1022"/>
                    </a:solidFill>
                  </a:tcPr>
                </a:tc>
                <a:tc>
                  <a:txBody>
                    <a:bodyPr/>
                    <a:lstStyle/>
                    <a:p>
                      <a:pPr marL="63500" marR="63500" algn="ctr" defTabSz="914400" rtl="0" eaLnBrk="1" latinLnBrk="0" hangingPunct="1">
                        <a:lnSpc>
                          <a:spcPct val="100000"/>
                        </a:lnSpc>
                        <a:spcBef>
                          <a:spcPts val="200"/>
                        </a:spcBef>
                        <a:spcAft>
                          <a:spcPts val="200"/>
                        </a:spcAft>
                      </a:pPr>
                      <a:r>
                        <a:rPr lang="en-US" sz="1800" kern="1200" dirty="0">
                          <a:solidFill>
                            <a:schemeClr val="dk1"/>
                          </a:solidFill>
                          <a:effectLst/>
                          <a:latin typeface="+mn-lt"/>
                          <a:ea typeface="+mn-ea"/>
                          <a:cs typeface="+mn-cs"/>
                        </a:rPr>
                        <a:t>244 (73.7) </a:t>
                      </a:r>
                      <a:endParaRPr lang="nl-NL" sz="1800" kern="1200" dirty="0">
                        <a:solidFill>
                          <a:schemeClr val="dk1"/>
                        </a:solidFill>
                        <a:effectLst/>
                        <a:latin typeface="+mn-lt"/>
                        <a:ea typeface="+mn-ea"/>
                        <a:cs typeface="+mn-cs"/>
                      </a:endParaRPr>
                    </a:p>
                  </a:txBody>
                  <a:tcPr marL="68580" marR="68580" marT="0" marB="0" anchor="ctr"/>
                </a:tc>
                <a:tc>
                  <a:txBody>
                    <a:bodyPr/>
                    <a:lstStyle/>
                    <a:p>
                      <a:pPr marL="63500" marR="63500" algn="ctr" defTabSz="914400" rtl="0" eaLnBrk="1" latinLnBrk="0" hangingPunct="1">
                        <a:lnSpc>
                          <a:spcPct val="100000"/>
                        </a:lnSpc>
                        <a:spcBef>
                          <a:spcPts val="200"/>
                        </a:spcBef>
                        <a:spcAft>
                          <a:spcPts val="200"/>
                        </a:spcAft>
                      </a:pPr>
                      <a:r>
                        <a:rPr lang="en-US" sz="1800" kern="1200" dirty="0">
                          <a:solidFill>
                            <a:schemeClr val="dk1"/>
                          </a:solidFill>
                          <a:effectLst/>
                          <a:latin typeface="+mn-lt"/>
                          <a:ea typeface="+mn-ea"/>
                          <a:cs typeface="+mn-cs"/>
                        </a:rPr>
                        <a:t>245 (73.4) </a:t>
                      </a:r>
                      <a:endParaRPr lang="nl-NL"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926521254"/>
                  </a:ext>
                </a:extLst>
              </a:tr>
              <a:tr h="258859">
                <a:tc>
                  <a:txBody>
                    <a:bodyPr/>
                    <a:lstStyle/>
                    <a:p>
                      <a:pPr marR="63500">
                        <a:lnSpc>
                          <a:spcPct val="100000"/>
                        </a:lnSpc>
                        <a:spcBef>
                          <a:spcPts val="200"/>
                        </a:spcBef>
                        <a:spcAft>
                          <a:spcPts val="200"/>
                        </a:spcAft>
                      </a:pPr>
                      <a:r>
                        <a:rPr lang="en-US" sz="2000" dirty="0">
                          <a:effectLst/>
                        </a:rPr>
                        <a:t>      30-50%</a:t>
                      </a:r>
                      <a:endParaRPr lang="nl-NL" sz="2000" dirty="0">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solidFill>
                      <a:srgbClr val="AE1022"/>
                    </a:solidFill>
                  </a:tcPr>
                </a:tc>
                <a:tc>
                  <a:txBody>
                    <a:bodyPr/>
                    <a:lstStyle/>
                    <a:p>
                      <a:pPr marL="63500" marR="63500" algn="ctr" defTabSz="914400" rtl="0" eaLnBrk="1" latinLnBrk="0" hangingPunct="1">
                        <a:lnSpc>
                          <a:spcPct val="100000"/>
                        </a:lnSpc>
                        <a:spcBef>
                          <a:spcPts val="200"/>
                        </a:spcBef>
                        <a:spcAft>
                          <a:spcPts val="200"/>
                        </a:spcAft>
                      </a:pPr>
                      <a:r>
                        <a:rPr lang="en-US" sz="1800" kern="1200">
                          <a:solidFill>
                            <a:schemeClr val="dk1"/>
                          </a:solidFill>
                          <a:effectLst/>
                          <a:latin typeface="+mn-lt"/>
                          <a:ea typeface="+mn-ea"/>
                          <a:cs typeface="+mn-cs"/>
                        </a:rPr>
                        <a:t>74 (22.4) </a:t>
                      </a:r>
                      <a:endParaRPr lang="nl-NL" sz="1800" kern="1200">
                        <a:solidFill>
                          <a:schemeClr val="dk1"/>
                        </a:solidFill>
                        <a:effectLst/>
                        <a:latin typeface="+mn-lt"/>
                        <a:ea typeface="+mn-ea"/>
                        <a:cs typeface="+mn-cs"/>
                      </a:endParaRPr>
                    </a:p>
                  </a:txBody>
                  <a:tcPr marL="68580" marR="68580" marT="0" marB="0" anchor="ctr"/>
                </a:tc>
                <a:tc>
                  <a:txBody>
                    <a:bodyPr/>
                    <a:lstStyle/>
                    <a:p>
                      <a:pPr marL="63500" marR="63500" algn="ctr" defTabSz="914400" rtl="0" eaLnBrk="1" latinLnBrk="0" hangingPunct="1">
                        <a:lnSpc>
                          <a:spcPct val="100000"/>
                        </a:lnSpc>
                        <a:spcBef>
                          <a:spcPts val="200"/>
                        </a:spcBef>
                        <a:spcAft>
                          <a:spcPts val="200"/>
                        </a:spcAft>
                      </a:pPr>
                      <a:r>
                        <a:rPr lang="en-US" sz="1800" kern="1200" dirty="0">
                          <a:solidFill>
                            <a:schemeClr val="dk1"/>
                          </a:solidFill>
                          <a:effectLst/>
                          <a:latin typeface="+mn-lt"/>
                          <a:ea typeface="+mn-ea"/>
                          <a:cs typeface="+mn-cs"/>
                        </a:rPr>
                        <a:t>65 (19.5) </a:t>
                      </a:r>
                      <a:endParaRPr lang="nl-NL"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516273451"/>
                  </a:ext>
                </a:extLst>
              </a:tr>
              <a:tr h="258859">
                <a:tc>
                  <a:txBody>
                    <a:bodyPr/>
                    <a:lstStyle/>
                    <a:p>
                      <a:pPr marR="63500">
                        <a:lnSpc>
                          <a:spcPct val="100000"/>
                        </a:lnSpc>
                        <a:spcBef>
                          <a:spcPts val="200"/>
                        </a:spcBef>
                        <a:spcAft>
                          <a:spcPts val="200"/>
                        </a:spcAft>
                      </a:pPr>
                      <a:r>
                        <a:rPr lang="en-US" sz="2000" dirty="0">
                          <a:effectLst/>
                        </a:rPr>
                        <a:t>      ≤30%</a:t>
                      </a:r>
                      <a:endParaRPr lang="nl-NL" sz="2000" dirty="0">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solidFill>
                      <a:srgbClr val="AE1022"/>
                    </a:solidFill>
                  </a:tcPr>
                </a:tc>
                <a:tc>
                  <a:txBody>
                    <a:bodyPr/>
                    <a:lstStyle/>
                    <a:p>
                      <a:pPr marL="63500" marR="63500" algn="ctr" defTabSz="914400" rtl="0" eaLnBrk="1" latinLnBrk="0" hangingPunct="1">
                        <a:lnSpc>
                          <a:spcPct val="100000"/>
                        </a:lnSpc>
                        <a:spcBef>
                          <a:spcPts val="200"/>
                        </a:spcBef>
                        <a:spcAft>
                          <a:spcPts val="200"/>
                        </a:spcAft>
                      </a:pPr>
                      <a:r>
                        <a:rPr lang="en-US" sz="1800" kern="1200">
                          <a:solidFill>
                            <a:schemeClr val="dk1"/>
                          </a:solidFill>
                          <a:effectLst/>
                          <a:latin typeface="+mn-lt"/>
                          <a:ea typeface="+mn-ea"/>
                          <a:cs typeface="+mn-cs"/>
                        </a:rPr>
                        <a:t>13 (3.9)  </a:t>
                      </a:r>
                      <a:endParaRPr lang="nl-NL" sz="1800" kern="1200">
                        <a:solidFill>
                          <a:schemeClr val="dk1"/>
                        </a:solidFill>
                        <a:effectLst/>
                        <a:latin typeface="+mn-lt"/>
                        <a:ea typeface="+mn-ea"/>
                        <a:cs typeface="+mn-cs"/>
                      </a:endParaRPr>
                    </a:p>
                  </a:txBody>
                  <a:tcPr marL="68580" marR="68580" marT="0" marB="0" anchor="ctr"/>
                </a:tc>
                <a:tc>
                  <a:txBody>
                    <a:bodyPr/>
                    <a:lstStyle/>
                    <a:p>
                      <a:pPr marL="63500" marR="63500" algn="ctr" defTabSz="914400" rtl="0" eaLnBrk="1" latinLnBrk="0" hangingPunct="1">
                        <a:lnSpc>
                          <a:spcPct val="100000"/>
                        </a:lnSpc>
                        <a:spcBef>
                          <a:spcPts val="200"/>
                        </a:spcBef>
                        <a:spcAft>
                          <a:spcPts val="200"/>
                        </a:spcAft>
                      </a:pPr>
                      <a:r>
                        <a:rPr lang="en-US" sz="1800" kern="1200" dirty="0">
                          <a:solidFill>
                            <a:schemeClr val="dk1"/>
                          </a:solidFill>
                          <a:effectLst/>
                          <a:latin typeface="+mn-lt"/>
                          <a:ea typeface="+mn-ea"/>
                          <a:cs typeface="+mn-cs"/>
                        </a:rPr>
                        <a:t>24 (7.2)  </a:t>
                      </a:r>
                      <a:endParaRPr lang="nl-NL"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61872127"/>
                  </a:ext>
                </a:extLst>
              </a:tr>
            </a:tbl>
          </a:graphicData>
        </a:graphic>
      </p:graphicFrame>
      <p:sp>
        <p:nvSpPr>
          <p:cNvPr id="4" name="Rechthoek 3"/>
          <p:cNvSpPr/>
          <p:nvPr/>
        </p:nvSpPr>
        <p:spPr>
          <a:xfrm>
            <a:off x="838199" y="2475999"/>
            <a:ext cx="10134599" cy="31904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hoek 7"/>
          <p:cNvSpPr/>
          <p:nvPr/>
        </p:nvSpPr>
        <p:spPr>
          <a:xfrm>
            <a:off x="838201" y="5537201"/>
            <a:ext cx="10134598" cy="60305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hoek 8"/>
          <p:cNvSpPr/>
          <p:nvPr/>
        </p:nvSpPr>
        <p:spPr>
          <a:xfrm>
            <a:off x="838200" y="3378442"/>
            <a:ext cx="10134597" cy="31492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hoek 9"/>
          <p:cNvSpPr/>
          <p:nvPr/>
        </p:nvSpPr>
        <p:spPr>
          <a:xfrm>
            <a:off x="832669" y="3693969"/>
            <a:ext cx="10141200" cy="31492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0048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200" b="1" dirty="0" smtClean="0">
                <a:latin typeface="+mn-lt"/>
              </a:rPr>
              <a:t>Procedural</a:t>
            </a:r>
            <a:r>
              <a:rPr lang="nl-NL" sz="3200" b="1" dirty="0" smtClean="0">
                <a:latin typeface="+mn-lt"/>
              </a:rPr>
              <a:t> </a:t>
            </a:r>
            <a:r>
              <a:rPr lang="en-US" sz="3200" b="1" dirty="0" smtClean="0">
                <a:latin typeface="+mn-lt"/>
              </a:rPr>
              <a:t>Characteristics</a:t>
            </a:r>
            <a:endParaRPr lang="en-US" sz="3200" b="1" dirty="0">
              <a:latin typeface="+mn-lt"/>
            </a:endParaRPr>
          </a:p>
        </p:txBody>
      </p:sp>
      <p:graphicFrame>
        <p:nvGraphicFramePr>
          <p:cNvPr id="5" name="Tabel 4">
            <a:extLst>
              <a:ext uri="{FF2B5EF4-FFF2-40B4-BE49-F238E27FC236}">
                <a16:creationId xmlns:a16="http://schemas.microsoft.com/office/drawing/2014/main" id="{1CEF19EF-24A3-134F-908D-99E608F71872}"/>
              </a:ext>
            </a:extLst>
          </p:cNvPr>
          <p:cNvGraphicFramePr>
            <a:graphicFrameLocks noGrp="1"/>
          </p:cNvGraphicFramePr>
          <p:nvPr>
            <p:extLst>
              <p:ext uri="{D42A27DB-BD31-4B8C-83A1-F6EECF244321}">
                <p14:modId xmlns:p14="http://schemas.microsoft.com/office/powerpoint/2010/main" val="3458959002"/>
              </p:ext>
            </p:extLst>
          </p:nvPr>
        </p:nvGraphicFramePr>
        <p:xfrm>
          <a:off x="838198" y="1441976"/>
          <a:ext cx="10134601" cy="4563038"/>
        </p:xfrm>
        <a:graphic>
          <a:graphicData uri="http://schemas.openxmlformats.org/drawingml/2006/table">
            <a:tbl>
              <a:tblPr firstRow="1" firstCol="1" bandRow="1">
                <a:tableStyleId>{21E4AEA4-8DFA-4A89-87EB-49C32662AFE0}</a:tableStyleId>
              </a:tblPr>
              <a:tblGrid>
                <a:gridCol w="4923749">
                  <a:extLst>
                    <a:ext uri="{9D8B030D-6E8A-4147-A177-3AD203B41FA5}">
                      <a16:colId xmlns:a16="http://schemas.microsoft.com/office/drawing/2014/main" val="3927184696"/>
                    </a:ext>
                  </a:extLst>
                </a:gridCol>
                <a:gridCol w="2684378">
                  <a:extLst>
                    <a:ext uri="{9D8B030D-6E8A-4147-A177-3AD203B41FA5}">
                      <a16:colId xmlns:a16="http://schemas.microsoft.com/office/drawing/2014/main" val="1100848917"/>
                    </a:ext>
                  </a:extLst>
                </a:gridCol>
                <a:gridCol w="2526474">
                  <a:extLst>
                    <a:ext uri="{9D8B030D-6E8A-4147-A177-3AD203B41FA5}">
                      <a16:colId xmlns:a16="http://schemas.microsoft.com/office/drawing/2014/main" val="2877578650"/>
                    </a:ext>
                  </a:extLst>
                </a:gridCol>
              </a:tblGrid>
              <a:tr h="1286098">
                <a:tc>
                  <a:txBody>
                    <a:bodyPr/>
                    <a:lstStyle/>
                    <a:p>
                      <a:pPr>
                        <a:lnSpc>
                          <a:spcPct val="100000"/>
                        </a:lnSpc>
                        <a:spcAft>
                          <a:spcPts val="0"/>
                        </a:spcAft>
                      </a:pPr>
                      <a:endParaRPr lang="nl-NL" sz="2000" dirty="0">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solidFill>
                      <a:srgbClr val="AE1022"/>
                    </a:solidFill>
                  </a:tcPr>
                </a:tc>
                <a:tc>
                  <a:txBody>
                    <a:bodyPr/>
                    <a:lstStyle/>
                    <a:p>
                      <a:pPr algn="ctr">
                        <a:lnSpc>
                          <a:spcPct val="100000"/>
                        </a:lnSpc>
                        <a:spcAft>
                          <a:spcPts val="0"/>
                        </a:spcAft>
                      </a:pPr>
                      <a:r>
                        <a:rPr lang="nl-NL" sz="2400" dirty="0" err="1" smtClean="0">
                          <a:effectLst/>
                        </a:rPr>
                        <a:t>Aspirin</a:t>
                      </a:r>
                      <a:endParaRPr lang="nl-NL" sz="2400" dirty="0">
                        <a:effectLst/>
                      </a:endParaRPr>
                    </a:p>
                    <a:p>
                      <a:pPr algn="ctr">
                        <a:lnSpc>
                          <a:spcPct val="100000"/>
                        </a:lnSpc>
                        <a:spcAft>
                          <a:spcPts val="0"/>
                        </a:spcAft>
                      </a:pPr>
                      <a:r>
                        <a:rPr lang="en-US" sz="2400" dirty="0">
                          <a:effectLst/>
                        </a:rPr>
                        <a:t>(</a:t>
                      </a:r>
                      <a:r>
                        <a:rPr lang="en-US" sz="2400" dirty="0" smtClean="0">
                          <a:effectLst/>
                        </a:rPr>
                        <a:t>N=331)</a:t>
                      </a:r>
                      <a:endParaRPr lang="nl-NL" sz="2400" dirty="0">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solidFill>
                      <a:srgbClr val="AE1022"/>
                    </a:solidFill>
                  </a:tcPr>
                </a:tc>
                <a:tc>
                  <a:txBody>
                    <a:bodyPr/>
                    <a:lstStyle/>
                    <a:p>
                      <a:pPr algn="ctr">
                        <a:lnSpc>
                          <a:spcPct val="100000"/>
                        </a:lnSpc>
                        <a:spcAft>
                          <a:spcPts val="0"/>
                        </a:spcAft>
                      </a:pPr>
                      <a:r>
                        <a:rPr lang="nl-NL" sz="2400" dirty="0" err="1" smtClean="0">
                          <a:effectLst/>
                        </a:rPr>
                        <a:t>Aspirin</a:t>
                      </a:r>
                      <a:r>
                        <a:rPr lang="nl-NL" sz="2400" baseline="0" dirty="0" smtClean="0">
                          <a:effectLst/>
                        </a:rPr>
                        <a:t> + Clopidogrel</a:t>
                      </a:r>
                      <a:endParaRPr lang="nl-NL" sz="2400" dirty="0">
                        <a:effectLst/>
                      </a:endParaRPr>
                    </a:p>
                    <a:p>
                      <a:pPr algn="ctr">
                        <a:lnSpc>
                          <a:spcPct val="100000"/>
                        </a:lnSpc>
                        <a:spcAft>
                          <a:spcPts val="0"/>
                        </a:spcAft>
                      </a:pPr>
                      <a:r>
                        <a:rPr lang="en-US" sz="2400" dirty="0">
                          <a:effectLst/>
                        </a:rPr>
                        <a:t>(</a:t>
                      </a:r>
                      <a:r>
                        <a:rPr lang="en-US" sz="2400" dirty="0" smtClean="0">
                          <a:effectLst/>
                        </a:rPr>
                        <a:t>N=334)</a:t>
                      </a:r>
                      <a:endParaRPr lang="en-US" sz="2400" dirty="0">
                        <a:effectLst/>
                      </a:endParaRPr>
                    </a:p>
                    <a:p>
                      <a:pPr algn="ctr">
                        <a:lnSpc>
                          <a:spcPct val="100000"/>
                        </a:lnSpc>
                        <a:spcAft>
                          <a:spcPts val="0"/>
                        </a:spcAft>
                      </a:pPr>
                      <a:r>
                        <a:rPr lang="nl-NL" sz="800" dirty="0">
                          <a:effectLst/>
                        </a:rPr>
                        <a:t> </a:t>
                      </a:r>
                      <a:endParaRPr lang="en-US" sz="2400" dirty="0">
                        <a:effectLst/>
                        <a:latin typeface="Arial" panose="020B0604020202020204" pitchFamily="34" charset="0"/>
                        <a:cs typeface="Arial" panose="020B0604020202020204" pitchFamily="34" charset="0"/>
                      </a:endParaRPr>
                    </a:p>
                  </a:txBody>
                  <a:tcPr marL="3282" marR="3282" marT="0" marB="0" anchor="ctr">
                    <a:solidFill>
                      <a:srgbClr val="AE1022"/>
                    </a:solidFill>
                  </a:tcPr>
                </a:tc>
                <a:extLst>
                  <a:ext uri="{0D108BD9-81ED-4DB2-BD59-A6C34878D82A}">
                    <a16:rowId xmlns:a16="http://schemas.microsoft.com/office/drawing/2014/main" val="3503206139"/>
                  </a:ext>
                </a:extLst>
              </a:tr>
              <a:tr h="327694">
                <a:tc>
                  <a:txBody>
                    <a:bodyPr/>
                    <a:lstStyle/>
                    <a:p>
                      <a:pPr marL="0" marR="63500" algn="l" defTabSz="914400" rtl="0" eaLnBrk="1" latinLnBrk="0" hangingPunct="1">
                        <a:lnSpc>
                          <a:spcPct val="100000"/>
                        </a:lnSpc>
                        <a:spcBef>
                          <a:spcPts val="200"/>
                        </a:spcBef>
                        <a:spcAft>
                          <a:spcPts val="200"/>
                        </a:spcAft>
                      </a:pPr>
                      <a:r>
                        <a:rPr lang="en-US" sz="2000" b="1" kern="1200" dirty="0">
                          <a:solidFill>
                            <a:schemeClr val="lt1"/>
                          </a:solidFill>
                          <a:effectLst/>
                          <a:latin typeface="+mn-lt"/>
                          <a:ea typeface="+mn-ea"/>
                          <a:cs typeface="+mn-cs"/>
                        </a:rPr>
                        <a:t> Approach</a:t>
                      </a:r>
                      <a:endParaRPr lang="nl-NL" sz="2000" b="1" kern="1200" dirty="0">
                        <a:solidFill>
                          <a:schemeClr val="lt1"/>
                        </a:solidFill>
                        <a:effectLst/>
                        <a:latin typeface="+mn-lt"/>
                        <a:ea typeface="+mn-ea"/>
                        <a:cs typeface="+mn-cs"/>
                      </a:endParaRPr>
                    </a:p>
                  </a:txBody>
                  <a:tcPr marL="68580" marR="68580" marT="0" marB="0" anchor="ctr">
                    <a:solidFill>
                      <a:srgbClr val="AE1022"/>
                    </a:solidFill>
                  </a:tcPr>
                </a:tc>
                <a:tc>
                  <a:txBody>
                    <a:bodyPr/>
                    <a:lstStyle/>
                    <a:p>
                      <a:pPr marL="63500" marR="63500" algn="ctr" defTabSz="914400" rtl="0" eaLnBrk="1" latinLnBrk="0" hangingPunct="1">
                        <a:lnSpc>
                          <a:spcPct val="100000"/>
                        </a:lnSpc>
                        <a:spcBef>
                          <a:spcPts val="200"/>
                        </a:spcBef>
                        <a:spcAft>
                          <a:spcPts val="200"/>
                        </a:spcAft>
                      </a:pPr>
                      <a:endParaRPr lang="nl-NL" sz="1800" kern="1200" dirty="0">
                        <a:solidFill>
                          <a:schemeClr val="dk1"/>
                        </a:solidFill>
                        <a:effectLst/>
                        <a:latin typeface="+mn-lt"/>
                        <a:ea typeface="+mn-ea"/>
                        <a:cs typeface="+mn-cs"/>
                      </a:endParaRPr>
                    </a:p>
                  </a:txBody>
                  <a:tcPr marL="68580" marR="68580" marT="0" marB="0" anchor="ctr"/>
                </a:tc>
                <a:tc>
                  <a:txBody>
                    <a:bodyPr/>
                    <a:lstStyle/>
                    <a:p>
                      <a:pPr marL="63500" marR="63500" algn="ctr" defTabSz="914400" rtl="0" eaLnBrk="1" latinLnBrk="0" hangingPunct="1">
                        <a:lnSpc>
                          <a:spcPct val="100000"/>
                        </a:lnSpc>
                        <a:spcBef>
                          <a:spcPts val="200"/>
                        </a:spcBef>
                        <a:spcAft>
                          <a:spcPts val="200"/>
                        </a:spcAft>
                      </a:pPr>
                      <a:endParaRPr lang="nl-NL"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641175565"/>
                  </a:ext>
                </a:extLst>
              </a:tr>
              <a:tr h="327694">
                <a:tc>
                  <a:txBody>
                    <a:bodyPr/>
                    <a:lstStyle/>
                    <a:p>
                      <a:pPr marL="0" marR="63500" algn="l" defTabSz="914400" rtl="0" eaLnBrk="1" latinLnBrk="0" hangingPunct="1">
                        <a:lnSpc>
                          <a:spcPct val="100000"/>
                        </a:lnSpc>
                        <a:spcBef>
                          <a:spcPts val="200"/>
                        </a:spcBef>
                        <a:spcAft>
                          <a:spcPts val="200"/>
                        </a:spcAft>
                      </a:pPr>
                      <a:r>
                        <a:rPr lang="en-US" sz="2000" b="1" kern="1200" dirty="0">
                          <a:solidFill>
                            <a:schemeClr val="lt1"/>
                          </a:solidFill>
                          <a:effectLst/>
                          <a:latin typeface="+mn-lt"/>
                          <a:ea typeface="+mn-ea"/>
                          <a:cs typeface="+mn-cs"/>
                        </a:rPr>
                        <a:t>    Transfemoral</a:t>
                      </a:r>
                      <a:endParaRPr lang="nl-NL" sz="2000" b="1" kern="1200" dirty="0">
                        <a:solidFill>
                          <a:schemeClr val="lt1"/>
                        </a:solidFill>
                        <a:effectLst/>
                        <a:latin typeface="+mn-lt"/>
                        <a:ea typeface="+mn-ea"/>
                        <a:cs typeface="+mn-cs"/>
                      </a:endParaRPr>
                    </a:p>
                  </a:txBody>
                  <a:tcPr marL="68580" marR="68580" marT="0" marB="0" anchor="ctr">
                    <a:solidFill>
                      <a:srgbClr val="AE1022"/>
                    </a:solidFill>
                  </a:tcPr>
                </a:tc>
                <a:tc>
                  <a:txBody>
                    <a:bodyPr/>
                    <a:lstStyle/>
                    <a:p>
                      <a:pPr marL="63500" marR="63500" algn="ctr" defTabSz="914400" rtl="0" eaLnBrk="1" latinLnBrk="0" hangingPunct="1">
                        <a:lnSpc>
                          <a:spcPct val="100000"/>
                        </a:lnSpc>
                        <a:spcBef>
                          <a:spcPts val="200"/>
                        </a:spcBef>
                        <a:spcAft>
                          <a:spcPts val="200"/>
                        </a:spcAft>
                      </a:pPr>
                      <a:r>
                        <a:rPr lang="en-US" sz="1800" kern="1200" dirty="0">
                          <a:solidFill>
                            <a:schemeClr val="dk1"/>
                          </a:solidFill>
                          <a:effectLst/>
                          <a:latin typeface="+mn-lt"/>
                          <a:ea typeface="+mn-ea"/>
                          <a:cs typeface="+mn-cs"/>
                        </a:rPr>
                        <a:t>302 (91.2)</a:t>
                      </a:r>
                      <a:endParaRPr lang="nl-NL" sz="1800" kern="1200" dirty="0">
                        <a:solidFill>
                          <a:schemeClr val="dk1"/>
                        </a:solidFill>
                        <a:effectLst/>
                        <a:latin typeface="+mn-lt"/>
                        <a:ea typeface="+mn-ea"/>
                        <a:cs typeface="+mn-cs"/>
                      </a:endParaRPr>
                    </a:p>
                  </a:txBody>
                  <a:tcPr marL="68580" marR="68580" marT="0" marB="0" anchor="ctr"/>
                </a:tc>
                <a:tc>
                  <a:txBody>
                    <a:bodyPr/>
                    <a:lstStyle/>
                    <a:p>
                      <a:pPr marL="63500" marR="63500" algn="ctr" defTabSz="914400" rtl="0" eaLnBrk="1" latinLnBrk="0" hangingPunct="1">
                        <a:lnSpc>
                          <a:spcPct val="100000"/>
                        </a:lnSpc>
                        <a:spcBef>
                          <a:spcPts val="200"/>
                        </a:spcBef>
                        <a:spcAft>
                          <a:spcPts val="200"/>
                        </a:spcAft>
                      </a:pPr>
                      <a:r>
                        <a:rPr lang="en-US" sz="1800" kern="1200" dirty="0">
                          <a:solidFill>
                            <a:schemeClr val="dk1"/>
                          </a:solidFill>
                          <a:effectLst/>
                          <a:latin typeface="+mn-lt"/>
                          <a:ea typeface="+mn-ea"/>
                          <a:cs typeface="+mn-cs"/>
                        </a:rPr>
                        <a:t>292 (87.4)</a:t>
                      </a:r>
                      <a:endParaRPr lang="nl-NL"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043378559"/>
                  </a:ext>
                </a:extLst>
              </a:tr>
              <a:tr h="327694">
                <a:tc>
                  <a:txBody>
                    <a:bodyPr/>
                    <a:lstStyle/>
                    <a:p>
                      <a:pPr marL="0" marR="63500" algn="l" defTabSz="914400" rtl="0" eaLnBrk="1" latinLnBrk="0" hangingPunct="1">
                        <a:lnSpc>
                          <a:spcPct val="100000"/>
                        </a:lnSpc>
                        <a:spcBef>
                          <a:spcPts val="200"/>
                        </a:spcBef>
                        <a:spcAft>
                          <a:spcPts val="200"/>
                        </a:spcAft>
                      </a:pPr>
                      <a:r>
                        <a:rPr lang="en-US" sz="2000" b="1" kern="1200" dirty="0">
                          <a:solidFill>
                            <a:schemeClr val="lt1"/>
                          </a:solidFill>
                          <a:effectLst/>
                          <a:latin typeface="+mn-lt"/>
                          <a:ea typeface="+mn-ea"/>
                          <a:cs typeface="+mn-cs"/>
                        </a:rPr>
                        <a:t>    Other</a:t>
                      </a:r>
                      <a:endParaRPr lang="nl-NL" sz="2000" b="1" kern="1200" dirty="0">
                        <a:solidFill>
                          <a:schemeClr val="lt1"/>
                        </a:solidFill>
                        <a:effectLst/>
                        <a:latin typeface="+mn-lt"/>
                        <a:ea typeface="+mn-ea"/>
                        <a:cs typeface="+mn-cs"/>
                      </a:endParaRPr>
                    </a:p>
                  </a:txBody>
                  <a:tcPr marL="68580" marR="68580" marT="0" marB="0" anchor="ctr">
                    <a:solidFill>
                      <a:srgbClr val="AE1022"/>
                    </a:solidFill>
                  </a:tcPr>
                </a:tc>
                <a:tc>
                  <a:txBody>
                    <a:bodyPr/>
                    <a:lstStyle/>
                    <a:p>
                      <a:pPr marL="63500" marR="63500" algn="ctr" defTabSz="914400" rtl="0" eaLnBrk="1" latinLnBrk="0" hangingPunct="1">
                        <a:lnSpc>
                          <a:spcPct val="100000"/>
                        </a:lnSpc>
                        <a:spcBef>
                          <a:spcPts val="200"/>
                        </a:spcBef>
                        <a:spcAft>
                          <a:spcPts val="200"/>
                        </a:spcAft>
                      </a:pPr>
                      <a:r>
                        <a:rPr lang="en-US" sz="1800" kern="1200" dirty="0" smtClean="0">
                          <a:solidFill>
                            <a:schemeClr val="dk1"/>
                          </a:solidFill>
                          <a:effectLst/>
                          <a:latin typeface="+mn-lt"/>
                          <a:ea typeface="+mn-ea"/>
                          <a:cs typeface="+mn-cs"/>
                        </a:rPr>
                        <a:t>29 (8.8)      </a:t>
                      </a:r>
                      <a:endParaRPr lang="nl-NL" sz="1800" kern="1200" dirty="0">
                        <a:solidFill>
                          <a:schemeClr val="dk1"/>
                        </a:solidFill>
                        <a:effectLst/>
                        <a:latin typeface="+mn-lt"/>
                        <a:ea typeface="+mn-ea"/>
                        <a:cs typeface="+mn-cs"/>
                      </a:endParaRPr>
                    </a:p>
                  </a:txBody>
                  <a:tcPr marL="68580" marR="68580" marT="0" marB="0" anchor="ctr"/>
                </a:tc>
                <a:tc>
                  <a:txBody>
                    <a:bodyPr/>
                    <a:lstStyle/>
                    <a:p>
                      <a:pPr marL="63500" marR="63500" algn="ctr" defTabSz="914400" rtl="0" eaLnBrk="1" latinLnBrk="0" hangingPunct="1">
                        <a:lnSpc>
                          <a:spcPct val="100000"/>
                        </a:lnSpc>
                        <a:spcBef>
                          <a:spcPts val="200"/>
                        </a:spcBef>
                        <a:spcAft>
                          <a:spcPts val="200"/>
                        </a:spcAft>
                      </a:pPr>
                      <a:r>
                        <a:rPr lang="en-US" sz="1800" kern="1200" dirty="0" smtClean="0">
                          <a:solidFill>
                            <a:schemeClr val="dk1"/>
                          </a:solidFill>
                          <a:effectLst/>
                          <a:latin typeface="+mn-lt"/>
                          <a:ea typeface="+mn-ea"/>
                          <a:cs typeface="+mn-cs"/>
                        </a:rPr>
                        <a:t>42 (12.6)            </a:t>
                      </a:r>
                      <a:endParaRPr lang="nl-NL"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829070314"/>
                  </a:ext>
                </a:extLst>
              </a:tr>
              <a:tr h="327694">
                <a:tc>
                  <a:txBody>
                    <a:bodyPr/>
                    <a:lstStyle/>
                    <a:p>
                      <a:pPr marL="0" marR="63500" algn="l" defTabSz="914400" rtl="0" eaLnBrk="1" latinLnBrk="0" hangingPunct="1">
                        <a:lnSpc>
                          <a:spcPct val="100000"/>
                        </a:lnSpc>
                        <a:spcBef>
                          <a:spcPts val="200"/>
                        </a:spcBef>
                        <a:spcAft>
                          <a:spcPts val="200"/>
                        </a:spcAft>
                      </a:pPr>
                      <a:r>
                        <a:rPr lang="en-US" sz="2000" b="1" kern="1200" dirty="0">
                          <a:solidFill>
                            <a:schemeClr val="lt1"/>
                          </a:solidFill>
                          <a:effectLst/>
                          <a:latin typeface="+mn-lt"/>
                          <a:ea typeface="+mn-ea"/>
                          <a:cs typeface="+mn-cs"/>
                        </a:rPr>
                        <a:t> Unfractionated heparin – no. (%)</a:t>
                      </a:r>
                      <a:endParaRPr lang="nl-NL" sz="2000" b="1" kern="1200" dirty="0">
                        <a:solidFill>
                          <a:schemeClr val="lt1"/>
                        </a:solidFill>
                        <a:effectLst/>
                        <a:latin typeface="+mn-lt"/>
                        <a:ea typeface="+mn-ea"/>
                        <a:cs typeface="+mn-cs"/>
                      </a:endParaRPr>
                    </a:p>
                  </a:txBody>
                  <a:tcPr marL="68580" marR="68580" marT="0" marB="0" anchor="ctr">
                    <a:solidFill>
                      <a:srgbClr val="AE1022"/>
                    </a:solidFill>
                  </a:tcPr>
                </a:tc>
                <a:tc>
                  <a:txBody>
                    <a:bodyPr/>
                    <a:lstStyle/>
                    <a:p>
                      <a:pPr marL="63500" marR="63500" algn="ctr" defTabSz="914400" rtl="0" eaLnBrk="1" latinLnBrk="0" hangingPunct="1">
                        <a:lnSpc>
                          <a:spcPct val="100000"/>
                        </a:lnSpc>
                        <a:spcBef>
                          <a:spcPts val="200"/>
                        </a:spcBef>
                        <a:spcAft>
                          <a:spcPts val="200"/>
                        </a:spcAft>
                      </a:pPr>
                      <a:r>
                        <a:rPr lang="en-US" sz="1800" kern="1200">
                          <a:solidFill>
                            <a:schemeClr val="dk1"/>
                          </a:solidFill>
                          <a:effectLst/>
                          <a:latin typeface="+mn-lt"/>
                          <a:ea typeface="+mn-ea"/>
                          <a:cs typeface="+mn-cs"/>
                        </a:rPr>
                        <a:t>331 (100.0)</a:t>
                      </a:r>
                      <a:endParaRPr lang="nl-NL" sz="1800" kern="1200">
                        <a:solidFill>
                          <a:schemeClr val="dk1"/>
                        </a:solidFill>
                        <a:effectLst/>
                        <a:latin typeface="+mn-lt"/>
                        <a:ea typeface="+mn-ea"/>
                        <a:cs typeface="+mn-cs"/>
                      </a:endParaRPr>
                    </a:p>
                  </a:txBody>
                  <a:tcPr marL="68580" marR="68580" marT="0" marB="0" anchor="ctr"/>
                </a:tc>
                <a:tc>
                  <a:txBody>
                    <a:bodyPr/>
                    <a:lstStyle/>
                    <a:p>
                      <a:pPr marL="63500" marR="63500" algn="ctr" defTabSz="914400" rtl="0" eaLnBrk="1" latinLnBrk="0" hangingPunct="1">
                        <a:lnSpc>
                          <a:spcPct val="100000"/>
                        </a:lnSpc>
                        <a:spcBef>
                          <a:spcPts val="200"/>
                        </a:spcBef>
                        <a:spcAft>
                          <a:spcPts val="200"/>
                        </a:spcAft>
                      </a:pPr>
                      <a:r>
                        <a:rPr lang="en-US" sz="1800" kern="1200" dirty="0">
                          <a:solidFill>
                            <a:schemeClr val="dk1"/>
                          </a:solidFill>
                          <a:effectLst/>
                          <a:latin typeface="+mn-lt"/>
                          <a:ea typeface="+mn-ea"/>
                          <a:cs typeface="+mn-cs"/>
                        </a:rPr>
                        <a:t>334 (100.0)</a:t>
                      </a:r>
                      <a:endParaRPr lang="nl-NL"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97234508"/>
                  </a:ext>
                </a:extLst>
              </a:tr>
              <a:tr h="327694">
                <a:tc>
                  <a:txBody>
                    <a:bodyPr/>
                    <a:lstStyle/>
                    <a:p>
                      <a:pPr marL="0" marR="63500" algn="l" defTabSz="914400" rtl="0" eaLnBrk="1" latinLnBrk="0" hangingPunct="1">
                        <a:lnSpc>
                          <a:spcPct val="100000"/>
                        </a:lnSpc>
                        <a:spcBef>
                          <a:spcPts val="200"/>
                        </a:spcBef>
                        <a:spcAft>
                          <a:spcPts val="200"/>
                        </a:spcAft>
                      </a:pPr>
                      <a:r>
                        <a:rPr lang="en-US" sz="2000" b="1" kern="1200" dirty="0">
                          <a:solidFill>
                            <a:schemeClr val="lt1"/>
                          </a:solidFill>
                          <a:effectLst/>
                          <a:latin typeface="+mn-lt"/>
                          <a:ea typeface="+mn-ea"/>
                          <a:cs typeface="+mn-cs"/>
                        </a:rPr>
                        <a:t> Maximal ACT – seconds [IQR]</a:t>
                      </a:r>
                      <a:endParaRPr lang="nl-NL" sz="2000" b="1" kern="1200" dirty="0">
                        <a:solidFill>
                          <a:schemeClr val="lt1"/>
                        </a:solidFill>
                        <a:effectLst/>
                        <a:latin typeface="+mn-lt"/>
                        <a:ea typeface="+mn-ea"/>
                        <a:cs typeface="+mn-cs"/>
                      </a:endParaRPr>
                    </a:p>
                  </a:txBody>
                  <a:tcPr marL="68580" marR="68580" marT="0" marB="0" anchor="ctr">
                    <a:solidFill>
                      <a:srgbClr val="AE1022"/>
                    </a:solidFill>
                  </a:tcPr>
                </a:tc>
                <a:tc>
                  <a:txBody>
                    <a:bodyPr/>
                    <a:lstStyle/>
                    <a:p>
                      <a:pPr marL="63500" marR="63500" algn="ctr" defTabSz="914400" rtl="0" eaLnBrk="1" latinLnBrk="0" hangingPunct="1">
                        <a:lnSpc>
                          <a:spcPct val="100000"/>
                        </a:lnSpc>
                        <a:spcBef>
                          <a:spcPts val="200"/>
                        </a:spcBef>
                        <a:spcAft>
                          <a:spcPts val="200"/>
                        </a:spcAft>
                      </a:pPr>
                      <a:r>
                        <a:rPr lang="en-US" sz="1800" kern="1200" dirty="0">
                          <a:solidFill>
                            <a:schemeClr val="dk1"/>
                          </a:solidFill>
                          <a:effectLst/>
                          <a:latin typeface="+mn-lt"/>
                          <a:ea typeface="+mn-ea"/>
                          <a:cs typeface="+mn-cs"/>
                        </a:rPr>
                        <a:t>272 (218-306)</a:t>
                      </a:r>
                      <a:endParaRPr lang="nl-NL" sz="1800" kern="1200" dirty="0">
                        <a:solidFill>
                          <a:schemeClr val="dk1"/>
                        </a:solidFill>
                        <a:effectLst/>
                        <a:latin typeface="+mn-lt"/>
                        <a:ea typeface="+mn-ea"/>
                        <a:cs typeface="+mn-cs"/>
                      </a:endParaRPr>
                    </a:p>
                  </a:txBody>
                  <a:tcPr marL="68580" marR="68580" marT="0" marB="0" anchor="ctr"/>
                </a:tc>
                <a:tc>
                  <a:txBody>
                    <a:bodyPr/>
                    <a:lstStyle/>
                    <a:p>
                      <a:pPr marL="63500" marR="63500" algn="ctr" defTabSz="914400" rtl="0" eaLnBrk="1" latinLnBrk="0" hangingPunct="1">
                        <a:lnSpc>
                          <a:spcPct val="100000"/>
                        </a:lnSpc>
                        <a:spcBef>
                          <a:spcPts val="200"/>
                        </a:spcBef>
                        <a:spcAft>
                          <a:spcPts val="200"/>
                        </a:spcAft>
                      </a:pPr>
                      <a:r>
                        <a:rPr lang="en-US" sz="1800" kern="1200" dirty="0">
                          <a:solidFill>
                            <a:schemeClr val="dk1"/>
                          </a:solidFill>
                          <a:effectLst/>
                          <a:latin typeface="+mn-lt"/>
                          <a:ea typeface="+mn-ea"/>
                          <a:cs typeface="+mn-cs"/>
                        </a:rPr>
                        <a:t>259 (224-312)</a:t>
                      </a:r>
                      <a:endParaRPr lang="nl-NL"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515017223"/>
                  </a:ext>
                </a:extLst>
              </a:tr>
              <a:tr h="327694">
                <a:tc>
                  <a:txBody>
                    <a:bodyPr/>
                    <a:lstStyle/>
                    <a:p>
                      <a:pPr marL="0" marR="63500" algn="l" defTabSz="914400" rtl="0" eaLnBrk="1" latinLnBrk="0" hangingPunct="1">
                        <a:lnSpc>
                          <a:spcPct val="100000"/>
                        </a:lnSpc>
                        <a:spcBef>
                          <a:spcPts val="200"/>
                        </a:spcBef>
                        <a:spcAft>
                          <a:spcPts val="200"/>
                        </a:spcAft>
                      </a:pPr>
                      <a:r>
                        <a:rPr lang="en-US" sz="2000" b="1" kern="1200" dirty="0">
                          <a:solidFill>
                            <a:schemeClr val="lt1"/>
                          </a:solidFill>
                          <a:effectLst/>
                          <a:latin typeface="+mn-lt"/>
                          <a:ea typeface="+mn-ea"/>
                          <a:cs typeface="+mn-cs"/>
                        </a:rPr>
                        <a:t> Prosthesis – no. (%)</a:t>
                      </a:r>
                      <a:endParaRPr lang="nl-NL" sz="2000" b="1" kern="1200" dirty="0">
                        <a:solidFill>
                          <a:schemeClr val="lt1"/>
                        </a:solidFill>
                        <a:effectLst/>
                        <a:latin typeface="+mn-lt"/>
                        <a:ea typeface="+mn-ea"/>
                        <a:cs typeface="+mn-cs"/>
                      </a:endParaRPr>
                    </a:p>
                  </a:txBody>
                  <a:tcPr marL="68580" marR="68580" marT="0" marB="0" anchor="ctr">
                    <a:solidFill>
                      <a:srgbClr val="AE1022"/>
                    </a:solidFill>
                  </a:tcPr>
                </a:tc>
                <a:tc>
                  <a:txBody>
                    <a:bodyPr/>
                    <a:lstStyle/>
                    <a:p>
                      <a:pPr marL="63500" marR="63500" algn="ctr" defTabSz="914400" rtl="0" eaLnBrk="1" latinLnBrk="0" hangingPunct="1">
                        <a:lnSpc>
                          <a:spcPct val="100000"/>
                        </a:lnSpc>
                        <a:spcBef>
                          <a:spcPts val="200"/>
                        </a:spcBef>
                        <a:spcAft>
                          <a:spcPts val="200"/>
                        </a:spcAft>
                      </a:pPr>
                      <a:endParaRPr lang="nl-NL" sz="1800" kern="1200" dirty="0">
                        <a:solidFill>
                          <a:schemeClr val="dk1"/>
                        </a:solidFill>
                        <a:effectLst/>
                        <a:latin typeface="+mn-lt"/>
                        <a:ea typeface="+mn-ea"/>
                        <a:cs typeface="+mn-cs"/>
                      </a:endParaRPr>
                    </a:p>
                  </a:txBody>
                  <a:tcPr marL="68580" marR="68580" marT="0" marB="0" anchor="ctr"/>
                </a:tc>
                <a:tc>
                  <a:txBody>
                    <a:bodyPr/>
                    <a:lstStyle/>
                    <a:p>
                      <a:pPr marL="63500" marR="63500" algn="ctr" defTabSz="914400" rtl="0" eaLnBrk="1" latinLnBrk="0" hangingPunct="1">
                        <a:lnSpc>
                          <a:spcPct val="100000"/>
                        </a:lnSpc>
                        <a:spcBef>
                          <a:spcPts val="200"/>
                        </a:spcBef>
                        <a:spcAft>
                          <a:spcPts val="200"/>
                        </a:spcAft>
                      </a:pPr>
                      <a:endParaRPr lang="nl-NL"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765114493"/>
                  </a:ext>
                </a:extLst>
              </a:tr>
              <a:tr h="327694">
                <a:tc>
                  <a:txBody>
                    <a:bodyPr/>
                    <a:lstStyle/>
                    <a:p>
                      <a:pPr marL="0" marR="63500" algn="l" defTabSz="914400" rtl="0" eaLnBrk="1" latinLnBrk="0" hangingPunct="1">
                        <a:lnSpc>
                          <a:spcPct val="100000"/>
                        </a:lnSpc>
                        <a:spcBef>
                          <a:spcPts val="200"/>
                        </a:spcBef>
                        <a:spcAft>
                          <a:spcPts val="200"/>
                        </a:spcAft>
                      </a:pPr>
                      <a:r>
                        <a:rPr lang="en-US" sz="2000" b="1" kern="1200" dirty="0">
                          <a:solidFill>
                            <a:schemeClr val="lt1"/>
                          </a:solidFill>
                          <a:effectLst/>
                          <a:latin typeface="+mn-lt"/>
                          <a:ea typeface="+mn-ea"/>
                          <a:cs typeface="+mn-cs"/>
                        </a:rPr>
                        <a:t>    </a:t>
                      </a:r>
                      <a:r>
                        <a:rPr lang="en-US" sz="2000" b="1" kern="1200" dirty="0" err="1">
                          <a:solidFill>
                            <a:schemeClr val="lt1"/>
                          </a:solidFill>
                          <a:effectLst/>
                          <a:latin typeface="+mn-lt"/>
                          <a:ea typeface="+mn-ea"/>
                          <a:cs typeface="+mn-cs"/>
                        </a:rPr>
                        <a:t>Sapien</a:t>
                      </a:r>
                      <a:r>
                        <a:rPr lang="en-US" sz="2000" b="1" kern="1200" dirty="0">
                          <a:solidFill>
                            <a:schemeClr val="lt1"/>
                          </a:solidFill>
                          <a:effectLst/>
                          <a:latin typeface="+mn-lt"/>
                          <a:ea typeface="+mn-ea"/>
                          <a:cs typeface="+mn-cs"/>
                        </a:rPr>
                        <a:t> 3, Edwards Lifesciences</a:t>
                      </a:r>
                      <a:endParaRPr lang="nl-NL" sz="2000" b="1" kern="1200" dirty="0">
                        <a:solidFill>
                          <a:schemeClr val="lt1"/>
                        </a:solidFill>
                        <a:effectLst/>
                        <a:latin typeface="+mn-lt"/>
                        <a:ea typeface="+mn-ea"/>
                        <a:cs typeface="+mn-cs"/>
                      </a:endParaRPr>
                    </a:p>
                  </a:txBody>
                  <a:tcPr marL="68580" marR="68580" marT="0" marB="0" anchor="ctr">
                    <a:solidFill>
                      <a:srgbClr val="AE1022"/>
                    </a:solidFill>
                  </a:tcPr>
                </a:tc>
                <a:tc>
                  <a:txBody>
                    <a:bodyPr/>
                    <a:lstStyle/>
                    <a:p>
                      <a:pPr marL="63500" marR="63500" algn="ctr" defTabSz="914400" rtl="0" eaLnBrk="1" latinLnBrk="0" hangingPunct="1">
                        <a:lnSpc>
                          <a:spcPct val="100000"/>
                        </a:lnSpc>
                        <a:spcBef>
                          <a:spcPts val="200"/>
                        </a:spcBef>
                        <a:spcAft>
                          <a:spcPts val="200"/>
                        </a:spcAft>
                      </a:pPr>
                      <a:r>
                        <a:rPr lang="nl-NL" sz="1800" kern="1200" dirty="0" smtClean="0">
                          <a:solidFill>
                            <a:schemeClr val="dk1"/>
                          </a:solidFill>
                          <a:effectLst/>
                          <a:latin typeface="+mn-lt"/>
                          <a:ea typeface="+mn-ea"/>
                          <a:cs typeface="+mn-cs"/>
                        </a:rPr>
                        <a:t>149 (45.0)</a:t>
                      </a:r>
                      <a:endParaRPr lang="nl-NL" sz="1800" kern="1200" dirty="0">
                        <a:solidFill>
                          <a:schemeClr val="dk1"/>
                        </a:solidFill>
                        <a:effectLst/>
                        <a:latin typeface="+mn-lt"/>
                        <a:ea typeface="+mn-ea"/>
                        <a:cs typeface="+mn-cs"/>
                      </a:endParaRPr>
                    </a:p>
                  </a:txBody>
                  <a:tcPr marL="68580" marR="68580" marT="0" marB="0" anchor="ctr"/>
                </a:tc>
                <a:tc>
                  <a:txBody>
                    <a:bodyPr/>
                    <a:lstStyle/>
                    <a:p>
                      <a:pPr marL="63500" marR="63500" algn="ctr" defTabSz="914400" rtl="0" eaLnBrk="1" latinLnBrk="0" hangingPunct="1">
                        <a:lnSpc>
                          <a:spcPct val="100000"/>
                        </a:lnSpc>
                        <a:spcBef>
                          <a:spcPts val="200"/>
                        </a:spcBef>
                        <a:spcAft>
                          <a:spcPts val="200"/>
                        </a:spcAft>
                      </a:pPr>
                      <a:r>
                        <a:rPr lang="nl-NL" sz="1800" kern="1200" dirty="0" smtClean="0">
                          <a:solidFill>
                            <a:schemeClr val="dk1"/>
                          </a:solidFill>
                          <a:effectLst/>
                          <a:latin typeface="+mn-lt"/>
                          <a:ea typeface="+mn-ea"/>
                          <a:cs typeface="+mn-cs"/>
                        </a:rPr>
                        <a:t>147 (44.0)</a:t>
                      </a:r>
                      <a:endParaRPr lang="nl-NL"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7502720"/>
                  </a:ext>
                </a:extLst>
              </a:tr>
              <a:tr h="327694">
                <a:tc>
                  <a:txBody>
                    <a:bodyPr/>
                    <a:lstStyle/>
                    <a:p>
                      <a:pPr marL="0" marR="63500" algn="l" defTabSz="914400" rtl="0" eaLnBrk="1" latinLnBrk="0" hangingPunct="1">
                        <a:lnSpc>
                          <a:spcPct val="100000"/>
                        </a:lnSpc>
                        <a:spcBef>
                          <a:spcPts val="200"/>
                        </a:spcBef>
                        <a:spcAft>
                          <a:spcPts val="200"/>
                        </a:spcAft>
                      </a:pPr>
                      <a:r>
                        <a:rPr lang="en-US" sz="2000" b="1" kern="1200" dirty="0">
                          <a:solidFill>
                            <a:schemeClr val="lt1"/>
                          </a:solidFill>
                          <a:effectLst/>
                          <a:latin typeface="+mn-lt"/>
                          <a:ea typeface="+mn-ea"/>
                          <a:cs typeface="+mn-cs"/>
                        </a:rPr>
                        <a:t>    </a:t>
                      </a:r>
                      <a:r>
                        <a:rPr lang="en-US" sz="2000" b="1" kern="1200" dirty="0" err="1">
                          <a:solidFill>
                            <a:schemeClr val="lt1"/>
                          </a:solidFill>
                          <a:effectLst/>
                          <a:latin typeface="+mn-lt"/>
                          <a:ea typeface="+mn-ea"/>
                          <a:cs typeface="+mn-cs"/>
                        </a:rPr>
                        <a:t>CoreValve</a:t>
                      </a:r>
                      <a:r>
                        <a:rPr lang="en-US" sz="2000" b="1" kern="1200" dirty="0">
                          <a:solidFill>
                            <a:schemeClr val="lt1"/>
                          </a:solidFill>
                          <a:effectLst/>
                          <a:latin typeface="+mn-lt"/>
                          <a:ea typeface="+mn-ea"/>
                          <a:cs typeface="+mn-cs"/>
                        </a:rPr>
                        <a:t> </a:t>
                      </a:r>
                      <a:r>
                        <a:rPr lang="en-US" sz="2000" b="1" kern="1200" dirty="0" err="1">
                          <a:solidFill>
                            <a:schemeClr val="lt1"/>
                          </a:solidFill>
                          <a:effectLst/>
                          <a:latin typeface="+mn-lt"/>
                          <a:ea typeface="+mn-ea"/>
                          <a:cs typeface="+mn-cs"/>
                        </a:rPr>
                        <a:t>Evolut</a:t>
                      </a:r>
                      <a:r>
                        <a:rPr lang="en-US" sz="2000" b="1" kern="1200" dirty="0">
                          <a:solidFill>
                            <a:schemeClr val="lt1"/>
                          </a:solidFill>
                          <a:effectLst/>
                          <a:latin typeface="+mn-lt"/>
                          <a:ea typeface="+mn-ea"/>
                          <a:cs typeface="+mn-cs"/>
                        </a:rPr>
                        <a:t> </a:t>
                      </a:r>
                      <a:r>
                        <a:rPr lang="en-US" sz="2000" b="1" kern="1200" dirty="0" smtClean="0">
                          <a:solidFill>
                            <a:schemeClr val="lt1"/>
                          </a:solidFill>
                          <a:effectLst/>
                          <a:latin typeface="+mn-lt"/>
                          <a:ea typeface="+mn-ea"/>
                          <a:cs typeface="+mn-cs"/>
                        </a:rPr>
                        <a:t>R/Pro, </a:t>
                      </a:r>
                      <a:r>
                        <a:rPr lang="en-US" sz="2000" b="1" kern="1200" dirty="0">
                          <a:solidFill>
                            <a:schemeClr val="lt1"/>
                          </a:solidFill>
                          <a:effectLst/>
                          <a:latin typeface="+mn-lt"/>
                          <a:ea typeface="+mn-ea"/>
                          <a:cs typeface="+mn-cs"/>
                        </a:rPr>
                        <a:t>Medtronic</a:t>
                      </a:r>
                      <a:endParaRPr lang="nl-NL" sz="2000" b="1" kern="1200" dirty="0">
                        <a:solidFill>
                          <a:schemeClr val="lt1"/>
                        </a:solidFill>
                        <a:effectLst/>
                        <a:latin typeface="+mn-lt"/>
                        <a:ea typeface="+mn-ea"/>
                        <a:cs typeface="+mn-cs"/>
                      </a:endParaRPr>
                    </a:p>
                  </a:txBody>
                  <a:tcPr marL="68580" marR="68580" marT="0" marB="0" anchor="ctr">
                    <a:solidFill>
                      <a:srgbClr val="AE1022"/>
                    </a:solidFill>
                  </a:tcPr>
                </a:tc>
                <a:tc>
                  <a:txBody>
                    <a:bodyPr/>
                    <a:lstStyle/>
                    <a:p>
                      <a:pPr marL="63500" marR="63500" algn="ctr" defTabSz="914400" rtl="0" eaLnBrk="1" latinLnBrk="0" hangingPunct="1">
                        <a:lnSpc>
                          <a:spcPct val="100000"/>
                        </a:lnSpc>
                        <a:spcBef>
                          <a:spcPts val="200"/>
                        </a:spcBef>
                        <a:spcAft>
                          <a:spcPts val="200"/>
                        </a:spcAft>
                      </a:pPr>
                      <a:r>
                        <a:rPr lang="nl-NL" sz="1800" kern="1200" dirty="0" smtClean="0">
                          <a:solidFill>
                            <a:schemeClr val="dk1"/>
                          </a:solidFill>
                          <a:effectLst/>
                          <a:latin typeface="+mn-lt"/>
                          <a:ea typeface="+mn-ea"/>
                          <a:cs typeface="+mn-cs"/>
                        </a:rPr>
                        <a:t>127 (38.4)</a:t>
                      </a:r>
                      <a:endParaRPr lang="nl-NL" sz="1800" kern="1200" dirty="0">
                        <a:solidFill>
                          <a:schemeClr val="dk1"/>
                        </a:solidFill>
                        <a:effectLst/>
                        <a:latin typeface="+mn-lt"/>
                        <a:ea typeface="+mn-ea"/>
                        <a:cs typeface="+mn-cs"/>
                      </a:endParaRPr>
                    </a:p>
                  </a:txBody>
                  <a:tcPr marL="68580" marR="68580" marT="0" marB="0" anchor="ctr"/>
                </a:tc>
                <a:tc>
                  <a:txBody>
                    <a:bodyPr/>
                    <a:lstStyle/>
                    <a:p>
                      <a:pPr marL="63500" marR="63500" algn="ctr" defTabSz="914400" rtl="0" eaLnBrk="1" latinLnBrk="0" hangingPunct="1">
                        <a:lnSpc>
                          <a:spcPct val="100000"/>
                        </a:lnSpc>
                        <a:spcBef>
                          <a:spcPts val="200"/>
                        </a:spcBef>
                        <a:spcAft>
                          <a:spcPts val="200"/>
                        </a:spcAft>
                      </a:pPr>
                      <a:r>
                        <a:rPr lang="nl-NL" sz="1800" kern="1200" dirty="0" smtClean="0">
                          <a:solidFill>
                            <a:schemeClr val="dk1"/>
                          </a:solidFill>
                          <a:effectLst/>
                          <a:latin typeface="+mn-lt"/>
                          <a:ea typeface="+mn-ea"/>
                          <a:cs typeface="+mn-cs"/>
                        </a:rPr>
                        <a:t>120 (35.9)</a:t>
                      </a:r>
                      <a:endParaRPr lang="nl-NL"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771911800"/>
                  </a:ext>
                </a:extLst>
              </a:tr>
              <a:tr h="327694">
                <a:tc>
                  <a:txBody>
                    <a:bodyPr/>
                    <a:lstStyle/>
                    <a:p>
                      <a:pPr marL="0" marR="63500" algn="l" defTabSz="914400" rtl="0" eaLnBrk="1" latinLnBrk="0" hangingPunct="1">
                        <a:lnSpc>
                          <a:spcPct val="100000"/>
                        </a:lnSpc>
                        <a:spcBef>
                          <a:spcPts val="200"/>
                        </a:spcBef>
                        <a:spcAft>
                          <a:spcPts val="200"/>
                        </a:spcAft>
                      </a:pPr>
                      <a:r>
                        <a:rPr lang="en-US" sz="2000" b="1" kern="1200" dirty="0">
                          <a:solidFill>
                            <a:schemeClr val="lt1"/>
                          </a:solidFill>
                          <a:effectLst/>
                          <a:latin typeface="+mn-lt"/>
                          <a:ea typeface="+mn-ea"/>
                          <a:cs typeface="+mn-cs"/>
                        </a:rPr>
                        <a:t>    Other </a:t>
                      </a:r>
                      <a:endParaRPr lang="nl-NL" sz="2000" b="1" kern="1200" dirty="0">
                        <a:solidFill>
                          <a:schemeClr val="lt1"/>
                        </a:solidFill>
                        <a:effectLst/>
                        <a:latin typeface="+mn-lt"/>
                        <a:ea typeface="+mn-ea"/>
                        <a:cs typeface="+mn-cs"/>
                      </a:endParaRPr>
                    </a:p>
                  </a:txBody>
                  <a:tcPr marL="68580" marR="68580" marT="0" marB="0" anchor="ctr">
                    <a:solidFill>
                      <a:srgbClr val="AE1022"/>
                    </a:solidFill>
                  </a:tcPr>
                </a:tc>
                <a:tc>
                  <a:txBody>
                    <a:bodyPr/>
                    <a:lstStyle/>
                    <a:p>
                      <a:pPr marL="63500" marR="63500" algn="ctr" defTabSz="914400" rtl="0" eaLnBrk="1" latinLnBrk="0" hangingPunct="1">
                        <a:lnSpc>
                          <a:spcPct val="100000"/>
                        </a:lnSpc>
                        <a:spcBef>
                          <a:spcPts val="200"/>
                        </a:spcBef>
                        <a:spcAft>
                          <a:spcPts val="200"/>
                        </a:spcAft>
                      </a:pPr>
                      <a:r>
                        <a:rPr lang="en-US" sz="1800" kern="1200" dirty="0" smtClean="0">
                          <a:solidFill>
                            <a:schemeClr val="dk1"/>
                          </a:solidFill>
                          <a:effectLst/>
                          <a:latin typeface="+mn-lt"/>
                          <a:ea typeface="+mn-ea"/>
                          <a:cs typeface="+mn-cs"/>
                        </a:rPr>
                        <a:t>55 (16.6)            </a:t>
                      </a:r>
                      <a:endParaRPr lang="nl-NL" sz="1800" kern="1200" dirty="0">
                        <a:solidFill>
                          <a:schemeClr val="dk1"/>
                        </a:solidFill>
                        <a:effectLst/>
                        <a:latin typeface="+mn-lt"/>
                        <a:ea typeface="+mn-ea"/>
                        <a:cs typeface="+mn-cs"/>
                      </a:endParaRPr>
                    </a:p>
                  </a:txBody>
                  <a:tcPr marL="3282" marR="3282" marT="0" marB="0" anchor="ctr"/>
                </a:tc>
                <a:tc>
                  <a:txBody>
                    <a:bodyPr/>
                    <a:lstStyle/>
                    <a:p>
                      <a:pPr marL="63500" marR="63500" algn="ctr" defTabSz="914400" rtl="0" eaLnBrk="1" latinLnBrk="0" hangingPunct="1">
                        <a:lnSpc>
                          <a:spcPct val="100000"/>
                        </a:lnSpc>
                        <a:spcBef>
                          <a:spcPts val="200"/>
                        </a:spcBef>
                        <a:spcAft>
                          <a:spcPts val="200"/>
                        </a:spcAft>
                      </a:pPr>
                      <a:r>
                        <a:rPr lang="nl-NL" sz="1800" kern="1200" dirty="0" smtClean="0">
                          <a:solidFill>
                            <a:schemeClr val="dk1"/>
                          </a:solidFill>
                          <a:effectLst/>
                          <a:latin typeface="+mn-lt"/>
                          <a:ea typeface="+mn-ea"/>
                          <a:cs typeface="+mn-cs"/>
                        </a:rPr>
                        <a:t>67</a:t>
                      </a:r>
                      <a:r>
                        <a:rPr lang="nl-NL" sz="1800" kern="1200" baseline="0" dirty="0" smtClean="0">
                          <a:solidFill>
                            <a:schemeClr val="dk1"/>
                          </a:solidFill>
                          <a:effectLst/>
                          <a:latin typeface="+mn-lt"/>
                          <a:ea typeface="+mn-ea"/>
                          <a:cs typeface="+mn-cs"/>
                        </a:rPr>
                        <a:t> (20.1)</a:t>
                      </a:r>
                      <a:endParaRPr lang="nl-NL" sz="1800" kern="1200" dirty="0">
                        <a:solidFill>
                          <a:schemeClr val="dk1"/>
                        </a:solidFill>
                        <a:effectLst/>
                        <a:latin typeface="+mn-lt"/>
                        <a:ea typeface="+mn-ea"/>
                        <a:cs typeface="+mn-cs"/>
                      </a:endParaRPr>
                    </a:p>
                  </a:txBody>
                  <a:tcPr marL="3282" marR="3282" marT="0" marB="0" anchor="ctr"/>
                </a:tc>
                <a:extLst>
                  <a:ext uri="{0D108BD9-81ED-4DB2-BD59-A6C34878D82A}">
                    <a16:rowId xmlns:a16="http://schemas.microsoft.com/office/drawing/2014/main" val="788452619"/>
                  </a:ext>
                </a:extLst>
              </a:tr>
              <a:tr h="327694">
                <a:tc>
                  <a:txBody>
                    <a:bodyPr/>
                    <a:lstStyle/>
                    <a:p>
                      <a:pPr marL="0" marR="63500" algn="l" defTabSz="914400" rtl="0" eaLnBrk="1" latinLnBrk="0" hangingPunct="1">
                        <a:lnSpc>
                          <a:spcPct val="100000"/>
                        </a:lnSpc>
                        <a:spcBef>
                          <a:spcPts val="200"/>
                        </a:spcBef>
                        <a:spcAft>
                          <a:spcPts val="200"/>
                        </a:spcAft>
                      </a:pPr>
                      <a:r>
                        <a:rPr lang="en-US" sz="2000" b="1" kern="1200" dirty="0">
                          <a:solidFill>
                            <a:schemeClr val="lt1"/>
                          </a:solidFill>
                          <a:effectLst/>
                          <a:latin typeface="+mn-lt"/>
                          <a:ea typeface="+mn-ea"/>
                          <a:cs typeface="+mn-cs"/>
                        </a:rPr>
                        <a:t> Embolic protection device use – no. (%)</a:t>
                      </a:r>
                      <a:endParaRPr lang="nl-NL" sz="2000" b="1" kern="1200" dirty="0">
                        <a:solidFill>
                          <a:schemeClr val="lt1"/>
                        </a:solidFill>
                        <a:effectLst/>
                        <a:latin typeface="+mn-lt"/>
                        <a:ea typeface="+mn-ea"/>
                        <a:cs typeface="+mn-cs"/>
                      </a:endParaRPr>
                    </a:p>
                  </a:txBody>
                  <a:tcPr marL="68580" marR="68580" marT="0" marB="0" anchor="ctr">
                    <a:solidFill>
                      <a:srgbClr val="AE1022"/>
                    </a:solidFill>
                  </a:tcPr>
                </a:tc>
                <a:tc>
                  <a:txBody>
                    <a:bodyPr/>
                    <a:lstStyle/>
                    <a:p>
                      <a:pPr marL="63500" marR="63500" algn="ctr" defTabSz="914400" rtl="0" eaLnBrk="1" latinLnBrk="0" hangingPunct="1">
                        <a:lnSpc>
                          <a:spcPct val="100000"/>
                        </a:lnSpc>
                        <a:spcBef>
                          <a:spcPts val="200"/>
                        </a:spcBef>
                        <a:spcAft>
                          <a:spcPts val="200"/>
                        </a:spcAft>
                      </a:pPr>
                      <a:r>
                        <a:rPr lang="en-US" sz="1800" kern="1200" dirty="0">
                          <a:solidFill>
                            <a:schemeClr val="dk1"/>
                          </a:solidFill>
                          <a:effectLst/>
                          <a:latin typeface="+mn-lt"/>
                          <a:ea typeface="+mn-ea"/>
                          <a:cs typeface="+mn-cs"/>
                        </a:rPr>
                        <a:t>19 (5.7)</a:t>
                      </a:r>
                      <a:endParaRPr lang="nl-NL" sz="1800" kern="1200" dirty="0">
                        <a:solidFill>
                          <a:schemeClr val="dk1"/>
                        </a:solidFill>
                        <a:effectLst/>
                        <a:latin typeface="+mn-lt"/>
                        <a:ea typeface="+mn-ea"/>
                        <a:cs typeface="+mn-cs"/>
                      </a:endParaRPr>
                    </a:p>
                  </a:txBody>
                  <a:tcPr marL="68580" marR="68580" marT="0" marB="0" anchor="ctr"/>
                </a:tc>
                <a:tc>
                  <a:txBody>
                    <a:bodyPr/>
                    <a:lstStyle/>
                    <a:p>
                      <a:pPr marL="63500" marR="63500" algn="ctr" defTabSz="914400" rtl="0" eaLnBrk="1" latinLnBrk="0" hangingPunct="1">
                        <a:lnSpc>
                          <a:spcPct val="100000"/>
                        </a:lnSpc>
                        <a:spcBef>
                          <a:spcPts val="200"/>
                        </a:spcBef>
                        <a:spcAft>
                          <a:spcPts val="200"/>
                        </a:spcAft>
                      </a:pPr>
                      <a:r>
                        <a:rPr lang="en-US" sz="1800" kern="1200" dirty="0">
                          <a:solidFill>
                            <a:schemeClr val="dk1"/>
                          </a:solidFill>
                          <a:effectLst/>
                          <a:latin typeface="+mn-lt"/>
                          <a:ea typeface="+mn-ea"/>
                          <a:cs typeface="+mn-cs"/>
                        </a:rPr>
                        <a:t>17 (5.1)</a:t>
                      </a:r>
                      <a:endParaRPr lang="nl-NL"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926521254"/>
                  </a:ext>
                </a:extLst>
              </a:tr>
            </a:tbl>
          </a:graphicData>
        </a:graphic>
      </p:graphicFrame>
      <p:sp>
        <p:nvSpPr>
          <p:cNvPr id="3" name="Rechthoek 2"/>
          <p:cNvSpPr/>
          <p:nvPr/>
        </p:nvSpPr>
        <p:spPr>
          <a:xfrm>
            <a:off x="838200" y="5690799"/>
            <a:ext cx="10134596" cy="324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hoek 6"/>
          <p:cNvSpPr/>
          <p:nvPr/>
        </p:nvSpPr>
        <p:spPr>
          <a:xfrm>
            <a:off x="838196" y="3047638"/>
            <a:ext cx="10134599" cy="324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hoek 7"/>
          <p:cNvSpPr/>
          <p:nvPr/>
        </p:nvSpPr>
        <p:spPr>
          <a:xfrm>
            <a:off x="838197" y="4356596"/>
            <a:ext cx="10134599" cy="100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2029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200" b="1" dirty="0" smtClean="0">
                <a:latin typeface="+mn-lt"/>
              </a:rPr>
              <a:t>All Bleeding</a:t>
            </a:r>
            <a:endParaRPr lang="en-US" sz="3200" b="1" dirty="0">
              <a:latin typeface="+mn-lt"/>
            </a:endParaRPr>
          </a:p>
        </p:txBody>
      </p:sp>
      <p:pic>
        <p:nvPicPr>
          <p:cNvPr id="4" name="Afbeelding 3"/>
          <p:cNvPicPr>
            <a:picLocks noChangeAspect="1"/>
          </p:cNvPicPr>
          <p:nvPr/>
        </p:nvPicPr>
        <p:blipFill rotWithShape="1">
          <a:blip r:embed="rId3"/>
          <a:srcRect l="1378" t="7253" r="3404" b="5388"/>
          <a:stretch/>
        </p:blipFill>
        <p:spPr>
          <a:xfrm>
            <a:off x="930876" y="1960605"/>
            <a:ext cx="6400800" cy="3550510"/>
          </a:xfrm>
          <a:prstGeom prst="rect">
            <a:avLst/>
          </a:prstGeom>
        </p:spPr>
      </p:pic>
      <p:sp>
        <p:nvSpPr>
          <p:cNvPr id="5" name="Tekstvak 4">
            <a:extLst>
              <a:ext uri="{FF2B5EF4-FFF2-40B4-BE49-F238E27FC236}">
                <a16:creationId xmlns:a16="http://schemas.microsoft.com/office/drawing/2014/main" id="{20150428-EB67-9F46-AA57-E5D71F4CA9DD}"/>
              </a:ext>
            </a:extLst>
          </p:cNvPr>
          <p:cNvSpPr txBox="1"/>
          <p:nvPr/>
        </p:nvSpPr>
        <p:spPr>
          <a:xfrm>
            <a:off x="7956645" y="4109311"/>
            <a:ext cx="3303170" cy="923330"/>
          </a:xfrm>
          <a:prstGeom prst="rect">
            <a:avLst/>
          </a:prstGeom>
          <a:noFill/>
          <a:ln w="15875">
            <a:solidFill>
              <a:srgbClr val="AE1022"/>
            </a:solidFill>
          </a:ln>
        </p:spPr>
        <p:txBody>
          <a:bodyPr wrap="square" rtlCol="0">
            <a:spAutoFit/>
          </a:bodyPr>
          <a:lstStyle/>
          <a:p>
            <a:r>
              <a:rPr lang="nl-NL" b="1" dirty="0">
                <a:latin typeface="Arial" panose="020B0604020202020204" pitchFamily="34" charset="0"/>
                <a:cs typeface="Arial" panose="020B0604020202020204" pitchFamily="34" charset="0"/>
              </a:rPr>
              <a:t>RR </a:t>
            </a:r>
            <a:r>
              <a:rPr lang="en-US" b="1" dirty="0" smtClean="0">
                <a:latin typeface="Arial" panose="020B0604020202020204" pitchFamily="34" charset="0"/>
                <a:cs typeface="Arial" panose="020B0604020202020204" pitchFamily="34" charset="0"/>
              </a:rPr>
              <a:t>0.57 </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95% CI </a:t>
            </a:r>
            <a:r>
              <a:rPr lang="en-US" b="1" dirty="0" smtClean="0">
                <a:latin typeface="Arial" panose="020B0604020202020204" pitchFamily="34" charset="0"/>
                <a:cs typeface="Arial" panose="020B0604020202020204" pitchFamily="34" charset="0"/>
              </a:rPr>
              <a:t>0.42 </a:t>
            </a:r>
            <a:r>
              <a:rPr lang="en-US" b="1" dirty="0">
                <a:latin typeface="Arial" panose="020B0604020202020204" pitchFamily="34" charset="0"/>
                <a:cs typeface="Arial" panose="020B0604020202020204" pitchFamily="34" charset="0"/>
              </a:rPr>
              <a:t>to </a:t>
            </a:r>
            <a:r>
              <a:rPr lang="en-US" b="1" dirty="0" smtClean="0">
                <a:latin typeface="Arial" panose="020B0604020202020204" pitchFamily="34" charset="0"/>
                <a:cs typeface="Arial" panose="020B0604020202020204" pitchFamily="34" charset="0"/>
              </a:rPr>
              <a:t>0.77</a:t>
            </a:r>
          </a:p>
          <a:p>
            <a:r>
              <a:rPr lang="en-US" b="1" dirty="0" smtClean="0">
                <a:latin typeface="Arial" panose="020B0604020202020204" pitchFamily="34" charset="0"/>
                <a:cs typeface="Arial" panose="020B0604020202020204" pitchFamily="34" charset="0"/>
              </a:rPr>
              <a:t>P = 0.001</a:t>
            </a:r>
            <a:endParaRPr lang="en-US" b="1" dirty="0">
              <a:latin typeface="Arial" panose="020B0604020202020204" pitchFamily="34" charset="0"/>
              <a:cs typeface="Arial" panose="020B0604020202020204" pitchFamily="34" charset="0"/>
            </a:endParaRPr>
          </a:p>
        </p:txBody>
      </p:sp>
      <p:sp>
        <p:nvSpPr>
          <p:cNvPr id="6" name="Tekstvak 5"/>
          <p:cNvSpPr txBox="1"/>
          <p:nvPr/>
        </p:nvSpPr>
        <p:spPr>
          <a:xfrm>
            <a:off x="7138083" y="2887676"/>
            <a:ext cx="818562" cy="369332"/>
          </a:xfrm>
          <a:prstGeom prst="rect">
            <a:avLst/>
          </a:prstGeom>
          <a:noFill/>
        </p:spPr>
        <p:txBody>
          <a:bodyPr wrap="square" rtlCol="0">
            <a:spAutoFit/>
          </a:bodyPr>
          <a:lstStyle/>
          <a:p>
            <a:r>
              <a:rPr lang="nl-NL" b="1" dirty="0" smtClean="0">
                <a:latin typeface="Arial" panose="020B0604020202020204" pitchFamily="34" charset="0"/>
                <a:cs typeface="Arial" panose="020B0604020202020204" pitchFamily="34" charset="0"/>
              </a:rPr>
              <a:t>26.6</a:t>
            </a:r>
            <a:r>
              <a:rPr lang="nl-NL" sz="1200" b="1" dirty="0" smtClean="0">
                <a:latin typeface="Arial" panose="020B0604020202020204" pitchFamily="34" charset="0"/>
                <a:cs typeface="Arial" panose="020B0604020202020204" pitchFamily="34" charset="0"/>
              </a:rPr>
              <a:t>%</a:t>
            </a:r>
            <a:endParaRPr lang="nl-NL" sz="1200" b="1" dirty="0">
              <a:latin typeface="Arial" panose="020B0604020202020204" pitchFamily="34" charset="0"/>
              <a:cs typeface="Arial" panose="020B0604020202020204" pitchFamily="34" charset="0"/>
            </a:endParaRPr>
          </a:p>
        </p:txBody>
      </p:sp>
      <p:sp>
        <p:nvSpPr>
          <p:cNvPr id="7" name="Tekstvak 6"/>
          <p:cNvSpPr txBox="1"/>
          <p:nvPr/>
        </p:nvSpPr>
        <p:spPr>
          <a:xfrm>
            <a:off x="7121140" y="3739979"/>
            <a:ext cx="835505" cy="369332"/>
          </a:xfrm>
          <a:prstGeom prst="rect">
            <a:avLst/>
          </a:prstGeom>
          <a:noFill/>
        </p:spPr>
        <p:txBody>
          <a:bodyPr wrap="square" rtlCol="0">
            <a:spAutoFit/>
          </a:bodyPr>
          <a:lstStyle/>
          <a:p>
            <a:r>
              <a:rPr lang="nl-NL" b="1" dirty="0" smtClean="0">
                <a:latin typeface="Arial" panose="020B0604020202020204" pitchFamily="34" charset="0"/>
                <a:cs typeface="Arial" panose="020B0604020202020204" pitchFamily="34" charset="0"/>
              </a:rPr>
              <a:t>15.1</a:t>
            </a:r>
            <a:r>
              <a:rPr lang="nl-NL" sz="1600" b="1" dirty="0" smtClean="0">
                <a:latin typeface="Arial" panose="020B0604020202020204" pitchFamily="34" charset="0"/>
                <a:cs typeface="Arial" panose="020B0604020202020204" pitchFamily="34" charset="0"/>
              </a:rPr>
              <a:t>%</a:t>
            </a:r>
            <a:endParaRPr lang="nl-NL" sz="1600" b="1" dirty="0">
              <a:latin typeface="Arial" panose="020B0604020202020204" pitchFamily="34" charset="0"/>
              <a:cs typeface="Arial" panose="020B0604020202020204" pitchFamily="34" charset="0"/>
            </a:endParaRPr>
          </a:p>
        </p:txBody>
      </p:sp>
      <p:sp>
        <p:nvSpPr>
          <p:cNvPr id="8" name="Rechthoek 7"/>
          <p:cNvSpPr/>
          <p:nvPr/>
        </p:nvSpPr>
        <p:spPr>
          <a:xfrm>
            <a:off x="2927568" y="5526217"/>
            <a:ext cx="3025252" cy="369332"/>
          </a:xfrm>
          <a:prstGeom prst="rect">
            <a:avLst/>
          </a:prstGeom>
        </p:spPr>
        <p:txBody>
          <a:bodyPr wrap="none">
            <a:spAutoFit/>
          </a:bodyPr>
          <a:lstStyle/>
          <a:p>
            <a:r>
              <a:rPr lang="en-US">
                <a:latin typeface="ArialMT"/>
              </a:rPr>
              <a:t>Days since TAVI−procedure</a:t>
            </a:r>
            <a:endParaRPr lang="en-US"/>
          </a:p>
        </p:txBody>
      </p:sp>
    </p:spTree>
    <p:extLst>
      <p:ext uri="{BB962C8B-B14F-4D97-AF65-F5344CB8AC3E}">
        <p14:creationId xmlns:p14="http://schemas.microsoft.com/office/powerpoint/2010/main" val="2511828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200" b="1" dirty="0" smtClean="0">
                <a:latin typeface="+mn-lt"/>
              </a:rPr>
              <a:t>Non-Procedural Bleeding</a:t>
            </a:r>
            <a:endParaRPr lang="en-US" sz="3200" b="1" dirty="0">
              <a:latin typeface="+mn-lt"/>
            </a:endParaRPr>
          </a:p>
        </p:txBody>
      </p:sp>
      <p:pic>
        <p:nvPicPr>
          <p:cNvPr id="4" name="Afbeelding 3"/>
          <p:cNvPicPr>
            <a:picLocks noChangeAspect="1"/>
          </p:cNvPicPr>
          <p:nvPr/>
        </p:nvPicPr>
        <p:blipFill rotWithShape="1">
          <a:blip r:embed="rId3"/>
          <a:srcRect l="398" t="2831" r="1468" b="6278"/>
          <a:stretch/>
        </p:blipFill>
        <p:spPr>
          <a:xfrm>
            <a:off x="838199" y="2034745"/>
            <a:ext cx="6715897" cy="3616412"/>
          </a:xfrm>
          <a:prstGeom prst="rect">
            <a:avLst/>
          </a:prstGeom>
        </p:spPr>
      </p:pic>
      <p:sp>
        <p:nvSpPr>
          <p:cNvPr id="5" name="Tekstvak 4">
            <a:extLst>
              <a:ext uri="{FF2B5EF4-FFF2-40B4-BE49-F238E27FC236}">
                <a16:creationId xmlns:a16="http://schemas.microsoft.com/office/drawing/2014/main" id="{20150428-EB67-9F46-AA57-E5D71F4CA9DD}"/>
              </a:ext>
            </a:extLst>
          </p:cNvPr>
          <p:cNvSpPr txBox="1"/>
          <p:nvPr/>
        </p:nvSpPr>
        <p:spPr>
          <a:xfrm>
            <a:off x="7786107" y="4155636"/>
            <a:ext cx="2467482" cy="923330"/>
          </a:xfrm>
          <a:prstGeom prst="rect">
            <a:avLst/>
          </a:prstGeom>
          <a:noFill/>
          <a:ln w="15875">
            <a:solidFill>
              <a:srgbClr val="AE1022"/>
            </a:solidFill>
          </a:ln>
        </p:spPr>
        <p:txBody>
          <a:bodyPr wrap="square" rtlCol="0">
            <a:spAutoFit/>
          </a:bodyPr>
          <a:lstStyle/>
          <a:p>
            <a:r>
              <a:rPr lang="nl-NL" b="1" dirty="0">
                <a:latin typeface="Arial" panose="020B0604020202020204" pitchFamily="34" charset="0"/>
                <a:cs typeface="Arial" panose="020B0604020202020204" pitchFamily="34" charset="0"/>
              </a:rPr>
              <a:t>RR </a:t>
            </a:r>
            <a:r>
              <a:rPr lang="en-US" b="1" dirty="0" smtClean="0">
                <a:latin typeface="Arial" panose="020B0604020202020204" pitchFamily="34" charset="0"/>
                <a:cs typeface="Arial" panose="020B0604020202020204" pitchFamily="34" charset="0"/>
              </a:rPr>
              <a:t>0.61 </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95% CI </a:t>
            </a:r>
            <a:r>
              <a:rPr lang="en-US" b="1" dirty="0" smtClean="0">
                <a:latin typeface="Arial" panose="020B0604020202020204" pitchFamily="34" charset="0"/>
                <a:cs typeface="Arial" panose="020B0604020202020204" pitchFamily="34" charset="0"/>
              </a:rPr>
              <a:t>0.44 </a:t>
            </a:r>
            <a:r>
              <a:rPr lang="en-US" b="1" dirty="0">
                <a:latin typeface="Arial" panose="020B0604020202020204" pitchFamily="34" charset="0"/>
                <a:cs typeface="Arial" panose="020B0604020202020204" pitchFamily="34" charset="0"/>
              </a:rPr>
              <a:t>to </a:t>
            </a:r>
            <a:r>
              <a:rPr lang="en-US" b="1" dirty="0" smtClean="0">
                <a:latin typeface="Arial" panose="020B0604020202020204" pitchFamily="34" charset="0"/>
                <a:cs typeface="Arial" panose="020B0604020202020204" pitchFamily="34" charset="0"/>
              </a:rPr>
              <a:t>0.83</a:t>
            </a:r>
          </a:p>
          <a:p>
            <a:r>
              <a:rPr lang="en-US" b="1" dirty="0" smtClean="0">
                <a:latin typeface="Arial" panose="020B0604020202020204" pitchFamily="34" charset="0"/>
                <a:cs typeface="Arial" panose="020B0604020202020204" pitchFamily="34" charset="0"/>
              </a:rPr>
              <a:t>P = 0.005</a:t>
            </a:r>
          </a:p>
        </p:txBody>
      </p:sp>
      <p:sp>
        <p:nvSpPr>
          <p:cNvPr id="6" name="Tekstvak 5"/>
          <p:cNvSpPr txBox="1"/>
          <p:nvPr/>
        </p:nvSpPr>
        <p:spPr>
          <a:xfrm>
            <a:off x="6901070" y="3848970"/>
            <a:ext cx="885037" cy="369332"/>
          </a:xfrm>
          <a:prstGeom prst="rect">
            <a:avLst/>
          </a:prstGeom>
          <a:noFill/>
        </p:spPr>
        <p:txBody>
          <a:bodyPr wrap="square" rtlCol="0">
            <a:spAutoFit/>
          </a:bodyPr>
          <a:lstStyle/>
          <a:p>
            <a:r>
              <a:rPr lang="nl-NL" b="1" dirty="0" smtClean="0">
                <a:latin typeface="Arial" panose="020B0604020202020204" pitchFamily="34" charset="0"/>
                <a:cs typeface="Arial" panose="020B0604020202020204" pitchFamily="34" charset="0"/>
              </a:rPr>
              <a:t>15.1%</a:t>
            </a:r>
            <a:endParaRPr lang="nl-NL" b="1" dirty="0">
              <a:latin typeface="Arial" panose="020B0604020202020204" pitchFamily="34" charset="0"/>
              <a:cs typeface="Arial" panose="020B0604020202020204" pitchFamily="34" charset="0"/>
            </a:endParaRPr>
          </a:p>
        </p:txBody>
      </p:sp>
      <p:sp>
        <p:nvSpPr>
          <p:cNvPr id="7" name="Tekstvak 6"/>
          <p:cNvSpPr txBox="1"/>
          <p:nvPr/>
        </p:nvSpPr>
        <p:spPr>
          <a:xfrm>
            <a:off x="6901071" y="3156992"/>
            <a:ext cx="885036" cy="369332"/>
          </a:xfrm>
          <a:prstGeom prst="rect">
            <a:avLst/>
          </a:prstGeom>
          <a:noFill/>
        </p:spPr>
        <p:txBody>
          <a:bodyPr wrap="square" rtlCol="0">
            <a:spAutoFit/>
          </a:bodyPr>
          <a:lstStyle/>
          <a:p>
            <a:r>
              <a:rPr lang="nl-NL" b="1" dirty="0" smtClean="0">
                <a:latin typeface="Arial" panose="020B0604020202020204" pitchFamily="34" charset="0"/>
                <a:cs typeface="Arial" panose="020B0604020202020204" pitchFamily="34" charset="0"/>
              </a:rPr>
              <a:t>24.9%</a:t>
            </a:r>
            <a:endParaRPr lang="nl-NL" b="1" dirty="0">
              <a:latin typeface="Arial" panose="020B0604020202020204" pitchFamily="34" charset="0"/>
              <a:cs typeface="Arial" panose="020B0604020202020204" pitchFamily="34" charset="0"/>
            </a:endParaRPr>
          </a:p>
        </p:txBody>
      </p:sp>
      <p:sp>
        <p:nvSpPr>
          <p:cNvPr id="8" name="Rechthoek 7"/>
          <p:cNvSpPr/>
          <p:nvPr/>
        </p:nvSpPr>
        <p:spPr>
          <a:xfrm>
            <a:off x="2828715" y="5715685"/>
            <a:ext cx="3025252" cy="369332"/>
          </a:xfrm>
          <a:prstGeom prst="rect">
            <a:avLst/>
          </a:prstGeom>
        </p:spPr>
        <p:txBody>
          <a:bodyPr wrap="none">
            <a:spAutoFit/>
          </a:bodyPr>
          <a:lstStyle/>
          <a:p>
            <a:r>
              <a:rPr lang="en-US" dirty="0">
                <a:latin typeface="ArialMT"/>
              </a:rPr>
              <a:t>Days since TAVI−procedure</a:t>
            </a:r>
            <a:endParaRPr lang="en-US" dirty="0"/>
          </a:p>
        </p:txBody>
      </p:sp>
    </p:spTree>
    <p:extLst>
      <p:ext uri="{BB962C8B-B14F-4D97-AF65-F5344CB8AC3E}">
        <p14:creationId xmlns:p14="http://schemas.microsoft.com/office/powerpoint/2010/main" val="1481334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200" b="1" dirty="0" smtClean="0">
                <a:latin typeface="+mn-lt"/>
              </a:rPr>
              <a:t>CV Mortality, Non-Procedural Bleeding, Stroke, MI</a:t>
            </a:r>
            <a:endParaRPr lang="en-US" sz="3200" b="1" dirty="0">
              <a:latin typeface="+mn-lt"/>
            </a:endParaRPr>
          </a:p>
        </p:txBody>
      </p:sp>
      <p:pic>
        <p:nvPicPr>
          <p:cNvPr id="4" name="Afbeelding 3"/>
          <p:cNvPicPr>
            <a:picLocks noChangeAspect="1"/>
          </p:cNvPicPr>
          <p:nvPr/>
        </p:nvPicPr>
        <p:blipFill>
          <a:blip r:embed="rId3"/>
          <a:stretch>
            <a:fillRect/>
          </a:stretch>
        </p:blipFill>
        <p:spPr>
          <a:xfrm>
            <a:off x="838200" y="2018920"/>
            <a:ext cx="6699421" cy="3393340"/>
          </a:xfrm>
          <a:prstGeom prst="rect">
            <a:avLst/>
          </a:prstGeom>
        </p:spPr>
      </p:pic>
      <p:sp>
        <p:nvSpPr>
          <p:cNvPr id="5" name="Tekstvak 4">
            <a:extLst>
              <a:ext uri="{FF2B5EF4-FFF2-40B4-BE49-F238E27FC236}">
                <a16:creationId xmlns:a16="http://schemas.microsoft.com/office/drawing/2014/main" id="{20150428-EB67-9F46-AA57-E5D71F4CA9DD}"/>
              </a:ext>
            </a:extLst>
          </p:cNvPr>
          <p:cNvSpPr txBox="1"/>
          <p:nvPr/>
        </p:nvSpPr>
        <p:spPr>
          <a:xfrm>
            <a:off x="7879522" y="2930760"/>
            <a:ext cx="3801824" cy="1754326"/>
          </a:xfrm>
          <a:prstGeom prst="rect">
            <a:avLst/>
          </a:prstGeom>
          <a:noFill/>
          <a:ln w="15875">
            <a:solidFill>
              <a:srgbClr val="AE1022"/>
            </a:solidFill>
          </a:ln>
        </p:spPr>
        <p:txBody>
          <a:bodyPr wrap="square" rtlCol="0">
            <a:spAutoFit/>
          </a:bodyPr>
          <a:lstStyle/>
          <a:p>
            <a:r>
              <a:rPr lang="nl-NL" b="1" dirty="0">
                <a:latin typeface="Arial" panose="020B0604020202020204" pitchFamily="34" charset="0"/>
                <a:cs typeface="Arial" panose="020B0604020202020204" pitchFamily="34" charset="0"/>
              </a:rPr>
              <a:t>RR </a:t>
            </a:r>
            <a:r>
              <a:rPr lang="en-US" b="1" dirty="0" smtClean="0">
                <a:latin typeface="Arial" panose="020B0604020202020204" pitchFamily="34" charset="0"/>
                <a:cs typeface="Arial" panose="020B0604020202020204" pitchFamily="34" charset="0"/>
              </a:rPr>
              <a:t>0.74</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95% CI </a:t>
            </a:r>
            <a:r>
              <a:rPr lang="en-US" b="1" dirty="0" smtClean="0">
                <a:latin typeface="Arial" panose="020B0604020202020204" pitchFamily="34" charset="0"/>
                <a:cs typeface="Arial" panose="020B0604020202020204" pitchFamily="34" charset="0"/>
              </a:rPr>
              <a:t>0.57 </a:t>
            </a:r>
            <a:r>
              <a:rPr lang="en-US" b="1" dirty="0">
                <a:latin typeface="Arial" panose="020B0604020202020204" pitchFamily="34" charset="0"/>
                <a:cs typeface="Arial" panose="020B0604020202020204" pitchFamily="34" charset="0"/>
              </a:rPr>
              <a:t>to </a:t>
            </a:r>
            <a:r>
              <a:rPr lang="en-US" b="1" dirty="0" smtClean="0">
                <a:latin typeface="Arial" panose="020B0604020202020204" pitchFamily="34" charset="0"/>
                <a:cs typeface="Arial" panose="020B0604020202020204" pitchFamily="34" charset="0"/>
              </a:rPr>
              <a:t>0.95</a:t>
            </a:r>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-8.2% (-14.9 </a:t>
            </a:r>
            <a:r>
              <a:rPr lang="en-US" b="1" dirty="0">
                <a:latin typeface="Arial" panose="020B0604020202020204" pitchFamily="34" charset="0"/>
                <a:cs typeface="Arial" panose="020B0604020202020204" pitchFamily="34" charset="0"/>
              </a:rPr>
              <a:t>to </a:t>
            </a:r>
            <a:r>
              <a:rPr lang="en-US" b="1" dirty="0" smtClean="0">
                <a:latin typeface="Arial" panose="020B0604020202020204" pitchFamily="34" charset="0"/>
                <a:cs typeface="Arial" panose="020B0604020202020204" pitchFamily="34" charset="0"/>
              </a:rPr>
              <a:t>-1.5)</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Non-inferiority margin +7.5</a:t>
            </a:r>
            <a:r>
              <a:rPr lang="en-US" b="1" dirty="0" smtClean="0">
                <a:latin typeface="Arial" panose="020B0604020202020204" pitchFamily="34" charset="0"/>
                <a:cs typeface="Arial" panose="020B0604020202020204" pitchFamily="34" charset="0"/>
              </a:rPr>
              <a:t>%</a:t>
            </a:r>
          </a:p>
          <a:p>
            <a:r>
              <a:rPr lang="en-US" b="1" dirty="0" smtClean="0">
                <a:latin typeface="Arial" panose="020B0604020202020204" pitchFamily="34" charset="0"/>
                <a:cs typeface="Arial" panose="020B0604020202020204" pitchFamily="34" charset="0"/>
              </a:rPr>
              <a:t>P = &lt;0.001 </a:t>
            </a: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noninferiority</a:t>
            </a:r>
            <a:r>
              <a:rPr lang="en-US" b="1" dirty="0" smtClean="0">
                <a:latin typeface="Arial" panose="020B0604020202020204" pitchFamily="34" charset="0"/>
                <a:cs typeface="Arial" panose="020B0604020202020204" pitchFamily="34" charset="0"/>
              </a:rPr>
              <a:t>)</a:t>
            </a:r>
          </a:p>
          <a:p>
            <a:r>
              <a:rPr lang="en-US" b="1" dirty="0" smtClean="0">
                <a:latin typeface="Arial" panose="020B0604020202020204" pitchFamily="34" charset="0"/>
                <a:cs typeface="Arial" panose="020B0604020202020204" pitchFamily="34" charset="0"/>
              </a:rPr>
              <a:t>P = 0.04 (superiority) </a:t>
            </a:r>
          </a:p>
        </p:txBody>
      </p:sp>
      <p:sp>
        <p:nvSpPr>
          <p:cNvPr id="7" name="Tekstvak 6"/>
          <p:cNvSpPr txBox="1"/>
          <p:nvPr/>
        </p:nvSpPr>
        <p:spPr>
          <a:xfrm>
            <a:off x="6589444" y="3070494"/>
            <a:ext cx="948177" cy="369332"/>
          </a:xfrm>
          <a:prstGeom prst="rect">
            <a:avLst/>
          </a:prstGeom>
          <a:noFill/>
        </p:spPr>
        <p:txBody>
          <a:bodyPr wrap="square" rtlCol="0">
            <a:spAutoFit/>
          </a:bodyPr>
          <a:lstStyle/>
          <a:p>
            <a:r>
              <a:rPr lang="nl-NL" b="1" dirty="0" smtClean="0">
                <a:latin typeface="Arial" panose="020B0604020202020204" pitchFamily="34" charset="0"/>
                <a:cs typeface="Arial" panose="020B0604020202020204" pitchFamily="34" charset="0"/>
              </a:rPr>
              <a:t>31.1%</a:t>
            </a:r>
            <a:endParaRPr lang="nl-NL" sz="1200" b="1" dirty="0">
              <a:latin typeface="Arial" panose="020B0604020202020204" pitchFamily="34" charset="0"/>
              <a:cs typeface="Arial" panose="020B0604020202020204" pitchFamily="34" charset="0"/>
            </a:endParaRPr>
          </a:p>
        </p:txBody>
      </p:sp>
      <p:sp>
        <p:nvSpPr>
          <p:cNvPr id="8" name="Tekstvak 7"/>
          <p:cNvSpPr txBox="1"/>
          <p:nvPr/>
        </p:nvSpPr>
        <p:spPr>
          <a:xfrm>
            <a:off x="6589443" y="3438591"/>
            <a:ext cx="948178" cy="369332"/>
          </a:xfrm>
          <a:prstGeom prst="rect">
            <a:avLst/>
          </a:prstGeom>
          <a:noFill/>
        </p:spPr>
        <p:txBody>
          <a:bodyPr wrap="square" rtlCol="0">
            <a:spAutoFit/>
          </a:bodyPr>
          <a:lstStyle/>
          <a:p>
            <a:r>
              <a:rPr lang="nl-NL" b="1" dirty="0" smtClean="0">
                <a:latin typeface="Arial" panose="020B0604020202020204" pitchFamily="34" charset="0"/>
                <a:cs typeface="Arial" panose="020B0604020202020204" pitchFamily="34" charset="0"/>
              </a:rPr>
              <a:t>23.0%</a:t>
            </a:r>
            <a:endParaRPr lang="nl-NL" b="1" dirty="0">
              <a:latin typeface="Arial" panose="020B0604020202020204" pitchFamily="34" charset="0"/>
              <a:cs typeface="Arial" panose="020B0604020202020204" pitchFamily="34" charset="0"/>
            </a:endParaRPr>
          </a:p>
        </p:txBody>
      </p:sp>
      <p:sp>
        <p:nvSpPr>
          <p:cNvPr id="9" name="Rechthoek 8"/>
          <p:cNvSpPr/>
          <p:nvPr/>
        </p:nvSpPr>
        <p:spPr>
          <a:xfrm>
            <a:off x="2746337" y="5227594"/>
            <a:ext cx="3025252" cy="369332"/>
          </a:xfrm>
          <a:prstGeom prst="rect">
            <a:avLst/>
          </a:prstGeom>
        </p:spPr>
        <p:txBody>
          <a:bodyPr wrap="none">
            <a:spAutoFit/>
          </a:bodyPr>
          <a:lstStyle/>
          <a:p>
            <a:r>
              <a:rPr lang="en-US" dirty="0">
                <a:latin typeface="ArialMT"/>
              </a:rPr>
              <a:t>Days since TAVI−procedure</a:t>
            </a:r>
            <a:endParaRPr lang="en-US" dirty="0"/>
          </a:p>
        </p:txBody>
      </p:sp>
    </p:spTree>
    <p:extLst>
      <p:ext uri="{BB962C8B-B14F-4D97-AF65-F5344CB8AC3E}">
        <p14:creationId xmlns:p14="http://schemas.microsoft.com/office/powerpoint/2010/main" val="2273783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200" b="1" dirty="0" smtClean="0">
                <a:latin typeface="+mn-lt"/>
              </a:rPr>
              <a:t>CV Mortality, Ischemic Stroke, MI</a:t>
            </a:r>
            <a:endParaRPr lang="en-US" sz="3200" dirty="0">
              <a:latin typeface="+mn-lt"/>
            </a:endParaRPr>
          </a:p>
        </p:txBody>
      </p:sp>
      <p:pic>
        <p:nvPicPr>
          <p:cNvPr id="4" name="Afbeelding 3"/>
          <p:cNvPicPr>
            <a:picLocks noChangeAspect="1"/>
          </p:cNvPicPr>
          <p:nvPr/>
        </p:nvPicPr>
        <p:blipFill rotWithShape="1">
          <a:blip r:embed="rId3"/>
          <a:srcRect l="1791"/>
          <a:stretch/>
        </p:blipFill>
        <p:spPr>
          <a:xfrm>
            <a:off x="838200" y="1365973"/>
            <a:ext cx="6699422" cy="4585614"/>
          </a:xfrm>
          <a:prstGeom prst="rect">
            <a:avLst/>
          </a:prstGeom>
        </p:spPr>
      </p:pic>
      <p:sp>
        <p:nvSpPr>
          <p:cNvPr id="5" name="Tekstvak 4">
            <a:extLst>
              <a:ext uri="{FF2B5EF4-FFF2-40B4-BE49-F238E27FC236}">
                <a16:creationId xmlns:a16="http://schemas.microsoft.com/office/drawing/2014/main" id="{20150428-EB67-9F46-AA57-E5D71F4CA9DD}"/>
              </a:ext>
            </a:extLst>
          </p:cNvPr>
          <p:cNvSpPr txBox="1"/>
          <p:nvPr/>
        </p:nvSpPr>
        <p:spPr>
          <a:xfrm>
            <a:off x="7656394" y="3399056"/>
            <a:ext cx="3380587" cy="1754326"/>
          </a:xfrm>
          <a:prstGeom prst="rect">
            <a:avLst/>
          </a:prstGeom>
          <a:noFill/>
          <a:ln w="15875">
            <a:solidFill>
              <a:srgbClr val="AE1022"/>
            </a:solidFill>
          </a:ln>
        </p:spPr>
        <p:txBody>
          <a:bodyPr wrap="square" rtlCol="0">
            <a:spAutoFit/>
          </a:bodyPr>
          <a:lstStyle/>
          <a:p>
            <a:r>
              <a:rPr lang="nl-NL" b="1" dirty="0">
                <a:latin typeface="Arial" panose="020B0604020202020204" pitchFamily="34" charset="0"/>
                <a:cs typeface="Arial" panose="020B0604020202020204" pitchFamily="34" charset="0"/>
              </a:rPr>
              <a:t>RR </a:t>
            </a:r>
            <a:r>
              <a:rPr lang="en-US" b="1" dirty="0" smtClean="0">
                <a:latin typeface="Arial" panose="020B0604020202020204" pitchFamily="34" charset="0"/>
                <a:cs typeface="Arial" panose="020B0604020202020204" pitchFamily="34" charset="0"/>
              </a:rPr>
              <a:t>0.98</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95% CI </a:t>
            </a:r>
            <a:r>
              <a:rPr lang="en-US" b="1" dirty="0" smtClean="0">
                <a:latin typeface="Arial" panose="020B0604020202020204" pitchFamily="34" charset="0"/>
                <a:cs typeface="Arial" panose="020B0604020202020204" pitchFamily="34" charset="0"/>
              </a:rPr>
              <a:t>0.62 </a:t>
            </a:r>
            <a:r>
              <a:rPr lang="en-US" b="1" dirty="0">
                <a:latin typeface="Arial" panose="020B0604020202020204" pitchFamily="34" charset="0"/>
                <a:cs typeface="Arial" panose="020B0604020202020204" pitchFamily="34" charset="0"/>
              </a:rPr>
              <a:t>to </a:t>
            </a:r>
            <a:r>
              <a:rPr lang="en-US" b="1" dirty="0" smtClean="0">
                <a:latin typeface="Arial" panose="020B0604020202020204" pitchFamily="34" charset="0"/>
                <a:cs typeface="Arial" panose="020B0604020202020204" pitchFamily="34" charset="0"/>
              </a:rPr>
              <a:t>1.55</a:t>
            </a:r>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0</a:t>
            </a:r>
            <a:r>
              <a:rPr lang="en-US" b="1" dirty="0" smtClean="0">
                <a:latin typeface="Arial" panose="020B0604020202020204" pitchFamily="34" charset="0"/>
                <a:cs typeface="Arial" panose="020B0604020202020204" pitchFamily="34" charset="0"/>
              </a:rPr>
              <a:t>.2% (-4.7 </a:t>
            </a:r>
            <a:r>
              <a:rPr lang="en-US" b="1" dirty="0">
                <a:latin typeface="Arial" panose="020B0604020202020204" pitchFamily="34" charset="0"/>
                <a:cs typeface="Arial" panose="020B0604020202020204" pitchFamily="34" charset="0"/>
              </a:rPr>
              <a:t>to </a:t>
            </a:r>
            <a:r>
              <a:rPr lang="en-US" b="1" dirty="0" smtClean="0">
                <a:latin typeface="Arial" panose="020B0604020202020204" pitchFamily="34" charset="0"/>
                <a:cs typeface="Arial" panose="020B0604020202020204" pitchFamily="34" charset="0"/>
              </a:rPr>
              <a:t>4.3)</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Non-inferiority margin +7.5</a:t>
            </a:r>
            <a:r>
              <a:rPr lang="en-US" b="1" dirty="0" smtClean="0">
                <a:latin typeface="Arial" panose="020B0604020202020204" pitchFamily="34" charset="0"/>
                <a:cs typeface="Arial" panose="020B0604020202020204" pitchFamily="34" charset="0"/>
              </a:rPr>
              <a:t>%</a:t>
            </a:r>
          </a:p>
          <a:p>
            <a:r>
              <a:rPr lang="en-US" b="1" dirty="0" smtClean="0">
                <a:latin typeface="Arial" panose="020B0604020202020204" pitchFamily="34" charset="0"/>
                <a:cs typeface="Arial" panose="020B0604020202020204" pitchFamily="34" charset="0"/>
              </a:rPr>
              <a:t>P = 0.04 (</a:t>
            </a:r>
            <a:r>
              <a:rPr lang="en-US" b="1" dirty="0" err="1" smtClean="0">
                <a:latin typeface="Arial" panose="020B0604020202020204" pitchFamily="34" charset="0"/>
                <a:cs typeface="Arial" panose="020B0604020202020204" pitchFamily="34" charset="0"/>
              </a:rPr>
              <a:t>noninferiority</a:t>
            </a:r>
            <a:r>
              <a:rPr lang="en-US" b="1" dirty="0" smtClean="0">
                <a:latin typeface="Arial" panose="020B0604020202020204" pitchFamily="34" charset="0"/>
                <a:cs typeface="Arial" panose="020B0604020202020204" pitchFamily="34" charset="0"/>
              </a:rPr>
              <a:t>)</a:t>
            </a:r>
          </a:p>
          <a:p>
            <a:r>
              <a:rPr lang="en-US" b="1" dirty="0" smtClean="0">
                <a:latin typeface="Arial" panose="020B0604020202020204" pitchFamily="34" charset="0"/>
                <a:cs typeface="Arial" panose="020B0604020202020204" pitchFamily="34" charset="0"/>
              </a:rPr>
              <a:t>P = 0.93 (superiority) </a:t>
            </a:r>
          </a:p>
        </p:txBody>
      </p:sp>
      <p:sp>
        <p:nvSpPr>
          <p:cNvPr id="6" name="Tekstvak 5"/>
          <p:cNvSpPr txBox="1"/>
          <p:nvPr/>
        </p:nvSpPr>
        <p:spPr>
          <a:xfrm>
            <a:off x="6711602" y="2979878"/>
            <a:ext cx="944792" cy="369332"/>
          </a:xfrm>
          <a:prstGeom prst="rect">
            <a:avLst/>
          </a:prstGeom>
          <a:noFill/>
        </p:spPr>
        <p:txBody>
          <a:bodyPr wrap="square" rtlCol="0">
            <a:spAutoFit/>
          </a:bodyPr>
          <a:lstStyle/>
          <a:p>
            <a:r>
              <a:rPr lang="nl-NL" b="1" dirty="0" smtClean="0">
                <a:latin typeface="Arial" panose="020B0604020202020204" pitchFamily="34" charset="0"/>
                <a:cs typeface="Arial" panose="020B0604020202020204" pitchFamily="34" charset="0"/>
              </a:rPr>
              <a:t>9.9%</a:t>
            </a:r>
            <a:endParaRPr lang="nl-NL" b="1" dirty="0">
              <a:latin typeface="Arial" panose="020B0604020202020204" pitchFamily="34" charset="0"/>
              <a:cs typeface="Arial" panose="020B0604020202020204" pitchFamily="34" charset="0"/>
            </a:endParaRPr>
          </a:p>
        </p:txBody>
      </p:sp>
      <p:sp>
        <p:nvSpPr>
          <p:cNvPr id="7" name="Tekstvak 6"/>
          <p:cNvSpPr txBox="1"/>
          <p:nvPr/>
        </p:nvSpPr>
        <p:spPr>
          <a:xfrm>
            <a:off x="6699717" y="3906887"/>
            <a:ext cx="738313" cy="369332"/>
          </a:xfrm>
          <a:prstGeom prst="rect">
            <a:avLst/>
          </a:prstGeom>
          <a:noFill/>
        </p:spPr>
        <p:txBody>
          <a:bodyPr wrap="square" rtlCol="0">
            <a:spAutoFit/>
          </a:bodyPr>
          <a:lstStyle/>
          <a:p>
            <a:r>
              <a:rPr lang="nl-NL" b="1" dirty="0" smtClean="0">
                <a:latin typeface="Arial" panose="020B0604020202020204" pitchFamily="34" charset="0"/>
                <a:cs typeface="Arial" panose="020B0604020202020204" pitchFamily="34" charset="0"/>
              </a:rPr>
              <a:t>9.7%</a:t>
            </a:r>
            <a:endParaRPr lang="nl-NL" b="1" dirty="0">
              <a:latin typeface="Arial" panose="020B0604020202020204" pitchFamily="34" charset="0"/>
              <a:cs typeface="Arial" panose="020B0604020202020204" pitchFamily="34" charset="0"/>
            </a:endParaRPr>
          </a:p>
        </p:txBody>
      </p:sp>
      <p:sp>
        <p:nvSpPr>
          <p:cNvPr id="8" name="Rechthoek 7"/>
          <p:cNvSpPr/>
          <p:nvPr/>
        </p:nvSpPr>
        <p:spPr>
          <a:xfrm>
            <a:off x="2820476" y="5690972"/>
            <a:ext cx="3025252" cy="369332"/>
          </a:xfrm>
          <a:prstGeom prst="rect">
            <a:avLst/>
          </a:prstGeom>
        </p:spPr>
        <p:txBody>
          <a:bodyPr wrap="none">
            <a:spAutoFit/>
          </a:bodyPr>
          <a:lstStyle/>
          <a:p>
            <a:r>
              <a:rPr lang="en-US" dirty="0">
                <a:latin typeface="ArialMT"/>
              </a:rPr>
              <a:t>Days since TAVI−procedure</a:t>
            </a:r>
            <a:endParaRPr lang="en-US" dirty="0"/>
          </a:p>
        </p:txBody>
      </p:sp>
    </p:spTree>
    <p:extLst>
      <p:ext uri="{BB962C8B-B14F-4D97-AF65-F5344CB8AC3E}">
        <p14:creationId xmlns:p14="http://schemas.microsoft.com/office/powerpoint/2010/main" val="916182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200" b="1" dirty="0" smtClean="0">
                <a:latin typeface="+mn-lt"/>
              </a:rPr>
              <a:t>Primary and Secondary Outcome Components</a:t>
            </a:r>
            <a:endParaRPr lang="en-US" sz="3200" b="1" dirty="0">
              <a:latin typeface="+mn-lt"/>
            </a:endParaRPr>
          </a:p>
        </p:txBody>
      </p:sp>
      <p:graphicFrame>
        <p:nvGraphicFramePr>
          <p:cNvPr id="5" name="Tabel 4">
            <a:extLst>
              <a:ext uri="{FF2B5EF4-FFF2-40B4-BE49-F238E27FC236}">
                <a16:creationId xmlns:a16="http://schemas.microsoft.com/office/drawing/2014/main" id="{CFD39FFF-9BA0-5541-B3C7-8D4A21F49EC4}"/>
              </a:ext>
            </a:extLst>
          </p:cNvPr>
          <p:cNvGraphicFramePr>
            <a:graphicFrameLocks noGrp="1"/>
          </p:cNvGraphicFramePr>
          <p:nvPr>
            <p:extLst>
              <p:ext uri="{D42A27DB-BD31-4B8C-83A1-F6EECF244321}">
                <p14:modId xmlns:p14="http://schemas.microsoft.com/office/powerpoint/2010/main" val="2308976400"/>
              </p:ext>
            </p:extLst>
          </p:nvPr>
        </p:nvGraphicFramePr>
        <p:xfrm>
          <a:off x="838201" y="1291988"/>
          <a:ext cx="9372600" cy="4954726"/>
        </p:xfrm>
        <a:graphic>
          <a:graphicData uri="http://schemas.openxmlformats.org/drawingml/2006/table">
            <a:tbl>
              <a:tblPr firstRow="1" firstCol="1" bandRow="1">
                <a:tableStyleId>{21E4AEA4-8DFA-4A89-87EB-49C32662AFE0}</a:tableStyleId>
              </a:tblPr>
              <a:tblGrid>
                <a:gridCol w="3850220">
                  <a:extLst>
                    <a:ext uri="{9D8B030D-6E8A-4147-A177-3AD203B41FA5}">
                      <a16:colId xmlns:a16="http://schemas.microsoft.com/office/drawing/2014/main" val="607007702"/>
                    </a:ext>
                  </a:extLst>
                </a:gridCol>
                <a:gridCol w="1755541">
                  <a:extLst>
                    <a:ext uri="{9D8B030D-6E8A-4147-A177-3AD203B41FA5}">
                      <a16:colId xmlns:a16="http://schemas.microsoft.com/office/drawing/2014/main" val="1476410627"/>
                    </a:ext>
                  </a:extLst>
                </a:gridCol>
                <a:gridCol w="1885210">
                  <a:extLst>
                    <a:ext uri="{9D8B030D-6E8A-4147-A177-3AD203B41FA5}">
                      <a16:colId xmlns:a16="http://schemas.microsoft.com/office/drawing/2014/main" val="3107828977"/>
                    </a:ext>
                  </a:extLst>
                </a:gridCol>
                <a:gridCol w="1881629">
                  <a:extLst>
                    <a:ext uri="{9D8B030D-6E8A-4147-A177-3AD203B41FA5}">
                      <a16:colId xmlns:a16="http://schemas.microsoft.com/office/drawing/2014/main" val="2472353897"/>
                    </a:ext>
                  </a:extLst>
                </a:gridCol>
              </a:tblGrid>
              <a:tr h="880740">
                <a:tc>
                  <a:txBody>
                    <a:bodyPr/>
                    <a:lstStyle/>
                    <a:p>
                      <a:pPr>
                        <a:lnSpc>
                          <a:spcPct val="100000"/>
                        </a:lnSpc>
                        <a:spcAft>
                          <a:spcPts val="0"/>
                        </a:spcAft>
                      </a:pP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solidFill>
                      <a:srgbClr val="AE1022"/>
                    </a:solidFill>
                  </a:tcPr>
                </a:tc>
                <a:tc>
                  <a:txBody>
                    <a:bodyPr/>
                    <a:lstStyle/>
                    <a:p>
                      <a:pPr algn="ctr">
                        <a:lnSpc>
                          <a:spcPct val="100000"/>
                        </a:lnSpc>
                        <a:spcAft>
                          <a:spcPts val="0"/>
                        </a:spcAft>
                      </a:pPr>
                      <a:r>
                        <a:rPr lang="nl-NL" sz="1800" dirty="0" err="1" smtClean="0">
                          <a:effectLst/>
                        </a:rPr>
                        <a:t>Aspirin</a:t>
                      </a:r>
                      <a:endParaRPr lang="nl-NL" sz="1800" dirty="0">
                        <a:effectLst/>
                      </a:endParaRPr>
                    </a:p>
                    <a:p>
                      <a:pPr algn="ctr">
                        <a:lnSpc>
                          <a:spcPct val="100000"/>
                        </a:lnSpc>
                        <a:spcAft>
                          <a:spcPts val="0"/>
                        </a:spcAft>
                      </a:pPr>
                      <a:r>
                        <a:rPr lang="en-US" sz="1800" dirty="0">
                          <a:effectLst/>
                        </a:rPr>
                        <a:t>(</a:t>
                      </a:r>
                      <a:r>
                        <a:rPr lang="en-US" sz="1800" dirty="0" smtClean="0">
                          <a:effectLst/>
                        </a:rPr>
                        <a:t>N=331)</a:t>
                      </a: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solidFill>
                      <a:srgbClr val="AE1022"/>
                    </a:solidFill>
                  </a:tcPr>
                </a:tc>
                <a:tc>
                  <a:txBody>
                    <a:bodyPr/>
                    <a:lstStyle/>
                    <a:p>
                      <a:pPr algn="ctr">
                        <a:lnSpc>
                          <a:spcPct val="100000"/>
                        </a:lnSpc>
                        <a:spcAft>
                          <a:spcPts val="0"/>
                        </a:spcAft>
                      </a:pPr>
                      <a:r>
                        <a:rPr lang="nl-NL" sz="1800" dirty="0" err="1" smtClean="0">
                          <a:effectLst/>
                        </a:rPr>
                        <a:t>Aspirin</a:t>
                      </a:r>
                      <a:r>
                        <a:rPr lang="nl-NL" sz="1800" baseline="0" dirty="0" smtClean="0">
                          <a:effectLst/>
                        </a:rPr>
                        <a:t> + Clopidogrel</a:t>
                      </a:r>
                      <a:endParaRPr lang="nl-NL" sz="1800" dirty="0">
                        <a:effectLst/>
                      </a:endParaRPr>
                    </a:p>
                    <a:p>
                      <a:pPr algn="ctr">
                        <a:lnSpc>
                          <a:spcPct val="100000"/>
                        </a:lnSpc>
                        <a:spcAft>
                          <a:spcPts val="0"/>
                        </a:spcAft>
                      </a:pPr>
                      <a:r>
                        <a:rPr lang="en-US" sz="1800" dirty="0">
                          <a:effectLst/>
                        </a:rPr>
                        <a:t>(</a:t>
                      </a:r>
                      <a:r>
                        <a:rPr lang="en-US" sz="1800" dirty="0" smtClean="0">
                          <a:effectLst/>
                        </a:rPr>
                        <a:t>N=334)</a:t>
                      </a:r>
                      <a:endParaRPr lang="en-US" sz="1800" dirty="0">
                        <a:effectLst/>
                      </a:endParaRPr>
                    </a:p>
                    <a:p>
                      <a:pPr algn="ctr">
                        <a:lnSpc>
                          <a:spcPct val="100000"/>
                        </a:lnSpc>
                        <a:spcAft>
                          <a:spcPts val="0"/>
                        </a:spcAft>
                      </a:pPr>
                      <a:r>
                        <a:rPr lang="nl-NL" sz="600" dirty="0">
                          <a:effectLst/>
                        </a:rPr>
                        <a:t> </a:t>
                      </a:r>
                      <a:endParaRPr lang="en-US" sz="1800" dirty="0">
                        <a:effectLst/>
                        <a:latin typeface="Arial" panose="020B0604020202020204" pitchFamily="34" charset="0"/>
                        <a:cs typeface="Arial" panose="020B0604020202020204" pitchFamily="34" charset="0"/>
                      </a:endParaRPr>
                    </a:p>
                  </a:txBody>
                  <a:tcPr marL="3282" marR="3282" marT="0" marB="0" anchor="ctr">
                    <a:solidFill>
                      <a:srgbClr val="AE1022"/>
                    </a:solidFill>
                  </a:tcPr>
                </a:tc>
                <a:tc>
                  <a:txBody>
                    <a:bodyPr/>
                    <a:lstStyle/>
                    <a:p>
                      <a:pPr algn="ctr"/>
                      <a:r>
                        <a:rPr lang="nl-NL" sz="1800" dirty="0"/>
                        <a:t>Risk Ratio</a:t>
                      </a:r>
                    </a:p>
                    <a:p>
                      <a:pPr algn="ctr"/>
                      <a:r>
                        <a:rPr lang="nl-NL" sz="1800" dirty="0"/>
                        <a:t>(95% CI)</a:t>
                      </a:r>
                      <a:endParaRPr lang="nl-NL" sz="1800" dirty="0">
                        <a:latin typeface="Arial" panose="020B0604020202020204" pitchFamily="34" charset="0"/>
                        <a:cs typeface="Arial" panose="020B0604020202020204" pitchFamily="34" charset="0"/>
                      </a:endParaRPr>
                    </a:p>
                  </a:txBody>
                  <a:tcPr marL="3282" marR="3282" marT="0" marB="0" anchor="ctr">
                    <a:solidFill>
                      <a:srgbClr val="AE1022"/>
                    </a:solidFill>
                  </a:tcPr>
                </a:tc>
                <a:extLst>
                  <a:ext uri="{0D108BD9-81ED-4DB2-BD59-A6C34878D82A}">
                    <a16:rowId xmlns:a16="http://schemas.microsoft.com/office/drawing/2014/main" val="1421379140"/>
                  </a:ext>
                </a:extLst>
              </a:tr>
              <a:tr h="329923">
                <a:tc>
                  <a:txBody>
                    <a:bodyPr/>
                    <a:lstStyle/>
                    <a:p>
                      <a:pPr algn="l">
                        <a:lnSpc>
                          <a:spcPct val="107000"/>
                        </a:lnSpc>
                        <a:spcAft>
                          <a:spcPts val="800"/>
                        </a:spcAft>
                      </a:pPr>
                      <a:r>
                        <a:rPr lang="nl-NL" sz="1800" dirty="0">
                          <a:effectLst/>
                        </a:rPr>
                        <a:t> </a:t>
                      </a:r>
                      <a:r>
                        <a:rPr lang="nl-NL" sz="1800" dirty="0" err="1" smtClean="0">
                          <a:effectLst/>
                        </a:rPr>
                        <a:t>Death</a:t>
                      </a: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E1022"/>
                    </a:solidFill>
                  </a:tcPr>
                </a:tc>
                <a:tc>
                  <a:txBody>
                    <a:bodyPr/>
                    <a:lstStyle/>
                    <a:p>
                      <a:pPr algn="ctr">
                        <a:lnSpc>
                          <a:spcPct val="107000"/>
                        </a:lnSpc>
                        <a:spcAft>
                          <a:spcPts val="800"/>
                        </a:spcAft>
                      </a:pP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70191632"/>
                  </a:ext>
                </a:extLst>
              </a:tr>
              <a:tr h="268443">
                <a:tc>
                  <a:txBody>
                    <a:bodyPr/>
                    <a:lstStyle/>
                    <a:p>
                      <a:pPr algn="l">
                        <a:lnSpc>
                          <a:spcPct val="107000"/>
                        </a:lnSpc>
                        <a:spcAft>
                          <a:spcPts val="800"/>
                        </a:spcAft>
                      </a:pPr>
                      <a:r>
                        <a:rPr lang="en-US" sz="1800" dirty="0">
                          <a:effectLst/>
                        </a:rPr>
                        <a:t>    </a:t>
                      </a:r>
                      <a:r>
                        <a:rPr lang="en-US" sz="1800" dirty="0" smtClean="0">
                          <a:effectLst/>
                        </a:rPr>
                        <a:t>Death </a:t>
                      </a:r>
                      <a:r>
                        <a:rPr lang="en-US" sz="1800" dirty="0">
                          <a:effectLst/>
                        </a:rPr>
                        <a:t>from any cause</a:t>
                      </a: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E1022"/>
                    </a:solidFill>
                  </a:tcPr>
                </a:tc>
                <a:tc>
                  <a:txBody>
                    <a:bodyPr/>
                    <a:lstStyle/>
                    <a:p>
                      <a:pPr algn="ctr">
                        <a:lnSpc>
                          <a:spcPct val="100000"/>
                        </a:lnSpc>
                        <a:spcAft>
                          <a:spcPts val="0"/>
                        </a:spcAft>
                      </a:pPr>
                      <a:r>
                        <a:rPr lang="en-US" sz="1800" dirty="0">
                          <a:effectLst/>
                        </a:rPr>
                        <a:t>21 (6.3)</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tc>
                  <a:txBody>
                    <a:bodyPr/>
                    <a:lstStyle/>
                    <a:p>
                      <a:pPr algn="ctr">
                        <a:lnSpc>
                          <a:spcPct val="100000"/>
                        </a:lnSpc>
                        <a:spcAft>
                          <a:spcPts val="0"/>
                        </a:spcAft>
                      </a:pPr>
                      <a:r>
                        <a:rPr lang="en-US" sz="1800">
                          <a:effectLst/>
                        </a:rPr>
                        <a:t>19 (5.7)</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tc>
                  <a:txBody>
                    <a:bodyPr/>
                    <a:lstStyle/>
                    <a:p>
                      <a:pPr algn="ctr">
                        <a:lnSpc>
                          <a:spcPct val="100000"/>
                        </a:lnSpc>
                        <a:spcAft>
                          <a:spcPts val="0"/>
                        </a:spcAft>
                      </a:pPr>
                      <a:r>
                        <a:rPr lang="en-US" sz="1800" dirty="0">
                          <a:effectLst/>
                        </a:rPr>
                        <a:t>1.12 (0.61 to 2.04)</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extLst>
                  <a:ext uri="{0D108BD9-81ED-4DB2-BD59-A6C34878D82A}">
                    <a16:rowId xmlns:a16="http://schemas.microsoft.com/office/drawing/2014/main" val="487246396"/>
                  </a:ext>
                </a:extLst>
              </a:tr>
              <a:tr h="268443">
                <a:tc>
                  <a:txBody>
                    <a:bodyPr/>
                    <a:lstStyle/>
                    <a:p>
                      <a:pPr algn="l">
                        <a:lnSpc>
                          <a:spcPct val="107000"/>
                        </a:lnSpc>
                        <a:spcAft>
                          <a:spcPts val="800"/>
                        </a:spcAft>
                      </a:pPr>
                      <a:r>
                        <a:rPr lang="en-US" sz="1800" dirty="0">
                          <a:effectLst/>
                        </a:rPr>
                        <a:t>    </a:t>
                      </a:r>
                      <a:r>
                        <a:rPr lang="en-US" sz="1800" dirty="0" smtClean="0">
                          <a:effectLst/>
                        </a:rPr>
                        <a:t>Death </a:t>
                      </a:r>
                      <a:r>
                        <a:rPr lang="en-US" sz="1800" dirty="0">
                          <a:effectLst/>
                        </a:rPr>
                        <a:t>from cardiovascular causes</a:t>
                      </a: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E1022"/>
                    </a:solidFill>
                  </a:tcPr>
                </a:tc>
                <a:tc>
                  <a:txBody>
                    <a:bodyPr/>
                    <a:lstStyle/>
                    <a:p>
                      <a:pPr algn="ctr">
                        <a:lnSpc>
                          <a:spcPct val="100000"/>
                        </a:lnSpc>
                        <a:spcAft>
                          <a:spcPts val="0"/>
                        </a:spcAft>
                      </a:pPr>
                      <a:r>
                        <a:rPr lang="en-US" sz="1800" dirty="0">
                          <a:effectLst/>
                        </a:rPr>
                        <a:t>14 (4.2)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tc>
                  <a:txBody>
                    <a:bodyPr/>
                    <a:lstStyle/>
                    <a:p>
                      <a:pPr algn="ctr">
                        <a:lnSpc>
                          <a:spcPct val="100000"/>
                        </a:lnSpc>
                        <a:spcAft>
                          <a:spcPts val="0"/>
                        </a:spcAft>
                      </a:pPr>
                      <a:r>
                        <a:rPr lang="en-US" sz="1800" dirty="0">
                          <a:effectLst/>
                        </a:rPr>
                        <a:t>13 (3.9)</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tc>
                  <a:txBody>
                    <a:bodyPr/>
                    <a:lstStyle/>
                    <a:p>
                      <a:pPr algn="ctr">
                        <a:lnSpc>
                          <a:spcPct val="100000"/>
                        </a:lnSpc>
                        <a:spcAft>
                          <a:spcPts val="0"/>
                        </a:spcAft>
                      </a:pPr>
                      <a:r>
                        <a:rPr lang="en-US" sz="1800" dirty="0">
                          <a:effectLst/>
                        </a:rPr>
                        <a:t>1.09 (0.52 to 2.28)</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extLst>
                  <a:ext uri="{0D108BD9-81ED-4DB2-BD59-A6C34878D82A}">
                    <a16:rowId xmlns:a16="http://schemas.microsoft.com/office/drawing/2014/main" val="2563370867"/>
                  </a:ext>
                </a:extLst>
              </a:tr>
              <a:tr h="411012">
                <a:tc>
                  <a:txBody>
                    <a:bodyPr/>
                    <a:lstStyle/>
                    <a:p>
                      <a:pPr algn="l">
                        <a:lnSpc>
                          <a:spcPct val="107000"/>
                        </a:lnSpc>
                        <a:spcAft>
                          <a:spcPts val="800"/>
                        </a:spcAft>
                      </a:pPr>
                      <a:r>
                        <a:rPr lang="nl-NL" sz="1800" dirty="0">
                          <a:effectLst/>
                        </a:rPr>
                        <a:t> </a:t>
                      </a:r>
                      <a:r>
                        <a:rPr lang="nl-NL" sz="1800" dirty="0" err="1">
                          <a:effectLst/>
                        </a:rPr>
                        <a:t>Stroke</a:t>
                      </a: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E1022"/>
                    </a:solidFill>
                  </a:tcPr>
                </a:tc>
                <a:tc>
                  <a:txBody>
                    <a:bodyPr/>
                    <a:lstStyle/>
                    <a:p>
                      <a:pPr algn="ctr"/>
                      <a:endParaRPr lang="en-US" sz="1800" dirty="0"/>
                    </a:p>
                  </a:txBody>
                  <a:tcPr marL="37656" marR="37656" marT="0" marB="0" anchor="ctr"/>
                </a:tc>
                <a:tc>
                  <a:txBody>
                    <a:bodyPr/>
                    <a:lstStyle/>
                    <a:p>
                      <a:pPr algn="ctr"/>
                      <a:endParaRPr lang="en-US" sz="1800" dirty="0"/>
                    </a:p>
                  </a:txBody>
                  <a:tcPr marL="37656" marR="37656" marT="0" marB="0" anchor="ctr"/>
                </a:tc>
                <a:tc>
                  <a:txBody>
                    <a:bodyPr/>
                    <a:lstStyle/>
                    <a:p>
                      <a:pPr algn="ctr"/>
                      <a:endParaRPr lang="en-US" sz="1800" dirty="0"/>
                    </a:p>
                  </a:txBody>
                  <a:tcPr marL="37656" marR="37656" marT="0" marB="0" anchor="ctr"/>
                </a:tc>
                <a:extLst>
                  <a:ext uri="{0D108BD9-81ED-4DB2-BD59-A6C34878D82A}">
                    <a16:rowId xmlns:a16="http://schemas.microsoft.com/office/drawing/2014/main" val="4066496406"/>
                  </a:ext>
                </a:extLst>
              </a:tr>
              <a:tr h="268443">
                <a:tc>
                  <a:txBody>
                    <a:bodyPr/>
                    <a:lstStyle/>
                    <a:p>
                      <a:pPr algn="l">
                        <a:lnSpc>
                          <a:spcPct val="107000"/>
                        </a:lnSpc>
                        <a:spcAft>
                          <a:spcPts val="800"/>
                        </a:spcAft>
                      </a:pPr>
                      <a:r>
                        <a:rPr lang="nl-NL" sz="1800" dirty="0">
                          <a:effectLst/>
                        </a:rPr>
                        <a:t>    </a:t>
                      </a:r>
                      <a:r>
                        <a:rPr lang="nl-NL" sz="1800" dirty="0" err="1">
                          <a:effectLst/>
                        </a:rPr>
                        <a:t>Ischemic</a:t>
                      </a: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E1022"/>
                    </a:solidFill>
                  </a:tcPr>
                </a:tc>
                <a:tc>
                  <a:txBody>
                    <a:bodyPr/>
                    <a:lstStyle/>
                    <a:p>
                      <a:pPr algn="ctr">
                        <a:lnSpc>
                          <a:spcPct val="100000"/>
                        </a:lnSpc>
                        <a:spcAft>
                          <a:spcPts val="0"/>
                        </a:spcAft>
                      </a:pPr>
                      <a:r>
                        <a:rPr lang="en-US" sz="1800">
                          <a:effectLst/>
                        </a:rPr>
                        <a:t>17 (5.1)</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tc>
                  <a:txBody>
                    <a:bodyPr/>
                    <a:lstStyle/>
                    <a:p>
                      <a:pPr algn="ctr">
                        <a:lnSpc>
                          <a:spcPct val="100000"/>
                        </a:lnSpc>
                        <a:spcAft>
                          <a:spcPts val="0"/>
                        </a:spcAft>
                      </a:pPr>
                      <a:r>
                        <a:rPr lang="en-US" sz="1800">
                          <a:effectLst/>
                        </a:rPr>
                        <a:t>18 (5.4)</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tc>
                  <a:txBody>
                    <a:bodyPr/>
                    <a:lstStyle/>
                    <a:p>
                      <a:pPr algn="ctr">
                        <a:lnSpc>
                          <a:spcPct val="100000"/>
                        </a:lnSpc>
                        <a:spcAft>
                          <a:spcPts val="0"/>
                        </a:spcAft>
                      </a:pPr>
                      <a:r>
                        <a:rPr lang="en-US" sz="1800" dirty="0">
                          <a:effectLst/>
                        </a:rPr>
                        <a:t>0.95 (0.50 to 1.82)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extLst>
                  <a:ext uri="{0D108BD9-81ED-4DB2-BD59-A6C34878D82A}">
                    <a16:rowId xmlns:a16="http://schemas.microsoft.com/office/drawing/2014/main" val="3725741073"/>
                  </a:ext>
                </a:extLst>
              </a:tr>
              <a:tr h="268443">
                <a:tc>
                  <a:txBody>
                    <a:bodyPr/>
                    <a:lstStyle/>
                    <a:p>
                      <a:pPr algn="l">
                        <a:lnSpc>
                          <a:spcPct val="107000"/>
                        </a:lnSpc>
                        <a:spcAft>
                          <a:spcPts val="800"/>
                        </a:spcAft>
                      </a:pPr>
                      <a:r>
                        <a:rPr lang="nl-NL" sz="1800" dirty="0">
                          <a:effectLst/>
                        </a:rPr>
                        <a:t>    </a:t>
                      </a:r>
                      <a:r>
                        <a:rPr lang="nl-NL" sz="1800" dirty="0" err="1">
                          <a:effectLst/>
                        </a:rPr>
                        <a:t>Hemorrhagic</a:t>
                      </a: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E1022"/>
                    </a:solidFill>
                  </a:tcPr>
                </a:tc>
                <a:tc>
                  <a:txBody>
                    <a:bodyPr/>
                    <a:lstStyle/>
                    <a:p>
                      <a:pPr algn="ctr">
                        <a:lnSpc>
                          <a:spcPct val="100000"/>
                        </a:lnSpc>
                        <a:spcAft>
                          <a:spcPts val="0"/>
                        </a:spcAft>
                      </a:pPr>
                      <a:r>
                        <a:rPr lang="en-US" sz="1800" dirty="0">
                          <a:effectLst/>
                        </a:rPr>
                        <a:t>0 (0)</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tc>
                  <a:txBody>
                    <a:bodyPr/>
                    <a:lstStyle/>
                    <a:p>
                      <a:pPr algn="ctr">
                        <a:lnSpc>
                          <a:spcPct val="100000"/>
                        </a:lnSpc>
                        <a:spcAft>
                          <a:spcPts val="0"/>
                        </a:spcAft>
                      </a:pPr>
                      <a:r>
                        <a:rPr lang="en-US" sz="1800" dirty="0">
                          <a:effectLst/>
                        </a:rPr>
                        <a:t>1 (0.3)</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tc>
                  <a:txBody>
                    <a:bodyPr/>
                    <a:lstStyle/>
                    <a:p>
                      <a:pPr algn="ctr">
                        <a:lnSpc>
                          <a:spcPct val="100000"/>
                        </a:lnSpc>
                        <a:spcAft>
                          <a:spcPts val="0"/>
                        </a:spcAft>
                      </a:pPr>
                      <a:r>
                        <a:rPr lang="en-US"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extLst>
                  <a:ext uri="{0D108BD9-81ED-4DB2-BD59-A6C34878D82A}">
                    <a16:rowId xmlns:a16="http://schemas.microsoft.com/office/drawing/2014/main" val="1553790745"/>
                  </a:ext>
                </a:extLst>
              </a:tr>
              <a:tr h="329923">
                <a:tc>
                  <a:txBody>
                    <a:bodyPr/>
                    <a:lstStyle/>
                    <a:p>
                      <a:pPr algn="l">
                        <a:lnSpc>
                          <a:spcPct val="107000"/>
                        </a:lnSpc>
                        <a:spcAft>
                          <a:spcPts val="800"/>
                        </a:spcAft>
                      </a:pPr>
                      <a:r>
                        <a:rPr lang="nl-NL" sz="1800" dirty="0">
                          <a:effectLst/>
                        </a:rPr>
                        <a:t> </a:t>
                      </a:r>
                      <a:r>
                        <a:rPr lang="nl-NL" sz="1800" dirty="0" err="1">
                          <a:effectLst/>
                        </a:rPr>
                        <a:t>Myocardial</a:t>
                      </a:r>
                      <a:r>
                        <a:rPr lang="nl-NL" sz="1800" dirty="0">
                          <a:effectLst/>
                        </a:rPr>
                        <a:t> </a:t>
                      </a:r>
                      <a:r>
                        <a:rPr lang="nl-NL" sz="1800" dirty="0" err="1">
                          <a:effectLst/>
                        </a:rPr>
                        <a:t>infarction</a:t>
                      </a: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E1022"/>
                    </a:solidFill>
                  </a:tcPr>
                </a:tc>
                <a:tc>
                  <a:txBody>
                    <a:bodyPr/>
                    <a:lstStyle/>
                    <a:p>
                      <a:pPr algn="ctr">
                        <a:lnSpc>
                          <a:spcPct val="100000"/>
                        </a:lnSpc>
                        <a:spcAft>
                          <a:spcPts val="0"/>
                        </a:spcAft>
                      </a:pPr>
                      <a:r>
                        <a:rPr lang="en-US" sz="1800" dirty="0">
                          <a:effectLst/>
                        </a:rPr>
                        <a:t>4 (1.2)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tc>
                  <a:txBody>
                    <a:bodyPr/>
                    <a:lstStyle/>
                    <a:p>
                      <a:pPr algn="ctr">
                        <a:lnSpc>
                          <a:spcPct val="100000"/>
                        </a:lnSpc>
                        <a:spcAft>
                          <a:spcPts val="0"/>
                        </a:spcAft>
                      </a:pPr>
                      <a:r>
                        <a:rPr lang="en-US" sz="1800" dirty="0">
                          <a:effectLst/>
                        </a:rPr>
                        <a:t>6 (1.8)</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tc>
                  <a:txBody>
                    <a:bodyPr/>
                    <a:lstStyle/>
                    <a:p>
                      <a:pPr algn="ctr">
                        <a:lnSpc>
                          <a:spcPct val="100000"/>
                        </a:lnSpc>
                        <a:spcAft>
                          <a:spcPts val="0"/>
                        </a:spcAft>
                      </a:pPr>
                      <a:r>
                        <a:rPr lang="en-US" sz="1800" dirty="0">
                          <a:effectLst/>
                        </a:rPr>
                        <a:t>0.67 (0.19 to 2.36)</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extLst>
                  <a:ext uri="{0D108BD9-81ED-4DB2-BD59-A6C34878D82A}">
                    <a16:rowId xmlns:a16="http://schemas.microsoft.com/office/drawing/2014/main" val="1681878416"/>
                  </a:ext>
                </a:extLst>
              </a:tr>
              <a:tr h="329923">
                <a:tc>
                  <a:txBody>
                    <a:bodyPr/>
                    <a:lstStyle/>
                    <a:p>
                      <a:pPr algn="l">
                        <a:lnSpc>
                          <a:spcPct val="107000"/>
                        </a:lnSpc>
                        <a:spcAft>
                          <a:spcPts val="800"/>
                        </a:spcAft>
                      </a:pPr>
                      <a:r>
                        <a:rPr lang="nl-NL" sz="1800" dirty="0" smtClean="0">
                          <a:effectLst/>
                        </a:rPr>
                        <a:t>VARC-2 </a:t>
                      </a:r>
                      <a:r>
                        <a:rPr lang="nl-NL" sz="1800" dirty="0" err="1" smtClean="0">
                          <a:effectLst/>
                        </a:rPr>
                        <a:t>bleeding</a:t>
                      </a:r>
                      <a:endParaRPr lang="nl-NL" sz="1800" b="1" kern="1200" dirty="0">
                        <a:solidFill>
                          <a:schemeClr val="lt1"/>
                        </a:solidFill>
                        <a:effectLst/>
                        <a:latin typeface="+mn-lt"/>
                        <a:ea typeface="+mn-ea"/>
                        <a:cs typeface="+mn-cs"/>
                      </a:endParaRPr>
                    </a:p>
                  </a:txBody>
                  <a:tcPr marL="68580" marR="68580" marT="0" marB="0" anchor="ctr">
                    <a:solidFill>
                      <a:srgbClr val="AE1022"/>
                    </a:solidFill>
                  </a:tcPr>
                </a:tc>
                <a:tc>
                  <a:txBody>
                    <a:bodyPr/>
                    <a:lstStyle/>
                    <a:p>
                      <a:pPr algn="ctr">
                        <a:lnSpc>
                          <a:spcPct val="100000"/>
                        </a:lnSpc>
                        <a:spcAft>
                          <a:spcPts val="0"/>
                        </a:spcAft>
                      </a:pPr>
                      <a:endParaRPr lang="nl-NL" sz="1800" b="1" kern="1200" dirty="0">
                        <a:solidFill>
                          <a:schemeClr val="lt1"/>
                        </a:solidFill>
                        <a:effectLst/>
                        <a:latin typeface="+mn-lt"/>
                        <a:ea typeface="+mn-ea"/>
                        <a:cs typeface="+mn-cs"/>
                      </a:endParaRPr>
                    </a:p>
                  </a:txBody>
                  <a:tcPr marL="37656" marR="37656" marT="0" marB="0" anchor="ctr"/>
                </a:tc>
                <a:tc>
                  <a:txBody>
                    <a:bodyPr/>
                    <a:lstStyle/>
                    <a:p>
                      <a:pPr algn="ctr">
                        <a:lnSpc>
                          <a:spcPct val="100000"/>
                        </a:lnSpc>
                        <a:spcAft>
                          <a:spcPts val="0"/>
                        </a:spcAft>
                      </a:pPr>
                      <a:endParaRPr lang="nl-NL" sz="1800" b="1" kern="1200">
                        <a:solidFill>
                          <a:schemeClr val="lt1"/>
                        </a:solidFill>
                        <a:effectLst/>
                        <a:latin typeface="+mn-lt"/>
                        <a:ea typeface="+mn-ea"/>
                        <a:cs typeface="+mn-cs"/>
                      </a:endParaRPr>
                    </a:p>
                  </a:txBody>
                  <a:tcPr marL="37656" marR="37656" marT="0" marB="0" anchor="ctr"/>
                </a:tc>
                <a:tc>
                  <a:txBody>
                    <a:bodyPr/>
                    <a:lstStyle/>
                    <a:p>
                      <a:pPr algn="ctr">
                        <a:lnSpc>
                          <a:spcPct val="100000"/>
                        </a:lnSpc>
                        <a:spcAft>
                          <a:spcPts val="0"/>
                        </a:spcAft>
                      </a:pPr>
                      <a:endParaRPr lang="nl-NL" sz="1800" b="1" kern="1200" dirty="0">
                        <a:solidFill>
                          <a:schemeClr val="lt1"/>
                        </a:solidFill>
                        <a:effectLst/>
                        <a:latin typeface="+mn-lt"/>
                        <a:ea typeface="+mn-ea"/>
                        <a:cs typeface="+mn-cs"/>
                      </a:endParaRPr>
                    </a:p>
                  </a:txBody>
                  <a:tcPr marL="37656" marR="37656" marT="0" marB="0" anchor="ctr"/>
                </a:tc>
                <a:extLst>
                  <a:ext uri="{0D108BD9-81ED-4DB2-BD59-A6C34878D82A}">
                    <a16:rowId xmlns:a16="http://schemas.microsoft.com/office/drawing/2014/main" val="4016069965"/>
                  </a:ext>
                </a:extLst>
              </a:tr>
              <a:tr h="270155">
                <a:tc>
                  <a:txBody>
                    <a:bodyPr/>
                    <a:lstStyle/>
                    <a:p>
                      <a:pPr algn="l">
                        <a:lnSpc>
                          <a:spcPct val="107000"/>
                        </a:lnSpc>
                        <a:spcAft>
                          <a:spcPts val="800"/>
                        </a:spcAft>
                      </a:pPr>
                      <a:r>
                        <a:rPr lang="nl-NL" sz="1800" b="1" kern="1200" dirty="0" smtClean="0">
                          <a:solidFill>
                            <a:schemeClr val="lt1"/>
                          </a:solidFill>
                          <a:effectLst/>
                          <a:latin typeface="+mn-lt"/>
                          <a:ea typeface="+mn-ea"/>
                          <a:cs typeface="+mn-cs"/>
                        </a:rPr>
                        <a:t>   Major,</a:t>
                      </a:r>
                      <a:r>
                        <a:rPr lang="nl-NL" sz="1800" b="1" kern="1200" baseline="0" dirty="0" smtClean="0">
                          <a:solidFill>
                            <a:schemeClr val="lt1"/>
                          </a:solidFill>
                          <a:effectLst/>
                          <a:latin typeface="+mn-lt"/>
                          <a:ea typeface="+mn-ea"/>
                          <a:cs typeface="+mn-cs"/>
                        </a:rPr>
                        <a:t> life-</a:t>
                      </a:r>
                      <a:r>
                        <a:rPr lang="nl-NL" sz="1800" b="1" kern="1200" baseline="0" dirty="0" err="1" smtClean="0">
                          <a:solidFill>
                            <a:schemeClr val="lt1"/>
                          </a:solidFill>
                          <a:effectLst/>
                          <a:latin typeface="+mn-lt"/>
                          <a:ea typeface="+mn-ea"/>
                          <a:cs typeface="+mn-cs"/>
                        </a:rPr>
                        <a:t>threatening</a:t>
                      </a:r>
                      <a:r>
                        <a:rPr lang="nl-NL" sz="1800" b="1" kern="1200" baseline="0" dirty="0" smtClean="0">
                          <a:solidFill>
                            <a:schemeClr val="lt1"/>
                          </a:solidFill>
                          <a:effectLst/>
                          <a:latin typeface="+mn-lt"/>
                          <a:ea typeface="+mn-ea"/>
                          <a:cs typeface="+mn-cs"/>
                        </a:rPr>
                        <a:t>, or </a:t>
                      </a:r>
                      <a:r>
                        <a:rPr lang="nl-NL" sz="1800" b="1" kern="1200" baseline="0" dirty="0" err="1" smtClean="0">
                          <a:solidFill>
                            <a:schemeClr val="lt1"/>
                          </a:solidFill>
                          <a:effectLst/>
                          <a:latin typeface="+mn-lt"/>
                          <a:ea typeface="+mn-ea"/>
                          <a:cs typeface="+mn-cs"/>
                        </a:rPr>
                        <a:t>disabling</a:t>
                      </a:r>
                      <a:endParaRPr lang="nl-NL" sz="1800" b="1" kern="1200" dirty="0">
                        <a:solidFill>
                          <a:schemeClr val="lt1"/>
                        </a:solidFill>
                        <a:effectLst/>
                        <a:latin typeface="+mn-lt"/>
                        <a:ea typeface="+mn-ea"/>
                        <a:cs typeface="+mn-cs"/>
                      </a:endParaRPr>
                    </a:p>
                  </a:txBody>
                  <a:tcPr marL="68580" marR="68580" marT="0" marB="0" anchor="ctr">
                    <a:solidFill>
                      <a:srgbClr val="AE1022"/>
                    </a:solidFill>
                  </a:tcPr>
                </a:tc>
                <a:tc>
                  <a:txBody>
                    <a:bodyPr/>
                    <a:lstStyle/>
                    <a:p>
                      <a:pPr marL="0" algn="ctr" defTabSz="914400" rtl="0" eaLnBrk="1" latinLnBrk="0" hangingPunct="1">
                        <a:lnSpc>
                          <a:spcPct val="100000"/>
                        </a:lnSpc>
                        <a:spcAft>
                          <a:spcPts val="0"/>
                        </a:spcAft>
                      </a:pPr>
                      <a:r>
                        <a:rPr lang="nl-NL" sz="1800" kern="1200" dirty="0" smtClean="0">
                          <a:solidFill>
                            <a:schemeClr val="dk1"/>
                          </a:solidFill>
                          <a:effectLst/>
                          <a:latin typeface="+mn-lt"/>
                          <a:ea typeface="+mn-ea"/>
                          <a:cs typeface="+mn-cs"/>
                        </a:rPr>
                        <a:t>17 (5.1)</a:t>
                      </a:r>
                      <a:endParaRPr lang="nl-NL" sz="1800" kern="1200" dirty="0">
                        <a:solidFill>
                          <a:schemeClr val="dk1"/>
                        </a:solidFill>
                        <a:effectLst/>
                        <a:latin typeface="+mn-lt"/>
                        <a:ea typeface="+mn-ea"/>
                        <a:cs typeface="+mn-cs"/>
                      </a:endParaRPr>
                    </a:p>
                  </a:txBody>
                  <a:tcPr marL="37656" marR="37656" marT="0" marB="0" anchor="ctr"/>
                </a:tc>
                <a:tc>
                  <a:txBody>
                    <a:bodyPr/>
                    <a:lstStyle/>
                    <a:p>
                      <a:pPr marL="0" algn="ctr" defTabSz="914400" rtl="0" eaLnBrk="1" latinLnBrk="0" hangingPunct="1">
                        <a:lnSpc>
                          <a:spcPct val="100000"/>
                        </a:lnSpc>
                        <a:spcAft>
                          <a:spcPts val="0"/>
                        </a:spcAft>
                      </a:pPr>
                      <a:r>
                        <a:rPr lang="nl-NL" sz="1800" kern="1200" dirty="0" smtClean="0">
                          <a:solidFill>
                            <a:schemeClr val="dk1"/>
                          </a:solidFill>
                          <a:effectLst/>
                          <a:latin typeface="+mn-lt"/>
                          <a:ea typeface="+mn-ea"/>
                          <a:cs typeface="+mn-cs"/>
                        </a:rPr>
                        <a:t>36 (10.8)</a:t>
                      </a:r>
                      <a:endParaRPr lang="nl-NL" sz="1800" kern="1200" dirty="0">
                        <a:solidFill>
                          <a:schemeClr val="dk1"/>
                        </a:solidFill>
                        <a:effectLst/>
                        <a:latin typeface="+mn-lt"/>
                        <a:ea typeface="+mn-ea"/>
                        <a:cs typeface="+mn-cs"/>
                      </a:endParaRPr>
                    </a:p>
                  </a:txBody>
                  <a:tcPr marL="37656" marR="37656" marT="0" marB="0" anchor="ctr"/>
                </a:tc>
                <a:tc>
                  <a:txBody>
                    <a:bodyPr/>
                    <a:lstStyle/>
                    <a:p>
                      <a:pPr marL="0" algn="ctr" defTabSz="914400" rtl="0" eaLnBrk="1" latinLnBrk="0" hangingPunct="1">
                        <a:lnSpc>
                          <a:spcPct val="100000"/>
                        </a:lnSpc>
                        <a:spcAft>
                          <a:spcPts val="0"/>
                        </a:spcAft>
                      </a:pPr>
                      <a:r>
                        <a:rPr lang="nl-NL" sz="1800" kern="1200" dirty="0" smtClean="0">
                          <a:solidFill>
                            <a:schemeClr val="dk1"/>
                          </a:solidFill>
                          <a:effectLst/>
                          <a:latin typeface="+mn-lt"/>
                          <a:ea typeface="+mn-ea"/>
                          <a:cs typeface="+mn-cs"/>
                        </a:rPr>
                        <a:t>0.48 (0.27 </a:t>
                      </a:r>
                      <a:r>
                        <a:rPr lang="nl-NL" sz="1800" kern="1200" dirty="0" err="1" smtClean="0">
                          <a:solidFill>
                            <a:schemeClr val="dk1"/>
                          </a:solidFill>
                          <a:effectLst/>
                          <a:latin typeface="+mn-lt"/>
                          <a:ea typeface="+mn-ea"/>
                          <a:cs typeface="+mn-cs"/>
                        </a:rPr>
                        <a:t>to</a:t>
                      </a:r>
                      <a:r>
                        <a:rPr lang="nl-NL" sz="1800" kern="1200" dirty="0" smtClean="0">
                          <a:solidFill>
                            <a:schemeClr val="dk1"/>
                          </a:solidFill>
                          <a:effectLst/>
                          <a:latin typeface="+mn-lt"/>
                          <a:ea typeface="+mn-ea"/>
                          <a:cs typeface="+mn-cs"/>
                        </a:rPr>
                        <a:t> 0.83)</a:t>
                      </a:r>
                      <a:endParaRPr lang="nl-NL" sz="1800" kern="1200" dirty="0">
                        <a:solidFill>
                          <a:schemeClr val="dk1"/>
                        </a:solidFill>
                        <a:effectLst/>
                        <a:latin typeface="+mn-lt"/>
                        <a:ea typeface="+mn-ea"/>
                        <a:cs typeface="+mn-cs"/>
                      </a:endParaRPr>
                    </a:p>
                  </a:txBody>
                  <a:tcPr marL="37656" marR="37656" marT="0" marB="0" anchor="ctr"/>
                </a:tc>
                <a:extLst>
                  <a:ext uri="{0D108BD9-81ED-4DB2-BD59-A6C34878D82A}">
                    <a16:rowId xmlns:a16="http://schemas.microsoft.com/office/drawing/2014/main" val="2528744475"/>
                  </a:ext>
                </a:extLst>
              </a:tr>
              <a:tr h="270155">
                <a:tc>
                  <a:txBody>
                    <a:bodyPr/>
                    <a:lstStyle/>
                    <a:p>
                      <a:pPr algn="l">
                        <a:lnSpc>
                          <a:spcPct val="107000"/>
                        </a:lnSpc>
                        <a:spcAft>
                          <a:spcPts val="800"/>
                        </a:spcAft>
                      </a:pPr>
                      <a:r>
                        <a:rPr lang="nl-NL" sz="1800" b="1" kern="1200" dirty="0" smtClean="0">
                          <a:solidFill>
                            <a:schemeClr val="lt1"/>
                          </a:solidFill>
                          <a:effectLst/>
                          <a:latin typeface="+mn-lt"/>
                          <a:ea typeface="+mn-ea"/>
                          <a:cs typeface="+mn-cs"/>
                        </a:rPr>
                        <a:t>   Minor</a:t>
                      </a:r>
                      <a:endParaRPr lang="nl-NL" sz="1800" b="1" kern="1200" dirty="0">
                        <a:solidFill>
                          <a:schemeClr val="lt1"/>
                        </a:solidFill>
                        <a:effectLst/>
                        <a:latin typeface="+mn-lt"/>
                        <a:ea typeface="+mn-ea"/>
                        <a:cs typeface="+mn-cs"/>
                      </a:endParaRPr>
                    </a:p>
                  </a:txBody>
                  <a:tcPr marL="68580" marR="68580" marT="0" marB="0" anchor="ctr">
                    <a:solidFill>
                      <a:srgbClr val="AE1022"/>
                    </a:solidFill>
                  </a:tcPr>
                </a:tc>
                <a:tc>
                  <a:txBody>
                    <a:bodyPr/>
                    <a:lstStyle/>
                    <a:p>
                      <a:pPr marL="0" algn="ctr" defTabSz="914400" rtl="0" eaLnBrk="1" latinLnBrk="0" hangingPunct="1">
                        <a:lnSpc>
                          <a:spcPct val="100000"/>
                        </a:lnSpc>
                        <a:spcAft>
                          <a:spcPts val="0"/>
                        </a:spcAft>
                      </a:pPr>
                      <a:r>
                        <a:rPr lang="nl-NL" sz="1800" kern="1200" dirty="0" smtClean="0">
                          <a:solidFill>
                            <a:schemeClr val="dk1"/>
                          </a:solidFill>
                          <a:effectLst/>
                          <a:latin typeface="+mn-lt"/>
                          <a:ea typeface="+mn-ea"/>
                          <a:cs typeface="+mn-cs"/>
                        </a:rPr>
                        <a:t>33 (10.0)</a:t>
                      </a:r>
                      <a:endParaRPr lang="nl-NL" sz="1800" kern="1200" dirty="0">
                        <a:solidFill>
                          <a:schemeClr val="dk1"/>
                        </a:solidFill>
                        <a:effectLst/>
                        <a:latin typeface="+mn-lt"/>
                        <a:ea typeface="+mn-ea"/>
                        <a:cs typeface="+mn-cs"/>
                      </a:endParaRPr>
                    </a:p>
                  </a:txBody>
                  <a:tcPr marL="37656" marR="37656" marT="0" marB="0" anchor="ctr"/>
                </a:tc>
                <a:tc>
                  <a:txBody>
                    <a:bodyPr/>
                    <a:lstStyle/>
                    <a:p>
                      <a:pPr marL="0" algn="ctr" defTabSz="914400" rtl="0" eaLnBrk="1" latinLnBrk="0" hangingPunct="1">
                        <a:lnSpc>
                          <a:spcPct val="100000"/>
                        </a:lnSpc>
                        <a:spcAft>
                          <a:spcPts val="0"/>
                        </a:spcAft>
                      </a:pPr>
                      <a:r>
                        <a:rPr lang="nl-NL" sz="1800" kern="1200" dirty="0" smtClean="0">
                          <a:solidFill>
                            <a:schemeClr val="dk1"/>
                          </a:solidFill>
                          <a:effectLst/>
                          <a:latin typeface="+mn-lt"/>
                          <a:ea typeface="+mn-ea"/>
                          <a:cs typeface="+mn-cs"/>
                        </a:rPr>
                        <a:t>56 (15.9)</a:t>
                      </a:r>
                      <a:endParaRPr lang="nl-NL" sz="1800" kern="1200" dirty="0">
                        <a:solidFill>
                          <a:schemeClr val="dk1"/>
                        </a:solidFill>
                        <a:effectLst/>
                        <a:latin typeface="+mn-lt"/>
                        <a:ea typeface="+mn-ea"/>
                        <a:cs typeface="+mn-cs"/>
                      </a:endParaRPr>
                    </a:p>
                  </a:txBody>
                  <a:tcPr marL="37656" marR="37656" marT="0" marB="0" anchor="ctr"/>
                </a:tc>
                <a:tc>
                  <a:txBody>
                    <a:bodyPr/>
                    <a:lstStyle/>
                    <a:p>
                      <a:pPr marL="0" algn="ctr" defTabSz="914400" rtl="0" eaLnBrk="1" latinLnBrk="0" hangingPunct="1">
                        <a:lnSpc>
                          <a:spcPct val="100000"/>
                        </a:lnSpc>
                        <a:spcAft>
                          <a:spcPts val="0"/>
                        </a:spcAft>
                      </a:pPr>
                      <a:r>
                        <a:rPr lang="nl-NL" sz="1800" kern="1200" dirty="0" smtClean="0">
                          <a:solidFill>
                            <a:schemeClr val="dk1"/>
                          </a:solidFill>
                          <a:effectLst/>
                          <a:latin typeface="+mn-lt"/>
                          <a:ea typeface="+mn-ea"/>
                          <a:cs typeface="+mn-cs"/>
                        </a:rPr>
                        <a:t>0.63</a:t>
                      </a:r>
                      <a:r>
                        <a:rPr lang="nl-NL" sz="1800" kern="1200" baseline="0" dirty="0" smtClean="0">
                          <a:solidFill>
                            <a:schemeClr val="dk1"/>
                          </a:solidFill>
                          <a:effectLst/>
                          <a:latin typeface="+mn-lt"/>
                          <a:ea typeface="+mn-ea"/>
                          <a:cs typeface="+mn-cs"/>
                        </a:rPr>
                        <a:t> (0.42 </a:t>
                      </a:r>
                      <a:r>
                        <a:rPr lang="nl-NL" sz="1800" kern="1200" baseline="0" dirty="0" err="1" smtClean="0">
                          <a:solidFill>
                            <a:schemeClr val="dk1"/>
                          </a:solidFill>
                          <a:effectLst/>
                          <a:latin typeface="+mn-lt"/>
                          <a:ea typeface="+mn-ea"/>
                          <a:cs typeface="+mn-cs"/>
                        </a:rPr>
                        <a:t>to</a:t>
                      </a:r>
                      <a:r>
                        <a:rPr lang="nl-NL" sz="1800" kern="1200" baseline="0" dirty="0" smtClean="0">
                          <a:solidFill>
                            <a:schemeClr val="dk1"/>
                          </a:solidFill>
                          <a:effectLst/>
                          <a:latin typeface="+mn-lt"/>
                          <a:ea typeface="+mn-ea"/>
                          <a:cs typeface="+mn-cs"/>
                        </a:rPr>
                        <a:t> 0.94)</a:t>
                      </a:r>
                      <a:endParaRPr lang="nl-NL" sz="1800" kern="1200" dirty="0">
                        <a:solidFill>
                          <a:schemeClr val="dk1"/>
                        </a:solidFill>
                        <a:effectLst/>
                        <a:latin typeface="+mn-lt"/>
                        <a:ea typeface="+mn-ea"/>
                        <a:cs typeface="+mn-cs"/>
                      </a:endParaRPr>
                    </a:p>
                  </a:txBody>
                  <a:tcPr marL="37656" marR="37656" marT="0" marB="0" anchor="ctr"/>
                </a:tc>
                <a:extLst>
                  <a:ext uri="{0D108BD9-81ED-4DB2-BD59-A6C34878D82A}">
                    <a16:rowId xmlns:a16="http://schemas.microsoft.com/office/drawing/2014/main" val="625823430"/>
                  </a:ext>
                </a:extLst>
              </a:tr>
              <a:tr h="329923">
                <a:tc>
                  <a:txBody>
                    <a:bodyPr/>
                    <a:lstStyle/>
                    <a:p>
                      <a:pPr algn="l">
                        <a:lnSpc>
                          <a:spcPct val="107000"/>
                        </a:lnSpc>
                        <a:spcAft>
                          <a:spcPts val="800"/>
                        </a:spcAft>
                      </a:pPr>
                      <a:r>
                        <a:rPr lang="nl-NL" sz="1800" b="1" kern="1200" dirty="0" smtClean="0">
                          <a:solidFill>
                            <a:schemeClr val="lt1"/>
                          </a:solidFill>
                          <a:effectLst/>
                          <a:latin typeface="+mn-lt"/>
                          <a:ea typeface="+mn-ea"/>
                          <a:cs typeface="+mn-cs"/>
                        </a:rPr>
                        <a:t>VARC-2</a:t>
                      </a:r>
                      <a:r>
                        <a:rPr lang="nl-NL" sz="1800" b="1" kern="1200" baseline="0" dirty="0" smtClean="0">
                          <a:solidFill>
                            <a:schemeClr val="lt1"/>
                          </a:solidFill>
                          <a:effectLst/>
                          <a:latin typeface="+mn-lt"/>
                          <a:ea typeface="+mn-ea"/>
                          <a:cs typeface="+mn-cs"/>
                        </a:rPr>
                        <a:t> </a:t>
                      </a:r>
                      <a:r>
                        <a:rPr lang="nl-NL" sz="1800" b="1" kern="1200" baseline="0" dirty="0" err="1" smtClean="0">
                          <a:solidFill>
                            <a:schemeClr val="lt1"/>
                          </a:solidFill>
                          <a:effectLst/>
                          <a:latin typeface="+mn-lt"/>
                          <a:ea typeface="+mn-ea"/>
                          <a:cs typeface="+mn-cs"/>
                        </a:rPr>
                        <a:t>vascular</a:t>
                      </a:r>
                      <a:r>
                        <a:rPr lang="nl-NL" sz="1800" b="1" kern="1200" baseline="0" dirty="0" smtClean="0">
                          <a:solidFill>
                            <a:schemeClr val="lt1"/>
                          </a:solidFill>
                          <a:effectLst/>
                          <a:latin typeface="+mn-lt"/>
                          <a:ea typeface="+mn-ea"/>
                          <a:cs typeface="+mn-cs"/>
                        </a:rPr>
                        <a:t> </a:t>
                      </a:r>
                      <a:r>
                        <a:rPr lang="nl-NL" sz="1800" b="1" kern="1200" baseline="0" dirty="0" err="1" smtClean="0">
                          <a:solidFill>
                            <a:schemeClr val="lt1"/>
                          </a:solidFill>
                          <a:effectLst/>
                          <a:latin typeface="+mn-lt"/>
                          <a:ea typeface="+mn-ea"/>
                          <a:cs typeface="+mn-cs"/>
                        </a:rPr>
                        <a:t>complications</a:t>
                      </a:r>
                      <a:r>
                        <a:rPr lang="nl-NL" sz="1800" b="1" kern="1200" baseline="0" dirty="0" smtClean="0">
                          <a:solidFill>
                            <a:schemeClr val="lt1"/>
                          </a:solidFill>
                          <a:effectLst/>
                          <a:latin typeface="+mn-lt"/>
                          <a:ea typeface="+mn-ea"/>
                          <a:cs typeface="+mn-cs"/>
                        </a:rPr>
                        <a:t> </a:t>
                      </a:r>
                      <a:endParaRPr lang="nl-NL" sz="1800" b="1" kern="1200" dirty="0">
                        <a:solidFill>
                          <a:schemeClr val="lt1"/>
                        </a:solidFill>
                        <a:effectLst/>
                        <a:latin typeface="+mn-lt"/>
                        <a:ea typeface="+mn-ea"/>
                        <a:cs typeface="+mn-cs"/>
                      </a:endParaRPr>
                    </a:p>
                  </a:txBody>
                  <a:tcPr marL="68580" marR="68580" marT="0" marB="0" anchor="ctr">
                    <a:solidFill>
                      <a:srgbClr val="AE1022"/>
                    </a:solidFill>
                  </a:tcPr>
                </a:tc>
                <a:tc>
                  <a:txBody>
                    <a:bodyPr/>
                    <a:lstStyle/>
                    <a:p>
                      <a:pPr marL="0" algn="ctr" defTabSz="914400" rtl="0" eaLnBrk="1" latinLnBrk="0" hangingPunct="1">
                        <a:lnSpc>
                          <a:spcPct val="100000"/>
                        </a:lnSpc>
                        <a:spcAft>
                          <a:spcPts val="0"/>
                        </a:spcAft>
                      </a:pPr>
                      <a:endParaRPr lang="nl-NL" sz="1800" kern="1200" dirty="0">
                        <a:solidFill>
                          <a:schemeClr val="dk1"/>
                        </a:solidFill>
                        <a:effectLst/>
                        <a:latin typeface="+mn-lt"/>
                        <a:ea typeface="+mn-ea"/>
                        <a:cs typeface="+mn-cs"/>
                      </a:endParaRPr>
                    </a:p>
                  </a:txBody>
                  <a:tcPr marL="37656" marR="37656" marT="0" marB="0" anchor="ctr"/>
                </a:tc>
                <a:tc>
                  <a:txBody>
                    <a:bodyPr/>
                    <a:lstStyle/>
                    <a:p>
                      <a:pPr marL="0" algn="ctr" defTabSz="914400" rtl="0" eaLnBrk="1" latinLnBrk="0" hangingPunct="1">
                        <a:lnSpc>
                          <a:spcPct val="100000"/>
                        </a:lnSpc>
                        <a:spcAft>
                          <a:spcPts val="0"/>
                        </a:spcAft>
                      </a:pPr>
                      <a:endParaRPr lang="nl-NL" sz="1800" kern="1200" dirty="0">
                        <a:solidFill>
                          <a:schemeClr val="dk1"/>
                        </a:solidFill>
                        <a:effectLst/>
                        <a:latin typeface="+mn-lt"/>
                        <a:ea typeface="+mn-ea"/>
                        <a:cs typeface="+mn-cs"/>
                      </a:endParaRPr>
                    </a:p>
                  </a:txBody>
                  <a:tcPr marL="37656" marR="37656" marT="0" marB="0" anchor="ctr"/>
                </a:tc>
                <a:tc>
                  <a:txBody>
                    <a:bodyPr/>
                    <a:lstStyle/>
                    <a:p>
                      <a:pPr marL="0" algn="ctr" defTabSz="914400" rtl="0" eaLnBrk="1" latinLnBrk="0" hangingPunct="1">
                        <a:lnSpc>
                          <a:spcPct val="100000"/>
                        </a:lnSpc>
                        <a:spcAft>
                          <a:spcPts val="0"/>
                        </a:spcAft>
                      </a:pPr>
                      <a:endParaRPr lang="nl-NL" sz="1800" kern="1200" dirty="0">
                        <a:solidFill>
                          <a:schemeClr val="dk1"/>
                        </a:solidFill>
                        <a:effectLst/>
                        <a:latin typeface="+mn-lt"/>
                        <a:ea typeface="+mn-ea"/>
                        <a:cs typeface="+mn-cs"/>
                      </a:endParaRPr>
                    </a:p>
                  </a:txBody>
                  <a:tcPr marL="37656" marR="37656" marT="0" marB="0" anchor="ctr"/>
                </a:tc>
                <a:extLst>
                  <a:ext uri="{0D108BD9-81ED-4DB2-BD59-A6C34878D82A}">
                    <a16:rowId xmlns:a16="http://schemas.microsoft.com/office/drawing/2014/main" val="547274328"/>
                  </a:ext>
                </a:extLst>
              </a:tr>
              <a:tr h="264222">
                <a:tc>
                  <a:txBody>
                    <a:bodyPr/>
                    <a:lstStyle/>
                    <a:p>
                      <a:r>
                        <a:rPr lang="en-US" sz="1800" b="1" kern="1200" dirty="0" smtClean="0">
                          <a:solidFill>
                            <a:schemeClr val="lt1"/>
                          </a:solidFill>
                          <a:effectLst/>
                          <a:latin typeface="+mn-lt"/>
                          <a:ea typeface="+mn-ea"/>
                          <a:cs typeface="+mn-cs"/>
                        </a:rPr>
                        <a:t>   Major </a:t>
                      </a:r>
                      <a:endParaRPr lang="en-US" sz="1800" b="1" kern="1200" dirty="0">
                        <a:solidFill>
                          <a:schemeClr val="lt1"/>
                        </a:solidFill>
                        <a:effectLst/>
                        <a:latin typeface="+mn-lt"/>
                        <a:ea typeface="+mn-ea"/>
                        <a:cs typeface="+mn-cs"/>
                      </a:endParaRPr>
                    </a:p>
                  </a:txBody>
                  <a:tcPr marL="68580" marR="68580" marT="0" marB="0" anchor="ctr">
                    <a:solidFill>
                      <a:srgbClr val="AE1022"/>
                    </a:solidFill>
                  </a:tcPr>
                </a:tc>
                <a:tc>
                  <a:txBody>
                    <a:bodyPr/>
                    <a:lstStyle/>
                    <a:p>
                      <a:pPr marL="0" algn="ctr" defTabSz="914400" rtl="0" eaLnBrk="1" latinLnBrk="0" hangingPunct="1">
                        <a:lnSpc>
                          <a:spcPct val="100000"/>
                        </a:lnSpc>
                        <a:spcAft>
                          <a:spcPts val="0"/>
                        </a:spcAft>
                      </a:pPr>
                      <a:r>
                        <a:rPr lang="en-US" sz="1800" kern="1200" dirty="0" smtClean="0">
                          <a:solidFill>
                            <a:schemeClr val="dk1"/>
                          </a:solidFill>
                          <a:effectLst/>
                          <a:latin typeface="+mn-lt"/>
                          <a:ea typeface="+mn-ea"/>
                          <a:cs typeface="+mn-cs"/>
                        </a:rPr>
                        <a:t>11 (3.3)</a:t>
                      </a:r>
                      <a:endParaRPr lang="en-US" sz="1800" kern="1200" dirty="0">
                        <a:solidFill>
                          <a:schemeClr val="dk1"/>
                        </a:solidFill>
                        <a:effectLst/>
                        <a:latin typeface="+mn-lt"/>
                        <a:ea typeface="+mn-ea"/>
                        <a:cs typeface="+mn-cs"/>
                      </a:endParaRPr>
                    </a:p>
                  </a:txBody>
                  <a:tcPr marL="37656" marR="37656" marT="0" marB="0" anchor="ctr"/>
                </a:tc>
                <a:tc>
                  <a:txBody>
                    <a:bodyPr/>
                    <a:lstStyle/>
                    <a:p>
                      <a:pPr marL="0" algn="ctr" defTabSz="914400" rtl="0" eaLnBrk="1" latinLnBrk="0" hangingPunct="1">
                        <a:lnSpc>
                          <a:spcPct val="100000"/>
                        </a:lnSpc>
                        <a:spcAft>
                          <a:spcPts val="0"/>
                        </a:spcAft>
                      </a:pPr>
                      <a:r>
                        <a:rPr lang="en-US" sz="1800" kern="1200" dirty="0" smtClean="0">
                          <a:solidFill>
                            <a:schemeClr val="dk1"/>
                          </a:solidFill>
                          <a:effectLst/>
                          <a:latin typeface="+mn-lt"/>
                          <a:ea typeface="+mn-ea"/>
                          <a:cs typeface="+mn-cs"/>
                        </a:rPr>
                        <a:t>23 (6.9)</a:t>
                      </a:r>
                      <a:endParaRPr lang="en-US" sz="1800" kern="1200" dirty="0">
                        <a:solidFill>
                          <a:schemeClr val="dk1"/>
                        </a:solidFill>
                        <a:effectLst/>
                        <a:latin typeface="+mn-lt"/>
                        <a:ea typeface="+mn-ea"/>
                        <a:cs typeface="+mn-cs"/>
                      </a:endParaRPr>
                    </a:p>
                  </a:txBody>
                  <a:tcPr marL="37656" marR="37656" marT="0" marB="0" anchor="ctr"/>
                </a:tc>
                <a:tc>
                  <a:txBody>
                    <a:bodyPr/>
                    <a:lstStyle/>
                    <a:p>
                      <a:pPr marL="0" algn="ctr" defTabSz="914400" rtl="0" eaLnBrk="1" latinLnBrk="0" hangingPunct="1">
                        <a:lnSpc>
                          <a:spcPct val="100000"/>
                        </a:lnSpc>
                        <a:spcAft>
                          <a:spcPts val="0"/>
                        </a:spcAft>
                      </a:pPr>
                      <a:endParaRPr lang="en-US" sz="1800" kern="1200" dirty="0">
                        <a:solidFill>
                          <a:schemeClr val="dk1"/>
                        </a:solidFill>
                        <a:effectLst/>
                        <a:latin typeface="+mn-lt"/>
                        <a:ea typeface="+mn-ea"/>
                        <a:cs typeface="+mn-cs"/>
                      </a:endParaRPr>
                    </a:p>
                  </a:txBody>
                  <a:tcPr marL="37656" marR="37656" marT="0" marB="0" anchor="ctr"/>
                </a:tc>
                <a:extLst>
                  <a:ext uri="{0D108BD9-81ED-4DB2-BD59-A6C34878D82A}">
                    <a16:rowId xmlns:a16="http://schemas.microsoft.com/office/drawing/2014/main" val="3515766135"/>
                  </a:ext>
                </a:extLst>
              </a:tr>
              <a:tr h="264222">
                <a:tc>
                  <a:txBody>
                    <a:bodyPr/>
                    <a:lstStyle/>
                    <a:p>
                      <a:r>
                        <a:rPr lang="en-US" sz="1800" b="1" kern="1200" dirty="0" smtClean="0">
                          <a:solidFill>
                            <a:schemeClr val="lt1"/>
                          </a:solidFill>
                          <a:effectLst/>
                          <a:latin typeface="+mn-lt"/>
                          <a:ea typeface="+mn-ea"/>
                          <a:cs typeface="+mn-cs"/>
                        </a:rPr>
                        <a:t>   Minor</a:t>
                      </a:r>
                      <a:endParaRPr lang="en-US" sz="1800" b="1" kern="1200" dirty="0">
                        <a:solidFill>
                          <a:schemeClr val="lt1"/>
                        </a:solidFill>
                        <a:effectLst/>
                        <a:latin typeface="+mn-lt"/>
                        <a:ea typeface="+mn-ea"/>
                        <a:cs typeface="+mn-cs"/>
                      </a:endParaRPr>
                    </a:p>
                  </a:txBody>
                  <a:tcPr marL="68580" marR="68580" marT="0" marB="0" anchor="ctr">
                    <a:solidFill>
                      <a:srgbClr val="AE1022"/>
                    </a:solidFill>
                  </a:tcPr>
                </a:tc>
                <a:tc>
                  <a:txBody>
                    <a:bodyPr/>
                    <a:lstStyle/>
                    <a:p>
                      <a:pPr marL="0" algn="ctr" defTabSz="914400" rtl="0" eaLnBrk="1" latinLnBrk="0" hangingPunct="1">
                        <a:lnSpc>
                          <a:spcPct val="100000"/>
                        </a:lnSpc>
                        <a:spcAft>
                          <a:spcPts val="0"/>
                        </a:spcAft>
                      </a:pPr>
                      <a:r>
                        <a:rPr lang="en-US" sz="1800" kern="1200" smtClean="0">
                          <a:solidFill>
                            <a:schemeClr val="dk1"/>
                          </a:solidFill>
                          <a:effectLst/>
                          <a:latin typeface="+mn-lt"/>
                          <a:ea typeface="+mn-ea"/>
                          <a:cs typeface="+mn-cs"/>
                        </a:rPr>
                        <a:t>22 (6.6)</a:t>
                      </a:r>
                      <a:endParaRPr lang="en-US" sz="1800" kern="1200" dirty="0">
                        <a:solidFill>
                          <a:schemeClr val="dk1"/>
                        </a:solidFill>
                        <a:effectLst/>
                        <a:latin typeface="+mn-lt"/>
                        <a:ea typeface="+mn-ea"/>
                        <a:cs typeface="+mn-cs"/>
                      </a:endParaRPr>
                    </a:p>
                  </a:txBody>
                  <a:tcPr marL="37656" marR="37656" marT="0" marB="0" anchor="ctr"/>
                </a:tc>
                <a:tc>
                  <a:txBody>
                    <a:bodyPr/>
                    <a:lstStyle/>
                    <a:p>
                      <a:pPr marL="0" algn="ctr" defTabSz="914400" rtl="0" eaLnBrk="1" latinLnBrk="0" hangingPunct="1">
                        <a:lnSpc>
                          <a:spcPct val="100000"/>
                        </a:lnSpc>
                        <a:spcAft>
                          <a:spcPts val="0"/>
                        </a:spcAft>
                      </a:pPr>
                      <a:r>
                        <a:rPr lang="en-US" sz="1800" kern="1200" dirty="0" smtClean="0">
                          <a:solidFill>
                            <a:schemeClr val="dk1"/>
                          </a:solidFill>
                          <a:effectLst/>
                          <a:latin typeface="+mn-lt"/>
                          <a:ea typeface="+mn-ea"/>
                          <a:cs typeface="+mn-cs"/>
                        </a:rPr>
                        <a:t>33 (9.9)</a:t>
                      </a:r>
                      <a:endParaRPr lang="en-US" sz="1800" kern="1200" dirty="0">
                        <a:solidFill>
                          <a:schemeClr val="dk1"/>
                        </a:solidFill>
                        <a:effectLst/>
                        <a:latin typeface="+mn-lt"/>
                        <a:ea typeface="+mn-ea"/>
                        <a:cs typeface="+mn-cs"/>
                      </a:endParaRPr>
                    </a:p>
                  </a:txBody>
                  <a:tcPr marL="37656" marR="37656" marT="0" marB="0" anchor="ctr"/>
                </a:tc>
                <a:tc>
                  <a:txBody>
                    <a:bodyPr/>
                    <a:lstStyle/>
                    <a:p>
                      <a:pPr marL="0" algn="ctr" defTabSz="914400" rtl="0" eaLnBrk="1" latinLnBrk="0" hangingPunct="1">
                        <a:lnSpc>
                          <a:spcPct val="100000"/>
                        </a:lnSpc>
                        <a:spcAft>
                          <a:spcPts val="0"/>
                        </a:spcAft>
                      </a:pPr>
                      <a:endParaRPr lang="en-US" sz="1800" kern="1200" dirty="0">
                        <a:solidFill>
                          <a:schemeClr val="dk1"/>
                        </a:solidFill>
                        <a:effectLst/>
                        <a:latin typeface="+mn-lt"/>
                        <a:ea typeface="+mn-ea"/>
                        <a:cs typeface="+mn-cs"/>
                      </a:endParaRPr>
                    </a:p>
                  </a:txBody>
                  <a:tcPr marL="37656" marR="37656" marT="0" marB="0" anchor="ctr"/>
                </a:tc>
                <a:extLst>
                  <a:ext uri="{0D108BD9-81ED-4DB2-BD59-A6C34878D82A}">
                    <a16:rowId xmlns:a16="http://schemas.microsoft.com/office/drawing/2014/main" val="879169540"/>
                  </a:ext>
                </a:extLst>
              </a:tr>
            </a:tbl>
          </a:graphicData>
        </a:graphic>
      </p:graphicFrame>
      <p:sp>
        <p:nvSpPr>
          <p:cNvPr id="4" name="Rechthoek 3"/>
          <p:cNvSpPr/>
          <p:nvPr/>
        </p:nvSpPr>
        <p:spPr>
          <a:xfrm>
            <a:off x="838200" y="2819672"/>
            <a:ext cx="9372602" cy="31904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hoek 5"/>
          <p:cNvSpPr/>
          <p:nvPr/>
        </p:nvSpPr>
        <p:spPr>
          <a:xfrm>
            <a:off x="834959" y="3529043"/>
            <a:ext cx="9372602" cy="28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hoek 8"/>
          <p:cNvSpPr/>
          <p:nvPr/>
        </p:nvSpPr>
        <p:spPr>
          <a:xfrm>
            <a:off x="834959" y="4121701"/>
            <a:ext cx="9372602" cy="31904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552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200" b="1" dirty="0" smtClean="0">
                <a:latin typeface="+mn-lt"/>
              </a:rPr>
              <a:t>Disclosures Jorn Brouwer</a:t>
            </a:r>
            <a:endParaRPr lang="en-US" sz="3200" b="1" dirty="0">
              <a:latin typeface="+mn-lt"/>
            </a:endParaRPr>
          </a:p>
        </p:txBody>
      </p:sp>
      <p:sp>
        <p:nvSpPr>
          <p:cNvPr id="3" name="Tijdelijke aanduiding voor inhoud 2"/>
          <p:cNvSpPr>
            <a:spLocks noGrp="1"/>
          </p:cNvSpPr>
          <p:nvPr>
            <p:ph idx="1"/>
          </p:nvPr>
        </p:nvSpPr>
        <p:spPr/>
        <p:txBody>
          <a:bodyPr/>
          <a:lstStyle/>
          <a:p>
            <a:pPr marL="0" indent="0">
              <a:buNone/>
            </a:pPr>
            <a:r>
              <a:rPr lang="nl-NL" sz="2400" dirty="0" smtClean="0"/>
              <a:t>none</a:t>
            </a:r>
            <a:endParaRPr lang="nl-NL" dirty="0"/>
          </a:p>
        </p:txBody>
      </p:sp>
    </p:spTree>
    <p:extLst>
      <p:ext uri="{BB962C8B-B14F-4D97-AF65-F5344CB8AC3E}">
        <p14:creationId xmlns:p14="http://schemas.microsoft.com/office/powerpoint/2010/main" val="3557198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200" b="1" dirty="0" smtClean="0">
                <a:latin typeface="+mn-lt"/>
              </a:rPr>
              <a:t>Primary and Secondary Outcome Components</a:t>
            </a:r>
            <a:endParaRPr lang="en-US" sz="3200" b="1" dirty="0">
              <a:latin typeface="+mn-lt"/>
            </a:endParaRPr>
          </a:p>
        </p:txBody>
      </p:sp>
      <p:graphicFrame>
        <p:nvGraphicFramePr>
          <p:cNvPr id="5" name="Tabel 4">
            <a:extLst>
              <a:ext uri="{FF2B5EF4-FFF2-40B4-BE49-F238E27FC236}">
                <a16:creationId xmlns:a16="http://schemas.microsoft.com/office/drawing/2014/main" id="{CFD39FFF-9BA0-5541-B3C7-8D4A21F49EC4}"/>
              </a:ext>
            </a:extLst>
          </p:cNvPr>
          <p:cNvGraphicFramePr>
            <a:graphicFrameLocks noGrp="1"/>
          </p:cNvGraphicFramePr>
          <p:nvPr>
            <p:extLst>
              <p:ext uri="{D42A27DB-BD31-4B8C-83A1-F6EECF244321}">
                <p14:modId xmlns:p14="http://schemas.microsoft.com/office/powerpoint/2010/main" val="2308976400"/>
              </p:ext>
            </p:extLst>
          </p:nvPr>
        </p:nvGraphicFramePr>
        <p:xfrm>
          <a:off x="838201" y="1291988"/>
          <a:ext cx="9372600" cy="4954726"/>
        </p:xfrm>
        <a:graphic>
          <a:graphicData uri="http://schemas.openxmlformats.org/drawingml/2006/table">
            <a:tbl>
              <a:tblPr firstRow="1" firstCol="1" bandRow="1">
                <a:tableStyleId>{21E4AEA4-8DFA-4A89-87EB-49C32662AFE0}</a:tableStyleId>
              </a:tblPr>
              <a:tblGrid>
                <a:gridCol w="3850220">
                  <a:extLst>
                    <a:ext uri="{9D8B030D-6E8A-4147-A177-3AD203B41FA5}">
                      <a16:colId xmlns:a16="http://schemas.microsoft.com/office/drawing/2014/main" val="607007702"/>
                    </a:ext>
                  </a:extLst>
                </a:gridCol>
                <a:gridCol w="1755541">
                  <a:extLst>
                    <a:ext uri="{9D8B030D-6E8A-4147-A177-3AD203B41FA5}">
                      <a16:colId xmlns:a16="http://schemas.microsoft.com/office/drawing/2014/main" val="1476410627"/>
                    </a:ext>
                  </a:extLst>
                </a:gridCol>
                <a:gridCol w="1885210">
                  <a:extLst>
                    <a:ext uri="{9D8B030D-6E8A-4147-A177-3AD203B41FA5}">
                      <a16:colId xmlns:a16="http://schemas.microsoft.com/office/drawing/2014/main" val="3107828977"/>
                    </a:ext>
                  </a:extLst>
                </a:gridCol>
                <a:gridCol w="1881629">
                  <a:extLst>
                    <a:ext uri="{9D8B030D-6E8A-4147-A177-3AD203B41FA5}">
                      <a16:colId xmlns:a16="http://schemas.microsoft.com/office/drawing/2014/main" val="2472353897"/>
                    </a:ext>
                  </a:extLst>
                </a:gridCol>
              </a:tblGrid>
              <a:tr h="880740">
                <a:tc>
                  <a:txBody>
                    <a:bodyPr/>
                    <a:lstStyle/>
                    <a:p>
                      <a:pPr>
                        <a:lnSpc>
                          <a:spcPct val="100000"/>
                        </a:lnSpc>
                        <a:spcAft>
                          <a:spcPts val="0"/>
                        </a:spcAft>
                      </a:pP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solidFill>
                      <a:srgbClr val="AE1022"/>
                    </a:solidFill>
                  </a:tcPr>
                </a:tc>
                <a:tc>
                  <a:txBody>
                    <a:bodyPr/>
                    <a:lstStyle/>
                    <a:p>
                      <a:pPr algn="ctr">
                        <a:lnSpc>
                          <a:spcPct val="100000"/>
                        </a:lnSpc>
                        <a:spcAft>
                          <a:spcPts val="0"/>
                        </a:spcAft>
                      </a:pPr>
                      <a:r>
                        <a:rPr lang="nl-NL" sz="1800" dirty="0" err="1" smtClean="0">
                          <a:effectLst/>
                        </a:rPr>
                        <a:t>Aspirin</a:t>
                      </a:r>
                      <a:endParaRPr lang="nl-NL" sz="1800" dirty="0">
                        <a:effectLst/>
                      </a:endParaRPr>
                    </a:p>
                    <a:p>
                      <a:pPr algn="ctr">
                        <a:lnSpc>
                          <a:spcPct val="100000"/>
                        </a:lnSpc>
                        <a:spcAft>
                          <a:spcPts val="0"/>
                        </a:spcAft>
                      </a:pPr>
                      <a:r>
                        <a:rPr lang="en-US" sz="1800" dirty="0">
                          <a:effectLst/>
                        </a:rPr>
                        <a:t>(</a:t>
                      </a:r>
                      <a:r>
                        <a:rPr lang="en-US" sz="1800" dirty="0" smtClean="0">
                          <a:effectLst/>
                        </a:rPr>
                        <a:t>N=331)</a:t>
                      </a: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solidFill>
                      <a:srgbClr val="AE1022"/>
                    </a:solidFill>
                  </a:tcPr>
                </a:tc>
                <a:tc>
                  <a:txBody>
                    <a:bodyPr/>
                    <a:lstStyle/>
                    <a:p>
                      <a:pPr algn="ctr">
                        <a:lnSpc>
                          <a:spcPct val="100000"/>
                        </a:lnSpc>
                        <a:spcAft>
                          <a:spcPts val="0"/>
                        </a:spcAft>
                      </a:pPr>
                      <a:r>
                        <a:rPr lang="nl-NL" sz="1800" dirty="0" err="1" smtClean="0">
                          <a:effectLst/>
                        </a:rPr>
                        <a:t>Aspirin</a:t>
                      </a:r>
                      <a:r>
                        <a:rPr lang="nl-NL" sz="1800" baseline="0" dirty="0" smtClean="0">
                          <a:effectLst/>
                        </a:rPr>
                        <a:t> + Clopidogrel</a:t>
                      </a:r>
                      <a:endParaRPr lang="nl-NL" sz="1800" dirty="0">
                        <a:effectLst/>
                      </a:endParaRPr>
                    </a:p>
                    <a:p>
                      <a:pPr algn="ctr">
                        <a:lnSpc>
                          <a:spcPct val="100000"/>
                        </a:lnSpc>
                        <a:spcAft>
                          <a:spcPts val="0"/>
                        </a:spcAft>
                      </a:pPr>
                      <a:r>
                        <a:rPr lang="en-US" sz="1800" dirty="0">
                          <a:effectLst/>
                        </a:rPr>
                        <a:t>(</a:t>
                      </a:r>
                      <a:r>
                        <a:rPr lang="en-US" sz="1800" dirty="0" smtClean="0">
                          <a:effectLst/>
                        </a:rPr>
                        <a:t>N=334)</a:t>
                      </a:r>
                      <a:endParaRPr lang="en-US" sz="1800" dirty="0">
                        <a:effectLst/>
                      </a:endParaRPr>
                    </a:p>
                    <a:p>
                      <a:pPr algn="ctr">
                        <a:lnSpc>
                          <a:spcPct val="100000"/>
                        </a:lnSpc>
                        <a:spcAft>
                          <a:spcPts val="0"/>
                        </a:spcAft>
                      </a:pPr>
                      <a:r>
                        <a:rPr lang="nl-NL" sz="600" dirty="0">
                          <a:effectLst/>
                        </a:rPr>
                        <a:t> </a:t>
                      </a:r>
                      <a:endParaRPr lang="en-US" sz="1800" dirty="0">
                        <a:effectLst/>
                        <a:latin typeface="Arial" panose="020B0604020202020204" pitchFamily="34" charset="0"/>
                        <a:cs typeface="Arial" panose="020B0604020202020204" pitchFamily="34" charset="0"/>
                      </a:endParaRPr>
                    </a:p>
                  </a:txBody>
                  <a:tcPr marL="3282" marR="3282" marT="0" marB="0" anchor="ctr">
                    <a:solidFill>
                      <a:srgbClr val="AE1022"/>
                    </a:solidFill>
                  </a:tcPr>
                </a:tc>
                <a:tc>
                  <a:txBody>
                    <a:bodyPr/>
                    <a:lstStyle/>
                    <a:p>
                      <a:pPr algn="ctr"/>
                      <a:r>
                        <a:rPr lang="nl-NL" sz="1800" dirty="0"/>
                        <a:t>Risk Ratio</a:t>
                      </a:r>
                    </a:p>
                    <a:p>
                      <a:pPr algn="ctr"/>
                      <a:r>
                        <a:rPr lang="nl-NL" sz="1800" dirty="0"/>
                        <a:t>(95% CI)</a:t>
                      </a:r>
                      <a:endParaRPr lang="nl-NL" sz="1800" dirty="0">
                        <a:latin typeface="Arial" panose="020B0604020202020204" pitchFamily="34" charset="0"/>
                        <a:cs typeface="Arial" panose="020B0604020202020204" pitchFamily="34" charset="0"/>
                      </a:endParaRPr>
                    </a:p>
                  </a:txBody>
                  <a:tcPr marL="3282" marR="3282" marT="0" marB="0" anchor="ctr">
                    <a:solidFill>
                      <a:srgbClr val="AE1022"/>
                    </a:solidFill>
                  </a:tcPr>
                </a:tc>
                <a:extLst>
                  <a:ext uri="{0D108BD9-81ED-4DB2-BD59-A6C34878D82A}">
                    <a16:rowId xmlns:a16="http://schemas.microsoft.com/office/drawing/2014/main" val="1421379140"/>
                  </a:ext>
                </a:extLst>
              </a:tr>
              <a:tr h="329923">
                <a:tc>
                  <a:txBody>
                    <a:bodyPr/>
                    <a:lstStyle/>
                    <a:p>
                      <a:pPr algn="l">
                        <a:lnSpc>
                          <a:spcPct val="107000"/>
                        </a:lnSpc>
                        <a:spcAft>
                          <a:spcPts val="800"/>
                        </a:spcAft>
                      </a:pPr>
                      <a:r>
                        <a:rPr lang="nl-NL" sz="1800" dirty="0">
                          <a:effectLst/>
                        </a:rPr>
                        <a:t> </a:t>
                      </a:r>
                      <a:r>
                        <a:rPr lang="nl-NL" sz="1800" dirty="0" err="1" smtClean="0">
                          <a:effectLst/>
                        </a:rPr>
                        <a:t>Death</a:t>
                      </a: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E1022"/>
                    </a:solidFill>
                  </a:tcPr>
                </a:tc>
                <a:tc>
                  <a:txBody>
                    <a:bodyPr/>
                    <a:lstStyle/>
                    <a:p>
                      <a:pPr algn="ctr">
                        <a:lnSpc>
                          <a:spcPct val="107000"/>
                        </a:lnSpc>
                        <a:spcAft>
                          <a:spcPts val="800"/>
                        </a:spcAft>
                      </a:pP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70191632"/>
                  </a:ext>
                </a:extLst>
              </a:tr>
              <a:tr h="268443">
                <a:tc>
                  <a:txBody>
                    <a:bodyPr/>
                    <a:lstStyle/>
                    <a:p>
                      <a:pPr algn="l">
                        <a:lnSpc>
                          <a:spcPct val="107000"/>
                        </a:lnSpc>
                        <a:spcAft>
                          <a:spcPts val="800"/>
                        </a:spcAft>
                      </a:pPr>
                      <a:r>
                        <a:rPr lang="en-US" sz="1800" dirty="0">
                          <a:effectLst/>
                        </a:rPr>
                        <a:t>    </a:t>
                      </a:r>
                      <a:r>
                        <a:rPr lang="en-US" sz="1800" dirty="0" smtClean="0">
                          <a:effectLst/>
                        </a:rPr>
                        <a:t>Death </a:t>
                      </a:r>
                      <a:r>
                        <a:rPr lang="en-US" sz="1800" dirty="0">
                          <a:effectLst/>
                        </a:rPr>
                        <a:t>from any cause</a:t>
                      </a: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E1022"/>
                    </a:solidFill>
                  </a:tcPr>
                </a:tc>
                <a:tc>
                  <a:txBody>
                    <a:bodyPr/>
                    <a:lstStyle/>
                    <a:p>
                      <a:pPr algn="ctr">
                        <a:lnSpc>
                          <a:spcPct val="100000"/>
                        </a:lnSpc>
                        <a:spcAft>
                          <a:spcPts val="0"/>
                        </a:spcAft>
                      </a:pPr>
                      <a:r>
                        <a:rPr lang="en-US" sz="1800" dirty="0">
                          <a:effectLst/>
                        </a:rPr>
                        <a:t>21 (6.3)</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tc>
                  <a:txBody>
                    <a:bodyPr/>
                    <a:lstStyle/>
                    <a:p>
                      <a:pPr algn="ctr">
                        <a:lnSpc>
                          <a:spcPct val="100000"/>
                        </a:lnSpc>
                        <a:spcAft>
                          <a:spcPts val="0"/>
                        </a:spcAft>
                      </a:pPr>
                      <a:r>
                        <a:rPr lang="en-US" sz="1800">
                          <a:effectLst/>
                        </a:rPr>
                        <a:t>19 (5.7)</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tc>
                  <a:txBody>
                    <a:bodyPr/>
                    <a:lstStyle/>
                    <a:p>
                      <a:pPr algn="ctr">
                        <a:lnSpc>
                          <a:spcPct val="100000"/>
                        </a:lnSpc>
                        <a:spcAft>
                          <a:spcPts val="0"/>
                        </a:spcAft>
                      </a:pPr>
                      <a:r>
                        <a:rPr lang="en-US" sz="1800" dirty="0">
                          <a:effectLst/>
                        </a:rPr>
                        <a:t>1.12 (0.61 to 2.04)</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extLst>
                  <a:ext uri="{0D108BD9-81ED-4DB2-BD59-A6C34878D82A}">
                    <a16:rowId xmlns:a16="http://schemas.microsoft.com/office/drawing/2014/main" val="487246396"/>
                  </a:ext>
                </a:extLst>
              </a:tr>
              <a:tr h="268443">
                <a:tc>
                  <a:txBody>
                    <a:bodyPr/>
                    <a:lstStyle/>
                    <a:p>
                      <a:pPr algn="l">
                        <a:lnSpc>
                          <a:spcPct val="107000"/>
                        </a:lnSpc>
                        <a:spcAft>
                          <a:spcPts val="800"/>
                        </a:spcAft>
                      </a:pPr>
                      <a:r>
                        <a:rPr lang="en-US" sz="1800" dirty="0">
                          <a:effectLst/>
                        </a:rPr>
                        <a:t>    </a:t>
                      </a:r>
                      <a:r>
                        <a:rPr lang="en-US" sz="1800" dirty="0" smtClean="0">
                          <a:effectLst/>
                        </a:rPr>
                        <a:t>Death </a:t>
                      </a:r>
                      <a:r>
                        <a:rPr lang="en-US" sz="1800" dirty="0">
                          <a:effectLst/>
                        </a:rPr>
                        <a:t>from cardiovascular causes</a:t>
                      </a: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E1022"/>
                    </a:solidFill>
                  </a:tcPr>
                </a:tc>
                <a:tc>
                  <a:txBody>
                    <a:bodyPr/>
                    <a:lstStyle/>
                    <a:p>
                      <a:pPr algn="ctr">
                        <a:lnSpc>
                          <a:spcPct val="100000"/>
                        </a:lnSpc>
                        <a:spcAft>
                          <a:spcPts val="0"/>
                        </a:spcAft>
                      </a:pPr>
                      <a:r>
                        <a:rPr lang="en-US" sz="1800" dirty="0">
                          <a:effectLst/>
                        </a:rPr>
                        <a:t>14 (4.2)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tc>
                  <a:txBody>
                    <a:bodyPr/>
                    <a:lstStyle/>
                    <a:p>
                      <a:pPr algn="ctr">
                        <a:lnSpc>
                          <a:spcPct val="100000"/>
                        </a:lnSpc>
                        <a:spcAft>
                          <a:spcPts val="0"/>
                        </a:spcAft>
                      </a:pPr>
                      <a:r>
                        <a:rPr lang="en-US" sz="1800" dirty="0">
                          <a:effectLst/>
                        </a:rPr>
                        <a:t>13 (3.9)</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tc>
                  <a:txBody>
                    <a:bodyPr/>
                    <a:lstStyle/>
                    <a:p>
                      <a:pPr algn="ctr">
                        <a:lnSpc>
                          <a:spcPct val="100000"/>
                        </a:lnSpc>
                        <a:spcAft>
                          <a:spcPts val="0"/>
                        </a:spcAft>
                      </a:pPr>
                      <a:r>
                        <a:rPr lang="en-US" sz="1800" dirty="0">
                          <a:effectLst/>
                        </a:rPr>
                        <a:t>1.09 (0.52 to 2.28)</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extLst>
                  <a:ext uri="{0D108BD9-81ED-4DB2-BD59-A6C34878D82A}">
                    <a16:rowId xmlns:a16="http://schemas.microsoft.com/office/drawing/2014/main" val="2563370867"/>
                  </a:ext>
                </a:extLst>
              </a:tr>
              <a:tr h="411012">
                <a:tc>
                  <a:txBody>
                    <a:bodyPr/>
                    <a:lstStyle/>
                    <a:p>
                      <a:pPr algn="l">
                        <a:lnSpc>
                          <a:spcPct val="107000"/>
                        </a:lnSpc>
                        <a:spcAft>
                          <a:spcPts val="800"/>
                        </a:spcAft>
                      </a:pPr>
                      <a:r>
                        <a:rPr lang="nl-NL" sz="1800" dirty="0">
                          <a:effectLst/>
                        </a:rPr>
                        <a:t> </a:t>
                      </a:r>
                      <a:r>
                        <a:rPr lang="nl-NL" sz="1800" dirty="0" err="1">
                          <a:effectLst/>
                        </a:rPr>
                        <a:t>Stroke</a:t>
                      </a: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E1022"/>
                    </a:solidFill>
                  </a:tcPr>
                </a:tc>
                <a:tc>
                  <a:txBody>
                    <a:bodyPr/>
                    <a:lstStyle/>
                    <a:p>
                      <a:pPr algn="ctr"/>
                      <a:endParaRPr lang="en-US" sz="1800" dirty="0"/>
                    </a:p>
                  </a:txBody>
                  <a:tcPr marL="37656" marR="37656" marT="0" marB="0" anchor="ctr"/>
                </a:tc>
                <a:tc>
                  <a:txBody>
                    <a:bodyPr/>
                    <a:lstStyle/>
                    <a:p>
                      <a:pPr algn="ctr"/>
                      <a:endParaRPr lang="en-US" sz="1800" dirty="0"/>
                    </a:p>
                  </a:txBody>
                  <a:tcPr marL="37656" marR="37656" marT="0" marB="0" anchor="ctr"/>
                </a:tc>
                <a:tc>
                  <a:txBody>
                    <a:bodyPr/>
                    <a:lstStyle/>
                    <a:p>
                      <a:pPr algn="ctr"/>
                      <a:endParaRPr lang="en-US" sz="1800" dirty="0"/>
                    </a:p>
                  </a:txBody>
                  <a:tcPr marL="37656" marR="37656" marT="0" marB="0" anchor="ctr"/>
                </a:tc>
                <a:extLst>
                  <a:ext uri="{0D108BD9-81ED-4DB2-BD59-A6C34878D82A}">
                    <a16:rowId xmlns:a16="http://schemas.microsoft.com/office/drawing/2014/main" val="4066496406"/>
                  </a:ext>
                </a:extLst>
              </a:tr>
              <a:tr h="268443">
                <a:tc>
                  <a:txBody>
                    <a:bodyPr/>
                    <a:lstStyle/>
                    <a:p>
                      <a:pPr algn="l">
                        <a:lnSpc>
                          <a:spcPct val="107000"/>
                        </a:lnSpc>
                        <a:spcAft>
                          <a:spcPts val="800"/>
                        </a:spcAft>
                      </a:pPr>
                      <a:r>
                        <a:rPr lang="nl-NL" sz="1800" dirty="0">
                          <a:effectLst/>
                        </a:rPr>
                        <a:t>    </a:t>
                      </a:r>
                      <a:r>
                        <a:rPr lang="nl-NL" sz="1800" dirty="0" err="1">
                          <a:effectLst/>
                        </a:rPr>
                        <a:t>Ischemic</a:t>
                      </a: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E1022"/>
                    </a:solidFill>
                  </a:tcPr>
                </a:tc>
                <a:tc>
                  <a:txBody>
                    <a:bodyPr/>
                    <a:lstStyle/>
                    <a:p>
                      <a:pPr algn="ctr">
                        <a:lnSpc>
                          <a:spcPct val="100000"/>
                        </a:lnSpc>
                        <a:spcAft>
                          <a:spcPts val="0"/>
                        </a:spcAft>
                      </a:pPr>
                      <a:r>
                        <a:rPr lang="en-US" sz="1800">
                          <a:effectLst/>
                        </a:rPr>
                        <a:t>17 (5.1)</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tc>
                  <a:txBody>
                    <a:bodyPr/>
                    <a:lstStyle/>
                    <a:p>
                      <a:pPr algn="ctr">
                        <a:lnSpc>
                          <a:spcPct val="100000"/>
                        </a:lnSpc>
                        <a:spcAft>
                          <a:spcPts val="0"/>
                        </a:spcAft>
                      </a:pPr>
                      <a:r>
                        <a:rPr lang="en-US" sz="1800">
                          <a:effectLst/>
                        </a:rPr>
                        <a:t>18 (5.4)</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tc>
                  <a:txBody>
                    <a:bodyPr/>
                    <a:lstStyle/>
                    <a:p>
                      <a:pPr algn="ctr">
                        <a:lnSpc>
                          <a:spcPct val="100000"/>
                        </a:lnSpc>
                        <a:spcAft>
                          <a:spcPts val="0"/>
                        </a:spcAft>
                      </a:pPr>
                      <a:r>
                        <a:rPr lang="en-US" sz="1800" dirty="0">
                          <a:effectLst/>
                        </a:rPr>
                        <a:t>0.95 (0.50 to 1.82)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extLst>
                  <a:ext uri="{0D108BD9-81ED-4DB2-BD59-A6C34878D82A}">
                    <a16:rowId xmlns:a16="http://schemas.microsoft.com/office/drawing/2014/main" val="3725741073"/>
                  </a:ext>
                </a:extLst>
              </a:tr>
              <a:tr h="268443">
                <a:tc>
                  <a:txBody>
                    <a:bodyPr/>
                    <a:lstStyle/>
                    <a:p>
                      <a:pPr algn="l">
                        <a:lnSpc>
                          <a:spcPct val="107000"/>
                        </a:lnSpc>
                        <a:spcAft>
                          <a:spcPts val="800"/>
                        </a:spcAft>
                      </a:pPr>
                      <a:r>
                        <a:rPr lang="nl-NL" sz="1800" dirty="0">
                          <a:effectLst/>
                        </a:rPr>
                        <a:t>    </a:t>
                      </a:r>
                      <a:r>
                        <a:rPr lang="nl-NL" sz="1800" dirty="0" err="1">
                          <a:effectLst/>
                        </a:rPr>
                        <a:t>Hemorrhagic</a:t>
                      </a: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E1022"/>
                    </a:solidFill>
                  </a:tcPr>
                </a:tc>
                <a:tc>
                  <a:txBody>
                    <a:bodyPr/>
                    <a:lstStyle/>
                    <a:p>
                      <a:pPr algn="ctr">
                        <a:lnSpc>
                          <a:spcPct val="100000"/>
                        </a:lnSpc>
                        <a:spcAft>
                          <a:spcPts val="0"/>
                        </a:spcAft>
                      </a:pPr>
                      <a:r>
                        <a:rPr lang="en-US" sz="1800" dirty="0">
                          <a:effectLst/>
                        </a:rPr>
                        <a:t>0 (0)</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tc>
                  <a:txBody>
                    <a:bodyPr/>
                    <a:lstStyle/>
                    <a:p>
                      <a:pPr algn="ctr">
                        <a:lnSpc>
                          <a:spcPct val="100000"/>
                        </a:lnSpc>
                        <a:spcAft>
                          <a:spcPts val="0"/>
                        </a:spcAft>
                      </a:pPr>
                      <a:r>
                        <a:rPr lang="en-US" sz="1800" dirty="0">
                          <a:effectLst/>
                        </a:rPr>
                        <a:t>1 (0.3)</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tc>
                  <a:txBody>
                    <a:bodyPr/>
                    <a:lstStyle/>
                    <a:p>
                      <a:pPr algn="ctr">
                        <a:lnSpc>
                          <a:spcPct val="100000"/>
                        </a:lnSpc>
                        <a:spcAft>
                          <a:spcPts val="0"/>
                        </a:spcAft>
                      </a:pPr>
                      <a:r>
                        <a:rPr lang="en-US"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extLst>
                  <a:ext uri="{0D108BD9-81ED-4DB2-BD59-A6C34878D82A}">
                    <a16:rowId xmlns:a16="http://schemas.microsoft.com/office/drawing/2014/main" val="1553790745"/>
                  </a:ext>
                </a:extLst>
              </a:tr>
              <a:tr h="329923">
                <a:tc>
                  <a:txBody>
                    <a:bodyPr/>
                    <a:lstStyle/>
                    <a:p>
                      <a:pPr algn="l">
                        <a:lnSpc>
                          <a:spcPct val="107000"/>
                        </a:lnSpc>
                        <a:spcAft>
                          <a:spcPts val="800"/>
                        </a:spcAft>
                      </a:pPr>
                      <a:r>
                        <a:rPr lang="nl-NL" sz="1800" dirty="0">
                          <a:effectLst/>
                        </a:rPr>
                        <a:t> </a:t>
                      </a:r>
                      <a:r>
                        <a:rPr lang="nl-NL" sz="1800" dirty="0" err="1">
                          <a:effectLst/>
                        </a:rPr>
                        <a:t>Myocardial</a:t>
                      </a:r>
                      <a:r>
                        <a:rPr lang="nl-NL" sz="1800" dirty="0">
                          <a:effectLst/>
                        </a:rPr>
                        <a:t> </a:t>
                      </a:r>
                      <a:r>
                        <a:rPr lang="nl-NL" sz="1800" dirty="0" err="1">
                          <a:effectLst/>
                        </a:rPr>
                        <a:t>infarction</a:t>
                      </a:r>
                      <a:endParaRPr lang="nl-NL"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E1022"/>
                    </a:solidFill>
                  </a:tcPr>
                </a:tc>
                <a:tc>
                  <a:txBody>
                    <a:bodyPr/>
                    <a:lstStyle/>
                    <a:p>
                      <a:pPr algn="ctr">
                        <a:lnSpc>
                          <a:spcPct val="100000"/>
                        </a:lnSpc>
                        <a:spcAft>
                          <a:spcPts val="0"/>
                        </a:spcAft>
                      </a:pPr>
                      <a:r>
                        <a:rPr lang="en-US" sz="1800" dirty="0">
                          <a:effectLst/>
                        </a:rPr>
                        <a:t>4 (1.2)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tc>
                  <a:txBody>
                    <a:bodyPr/>
                    <a:lstStyle/>
                    <a:p>
                      <a:pPr algn="ctr">
                        <a:lnSpc>
                          <a:spcPct val="100000"/>
                        </a:lnSpc>
                        <a:spcAft>
                          <a:spcPts val="0"/>
                        </a:spcAft>
                      </a:pPr>
                      <a:r>
                        <a:rPr lang="en-US" sz="1800" dirty="0">
                          <a:effectLst/>
                        </a:rPr>
                        <a:t>6 (1.8)</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tc>
                  <a:txBody>
                    <a:bodyPr/>
                    <a:lstStyle/>
                    <a:p>
                      <a:pPr algn="ctr">
                        <a:lnSpc>
                          <a:spcPct val="100000"/>
                        </a:lnSpc>
                        <a:spcAft>
                          <a:spcPts val="0"/>
                        </a:spcAft>
                      </a:pPr>
                      <a:r>
                        <a:rPr lang="en-US" sz="1800" dirty="0">
                          <a:effectLst/>
                        </a:rPr>
                        <a:t>0.67 (0.19 to 2.36)</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56" marR="37656" marT="0" marB="0" anchor="ctr"/>
                </a:tc>
                <a:extLst>
                  <a:ext uri="{0D108BD9-81ED-4DB2-BD59-A6C34878D82A}">
                    <a16:rowId xmlns:a16="http://schemas.microsoft.com/office/drawing/2014/main" val="1681878416"/>
                  </a:ext>
                </a:extLst>
              </a:tr>
              <a:tr h="329923">
                <a:tc>
                  <a:txBody>
                    <a:bodyPr/>
                    <a:lstStyle/>
                    <a:p>
                      <a:pPr algn="l">
                        <a:lnSpc>
                          <a:spcPct val="107000"/>
                        </a:lnSpc>
                        <a:spcAft>
                          <a:spcPts val="800"/>
                        </a:spcAft>
                      </a:pPr>
                      <a:r>
                        <a:rPr lang="nl-NL" sz="1800" dirty="0" smtClean="0">
                          <a:effectLst/>
                        </a:rPr>
                        <a:t>VARC-2 </a:t>
                      </a:r>
                      <a:r>
                        <a:rPr lang="nl-NL" sz="1800" dirty="0" err="1" smtClean="0">
                          <a:effectLst/>
                        </a:rPr>
                        <a:t>bleeding</a:t>
                      </a:r>
                      <a:endParaRPr lang="nl-NL" sz="1800" b="1" kern="1200" dirty="0">
                        <a:solidFill>
                          <a:schemeClr val="lt1"/>
                        </a:solidFill>
                        <a:effectLst/>
                        <a:latin typeface="+mn-lt"/>
                        <a:ea typeface="+mn-ea"/>
                        <a:cs typeface="+mn-cs"/>
                      </a:endParaRPr>
                    </a:p>
                  </a:txBody>
                  <a:tcPr marL="68580" marR="68580" marT="0" marB="0" anchor="ctr">
                    <a:solidFill>
                      <a:srgbClr val="AE1022"/>
                    </a:solidFill>
                  </a:tcPr>
                </a:tc>
                <a:tc>
                  <a:txBody>
                    <a:bodyPr/>
                    <a:lstStyle/>
                    <a:p>
                      <a:pPr algn="ctr">
                        <a:lnSpc>
                          <a:spcPct val="100000"/>
                        </a:lnSpc>
                        <a:spcAft>
                          <a:spcPts val="0"/>
                        </a:spcAft>
                      </a:pPr>
                      <a:endParaRPr lang="nl-NL" sz="1800" b="1" kern="1200" dirty="0">
                        <a:solidFill>
                          <a:schemeClr val="lt1"/>
                        </a:solidFill>
                        <a:effectLst/>
                        <a:latin typeface="+mn-lt"/>
                        <a:ea typeface="+mn-ea"/>
                        <a:cs typeface="+mn-cs"/>
                      </a:endParaRPr>
                    </a:p>
                  </a:txBody>
                  <a:tcPr marL="37656" marR="37656" marT="0" marB="0" anchor="ctr"/>
                </a:tc>
                <a:tc>
                  <a:txBody>
                    <a:bodyPr/>
                    <a:lstStyle/>
                    <a:p>
                      <a:pPr algn="ctr">
                        <a:lnSpc>
                          <a:spcPct val="100000"/>
                        </a:lnSpc>
                        <a:spcAft>
                          <a:spcPts val="0"/>
                        </a:spcAft>
                      </a:pPr>
                      <a:endParaRPr lang="nl-NL" sz="1800" b="1" kern="1200">
                        <a:solidFill>
                          <a:schemeClr val="lt1"/>
                        </a:solidFill>
                        <a:effectLst/>
                        <a:latin typeface="+mn-lt"/>
                        <a:ea typeface="+mn-ea"/>
                        <a:cs typeface="+mn-cs"/>
                      </a:endParaRPr>
                    </a:p>
                  </a:txBody>
                  <a:tcPr marL="37656" marR="37656" marT="0" marB="0" anchor="ctr"/>
                </a:tc>
                <a:tc>
                  <a:txBody>
                    <a:bodyPr/>
                    <a:lstStyle/>
                    <a:p>
                      <a:pPr algn="ctr">
                        <a:lnSpc>
                          <a:spcPct val="100000"/>
                        </a:lnSpc>
                        <a:spcAft>
                          <a:spcPts val="0"/>
                        </a:spcAft>
                      </a:pPr>
                      <a:endParaRPr lang="nl-NL" sz="1800" b="1" kern="1200" dirty="0">
                        <a:solidFill>
                          <a:schemeClr val="lt1"/>
                        </a:solidFill>
                        <a:effectLst/>
                        <a:latin typeface="+mn-lt"/>
                        <a:ea typeface="+mn-ea"/>
                        <a:cs typeface="+mn-cs"/>
                      </a:endParaRPr>
                    </a:p>
                  </a:txBody>
                  <a:tcPr marL="37656" marR="37656" marT="0" marB="0" anchor="ctr"/>
                </a:tc>
                <a:extLst>
                  <a:ext uri="{0D108BD9-81ED-4DB2-BD59-A6C34878D82A}">
                    <a16:rowId xmlns:a16="http://schemas.microsoft.com/office/drawing/2014/main" val="4016069965"/>
                  </a:ext>
                </a:extLst>
              </a:tr>
              <a:tr h="270155">
                <a:tc>
                  <a:txBody>
                    <a:bodyPr/>
                    <a:lstStyle/>
                    <a:p>
                      <a:pPr algn="l">
                        <a:lnSpc>
                          <a:spcPct val="107000"/>
                        </a:lnSpc>
                        <a:spcAft>
                          <a:spcPts val="800"/>
                        </a:spcAft>
                      </a:pPr>
                      <a:r>
                        <a:rPr lang="nl-NL" sz="1800" b="1" kern="1200" dirty="0" smtClean="0">
                          <a:solidFill>
                            <a:schemeClr val="lt1"/>
                          </a:solidFill>
                          <a:effectLst/>
                          <a:latin typeface="+mn-lt"/>
                          <a:ea typeface="+mn-ea"/>
                          <a:cs typeface="+mn-cs"/>
                        </a:rPr>
                        <a:t>   Major,</a:t>
                      </a:r>
                      <a:r>
                        <a:rPr lang="nl-NL" sz="1800" b="1" kern="1200" baseline="0" dirty="0" smtClean="0">
                          <a:solidFill>
                            <a:schemeClr val="lt1"/>
                          </a:solidFill>
                          <a:effectLst/>
                          <a:latin typeface="+mn-lt"/>
                          <a:ea typeface="+mn-ea"/>
                          <a:cs typeface="+mn-cs"/>
                        </a:rPr>
                        <a:t> life-</a:t>
                      </a:r>
                      <a:r>
                        <a:rPr lang="nl-NL" sz="1800" b="1" kern="1200" baseline="0" dirty="0" err="1" smtClean="0">
                          <a:solidFill>
                            <a:schemeClr val="lt1"/>
                          </a:solidFill>
                          <a:effectLst/>
                          <a:latin typeface="+mn-lt"/>
                          <a:ea typeface="+mn-ea"/>
                          <a:cs typeface="+mn-cs"/>
                        </a:rPr>
                        <a:t>threatening</a:t>
                      </a:r>
                      <a:r>
                        <a:rPr lang="nl-NL" sz="1800" b="1" kern="1200" baseline="0" dirty="0" smtClean="0">
                          <a:solidFill>
                            <a:schemeClr val="lt1"/>
                          </a:solidFill>
                          <a:effectLst/>
                          <a:latin typeface="+mn-lt"/>
                          <a:ea typeface="+mn-ea"/>
                          <a:cs typeface="+mn-cs"/>
                        </a:rPr>
                        <a:t>, or </a:t>
                      </a:r>
                      <a:r>
                        <a:rPr lang="nl-NL" sz="1800" b="1" kern="1200" baseline="0" dirty="0" err="1" smtClean="0">
                          <a:solidFill>
                            <a:schemeClr val="lt1"/>
                          </a:solidFill>
                          <a:effectLst/>
                          <a:latin typeface="+mn-lt"/>
                          <a:ea typeface="+mn-ea"/>
                          <a:cs typeface="+mn-cs"/>
                        </a:rPr>
                        <a:t>disabling</a:t>
                      </a:r>
                      <a:endParaRPr lang="nl-NL" sz="1800" b="1" kern="1200" dirty="0">
                        <a:solidFill>
                          <a:schemeClr val="lt1"/>
                        </a:solidFill>
                        <a:effectLst/>
                        <a:latin typeface="+mn-lt"/>
                        <a:ea typeface="+mn-ea"/>
                        <a:cs typeface="+mn-cs"/>
                      </a:endParaRPr>
                    </a:p>
                  </a:txBody>
                  <a:tcPr marL="68580" marR="68580" marT="0" marB="0" anchor="ctr">
                    <a:solidFill>
                      <a:srgbClr val="AE1022"/>
                    </a:solidFill>
                  </a:tcPr>
                </a:tc>
                <a:tc>
                  <a:txBody>
                    <a:bodyPr/>
                    <a:lstStyle/>
                    <a:p>
                      <a:pPr marL="0" algn="ctr" defTabSz="914400" rtl="0" eaLnBrk="1" latinLnBrk="0" hangingPunct="1">
                        <a:lnSpc>
                          <a:spcPct val="100000"/>
                        </a:lnSpc>
                        <a:spcAft>
                          <a:spcPts val="0"/>
                        </a:spcAft>
                      </a:pPr>
                      <a:r>
                        <a:rPr lang="nl-NL" sz="1800" kern="1200" dirty="0" smtClean="0">
                          <a:solidFill>
                            <a:schemeClr val="dk1"/>
                          </a:solidFill>
                          <a:effectLst/>
                          <a:latin typeface="+mn-lt"/>
                          <a:ea typeface="+mn-ea"/>
                          <a:cs typeface="+mn-cs"/>
                        </a:rPr>
                        <a:t>17 (5.1)</a:t>
                      </a:r>
                      <a:endParaRPr lang="nl-NL" sz="1800" kern="1200" dirty="0">
                        <a:solidFill>
                          <a:schemeClr val="dk1"/>
                        </a:solidFill>
                        <a:effectLst/>
                        <a:latin typeface="+mn-lt"/>
                        <a:ea typeface="+mn-ea"/>
                        <a:cs typeface="+mn-cs"/>
                      </a:endParaRPr>
                    </a:p>
                  </a:txBody>
                  <a:tcPr marL="37656" marR="37656" marT="0" marB="0" anchor="ctr"/>
                </a:tc>
                <a:tc>
                  <a:txBody>
                    <a:bodyPr/>
                    <a:lstStyle/>
                    <a:p>
                      <a:pPr marL="0" algn="ctr" defTabSz="914400" rtl="0" eaLnBrk="1" latinLnBrk="0" hangingPunct="1">
                        <a:lnSpc>
                          <a:spcPct val="100000"/>
                        </a:lnSpc>
                        <a:spcAft>
                          <a:spcPts val="0"/>
                        </a:spcAft>
                      </a:pPr>
                      <a:r>
                        <a:rPr lang="nl-NL" sz="1800" kern="1200" dirty="0" smtClean="0">
                          <a:solidFill>
                            <a:schemeClr val="dk1"/>
                          </a:solidFill>
                          <a:effectLst/>
                          <a:latin typeface="+mn-lt"/>
                          <a:ea typeface="+mn-ea"/>
                          <a:cs typeface="+mn-cs"/>
                        </a:rPr>
                        <a:t>36 (10.8)</a:t>
                      </a:r>
                      <a:endParaRPr lang="nl-NL" sz="1800" kern="1200" dirty="0">
                        <a:solidFill>
                          <a:schemeClr val="dk1"/>
                        </a:solidFill>
                        <a:effectLst/>
                        <a:latin typeface="+mn-lt"/>
                        <a:ea typeface="+mn-ea"/>
                        <a:cs typeface="+mn-cs"/>
                      </a:endParaRPr>
                    </a:p>
                  </a:txBody>
                  <a:tcPr marL="37656" marR="37656" marT="0" marB="0" anchor="ctr"/>
                </a:tc>
                <a:tc>
                  <a:txBody>
                    <a:bodyPr/>
                    <a:lstStyle/>
                    <a:p>
                      <a:pPr marL="0" algn="ctr" defTabSz="914400" rtl="0" eaLnBrk="1" latinLnBrk="0" hangingPunct="1">
                        <a:lnSpc>
                          <a:spcPct val="100000"/>
                        </a:lnSpc>
                        <a:spcAft>
                          <a:spcPts val="0"/>
                        </a:spcAft>
                      </a:pPr>
                      <a:r>
                        <a:rPr lang="nl-NL" sz="1800" kern="1200" dirty="0" smtClean="0">
                          <a:solidFill>
                            <a:schemeClr val="dk1"/>
                          </a:solidFill>
                          <a:effectLst/>
                          <a:latin typeface="+mn-lt"/>
                          <a:ea typeface="+mn-ea"/>
                          <a:cs typeface="+mn-cs"/>
                        </a:rPr>
                        <a:t>0.48 (0.27 </a:t>
                      </a:r>
                      <a:r>
                        <a:rPr lang="nl-NL" sz="1800" kern="1200" dirty="0" err="1" smtClean="0">
                          <a:solidFill>
                            <a:schemeClr val="dk1"/>
                          </a:solidFill>
                          <a:effectLst/>
                          <a:latin typeface="+mn-lt"/>
                          <a:ea typeface="+mn-ea"/>
                          <a:cs typeface="+mn-cs"/>
                        </a:rPr>
                        <a:t>to</a:t>
                      </a:r>
                      <a:r>
                        <a:rPr lang="nl-NL" sz="1800" kern="1200" dirty="0" smtClean="0">
                          <a:solidFill>
                            <a:schemeClr val="dk1"/>
                          </a:solidFill>
                          <a:effectLst/>
                          <a:latin typeface="+mn-lt"/>
                          <a:ea typeface="+mn-ea"/>
                          <a:cs typeface="+mn-cs"/>
                        </a:rPr>
                        <a:t> 0.83)</a:t>
                      </a:r>
                      <a:endParaRPr lang="nl-NL" sz="1800" kern="1200" dirty="0">
                        <a:solidFill>
                          <a:schemeClr val="dk1"/>
                        </a:solidFill>
                        <a:effectLst/>
                        <a:latin typeface="+mn-lt"/>
                        <a:ea typeface="+mn-ea"/>
                        <a:cs typeface="+mn-cs"/>
                      </a:endParaRPr>
                    </a:p>
                  </a:txBody>
                  <a:tcPr marL="37656" marR="37656" marT="0" marB="0" anchor="ctr"/>
                </a:tc>
                <a:extLst>
                  <a:ext uri="{0D108BD9-81ED-4DB2-BD59-A6C34878D82A}">
                    <a16:rowId xmlns:a16="http://schemas.microsoft.com/office/drawing/2014/main" val="2528744475"/>
                  </a:ext>
                </a:extLst>
              </a:tr>
              <a:tr h="270155">
                <a:tc>
                  <a:txBody>
                    <a:bodyPr/>
                    <a:lstStyle/>
                    <a:p>
                      <a:pPr algn="l">
                        <a:lnSpc>
                          <a:spcPct val="107000"/>
                        </a:lnSpc>
                        <a:spcAft>
                          <a:spcPts val="800"/>
                        </a:spcAft>
                      </a:pPr>
                      <a:r>
                        <a:rPr lang="nl-NL" sz="1800" b="1" kern="1200" dirty="0" smtClean="0">
                          <a:solidFill>
                            <a:schemeClr val="lt1"/>
                          </a:solidFill>
                          <a:effectLst/>
                          <a:latin typeface="+mn-lt"/>
                          <a:ea typeface="+mn-ea"/>
                          <a:cs typeface="+mn-cs"/>
                        </a:rPr>
                        <a:t>   Minor</a:t>
                      </a:r>
                      <a:endParaRPr lang="nl-NL" sz="1800" b="1" kern="1200" dirty="0">
                        <a:solidFill>
                          <a:schemeClr val="lt1"/>
                        </a:solidFill>
                        <a:effectLst/>
                        <a:latin typeface="+mn-lt"/>
                        <a:ea typeface="+mn-ea"/>
                        <a:cs typeface="+mn-cs"/>
                      </a:endParaRPr>
                    </a:p>
                  </a:txBody>
                  <a:tcPr marL="68580" marR="68580" marT="0" marB="0" anchor="ctr">
                    <a:solidFill>
                      <a:srgbClr val="AE1022"/>
                    </a:solidFill>
                  </a:tcPr>
                </a:tc>
                <a:tc>
                  <a:txBody>
                    <a:bodyPr/>
                    <a:lstStyle/>
                    <a:p>
                      <a:pPr marL="0" algn="ctr" defTabSz="914400" rtl="0" eaLnBrk="1" latinLnBrk="0" hangingPunct="1">
                        <a:lnSpc>
                          <a:spcPct val="100000"/>
                        </a:lnSpc>
                        <a:spcAft>
                          <a:spcPts val="0"/>
                        </a:spcAft>
                      </a:pPr>
                      <a:r>
                        <a:rPr lang="nl-NL" sz="1800" kern="1200" dirty="0" smtClean="0">
                          <a:solidFill>
                            <a:schemeClr val="dk1"/>
                          </a:solidFill>
                          <a:effectLst/>
                          <a:latin typeface="+mn-lt"/>
                          <a:ea typeface="+mn-ea"/>
                          <a:cs typeface="+mn-cs"/>
                        </a:rPr>
                        <a:t>33 (10.0)</a:t>
                      </a:r>
                      <a:endParaRPr lang="nl-NL" sz="1800" kern="1200" dirty="0">
                        <a:solidFill>
                          <a:schemeClr val="dk1"/>
                        </a:solidFill>
                        <a:effectLst/>
                        <a:latin typeface="+mn-lt"/>
                        <a:ea typeface="+mn-ea"/>
                        <a:cs typeface="+mn-cs"/>
                      </a:endParaRPr>
                    </a:p>
                  </a:txBody>
                  <a:tcPr marL="37656" marR="37656" marT="0" marB="0" anchor="ctr"/>
                </a:tc>
                <a:tc>
                  <a:txBody>
                    <a:bodyPr/>
                    <a:lstStyle/>
                    <a:p>
                      <a:pPr marL="0" algn="ctr" defTabSz="914400" rtl="0" eaLnBrk="1" latinLnBrk="0" hangingPunct="1">
                        <a:lnSpc>
                          <a:spcPct val="100000"/>
                        </a:lnSpc>
                        <a:spcAft>
                          <a:spcPts val="0"/>
                        </a:spcAft>
                      </a:pPr>
                      <a:r>
                        <a:rPr lang="nl-NL" sz="1800" kern="1200" dirty="0" smtClean="0">
                          <a:solidFill>
                            <a:schemeClr val="dk1"/>
                          </a:solidFill>
                          <a:effectLst/>
                          <a:latin typeface="+mn-lt"/>
                          <a:ea typeface="+mn-ea"/>
                          <a:cs typeface="+mn-cs"/>
                        </a:rPr>
                        <a:t>56 (15.9)</a:t>
                      </a:r>
                      <a:endParaRPr lang="nl-NL" sz="1800" kern="1200" dirty="0">
                        <a:solidFill>
                          <a:schemeClr val="dk1"/>
                        </a:solidFill>
                        <a:effectLst/>
                        <a:latin typeface="+mn-lt"/>
                        <a:ea typeface="+mn-ea"/>
                        <a:cs typeface="+mn-cs"/>
                      </a:endParaRPr>
                    </a:p>
                  </a:txBody>
                  <a:tcPr marL="37656" marR="37656" marT="0" marB="0" anchor="ctr"/>
                </a:tc>
                <a:tc>
                  <a:txBody>
                    <a:bodyPr/>
                    <a:lstStyle/>
                    <a:p>
                      <a:pPr marL="0" algn="ctr" defTabSz="914400" rtl="0" eaLnBrk="1" latinLnBrk="0" hangingPunct="1">
                        <a:lnSpc>
                          <a:spcPct val="100000"/>
                        </a:lnSpc>
                        <a:spcAft>
                          <a:spcPts val="0"/>
                        </a:spcAft>
                      </a:pPr>
                      <a:r>
                        <a:rPr lang="nl-NL" sz="1800" kern="1200" dirty="0" smtClean="0">
                          <a:solidFill>
                            <a:schemeClr val="dk1"/>
                          </a:solidFill>
                          <a:effectLst/>
                          <a:latin typeface="+mn-lt"/>
                          <a:ea typeface="+mn-ea"/>
                          <a:cs typeface="+mn-cs"/>
                        </a:rPr>
                        <a:t>0.63</a:t>
                      </a:r>
                      <a:r>
                        <a:rPr lang="nl-NL" sz="1800" kern="1200" baseline="0" dirty="0" smtClean="0">
                          <a:solidFill>
                            <a:schemeClr val="dk1"/>
                          </a:solidFill>
                          <a:effectLst/>
                          <a:latin typeface="+mn-lt"/>
                          <a:ea typeface="+mn-ea"/>
                          <a:cs typeface="+mn-cs"/>
                        </a:rPr>
                        <a:t> (0.42 </a:t>
                      </a:r>
                      <a:r>
                        <a:rPr lang="nl-NL" sz="1800" kern="1200" baseline="0" dirty="0" err="1" smtClean="0">
                          <a:solidFill>
                            <a:schemeClr val="dk1"/>
                          </a:solidFill>
                          <a:effectLst/>
                          <a:latin typeface="+mn-lt"/>
                          <a:ea typeface="+mn-ea"/>
                          <a:cs typeface="+mn-cs"/>
                        </a:rPr>
                        <a:t>to</a:t>
                      </a:r>
                      <a:r>
                        <a:rPr lang="nl-NL" sz="1800" kern="1200" baseline="0" dirty="0" smtClean="0">
                          <a:solidFill>
                            <a:schemeClr val="dk1"/>
                          </a:solidFill>
                          <a:effectLst/>
                          <a:latin typeface="+mn-lt"/>
                          <a:ea typeface="+mn-ea"/>
                          <a:cs typeface="+mn-cs"/>
                        </a:rPr>
                        <a:t> 0.94)</a:t>
                      </a:r>
                      <a:endParaRPr lang="nl-NL" sz="1800" kern="1200" dirty="0">
                        <a:solidFill>
                          <a:schemeClr val="dk1"/>
                        </a:solidFill>
                        <a:effectLst/>
                        <a:latin typeface="+mn-lt"/>
                        <a:ea typeface="+mn-ea"/>
                        <a:cs typeface="+mn-cs"/>
                      </a:endParaRPr>
                    </a:p>
                  </a:txBody>
                  <a:tcPr marL="37656" marR="37656" marT="0" marB="0" anchor="ctr"/>
                </a:tc>
                <a:extLst>
                  <a:ext uri="{0D108BD9-81ED-4DB2-BD59-A6C34878D82A}">
                    <a16:rowId xmlns:a16="http://schemas.microsoft.com/office/drawing/2014/main" val="625823430"/>
                  </a:ext>
                </a:extLst>
              </a:tr>
              <a:tr h="329923">
                <a:tc>
                  <a:txBody>
                    <a:bodyPr/>
                    <a:lstStyle/>
                    <a:p>
                      <a:pPr algn="l">
                        <a:lnSpc>
                          <a:spcPct val="107000"/>
                        </a:lnSpc>
                        <a:spcAft>
                          <a:spcPts val="800"/>
                        </a:spcAft>
                      </a:pPr>
                      <a:r>
                        <a:rPr lang="nl-NL" sz="1800" b="1" kern="1200" dirty="0" smtClean="0">
                          <a:solidFill>
                            <a:schemeClr val="lt1"/>
                          </a:solidFill>
                          <a:effectLst/>
                          <a:latin typeface="+mn-lt"/>
                          <a:ea typeface="+mn-ea"/>
                          <a:cs typeface="+mn-cs"/>
                        </a:rPr>
                        <a:t>VARC-2</a:t>
                      </a:r>
                      <a:r>
                        <a:rPr lang="nl-NL" sz="1800" b="1" kern="1200" baseline="0" dirty="0" smtClean="0">
                          <a:solidFill>
                            <a:schemeClr val="lt1"/>
                          </a:solidFill>
                          <a:effectLst/>
                          <a:latin typeface="+mn-lt"/>
                          <a:ea typeface="+mn-ea"/>
                          <a:cs typeface="+mn-cs"/>
                        </a:rPr>
                        <a:t> </a:t>
                      </a:r>
                      <a:r>
                        <a:rPr lang="nl-NL" sz="1800" b="1" kern="1200" baseline="0" dirty="0" err="1" smtClean="0">
                          <a:solidFill>
                            <a:schemeClr val="lt1"/>
                          </a:solidFill>
                          <a:effectLst/>
                          <a:latin typeface="+mn-lt"/>
                          <a:ea typeface="+mn-ea"/>
                          <a:cs typeface="+mn-cs"/>
                        </a:rPr>
                        <a:t>vascular</a:t>
                      </a:r>
                      <a:r>
                        <a:rPr lang="nl-NL" sz="1800" b="1" kern="1200" baseline="0" dirty="0" smtClean="0">
                          <a:solidFill>
                            <a:schemeClr val="lt1"/>
                          </a:solidFill>
                          <a:effectLst/>
                          <a:latin typeface="+mn-lt"/>
                          <a:ea typeface="+mn-ea"/>
                          <a:cs typeface="+mn-cs"/>
                        </a:rPr>
                        <a:t> </a:t>
                      </a:r>
                      <a:r>
                        <a:rPr lang="nl-NL" sz="1800" b="1" kern="1200" baseline="0" dirty="0" err="1" smtClean="0">
                          <a:solidFill>
                            <a:schemeClr val="lt1"/>
                          </a:solidFill>
                          <a:effectLst/>
                          <a:latin typeface="+mn-lt"/>
                          <a:ea typeface="+mn-ea"/>
                          <a:cs typeface="+mn-cs"/>
                        </a:rPr>
                        <a:t>complications</a:t>
                      </a:r>
                      <a:r>
                        <a:rPr lang="nl-NL" sz="1800" b="1" kern="1200" baseline="0" dirty="0" smtClean="0">
                          <a:solidFill>
                            <a:schemeClr val="lt1"/>
                          </a:solidFill>
                          <a:effectLst/>
                          <a:latin typeface="+mn-lt"/>
                          <a:ea typeface="+mn-ea"/>
                          <a:cs typeface="+mn-cs"/>
                        </a:rPr>
                        <a:t> </a:t>
                      </a:r>
                      <a:endParaRPr lang="nl-NL" sz="1800" b="1" kern="1200" dirty="0">
                        <a:solidFill>
                          <a:schemeClr val="lt1"/>
                        </a:solidFill>
                        <a:effectLst/>
                        <a:latin typeface="+mn-lt"/>
                        <a:ea typeface="+mn-ea"/>
                        <a:cs typeface="+mn-cs"/>
                      </a:endParaRPr>
                    </a:p>
                  </a:txBody>
                  <a:tcPr marL="68580" marR="68580" marT="0" marB="0" anchor="ctr">
                    <a:solidFill>
                      <a:srgbClr val="AE1022"/>
                    </a:solidFill>
                  </a:tcPr>
                </a:tc>
                <a:tc>
                  <a:txBody>
                    <a:bodyPr/>
                    <a:lstStyle/>
                    <a:p>
                      <a:pPr marL="0" algn="ctr" defTabSz="914400" rtl="0" eaLnBrk="1" latinLnBrk="0" hangingPunct="1">
                        <a:lnSpc>
                          <a:spcPct val="100000"/>
                        </a:lnSpc>
                        <a:spcAft>
                          <a:spcPts val="0"/>
                        </a:spcAft>
                      </a:pPr>
                      <a:endParaRPr lang="nl-NL" sz="1800" kern="1200" dirty="0">
                        <a:solidFill>
                          <a:schemeClr val="dk1"/>
                        </a:solidFill>
                        <a:effectLst/>
                        <a:latin typeface="+mn-lt"/>
                        <a:ea typeface="+mn-ea"/>
                        <a:cs typeface="+mn-cs"/>
                      </a:endParaRPr>
                    </a:p>
                  </a:txBody>
                  <a:tcPr marL="37656" marR="37656" marT="0" marB="0" anchor="ctr"/>
                </a:tc>
                <a:tc>
                  <a:txBody>
                    <a:bodyPr/>
                    <a:lstStyle/>
                    <a:p>
                      <a:pPr marL="0" algn="ctr" defTabSz="914400" rtl="0" eaLnBrk="1" latinLnBrk="0" hangingPunct="1">
                        <a:lnSpc>
                          <a:spcPct val="100000"/>
                        </a:lnSpc>
                        <a:spcAft>
                          <a:spcPts val="0"/>
                        </a:spcAft>
                      </a:pPr>
                      <a:endParaRPr lang="nl-NL" sz="1800" kern="1200" dirty="0">
                        <a:solidFill>
                          <a:schemeClr val="dk1"/>
                        </a:solidFill>
                        <a:effectLst/>
                        <a:latin typeface="+mn-lt"/>
                        <a:ea typeface="+mn-ea"/>
                        <a:cs typeface="+mn-cs"/>
                      </a:endParaRPr>
                    </a:p>
                  </a:txBody>
                  <a:tcPr marL="37656" marR="37656" marT="0" marB="0" anchor="ctr"/>
                </a:tc>
                <a:tc>
                  <a:txBody>
                    <a:bodyPr/>
                    <a:lstStyle/>
                    <a:p>
                      <a:pPr marL="0" algn="ctr" defTabSz="914400" rtl="0" eaLnBrk="1" latinLnBrk="0" hangingPunct="1">
                        <a:lnSpc>
                          <a:spcPct val="100000"/>
                        </a:lnSpc>
                        <a:spcAft>
                          <a:spcPts val="0"/>
                        </a:spcAft>
                      </a:pPr>
                      <a:endParaRPr lang="nl-NL" sz="1800" kern="1200" dirty="0">
                        <a:solidFill>
                          <a:schemeClr val="dk1"/>
                        </a:solidFill>
                        <a:effectLst/>
                        <a:latin typeface="+mn-lt"/>
                        <a:ea typeface="+mn-ea"/>
                        <a:cs typeface="+mn-cs"/>
                      </a:endParaRPr>
                    </a:p>
                  </a:txBody>
                  <a:tcPr marL="37656" marR="37656" marT="0" marB="0" anchor="ctr"/>
                </a:tc>
                <a:extLst>
                  <a:ext uri="{0D108BD9-81ED-4DB2-BD59-A6C34878D82A}">
                    <a16:rowId xmlns:a16="http://schemas.microsoft.com/office/drawing/2014/main" val="547274328"/>
                  </a:ext>
                </a:extLst>
              </a:tr>
              <a:tr h="264222">
                <a:tc>
                  <a:txBody>
                    <a:bodyPr/>
                    <a:lstStyle/>
                    <a:p>
                      <a:r>
                        <a:rPr lang="en-US" sz="1800" b="1" kern="1200" dirty="0" smtClean="0">
                          <a:solidFill>
                            <a:schemeClr val="lt1"/>
                          </a:solidFill>
                          <a:effectLst/>
                          <a:latin typeface="+mn-lt"/>
                          <a:ea typeface="+mn-ea"/>
                          <a:cs typeface="+mn-cs"/>
                        </a:rPr>
                        <a:t>   Major </a:t>
                      </a:r>
                      <a:endParaRPr lang="en-US" sz="1800" b="1" kern="1200" dirty="0">
                        <a:solidFill>
                          <a:schemeClr val="lt1"/>
                        </a:solidFill>
                        <a:effectLst/>
                        <a:latin typeface="+mn-lt"/>
                        <a:ea typeface="+mn-ea"/>
                        <a:cs typeface="+mn-cs"/>
                      </a:endParaRPr>
                    </a:p>
                  </a:txBody>
                  <a:tcPr marL="68580" marR="68580" marT="0" marB="0" anchor="ctr">
                    <a:solidFill>
                      <a:srgbClr val="AE1022"/>
                    </a:solidFill>
                  </a:tcPr>
                </a:tc>
                <a:tc>
                  <a:txBody>
                    <a:bodyPr/>
                    <a:lstStyle/>
                    <a:p>
                      <a:pPr marL="0" algn="ctr" defTabSz="914400" rtl="0" eaLnBrk="1" latinLnBrk="0" hangingPunct="1">
                        <a:lnSpc>
                          <a:spcPct val="100000"/>
                        </a:lnSpc>
                        <a:spcAft>
                          <a:spcPts val="0"/>
                        </a:spcAft>
                      </a:pPr>
                      <a:r>
                        <a:rPr lang="en-US" sz="1800" kern="1200" dirty="0" smtClean="0">
                          <a:solidFill>
                            <a:schemeClr val="dk1"/>
                          </a:solidFill>
                          <a:effectLst/>
                          <a:latin typeface="+mn-lt"/>
                          <a:ea typeface="+mn-ea"/>
                          <a:cs typeface="+mn-cs"/>
                        </a:rPr>
                        <a:t>11 (3.3)</a:t>
                      </a:r>
                      <a:endParaRPr lang="en-US" sz="1800" kern="1200" dirty="0">
                        <a:solidFill>
                          <a:schemeClr val="dk1"/>
                        </a:solidFill>
                        <a:effectLst/>
                        <a:latin typeface="+mn-lt"/>
                        <a:ea typeface="+mn-ea"/>
                        <a:cs typeface="+mn-cs"/>
                      </a:endParaRPr>
                    </a:p>
                  </a:txBody>
                  <a:tcPr marL="37656" marR="37656" marT="0" marB="0" anchor="ctr"/>
                </a:tc>
                <a:tc>
                  <a:txBody>
                    <a:bodyPr/>
                    <a:lstStyle/>
                    <a:p>
                      <a:pPr marL="0" algn="ctr" defTabSz="914400" rtl="0" eaLnBrk="1" latinLnBrk="0" hangingPunct="1">
                        <a:lnSpc>
                          <a:spcPct val="100000"/>
                        </a:lnSpc>
                        <a:spcAft>
                          <a:spcPts val="0"/>
                        </a:spcAft>
                      </a:pPr>
                      <a:r>
                        <a:rPr lang="en-US" sz="1800" kern="1200" dirty="0" smtClean="0">
                          <a:solidFill>
                            <a:schemeClr val="dk1"/>
                          </a:solidFill>
                          <a:effectLst/>
                          <a:latin typeface="+mn-lt"/>
                          <a:ea typeface="+mn-ea"/>
                          <a:cs typeface="+mn-cs"/>
                        </a:rPr>
                        <a:t>23 (6.9)</a:t>
                      </a:r>
                      <a:endParaRPr lang="en-US" sz="1800" kern="1200" dirty="0">
                        <a:solidFill>
                          <a:schemeClr val="dk1"/>
                        </a:solidFill>
                        <a:effectLst/>
                        <a:latin typeface="+mn-lt"/>
                        <a:ea typeface="+mn-ea"/>
                        <a:cs typeface="+mn-cs"/>
                      </a:endParaRPr>
                    </a:p>
                  </a:txBody>
                  <a:tcPr marL="37656" marR="37656" marT="0" marB="0" anchor="ctr"/>
                </a:tc>
                <a:tc>
                  <a:txBody>
                    <a:bodyPr/>
                    <a:lstStyle/>
                    <a:p>
                      <a:pPr marL="0" algn="ctr" defTabSz="914400" rtl="0" eaLnBrk="1" latinLnBrk="0" hangingPunct="1">
                        <a:lnSpc>
                          <a:spcPct val="100000"/>
                        </a:lnSpc>
                        <a:spcAft>
                          <a:spcPts val="0"/>
                        </a:spcAft>
                      </a:pPr>
                      <a:endParaRPr lang="en-US" sz="1800" kern="1200" dirty="0">
                        <a:solidFill>
                          <a:schemeClr val="dk1"/>
                        </a:solidFill>
                        <a:effectLst/>
                        <a:latin typeface="+mn-lt"/>
                        <a:ea typeface="+mn-ea"/>
                        <a:cs typeface="+mn-cs"/>
                      </a:endParaRPr>
                    </a:p>
                  </a:txBody>
                  <a:tcPr marL="37656" marR="37656" marT="0" marB="0" anchor="ctr"/>
                </a:tc>
                <a:extLst>
                  <a:ext uri="{0D108BD9-81ED-4DB2-BD59-A6C34878D82A}">
                    <a16:rowId xmlns:a16="http://schemas.microsoft.com/office/drawing/2014/main" val="3515766135"/>
                  </a:ext>
                </a:extLst>
              </a:tr>
              <a:tr h="264222">
                <a:tc>
                  <a:txBody>
                    <a:bodyPr/>
                    <a:lstStyle/>
                    <a:p>
                      <a:r>
                        <a:rPr lang="en-US" sz="1800" b="1" kern="1200" dirty="0" smtClean="0">
                          <a:solidFill>
                            <a:schemeClr val="lt1"/>
                          </a:solidFill>
                          <a:effectLst/>
                          <a:latin typeface="+mn-lt"/>
                          <a:ea typeface="+mn-ea"/>
                          <a:cs typeface="+mn-cs"/>
                        </a:rPr>
                        <a:t>   Minor</a:t>
                      </a:r>
                      <a:endParaRPr lang="en-US" sz="1800" b="1" kern="1200" dirty="0">
                        <a:solidFill>
                          <a:schemeClr val="lt1"/>
                        </a:solidFill>
                        <a:effectLst/>
                        <a:latin typeface="+mn-lt"/>
                        <a:ea typeface="+mn-ea"/>
                        <a:cs typeface="+mn-cs"/>
                      </a:endParaRPr>
                    </a:p>
                  </a:txBody>
                  <a:tcPr marL="68580" marR="68580" marT="0" marB="0" anchor="ctr">
                    <a:solidFill>
                      <a:srgbClr val="AE1022"/>
                    </a:solidFill>
                  </a:tcPr>
                </a:tc>
                <a:tc>
                  <a:txBody>
                    <a:bodyPr/>
                    <a:lstStyle/>
                    <a:p>
                      <a:pPr marL="0" algn="ctr" defTabSz="914400" rtl="0" eaLnBrk="1" latinLnBrk="0" hangingPunct="1">
                        <a:lnSpc>
                          <a:spcPct val="100000"/>
                        </a:lnSpc>
                        <a:spcAft>
                          <a:spcPts val="0"/>
                        </a:spcAft>
                      </a:pPr>
                      <a:r>
                        <a:rPr lang="en-US" sz="1800" kern="1200" smtClean="0">
                          <a:solidFill>
                            <a:schemeClr val="dk1"/>
                          </a:solidFill>
                          <a:effectLst/>
                          <a:latin typeface="+mn-lt"/>
                          <a:ea typeface="+mn-ea"/>
                          <a:cs typeface="+mn-cs"/>
                        </a:rPr>
                        <a:t>22 (6.6)</a:t>
                      </a:r>
                      <a:endParaRPr lang="en-US" sz="1800" kern="1200" dirty="0">
                        <a:solidFill>
                          <a:schemeClr val="dk1"/>
                        </a:solidFill>
                        <a:effectLst/>
                        <a:latin typeface="+mn-lt"/>
                        <a:ea typeface="+mn-ea"/>
                        <a:cs typeface="+mn-cs"/>
                      </a:endParaRPr>
                    </a:p>
                  </a:txBody>
                  <a:tcPr marL="37656" marR="37656" marT="0" marB="0" anchor="ctr"/>
                </a:tc>
                <a:tc>
                  <a:txBody>
                    <a:bodyPr/>
                    <a:lstStyle/>
                    <a:p>
                      <a:pPr marL="0" algn="ctr" defTabSz="914400" rtl="0" eaLnBrk="1" latinLnBrk="0" hangingPunct="1">
                        <a:lnSpc>
                          <a:spcPct val="100000"/>
                        </a:lnSpc>
                        <a:spcAft>
                          <a:spcPts val="0"/>
                        </a:spcAft>
                      </a:pPr>
                      <a:r>
                        <a:rPr lang="en-US" sz="1800" kern="1200" dirty="0" smtClean="0">
                          <a:solidFill>
                            <a:schemeClr val="dk1"/>
                          </a:solidFill>
                          <a:effectLst/>
                          <a:latin typeface="+mn-lt"/>
                          <a:ea typeface="+mn-ea"/>
                          <a:cs typeface="+mn-cs"/>
                        </a:rPr>
                        <a:t>33 (9.9)</a:t>
                      </a:r>
                      <a:endParaRPr lang="en-US" sz="1800" kern="1200" dirty="0">
                        <a:solidFill>
                          <a:schemeClr val="dk1"/>
                        </a:solidFill>
                        <a:effectLst/>
                        <a:latin typeface="+mn-lt"/>
                        <a:ea typeface="+mn-ea"/>
                        <a:cs typeface="+mn-cs"/>
                      </a:endParaRPr>
                    </a:p>
                  </a:txBody>
                  <a:tcPr marL="37656" marR="37656" marT="0" marB="0" anchor="ctr"/>
                </a:tc>
                <a:tc>
                  <a:txBody>
                    <a:bodyPr/>
                    <a:lstStyle/>
                    <a:p>
                      <a:pPr marL="0" algn="ctr" defTabSz="914400" rtl="0" eaLnBrk="1" latinLnBrk="0" hangingPunct="1">
                        <a:lnSpc>
                          <a:spcPct val="100000"/>
                        </a:lnSpc>
                        <a:spcAft>
                          <a:spcPts val="0"/>
                        </a:spcAft>
                      </a:pPr>
                      <a:endParaRPr lang="en-US" sz="1800" kern="1200" dirty="0">
                        <a:solidFill>
                          <a:schemeClr val="dk1"/>
                        </a:solidFill>
                        <a:effectLst/>
                        <a:latin typeface="+mn-lt"/>
                        <a:ea typeface="+mn-ea"/>
                        <a:cs typeface="+mn-cs"/>
                      </a:endParaRPr>
                    </a:p>
                  </a:txBody>
                  <a:tcPr marL="37656" marR="37656" marT="0" marB="0" anchor="ctr"/>
                </a:tc>
                <a:extLst>
                  <a:ext uri="{0D108BD9-81ED-4DB2-BD59-A6C34878D82A}">
                    <a16:rowId xmlns:a16="http://schemas.microsoft.com/office/drawing/2014/main" val="879169540"/>
                  </a:ext>
                </a:extLst>
              </a:tr>
            </a:tbl>
          </a:graphicData>
        </a:graphic>
      </p:graphicFrame>
      <p:sp>
        <p:nvSpPr>
          <p:cNvPr id="6" name="Rechthoek 5"/>
          <p:cNvSpPr/>
          <p:nvPr/>
        </p:nvSpPr>
        <p:spPr>
          <a:xfrm>
            <a:off x="841441" y="5674457"/>
            <a:ext cx="9372602" cy="28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hoek 8"/>
          <p:cNvSpPr/>
          <p:nvPr/>
        </p:nvSpPr>
        <p:spPr>
          <a:xfrm>
            <a:off x="834959" y="4778639"/>
            <a:ext cx="9372602" cy="28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01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200" b="1" dirty="0" smtClean="0">
                <a:latin typeface="+mn-lt"/>
              </a:rPr>
              <a:t>Conclusions POPULAR TAVI - </a:t>
            </a:r>
            <a:r>
              <a:rPr lang="en-US" sz="2800" b="1" dirty="0" smtClean="0">
                <a:latin typeface="+mn-lt"/>
              </a:rPr>
              <a:t>COHORT A</a:t>
            </a:r>
            <a:endParaRPr lang="en-US" sz="3200" b="1" dirty="0">
              <a:latin typeface="+mn-lt"/>
            </a:endParaRPr>
          </a:p>
        </p:txBody>
      </p:sp>
      <p:sp>
        <p:nvSpPr>
          <p:cNvPr id="4" name="Tijdelijke aanduiding voor inhoud 2">
            <a:extLst>
              <a:ext uri="{FF2B5EF4-FFF2-40B4-BE49-F238E27FC236}">
                <a16:creationId xmlns:a16="http://schemas.microsoft.com/office/drawing/2014/main" id="{7F34061F-9C83-4C4E-AAEF-B2A8F7802523}"/>
              </a:ext>
            </a:extLst>
          </p:cNvPr>
          <p:cNvSpPr>
            <a:spLocks noGrp="1"/>
          </p:cNvSpPr>
          <p:nvPr>
            <p:ph idx="1"/>
          </p:nvPr>
        </p:nvSpPr>
        <p:spPr/>
        <p:txBody>
          <a:bodyPr>
            <a:normAutofit fontScale="92500" lnSpcReduction="20000"/>
          </a:bodyPr>
          <a:lstStyle/>
          <a:p>
            <a:pPr marL="0" indent="0">
              <a:lnSpc>
                <a:spcPct val="150000"/>
              </a:lnSpc>
              <a:buNone/>
            </a:pPr>
            <a:r>
              <a:rPr lang="en-US" sz="2400" dirty="0" smtClean="0"/>
              <a:t>As with cohort B of the POPULAR TAVI trial</a:t>
            </a:r>
          </a:p>
          <a:p>
            <a:pPr marL="0" indent="0">
              <a:lnSpc>
                <a:spcPct val="150000"/>
              </a:lnSpc>
              <a:buNone/>
            </a:pPr>
            <a:r>
              <a:rPr lang="en-US" sz="2400" dirty="0" smtClean="0"/>
              <a:t>In patients without a chronic indication for oral anticoagulation </a:t>
            </a:r>
          </a:p>
          <a:p>
            <a:pPr marL="0" indent="0">
              <a:lnSpc>
                <a:spcPct val="150000"/>
              </a:lnSpc>
              <a:buNone/>
            </a:pPr>
            <a:endParaRPr lang="en-US" sz="2400" dirty="0" smtClean="0"/>
          </a:p>
          <a:p>
            <a:pPr marL="0" indent="0">
              <a:lnSpc>
                <a:spcPct val="150000"/>
              </a:lnSpc>
              <a:buNone/>
            </a:pPr>
            <a:r>
              <a:rPr lang="en-US" sz="3000" b="1" dirty="0" smtClean="0">
                <a:solidFill>
                  <a:srgbClr val="AE1022"/>
                </a:solidFill>
              </a:rPr>
              <a:t>Aspirin alone as compared to aspirin + 3 months </a:t>
            </a:r>
            <a:r>
              <a:rPr lang="en-US" sz="3000" b="1" dirty="0" err="1" smtClean="0">
                <a:solidFill>
                  <a:srgbClr val="AE1022"/>
                </a:solidFill>
              </a:rPr>
              <a:t>clopidogrel</a:t>
            </a:r>
            <a:r>
              <a:rPr lang="en-US" sz="3000" b="1" dirty="0" smtClean="0">
                <a:solidFill>
                  <a:srgbClr val="AE1022"/>
                </a:solidFill>
              </a:rPr>
              <a:t>:</a:t>
            </a:r>
          </a:p>
          <a:p>
            <a:pPr lvl="1">
              <a:lnSpc>
                <a:spcPct val="150000"/>
              </a:lnSpc>
              <a:buFont typeface="Calibri" panose="020F0502020204030204" pitchFamily="34" charset="0"/>
              <a:buChar char="‒"/>
            </a:pPr>
            <a:r>
              <a:rPr lang="en-US" sz="3000" b="1" dirty="0" smtClean="0">
                <a:solidFill>
                  <a:srgbClr val="AE1022"/>
                </a:solidFill>
              </a:rPr>
              <a:t>Reduces the rate of bleeding events, including major, life-threatening, or disabling bleeding</a:t>
            </a:r>
          </a:p>
          <a:p>
            <a:pPr lvl="1">
              <a:lnSpc>
                <a:spcPct val="150000"/>
              </a:lnSpc>
              <a:buFont typeface="Calibri" panose="020F0502020204030204" pitchFamily="34" charset="0"/>
              <a:buChar char="‒"/>
            </a:pPr>
            <a:r>
              <a:rPr lang="en-US" sz="3000" b="1" dirty="0" smtClean="0">
                <a:solidFill>
                  <a:srgbClr val="AE1022"/>
                </a:solidFill>
              </a:rPr>
              <a:t>Does not increase the rate of thromboembolic events </a:t>
            </a:r>
          </a:p>
          <a:p>
            <a:endParaRPr lang="en-US" sz="2400" dirty="0"/>
          </a:p>
        </p:txBody>
      </p:sp>
    </p:spTree>
    <p:extLst>
      <p:ext uri="{BB962C8B-B14F-4D97-AF65-F5344CB8AC3E}">
        <p14:creationId xmlns:p14="http://schemas.microsoft.com/office/powerpoint/2010/main" val="2796632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200" b="1" dirty="0" smtClean="0">
                <a:latin typeface="+mn-lt"/>
              </a:rPr>
              <a:t>Acknowledgments</a:t>
            </a:r>
            <a:endParaRPr lang="en-US" sz="3200" b="1" dirty="0">
              <a:latin typeface="+mn-lt"/>
            </a:endParaRPr>
          </a:p>
        </p:txBody>
      </p:sp>
      <p:sp>
        <p:nvSpPr>
          <p:cNvPr id="4" name="Tijdelijke aanduiding voor inhoud 2">
            <a:extLst>
              <a:ext uri="{FF2B5EF4-FFF2-40B4-BE49-F238E27FC236}">
                <a16:creationId xmlns:a16="http://schemas.microsoft.com/office/drawing/2014/main" id="{3FD6B361-3CC1-C04B-BBD9-A3E084AD77D0}"/>
              </a:ext>
            </a:extLst>
          </p:cNvPr>
          <p:cNvSpPr>
            <a:spLocks noGrp="1"/>
          </p:cNvSpPr>
          <p:nvPr>
            <p:ph idx="1"/>
          </p:nvPr>
        </p:nvSpPr>
        <p:spPr>
          <a:xfrm>
            <a:off x="727544" y="1498889"/>
            <a:ext cx="9241971" cy="4687226"/>
          </a:xfrm>
        </p:spPr>
        <p:txBody>
          <a:bodyPr numCol="4">
            <a:noAutofit/>
          </a:bodyPr>
          <a:lstStyle/>
          <a:p>
            <a:pPr marL="0" indent="0">
              <a:buNone/>
            </a:pPr>
            <a:r>
              <a:rPr lang="nl-NL" sz="1300" b="1" dirty="0"/>
              <a:t>Investigators</a:t>
            </a:r>
          </a:p>
          <a:p>
            <a:pPr marL="0" indent="0">
              <a:buNone/>
            </a:pPr>
            <a:r>
              <a:rPr lang="en-US" sz="1300" dirty="0" smtClean="0"/>
              <a:t>Vincent J Nijenhuis</a:t>
            </a:r>
          </a:p>
          <a:p>
            <a:pPr marL="0" indent="0">
              <a:buNone/>
            </a:pPr>
            <a:r>
              <a:rPr lang="en-US" sz="1300" dirty="0" smtClean="0"/>
              <a:t>(Coordinating Investigator)</a:t>
            </a:r>
            <a:endParaRPr lang="en-US" sz="1300" dirty="0"/>
          </a:p>
          <a:p>
            <a:pPr marL="0" indent="0">
              <a:buNone/>
            </a:pPr>
            <a:r>
              <a:rPr lang="en-US" sz="1300" dirty="0"/>
              <a:t>Ronak </a:t>
            </a:r>
            <a:r>
              <a:rPr lang="en-US" sz="1300" dirty="0" err="1"/>
              <a:t>Delewi</a:t>
            </a:r>
            <a:endParaRPr lang="en-US" sz="1300" dirty="0"/>
          </a:p>
          <a:p>
            <a:pPr marL="0" indent="0">
              <a:buNone/>
            </a:pPr>
            <a:r>
              <a:rPr lang="en-US" sz="1300" dirty="0" err="1"/>
              <a:t>Renicus</a:t>
            </a:r>
            <a:r>
              <a:rPr lang="en-US" sz="1300" dirty="0"/>
              <a:t> S. </a:t>
            </a:r>
            <a:r>
              <a:rPr lang="en-US" sz="1300" dirty="0" err="1"/>
              <a:t>Hermanides</a:t>
            </a:r>
            <a:endParaRPr lang="en-US" sz="1300" dirty="0"/>
          </a:p>
          <a:p>
            <a:pPr marL="0" indent="0">
              <a:buNone/>
            </a:pPr>
            <a:r>
              <a:rPr lang="en-US" sz="1300" dirty="0" err="1"/>
              <a:t>Wouter</a:t>
            </a:r>
            <a:r>
              <a:rPr lang="en-US" sz="1300" dirty="0"/>
              <a:t> </a:t>
            </a:r>
            <a:r>
              <a:rPr lang="en-US" sz="1300" dirty="0" err="1"/>
              <a:t>Holvoet</a:t>
            </a:r>
            <a:endParaRPr lang="en-US" sz="1300" dirty="0"/>
          </a:p>
          <a:p>
            <a:pPr marL="0" indent="0">
              <a:buNone/>
            </a:pPr>
            <a:r>
              <a:rPr lang="en-US" sz="1300" dirty="0"/>
              <a:t>Christophe L.F. Dubois</a:t>
            </a:r>
          </a:p>
          <a:p>
            <a:pPr marL="0" indent="0">
              <a:buNone/>
            </a:pPr>
            <a:r>
              <a:rPr lang="en-US" sz="1300" dirty="0"/>
              <a:t>Peter </a:t>
            </a:r>
            <a:r>
              <a:rPr lang="en-US" sz="1300" dirty="0" err="1"/>
              <a:t>Frambach</a:t>
            </a:r>
            <a:endParaRPr lang="en-US" sz="1300" dirty="0"/>
          </a:p>
          <a:p>
            <a:pPr marL="0" indent="0">
              <a:buNone/>
            </a:pPr>
            <a:r>
              <a:rPr lang="en-US" sz="1300" dirty="0"/>
              <a:t>Bernard De </a:t>
            </a:r>
            <a:r>
              <a:rPr lang="en-US" sz="1300" dirty="0" err="1"/>
              <a:t>Bruyne</a:t>
            </a:r>
            <a:endParaRPr lang="en-US" sz="1300" dirty="0"/>
          </a:p>
          <a:p>
            <a:pPr marL="0" indent="0">
              <a:buNone/>
            </a:pPr>
            <a:r>
              <a:rPr lang="en-US" sz="1300" dirty="0"/>
              <a:t>Gert K. van </a:t>
            </a:r>
            <a:r>
              <a:rPr lang="en-US" sz="1300" dirty="0" err="1"/>
              <a:t>Houwelingen</a:t>
            </a:r>
            <a:endParaRPr lang="en-US" sz="1300" dirty="0"/>
          </a:p>
          <a:p>
            <a:pPr marL="0" indent="0">
              <a:buNone/>
            </a:pPr>
            <a:r>
              <a:rPr lang="en-US" sz="1300" dirty="0"/>
              <a:t>Jan A.S. Van Der </a:t>
            </a:r>
            <a:r>
              <a:rPr lang="en-US" sz="1300" dirty="0" err="1"/>
              <a:t>Heyden</a:t>
            </a:r>
            <a:endParaRPr lang="en-US" sz="1300" dirty="0"/>
          </a:p>
          <a:p>
            <a:pPr marL="0" indent="0">
              <a:buNone/>
            </a:pPr>
            <a:r>
              <a:rPr lang="en-US" sz="1300" dirty="0"/>
              <a:t>Petr </a:t>
            </a:r>
            <a:r>
              <a:rPr lang="en-US" sz="1300" dirty="0" err="1"/>
              <a:t>Toušek</a:t>
            </a:r>
            <a:endParaRPr lang="en-US" sz="1300" dirty="0"/>
          </a:p>
          <a:p>
            <a:pPr marL="0" indent="0">
              <a:buNone/>
            </a:pPr>
            <a:r>
              <a:rPr lang="en-US" sz="1300" dirty="0"/>
              <a:t>Frank van der </a:t>
            </a:r>
            <a:r>
              <a:rPr lang="en-US" sz="1300" dirty="0" err="1"/>
              <a:t>Kley</a:t>
            </a:r>
            <a:endParaRPr lang="en-US" sz="1300" dirty="0"/>
          </a:p>
          <a:p>
            <a:pPr marL="0" indent="0">
              <a:buNone/>
            </a:pPr>
            <a:r>
              <a:rPr lang="en-US" sz="1300" dirty="0"/>
              <a:t>Ian </a:t>
            </a:r>
            <a:r>
              <a:rPr lang="en-US" sz="1300" dirty="0" err="1"/>
              <a:t>Buysschaert</a:t>
            </a:r>
            <a:r>
              <a:rPr lang="en-US" sz="1300" dirty="0"/>
              <a:t> </a:t>
            </a:r>
            <a:endParaRPr lang="en-US" sz="1300" i="1" dirty="0"/>
          </a:p>
          <a:p>
            <a:pPr marL="0" indent="0">
              <a:buNone/>
            </a:pPr>
            <a:r>
              <a:rPr lang="en-US" sz="1300" dirty="0"/>
              <a:t>Carl E. </a:t>
            </a:r>
            <a:r>
              <a:rPr lang="en-US" sz="1300" dirty="0" err="1"/>
              <a:t>Schotborgh</a:t>
            </a:r>
            <a:endParaRPr lang="en-US" sz="1300" dirty="0"/>
          </a:p>
          <a:p>
            <a:pPr marL="0" indent="0">
              <a:buNone/>
            </a:pPr>
            <a:r>
              <a:rPr lang="en-US" sz="1300" i="1" dirty="0" smtClean="0"/>
              <a:t>(</a:t>
            </a:r>
            <a:r>
              <a:rPr lang="en-US" sz="1300" i="1" dirty="0"/>
              <a:t>Continued) </a:t>
            </a:r>
          </a:p>
          <a:p>
            <a:pPr marL="0" indent="0">
              <a:buNone/>
            </a:pPr>
            <a:r>
              <a:rPr lang="en-US" sz="1300" dirty="0"/>
              <a:t>Bert </a:t>
            </a:r>
            <a:r>
              <a:rPr lang="en-US" sz="1300" dirty="0" err="1"/>
              <a:t>Ferdinande</a:t>
            </a:r>
            <a:endParaRPr lang="en-US" sz="1300" dirty="0"/>
          </a:p>
          <a:p>
            <a:pPr marL="0" indent="0">
              <a:buNone/>
            </a:pPr>
            <a:r>
              <a:rPr lang="en-US" sz="1300" dirty="0" err="1"/>
              <a:t>Pim</a:t>
            </a:r>
            <a:r>
              <a:rPr lang="en-US" sz="1300" dirty="0"/>
              <a:t> van der </a:t>
            </a:r>
            <a:r>
              <a:rPr lang="en-US" sz="1300" dirty="0" err="1"/>
              <a:t>Harst</a:t>
            </a:r>
            <a:endParaRPr lang="en-US" sz="1300" dirty="0"/>
          </a:p>
          <a:p>
            <a:pPr marL="0" indent="0">
              <a:buNone/>
            </a:pPr>
            <a:r>
              <a:rPr lang="en-US" sz="1300" dirty="0"/>
              <a:t>John </a:t>
            </a:r>
            <a:r>
              <a:rPr lang="en-US" sz="1300" dirty="0" err="1"/>
              <a:t>Roosen</a:t>
            </a:r>
            <a:endParaRPr lang="en-US" sz="1300" dirty="0"/>
          </a:p>
          <a:p>
            <a:pPr marL="0" indent="0">
              <a:buNone/>
            </a:pPr>
            <a:r>
              <a:rPr lang="en-US" sz="1300" dirty="0"/>
              <a:t>Joyce </a:t>
            </a:r>
            <a:r>
              <a:rPr lang="en-US" sz="1300" dirty="0" err="1"/>
              <a:t>Peper</a:t>
            </a:r>
            <a:endParaRPr lang="en-US" sz="1300" dirty="0"/>
          </a:p>
          <a:p>
            <a:pPr marL="0" indent="0">
              <a:buNone/>
            </a:pPr>
            <a:r>
              <a:rPr lang="en-US" sz="1300" dirty="0"/>
              <a:t>Frederick W.F. </a:t>
            </a:r>
            <a:r>
              <a:rPr lang="en-US" sz="1300" dirty="0" err="1"/>
              <a:t>Thielen</a:t>
            </a:r>
            <a:endParaRPr lang="en-US" sz="1300" dirty="0"/>
          </a:p>
          <a:p>
            <a:pPr marL="0" indent="0">
              <a:buNone/>
            </a:pPr>
            <a:r>
              <a:rPr lang="en-US" sz="1300" dirty="0"/>
              <a:t>Leo </a:t>
            </a:r>
            <a:r>
              <a:rPr lang="en-US" sz="1300" dirty="0" err="1"/>
              <a:t>Veenstra</a:t>
            </a:r>
            <a:endParaRPr lang="en-US" sz="1300" dirty="0"/>
          </a:p>
          <a:p>
            <a:pPr marL="0" indent="0">
              <a:buNone/>
            </a:pPr>
            <a:r>
              <a:rPr lang="en-US" sz="1300" dirty="0"/>
              <a:t>Dean R.P.P. Chan Pin Yin</a:t>
            </a:r>
          </a:p>
          <a:p>
            <a:pPr marL="0" indent="0">
              <a:buNone/>
            </a:pPr>
            <a:r>
              <a:rPr lang="en-US" sz="1300" dirty="0"/>
              <a:t>Martin J. </a:t>
            </a:r>
            <a:r>
              <a:rPr lang="en-US" sz="1300" dirty="0" err="1"/>
              <a:t>Swaans</a:t>
            </a:r>
            <a:endParaRPr lang="en-US" sz="1300" dirty="0"/>
          </a:p>
          <a:p>
            <a:pPr marL="0" indent="0">
              <a:buNone/>
            </a:pPr>
            <a:r>
              <a:rPr lang="en-US" sz="1300" dirty="0"/>
              <a:t>Benno J.W.M. </a:t>
            </a:r>
            <a:r>
              <a:rPr lang="en-US" sz="1300" dirty="0" err="1"/>
              <a:t>Rensing</a:t>
            </a:r>
            <a:endParaRPr lang="en-US" sz="1300" dirty="0"/>
          </a:p>
          <a:p>
            <a:pPr marL="0" indent="0">
              <a:buNone/>
            </a:pPr>
            <a:r>
              <a:rPr lang="en-US" sz="1300" dirty="0" err="1"/>
              <a:t>Arnoud</a:t>
            </a:r>
            <a:r>
              <a:rPr lang="en-US" sz="1300" dirty="0"/>
              <a:t> W.J. van ‘t Hof</a:t>
            </a:r>
          </a:p>
          <a:p>
            <a:pPr marL="0" indent="0">
              <a:buNone/>
            </a:pPr>
            <a:r>
              <a:rPr lang="en-US" sz="1300" dirty="0"/>
              <a:t>Leo </a:t>
            </a:r>
            <a:r>
              <a:rPr lang="en-US" sz="1300" dirty="0" err="1"/>
              <a:t>Timmers</a:t>
            </a:r>
            <a:endParaRPr lang="en-US" sz="1300" dirty="0"/>
          </a:p>
          <a:p>
            <a:pPr marL="0" indent="0">
              <a:buNone/>
            </a:pPr>
            <a:r>
              <a:rPr lang="en-US" sz="1300" dirty="0"/>
              <a:t>Johannes C. </a:t>
            </a:r>
            <a:r>
              <a:rPr lang="en-US" sz="1300" dirty="0" err="1"/>
              <a:t>Kelder</a:t>
            </a:r>
            <a:endParaRPr lang="en-US" sz="1300" dirty="0"/>
          </a:p>
          <a:p>
            <a:pPr marL="0" indent="0">
              <a:buNone/>
            </a:pPr>
            <a:r>
              <a:rPr lang="en-US" sz="1300" dirty="0"/>
              <a:t>Pieter R. Stella</a:t>
            </a:r>
          </a:p>
          <a:p>
            <a:pPr marL="0" indent="0">
              <a:buNone/>
            </a:pPr>
            <a:endParaRPr lang="en-US" sz="1300" i="1" dirty="0" smtClean="0"/>
          </a:p>
          <a:p>
            <a:pPr marL="0" indent="0">
              <a:buNone/>
            </a:pPr>
            <a:r>
              <a:rPr lang="en-US" sz="1300" i="1" dirty="0" smtClean="0"/>
              <a:t>(</a:t>
            </a:r>
            <a:r>
              <a:rPr lang="en-US" sz="1300" i="1" dirty="0"/>
              <a:t>Continued) </a:t>
            </a:r>
          </a:p>
          <a:p>
            <a:pPr marL="0" indent="0">
              <a:buNone/>
            </a:pPr>
            <a:r>
              <a:rPr lang="en-US" sz="1300" dirty="0"/>
              <a:t>Jan Baan</a:t>
            </a:r>
          </a:p>
          <a:p>
            <a:pPr marL="0" indent="0">
              <a:buNone/>
            </a:pPr>
            <a:r>
              <a:rPr lang="en-US" sz="1300" dirty="0" err="1"/>
              <a:t>Jurriën</a:t>
            </a:r>
            <a:r>
              <a:rPr lang="en-US" sz="1300" dirty="0"/>
              <a:t> M. ten Berg (PI)</a:t>
            </a:r>
          </a:p>
          <a:p>
            <a:pPr marL="0" indent="0">
              <a:buNone/>
            </a:pPr>
            <a:endParaRPr lang="en-US" sz="1300" dirty="0"/>
          </a:p>
          <a:p>
            <a:pPr marL="0" indent="0">
              <a:buNone/>
            </a:pPr>
            <a:r>
              <a:rPr lang="en-US" sz="1300" b="1" dirty="0"/>
              <a:t>Data Safety Monitoring Board</a:t>
            </a:r>
            <a:endParaRPr lang="nl-NL" sz="1300" dirty="0"/>
          </a:p>
          <a:p>
            <a:pPr marL="0" indent="0">
              <a:buNone/>
            </a:pPr>
            <a:r>
              <a:rPr lang="en-US" sz="1300" dirty="0"/>
              <a:t>Thijs </a:t>
            </a:r>
            <a:r>
              <a:rPr lang="en-US" sz="1300" dirty="0" err="1"/>
              <a:t>Plokker</a:t>
            </a:r>
            <a:endParaRPr lang="en-US" sz="1300" dirty="0"/>
          </a:p>
          <a:p>
            <a:pPr marL="0" indent="0">
              <a:buNone/>
            </a:pPr>
            <a:r>
              <a:rPr lang="nl-NL" sz="1300" dirty="0"/>
              <a:t>Freek</a:t>
            </a:r>
            <a:r>
              <a:rPr lang="en-US" sz="1300" dirty="0"/>
              <a:t> </a:t>
            </a:r>
            <a:r>
              <a:rPr lang="en-US" sz="1300" dirty="0" err="1"/>
              <a:t>Verheugt</a:t>
            </a:r>
            <a:endParaRPr lang="en-US" sz="1300" dirty="0"/>
          </a:p>
          <a:p>
            <a:pPr marL="0" indent="0">
              <a:buNone/>
            </a:pPr>
            <a:r>
              <a:rPr lang="en-US" sz="1300" dirty="0"/>
              <a:t>J.J. </a:t>
            </a:r>
            <a:r>
              <a:rPr lang="en-US" sz="1300" dirty="0" err="1"/>
              <a:t>Koolen</a:t>
            </a:r>
            <a:endParaRPr lang="nl-NL" sz="1300" dirty="0"/>
          </a:p>
          <a:p>
            <a:pPr marL="0" indent="0">
              <a:buNone/>
            </a:pPr>
            <a:endParaRPr lang="en-US" sz="1300" b="1" dirty="0"/>
          </a:p>
          <a:p>
            <a:pPr marL="0" indent="0">
              <a:buNone/>
            </a:pPr>
            <a:r>
              <a:rPr lang="en-US" sz="1300" b="1" dirty="0"/>
              <a:t>Endpoint Adjudication Committee</a:t>
            </a:r>
            <a:endParaRPr lang="nl-NL" sz="1300" dirty="0"/>
          </a:p>
          <a:p>
            <a:pPr marL="0" indent="0">
              <a:buNone/>
            </a:pPr>
            <a:r>
              <a:rPr lang="en-US" sz="1300" dirty="0"/>
              <a:t>Egbert Bal</a:t>
            </a:r>
            <a:endParaRPr lang="nl-NL" sz="1300" dirty="0"/>
          </a:p>
          <a:p>
            <a:pPr marL="0" indent="0">
              <a:buNone/>
            </a:pPr>
            <a:r>
              <a:rPr lang="en-US" sz="1300" dirty="0"/>
              <a:t>B.M. </a:t>
            </a:r>
            <a:r>
              <a:rPr lang="en-US" sz="1300" dirty="0" err="1"/>
              <a:t>Swinkels</a:t>
            </a:r>
            <a:endParaRPr lang="en-US" sz="1300" dirty="0"/>
          </a:p>
          <a:p>
            <a:pPr marL="0" indent="0">
              <a:buNone/>
            </a:pPr>
            <a:r>
              <a:rPr lang="en-US" sz="1300" dirty="0"/>
              <a:t>Bert </a:t>
            </a:r>
            <a:r>
              <a:rPr lang="en-US" sz="1300" dirty="0" err="1"/>
              <a:t>Everaert</a:t>
            </a:r>
            <a:endParaRPr lang="nl-NL" sz="1300" dirty="0"/>
          </a:p>
          <a:p>
            <a:pPr marL="0" indent="0">
              <a:buNone/>
            </a:pPr>
            <a:endParaRPr lang="en-US" sz="1300" b="1" dirty="0"/>
          </a:p>
          <a:p>
            <a:pPr marL="0" indent="0">
              <a:buNone/>
            </a:pPr>
            <a:r>
              <a:rPr lang="en-US" sz="1300" b="1" dirty="0"/>
              <a:t>Steering Committee</a:t>
            </a:r>
            <a:endParaRPr lang="nl-NL" sz="1300" dirty="0"/>
          </a:p>
          <a:p>
            <a:pPr marL="0" indent="0">
              <a:buNone/>
            </a:pPr>
            <a:r>
              <a:rPr lang="nl-NL" sz="1300" dirty="0"/>
              <a:t>Jurrien M. Ten Berg</a:t>
            </a:r>
          </a:p>
          <a:p>
            <a:pPr marL="0" indent="0">
              <a:buNone/>
            </a:pPr>
            <a:r>
              <a:rPr lang="en-US" sz="1300" dirty="0"/>
              <a:t>Pieter R. Stella</a:t>
            </a:r>
            <a:endParaRPr lang="nl-NL" sz="1300" dirty="0"/>
          </a:p>
          <a:p>
            <a:pPr marL="0" indent="0">
              <a:buNone/>
            </a:pPr>
            <a:r>
              <a:rPr lang="en-US" sz="1300" dirty="0"/>
              <a:t>Jan Baan</a:t>
            </a:r>
            <a:endParaRPr lang="nl-NL" sz="1300" dirty="0"/>
          </a:p>
          <a:p>
            <a:pPr marL="0" indent="0">
              <a:buNone/>
            </a:pPr>
            <a:r>
              <a:rPr lang="en-US" sz="1300" dirty="0" err="1"/>
              <a:t>Arie</a:t>
            </a:r>
            <a:r>
              <a:rPr lang="en-US" sz="1300" dirty="0"/>
              <a:t> P. </a:t>
            </a:r>
            <a:r>
              <a:rPr lang="en-US" sz="1300" dirty="0" err="1"/>
              <a:t>Kappetein</a:t>
            </a:r>
            <a:endParaRPr lang="nl-NL" sz="1300" dirty="0"/>
          </a:p>
          <a:p>
            <a:pPr marL="0" indent="0">
              <a:buNone/>
            </a:pPr>
            <a:endParaRPr lang="nl-NL" sz="1000" dirty="0"/>
          </a:p>
          <a:p>
            <a:pPr marL="0" indent="0">
              <a:buNone/>
            </a:pPr>
            <a:r>
              <a:rPr lang="nl-NL" sz="1300" b="1" dirty="0" err="1"/>
              <a:t>Funding</a:t>
            </a:r>
            <a:endParaRPr lang="nl-NL" sz="1300" b="1" dirty="0"/>
          </a:p>
          <a:p>
            <a:pPr marL="0" indent="0">
              <a:buNone/>
            </a:pPr>
            <a:r>
              <a:rPr lang="nl-NL" sz="1300" dirty="0" err="1"/>
              <a:t>ZonMW</a:t>
            </a:r>
            <a:endParaRPr lang="nl-NL" sz="1300" dirty="0"/>
          </a:p>
          <a:p>
            <a:pPr marL="0" indent="0">
              <a:buNone/>
            </a:pPr>
            <a:endParaRPr lang="nl-NL" sz="400" dirty="0"/>
          </a:p>
          <a:p>
            <a:pPr marL="0" indent="0">
              <a:buNone/>
            </a:pPr>
            <a:endParaRPr lang="nl-NL" sz="1300" dirty="0"/>
          </a:p>
          <a:p>
            <a:pPr marL="0" indent="0">
              <a:buNone/>
            </a:pPr>
            <a:endParaRPr lang="nl-NL" sz="1300" dirty="0"/>
          </a:p>
          <a:p>
            <a:pPr marL="0" indent="0">
              <a:buNone/>
            </a:pPr>
            <a:endParaRPr lang="nl-NL" sz="1300" dirty="0"/>
          </a:p>
          <a:p>
            <a:pPr marL="0" indent="0">
              <a:buNone/>
            </a:pPr>
            <a:endParaRPr lang="nl-NL" sz="1300" dirty="0"/>
          </a:p>
          <a:p>
            <a:pPr marL="0" indent="0">
              <a:buNone/>
            </a:pPr>
            <a:endParaRPr lang="nl-NL" sz="1300" dirty="0"/>
          </a:p>
          <a:p>
            <a:pPr marL="0" indent="0">
              <a:buNone/>
            </a:pPr>
            <a:endParaRPr lang="nl-NL" sz="1300" dirty="0"/>
          </a:p>
        </p:txBody>
      </p:sp>
    </p:spTree>
    <p:extLst>
      <p:ext uri="{BB962C8B-B14F-4D97-AF65-F5344CB8AC3E}">
        <p14:creationId xmlns:p14="http://schemas.microsoft.com/office/powerpoint/2010/main" val="2534137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1020473"/>
          </a:xfrm>
        </p:spPr>
        <p:txBody>
          <a:bodyPr/>
          <a:lstStyle/>
          <a:p>
            <a:r>
              <a:rPr lang="fr-FR" dirty="0" err="1"/>
              <a:t>Research</a:t>
            </a:r>
            <a:r>
              <a:rPr lang="fr-FR" dirty="0"/>
              <a:t> Publication</a:t>
            </a:r>
          </a:p>
        </p:txBody>
      </p:sp>
      <p:sp>
        <p:nvSpPr>
          <p:cNvPr id="3" name="Sous-titre 2"/>
          <p:cNvSpPr>
            <a:spLocks noGrp="1"/>
          </p:cNvSpPr>
          <p:nvPr>
            <p:ph type="subTitle" idx="1"/>
          </p:nvPr>
        </p:nvSpPr>
        <p:spPr>
          <a:xfrm>
            <a:off x="1524000" y="2318327"/>
            <a:ext cx="9144000" cy="2939473"/>
          </a:xfrm>
        </p:spPr>
        <p:txBody>
          <a:bodyPr>
            <a:normAutofit/>
          </a:bodyPr>
          <a:lstStyle/>
          <a:p>
            <a:pPr>
              <a:spcAft>
                <a:spcPts val="0"/>
              </a:spcAft>
            </a:pPr>
            <a:r>
              <a:rPr lang="en-US" sz="1800" dirty="0">
                <a:effectLst/>
                <a:latin typeface="Calibri" panose="020F0502020204030204" pitchFamily="34" charset="0"/>
                <a:ea typeface="Calibri" panose="020F0502020204030204" pitchFamily="34" charset="0"/>
              </a:rPr>
              <a:t>“ Authors Name” </a:t>
            </a:r>
          </a:p>
          <a:p>
            <a:pPr>
              <a:spcAft>
                <a:spcPts val="0"/>
              </a:spcAft>
            </a:pPr>
            <a:r>
              <a:rPr lang="en-US" sz="1800" dirty="0">
                <a:effectLst/>
                <a:latin typeface="Calibri" panose="020F0502020204030204" pitchFamily="34" charset="0"/>
                <a:ea typeface="Calibri" panose="020F0502020204030204" pitchFamily="34" charset="0"/>
              </a:rPr>
              <a:t>Article Name</a:t>
            </a:r>
          </a:p>
          <a:p>
            <a:pPr>
              <a:spcAft>
                <a:spcPts val="0"/>
              </a:spcAft>
            </a:pPr>
            <a:r>
              <a:rPr lang="en-US" sz="1800" i="1" dirty="0">
                <a:effectLst/>
                <a:latin typeface="Calibri" panose="020F0502020204030204" pitchFamily="34" charset="0"/>
                <a:ea typeface="Calibri" panose="020F0502020204030204" pitchFamily="34" charset="0"/>
              </a:rPr>
              <a:t>JOURNAL NAME </a:t>
            </a:r>
            <a:r>
              <a:rPr lang="en-US" sz="1800">
                <a:effectLst/>
                <a:latin typeface="Calibri" panose="020F0502020204030204" pitchFamily="34" charset="0"/>
                <a:ea typeface="Calibri" panose="020F0502020204030204" pitchFamily="34" charset="0"/>
              </a:rPr>
              <a:t>, </a:t>
            </a:r>
          </a:p>
          <a:p>
            <a:pPr>
              <a:spcAft>
                <a:spcPts val="0"/>
              </a:spcAft>
            </a:pPr>
            <a:r>
              <a:rPr lang="en-US" sz="1800">
                <a:effectLst/>
                <a:latin typeface="Calibri" panose="020F0502020204030204" pitchFamily="34" charset="0"/>
                <a:ea typeface="Calibri" panose="020F0502020204030204" pitchFamily="34" charset="0"/>
              </a:rPr>
              <a:t>Volume </a:t>
            </a:r>
            <a:r>
              <a:rPr lang="en-US" sz="1800" dirty="0">
                <a:effectLst/>
                <a:latin typeface="Calibri" panose="020F0502020204030204" pitchFamily="34" charset="0"/>
                <a:ea typeface="Calibri" panose="020F0502020204030204" pitchFamily="34" charset="0"/>
              </a:rPr>
              <a:t>XX, Issue XX,  Date , Page Ref</a:t>
            </a:r>
          </a:p>
          <a:p>
            <a:pPr>
              <a:spcAft>
                <a:spcPts val="0"/>
              </a:spcAft>
            </a:pPr>
            <a:r>
              <a:rPr lang="en-US" sz="1800" dirty="0">
                <a:effectLst/>
                <a:latin typeface="Calibri" panose="020F0502020204030204" pitchFamily="34" charset="0"/>
                <a:ea typeface="Calibri" panose="020F0502020204030204" pitchFamily="34" charset="0"/>
              </a:rPr>
              <a:t> </a:t>
            </a:r>
            <a:r>
              <a:rPr lang="en-US" sz="1800" u="sng" dirty="0">
                <a:solidFill>
                  <a:srgbClr val="0563C1"/>
                </a:solidFill>
                <a:effectLst/>
                <a:highlight>
                  <a:srgbClr val="FFFF00"/>
                </a:highlight>
                <a:latin typeface="Calibri" panose="020F0502020204030204" pitchFamily="34" charset="0"/>
                <a:ea typeface="Calibri" panose="020F0502020204030204" pitchFamily="34" charset="0"/>
              </a:rPr>
              <a:t>https://doi.org/XXX/yyj/zzzz</a:t>
            </a:r>
            <a:endParaRPr lang="en-US" sz="1800" dirty="0">
              <a:effectLst/>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53D2B136-3A8C-CC47-B3DF-C456C0327BCE}"/>
              </a:ext>
            </a:extLst>
          </p:cNvPr>
          <p:cNvPicPr>
            <a:picLocks noChangeAspect="1"/>
          </p:cNvPicPr>
          <p:nvPr/>
        </p:nvPicPr>
        <p:blipFill>
          <a:blip r:embed="rId2"/>
          <a:stretch>
            <a:fillRect/>
          </a:stretch>
        </p:blipFill>
        <p:spPr>
          <a:xfrm>
            <a:off x="0" y="57218"/>
            <a:ext cx="12192000" cy="6112933"/>
          </a:xfrm>
          <a:prstGeom prst="rect">
            <a:avLst/>
          </a:prstGeom>
        </p:spPr>
      </p:pic>
    </p:spTree>
    <p:extLst>
      <p:ext uri="{BB962C8B-B14F-4D97-AF65-F5344CB8AC3E}">
        <p14:creationId xmlns:p14="http://schemas.microsoft.com/office/powerpoint/2010/main" val="484813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b="1" dirty="0" smtClean="0">
                <a:latin typeface="+mn-lt"/>
              </a:rPr>
              <a:t>Background</a:t>
            </a:r>
            <a:endParaRPr lang="nl-NL" b="1" dirty="0">
              <a:latin typeface="+mn-lt"/>
            </a:endParaRPr>
          </a:p>
        </p:txBody>
      </p:sp>
      <p:sp>
        <p:nvSpPr>
          <p:cNvPr id="4" name="Tijdelijke aanduiding voor inhoud 2">
            <a:extLst>
              <a:ext uri="{FF2B5EF4-FFF2-40B4-BE49-F238E27FC236}">
                <a16:creationId xmlns:a16="http://schemas.microsoft.com/office/drawing/2014/main" id="{52564CF1-43D5-EC4E-A99B-D76E599E4DF5}"/>
              </a:ext>
            </a:extLst>
          </p:cNvPr>
          <p:cNvSpPr>
            <a:spLocks noGrp="1"/>
          </p:cNvSpPr>
          <p:nvPr>
            <p:ph idx="1"/>
          </p:nvPr>
        </p:nvSpPr>
        <p:spPr/>
        <p:txBody>
          <a:bodyPr>
            <a:noAutofit/>
          </a:bodyPr>
          <a:lstStyle/>
          <a:p>
            <a:pPr marL="0" indent="0">
              <a:buNone/>
            </a:pPr>
            <a:r>
              <a:rPr lang="en-US" sz="2400" dirty="0" err="1" smtClean="0"/>
              <a:t>Transcatheter</a:t>
            </a:r>
            <a:r>
              <a:rPr lang="en-US" sz="2400" dirty="0" smtClean="0"/>
              <a:t> aortic valve implantation (TAVI) remains associated with frequent complications</a:t>
            </a:r>
            <a:r>
              <a:rPr lang="en-US" sz="2400" baseline="30000" dirty="0" smtClean="0"/>
              <a:t>1-5</a:t>
            </a:r>
            <a:r>
              <a:rPr lang="en-US" sz="2400" dirty="0" smtClean="0"/>
              <a:t>:</a:t>
            </a:r>
          </a:p>
          <a:p>
            <a:pPr lvl="1">
              <a:buFont typeface="Calibri" panose="020F0502020204030204" pitchFamily="34" charset="0"/>
              <a:buChar char="‒"/>
            </a:pPr>
            <a:r>
              <a:rPr lang="en-US" sz="2000" dirty="0" smtClean="0"/>
              <a:t>Major and life threatening bleeding: 3-15%</a:t>
            </a:r>
          </a:p>
          <a:p>
            <a:pPr lvl="1">
              <a:buFont typeface="Calibri" panose="020F0502020204030204" pitchFamily="34" charset="0"/>
              <a:buChar char="‒"/>
            </a:pPr>
            <a:r>
              <a:rPr lang="en-US" sz="2000" dirty="0" smtClean="0"/>
              <a:t>Stroke: 1-8%</a:t>
            </a:r>
          </a:p>
          <a:p>
            <a:pPr marL="0" indent="0">
              <a:buNone/>
            </a:pPr>
            <a:endParaRPr lang="en-US" sz="1800" dirty="0" smtClean="0"/>
          </a:p>
          <a:p>
            <a:pPr marL="0" indent="0">
              <a:buNone/>
            </a:pPr>
            <a:r>
              <a:rPr lang="en-US" sz="2400" dirty="0" smtClean="0"/>
              <a:t>Antithrombotic treatment after TAVI </a:t>
            </a:r>
            <a:r>
              <a:rPr lang="en-US" sz="2400" dirty="0"/>
              <a:t>is not </a:t>
            </a:r>
            <a:r>
              <a:rPr lang="en-US" sz="2400" dirty="0" smtClean="0"/>
              <a:t>completely determined yet</a:t>
            </a:r>
          </a:p>
          <a:p>
            <a:pPr lvl="1">
              <a:buFont typeface="Calibri" panose="020F0502020204030204" pitchFamily="34" charset="0"/>
              <a:buChar char="‒"/>
            </a:pPr>
            <a:r>
              <a:rPr lang="en-US" sz="2000" dirty="0" smtClean="0"/>
              <a:t>Currently treated as PCI patients</a:t>
            </a:r>
          </a:p>
          <a:p>
            <a:pPr marL="457200" lvl="1" indent="0">
              <a:buNone/>
            </a:pPr>
            <a:endParaRPr lang="en-US" sz="2000" dirty="0"/>
          </a:p>
          <a:p>
            <a:pPr marL="0" indent="0">
              <a:buNone/>
            </a:pPr>
            <a:r>
              <a:rPr lang="en-US" sz="2400" dirty="0" smtClean="0"/>
              <a:t>TAVI population is more at risk for bleeding than general PCI population</a:t>
            </a:r>
            <a:r>
              <a:rPr lang="en-US" sz="2400" baseline="30000" dirty="0" smtClean="0"/>
              <a:t>6</a:t>
            </a:r>
            <a:r>
              <a:rPr lang="en-US" sz="2400" dirty="0" smtClean="0"/>
              <a:t> </a:t>
            </a:r>
          </a:p>
          <a:p>
            <a:pPr lvl="1">
              <a:buFont typeface="Calibri" panose="020F0502020204030204" pitchFamily="34" charset="0"/>
              <a:buChar char="‒"/>
            </a:pPr>
            <a:endParaRPr lang="en-US" sz="2000" dirty="0" smtClean="0"/>
          </a:p>
          <a:p>
            <a:pPr marL="0" indent="0">
              <a:buNone/>
            </a:pPr>
            <a:r>
              <a:rPr lang="en-US" sz="2400" dirty="0" smtClean="0"/>
              <a:t>The key may be reducing antithrombotic treatment after TAVI</a:t>
            </a:r>
            <a:endParaRPr lang="en-US" sz="2400" dirty="0"/>
          </a:p>
        </p:txBody>
      </p:sp>
      <p:sp>
        <p:nvSpPr>
          <p:cNvPr id="3" name="Rechthoek 2"/>
          <p:cNvSpPr/>
          <p:nvPr/>
        </p:nvSpPr>
        <p:spPr>
          <a:xfrm>
            <a:off x="3380874" y="6029864"/>
            <a:ext cx="8264786" cy="846386"/>
          </a:xfrm>
          <a:prstGeom prst="rect">
            <a:avLst/>
          </a:prstGeom>
        </p:spPr>
        <p:txBody>
          <a:bodyPr wrap="square">
            <a:spAutoFit/>
          </a:bodyPr>
          <a:lstStyle/>
          <a:p>
            <a:pPr marL="228600" indent="-228600">
              <a:buFont typeface="+mj-lt"/>
              <a:buAutoNum type="arabicPeriod"/>
            </a:pPr>
            <a:r>
              <a:rPr lang="nl-NL" sz="700" dirty="0"/>
              <a:t>Mack et al. </a:t>
            </a:r>
            <a:r>
              <a:rPr lang="nl-NL" sz="700" dirty="0" err="1"/>
              <a:t>Transcatheter</a:t>
            </a:r>
            <a:r>
              <a:rPr lang="nl-NL" sz="700" dirty="0"/>
              <a:t> </a:t>
            </a:r>
            <a:r>
              <a:rPr lang="nl-NL" sz="700" dirty="0" err="1"/>
              <a:t>Aortic-Valve</a:t>
            </a:r>
            <a:r>
              <a:rPr lang="nl-NL" sz="700" dirty="0"/>
              <a:t> </a:t>
            </a:r>
            <a:r>
              <a:rPr lang="nl-NL" sz="700" dirty="0" err="1"/>
              <a:t>Replacement</a:t>
            </a:r>
            <a:r>
              <a:rPr lang="nl-NL" sz="700" dirty="0"/>
              <a:t> </a:t>
            </a:r>
            <a:r>
              <a:rPr lang="nl-NL" sz="700" dirty="0" err="1"/>
              <a:t>with</a:t>
            </a:r>
            <a:r>
              <a:rPr lang="nl-NL" sz="700" dirty="0"/>
              <a:t> a Balloon-</a:t>
            </a:r>
            <a:r>
              <a:rPr lang="nl-NL" sz="700" dirty="0" err="1"/>
              <a:t>Expandable</a:t>
            </a:r>
            <a:r>
              <a:rPr lang="nl-NL" sz="700" dirty="0"/>
              <a:t> </a:t>
            </a:r>
            <a:r>
              <a:rPr lang="nl-NL" sz="700" dirty="0" err="1"/>
              <a:t>Valve</a:t>
            </a:r>
            <a:r>
              <a:rPr lang="nl-NL" sz="700" dirty="0"/>
              <a:t> in Low-Risk </a:t>
            </a:r>
            <a:r>
              <a:rPr lang="nl-NL" sz="700" dirty="0" err="1"/>
              <a:t>Patients</a:t>
            </a:r>
            <a:r>
              <a:rPr lang="nl-NL" sz="700" dirty="0"/>
              <a:t>. N </a:t>
            </a:r>
            <a:r>
              <a:rPr lang="nl-NL" sz="700" dirty="0" err="1"/>
              <a:t>Engl</a:t>
            </a:r>
            <a:r>
              <a:rPr lang="nl-NL" sz="700" dirty="0"/>
              <a:t> J </a:t>
            </a:r>
            <a:r>
              <a:rPr lang="nl-NL" sz="700" dirty="0" err="1"/>
              <a:t>Med</a:t>
            </a:r>
            <a:r>
              <a:rPr lang="nl-NL" sz="700" dirty="0"/>
              <a:t> 2019;380(18):1695–705. </a:t>
            </a:r>
          </a:p>
          <a:p>
            <a:pPr marL="228600" indent="-228600">
              <a:buFont typeface="+mj-lt"/>
              <a:buAutoNum type="arabicPeriod"/>
            </a:pPr>
            <a:r>
              <a:rPr lang="nl-NL" sz="700" dirty="0"/>
              <a:t>Popma et al. </a:t>
            </a:r>
            <a:r>
              <a:rPr lang="nl-NL" sz="700" dirty="0" err="1"/>
              <a:t>Transcatheter</a:t>
            </a:r>
            <a:r>
              <a:rPr lang="nl-NL" sz="700" dirty="0"/>
              <a:t> </a:t>
            </a:r>
            <a:r>
              <a:rPr lang="nl-NL" sz="700" dirty="0" err="1"/>
              <a:t>Aortic-Valve</a:t>
            </a:r>
            <a:r>
              <a:rPr lang="nl-NL" sz="700" dirty="0"/>
              <a:t> </a:t>
            </a:r>
            <a:r>
              <a:rPr lang="nl-NL" sz="700" dirty="0" err="1"/>
              <a:t>Replacement</a:t>
            </a:r>
            <a:r>
              <a:rPr lang="nl-NL" sz="700" dirty="0"/>
              <a:t> </a:t>
            </a:r>
            <a:r>
              <a:rPr lang="nl-NL" sz="700" dirty="0" err="1"/>
              <a:t>with</a:t>
            </a:r>
            <a:r>
              <a:rPr lang="nl-NL" sz="700" dirty="0"/>
              <a:t> a </a:t>
            </a:r>
            <a:r>
              <a:rPr lang="nl-NL" sz="700" dirty="0" err="1"/>
              <a:t>Self-Expanding</a:t>
            </a:r>
            <a:r>
              <a:rPr lang="nl-NL" sz="700" dirty="0"/>
              <a:t> </a:t>
            </a:r>
            <a:r>
              <a:rPr lang="nl-NL" sz="700" dirty="0" err="1"/>
              <a:t>Valve</a:t>
            </a:r>
            <a:r>
              <a:rPr lang="nl-NL" sz="700" dirty="0"/>
              <a:t> in Low-Risk </a:t>
            </a:r>
            <a:r>
              <a:rPr lang="nl-NL" sz="700" dirty="0" err="1"/>
              <a:t>Patients</a:t>
            </a:r>
            <a:r>
              <a:rPr lang="nl-NL" sz="700" dirty="0"/>
              <a:t>. N </a:t>
            </a:r>
            <a:r>
              <a:rPr lang="nl-NL" sz="700" dirty="0" err="1"/>
              <a:t>Engl</a:t>
            </a:r>
            <a:r>
              <a:rPr lang="nl-NL" sz="700" dirty="0"/>
              <a:t> J </a:t>
            </a:r>
            <a:r>
              <a:rPr lang="nl-NL" sz="700" dirty="0" err="1"/>
              <a:t>Med</a:t>
            </a:r>
            <a:r>
              <a:rPr lang="nl-NL" sz="700" dirty="0"/>
              <a:t> 2019;380(18):1706–15. </a:t>
            </a:r>
          </a:p>
          <a:p>
            <a:pPr marL="228600" indent="-228600">
              <a:buFont typeface="+mj-lt"/>
              <a:buAutoNum type="arabicPeriod"/>
            </a:pPr>
            <a:r>
              <a:rPr lang="nl-NL" sz="700" dirty="0"/>
              <a:t>Leon et al. </a:t>
            </a:r>
            <a:r>
              <a:rPr lang="nl-NL" sz="700" dirty="0" err="1"/>
              <a:t>Transcatheter</a:t>
            </a:r>
            <a:r>
              <a:rPr lang="nl-NL" sz="700" dirty="0"/>
              <a:t> or </a:t>
            </a:r>
            <a:r>
              <a:rPr lang="nl-NL" sz="700" dirty="0" err="1"/>
              <a:t>Surgical</a:t>
            </a:r>
            <a:r>
              <a:rPr lang="nl-NL" sz="700" dirty="0"/>
              <a:t> </a:t>
            </a:r>
            <a:r>
              <a:rPr lang="nl-NL" sz="700" dirty="0" err="1"/>
              <a:t>Aortic-Valve</a:t>
            </a:r>
            <a:r>
              <a:rPr lang="nl-NL" sz="700" dirty="0"/>
              <a:t> </a:t>
            </a:r>
            <a:r>
              <a:rPr lang="nl-NL" sz="700" dirty="0" err="1"/>
              <a:t>Replacement</a:t>
            </a:r>
            <a:r>
              <a:rPr lang="nl-NL" sz="700" dirty="0"/>
              <a:t> in </a:t>
            </a:r>
            <a:r>
              <a:rPr lang="nl-NL" sz="700" dirty="0" err="1"/>
              <a:t>Intermediate</a:t>
            </a:r>
            <a:r>
              <a:rPr lang="nl-NL" sz="700" dirty="0"/>
              <a:t>-Risk </a:t>
            </a:r>
            <a:r>
              <a:rPr lang="nl-NL" sz="700" dirty="0" err="1"/>
              <a:t>Patients</a:t>
            </a:r>
            <a:r>
              <a:rPr lang="nl-NL" sz="700" dirty="0"/>
              <a:t>. N </a:t>
            </a:r>
            <a:r>
              <a:rPr lang="nl-NL" sz="700" dirty="0" err="1"/>
              <a:t>Engl</a:t>
            </a:r>
            <a:r>
              <a:rPr lang="nl-NL" sz="700" dirty="0"/>
              <a:t> J </a:t>
            </a:r>
            <a:r>
              <a:rPr lang="nl-NL" sz="700" dirty="0" err="1"/>
              <a:t>Med</a:t>
            </a:r>
            <a:r>
              <a:rPr lang="nl-NL" sz="700" dirty="0"/>
              <a:t> 2016;374(17):1609–20. </a:t>
            </a:r>
          </a:p>
          <a:p>
            <a:pPr marL="228600" indent="-228600">
              <a:buFont typeface="+mj-lt"/>
              <a:buAutoNum type="arabicPeriod"/>
            </a:pPr>
            <a:r>
              <a:rPr lang="nl-NL" sz="700" dirty="0" err="1"/>
              <a:t>Reardon</a:t>
            </a:r>
            <a:r>
              <a:rPr lang="nl-NL" sz="700" dirty="0"/>
              <a:t> et al. </a:t>
            </a:r>
            <a:r>
              <a:rPr lang="nl-NL" sz="700" dirty="0" err="1"/>
              <a:t>Surgical</a:t>
            </a:r>
            <a:r>
              <a:rPr lang="nl-NL" sz="700" dirty="0"/>
              <a:t> or </a:t>
            </a:r>
            <a:r>
              <a:rPr lang="nl-NL" sz="700" dirty="0" err="1"/>
              <a:t>Transcatheter</a:t>
            </a:r>
            <a:r>
              <a:rPr lang="nl-NL" sz="700" dirty="0"/>
              <a:t> </a:t>
            </a:r>
            <a:r>
              <a:rPr lang="nl-NL" sz="700" dirty="0" err="1"/>
              <a:t>Aortic-Valve</a:t>
            </a:r>
            <a:r>
              <a:rPr lang="nl-NL" sz="700" dirty="0"/>
              <a:t> </a:t>
            </a:r>
            <a:r>
              <a:rPr lang="nl-NL" sz="700" dirty="0" err="1"/>
              <a:t>Replacement</a:t>
            </a:r>
            <a:r>
              <a:rPr lang="nl-NL" sz="700" dirty="0"/>
              <a:t> in </a:t>
            </a:r>
            <a:r>
              <a:rPr lang="nl-NL" sz="700" dirty="0" err="1"/>
              <a:t>Intermediate</a:t>
            </a:r>
            <a:r>
              <a:rPr lang="nl-NL" sz="700" dirty="0"/>
              <a:t>-Risk </a:t>
            </a:r>
            <a:r>
              <a:rPr lang="nl-NL" sz="700" dirty="0" err="1"/>
              <a:t>Patients</a:t>
            </a:r>
            <a:r>
              <a:rPr lang="nl-NL" sz="700" dirty="0"/>
              <a:t>. N </a:t>
            </a:r>
            <a:r>
              <a:rPr lang="nl-NL" sz="700" dirty="0" err="1"/>
              <a:t>Engl</a:t>
            </a:r>
            <a:r>
              <a:rPr lang="nl-NL" sz="700" dirty="0"/>
              <a:t> J </a:t>
            </a:r>
            <a:r>
              <a:rPr lang="nl-NL" sz="700" dirty="0" err="1"/>
              <a:t>Med</a:t>
            </a:r>
            <a:r>
              <a:rPr lang="nl-NL" sz="700" dirty="0"/>
              <a:t> 2017;376(14):1321–31. </a:t>
            </a:r>
          </a:p>
          <a:p>
            <a:pPr marL="228600" indent="-228600">
              <a:buFont typeface="+mj-lt"/>
              <a:buAutoNum type="arabicPeriod"/>
            </a:pPr>
            <a:r>
              <a:rPr lang="nl-NL" sz="700" dirty="0" err="1"/>
              <a:t>Thyregod</a:t>
            </a:r>
            <a:r>
              <a:rPr lang="nl-NL" sz="700" dirty="0"/>
              <a:t> et al. 1-year </a:t>
            </a:r>
            <a:r>
              <a:rPr lang="nl-NL" sz="700" dirty="0" err="1"/>
              <a:t>results</a:t>
            </a:r>
            <a:r>
              <a:rPr lang="nl-NL" sz="700" dirty="0"/>
              <a:t> </a:t>
            </a:r>
            <a:r>
              <a:rPr lang="nl-NL" sz="700" dirty="0" err="1"/>
              <a:t>from</a:t>
            </a:r>
            <a:r>
              <a:rPr lang="nl-NL" sz="700" dirty="0"/>
              <a:t> </a:t>
            </a:r>
            <a:r>
              <a:rPr lang="nl-NL" sz="700" dirty="0" err="1"/>
              <a:t>the</a:t>
            </a:r>
            <a:r>
              <a:rPr lang="nl-NL" sz="700" dirty="0"/>
              <a:t> </a:t>
            </a:r>
            <a:r>
              <a:rPr lang="nl-NL" sz="700" dirty="0" err="1"/>
              <a:t>all-comers</a:t>
            </a:r>
            <a:r>
              <a:rPr lang="nl-NL" sz="700" dirty="0"/>
              <a:t> NOTION </a:t>
            </a:r>
            <a:r>
              <a:rPr lang="nl-NL" sz="700" dirty="0" err="1"/>
              <a:t>randomized</a:t>
            </a:r>
            <a:r>
              <a:rPr lang="nl-NL" sz="700" dirty="0"/>
              <a:t> </a:t>
            </a:r>
            <a:r>
              <a:rPr lang="nl-NL" sz="700" dirty="0" err="1"/>
              <a:t>clinical</a:t>
            </a:r>
            <a:r>
              <a:rPr lang="nl-NL" sz="700" dirty="0"/>
              <a:t> trial. J Am Coll </a:t>
            </a:r>
            <a:r>
              <a:rPr lang="nl-NL" sz="700" dirty="0" err="1"/>
              <a:t>Cardiol</a:t>
            </a:r>
            <a:r>
              <a:rPr lang="nl-NL" sz="700" dirty="0"/>
              <a:t> 2015;65(20):2184–94</a:t>
            </a:r>
            <a:r>
              <a:rPr lang="nl-NL" sz="700" dirty="0" smtClean="0"/>
              <a:t>.</a:t>
            </a:r>
          </a:p>
          <a:p>
            <a:pPr marL="228600" indent="-228600">
              <a:buFont typeface="+mj-lt"/>
              <a:buAutoNum type="arabicPeriod"/>
            </a:pPr>
            <a:r>
              <a:rPr lang="nl-NL" sz="700" dirty="0"/>
              <a:t>Urban P, </a:t>
            </a:r>
            <a:r>
              <a:rPr lang="nl-NL" sz="700" dirty="0" err="1"/>
              <a:t>Mehran</a:t>
            </a:r>
            <a:r>
              <a:rPr lang="nl-NL" sz="700" dirty="0"/>
              <a:t> R, </a:t>
            </a:r>
            <a:r>
              <a:rPr lang="nl-NL" sz="700" dirty="0" err="1"/>
              <a:t>Colleran</a:t>
            </a:r>
            <a:r>
              <a:rPr lang="nl-NL" sz="700" dirty="0"/>
              <a:t> R, et al. </a:t>
            </a:r>
            <a:r>
              <a:rPr lang="nl-NL" sz="700" dirty="0" err="1"/>
              <a:t>Defining</a:t>
            </a:r>
            <a:r>
              <a:rPr lang="nl-NL" sz="700" dirty="0"/>
              <a:t> high </a:t>
            </a:r>
            <a:r>
              <a:rPr lang="nl-NL" sz="700" dirty="0" err="1"/>
              <a:t>bleeding</a:t>
            </a:r>
            <a:r>
              <a:rPr lang="nl-NL" sz="700" dirty="0"/>
              <a:t> risk in </a:t>
            </a:r>
            <a:r>
              <a:rPr lang="nl-NL" sz="700" dirty="0" err="1"/>
              <a:t>patients</a:t>
            </a:r>
            <a:r>
              <a:rPr lang="nl-NL" sz="700" dirty="0"/>
              <a:t> </a:t>
            </a:r>
            <a:r>
              <a:rPr lang="nl-NL" sz="700" dirty="0" err="1"/>
              <a:t>undergoing</a:t>
            </a:r>
            <a:r>
              <a:rPr lang="nl-NL" sz="700" dirty="0"/>
              <a:t> </a:t>
            </a:r>
            <a:r>
              <a:rPr lang="nl-NL" sz="700" dirty="0" err="1"/>
              <a:t>percutaneous</a:t>
            </a:r>
            <a:r>
              <a:rPr lang="nl-NL" sz="700" dirty="0"/>
              <a:t> </a:t>
            </a:r>
            <a:r>
              <a:rPr lang="nl-NL" sz="700" dirty="0" err="1"/>
              <a:t>coronary</a:t>
            </a:r>
            <a:r>
              <a:rPr lang="nl-NL" sz="700" dirty="0"/>
              <a:t> </a:t>
            </a:r>
            <a:r>
              <a:rPr lang="nl-NL" sz="700" dirty="0" err="1"/>
              <a:t>intervention</a:t>
            </a:r>
            <a:r>
              <a:rPr lang="nl-NL" sz="700" dirty="0"/>
              <a:t>: a consensus document </a:t>
            </a:r>
            <a:r>
              <a:rPr lang="nl-NL" sz="700" dirty="0" err="1"/>
              <a:t>from</a:t>
            </a:r>
            <a:r>
              <a:rPr lang="nl-NL" sz="700" dirty="0"/>
              <a:t> </a:t>
            </a:r>
            <a:r>
              <a:rPr lang="nl-NL" sz="700" dirty="0" err="1"/>
              <a:t>the</a:t>
            </a:r>
            <a:r>
              <a:rPr lang="nl-NL" sz="700" dirty="0"/>
              <a:t> </a:t>
            </a:r>
            <a:r>
              <a:rPr lang="nl-NL" sz="700" dirty="0" err="1"/>
              <a:t>Academic</a:t>
            </a:r>
            <a:r>
              <a:rPr lang="nl-NL" sz="700" dirty="0"/>
              <a:t> Research Consortium </a:t>
            </a:r>
            <a:r>
              <a:rPr lang="nl-NL" sz="700" dirty="0" err="1"/>
              <a:t>for</a:t>
            </a:r>
            <a:r>
              <a:rPr lang="nl-NL" sz="700" dirty="0"/>
              <a:t> High </a:t>
            </a:r>
            <a:r>
              <a:rPr lang="nl-NL" sz="700" dirty="0" err="1"/>
              <a:t>Bleeding</a:t>
            </a:r>
            <a:r>
              <a:rPr lang="nl-NL" sz="700" dirty="0"/>
              <a:t> Risk. </a:t>
            </a:r>
            <a:r>
              <a:rPr lang="nl-NL" sz="700" dirty="0" err="1"/>
              <a:t>Eur</a:t>
            </a:r>
            <a:r>
              <a:rPr lang="nl-NL" sz="700" dirty="0"/>
              <a:t> </a:t>
            </a:r>
            <a:r>
              <a:rPr lang="nl-NL" sz="700" dirty="0" err="1"/>
              <a:t>Heart</a:t>
            </a:r>
            <a:r>
              <a:rPr lang="nl-NL" sz="700" dirty="0"/>
              <a:t> J 2019;40(31):2632–53.  </a:t>
            </a:r>
          </a:p>
        </p:txBody>
      </p:sp>
    </p:spTree>
    <p:extLst>
      <p:ext uri="{BB962C8B-B14F-4D97-AF65-F5344CB8AC3E}">
        <p14:creationId xmlns:p14="http://schemas.microsoft.com/office/powerpoint/2010/main" val="2052902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b="1" dirty="0" smtClean="0">
                <a:latin typeface="+mn-lt"/>
              </a:rPr>
              <a:t>Background</a:t>
            </a:r>
            <a:endParaRPr lang="nl-NL" b="1" dirty="0">
              <a:latin typeface="+mn-lt"/>
            </a:endParaRPr>
          </a:p>
        </p:txBody>
      </p:sp>
      <p:pic>
        <p:nvPicPr>
          <p:cNvPr id="4" name="Afbeelding 3">
            <a:extLst>
              <a:ext uri="{FF2B5EF4-FFF2-40B4-BE49-F238E27FC236}">
                <a16:creationId xmlns:a16="http://schemas.microsoft.com/office/drawing/2014/main" id="{2729F810-8154-F443-ABD8-489A94A725F2}"/>
              </a:ext>
            </a:extLst>
          </p:cNvPr>
          <p:cNvPicPr>
            <a:picLocks noChangeAspect="1"/>
          </p:cNvPicPr>
          <p:nvPr/>
        </p:nvPicPr>
        <p:blipFill rotWithShape="1">
          <a:blip r:embed="rId3"/>
          <a:srcRect l="22478" t="25709" r="21795" b="50769"/>
          <a:stretch/>
        </p:blipFill>
        <p:spPr>
          <a:xfrm>
            <a:off x="6423042" y="1825626"/>
            <a:ext cx="5768957" cy="1521874"/>
          </a:xfrm>
          <a:prstGeom prst="rect">
            <a:avLst/>
          </a:prstGeom>
        </p:spPr>
      </p:pic>
      <p:grpSp>
        <p:nvGrpSpPr>
          <p:cNvPr id="5" name="Groep 4">
            <a:extLst>
              <a:ext uri="{FF2B5EF4-FFF2-40B4-BE49-F238E27FC236}">
                <a16:creationId xmlns:a16="http://schemas.microsoft.com/office/drawing/2014/main" id="{C5C5D68B-9355-774F-938B-2B65046F7961}"/>
              </a:ext>
            </a:extLst>
          </p:cNvPr>
          <p:cNvGrpSpPr/>
          <p:nvPr/>
        </p:nvGrpSpPr>
        <p:grpSpPr>
          <a:xfrm>
            <a:off x="6520070" y="3418728"/>
            <a:ext cx="5120322" cy="1573507"/>
            <a:chOff x="1292431" y="2763502"/>
            <a:chExt cx="5479072" cy="1598433"/>
          </a:xfrm>
        </p:grpSpPr>
        <p:sp>
          <p:nvSpPr>
            <p:cNvPr id="6" name="Rechthoek 5">
              <a:extLst>
                <a:ext uri="{FF2B5EF4-FFF2-40B4-BE49-F238E27FC236}">
                  <a16:creationId xmlns:a16="http://schemas.microsoft.com/office/drawing/2014/main" id="{EDB47B36-D304-F349-89A5-07BD5F647A4B}"/>
                </a:ext>
              </a:extLst>
            </p:cNvPr>
            <p:cNvSpPr/>
            <p:nvPr/>
          </p:nvSpPr>
          <p:spPr>
            <a:xfrm>
              <a:off x="1292431" y="2763502"/>
              <a:ext cx="5479072" cy="159843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5797CCA0-9210-5540-B860-47AA1B3DAC3A}"/>
                </a:ext>
              </a:extLst>
            </p:cNvPr>
            <p:cNvPicPr>
              <a:picLocks noChangeAspect="1"/>
            </p:cNvPicPr>
            <p:nvPr/>
          </p:nvPicPr>
          <p:blipFill rotWithShape="1">
            <a:blip r:embed="rId4"/>
            <a:srcRect l="52019" t="43996" r="7693" b="37278"/>
            <a:stretch/>
          </p:blipFill>
          <p:spPr>
            <a:xfrm>
              <a:off x="1482212" y="2839063"/>
              <a:ext cx="5051323" cy="1467465"/>
            </a:xfrm>
            <a:prstGeom prst="rect">
              <a:avLst/>
            </a:prstGeom>
          </p:spPr>
        </p:pic>
      </p:grpSp>
      <p:cxnSp>
        <p:nvCxnSpPr>
          <p:cNvPr id="14" name="Rechte verbindingslijn 13"/>
          <p:cNvCxnSpPr/>
          <p:nvPr/>
        </p:nvCxnSpPr>
        <p:spPr>
          <a:xfrm>
            <a:off x="6697425" y="4681601"/>
            <a:ext cx="2200085" cy="0"/>
          </a:xfrm>
          <a:prstGeom prst="line">
            <a:avLst/>
          </a:prstGeom>
          <a:ln w="38100">
            <a:solidFill>
              <a:srgbClr val="AE1022"/>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7233870" y="4443595"/>
            <a:ext cx="4184135" cy="0"/>
          </a:xfrm>
          <a:prstGeom prst="line">
            <a:avLst/>
          </a:prstGeom>
          <a:ln w="38100">
            <a:solidFill>
              <a:srgbClr val="AE1022"/>
            </a:solidFill>
          </a:ln>
        </p:spPr>
        <p:style>
          <a:lnRef idx="1">
            <a:schemeClr val="accent1"/>
          </a:lnRef>
          <a:fillRef idx="0">
            <a:schemeClr val="accent1"/>
          </a:fillRef>
          <a:effectRef idx="0">
            <a:schemeClr val="accent1"/>
          </a:effectRef>
          <a:fontRef idx="minor">
            <a:schemeClr val="tx1"/>
          </a:fontRef>
        </p:style>
      </p:cxnSp>
      <p:sp>
        <p:nvSpPr>
          <p:cNvPr id="13" name="Tijdelijke aanduiding voor inhoud 2"/>
          <p:cNvSpPr>
            <a:spLocks noGrp="1"/>
          </p:cNvSpPr>
          <p:nvPr>
            <p:ph idx="1"/>
          </p:nvPr>
        </p:nvSpPr>
        <p:spPr>
          <a:xfrm>
            <a:off x="838200" y="1825625"/>
            <a:ext cx="5362455" cy="4351338"/>
          </a:xfrm>
        </p:spPr>
        <p:txBody>
          <a:bodyPr/>
          <a:lstStyle/>
          <a:p>
            <a:pPr marL="0" indent="0">
              <a:buNone/>
            </a:pPr>
            <a:r>
              <a:rPr lang="en-US" sz="2400" dirty="0" smtClean="0"/>
              <a:t>In patients with a chronic indication for oral anticoagulation:</a:t>
            </a:r>
          </a:p>
          <a:p>
            <a:pPr marL="0" indent="0">
              <a:buNone/>
            </a:pPr>
            <a:endParaRPr lang="en-US" sz="2000" dirty="0" smtClean="0"/>
          </a:p>
          <a:p>
            <a:pPr lvl="1">
              <a:buFont typeface="Calibri" panose="020F0502020204030204" pitchFamily="34" charset="0"/>
              <a:buChar char="‒"/>
            </a:pPr>
            <a:r>
              <a:rPr lang="en-US" i="1" dirty="0" smtClean="0"/>
              <a:t>“Combination of oral anticoagulation and aspirin or </a:t>
            </a:r>
            <a:r>
              <a:rPr lang="en-US" i="1" dirty="0" err="1" smtClean="0"/>
              <a:t>clopidogrel</a:t>
            </a:r>
            <a:r>
              <a:rPr lang="en-US" i="1" dirty="0" smtClean="0"/>
              <a:t>”</a:t>
            </a:r>
          </a:p>
          <a:p>
            <a:pPr>
              <a:buFontTx/>
              <a:buChar char="-"/>
            </a:pPr>
            <a:endParaRPr lang="en-US" sz="2000" dirty="0"/>
          </a:p>
          <a:p>
            <a:pPr marL="0" indent="0">
              <a:buNone/>
            </a:pPr>
            <a:endParaRPr lang="en-US" sz="2000" dirty="0" smtClean="0"/>
          </a:p>
        </p:txBody>
      </p:sp>
      <p:sp>
        <p:nvSpPr>
          <p:cNvPr id="3" name="Rechthoek 2"/>
          <p:cNvSpPr/>
          <p:nvPr/>
        </p:nvSpPr>
        <p:spPr>
          <a:xfrm>
            <a:off x="7664298" y="5070504"/>
            <a:ext cx="2831865" cy="369332"/>
          </a:xfrm>
          <a:prstGeom prst="rect">
            <a:avLst/>
          </a:prstGeom>
        </p:spPr>
        <p:txBody>
          <a:bodyPr wrap="none">
            <a:spAutoFit/>
          </a:bodyPr>
          <a:lstStyle/>
          <a:p>
            <a:r>
              <a:rPr lang="en-US" dirty="0" err="1" smtClean="0"/>
              <a:t>thienopyridine</a:t>
            </a:r>
            <a:r>
              <a:rPr lang="en-US" dirty="0" smtClean="0"/>
              <a:t> </a:t>
            </a:r>
            <a:r>
              <a:rPr lang="en-US" dirty="0"/>
              <a:t>= </a:t>
            </a:r>
            <a:r>
              <a:rPr lang="en-US" dirty="0" err="1"/>
              <a:t>clopidogrel</a:t>
            </a:r>
            <a:endParaRPr lang="en-US" sz="1600" dirty="0"/>
          </a:p>
        </p:txBody>
      </p:sp>
    </p:spTree>
    <p:extLst>
      <p:ext uri="{BB962C8B-B14F-4D97-AF65-F5344CB8AC3E}">
        <p14:creationId xmlns:p14="http://schemas.microsoft.com/office/powerpoint/2010/main" val="4108901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b="1" dirty="0" smtClean="0">
                <a:latin typeface="+mn-lt"/>
              </a:rPr>
              <a:t>Background</a:t>
            </a:r>
            <a:endParaRPr lang="nl-NL" b="1" dirty="0">
              <a:latin typeface="+mn-lt"/>
            </a:endParaRPr>
          </a:p>
        </p:txBody>
      </p:sp>
      <p:sp>
        <p:nvSpPr>
          <p:cNvPr id="3" name="Tijdelijke aanduiding voor inhoud 2"/>
          <p:cNvSpPr>
            <a:spLocks noGrp="1"/>
          </p:cNvSpPr>
          <p:nvPr>
            <p:ph idx="1"/>
          </p:nvPr>
        </p:nvSpPr>
        <p:spPr/>
        <p:txBody>
          <a:bodyPr>
            <a:normAutofit/>
          </a:bodyPr>
          <a:lstStyle/>
          <a:p>
            <a:pPr marL="0" indent="0">
              <a:buNone/>
            </a:pPr>
            <a:r>
              <a:rPr lang="en-US" sz="2400" dirty="0"/>
              <a:t>In </a:t>
            </a:r>
            <a:r>
              <a:rPr lang="en-US" sz="2400" dirty="0" smtClean="0"/>
              <a:t>cohort </a:t>
            </a:r>
            <a:r>
              <a:rPr lang="en-US" sz="2400" dirty="0"/>
              <a:t>B of the POPULAR TAVI Trial (patients on chronic oral </a:t>
            </a:r>
            <a:r>
              <a:rPr lang="en-US" sz="2400" dirty="0" smtClean="0"/>
              <a:t>anticoagulation), omission of </a:t>
            </a:r>
            <a:r>
              <a:rPr lang="en-US" sz="2400" dirty="0" err="1" smtClean="0"/>
              <a:t>clopidogrel</a:t>
            </a:r>
            <a:r>
              <a:rPr lang="en-US" sz="2400" dirty="0" smtClean="0"/>
              <a:t> for 3 months was </a:t>
            </a:r>
            <a:r>
              <a:rPr lang="en-US" sz="2400" dirty="0"/>
              <a:t>associated </a:t>
            </a:r>
            <a:r>
              <a:rPr lang="en-US" sz="2400" dirty="0" smtClean="0"/>
              <a:t>with</a:t>
            </a:r>
            <a:r>
              <a:rPr lang="en-US" sz="2400" baseline="30000" dirty="0" smtClean="0"/>
              <a:t>7</a:t>
            </a:r>
            <a:r>
              <a:rPr lang="en-US" sz="2400" dirty="0" smtClean="0"/>
              <a:t>:</a:t>
            </a:r>
            <a:endParaRPr lang="en-US" sz="2400" dirty="0"/>
          </a:p>
          <a:p>
            <a:pPr lvl="1">
              <a:buFontTx/>
              <a:buChar char="-"/>
            </a:pPr>
            <a:r>
              <a:rPr lang="en-US" dirty="0" smtClean="0"/>
              <a:t>Reduction </a:t>
            </a:r>
            <a:r>
              <a:rPr lang="en-US" dirty="0"/>
              <a:t>of bleeding </a:t>
            </a:r>
            <a:r>
              <a:rPr lang="en-US" dirty="0" smtClean="0"/>
              <a:t>events (reduction of 41%)</a:t>
            </a:r>
            <a:endParaRPr lang="en-US" dirty="0"/>
          </a:p>
          <a:p>
            <a:pPr lvl="1">
              <a:buFontTx/>
              <a:buChar char="-"/>
            </a:pPr>
            <a:r>
              <a:rPr lang="en-US" dirty="0"/>
              <a:t>No </a:t>
            </a:r>
            <a:r>
              <a:rPr lang="en-US" dirty="0" smtClean="0"/>
              <a:t>increase </a:t>
            </a:r>
            <a:r>
              <a:rPr lang="en-US" dirty="0"/>
              <a:t>of thromboembolic </a:t>
            </a:r>
            <a:r>
              <a:rPr lang="en-US" dirty="0" smtClean="0"/>
              <a:t>events</a:t>
            </a:r>
          </a:p>
          <a:p>
            <a:pPr marL="0" indent="0">
              <a:buNone/>
            </a:pPr>
            <a:endParaRPr lang="en-US" sz="2400" dirty="0"/>
          </a:p>
          <a:p>
            <a:pPr marL="0" indent="0">
              <a:buNone/>
            </a:pPr>
            <a:r>
              <a:rPr lang="en-US" sz="2400" dirty="0" smtClean="0"/>
              <a:t>Most </a:t>
            </a:r>
            <a:r>
              <a:rPr lang="en-US" sz="2400" dirty="0"/>
              <a:t>patients (50-70</a:t>
            </a:r>
            <a:r>
              <a:rPr lang="en-US" sz="2400" dirty="0" smtClean="0"/>
              <a:t>%) do </a:t>
            </a:r>
            <a:r>
              <a:rPr lang="en-US" sz="2400" dirty="0"/>
              <a:t>not have an indication for chronic oral </a:t>
            </a:r>
            <a:r>
              <a:rPr lang="en-US" sz="2400" dirty="0" smtClean="0"/>
              <a:t>anticoagulation</a:t>
            </a:r>
          </a:p>
          <a:p>
            <a:pPr marL="0" indent="0">
              <a:buNone/>
            </a:pPr>
            <a:endParaRPr lang="en-US" sz="2400" dirty="0" smtClean="0"/>
          </a:p>
          <a:p>
            <a:pPr marL="0" indent="0">
              <a:buNone/>
            </a:pPr>
            <a:endParaRPr lang="en-US" sz="2400" dirty="0"/>
          </a:p>
          <a:p>
            <a:pPr marL="0" indent="0">
              <a:buNone/>
            </a:pPr>
            <a:endParaRPr lang="en-US" sz="2400" dirty="0"/>
          </a:p>
        </p:txBody>
      </p:sp>
      <p:sp>
        <p:nvSpPr>
          <p:cNvPr id="16" name="Rechthoek 15"/>
          <p:cNvSpPr/>
          <p:nvPr/>
        </p:nvSpPr>
        <p:spPr>
          <a:xfrm>
            <a:off x="3138487" y="6273225"/>
            <a:ext cx="5915025" cy="338554"/>
          </a:xfrm>
          <a:prstGeom prst="rect">
            <a:avLst/>
          </a:prstGeom>
        </p:spPr>
        <p:txBody>
          <a:bodyPr wrap="square">
            <a:spAutoFit/>
          </a:bodyPr>
          <a:lstStyle/>
          <a:p>
            <a:pPr marL="228600" indent="-228600">
              <a:buFont typeface="+mj-lt"/>
              <a:buAutoNum type="arabicPeriod" startAt="7"/>
            </a:pPr>
            <a:r>
              <a:rPr lang="nl-NL" sz="800" dirty="0"/>
              <a:t>Nijenhuis VJ, Brouwer J, Delewi R, et al. Anticoagulation </a:t>
            </a:r>
            <a:r>
              <a:rPr lang="nl-NL" sz="800" dirty="0" err="1"/>
              <a:t>with</a:t>
            </a:r>
            <a:r>
              <a:rPr lang="nl-NL" sz="800" dirty="0"/>
              <a:t> or without Clopidogrel </a:t>
            </a:r>
            <a:r>
              <a:rPr lang="nl-NL" sz="800" dirty="0" err="1"/>
              <a:t>after</a:t>
            </a:r>
            <a:r>
              <a:rPr lang="nl-NL" sz="800" dirty="0"/>
              <a:t> </a:t>
            </a:r>
            <a:r>
              <a:rPr lang="nl-NL" sz="800" dirty="0" err="1"/>
              <a:t>Transcatheter</a:t>
            </a:r>
            <a:r>
              <a:rPr lang="nl-NL" sz="800" dirty="0"/>
              <a:t> </a:t>
            </a:r>
            <a:r>
              <a:rPr lang="nl-NL" sz="800" dirty="0" err="1"/>
              <a:t>Aortic-Valve</a:t>
            </a:r>
            <a:r>
              <a:rPr lang="nl-NL" sz="800" dirty="0"/>
              <a:t> </a:t>
            </a:r>
            <a:r>
              <a:rPr lang="nl-NL" sz="800" dirty="0" err="1"/>
              <a:t>Implantation</a:t>
            </a:r>
            <a:r>
              <a:rPr lang="nl-NL" sz="800" dirty="0"/>
              <a:t>. N </a:t>
            </a:r>
            <a:r>
              <a:rPr lang="nl-NL" sz="800" dirty="0" err="1"/>
              <a:t>Engl</a:t>
            </a:r>
            <a:r>
              <a:rPr lang="nl-NL" sz="800" dirty="0"/>
              <a:t> J </a:t>
            </a:r>
            <a:r>
              <a:rPr lang="nl-NL" sz="800" dirty="0" err="1"/>
              <a:t>Med</a:t>
            </a:r>
            <a:r>
              <a:rPr lang="nl-NL" sz="800" dirty="0"/>
              <a:t>. 2020;382:1696–1707</a:t>
            </a:r>
            <a:r>
              <a:rPr lang="nl-NL" sz="800" dirty="0" smtClean="0"/>
              <a:t>.</a:t>
            </a:r>
          </a:p>
        </p:txBody>
      </p:sp>
    </p:spTree>
    <p:extLst>
      <p:ext uri="{BB962C8B-B14F-4D97-AF65-F5344CB8AC3E}">
        <p14:creationId xmlns:p14="http://schemas.microsoft.com/office/powerpoint/2010/main" val="4254567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b="1" dirty="0" smtClean="0">
                <a:latin typeface="+mn-lt"/>
              </a:rPr>
              <a:t>Background</a:t>
            </a:r>
            <a:endParaRPr lang="nl-NL" b="1" dirty="0">
              <a:latin typeface="+mn-lt"/>
            </a:endParaRPr>
          </a:p>
        </p:txBody>
      </p:sp>
      <p:sp>
        <p:nvSpPr>
          <p:cNvPr id="13" name="Tijdelijke aanduiding voor inhoud 2"/>
          <p:cNvSpPr>
            <a:spLocks noGrp="1"/>
          </p:cNvSpPr>
          <p:nvPr>
            <p:ph idx="1"/>
          </p:nvPr>
        </p:nvSpPr>
        <p:spPr>
          <a:xfrm>
            <a:off x="838199" y="1825625"/>
            <a:ext cx="5459483" cy="4351338"/>
          </a:xfrm>
        </p:spPr>
        <p:txBody>
          <a:bodyPr>
            <a:normAutofit/>
          </a:bodyPr>
          <a:lstStyle/>
          <a:p>
            <a:pPr marL="0" indent="0">
              <a:buNone/>
            </a:pPr>
            <a:r>
              <a:rPr lang="en-US" sz="2400" dirty="0" smtClean="0"/>
              <a:t>In patients without a chronic indication for oral anticoagulation:</a:t>
            </a:r>
          </a:p>
          <a:p>
            <a:endParaRPr lang="en-US" sz="1800" dirty="0" smtClean="0"/>
          </a:p>
          <a:p>
            <a:pPr lvl="1">
              <a:buFont typeface="Calibri" panose="020F0502020204030204" pitchFamily="34" charset="0"/>
              <a:buChar char="‒"/>
            </a:pPr>
            <a:r>
              <a:rPr lang="en-US" i="1" dirty="0" smtClean="0"/>
              <a:t>“Dual antiplatelet therapy, followed by aspirin or </a:t>
            </a:r>
            <a:r>
              <a:rPr lang="en-US" i="1" dirty="0" err="1" smtClean="0"/>
              <a:t>clopidogrel</a:t>
            </a:r>
            <a:r>
              <a:rPr lang="en-US" i="1" dirty="0" smtClean="0"/>
              <a:t> alone”</a:t>
            </a:r>
          </a:p>
          <a:p>
            <a:pPr lvl="1">
              <a:buFont typeface="Calibri" panose="020F0502020204030204" pitchFamily="34" charset="0"/>
              <a:buChar char="‒"/>
            </a:pPr>
            <a:endParaRPr lang="en-US" dirty="0" smtClean="0"/>
          </a:p>
          <a:p>
            <a:pPr lvl="1">
              <a:buFont typeface="Calibri" panose="020F0502020204030204" pitchFamily="34" charset="0"/>
              <a:buChar char="‒"/>
            </a:pPr>
            <a:r>
              <a:rPr lang="en-US" dirty="0" smtClean="0"/>
              <a:t>Small RCTs suggested an aspirin alone strategy</a:t>
            </a:r>
            <a:r>
              <a:rPr lang="en-US" baseline="30000" dirty="0" smtClean="0"/>
              <a:t>8-10</a:t>
            </a:r>
          </a:p>
          <a:p>
            <a:pPr marL="0" indent="0">
              <a:buNone/>
            </a:pPr>
            <a:endParaRPr lang="en-US" sz="2000" dirty="0" smtClean="0"/>
          </a:p>
        </p:txBody>
      </p:sp>
      <p:sp>
        <p:nvSpPr>
          <p:cNvPr id="10" name="Rechthoek 9"/>
          <p:cNvSpPr/>
          <p:nvPr/>
        </p:nvSpPr>
        <p:spPr>
          <a:xfrm>
            <a:off x="2883434" y="6045354"/>
            <a:ext cx="5915025" cy="830997"/>
          </a:xfrm>
          <a:prstGeom prst="rect">
            <a:avLst/>
          </a:prstGeom>
        </p:spPr>
        <p:txBody>
          <a:bodyPr wrap="square">
            <a:spAutoFit/>
          </a:bodyPr>
          <a:lstStyle/>
          <a:p>
            <a:pPr marL="228600" indent="-228600">
              <a:buFont typeface="+mj-lt"/>
              <a:buAutoNum type="arabicPeriod" startAt="8"/>
            </a:pPr>
            <a:r>
              <a:rPr lang="nl-NL" sz="800" dirty="0" err="1" smtClean="0"/>
              <a:t>Rodés-Cabau</a:t>
            </a:r>
            <a:r>
              <a:rPr lang="nl-NL" sz="800" dirty="0" smtClean="0"/>
              <a:t> </a:t>
            </a:r>
            <a:r>
              <a:rPr lang="nl-NL" sz="800" dirty="0"/>
              <a:t>J, Masson J-B, Welsh RC, et al. </a:t>
            </a:r>
            <a:r>
              <a:rPr lang="nl-NL" sz="800" dirty="0" err="1"/>
              <a:t>Aspirin</a:t>
            </a:r>
            <a:r>
              <a:rPr lang="nl-NL" sz="800" dirty="0"/>
              <a:t> Versus </a:t>
            </a:r>
            <a:r>
              <a:rPr lang="nl-NL" sz="800" dirty="0" err="1"/>
              <a:t>Aspirin</a:t>
            </a:r>
            <a:r>
              <a:rPr lang="nl-NL" sz="800" dirty="0"/>
              <a:t> Plus Clopidogrel as </a:t>
            </a:r>
            <a:r>
              <a:rPr lang="nl-NL" sz="800" dirty="0" err="1"/>
              <a:t>Antithrombotic</a:t>
            </a:r>
            <a:r>
              <a:rPr lang="nl-NL" sz="800" dirty="0"/>
              <a:t> Treatment </a:t>
            </a:r>
            <a:r>
              <a:rPr lang="nl-NL" sz="800" dirty="0" err="1"/>
              <a:t>Following</a:t>
            </a:r>
            <a:r>
              <a:rPr lang="nl-NL" sz="800" dirty="0"/>
              <a:t> </a:t>
            </a:r>
            <a:r>
              <a:rPr lang="nl-NL" sz="800" dirty="0" err="1"/>
              <a:t>Transcatheter</a:t>
            </a:r>
            <a:r>
              <a:rPr lang="nl-NL" sz="800" dirty="0"/>
              <a:t> </a:t>
            </a:r>
            <a:r>
              <a:rPr lang="nl-NL" sz="800" dirty="0" err="1"/>
              <a:t>Aortic</a:t>
            </a:r>
            <a:r>
              <a:rPr lang="nl-NL" sz="800" dirty="0"/>
              <a:t> </a:t>
            </a:r>
            <a:r>
              <a:rPr lang="nl-NL" sz="800" dirty="0" err="1"/>
              <a:t>Valve</a:t>
            </a:r>
            <a:r>
              <a:rPr lang="nl-NL" sz="800" dirty="0"/>
              <a:t> </a:t>
            </a:r>
            <a:r>
              <a:rPr lang="nl-NL" sz="800" dirty="0" err="1"/>
              <a:t>Replacement</a:t>
            </a:r>
            <a:r>
              <a:rPr lang="nl-NL" sz="800" dirty="0"/>
              <a:t> </a:t>
            </a:r>
            <a:r>
              <a:rPr lang="nl-NL" sz="800" dirty="0" err="1"/>
              <a:t>With</a:t>
            </a:r>
            <a:r>
              <a:rPr lang="nl-NL" sz="800" dirty="0"/>
              <a:t> a Balloon-</a:t>
            </a:r>
            <a:r>
              <a:rPr lang="nl-NL" sz="800" dirty="0" err="1"/>
              <a:t>Expandable</a:t>
            </a:r>
            <a:r>
              <a:rPr lang="nl-NL" sz="800" dirty="0"/>
              <a:t> </a:t>
            </a:r>
            <a:r>
              <a:rPr lang="nl-NL" sz="800" dirty="0" err="1"/>
              <a:t>Valve</a:t>
            </a:r>
            <a:r>
              <a:rPr lang="nl-NL" sz="800" dirty="0"/>
              <a:t>. JACC </a:t>
            </a:r>
            <a:r>
              <a:rPr lang="nl-NL" sz="800" dirty="0" err="1"/>
              <a:t>Cardiovasc</a:t>
            </a:r>
            <a:r>
              <a:rPr lang="nl-NL" sz="800" dirty="0"/>
              <a:t> </a:t>
            </a:r>
            <a:r>
              <a:rPr lang="nl-NL" sz="800" dirty="0" err="1"/>
              <a:t>Interv</a:t>
            </a:r>
            <a:r>
              <a:rPr lang="nl-NL" sz="800" dirty="0"/>
              <a:t> 2017;10(13):1357–65. </a:t>
            </a:r>
            <a:endParaRPr lang="nl-NL" sz="800" dirty="0" smtClean="0"/>
          </a:p>
          <a:p>
            <a:pPr marL="228600" indent="-228600">
              <a:buFont typeface="+mj-lt"/>
              <a:buAutoNum type="arabicPeriod" startAt="8"/>
            </a:pPr>
            <a:r>
              <a:rPr lang="nl-NL" sz="800" dirty="0" err="1"/>
              <a:t>Stabile</a:t>
            </a:r>
            <a:r>
              <a:rPr lang="nl-NL" sz="800" dirty="0"/>
              <a:t> E, </a:t>
            </a:r>
            <a:r>
              <a:rPr lang="nl-NL" sz="800" dirty="0" err="1"/>
              <a:t>Pucciarelli</a:t>
            </a:r>
            <a:r>
              <a:rPr lang="nl-NL" sz="800" dirty="0"/>
              <a:t> A, </a:t>
            </a:r>
            <a:r>
              <a:rPr lang="nl-NL" sz="800" dirty="0" err="1"/>
              <a:t>Cota</a:t>
            </a:r>
            <a:r>
              <a:rPr lang="nl-NL" sz="800" dirty="0"/>
              <a:t> L, et al. SAT-TAVI (single </a:t>
            </a:r>
            <a:r>
              <a:rPr lang="nl-NL" sz="800" dirty="0" err="1"/>
              <a:t>antiplatelet</a:t>
            </a:r>
            <a:r>
              <a:rPr lang="nl-NL" sz="800" dirty="0"/>
              <a:t> </a:t>
            </a:r>
            <a:r>
              <a:rPr lang="nl-NL" sz="800" dirty="0" err="1"/>
              <a:t>therapy</a:t>
            </a:r>
            <a:r>
              <a:rPr lang="nl-NL" sz="800" dirty="0"/>
              <a:t> </a:t>
            </a:r>
            <a:r>
              <a:rPr lang="nl-NL" sz="800" dirty="0" err="1"/>
              <a:t>for</a:t>
            </a:r>
            <a:r>
              <a:rPr lang="nl-NL" sz="800" dirty="0"/>
              <a:t> TAVI) </a:t>
            </a:r>
            <a:r>
              <a:rPr lang="nl-NL" sz="800" dirty="0" err="1"/>
              <a:t>study</a:t>
            </a:r>
            <a:r>
              <a:rPr lang="nl-NL" sz="800" dirty="0"/>
              <a:t>: a pilot </a:t>
            </a:r>
            <a:r>
              <a:rPr lang="nl-NL" sz="800" dirty="0" err="1"/>
              <a:t>randomized</a:t>
            </a:r>
            <a:r>
              <a:rPr lang="nl-NL" sz="800" dirty="0"/>
              <a:t> </a:t>
            </a:r>
            <a:r>
              <a:rPr lang="nl-NL" sz="800" dirty="0" err="1"/>
              <a:t>study</a:t>
            </a:r>
            <a:r>
              <a:rPr lang="nl-NL" sz="800" dirty="0"/>
              <a:t> </a:t>
            </a:r>
            <a:r>
              <a:rPr lang="nl-NL" sz="800" dirty="0" err="1"/>
              <a:t>comparing</a:t>
            </a:r>
            <a:r>
              <a:rPr lang="nl-NL" sz="800" dirty="0"/>
              <a:t> double </a:t>
            </a:r>
            <a:r>
              <a:rPr lang="nl-NL" sz="800" dirty="0" err="1"/>
              <a:t>to</a:t>
            </a:r>
            <a:r>
              <a:rPr lang="nl-NL" sz="800" dirty="0"/>
              <a:t> single </a:t>
            </a:r>
            <a:r>
              <a:rPr lang="nl-NL" sz="800" dirty="0" err="1"/>
              <a:t>antiplatelet</a:t>
            </a:r>
            <a:r>
              <a:rPr lang="nl-NL" sz="800" dirty="0"/>
              <a:t> </a:t>
            </a:r>
            <a:r>
              <a:rPr lang="nl-NL" sz="800" dirty="0" err="1"/>
              <a:t>therapy</a:t>
            </a:r>
            <a:r>
              <a:rPr lang="nl-NL" sz="800" dirty="0"/>
              <a:t> </a:t>
            </a:r>
            <a:r>
              <a:rPr lang="nl-NL" sz="800" dirty="0" err="1"/>
              <a:t>for</a:t>
            </a:r>
            <a:r>
              <a:rPr lang="nl-NL" sz="800" dirty="0"/>
              <a:t> </a:t>
            </a:r>
            <a:r>
              <a:rPr lang="nl-NL" sz="800" dirty="0" err="1"/>
              <a:t>transcatheter</a:t>
            </a:r>
            <a:r>
              <a:rPr lang="nl-NL" sz="800" dirty="0"/>
              <a:t> </a:t>
            </a:r>
            <a:r>
              <a:rPr lang="nl-NL" sz="800" dirty="0" err="1"/>
              <a:t>aortic</a:t>
            </a:r>
            <a:r>
              <a:rPr lang="nl-NL" sz="800" dirty="0"/>
              <a:t> </a:t>
            </a:r>
            <a:r>
              <a:rPr lang="nl-NL" sz="800" dirty="0" err="1"/>
              <a:t>valve</a:t>
            </a:r>
            <a:r>
              <a:rPr lang="nl-NL" sz="800" dirty="0"/>
              <a:t> </a:t>
            </a:r>
            <a:r>
              <a:rPr lang="nl-NL" sz="800" dirty="0" err="1"/>
              <a:t>implantation</a:t>
            </a:r>
            <a:r>
              <a:rPr lang="nl-NL" sz="800" dirty="0"/>
              <a:t>. Int J </a:t>
            </a:r>
            <a:r>
              <a:rPr lang="nl-NL" sz="800" dirty="0" err="1"/>
              <a:t>Cardiol</a:t>
            </a:r>
            <a:r>
              <a:rPr lang="nl-NL" sz="800" dirty="0"/>
              <a:t> 2014;174(3):624–7. </a:t>
            </a:r>
          </a:p>
          <a:p>
            <a:pPr marL="228600" indent="-228600">
              <a:buFont typeface="+mj-lt"/>
              <a:buAutoNum type="arabicPeriod" startAt="8"/>
            </a:pPr>
            <a:r>
              <a:rPr lang="nl-NL" sz="800" dirty="0" err="1"/>
              <a:t>Ussia</a:t>
            </a:r>
            <a:r>
              <a:rPr lang="nl-NL" sz="800" dirty="0"/>
              <a:t> GP, </a:t>
            </a:r>
            <a:r>
              <a:rPr lang="nl-NL" sz="800" dirty="0" err="1"/>
              <a:t>Scarabelli</a:t>
            </a:r>
            <a:r>
              <a:rPr lang="nl-NL" sz="800" dirty="0"/>
              <a:t> M, Mul M, et al. Dual </a:t>
            </a:r>
            <a:r>
              <a:rPr lang="nl-NL" sz="800" dirty="0" err="1"/>
              <a:t>antiplatelet</a:t>
            </a:r>
            <a:r>
              <a:rPr lang="nl-NL" sz="800" dirty="0"/>
              <a:t> </a:t>
            </a:r>
            <a:r>
              <a:rPr lang="nl-NL" sz="800" dirty="0" err="1"/>
              <a:t>therapy</a:t>
            </a:r>
            <a:r>
              <a:rPr lang="nl-NL" sz="800" dirty="0"/>
              <a:t> versus </a:t>
            </a:r>
            <a:r>
              <a:rPr lang="nl-NL" sz="800" dirty="0" err="1"/>
              <a:t>aspirin</a:t>
            </a:r>
            <a:r>
              <a:rPr lang="nl-NL" sz="800" dirty="0"/>
              <a:t> </a:t>
            </a:r>
            <a:r>
              <a:rPr lang="nl-NL" sz="800" dirty="0" err="1"/>
              <a:t>alone</a:t>
            </a:r>
            <a:r>
              <a:rPr lang="nl-NL" sz="800" dirty="0"/>
              <a:t> in </a:t>
            </a:r>
            <a:r>
              <a:rPr lang="nl-NL" sz="800" dirty="0" err="1"/>
              <a:t>patients</a:t>
            </a:r>
            <a:r>
              <a:rPr lang="nl-NL" sz="800" dirty="0"/>
              <a:t> </a:t>
            </a:r>
            <a:r>
              <a:rPr lang="nl-NL" sz="800" dirty="0" err="1"/>
              <a:t>undergoing</a:t>
            </a:r>
            <a:r>
              <a:rPr lang="nl-NL" sz="800" dirty="0"/>
              <a:t> </a:t>
            </a:r>
            <a:r>
              <a:rPr lang="nl-NL" sz="800" dirty="0" err="1"/>
              <a:t>transcatheter</a:t>
            </a:r>
            <a:r>
              <a:rPr lang="nl-NL" sz="800" dirty="0"/>
              <a:t> </a:t>
            </a:r>
            <a:r>
              <a:rPr lang="nl-NL" sz="800" dirty="0" err="1"/>
              <a:t>aortic</a:t>
            </a:r>
            <a:r>
              <a:rPr lang="nl-NL" sz="800" dirty="0"/>
              <a:t> </a:t>
            </a:r>
            <a:r>
              <a:rPr lang="nl-NL" sz="800" dirty="0" err="1"/>
              <a:t>valve</a:t>
            </a:r>
            <a:r>
              <a:rPr lang="nl-NL" sz="800" dirty="0"/>
              <a:t> </a:t>
            </a:r>
            <a:r>
              <a:rPr lang="nl-NL" sz="800" dirty="0" err="1"/>
              <a:t>implantation</a:t>
            </a:r>
            <a:r>
              <a:rPr lang="nl-NL" sz="800" dirty="0"/>
              <a:t>. Am J </a:t>
            </a:r>
            <a:r>
              <a:rPr lang="nl-NL" sz="800" dirty="0" err="1"/>
              <a:t>Cardiol</a:t>
            </a:r>
            <a:r>
              <a:rPr lang="nl-NL" sz="800" dirty="0"/>
              <a:t> 2011;108(12):1772–6.</a:t>
            </a:r>
          </a:p>
        </p:txBody>
      </p:sp>
      <p:sp>
        <p:nvSpPr>
          <p:cNvPr id="12" name="Rechthoek 11"/>
          <p:cNvSpPr/>
          <p:nvPr/>
        </p:nvSpPr>
        <p:spPr>
          <a:xfrm>
            <a:off x="7891587" y="5090573"/>
            <a:ext cx="2831865" cy="369332"/>
          </a:xfrm>
          <a:prstGeom prst="rect">
            <a:avLst/>
          </a:prstGeom>
        </p:spPr>
        <p:txBody>
          <a:bodyPr wrap="none">
            <a:spAutoFit/>
          </a:bodyPr>
          <a:lstStyle/>
          <a:p>
            <a:r>
              <a:rPr lang="en-US" dirty="0" err="1" smtClean="0"/>
              <a:t>thienopyridine</a:t>
            </a:r>
            <a:r>
              <a:rPr lang="en-US" dirty="0" smtClean="0"/>
              <a:t> </a:t>
            </a:r>
            <a:r>
              <a:rPr lang="en-US" dirty="0"/>
              <a:t>= </a:t>
            </a:r>
            <a:r>
              <a:rPr lang="en-US" dirty="0" err="1"/>
              <a:t>clopidogrel</a:t>
            </a:r>
            <a:endParaRPr lang="en-US" sz="1600" dirty="0"/>
          </a:p>
        </p:txBody>
      </p:sp>
      <p:pic>
        <p:nvPicPr>
          <p:cNvPr id="18" name="Afbeelding 17">
            <a:extLst>
              <a:ext uri="{FF2B5EF4-FFF2-40B4-BE49-F238E27FC236}">
                <a16:creationId xmlns:a16="http://schemas.microsoft.com/office/drawing/2014/main" id="{2729F810-8154-F443-ABD8-489A94A725F2}"/>
              </a:ext>
            </a:extLst>
          </p:cNvPr>
          <p:cNvPicPr>
            <a:picLocks noChangeAspect="1"/>
          </p:cNvPicPr>
          <p:nvPr/>
        </p:nvPicPr>
        <p:blipFill rotWithShape="1">
          <a:blip r:embed="rId3"/>
          <a:srcRect l="22478" t="25709" r="21795" b="50769"/>
          <a:stretch/>
        </p:blipFill>
        <p:spPr>
          <a:xfrm>
            <a:off x="6423042" y="1825626"/>
            <a:ext cx="5768957" cy="1521874"/>
          </a:xfrm>
          <a:prstGeom prst="rect">
            <a:avLst/>
          </a:prstGeom>
        </p:spPr>
      </p:pic>
      <p:grpSp>
        <p:nvGrpSpPr>
          <p:cNvPr id="19" name="Groep 18">
            <a:extLst>
              <a:ext uri="{FF2B5EF4-FFF2-40B4-BE49-F238E27FC236}">
                <a16:creationId xmlns:a16="http://schemas.microsoft.com/office/drawing/2014/main" id="{C5C5D68B-9355-774F-938B-2B65046F7961}"/>
              </a:ext>
            </a:extLst>
          </p:cNvPr>
          <p:cNvGrpSpPr/>
          <p:nvPr/>
        </p:nvGrpSpPr>
        <p:grpSpPr>
          <a:xfrm>
            <a:off x="6520070" y="3418728"/>
            <a:ext cx="5120322" cy="1573507"/>
            <a:chOff x="1292431" y="2763502"/>
            <a:chExt cx="5479072" cy="1598433"/>
          </a:xfrm>
        </p:grpSpPr>
        <p:sp>
          <p:nvSpPr>
            <p:cNvPr id="20" name="Rechthoek 19">
              <a:extLst>
                <a:ext uri="{FF2B5EF4-FFF2-40B4-BE49-F238E27FC236}">
                  <a16:creationId xmlns:a16="http://schemas.microsoft.com/office/drawing/2014/main" id="{EDB47B36-D304-F349-89A5-07BD5F647A4B}"/>
                </a:ext>
              </a:extLst>
            </p:cNvPr>
            <p:cNvSpPr/>
            <p:nvPr/>
          </p:nvSpPr>
          <p:spPr>
            <a:xfrm>
              <a:off x="1292431" y="2763502"/>
              <a:ext cx="5479072" cy="159843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1" name="Afbeelding 20">
              <a:extLst>
                <a:ext uri="{FF2B5EF4-FFF2-40B4-BE49-F238E27FC236}">
                  <a16:creationId xmlns:a16="http://schemas.microsoft.com/office/drawing/2014/main" id="{5797CCA0-9210-5540-B860-47AA1B3DAC3A}"/>
                </a:ext>
              </a:extLst>
            </p:cNvPr>
            <p:cNvPicPr>
              <a:picLocks noChangeAspect="1"/>
            </p:cNvPicPr>
            <p:nvPr/>
          </p:nvPicPr>
          <p:blipFill rotWithShape="1">
            <a:blip r:embed="rId4"/>
            <a:srcRect l="52019" t="43996" r="7693" b="37278"/>
            <a:stretch/>
          </p:blipFill>
          <p:spPr>
            <a:xfrm>
              <a:off x="1482212" y="2839063"/>
              <a:ext cx="5051323" cy="1467465"/>
            </a:xfrm>
            <a:prstGeom prst="rect">
              <a:avLst/>
            </a:prstGeom>
          </p:spPr>
        </p:pic>
      </p:grpSp>
      <p:cxnSp>
        <p:nvCxnSpPr>
          <p:cNvPr id="22" name="Rechte verbindingslijn 21"/>
          <p:cNvCxnSpPr/>
          <p:nvPr/>
        </p:nvCxnSpPr>
        <p:spPr>
          <a:xfrm>
            <a:off x="8335393" y="4172717"/>
            <a:ext cx="3082612" cy="0"/>
          </a:xfrm>
          <a:prstGeom prst="line">
            <a:avLst/>
          </a:prstGeom>
          <a:ln w="38100">
            <a:solidFill>
              <a:srgbClr val="AE1022"/>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a:off x="9000877" y="3696172"/>
            <a:ext cx="2393654" cy="0"/>
          </a:xfrm>
          <a:prstGeom prst="line">
            <a:avLst/>
          </a:prstGeom>
          <a:ln w="38100">
            <a:solidFill>
              <a:srgbClr val="AE1022"/>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a:off x="6697425" y="3943987"/>
            <a:ext cx="3337501" cy="0"/>
          </a:xfrm>
          <a:prstGeom prst="line">
            <a:avLst/>
          </a:prstGeom>
          <a:ln w="38100">
            <a:solidFill>
              <a:srgbClr val="AE10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639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b="1" dirty="0" smtClean="0">
                <a:latin typeface="+mn-lt"/>
              </a:rPr>
              <a:t>Hypothesis</a:t>
            </a:r>
            <a:endParaRPr lang="nl-NL" b="1" dirty="0">
              <a:latin typeface="+mn-lt"/>
            </a:endParaRPr>
          </a:p>
        </p:txBody>
      </p:sp>
      <p:sp>
        <p:nvSpPr>
          <p:cNvPr id="3" name="Tijdelijke aanduiding voor inhoud 2"/>
          <p:cNvSpPr>
            <a:spLocks noGrp="1"/>
          </p:cNvSpPr>
          <p:nvPr>
            <p:ph idx="1"/>
          </p:nvPr>
        </p:nvSpPr>
        <p:spPr/>
        <p:txBody>
          <a:bodyPr>
            <a:normAutofit/>
          </a:bodyPr>
          <a:lstStyle/>
          <a:p>
            <a:pPr marL="0" indent="0">
              <a:lnSpc>
                <a:spcPct val="150000"/>
              </a:lnSpc>
              <a:buNone/>
            </a:pPr>
            <a:r>
              <a:rPr lang="en-US" sz="2400" dirty="0" smtClean="0"/>
              <a:t>Aspirin </a:t>
            </a:r>
            <a:r>
              <a:rPr lang="en-GB" sz="2400" dirty="0" smtClean="0"/>
              <a:t>alone, as compared to </a:t>
            </a:r>
            <a:r>
              <a:rPr lang="en-US" sz="2400" dirty="0" smtClean="0"/>
              <a:t>aspirin </a:t>
            </a:r>
            <a:r>
              <a:rPr lang="en-GB" sz="2400" dirty="0"/>
              <a:t>+ 3 months </a:t>
            </a:r>
            <a:r>
              <a:rPr lang="en-GB" sz="2400" dirty="0" err="1"/>
              <a:t>clopidogrel</a:t>
            </a:r>
            <a:r>
              <a:rPr lang="en-GB" sz="2400" dirty="0"/>
              <a:t>, is:</a:t>
            </a:r>
          </a:p>
          <a:p>
            <a:pPr lvl="1">
              <a:lnSpc>
                <a:spcPct val="150000"/>
              </a:lnSpc>
              <a:buFont typeface="Calibri" panose="020F0502020204030204" pitchFamily="34" charset="0"/>
              <a:buChar char="‒"/>
            </a:pPr>
            <a:r>
              <a:rPr lang="en-GB" sz="2000" dirty="0"/>
              <a:t>Superior for bleeding (primary outcome), </a:t>
            </a:r>
          </a:p>
          <a:p>
            <a:pPr lvl="1">
              <a:lnSpc>
                <a:spcPct val="150000"/>
              </a:lnSpc>
              <a:buFont typeface="Calibri" panose="020F0502020204030204" pitchFamily="34" charset="0"/>
              <a:buChar char="‒"/>
            </a:pPr>
            <a:r>
              <a:rPr lang="en-GB" sz="2000" dirty="0"/>
              <a:t>Non-inferior for the composite of cardiovascular (CV</a:t>
            </a:r>
            <a:r>
              <a:rPr lang="en-GB" sz="2000" dirty="0" smtClean="0"/>
              <a:t>) mortality</a:t>
            </a:r>
            <a:r>
              <a:rPr lang="en-GB" sz="2000" dirty="0"/>
              <a:t>, non-procedural </a:t>
            </a:r>
            <a:r>
              <a:rPr lang="en-GB" sz="2000" dirty="0" smtClean="0"/>
              <a:t>bleeding, </a:t>
            </a:r>
            <a:r>
              <a:rPr lang="en-GB" sz="2000" dirty="0"/>
              <a:t>stroke, </a:t>
            </a:r>
            <a:r>
              <a:rPr lang="en-GB" sz="2000" dirty="0" smtClean="0"/>
              <a:t>or myocardial infarction (MI) (</a:t>
            </a:r>
            <a:r>
              <a:rPr lang="en-GB" sz="2000" dirty="0"/>
              <a:t>secondary outcome</a:t>
            </a:r>
            <a:r>
              <a:rPr lang="en-GB" sz="2000" dirty="0" smtClean="0"/>
              <a:t>)</a:t>
            </a:r>
            <a:endParaRPr lang="en-GB" sz="2000" dirty="0"/>
          </a:p>
          <a:p>
            <a:pPr lvl="1">
              <a:lnSpc>
                <a:spcPct val="150000"/>
              </a:lnSpc>
              <a:buFont typeface="Calibri" panose="020F0502020204030204" pitchFamily="34" charset="0"/>
              <a:buChar char="‒"/>
            </a:pPr>
            <a:r>
              <a:rPr lang="en-GB" sz="2000" dirty="0"/>
              <a:t>Non-inferior for the composite of CV </a:t>
            </a:r>
            <a:r>
              <a:rPr lang="en-GB" sz="2000" dirty="0" smtClean="0"/>
              <a:t>mortality, </a:t>
            </a:r>
            <a:r>
              <a:rPr lang="en-GB" sz="2000" dirty="0"/>
              <a:t>ischemic stroke, </a:t>
            </a:r>
            <a:r>
              <a:rPr lang="en-GB" sz="2000" dirty="0" smtClean="0"/>
              <a:t>or MI </a:t>
            </a:r>
            <a:r>
              <a:rPr lang="en-GB" sz="2000" dirty="0"/>
              <a:t>(secondary outcome)</a:t>
            </a:r>
            <a:endParaRPr lang="nl-NL" sz="2000" dirty="0"/>
          </a:p>
          <a:p>
            <a:endParaRPr lang="nl-NL" dirty="0"/>
          </a:p>
        </p:txBody>
      </p:sp>
    </p:spTree>
    <p:extLst>
      <p:ext uri="{BB962C8B-B14F-4D97-AF65-F5344CB8AC3E}">
        <p14:creationId xmlns:p14="http://schemas.microsoft.com/office/powerpoint/2010/main" val="981978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200" b="1" dirty="0" smtClean="0">
                <a:latin typeface="+mn-lt"/>
              </a:rPr>
              <a:t>Trial Organization</a:t>
            </a:r>
            <a:endParaRPr lang="en-US" sz="3200" b="1" dirty="0">
              <a:latin typeface="+mn-lt"/>
            </a:endParaRPr>
          </a:p>
        </p:txBody>
      </p:sp>
      <p:sp>
        <p:nvSpPr>
          <p:cNvPr id="3" name="Tijdelijke aanduiding voor inhoud 2"/>
          <p:cNvSpPr>
            <a:spLocks noGrp="1"/>
          </p:cNvSpPr>
          <p:nvPr>
            <p:ph idx="1"/>
          </p:nvPr>
        </p:nvSpPr>
        <p:spPr>
          <a:xfrm>
            <a:off x="838201" y="1491669"/>
            <a:ext cx="5713674" cy="4734201"/>
          </a:xfrm>
        </p:spPr>
        <p:txBody>
          <a:bodyPr>
            <a:noAutofit/>
          </a:bodyPr>
          <a:lstStyle/>
          <a:p>
            <a:pPr marL="0" indent="0">
              <a:buNone/>
            </a:pPr>
            <a:r>
              <a:rPr lang="en-US" sz="2000" b="1" dirty="0" smtClean="0"/>
              <a:t>Trial Design</a:t>
            </a:r>
          </a:p>
          <a:p>
            <a:pPr lvl="1">
              <a:buFont typeface="Calibri" panose="020F0502020204030204" pitchFamily="34" charset="0"/>
              <a:buChar char="‒"/>
            </a:pPr>
            <a:r>
              <a:rPr lang="en-US" sz="1800" dirty="0" smtClean="0"/>
              <a:t>Investigator initiated, randomized, open-label, blinded </a:t>
            </a:r>
            <a:r>
              <a:rPr lang="en-US" sz="1800" dirty="0"/>
              <a:t>clinical endpoint committee</a:t>
            </a:r>
            <a:endParaRPr lang="en-US" sz="1800" dirty="0" smtClean="0"/>
          </a:p>
          <a:p>
            <a:pPr lvl="1">
              <a:buFont typeface="Calibri" panose="020F0502020204030204" pitchFamily="34" charset="0"/>
              <a:buChar char="‒"/>
            </a:pPr>
            <a:endParaRPr lang="en-US" sz="2000" dirty="0" smtClean="0"/>
          </a:p>
          <a:p>
            <a:pPr marL="0" indent="0">
              <a:buNone/>
            </a:pPr>
            <a:r>
              <a:rPr lang="en-US" sz="2000" b="1" dirty="0" smtClean="0"/>
              <a:t>Sponsor and coordinating center</a:t>
            </a:r>
          </a:p>
          <a:p>
            <a:pPr lvl="1">
              <a:buFont typeface="Calibri" panose="020F0502020204030204" pitchFamily="34" charset="0"/>
              <a:buChar char="‒"/>
            </a:pPr>
            <a:r>
              <a:rPr lang="en-US" sz="1800" dirty="0" smtClean="0"/>
              <a:t>St. Antonius Hospital, </a:t>
            </a:r>
            <a:r>
              <a:rPr lang="en-US" sz="1800" dirty="0" err="1" smtClean="0"/>
              <a:t>Nieuwegein</a:t>
            </a:r>
            <a:r>
              <a:rPr lang="en-US" sz="1800" dirty="0" smtClean="0"/>
              <a:t>, The Netherlands</a:t>
            </a:r>
          </a:p>
          <a:p>
            <a:pPr lvl="1">
              <a:buFont typeface="Calibri" panose="020F0502020204030204" pitchFamily="34" charset="0"/>
              <a:buChar char="‒"/>
            </a:pPr>
            <a:endParaRPr lang="en-US" sz="1800" dirty="0" smtClean="0"/>
          </a:p>
          <a:p>
            <a:pPr marL="0" indent="0">
              <a:buNone/>
            </a:pPr>
            <a:r>
              <a:rPr lang="en-US" sz="2000" b="1" dirty="0" smtClean="0"/>
              <a:t>Funding and Support</a:t>
            </a:r>
          </a:p>
          <a:p>
            <a:pPr lvl="1">
              <a:buFont typeface="Calibri" panose="020F0502020204030204" pitchFamily="34" charset="0"/>
              <a:buChar char="‒"/>
            </a:pPr>
            <a:r>
              <a:rPr lang="en-US" sz="1800" dirty="0" smtClean="0"/>
              <a:t>﻿Dutch Organization for Health Research and Development </a:t>
            </a:r>
            <a:r>
              <a:rPr lang="en-US" sz="1800" dirty="0" err="1" smtClean="0"/>
              <a:t>ZonMw</a:t>
            </a:r>
            <a:r>
              <a:rPr lang="en-US" sz="1800" dirty="0" smtClean="0"/>
              <a:t> (project no. 836031014)</a:t>
            </a:r>
          </a:p>
          <a:p>
            <a:pPr lvl="1">
              <a:buFont typeface="Calibri" panose="020F0502020204030204" pitchFamily="34" charset="0"/>
              <a:buChar char="‒"/>
            </a:pPr>
            <a:endParaRPr lang="en-US" sz="1800" dirty="0" smtClean="0"/>
          </a:p>
          <a:p>
            <a:pPr marL="0" indent="0">
              <a:buNone/>
            </a:pPr>
            <a:r>
              <a:rPr lang="en-US" sz="2000" b="1" dirty="0" smtClean="0"/>
              <a:t>Participating Sites (17)</a:t>
            </a:r>
          </a:p>
          <a:p>
            <a:pPr lvl="1">
              <a:buFont typeface="Calibri" panose="020F0502020204030204" pitchFamily="34" charset="0"/>
              <a:buChar char="‒"/>
            </a:pPr>
            <a:r>
              <a:rPr lang="en-US" sz="1800" dirty="0" smtClean="0"/>
              <a:t>The Netherlands, Belgium, Luxembourg, Czech Republic</a:t>
            </a:r>
          </a:p>
          <a:p>
            <a:pPr marL="0" indent="0">
              <a:buNone/>
            </a:pPr>
            <a:endParaRPr lang="en-US" sz="2000" dirty="0"/>
          </a:p>
        </p:txBody>
      </p:sp>
      <p:pic>
        <p:nvPicPr>
          <p:cNvPr id="5" name="Afbeelding 4">
            <a:extLst>
              <a:ext uri="{FF2B5EF4-FFF2-40B4-BE49-F238E27FC236}">
                <a16:creationId xmlns:a16="http://schemas.microsoft.com/office/drawing/2014/main" id="{19BF375D-2FE5-6046-94A1-CF95D3A8B199}"/>
              </a:ext>
            </a:extLst>
          </p:cNvPr>
          <p:cNvPicPr>
            <a:picLocks noChangeAspect="1"/>
          </p:cNvPicPr>
          <p:nvPr/>
        </p:nvPicPr>
        <p:blipFill rotWithShape="1">
          <a:blip r:embed="rId3"/>
          <a:srcRect l="36111" t="34286" r="14484" b="23810"/>
          <a:stretch/>
        </p:blipFill>
        <p:spPr>
          <a:xfrm>
            <a:off x="6551875" y="2070534"/>
            <a:ext cx="5286375" cy="3415866"/>
          </a:xfrm>
          <a:prstGeom prst="rect">
            <a:avLst/>
          </a:prstGeom>
        </p:spPr>
      </p:pic>
    </p:spTree>
    <p:extLst>
      <p:ext uri="{BB962C8B-B14F-4D97-AF65-F5344CB8AC3E}">
        <p14:creationId xmlns:p14="http://schemas.microsoft.com/office/powerpoint/2010/main" val="395130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b="1" dirty="0" smtClean="0">
                <a:latin typeface="+mn-lt"/>
              </a:rPr>
              <a:t>Study Population</a:t>
            </a:r>
            <a:endParaRPr lang="en-US" sz="3600" b="1" dirty="0">
              <a:latin typeface="+mn-lt"/>
            </a:endParaRPr>
          </a:p>
        </p:txBody>
      </p:sp>
      <p:sp>
        <p:nvSpPr>
          <p:cNvPr id="9" name="Tijdelijke aanduiding voor tekst 4"/>
          <p:cNvSpPr txBox="1">
            <a:spLocks/>
          </p:cNvSpPr>
          <p:nvPr/>
        </p:nvSpPr>
        <p:spPr>
          <a:xfrm>
            <a:off x="838200" y="2008441"/>
            <a:ext cx="4040188" cy="4798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2400" dirty="0" smtClean="0">
                <a:solidFill>
                  <a:srgbClr val="00B050"/>
                </a:solidFill>
              </a:rPr>
              <a:t>Inclusion criteria</a:t>
            </a:r>
            <a:endParaRPr lang="en-GB" sz="2400" dirty="0">
              <a:solidFill>
                <a:srgbClr val="00B050"/>
              </a:solidFill>
            </a:endParaRPr>
          </a:p>
        </p:txBody>
      </p:sp>
      <p:sp>
        <p:nvSpPr>
          <p:cNvPr id="10" name="Tijdelijke aanduiding voor tekst 6"/>
          <p:cNvSpPr txBox="1">
            <a:spLocks/>
          </p:cNvSpPr>
          <p:nvPr/>
        </p:nvSpPr>
        <p:spPr>
          <a:xfrm>
            <a:off x="5339422" y="2008441"/>
            <a:ext cx="4041775" cy="47982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2400" dirty="0">
                <a:solidFill>
                  <a:srgbClr val="FF0000"/>
                </a:solidFill>
              </a:rPr>
              <a:t>E</a:t>
            </a:r>
            <a:r>
              <a:rPr lang="en-GB" sz="2400" dirty="0" smtClean="0">
                <a:solidFill>
                  <a:srgbClr val="FF0000"/>
                </a:solidFill>
              </a:rPr>
              <a:t>xclusion criteria</a:t>
            </a:r>
            <a:endParaRPr lang="en-GB" sz="2400" dirty="0">
              <a:solidFill>
                <a:srgbClr val="FF0000"/>
              </a:solidFill>
            </a:endParaRPr>
          </a:p>
        </p:txBody>
      </p:sp>
      <p:sp>
        <p:nvSpPr>
          <p:cNvPr id="12" name="Tijdelijke aanduiding voor inhoud 2">
            <a:extLst>
              <a:ext uri="{FF2B5EF4-FFF2-40B4-BE49-F238E27FC236}">
                <a16:creationId xmlns:a16="http://schemas.microsoft.com/office/drawing/2014/main" id="{92C14221-4C86-8E4B-AC02-999E1B85F1D7}"/>
              </a:ext>
            </a:extLst>
          </p:cNvPr>
          <p:cNvSpPr>
            <a:spLocks noGrp="1"/>
          </p:cNvSpPr>
          <p:nvPr>
            <p:ph idx="1"/>
          </p:nvPr>
        </p:nvSpPr>
        <p:spPr>
          <a:xfrm>
            <a:off x="838200" y="2727911"/>
            <a:ext cx="3833447" cy="1368120"/>
          </a:xfrm>
        </p:spPr>
        <p:txBody>
          <a:bodyPr>
            <a:normAutofit/>
          </a:bodyPr>
          <a:lstStyle/>
          <a:p>
            <a:pPr>
              <a:buFont typeface="Calibri" panose="020F0502020204030204" pitchFamily="34" charset="0"/>
              <a:buChar char="‒"/>
            </a:pPr>
            <a:r>
              <a:rPr lang="en-US" sz="2000" dirty="0" smtClean="0"/>
              <a:t>Written informed consent      </a:t>
            </a:r>
            <a:endParaRPr lang="en-US" sz="2000" dirty="0"/>
          </a:p>
        </p:txBody>
      </p:sp>
      <p:sp>
        <p:nvSpPr>
          <p:cNvPr id="13" name="Tijdelijke aanduiding voor inhoud 2">
            <a:extLst>
              <a:ext uri="{FF2B5EF4-FFF2-40B4-BE49-F238E27FC236}">
                <a16:creationId xmlns:a16="http://schemas.microsoft.com/office/drawing/2014/main" id="{7E05EA09-0DC4-254D-B5F0-8FDD272EC69C}"/>
              </a:ext>
            </a:extLst>
          </p:cNvPr>
          <p:cNvSpPr txBox="1">
            <a:spLocks/>
          </p:cNvSpPr>
          <p:nvPr/>
        </p:nvSpPr>
        <p:spPr>
          <a:xfrm>
            <a:off x="5384500" y="2727911"/>
            <a:ext cx="5969300" cy="271086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b="0" i="0" kern="1200">
                <a:solidFill>
                  <a:schemeClr val="tx1"/>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ct val="20000"/>
              </a:spcBef>
              <a:buFont typeface="Arial"/>
              <a:buChar char="–"/>
              <a:defRPr sz="2400" b="0"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ct val="20000"/>
              </a:spcBef>
              <a:buFont typeface="Arial"/>
              <a:buChar char="–"/>
              <a:defRPr sz="2400" b="0"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ct val="20000"/>
              </a:spcBef>
              <a:buFont typeface="Arial"/>
              <a:buChar char="»"/>
              <a:defRPr sz="24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Calibri" panose="020F0502020204030204" pitchFamily="34" charset="0"/>
              <a:buChar char="‒"/>
            </a:pPr>
            <a:r>
              <a:rPr lang="en-US" sz="2000" dirty="0" smtClean="0">
                <a:latin typeface="+mn-lt"/>
              </a:rPr>
              <a:t>Chronic indication for oral anticoagulation </a:t>
            </a:r>
          </a:p>
          <a:p>
            <a:pPr>
              <a:buFont typeface="Calibri" panose="020F0502020204030204" pitchFamily="34" charset="0"/>
              <a:buChar char="‒"/>
            </a:pPr>
            <a:r>
              <a:rPr lang="en-US" sz="2000" dirty="0" smtClean="0">
                <a:latin typeface="+mn-lt"/>
              </a:rPr>
              <a:t>Drug eluting stenting within 3 months before TAVI</a:t>
            </a:r>
          </a:p>
          <a:p>
            <a:pPr>
              <a:buFont typeface="Calibri" panose="020F0502020204030204" pitchFamily="34" charset="0"/>
              <a:buChar char="‒"/>
            </a:pPr>
            <a:r>
              <a:rPr lang="en-US" sz="2000" dirty="0" smtClean="0">
                <a:latin typeface="+mn-lt"/>
              </a:rPr>
              <a:t>Bare metal stenting within 1 month before TAVI</a:t>
            </a:r>
          </a:p>
          <a:p>
            <a:pPr>
              <a:buFont typeface="Calibri" panose="020F0502020204030204" pitchFamily="34" charset="0"/>
              <a:buChar char="‒"/>
            </a:pPr>
            <a:r>
              <a:rPr lang="en-US" sz="2000" dirty="0" smtClean="0">
                <a:latin typeface="+mn-lt"/>
              </a:rPr>
              <a:t>Allergy or contraindication to aspirin or </a:t>
            </a:r>
            <a:r>
              <a:rPr lang="en-US" sz="2000" dirty="0" err="1" smtClean="0">
                <a:latin typeface="+mn-lt"/>
              </a:rPr>
              <a:t>clopidogrel</a:t>
            </a:r>
            <a:endParaRPr lang="en-US" sz="2000" dirty="0">
              <a:latin typeface="+mn-lt"/>
            </a:endParaRPr>
          </a:p>
        </p:txBody>
      </p:sp>
    </p:spTree>
    <p:extLst>
      <p:ext uri="{BB962C8B-B14F-4D97-AF65-F5344CB8AC3E}">
        <p14:creationId xmlns:p14="http://schemas.microsoft.com/office/powerpoint/2010/main" val="1736256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2459</TotalTime>
  <Words>3284</Words>
  <Application>Microsoft Office PowerPoint</Application>
  <PresentationFormat>Breedbeeld</PresentationFormat>
  <Paragraphs>491</Paragraphs>
  <Slides>23</Slides>
  <Notes>22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23</vt:i4>
      </vt:variant>
    </vt:vector>
  </HeadingPairs>
  <TitlesOfParts>
    <vt:vector size="30" baseType="lpstr">
      <vt:lpstr>Arial</vt:lpstr>
      <vt:lpstr>Arial Narrow</vt:lpstr>
      <vt:lpstr>ArialMT</vt:lpstr>
      <vt:lpstr>Calibri</vt:lpstr>
      <vt:lpstr>Calibri Light</vt:lpstr>
      <vt:lpstr>Times New Roman</vt:lpstr>
      <vt:lpstr>Thème Office</vt:lpstr>
      <vt:lpstr>POPULAR TAVI TRIAL </vt:lpstr>
      <vt:lpstr>Disclosures Jorn Brouwer</vt:lpstr>
      <vt:lpstr>Background</vt:lpstr>
      <vt:lpstr>Background</vt:lpstr>
      <vt:lpstr>Background</vt:lpstr>
      <vt:lpstr>Background</vt:lpstr>
      <vt:lpstr>Hypothesis</vt:lpstr>
      <vt:lpstr>Trial Organization</vt:lpstr>
      <vt:lpstr>Study Population</vt:lpstr>
      <vt:lpstr>PowerPoint-presentatie</vt:lpstr>
      <vt:lpstr>Study Power</vt:lpstr>
      <vt:lpstr>Study Drug Adherence</vt:lpstr>
      <vt:lpstr>Baseline Characteristics</vt:lpstr>
      <vt:lpstr>Procedural Characteristics</vt:lpstr>
      <vt:lpstr>All Bleeding</vt:lpstr>
      <vt:lpstr>Non-Procedural Bleeding</vt:lpstr>
      <vt:lpstr>CV Mortality, Non-Procedural Bleeding, Stroke, MI</vt:lpstr>
      <vt:lpstr>CV Mortality, Ischemic Stroke, MI</vt:lpstr>
      <vt:lpstr>Primary and Secondary Outcome Components</vt:lpstr>
      <vt:lpstr>Primary and Secondary Outcome Components</vt:lpstr>
      <vt:lpstr>Conclusions POPULAR TAVI - COHORT A</vt:lpstr>
      <vt:lpstr>Acknowledgments</vt:lpstr>
      <vt:lpstr>Research Publication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Alicia GASSER</dc:creator>
  <cp:lastModifiedBy>j.brouwer1</cp:lastModifiedBy>
  <cp:revision>104</cp:revision>
  <cp:lastPrinted>2020-07-31T10:21:19Z</cp:lastPrinted>
  <dcterms:created xsi:type="dcterms:W3CDTF">2020-06-05T09:42:33Z</dcterms:created>
  <dcterms:modified xsi:type="dcterms:W3CDTF">2020-08-28T11:27:57Z</dcterms:modified>
</cp:coreProperties>
</file>