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4088" r:id="rId4"/>
  </p:sldMasterIdLst>
  <p:notesMasterIdLst>
    <p:notesMasterId r:id="rId32"/>
  </p:notesMasterIdLst>
  <p:handoutMasterIdLst>
    <p:handoutMasterId r:id="rId33"/>
  </p:handoutMasterIdLst>
  <p:sldIdLst>
    <p:sldId id="489" r:id="rId5"/>
    <p:sldId id="539" r:id="rId6"/>
    <p:sldId id="506" r:id="rId7"/>
    <p:sldId id="510" r:id="rId8"/>
    <p:sldId id="524" r:id="rId9"/>
    <p:sldId id="517" r:id="rId10"/>
    <p:sldId id="466" r:id="rId11"/>
    <p:sldId id="436" r:id="rId12"/>
    <p:sldId id="522" r:id="rId13"/>
    <p:sldId id="502" r:id="rId14"/>
    <p:sldId id="470" r:id="rId15"/>
    <p:sldId id="469" r:id="rId16"/>
    <p:sldId id="452" r:id="rId17"/>
    <p:sldId id="500" r:id="rId18"/>
    <p:sldId id="485" r:id="rId19"/>
    <p:sldId id="525" r:id="rId20"/>
    <p:sldId id="532" r:id="rId21"/>
    <p:sldId id="526" r:id="rId22"/>
    <p:sldId id="537" r:id="rId23"/>
    <p:sldId id="538" r:id="rId24"/>
    <p:sldId id="499" r:id="rId25"/>
    <p:sldId id="505" r:id="rId26"/>
    <p:sldId id="454" r:id="rId27"/>
    <p:sldId id="494" r:id="rId28"/>
    <p:sldId id="430" r:id="rId29"/>
    <p:sldId id="488" r:id="rId30"/>
    <p:sldId id="516" r:id="rId31"/>
  </p:sldIdLst>
  <p:sldSz cx="12188825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indent="-228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indent="-4572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indent="-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indent="-9144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11430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13716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16002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18288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8C4"/>
    <a:srgbClr val="FF9933"/>
    <a:srgbClr val="C7DCFB"/>
    <a:srgbClr val="E3EEFD"/>
    <a:srgbClr val="FFFF99"/>
    <a:srgbClr val="0033CC"/>
    <a:srgbClr val="99CC00"/>
    <a:srgbClr val="0000FF"/>
    <a:srgbClr val="FDFDFD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5253" autoAdjust="0"/>
  </p:normalViewPr>
  <p:slideViewPr>
    <p:cSldViewPr snapToGrid="0" snapToObjects="1">
      <p:cViewPr varScale="1">
        <p:scale>
          <a:sx n="78" d="100"/>
          <a:sy n="78" d="100"/>
        </p:scale>
        <p:origin x="-756" y="-9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1059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70" d="100"/>
        <a:sy n="170" d="100"/>
      </p:scale>
      <p:origin x="0" y="-15306"/>
    </p:cViewPr>
  </p:sorterViewPr>
  <p:notesViewPr>
    <p:cSldViewPr showGuides="1">
      <p:cViewPr varScale="1">
        <p:scale>
          <a:sx n="93" d="100"/>
          <a:sy n="93" d="100"/>
        </p:scale>
        <p:origin x="-2640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Inclisiran\ISE%20Figures%20for%20pubilcation%20version%202.0%20(ISE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643957706577853E-2"/>
          <c:y val="0.16981059675611879"/>
          <c:w val="0.88648066289139316"/>
          <c:h val="0.62301853457442469"/>
        </c:manualLayout>
      </c:layout>
      <c:scatterChart>
        <c:scatterStyle val="lineMarker"/>
        <c:varyColors val="0"/>
        <c:ser>
          <c:idx val="0"/>
          <c:order val="0"/>
          <c:tx>
            <c:strRef>
              <c:f>'Time course EP1'!$B$3</c:f>
              <c:strCache>
                <c:ptCount val="1"/>
                <c:pt idx="0">
                  <c:v>Inclisiran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'Time course EP1'!$G$4:$G$11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  <c:pt idx="7">
                    <c:v>0</c:v>
                  </c:pt>
                </c:numCache>
              </c:numRef>
            </c:plus>
            <c:minus>
              <c:numRef>
                <c:f>'Time course EP1'!$F$4:$F$11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  <c:pt idx="7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'Time course EP1'!$A$4:$A$11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'Time course EP1'!$B$4:$B$11</c:f>
              <c:numCache>
                <c:formatCode>0.0</c:formatCode>
                <c:ptCount val="8"/>
                <c:pt idx="0">
                  <c:v>0</c:v>
                </c:pt>
                <c:pt idx="1">
                  <c:v>-48.9</c:v>
                </c:pt>
                <c:pt idx="2">
                  <c:v>-53.9</c:v>
                </c:pt>
                <c:pt idx="3">
                  <c:v>-43.7</c:v>
                </c:pt>
                <c:pt idx="4">
                  <c:v>-52.4</c:v>
                </c:pt>
                <c:pt idx="5">
                  <c:v>-41.1</c:v>
                </c:pt>
                <c:pt idx="6">
                  <c:v>-51.1</c:v>
                </c:pt>
                <c:pt idx="7">
                  <c:v>-49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D68-4F46-B411-D7BBB9FC7201}"/>
            </c:ext>
          </c:extLst>
        </c:ser>
        <c:ser>
          <c:idx val="1"/>
          <c:order val="1"/>
          <c:tx>
            <c:strRef>
              <c:f>'Time course EP1'!$C$3</c:f>
              <c:strCache>
                <c:ptCount val="1"/>
                <c:pt idx="0">
                  <c:v>Placebo</c:v>
                </c:pt>
              </c:strCache>
            </c:strRef>
          </c:tx>
          <c:spPr>
            <a:ln w="6350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bg1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'Time course EP1'!$I$4:$I$11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  <c:pt idx="7">
                    <c:v>0</c:v>
                  </c:pt>
                </c:numCache>
              </c:numRef>
            </c:plus>
            <c:minus>
              <c:numRef>
                <c:f>'Time course EP1'!$H$4:$H$11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  <c:pt idx="7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'Time course EP1'!$A$4:$A$11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'Time course EP1'!$C$4:$C$11</c:f>
              <c:numCache>
                <c:formatCode>0.0</c:formatCode>
                <c:ptCount val="8"/>
                <c:pt idx="0">
                  <c:v>0</c:v>
                </c:pt>
                <c:pt idx="1">
                  <c:v>1.7</c:v>
                </c:pt>
                <c:pt idx="2">
                  <c:v>2.5</c:v>
                </c:pt>
                <c:pt idx="3">
                  <c:v>4.0999999999999996</c:v>
                </c:pt>
                <c:pt idx="4">
                  <c:v>4.5</c:v>
                </c:pt>
                <c:pt idx="5">
                  <c:v>4</c:v>
                </c:pt>
                <c:pt idx="6">
                  <c:v>3.6</c:v>
                </c:pt>
                <c:pt idx="7">
                  <c:v>3.1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D68-4F46-B411-D7BBB9FC7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751232"/>
        <c:axId val="182753152"/>
      </c:scatterChart>
      <c:valAx>
        <c:axId val="182751232"/>
        <c:scaling>
          <c:orientation val="minMax"/>
          <c:max val="18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spc="-1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Months</a:t>
                </a:r>
              </a:p>
            </c:rich>
          </c:tx>
          <c:layout>
            <c:manualLayout>
              <c:xMode val="edge"/>
              <c:yMode val="edge"/>
              <c:x val="0.50662671646331525"/>
              <c:y val="0.89335244121955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53152"/>
        <c:crossesAt val="-100"/>
        <c:crossBetween val="midCat"/>
        <c:majorUnit val="3"/>
      </c:valAx>
      <c:valAx>
        <c:axId val="182753152"/>
        <c:scaling>
          <c:orientation val="minMax"/>
          <c:max val="10"/>
          <c:min val="-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spc="-1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Mean % change from baseline</a:t>
                </a:r>
              </a:p>
            </c:rich>
          </c:tx>
          <c:layout>
            <c:manualLayout>
              <c:xMode val="edge"/>
              <c:yMode val="edge"/>
              <c:x val="1.8449552486488911E-3"/>
              <c:y val="5.1603702966197547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512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23081268357068"/>
          <c:y val="0.63922436912627134"/>
          <c:w val="0.23636555884255189"/>
          <c:h val="8.36444381175597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-1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 spc="-100" baseline="0">
          <a:solidFill>
            <a:schemeClr val="tx1"/>
          </a:solidFill>
          <a:latin typeface="+mn-lt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pPr>
              <a:defRPr/>
            </a:pPr>
            <a:fld id="{5B2562B2-8E04-7E42-9778-DC0FD7AC2B64}" type="datetimeFigureOut">
              <a:rPr lang="en-US">
                <a:latin typeface="Arial" panose="020B0604020202020204" pitchFamily="34" charset="0"/>
              </a:rPr>
              <a:pPr>
                <a:defRPr/>
              </a:pPr>
              <a:t>3/30/2020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pPr>
              <a:defRPr/>
            </a:pPr>
            <a:fld id="{CA37FAA8-A6D8-BF41-AA6F-49E1BEB45FD1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409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104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89935" y="4648201"/>
            <a:ext cx="5673213" cy="4387645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22142" y="8996515"/>
            <a:ext cx="686636" cy="298271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364228-3A15-7E43-8D07-64F25F2673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20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ＭＳ Ｐゴシック" charset="0"/>
      </a:defRPr>
    </a:lvl1pPr>
    <a:lvl2pPr marL="2286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2pPr>
    <a:lvl3pPr marL="4572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3pPr>
    <a:lvl4pPr marL="6858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4pPr>
    <a:lvl5pPr marL="9144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5pPr>
    <a:lvl6pPr marL="11430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364228-3A15-7E43-8D07-64F25F26738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863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364228-3A15-7E43-8D07-64F25F26738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484909" y="1610721"/>
            <a:ext cx="11237878" cy="664797"/>
          </a:xfrm>
        </p:spPr>
        <p:txBody>
          <a:bodyPr anchor="t" anchorCtr="0"/>
          <a:lstStyle>
            <a:lvl1pPr>
              <a:lnSpc>
                <a:spcPct val="90000"/>
              </a:lnSpc>
              <a:defRPr sz="4800" b="1" i="0" kern="1200" spc="-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316" y="297996"/>
            <a:ext cx="542752" cy="62706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455613" y="6172200"/>
            <a:ext cx="11257270" cy="0"/>
          </a:xfrm>
          <a:prstGeom prst="line">
            <a:avLst/>
          </a:prstGeom>
          <a:ln w="31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11518922" y="6191419"/>
            <a:ext cx="228146" cy="67230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/>
          <a:p>
            <a:pPr marL="0" marR="0" lvl="0" indent="0" algn="r" defTabSz="12189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0933" algn="l"/>
                <a:tab pos="1980853" algn="l"/>
                <a:tab pos="3949009" algn="l"/>
                <a:tab pos="5904467" algn="l"/>
                <a:tab pos="7885320" algn="l"/>
                <a:tab pos="9828080" algn="l"/>
              </a:tabLst>
              <a:defRPr/>
            </a:pPr>
            <a:fld id="{4E9C4014-82B0-4AE1-B8C7-8DEEE87CAFAD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ＭＳ Ｐゴシック" charset="0"/>
                <a:cs typeface="Helvetica"/>
              </a:rPr>
              <a:pPr marL="0" marR="0" lvl="0" indent="0" algn="r" defTabSz="121898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80933" algn="l"/>
                  <a:tab pos="1980853" algn="l"/>
                  <a:tab pos="3949009" algn="l"/>
                  <a:tab pos="5904467" algn="l"/>
                  <a:tab pos="7885320" algn="l"/>
                  <a:tab pos="9828080" algn="l"/>
                </a:tabLst>
                <a:defRPr/>
              </a:pPr>
              <a:t>‹#›</a:t>
            </a:fld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elvetica"/>
                <a:ea typeface="ＭＳ Ｐゴシック" charset="0"/>
                <a:cs typeface="Helvetica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elvetica"/>
              <a:ea typeface="ＭＳ Ｐゴシック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39972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1846659"/>
          </a:xfrm>
        </p:spPr>
        <p:txBody>
          <a:bodyPr/>
          <a:lstStyle>
            <a:lvl1pPr>
              <a:buClr>
                <a:schemeClr val="accent1"/>
              </a:buClr>
              <a:defRPr b="1"/>
            </a:lvl1pPr>
            <a:lvl2pPr marL="234950" indent="-234950">
              <a:buClr>
                <a:schemeClr val="accent1"/>
              </a:buClr>
              <a:buSzPct val="100000"/>
              <a:defRPr/>
            </a:lvl2pPr>
            <a:lvl3pPr marL="457200" indent="-222250">
              <a:buClr>
                <a:schemeClr val="accent1"/>
              </a:buClr>
              <a:buSzPct val="100000"/>
              <a:buFont typeface="Arial" panose="020B0604020202020204" pitchFamily="34" charset="0"/>
              <a:buChar char="–"/>
              <a:defRPr/>
            </a:lvl3pPr>
            <a:lvl4pPr marL="914400" indent="0">
              <a:buClr>
                <a:schemeClr val="accent1"/>
              </a:buClr>
              <a:buNone/>
              <a:defRPr/>
            </a:lvl4pPr>
            <a:lvl5pPr marL="1371600" indent="0"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1055" y="228336"/>
            <a:ext cx="10307781" cy="93159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Add subtitle (24pt this dark blue)</a:t>
            </a:r>
            <a:br>
              <a:rPr lang="en-US" dirty="0"/>
            </a:br>
            <a:r>
              <a:rPr lang="en-US" dirty="0"/>
              <a:t>Add title (32pt inclisiran blue)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1055" y="5642825"/>
            <a:ext cx="11249890" cy="529376"/>
          </a:xfrm>
        </p:spPr>
        <p:txBody>
          <a:bodyPr wrap="square" tIns="18288" bIns="18288" anchor="b" anchorCtr="0">
            <a:spAutoFit/>
          </a:bodyPr>
          <a:lstStyle>
            <a:lvl1pPr marL="230188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 sz="16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230188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751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84909" y="257339"/>
            <a:ext cx="10293927" cy="885661"/>
          </a:xfrm>
          <a:prstGeom prst="rect">
            <a:avLst/>
          </a:prstGeom>
        </p:spPr>
        <p:txBody>
          <a:bodyPr bIns="91440" anchor="b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subtitle (24pt this dark blue)</a:t>
            </a:r>
            <a:br>
              <a:rPr lang="en-US" dirty="0"/>
            </a:br>
            <a:r>
              <a:rPr lang="en-US" dirty="0"/>
              <a:t>Add title (28pt inclisiran blue)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0261" y="5642825"/>
            <a:ext cx="11248304" cy="529376"/>
          </a:xfrm>
        </p:spPr>
        <p:txBody>
          <a:bodyPr tIns="18288" bIns="18288" anchor="b" anchorCtr="0"/>
          <a:lstStyle>
            <a:lvl1pPr marL="230188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 sz="16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230188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518922" y="6191419"/>
            <a:ext cx="228146" cy="67230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/>
          <a:p>
            <a:pPr marL="0" marR="0" lvl="0" indent="0" algn="r" defTabSz="12189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0933" algn="l"/>
                <a:tab pos="1980853" algn="l"/>
                <a:tab pos="3949009" algn="l"/>
                <a:tab pos="5904467" algn="l"/>
                <a:tab pos="7885320" algn="l"/>
                <a:tab pos="9828080" algn="l"/>
              </a:tabLst>
              <a:defRPr/>
            </a:pPr>
            <a:fld id="{4E9C4014-82B0-4AE1-B8C7-8DEEE87CAFAD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ＭＳ Ｐゴシック" charset="0"/>
                <a:cs typeface="Helvetica"/>
              </a:rPr>
              <a:pPr marL="0" marR="0" lvl="0" indent="0" algn="r" defTabSz="121898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80933" algn="l"/>
                  <a:tab pos="1980853" algn="l"/>
                  <a:tab pos="3949009" algn="l"/>
                  <a:tab pos="5904467" algn="l"/>
                  <a:tab pos="7885320" algn="l"/>
                  <a:tab pos="9828080" algn="l"/>
                </a:tabLst>
                <a:defRPr/>
              </a:pPr>
              <a:t>‹#›</a:t>
            </a:fld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elvetica"/>
                <a:ea typeface="ＭＳ Ｐゴシック" charset="0"/>
                <a:cs typeface="Helvetica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elvetica"/>
              <a:ea typeface="ＭＳ Ｐゴシック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6309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055" y="1610978"/>
            <a:ext cx="11241828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234950" lvl="1" indent="-23495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457200" lvl="2" indent="-22225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marL="914400" lvl="3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Fourth level</a:t>
            </a:r>
          </a:p>
          <a:p>
            <a:pPr marL="1371600" lvl="4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dirty="0"/>
              <a:t>Fifth level</a:t>
            </a:r>
          </a:p>
        </p:txBody>
      </p:sp>
      <p:sp>
        <p:nvSpPr>
          <p:cNvPr id="102" name="Title Placeholder 101"/>
          <p:cNvSpPr>
            <a:spLocks noGrp="1"/>
          </p:cNvSpPr>
          <p:nvPr>
            <p:ph type="title"/>
          </p:nvPr>
        </p:nvSpPr>
        <p:spPr>
          <a:xfrm>
            <a:off x="471055" y="240846"/>
            <a:ext cx="10633675" cy="904690"/>
          </a:xfrm>
          <a:prstGeom prst="rect">
            <a:avLst/>
          </a:prstGeom>
        </p:spPr>
        <p:txBody>
          <a:bodyPr vert="horz" wrap="square" lIns="0" tIns="0" rIns="0" bIns="91440" rtlCol="0" anchor="b" anchorCtr="0">
            <a:noAutofit/>
          </a:bodyPr>
          <a:lstStyle/>
          <a:p>
            <a:r>
              <a:rPr lang="en-US" dirty="0"/>
              <a:t>Add subtitle (24pt this dark blue)</a:t>
            </a:r>
            <a:br>
              <a:rPr lang="en-US" dirty="0"/>
            </a:br>
            <a:r>
              <a:rPr lang="en-US" dirty="0"/>
              <a:t>Add title (32pt inclisiran blue)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471055" y="1145104"/>
            <a:ext cx="11276013" cy="0"/>
          </a:xfrm>
          <a:prstGeom prst="line">
            <a:avLst/>
          </a:prstGeom>
          <a:ln w="952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1518922" y="6191419"/>
            <a:ext cx="228146" cy="67230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/>
          <a:p>
            <a:pPr marL="0" marR="0" lvl="0" indent="0" algn="r" defTabSz="12189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0933" algn="l"/>
                <a:tab pos="1980853" algn="l"/>
                <a:tab pos="3949009" algn="l"/>
                <a:tab pos="5904467" algn="l"/>
                <a:tab pos="7885320" algn="l"/>
                <a:tab pos="9828080" algn="l"/>
              </a:tabLst>
              <a:defRPr/>
            </a:pPr>
            <a:fld id="{4E9C4014-82B0-4AE1-B8C7-8DEEE87CAFAD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ＭＳ Ｐゴシック" charset="0"/>
                <a:cs typeface="Helvetica"/>
              </a:rPr>
              <a:pPr marL="0" marR="0" lvl="0" indent="0" algn="r" defTabSz="121898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80933" algn="l"/>
                  <a:tab pos="1980853" algn="l"/>
                  <a:tab pos="3949009" algn="l"/>
                  <a:tab pos="5904467" algn="l"/>
                  <a:tab pos="7885320" algn="l"/>
                  <a:tab pos="9828080" algn="l"/>
                </a:tabLst>
                <a:defRPr/>
              </a:pPr>
              <a:t>‹#›</a:t>
            </a:fld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elvetica"/>
                <a:ea typeface="ＭＳ Ｐゴシック" charset="0"/>
                <a:cs typeface="Helvetica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elvetica"/>
              <a:ea typeface="ＭＳ Ｐゴシック" charset="0"/>
              <a:cs typeface="Helvetica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316" y="297996"/>
            <a:ext cx="542752" cy="627062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455613" y="6172200"/>
            <a:ext cx="11257270" cy="0"/>
          </a:xfrm>
          <a:prstGeom prst="line">
            <a:avLst/>
          </a:prstGeom>
          <a:ln w="31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22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2" r:id="rId2"/>
    <p:sldLayoutId id="214748409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2400" b="1" i="0" kern="1200" spc="-100" baseline="0" dirty="0">
          <a:solidFill>
            <a:srgbClr val="072C62"/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228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685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588" indent="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Font typeface="Arial" pitchFamily="34" charset="0"/>
        <a:buNone/>
        <a:defRPr sz="2400" b="1" i="0" kern="1200" spc="-1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1pPr>
      <a:lvl2pPr marL="115888" indent="-115888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Pct val="70000"/>
        <a:buFont typeface="Arial" panose="020B0604020202020204" pitchFamily="34" charset="0"/>
        <a:buChar char="•"/>
        <a:defRPr lang="en-US" sz="2400" b="0" i="0" kern="1200" spc="-100" baseline="0" dirty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2pPr>
      <a:lvl3pPr marL="577850" indent="-3429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Pct val="75000"/>
        <a:buFont typeface="Arial" panose="020B0604020202020204" pitchFamily="34" charset="0"/>
        <a:buChar char="-"/>
        <a:defRPr lang="en-US" sz="2400" b="0" i="0" kern="1200" spc="-100" baseline="0" dirty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3pPr>
      <a:lvl4pPr marL="511175" indent="-173038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·"/>
        <a:defRPr lang="en-US" sz="2400" b="0" i="0" kern="1200" spc="-100" baseline="0" dirty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4pPr>
      <a:lvl5pPr marL="681038" indent="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FontTx/>
        <a:buNone/>
        <a:defRPr lang="en-US" sz="2400" b="0" i="0" kern="1200" spc="-100" baseline="0" dirty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5pPr>
      <a:lvl6pPr marL="619125" indent="-228600" algn="l" defTabSz="457200" rtl="0" eaLnBrk="1" latinLnBrk="0" hangingPunct="1">
        <a:lnSpc>
          <a:spcPts val="2400"/>
        </a:lnSpc>
        <a:spcBef>
          <a:spcPts val="400"/>
        </a:spcBef>
        <a:spcAft>
          <a:spcPts val="0"/>
        </a:spcAft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876300" indent="-228600" algn="l" defTabSz="457200" rtl="0" eaLnBrk="1" latinLnBrk="0" hangingPunct="1">
        <a:lnSpc>
          <a:spcPts val="2400"/>
        </a:lnSpc>
        <a:spcBef>
          <a:spcPts val="400"/>
        </a:spcBef>
        <a:spcAft>
          <a:spcPts val="0"/>
        </a:spcAft>
        <a:buFont typeface="Arial" panose="020B060402020202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008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888" userDrawn="1">
          <p15:clr>
            <a:srgbClr val="F26B43"/>
          </p15:clr>
        </p15:guide>
        <p15:guide id="5" pos="3839" userDrawn="1">
          <p15:clr>
            <a:srgbClr val="F26B43"/>
          </p15:clr>
        </p15:guide>
        <p15:guide id="6" pos="4127" userDrawn="1">
          <p15:clr>
            <a:srgbClr val="F26B43"/>
          </p15:clr>
        </p15:guide>
        <p15:guide id="7" pos="3551" userDrawn="1">
          <p15:clr>
            <a:srgbClr val="F26B43"/>
          </p15:clr>
        </p15:guide>
        <p15:guide id="8" orient="horz" pos="7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455613" y="1201428"/>
            <a:ext cx="11267174" cy="1015663"/>
          </a:xfrm>
        </p:spPr>
        <p:txBody>
          <a:bodyPr bIns="0" anchor="ctr"/>
          <a:lstStyle/>
          <a:p>
            <a:pPr>
              <a:lnSpc>
                <a:spcPct val="100000"/>
              </a:lnSpc>
            </a:pPr>
            <a:r>
              <a:rPr lang="en-US" sz="6600" spc="-150" dirty="0">
                <a:solidFill>
                  <a:srgbClr val="0E58C4"/>
                </a:solidFill>
                <a:latin typeface="Arial Black" panose="020B0A04020102020204" pitchFamily="34" charset="0"/>
              </a:rPr>
              <a:t>ORION</a:t>
            </a:r>
            <a:endParaRPr lang="en-US" sz="6600" kern="0" spc="-1000" dirty="0">
              <a:solidFill>
                <a:srgbClr val="0E58C4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6042" y="3104208"/>
            <a:ext cx="11256744" cy="0"/>
          </a:xfrm>
          <a:prstGeom prst="line">
            <a:avLst/>
          </a:prstGeom>
          <a:ln w="952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955039"/>
              </p:ext>
            </p:extLst>
          </p:nvPr>
        </p:nvGraphicFramePr>
        <p:xfrm>
          <a:off x="466042" y="3349782"/>
          <a:ext cx="11267178" cy="2822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2808">
                  <a:extLst>
                    <a:ext uri="{9D8B030D-6E8A-4147-A177-3AD203B41FA5}">
                      <a16:colId xmlns="" xmlns:a16="http://schemas.microsoft.com/office/drawing/2014/main" val="1785022243"/>
                    </a:ext>
                  </a:extLst>
                </a:gridCol>
                <a:gridCol w="2008172">
                  <a:extLst>
                    <a:ext uri="{9D8B030D-6E8A-4147-A177-3AD203B41FA5}">
                      <a16:colId xmlns="" xmlns:a16="http://schemas.microsoft.com/office/drawing/2014/main" val="4120363558"/>
                    </a:ext>
                  </a:extLst>
                </a:gridCol>
                <a:gridCol w="2052266">
                  <a:extLst>
                    <a:ext uri="{9D8B030D-6E8A-4147-A177-3AD203B41FA5}">
                      <a16:colId xmlns="" xmlns:a16="http://schemas.microsoft.com/office/drawing/2014/main" val="4037976183"/>
                    </a:ext>
                  </a:extLst>
                </a:gridCol>
                <a:gridCol w="1659655">
                  <a:extLst>
                    <a:ext uri="{9D8B030D-6E8A-4147-A177-3AD203B41FA5}">
                      <a16:colId xmlns="" xmlns:a16="http://schemas.microsoft.com/office/drawing/2014/main" val="4279762579"/>
                    </a:ext>
                  </a:extLst>
                </a:gridCol>
                <a:gridCol w="2091350">
                  <a:extLst>
                    <a:ext uri="{9D8B030D-6E8A-4147-A177-3AD203B41FA5}">
                      <a16:colId xmlns="" xmlns:a16="http://schemas.microsoft.com/office/drawing/2014/main" val="45234733"/>
                    </a:ext>
                  </a:extLst>
                </a:gridCol>
                <a:gridCol w="1692927">
                  <a:extLst>
                    <a:ext uri="{9D8B030D-6E8A-4147-A177-3AD203B41FA5}">
                      <a16:colId xmlns="" xmlns:a16="http://schemas.microsoft.com/office/drawing/2014/main" val="2130433844"/>
                    </a:ext>
                  </a:extLst>
                </a:gridCol>
              </a:tblGrid>
              <a:tr h="633473">
                <a:tc gridSpan="3"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3200" b="1" i="0" kern="1200" spc="-100" baseline="0" dirty="0">
                          <a:solidFill>
                            <a:srgbClr val="0E58C4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RS Wright	</a:t>
                      </a:r>
                      <a:r>
                        <a:rPr lang="en-US" sz="3200" b="0" i="0" kern="1200" spc="-100" baseline="0" dirty="0">
                          <a:solidFill>
                            <a:srgbClr val="0E58C4"/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Rochester</a:t>
                      </a:r>
                      <a:endParaRPr lang="en-US" sz="3200" b="1" i="0" kern="1200" spc="-100" baseline="0" dirty="0">
                        <a:solidFill>
                          <a:srgbClr val="0E58C4"/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32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32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43735044"/>
                  </a:ext>
                </a:extLst>
              </a:tr>
              <a:tr h="373389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D Kallend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Zurich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LA Leiter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Toronto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CA Meanwell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Parsippany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700450474"/>
                  </a:ext>
                </a:extLst>
              </a:tr>
              <a:tr h="373389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KK Ray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London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U Landmesser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Berlin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PL Wijngaard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Parsippany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440115229"/>
                  </a:ext>
                </a:extLst>
              </a:tr>
              <a:tr h="373389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FJ Raal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Johannesburg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G Schwartz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Denver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JP Kastelein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Amsterdam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96075111"/>
                  </a:ext>
                </a:extLst>
              </a:tr>
              <a:tr h="373389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W Koenig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Munich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A Friedman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Parsippany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68927493"/>
                  </a:ext>
                </a:extLst>
              </a:tr>
              <a:tr h="695387">
                <a:tc gridSpan="6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200" b="1" i="0" kern="1200" spc="-100" baseline="0" dirty="0">
                          <a:solidFill>
                            <a:srgbClr val="0E58C4"/>
                          </a:solidFill>
                          <a:latin typeface="Arial" panose="020B0604020202020204" pitchFamily="34" charset="0"/>
                          <a:ea typeface="ＭＳ Ｐゴシック" charset="0"/>
                          <a:cs typeface="Arial" pitchFamily="34" charset="0"/>
                        </a:rPr>
                        <a:t>On behalf of the ORION Phase III investigators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27432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1025807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66042" y="1143000"/>
            <a:ext cx="11256744" cy="0"/>
          </a:xfrm>
          <a:prstGeom prst="line">
            <a:avLst/>
          </a:prstGeom>
          <a:ln w="952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0"/>
          <p:cNvSpPr txBox="1">
            <a:spLocks/>
          </p:cNvSpPr>
          <p:nvPr/>
        </p:nvSpPr>
        <p:spPr>
          <a:xfrm>
            <a:off x="466042" y="2051797"/>
            <a:ext cx="11267173" cy="9144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1588" indent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4800" b="1" i="0" kern="1200" spc="-100" baseline="0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1pPr>
            <a:lvl2pPr marL="115888" indent="-11588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2pPr>
            <a:lvl3pPr marL="577850" indent="-3429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-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3pPr>
            <a:lvl4pPr marL="511175" indent="-17303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·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4pPr>
            <a:lvl5pPr marL="681038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Tx/>
              <a:buNone/>
              <a:defRPr lang="en-US" sz="2400" b="0" i="0" kern="1200" spc="-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5pPr>
            <a:lvl6pPr marL="619125" indent="-228600" algn="l" defTabSz="457200" rtl="0" eaLnBrk="1" latinLnBrk="0" hangingPunct="1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6300" indent="-228600" algn="l" defTabSz="457200" rtl="0" eaLnBrk="1" latinLnBrk="0" hangingPunct="1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1588">
              <a:lnSpc>
                <a:spcPct val="100000"/>
              </a:lnSpc>
            </a:pPr>
            <a:r>
              <a:rPr lang="en-US" sz="3200" dirty="0">
                <a:solidFill>
                  <a:srgbClr val="0E58C4"/>
                </a:solidFill>
              </a:rPr>
              <a:t>A pooled analysis of Phase III studies of inclisiran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56276" y="6264166"/>
            <a:ext cx="266510" cy="45194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33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ORION Phase III pooled analysis: </a:t>
            </a:r>
            <a:r>
              <a:rPr lang="en-US" dirty="0">
                <a:solidFill>
                  <a:srgbClr val="072C62"/>
                </a:solidFill>
              </a:rPr>
              <a:t>Objectives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To confirm inclisiran efficacy and safety over 18 months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132693"/>
              </p:ext>
            </p:extLst>
          </p:nvPr>
        </p:nvGraphicFramePr>
        <p:xfrm>
          <a:off x="455613" y="1619867"/>
          <a:ext cx="11277600" cy="4120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3749">
                  <a:extLst>
                    <a:ext uri="{9D8B030D-6E8A-4147-A177-3AD203B41FA5}">
                      <a16:colId xmlns="" xmlns:a16="http://schemas.microsoft.com/office/drawing/2014/main" val="1785022243"/>
                    </a:ext>
                  </a:extLst>
                </a:gridCol>
                <a:gridCol w="905347">
                  <a:extLst>
                    <a:ext uri="{9D8B030D-6E8A-4147-A177-3AD203B41FA5}">
                      <a16:colId xmlns="" xmlns:a16="http://schemas.microsoft.com/office/drawing/2014/main" val="3939382982"/>
                    </a:ext>
                  </a:extLst>
                </a:gridCol>
                <a:gridCol w="5178504">
                  <a:extLst>
                    <a:ext uri="{9D8B030D-6E8A-4147-A177-3AD203B41FA5}">
                      <a16:colId xmlns="" xmlns:a16="http://schemas.microsoft.com/office/drawing/2014/main" val="403797618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Study endpoints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297965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rgbClr val="0070C0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1. </a:t>
                      </a: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Effectiveness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kern="1200" spc="-100" baseline="0" dirty="0">
                          <a:solidFill>
                            <a:srgbClr val="0070C0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2. </a:t>
                      </a: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Safety and tolerability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580888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1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Primary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1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Treatment emergent adverse events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354480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28600" marR="0" lvl="1" indent="-2286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Percent LDL-C</a:t>
                      </a: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  <a:sym typeface="Wingdings 3" panose="05040102010807070707" pitchFamily="18" charset="2"/>
                        </a:rPr>
                        <a:t> change</a:t>
                      </a: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0" i="1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vs.</a:t>
                      </a: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 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7063" marR="0" lvl="1" indent="-16986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7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Laboratory parameters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37058632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257300" lvl="2" indent="-34290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Font typeface="Arial" panose="020B0604020202020204" pitchFamily="34" charset="0"/>
                        <a:buChar char="─"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At day 510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57300" lvl="2" indent="-34290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Font typeface="Arial" panose="020B0604020202020204" pitchFamily="34" charset="0"/>
                        <a:buChar char="─"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7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506768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257300" marR="0" lvl="2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─"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Average over days 90 – 540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57300" marR="0" lvl="2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─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59395172"/>
                  </a:ext>
                </a:extLst>
              </a:tr>
              <a:tr h="46243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1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Secondary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1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kern="1200" spc="-100" baseline="0" dirty="0">
                          <a:solidFill>
                            <a:srgbClr val="0070C0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3. </a:t>
                      </a: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Exploratory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164527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1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LDL-C change over time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7063" marR="0" lvl="1" indent="-16986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Cardiovascular events</a:t>
                      </a:r>
                      <a:r>
                        <a:rPr lang="en-US" sz="2400" b="0" i="0" kern="1200" spc="-1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656776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1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90513" algn="l"/>
                        </a:tabLst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Changes in PCSK9 and other lipids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7063" marR="0" lvl="1" indent="-16986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4081255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5613" y="6171988"/>
            <a:ext cx="11277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0">
              <a:buNone/>
            </a:pPr>
            <a:r>
              <a:rPr lang="en-US" sz="1400" spc="-100" dirty="0">
                <a:latin typeface="+mn-lt"/>
              </a:rPr>
              <a:t>1. MedDRA-defined cardiovascular non-adjudicated terms including cardiac death, and any signs or symptoms of cardiac arrest, non-fatal MI and/or stroke</a:t>
            </a:r>
          </a:p>
        </p:txBody>
      </p:sp>
    </p:spTree>
    <p:extLst>
      <p:ext uri="{BB962C8B-B14F-4D97-AF65-F5344CB8AC3E}">
        <p14:creationId xmlns:p14="http://schemas.microsoft.com/office/powerpoint/2010/main" val="242399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3"/>
            <a:ext cx="11249890" cy="3323987"/>
          </a:xfrm>
        </p:spPr>
        <p:txBody>
          <a:bodyPr/>
          <a:lstStyle/>
          <a:p>
            <a:r>
              <a:rPr lang="en-US" dirty="0"/>
              <a:t>Pre-specified pooling strategy and methods - agreed with regulatory agencies</a:t>
            </a:r>
          </a:p>
          <a:p>
            <a:endParaRPr lang="en-US" dirty="0"/>
          </a:p>
          <a:p>
            <a:r>
              <a:rPr lang="en-US" dirty="0"/>
              <a:t>Primary endpoints</a:t>
            </a:r>
          </a:p>
          <a:p>
            <a:pPr lvl="1"/>
            <a:r>
              <a:rPr lang="en-US" dirty="0"/>
              <a:t>Family-wise type I error rate controlled using a sequential testing procedure</a:t>
            </a:r>
          </a:p>
          <a:p>
            <a:pPr marL="0" lvl="1" indent="0">
              <a:buNone/>
            </a:pPr>
            <a:endParaRPr lang="en-US" dirty="0"/>
          </a:p>
          <a:p>
            <a:pPr marL="0" indent="-233362"/>
            <a:r>
              <a:rPr lang="en-US" dirty="0"/>
              <a:t>Sensitivity analysis for primary efficacy endpoints</a:t>
            </a:r>
          </a:p>
          <a:p>
            <a:pPr marL="233362" lvl="1" indent="-233362"/>
            <a:r>
              <a:rPr lang="en-US" dirty="0"/>
              <a:t>Pre-specified imputation and analysis methods used to account for missing data</a:t>
            </a:r>
          </a:p>
          <a:p>
            <a:pPr marL="0" lvl="1" indent="0">
              <a:buNone/>
            </a:pPr>
            <a:endParaRPr lang="en-US" dirty="0"/>
          </a:p>
          <a:p>
            <a:r>
              <a:rPr lang="en-US" dirty="0"/>
              <a:t>Safety observation of ~7000 inclisiran injections and &gt;2700 years patient exposure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ORION Phase III pooled analysis</a:t>
            </a:r>
            <a:r>
              <a:rPr lang="en-US" dirty="0">
                <a:solidFill>
                  <a:srgbClr val="072C62"/>
                </a:solidFill>
              </a:rPr>
              <a:t>: Statistical plan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0E58C4"/>
                </a:solidFill>
              </a:rPr>
              <a:t>Large sample enrolled to enable reliable inference</a:t>
            </a:r>
          </a:p>
        </p:txBody>
      </p:sp>
    </p:spTree>
    <p:extLst>
      <p:ext uri="{BB962C8B-B14F-4D97-AF65-F5344CB8AC3E}">
        <p14:creationId xmlns:p14="http://schemas.microsoft.com/office/powerpoint/2010/main" val="209103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ORION Phase III pooled analysis</a:t>
            </a:r>
            <a:r>
              <a:rPr lang="en-US" dirty="0">
                <a:solidFill>
                  <a:srgbClr val="072C62"/>
                </a:solidFill>
              </a:rPr>
              <a:t>: Patient disposition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High proportion of patients completed the studies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5630" y="6190662"/>
            <a:ext cx="11248304" cy="252377"/>
          </a:xfrm>
        </p:spPr>
        <p:txBody>
          <a:bodyPr anchor="t"/>
          <a:lstStyle/>
          <a:p>
            <a:pPr marL="1588" indent="0">
              <a:buNone/>
            </a:pPr>
            <a:r>
              <a:rPr lang="en-US" sz="1400" dirty="0"/>
              <a:t>Safety population comprises any subject given any study medication</a:t>
            </a:r>
          </a:p>
        </p:txBody>
      </p:sp>
      <p:cxnSp>
        <p:nvCxnSpPr>
          <p:cNvPr id="6" name="Straight Connector 5"/>
          <p:cNvCxnSpPr>
            <a:stCxn id="21" idx="3"/>
            <a:endCxn id="23" idx="1"/>
          </p:cNvCxnSpPr>
          <p:nvPr/>
        </p:nvCxnSpPr>
        <p:spPr>
          <a:xfrm>
            <a:off x="8755583" y="3322420"/>
            <a:ext cx="398707" cy="0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2" idx="3"/>
            <a:endCxn id="24" idx="1"/>
          </p:cNvCxnSpPr>
          <p:nvPr/>
        </p:nvCxnSpPr>
        <p:spPr>
          <a:xfrm flipV="1">
            <a:off x="8755582" y="4488135"/>
            <a:ext cx="398707" cy="9780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" idx="3"/>
            <a:endCxn id="18" idx="1"/>
          </p:cNvCxnSpPr>
          <p:nvPr/>
        </p:nvCxnSpPr>
        <p:spPr>
          <a:xfrm>
            <a:off x="2757396" y="3909731"/>
            <a:ext cx="331585" cy="0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endCxn id="19" idx="1"/>
          </p:cNvCxnSpPr>
          <p:nvPr/>
        </p:nvCxnSpPr>
        <p:spPr>
          <a:xfrm rot="5400000" flipH="1" flipV="1">
            <a:off x="4517389" y="2824709"/>
            <a:ext cx="477016" cy="1472439"/>
          </a:xfrm>
          <a:prstGeom prst="bentConnector2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endCxn id="20" idx="1"/>
          </p:cNvCxnSpPr>
          <p:nvPr/>
        </p:nvCxnSpPr>
        <p:spPr>
          <a:xfrm rot="16200000" flipH="1">
            <a:off x="4595621" y="3601419"/>
            <a:ext cx="320551" cy="1472439"/>
          </a:xfrm>
          <a:prstGeom prst="bentConnector2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396459" y="4481097"/>
            <a:ext cx="235072" cy="25479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75"/>
          <p:cNvSpPr txBox="1">
            <a:spLocks/>
          </p:cNvSpPr>
          <p:nvPr/>
        </p:nvSpPr>
        <p:spPr>
          <a:xfrm>
            <a:off x="471056" y="1530552"/>
            <a:ext cx="11249890" cy="369332"/>
          </a:xfrm>
          <a:prstGeom prst="rect">
            <a:avLst/>
          </a:prstGeom>
        </p:spPr>
        <p:txBody>
          <a:bodyPr/>
          <a:lstStyle>
            <a:lvl1pPr marL="1588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2400" b="1" i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1pPr>
            <a:lvl2pPr marL="115888" indent="-11588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2pPr>
            <a:lvl3pPr marL="577850" indent="-3429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-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3pPr>
            <a:lvl4pPr marL="511175" indent="-17303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·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4pPr>
            <a:lvl5pPr marL="681038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Tx/>
              <a:buNone/>
              <a:defRPr lang="en-US" sz="2400" b="0" i="0" kern="1200" spc="-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5pPr>
            <a:lvl6pPr marL="619125" indent="-228600" algn="l" defTabSz="457200" rtl="0" eaLnBrk="1" latinLnBrk="0" hangingPunct="1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6300" indent="-228600" algn="l" defTabSz="457200" rtl="0" eaLnBrk="1" latinLnBrk="0" hangingPunct="1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Abbreviated consort diagram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1055" y="4388991"/>
            <a:ext cx="2286000" cy="1071284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b="1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Screen failures	1667</a:t>
            </a:r>
          </a:p>
          <a:p>
            <a:pPr marL="233363" indent="-233363">
              <a:lnSpc>
                <a:spcPct val="90000"/>
              </a:lnSpc>
              <a:tabLst>
                <a:tab pos="2970213" algn="dec"/>
              </a:tabLst>
            </a:pPr>
            <a:r>
              <a:rPr lang="en-US" sz="1400" b="1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Entry criteria miss	1485</a:t>
            </a:r>
          </a:p>
          <a:p>
            <a:pPr marL="233363" indent="-233363"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Withdrew consent	148</a:t>
            </a:r>
          </a:p>
          <a:p>
            <a:pPr marL="233363" indent="-233363">
              <a:lnSpc>
                <a:spcPct val="90000"/>
              </a:lnSpc>
              <a:tabLst>
                <a:tab pos="2970213" algn="dec"/>
              </a:tabLst>
            </a:pPr>
            <a:r>
              <a:rPr lang="de-CH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Other	34</a:t>
            </a:r>
            <a:endParaRPr lang="en-US" sz="1400" spc="-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54289" y="1905505"/>
            <a:ext cx="2565176" cy="964591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Died	27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Withdrew consent	55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Lost to follow-up	29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Adverse event	5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PCSK9 </a:t>
            </a:r>
            <a:r>
              <a:rPr lang="en-US" sz="1400" spc="-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mAb</a:t>
            </a: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initiation	10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Other	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54288" y="4963775"/>
            <a:ext cx="2592779" cy="862991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Died	27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Withdrew consent	37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Lost to follow-up	17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Adverse event	12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PCSK9 </a:t>
            </a:r>
            <a:r>
              <a:rPr lang="en-US" sz="1400" spc="-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mAb</a:t>
            </a: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initiation	0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Other	12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1396" y="3452531"/>
            <a:ext cx="2286000" cy="914400"/>
          </a:xfrm>
          <a:prstGeom prst="rect">
            <a:avLst/>
          </a:prstGeom>
          <a:solidFill>
            <a:srgbClr val="E3EEFD"/>
          </a:solidFill>
          <a:ln w="952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Screened</a:t>
            </a:r>
          </a:p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5327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88981" y="3452531"/>
            <a:ext cx="1861391" cy="914400"/>
          </a:xfrm>
          <a:prstGeom prst="rect">
            <a:avLst/>
          </a:prstGeom>
          <a:solidFill>
            <a:srgbClr val="E3EEFD"/>
          </a:solidFill>
          <a:ln w="952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Randomized</a:t>
            </a:r>
          </a:p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3660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92117" y="2865220"/>
            <a:ext cx="1488373" cy="914400"/>
          </a:xfrm>
          <a:prstGeom prst="rect">
            <a:avLst/>
          </a:prstGeom>
          <a:solidFill>
            <a:srgbClr val="E3EEFD"/>
          </a:solidFill>
          <a:ln w="952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Placebo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92116" y="4040715"/>
            <a:ext cx="1488373" cy="914400"/>
          </a:xfrm>
          <a:prstGeom prst="rect">
            <a:avLst/>
          </a:prstGeom>
          <a:solidFill>
            <a:srgbClr val="E3EEFD"/>
          </a:solidFill>
          <a:ln w="952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Inclisiran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81288" y="2865220"/>
            <a:ext cx="1774295" cy="914400"/>
          </a:xfrm>
          <a:prstGeom prst="rect">
            <a:avLst/>
          </a:prstGeom>
          <a:solidFill>
            <a:srgbClr val="E3EEFD"/>
          </a:solidFill>
          <a:ln w="952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45720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ITT	1827</a:t>
            </a:r>
          </a:p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Safety	1822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981287" y="4040715"/>
            <a:ext cx="1774295" cy="914400"/>
          </a:xfrm>
          <a:prstGeom prst="rect">
            <a:avLst/>
          </a:prstGeom>
          <a:solidFill>
            <a:srgbClr val="E3EEFD"/>
          </a:solidFill>
          <a:ln w="952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45720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ITT	1833</a:t>
            </a:r>
          </a:p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Safety	1833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154290" y="2865220"/>
            <a:ext cx="2565176" cy="914400"/>
          </a:xfrm>
          <a:prstGeom prst="rect">
            <a:avLst/>
          </a:prstGeom>
          <a:solidFill>
            <a:srgbClr val="E3EEFD"/>
          </a:solidFill>
          <a:ln w="952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18288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16852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Completed	92.8%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154289" y="4030935"/>
            <a:ext cx="2565176" cy="914400"/>
          </a:xfrm>
          <a:prstGeom prst="rect">
            <a:avLst/>
          </a:prstGeom>
          <a:solidFill>
            <a:srgbClr val="E3EEFD"/>
          </a:solidFill>
          <a:ln w="952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18288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16852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Completed	94.3%</a:t>
            </a:r>
          </a:p>
        </p:txBody>
      </p:sp>
    </p:spTree>
    <p:extLst>
      <p:ext uri="{BB962C8B-B14F-4D97-AF65-F5344CB8AC3E}">
        <p14:creationId xmlns:p14="http://schemas.microsoft.com/office/powerpoint/2010/main" val="224055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/>
              <a:t>ORION Phase III pooled analysis</a:t>
            </a:r>
            <a:r>
              <a:rPr lang="en-US" dirty="0">
                <a:solidFill>
                  <a:srgbClr val="072C62"/>
                </a:solidFill>
              </a:rPr>
              <a:t>: Patients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Representative high risk cohort balanced by randomization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44158"/>
            <a:ext cx="11249890" cy="283154"/>
          </a:xfrm>
        </p:spPr>
        <p:txBody>
          <a:bodyPr/>
          <a:lstStyle/>
          <a:p>
            <a:pPr marL="1588" indent="0">
              <a:buNone/>
            </a:pPr>
            <a:r>
              <a:rPr lang="en-US" dirty="0"/>
              <a:t>1. All patients who were randomized, analyzed according to randomization	2. Does not include statin-ezetimibe </a:t>
            </a:r>
            <a:r>
              <a:rPr lang="en-US"/>
              <a:t>combination tablets </a:t>
            </a:r>
            <a:endParaRPr lang="en-US" dirty="0"/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024656"/>
              </p:ext>
            </p:extLst>
          </p:nvPr>
        </p:nvGraphicFramePr>
        <p:xfrm>
          <a:off x="471053" y="1584967"/>
          <a:ext cx="11247120" cy="4453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315197531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Patient characteristic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ITT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population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1827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1833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60554154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Age median (range) - years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(21-89)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(20-90)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61068792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United States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812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(44%)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814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(44%)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74860805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Male gender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1244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(68%)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1226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(67%)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28492593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Diabetes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631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(35%)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687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(38%)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Lipid management treatment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1737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(95%)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1761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(96%)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091719986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398463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Statins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1675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(92%)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1686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(92%)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11214034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Of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which h</a:t>
                      </a: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igh intensity statins given</a:t>
                      </a:r>
                    </a:p>
                  </a:txBody>
                  <a:tcPr marL="45720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1345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(74%)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1356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(74%)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49494516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401638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Ezetimibe</a:t>
                      </a:r>
                      <a:r>
                        <a:rPr lang="en-US" sz="2400" b="0" i="0" kern="120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2400" b="0" i="0" kern="120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246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(14%)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231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(13%)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086986716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Baseline LDL-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 mg/dL (SD)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(44)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(45)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064074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36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4909" y="3207552"/>
            <a:ext cx="11237878" cy="1357295"/>
          </a:xfrm>
        </p:spPr>
        <p:txBody>
          <a:bodyPr anchor="ctr"/>
          <a:lstStyle/>
          <a:p>
            <a:r>
              <a:rPr lang="en-US" sz="3200" dirty="0">
                <a:latin typeface="+mn-lt"/>
              </a:rPr>
              <a:t>ORION Phase III pooled analysis</a:t>
            </a:r>
          </a:p>
          <a:p>
            <a:r>
              <a:rPr lang="en-US" sz="66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Efficacy results</a:t>
            </a:r>
          </a:p>
        </p:txBody>
      </p:sp>
    </p:spTree>
    <p:extLst>
      <p:ext uri="{BB962C8B-B14F-4D97-AF65-F5344CB8AC3E}">
        <p14:creationId xmlns:p14="http://schemas.microsoft.com/office/powerpoint/2010/main" val="103250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0709564" cy="931597"/>
          </a:xfrm>
        </p:spPr>
        <p:txBody>
          <a:bodyPr/>
          <a:lstStyle/>
          <a:p>
            <a:r>
              <a:rPr lang="en-US" dirty="0"/>
              <a:t>ORION Phase III pooled analysis</a:t>
            </a:r>
            <a:r>
              <a:rPr lang="en-US" dirty="0">
                <a:solidFill>
                  <a:srgbClr val="072C62"/>
                </a:solidFill>
              </a:rPr>
              <a:t>: 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Highly significant lowering of LDL-C relative to placebo</a:t>
            </a:r>
            <a:endParaRPr lang="en-US" dirty="0"/>
          </a:p>
        </p:txBody>
      </p:sp>
      <p:graphicFrame>
        <p:nvGraphicFramePr>
          <p:cNvPr id="7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537603"/>
              </p:ext>
            </p:extLst>
          </p:nvPr>
        </p:nvGraphicFramePr>
        <p:xfrm>
          <a:off x="471053" y="1581144"/>
          <a:ext cx="11249895" cy="4619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41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="" xmlns:a16="http://schemas.microsoft.com/office/drawing/2014/main" val="3743607063"/>
                    </a:ext>
                  </a:extLst>
                </a:gridCol>
                <a:gridCol w="1635639">
                  <a:extLst>
                    <a:ext uri="{9D8B030D-6E8A-4147-A177-3AD203B41FA5}">
                      <a16:colId xmlns="" xmlns:a16="http://schemas.microsoft.com/office/drawing/2014/main" val="1473087756"/>
                    </a:ext>
                  </a:extLst>
                </a:gridCol>
                <a:gridCol w="1635639">
                  <a:extLst>
                    <a:ext uri="{9D8B030D-6E8A-4147-A177-3AD203B41FA5}">
                      <a16:colId xmlns="" xmlns:a16="http://schemas.microsoft.com/office/drawing/2014/main" val="4024123161"/>
                    </a:ext>
                  </a:extLst>
                </a:gridCol>
                <a:gridCol w="16356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35639">
                  <a:extLst>
                    <a:ext uri="{9D8B030D-6E8A-4147-A177-3AD203B41FA5}">
                      <a16:colId xmlns="" xmlns:a16="http://schemas.microsoft.com/office/drawing/2014/main" val="3151975318"/>
                    </a:ext>
                  </a:extLst>
                </a:gridCol>
              </a:tblGrid>
              <a:tr h="45202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Treatment group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N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(ITT</a:t>
                      </a:r>
                      <a:r>
                        <a:rPr lang="en-US" sz="24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Percent change LDL-C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5496570"/>
                  </a:ext>
                </a:extLst>
              </a:tr>
              <a:tr h="81363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Mean at</a:t>
                      </a:r>
                    </a:p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day 510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Time-averaged</a:t>
                      </a:r>
                    </a:p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day 90 - 540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6991238"/>
                  </a:ext>
                </a:extLst>
              </a:tr>
              <a:tr h="361617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Observed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Imputed</a:t>
                      </a:r>
                      <a:r>
                        <a:rPr kumimoji="0" lang="en-US" sz="1800" b="0" i="0" u="none" strike="noStrike" kern="1200" cap="none" spc="-100" normalizeH="0" baseline="3000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Observed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Imputed</a:t>
                      </a:r>
                      <a:r>
                        <a:rPr kumimoji="0" lang="en-US" sz="1800" b="0" i="0" u="none" strike="noStrike" kern="1200" cap="none" spc="-100" normalizeH="0" baseline="3000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50418976"/>
                  </a:ext>
                </a:extLst>
              </a:tr>
              <a:tr h="71671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1827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+ 4</a:t>
                      </a:r>
                    </a:p>
                  </a:txBody>
                  <a:tcPr marL="45720" marR="13716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+ 6</a:t>
                      </a:r>
                    </a:p>
                  </a:txBody>
                  <a:tcPr marL="13716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+ 4</a:t>
                      </a:r>
                    </a:p>
                  </a:txBody>
                  <a:tcPr marL="45720" marR="13716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+ 5</a:t>
                      </a:r>
                    </a:p>
                  </a:txBody>
                  <a:tcPr marL="13716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671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1833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- 51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- 45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- 48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- 45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28492593"/>
                  </a:ext>
                </a:extLst>
              </a:tr>
              <a:tr h="716714">
                <a:tc gridSpan="2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Difference </a:t>
                      </a:r>
                      <a:r>
                        <a:rPr lang="en-US" sz="3200" b="0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(1</a:t>
                      </a:r>
                      <a:r>
                        <a:rPr lang="en-US" sz="3200" b="0" i="0" u="sng" spc="-100" baseline="400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3200" b="0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 endpoint)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i="0" kern="1200" spc="-100" noProof="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32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- 55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32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- 51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9350" algn="dec"/>
                        </a:tabLst>
                        <a:defRPr/>
                      </a:pPr>
                      <a:r>
                        <a:rPr lang="en-US" sz="3200" b="1" i="0" kern="1200" spc="-100" noProof="0" dirty="0">
                          <a:solidFill>
                            <a:srgbClr val="0E58C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- 52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68325" algn="dec"/>
                        </a:tabLst>
                        <a:defRPr/>
                      </a:pPr>
                      <a:r>
                        <a:rPr lang="en-US" sz="3200" b="1" i="0" kern="1200" spc="-100" noProof="0" dirty="0">
                          <a:solidFill>
                            <a:srgbClr val="0E58C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- 51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27989199"/>
                  </a:ext>
                </a:extLst>
              </a:tr>
              <a:tr h="81363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		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&lt;0.0001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&lt;0.0001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52223178"/>
                  </a:ext>
                </a:extLst>
              </a:tr>
            </a:tbl>
          </a:graphicData>
        </a:graphic>
      </p:graphicFrame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323" y="6189422"/>
            <a:ext cx="11249890" cy="252377"/>
          </a:xfrm>
        </p:spPr>
        <p:txBody>
          <a:bodyPr/>
          <a:lstStyle/>
          <a:p>
            <a:r>
              <a:rPr lang="en-US" sz="1400" dirty="0"/>
              <a:t>All patients who were randomized, analyzed according to randomization       2: Multiple imputation washout model      3: Control-based pattern mixed model</a:t>
            </a:r>
          </a:p>
        </p:txBody>
      </p:sp>
    </p:spTree>
    <p:extLst>
      <p:ext uri="{BB962C8B-B14F-4D97-AF65-F5344CB8AC3E}">
        <p14:creationId xmlns:p14="http://schemas.microsoft.com/office/powerpoint/2010/main" val="325253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5613" y="2178425"/>
            <a:ext cx="11265332" cy="37457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318387" y="2890684"/>
            <a:ext cx="7978878" cy="1179871"/>
          </a:xfrm>
          <a:custGeom>
            <a:avLst/>
            <a:gdLst>
              <a:gd name="connsiteX0" fmla="*/ 0 w 7978878"/>
              <a:gd name="connsiteY0" fmla="*/ 58993 h 1179871"/>
              <a:gd name="connsiteX1" fmla="*/ 1076632 w 7978878"/>
              <a:gd name="connsiteY1" fmla="*/ 36871 h 1179871"/>
              <a:gd name="connsiteX2" fmla="*/ 3193026 w 7978878"/>
              <a:gd name="connsiteY2" fmla="*/ 14748 h 1179871"/>
              <a:gd name="connsiteX3" fmla="*/ 4247536 w 7978878"/>
              <a:gd name="connsiteY3" fmla="*/ 0 h 1179871"/>
              <a:gd name="connsiteX4" fmla="*/ 6393426 w 7978878"/>
              <a:gd name="connsiteY4" fmla="*/ 7374 h 1179871"/>
              <a:gd name="connsiteX5" fmla="*/ 7433187 w 7978878"/>
              <a:gd name="connsiteY5" fmla="*/ 14748 h 1179871"/>
              <a:gd name="connsiteX6" fmla="*/ 7978878 w 7978878"/>
              <a:gd name="connsiteY6" fmla="*/ 29497 h 1179871"/>
              <a:gd name="connsiteX7" fmla="*/ 7971503 w 7978878"/>
              <a:gd name="connsiteY7" fmla="*/ 1091381 h 1179871"/>
              <a:gd name="connsiteX8" fmla="*/ 7447936 w 7978878"/>
              <a:gd name="connsiteY8" fmla="*/ 1128251 h 1179871"/>
              <a:gd name="connsiteX9" fmla="*/ 6371303 w 7978878"/>
              <a:gd name="connsiteY9" fmla="*/ 921774 h 1179871"/>
              <a:gd name="connsiteX10" fmla="*/ 4254910 w 7978878"/>
              <a:gd name="connsiteY10" fmla="*/ 1143000 h 1179871"/>
              <a:gd name="connsiteX11" fmla="*/ 3193026 w 7978878"/>
              <a:gd name="connsiteY11" fmla="*/ 973393 h 1179871"/>
              <a:gd name="connsiteX12" fmla="*/ 1061884 w 7978878"/>
              <a:gd name="connsiteY12" fmla="*/ 1179871 h 1179871"/>
              <a:gd name="connsiteX13" fmla="*/ 14748 w 7978878"/>
              <a:gd name="connsiteY13" fmla="*/ 1084006 h 1179871"/>
              <a:gd name="connsiteX14" fmla="*/ 0 w 7978878"/>
              <a:gd name="connsiteY14" fmla="*/ 58993 h 117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78878" h="1179871">
                <a:moveTo>
                  <a:pt x="0" y="58993"/>
                </a:moveTo>
                <a:lnTo>
                  <a:pt x="1076632" y="36871"/>
                </a:lnTo>
                <a:lnTo>
                  <a:pt x="3193026" y="14748"/>
                </a:lnTo>
                <a:lnTo>
                  <a:pt x="4247536" y="0"/>
                </a:lnTo>
                <a:lnTo>
                  <a:pt x="6393426" y="7374"/>
                </a:lnTo>
                <a:lnTo>
                  <a:pt x="7433187" y="14748"/>
                </a:lnTo>
                <a:lnTo>
                  <a:pt x="7978878" y="29497"/>
                </a:lnTo>
                <a:cubicBezTo>
                  <a:pt x="7976420" y="383458"/>
                  <a:pt x="7973961" y="737420"/>
                  <a:pt x="7971503" y="1091381"/>
                </a:cubicBezTo>
                <a:lnTo>
                  <a:pt x="7447936" y="1128251"/>
                </a:lnTo>
                <a:lnTo>
                  <a:pt x="6371303" y="921774"/>
                </a:lnTo>
                <a:lnTo>
                  <a:pt x="4254910" y="1143000"/>
                </a:lnTo>
                <a:lnTo>
                  <a:pt x="3193026" y="973393"/>
                </a:lnTo>
                <a:lnTo>
                  <a:pt x="1061884" y="1179871"/>
                </a:lnTo>
                <a:lnTo>
                  <a:pt x="14748" y="1084006"/>
                </a:lnTo>
                <a:lnTo>
                  <a:pt x="0" y="58993"/>
                </a:lnTo>
                <a:close/>
              </a:path>
            </a:pathLst>
          </a:custGeom>
          <a:solidFill>
            <a:srgbClr val="C7DCFB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0896" y="3200400"/>
            <a:ext cx="7946370" cy="457200"/>
          </a:xfrm>
          <a:prstGeom prst="rect">
            <a:avLst/>
          </a:prstGeom>
          <a:solidFill>
            <a:srgbClr val="C7DCFB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Time-averaged </a:t>
            </a: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sym typeface="Symbol" panose="05050102010706020507" pitchFamily="18" charset="2"/>
              </a:rPr>
              <a:t></a:t>
            </a: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52%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754631" y="3200400"/>
            <a:ext cx="1543344" cy="4572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Symbol" panose="05050102010706020507" pitchFamily="18" charset="2"/>
              </a:rPr>
              <a:t></a:t>
            </a: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55%</a:t>
            </a: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438894"/>
              </p:ext>
            </p:extLst>
          </p:nvPr>
        </p:nvGraphicFramePr>
        <p:xfrm>
          <a:off x="713678" y="2178424"/>
          <a:ext cx="10772077" cy="3545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369332"/>
          </a:xfrm>
        </p:spPr>
        <p:txBody>
          <a:bodyPr/>
          <a:lstStyle/>
          <a:p>
            <a:r>
              <a:rPr lang="en-US" dirty="0"/>
              <a:t>Percent change in LDL-C over time – observed values in ITT patients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6035" cy="931597"/>
          </a:xfrm>
        </p:spPr>
        <p:txBody>
          <a:bodyPr/>
          <a:lstStyle/>
          <a:p>
            <a:r>
              <a:rPr lang="en-US" dirty="0"/>
              <a:t>ORION Phase III pooled analysis</a:t>
            </a:r>
            <a:r>
              <a:rPr lang="en-US" dirty="0">
                <a:solidFill>
                  <a:srgbClr val="072C62"/>
                </a:solidFill>
              </a:rPr>
              <a:t>: 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Durable and potent with consistent effect over 18 months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6178568"/>
            <a:ext cx="11249890" cy="252377"/>
          </a:xfrm>
        </p:spPr>
        <p:txBody>
          <a:bodyPr/>
          <a:lstStyle/>
          <a:p>
            <a:r>
              <a:rPr lang="en-US" sz="1400" dirty="0"/>
              <a:t>All 95% confidence intervals are less than ±2% and therefore are not visible outside data points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056" y="5753144"/>
            <a:ext cx="11236034" cy="42605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P-value for placebo – inclisiran comparison at each time point &lt;0.0001</a:t>
            </a: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98605" y="2327632"/>
            <a:ext cx="383060" cy="30435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pic>
        <p:nvPicPr>
          <p:cNvPr id="17" name="Picture 16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847" y="2207664"/>
            <a:ext cx="458086" cy="548640"/>
          </a:xfrm>
          <a:prstGeom prst="rect">
            <a:avLst/>
          </a:prstGeom>
        </p:spPr>
      </p:pic>
      <p:pic>
        <p:nvPicPr>
          <p:cNvPr id="18" name="Picture 17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167" y="2207664"/>
            <a:ext cx="458086" cy="548640"/>
          </a:xfrm>
          <a:prstGeom prst="rect">
            <a:avLst/>
          </a:prstGeom>
        </p:spPr>
      </p:pic>
      <p:pic>
        <p:nvPicPr>
          <p:cNvPr id="19" name="Picture 18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574" y="2207664"/>
            <a:ext cx="458086" cy="548640"/>
          </a:xfrm>
          <a:prstGeom prst="rect">
            <a:avLst/>
          </a:prstGeom>
        </p:spPr>
      </p:pic>
      <p:pic>
        <p:nvPicPr>
          <p:cNvPr id="20" name="Picture 19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09" y="2207664"/>
            <a:ext cx="458086" cy="54864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>
            <a:off x="10735296" y="2898058"/>
            <a:ext cx="10674" cy="1097280"/>
          </a:xfrm>
          <a:prstGeom prst="line">
            <a:avLst/>
          </a:prstGeom>
          <a:ln w="76200" cap="rnd">
            <a:solidFill>
              <a:srgbClr val="FF9933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14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77373" y="3227741"/>
            <a:ext cx="11243572" cy="9585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933589"/>
          </a:xfrm>
        </p:spPr>
        <p:txBody>
          <a:bodyPr/>
          <a:lstStyle/>
          <a:p>
            <a:pPr>
              <a:lnSpc>
                <a:spcPts val="2200"/>
              </a:lnSpc>
              <a:tabLst>
                <a:tab pos="2863850" algn="l"/>
                <a:tab pos="5715000" algn="l"/>
                <a:tab pos="9829800" algn="l"/>
              </a:tabLst>
            </a:pPr>
            <a:r>
              <a:rPr lang="en-US" dirty="0"/>
              <a:t>LDL-C threshold	100 patients on	100 patients on	Odds ratio</a:t>
            </a:r>
          </a:p>
          <a:p>
            <a:pPr>
              <a:lnSpc>
                <a:spcPts val="2200"/>
              </a:lnSpc>
              <a:tabLst>
                <a:tab pos="2863850" algn="l"/>
                <a:tab pos="5715000" algn="l"/>
                <a:tab pos="9829800" algn="l"/>
              </a:tabLst>
            </a:pPr>
            <a:r>
              <a:rPr lang="en-US" dirty="0"/>
              <a:t>	statin	statin + inclisiran</a:t>
            </a:r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 Phase III pooled analysis: 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Likelihood of achieving specific LDL-C thresholds</a:t>
            </a:r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>
          <a:xfrm>
            <a:off x="471055" y="6184249"/>
            <a:ext cx="11249890" cy="283154"/>
          </a:xfrm>
        </p:spPr>
        <p:txBody>
          <a:bodyPr anchor="t"/>
          <a:lstStyle/>
          <a:p>
            <a:pPr marL="1588" indent="0">
              <a:buNone/>
            </a:pPr>
            <a:r>
              <a:rPr lang="en-US" dirty="0"/>
              <a:t>Likelihood of reaching LDL-C thresholds at Day 510 among patients with available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94199" y="2281256"/>
            <a:ext cx="2681728" cy="914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bg1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</a:t>
            </a:r>
          </a:p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bg1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</a:t>
            </a:r>
          </a:p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bg1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 </a:t>
            </a:r>
            <a:r>
              <a:rPr lang="en-US" sz="2000" b="1" kern="0" spc="-100" dirty="0">
                <a:solidFill>
                  <a:schemeClr val="bg1"/>
                </a:solidFill>
                <a:sym typeface="Webdings" panose="05030102010509060703" pitchFamily="18" charset="2"/>
              </a:rPr>
              <a:t>51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37587" y="3246762"/>
            <a:ext cx="867753" cy="914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bg1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</a:t>
            </a:r>
          </a:p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bg1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</a:t>
            </a:r>
          </a:p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bg1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 </a:t>
            </a:r>
            <a:r>
              <a:rPr lang="en-US" sz="2000" b="1" kern="0" spc="-100" dirty="0">
                <a:solidFill>
                  <a:schemeClr val="tx1">
                    <a:lumMod val="65000"/>
                    <a:lumOff val="35000"/>
                  </a:schemeClr>
                </a:solidFill>
                <a:sym typeface="Webdings" panose="05030102010509060703" pitchFamily="18" charset="2"/>
              </a:rPr>
              <a:t>14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94199" y="4212268"/>
            <a:ext cx="114437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tx1">
                    <a:lumMod val="65000"/>
                    <a:lumOff val="35000"/>
                  </a:schemeClr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 </a:t>
            </a:r>
            <a:r>
              <a:rPr lang="en-US" sz="2000" b="1" kern="0" spc="100" dirty="0">
                <a:solidFill>
                  <a:schemeClr val="tx1">
                    <a:lumMod val="65000"/>
                    <a:lumOff val="35000"/>
                  </a:schemeClr>
                </a:solidFill>
                <a:sym typeface="Webdings" panose="05030102010509060703" pitchFamily="18" charset="2"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94199" y="5177774"/>
            <a:ext cx="45719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tx1">
                    <a:lumMod val="65000"/>
                    <a:lumOff val="35000"/>
                  </a:schemeClr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 </a:t>
            </a:r>
            <a:r>
              <a:rPr lang="en-US" sz="2000" b="1" kern="0" spc="-100" dirty="0">
                <a:solidFill>
                  <a:schemeClr val="tx1">
                    <a:lumMod val="65000"/>
                    <a:lumOff val="35000"/>
                  </a:schemeClr>
                </a:solidFill>
                <a:sym typeface="Webdings" panose="05030102010509060703" pitchFamily="18" charset="2"/>
              </a:rPr>
              <a:t>0.3</a:t>
            </a:r>
          </a:p>
        </p:txBody>
      </p:sp>
      <p:sp>
        <p:nvSpPr>
          <p:cNvPr id="2" name="Rectangle 1"/>
          <p:cNvSpPr/>
          <p:nvPr/>
        </p:nvSpPr>
        <p:spPr>
          <a:xfrm>
            <a:off x="3376391" y="5301062"/>
            <a:ext cx="125983" cy="13716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08896" y="2281256"/>
            <a:ext cx="4300485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bg1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 </a:t>
            </a:r>
            <a:r>
              <a:rPr lang="en-US" sz="2000" b="1" kern="0" spc="-100" dirty="0">
                <a:solidFill>
                  <a:schemeClr val="bg1"/>
                </a:solidFill>
                <a:sym typeface="Webdings" panose="05030102010509060703" pitchFamily="18" charset="2"/>
              </a:rPr>
              <a:t>89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08896" y="3246762"/>
            <a:ext cx="3857139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bg1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</a:t>
            </a:r>
          </a:p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bg1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</a:t>
            </a:r>
          </a:p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bg1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 </a:t>
            </a:r>
            <a:r>
              <a:rPr lang="en-US" sz="2000" b="1" kern="0" spc="-100" dirty="0">
                <a:solidFill>
                  <a:schemeClr val="bg1"/>
                </a:solidFill>
                <a:sym typeface="Webdings" panose="05030102010509060703" pitchFamily="18" charset="2"/>
              </a:rPr>
              <a:t>76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08898" y="4212268"/>
            <a:ext cx="2998158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accent2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 </a:t>
            </a:r>
            <a:r>
              <a:rPr lang="en-US" sz="2000" b="1" kern="0" spc="-100" dirty="0">
                <a:solidFill>
                  <a:schemeClr val="accent2"/>
                </a:solidFill>
                <a:sym typeface="Webdings" panose="05030102010509060703" pitchFamily="18" charset="2"/>
              </a:rPr>
              <a:t>58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108895" y="5177774"/>
            <a:ext cx="1234013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accent2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</a:t>
            </a:r>
          </a:p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accent2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</a:t>
            </a:r>
          </a:p>
          <a:p>
            <a:pPr>
              <a:lnSpc>
                <a:spcPts val="2200"/>
              </a:lnSpc>
            </a:pPr>
            <a:r>
              <a:rPr lang="en-US" sz="2000" kern="0" spc="-1000" dirty="0">
                <a:solidFill>
                  <a:schemeClr val="accent2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</a:t>
            </a:r>
            <a:r>
              <a:rPr lang="en-US" sz="2000" kern="0" spc="-1000" dirty="0">
                <a:solidFill>
                  <a:schemeClr val="accent2"/>
                </a:solidFill>
                <a:sym typeface="Webdings" panose="05030102010509060703" pitchFamily="18" charset="2"/>
              </a:rPr>
              <a:t> </a:t>
            </a:r>
            <a:r>
              <a:rPr lang="en-US" sz="2000" kern="0" spc="-1000" dirty="0">
                <a:solidFill>
                  <a:schemeClr val="accent2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</a:t>
            </a:r>
            <a:r>
              <a:rPr lang="en-US" sz="2000" kern="0" spc="-1000" dirty="0">
                <a:solidFill>
                  <a:schemeClr val="accent2"/>
                </a:solidFill>
                <a:sym typeface="Webdings" panose="05030102010509060703" pitchFamily="18" charset="2"/>
              </a:rPr>
              <a:t> </a:t>
            </a:r>
            <a:r>
              <a:rPr lang="en-US" sz="2000" kern="0" spc="-1000" dirty="0">
                <a:solidFill>
                  <a:schemeClr val="accent2"/>
                </a:solidFill>
                <a:latin typeface="Wingdings" panose="05000000000000000000" pitchFamily="2" charset="2"/>
                <a:sym typeface="Webdings" panose="05030102010509060703" pitchFamily="18" charset="2"/>
              </a:rPr>
              <a:t></a:t>
            </a:r>
            <a:r>
              <a:rPr lang="en-US" sz="2000" kern="0" spc="-1000" dirty="0">
                <a:solidFill>
                  <a:schemeClr val="accent2"/>
                </a:solidFill>
                <a:sym typeface="Webdings" panose="05030102010509060703" pitchFamily="18" charset="2"/>
              </a:rPr>
              <a:t>       	</a:t>
            </a:r>
            <a:r>
              <a:rPr lang="en-US" sz="2000" b="1" kern="0" spc="-100" dirty="0">
                <a:solidFill>
                  <a:schemeClr val="accent2"/>
                </a:solidFill>
                <a:sym typeface="Webdings" panose="05030102010509060703" pitchFamily="18" charset="2"/>
              </a:rPr>
              <a:t>16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0513" y="2281256"/>
            <a:ext cx="1849867" cy="914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2200"/>
              </a:lnSpc>
            </a:pPr>
            <a:r>
              <a:rPr lang="en-US" sz="2000" kern="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ebdings" panose="05030102010509060703" pitchFamily="18" charset="2"/>
              </a:rPr>
              <a:t>&lt;100 mg/dL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0512" y="3246762"/>
            <a:ext cx="1519868" cy="914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2200"/>
              </a:lnSpc>
            </a:pPr>
            <a:r>
              <a:rPr lang="en-US" sz="2000" b="1" kern="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ebdings" panose="05030102010509060703" pitchFamily="18" charset="2"/>
              </a:rPr>
              <a:t>&lt;70 mg/dL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0513" y="4212268"/>
            <a:ext cx="1519867" cy="914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2200"/>
              </a:lnSpc>
            </a:pPr>
            <a:r>
              <a:rPr lang="en-US" sz="2000" kern="0" spc="-100" dirty="0">
                <a:solidFill>
                  <a:schemeClr val="tx1">
                    <a:lumMod val="65000"/>
                    <a:lumOff val="35000"/>
                  </a:schemeClr>
                </a:solidFill>
                <a:sym typeface="Webdings" panose="05030102010509060703" pitchFamily="18" charset="2"/>
              </a:rPr>
              <a:t>&lt;50 mg/dL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10513" y="5177774"/>
            <a:ext cx="1519867" cy="914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2200"/>
              </a:lnSpc>
            </a:pPr>
            <a:r>
              <a:rPr lang="en-US" sz="2000" kern="0" spc="-100" dirty="0">
                <a:solidFill>
                  <a:schemeClr val="tx1">
                    <a:lumMod val="65000"/>
                    <a:lumOff val="35000"/>
                  </a:schemeClr>
                </a:solidFill>
                <a:sym typeface="Webdings" panose="05030102010509060703" pitchFamily="18" charset="2"/>
              </a:rPr>
              <a:t>&lt;25 mg/dL</a:t>
            </a:r>
          </a:p>
          <a:p>
            <a:pPr algn="r">
              <a:lnSpc>
                <a:spcPts val="2200"/>
              </a:lnSpc>
            </a:pPr>
            <a:endParaRPr lang="en-US" sz="2000" kern="0" spc="-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sym typeface="Webdings" panose="05030102010509060703" pitchFamily="18" charset="2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5613" y="2245160"/>
            <a:ext cx="112776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3629" y="3227741"/>
            <a:ext cx="112776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1646" y="4186255"/>
            <a:ext cx="112776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67633" y="5144778"/>
            <a:ext cx="112776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0556751" y="2281256"/>
            <a:ext cx="914400" cy="914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2200"/>
              </a:lnSpc>
            </a:pPr>
            <a:r>
              <a:rPr lang="en-US" sz="2000" kern="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ebdings" panose="05030102010509060703" pitchFamily="18" charset="2"/>
              </a:rPr>
              <a:t>8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556751" y="3246762"/>
            <a:ext cx="914400" cy="914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2200"/>
              </a:lnSpc>
            </a:pPr>
            <a:r>
              <a:rPr lang="en-US" sz="2000" b="1" kern="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ebdings" panose="05030102010509060703" pitchFamily="18" charset="2"/>
              </a:rPr>
              <a:t>19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0556751" y="4212268"/>
            <a:ext cx="914400" cy="914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2200"/>
              </a:lnSpc>
            </a:pPr>
            <a:r>
              <a:rPr lang="en-US" sz="2000" kern="0" spc="-100" dirty="0">
                <a:solidFill>
                  <a:schemeClr val="tx1">
                    <a:lumMod val="65000"/>
                    <a:lumOff val="35000"/>
                  </a:schemeClr>
                </a:solidFill>
                <a:sym typeface="Webdings" panose="05030102010509060703" pitchFamily="18" charset="2"/>
              </a:rPr>
              <a:t>54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0556751" y="5177774"/>
            <a:ext cx="914400" cy="914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2200"/>
              </a:lnSpc>
            </a:pPr>
            <a:r>
              <a:rPr lang="en-US" sz="2000" kern="0" spc="-100" dirty="0">
                <a:solidFill>
                  <a:schemeClr val="tx1">
                    <a:lumMod val="65000"/>
                    <a:lumOff val="35000"/>
                  </a:schemeClr>
                </a:solidFill>
                <a:sym typeface="Webdings" panose="05030102010509060703" pitchFamily="18" charset="2"/>
              </a:rPr>
              <a:t>60</a:t>
            </a:r>
            <a:endParaRPr lang="en-US" sz="2000" kern="0" spc="-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sym typeface="Webdings" panose="0503010201050906070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7696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 Phase III pooled analysis: 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Effects on other lipid parameters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3334" y="6164978"/>
            <a:ext cx="11249890" cy="252377"/>
          </a:xfrm>
        </p:spPr>
        <p:txBody>
          <a:bodyPr/>
          <a:lstStyle/>
          <a:p>
            <a:pPr marL="1588" indent="0">
              <a:buNone/>
            </a:pPr>
            <a:r>
              <a:rPr lang="en-US" sz="1400" dirty="0"/>
              <a:t>1. All patients who were randomized	2: Imputed using a mixed model for repeated measures	3: Non-parametric test; not imputed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13407"/>
              </p:ext>
            </p:extLst>
          </p:nvPr>
        </p:nvGraphicFramePr>
        <p:xfrm>
          <a:off x="471053" y="1581148"/>
          <a:ext cx="1123445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73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1703">
                  <a:extLst>
                    <a:ext uri="{9D8B030D-6E8A-4147-A177-3AD203B41FA5}">
                      <a16:colId xmlns="" xmlns:a16="http://schemas.microsoft.com/office/drawing/2014/main" val="638145545"/>
                    </a:ext>
                  </a:extLst>
                </a:gridCol>
                <a:gridCol w="2484701">
                  <a:extLst>
                    <a:ext uri="{9D8B030D-6E8A-4147-A177-3AD203B41FA5}">
                      <a16:colId xmlns="" xmlns:a16="http://schemas.microsoft.com/office/drawing/2014/main" val="1473087756"/>
                    </a:ext>
                  </a:extLst>
                </a:gridCol>
                <a:gridCol w="22126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68134">
                  <a:extLst>
                    <a:ext uri="{9D8B030D-6E8A-4147-A177-3AD203B41FA5}">
                      <a16:colId xmlns="" xmlns:a16="http://schemas.microsoft.com/office/drawing/2014/main" val="5659316"/>
                    </a:ext>
                  </a:extLst>
                </a:gridCol>
              </a:tblGrid>
              <a:tr h="424955">
                <a:tc gridSpan="2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Percent Change from baseline to day 510</a:t>
                      </a:r>
                      <a:endParaRPr lang="en-US" sz="24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85496570"/>
                  </a:ext>
                </a:extLst>
              </a:tr>
              <a:tr h="424955">
                <a:tc gridSpan="2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ITT population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           </a:t>
                      </a: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Imputed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values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1827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1833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60554154"/>
                  </a:ext>
                </a:extLst>
              </a:tr>
              <a:tr h="526945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PCSK9</a:t>
                      </a:r>
                      <a:endParaRPr lang="en-US" sz="24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Mean %</a:t>
                      </a:r>
                    </a:p>
                  </a:txBody>
                  <a:tcPr marL="45720" marR="4572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de-CH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+ 14.8</a:t>
                      </a:r>
                      <a:endParaRPr kumimoji="0" lang="en-US" sz="24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- 68.2</a:t>
                      </a: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972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&lt;0.0001</a:t>
                      </a:r>
                    </a:p>
                  </a:txBody>
                  <a:tcPr marL="45720" marR="4572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2907005"/>
                  </a:ext>
                </a:extLst>
              </a:tr>
              <a:tr h="526945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Total cholesterol</a:t>
                      </a:r>
                      <a:endParaRPr lang="en-US" sz="24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Mean %</a:t>
                      </a:r>
                    </a:p>
                  </a:txBody>
                  <a:tcPr marL="45720" marR="4572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de-CH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+ 2.9</a:t>
                      </a:r>
                      <a:endParaRPr kumimoji="0" lang="en-US" sz="24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- 29.5</a:t>
                      </a: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972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&lt;0.0001</a:t>
                      </a:r>
                    </a:p>
                  </a:txBody>
                  <a:tcPr marL="45720" marR="4572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41232369"/>
                  </a:ext>
                </a:extLst>
              </a:tr>
              <a:tr h="526945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Non HDL-C</a:t>
                      </a:r>
                      <a:endParaRPr lang="en-US" sz="24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Mean %</a:t>
                      </a:r>
                    </a:p>
                  </a:txBody>
                  <a:tcPr marL="45720" marR="4572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de-CH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+ 3.6</a:t>
                      </a:r>
                      <a:endParaRPr kumimoji="0" lang="en-US" sz="24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- 42.8</a:t>
                      </a: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972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&lt;0.0001</a:t>
                      </a:r>
                    </a:p>
                  </a:txBody>
                  <a:tcPr marL="45720" marR="4572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58706858"/>
                  </a:ext>
                </a:extLst>
              </a:tr>
              <a:tr h="526945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ApoB</a:t>
                      </a:r>
                      <a:endParaRPr lang="en-US" sz="24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Mean %</a:t>
                      </a:r>
                    </a:p>
                  </a:txBody>
                  <a:tcPr marL="45720" marR="4572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de-CH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+ 1.7</a:t>
                      </a:r>
                      <a:endParaRPr kumimoji="0" lang="en-US" sz="24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- 40.2</a:t>
                      </a: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972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&lt;0.0001</a:t>
                      </a:r>
                    </a:p>
                  </a:txBody>
                  <a:tcPr marL="45720" marR="4572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33043032"/>
                  </a:ext>
                </a:extLst>
              </a:tr>
              <a:tr h="526945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baseline="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Lp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(a) (day 540)</a:t>
                      </a:r>
                      <a:endParaRPr lang="en-US" sz="24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Median %</a:t>
                      </a:r>
                    </a:p>
                  </a:txBody>
                  <a:tcPr marL="45720" marR="4572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de-CH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+ 0.7</a:t>
                      </a:r>
                      <a:endParaRPr kumimoji="0" lang="en-US" sz="24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- 19.5</a:t>
                      </a: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972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&lt;0.0001</a:t>
                      </a:r>
                      <a:r>
                        <a:rPr kumimoji="0" lang="en-US" sz="2400" b="0" i="0" u="none" strike="noStrike" kern="1200" cap="none" spc="-100" normalizeH="0" baseline="3000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2728416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B7DBB0A-071A-E542-B538-EF81F9C6817F}"/>
              </a:ext>
            </a:extLst>
          </p:cNvPr>
          <p:cNvSpPr txBox="1"/>
          <p:nvPr/>
        </p:nvSpPr>
        <p:spPr>
          <a:xfrm>
            <a:off x="7721601" y="3081867"/>
            <a:ext cx="719749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-83%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5176F59-659F-BC43-842B-311227389E2E}"/>
              </a:ext>
            </a:extLst>
          </p:cNvPr>
          <p:cNvSpPr txBox="1"/>
          <p:nvPr/>
        </p:nvSpPr>
        <p:spPr>
          <a:xfrm>
            <a:off x="7704666" y="3629381"/>
            <a:ext cx="719749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-32%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B52F6D0-27EB-D347-AE4C-0A5AEAC6F072}"/>
              </a:ext>
            </a:extLst>
          </p:cNvPr>
          <p:cNvSpPr txBox="1"/>
          <p:nvPr/>
        </p:nvSpPr>
        <p:spPr>
          <a:xfrm>
            <a:off x="7693377" y="4205113"/>
            <a:ext cx="719749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-46%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58B4BA6-8C4E-134A-A8D2-098D8A260FD8}"/>
              </a:ext>
            </a:extLst>
          </p:cNvPr>
          <p:cNvSpPr txBox="1"/>
          <p:nvPr/>
        </p:nvSpPr>
        <p:spPr>
          <a:xfrm>
            <a:off x="7687731" y="4797782"/>
            <a:ext cx="719749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-42%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BC14538-1F9A-694A-84E1-59DA112A8D93}"/>
              </a:ext>
            </a:extLst>
          </p:cNvPr>
          <p:cNvSpPr txBox="1"/>
          <p:nvPr/>
        </p:nvSpPr>
        <p:spPr>
          <a:xfrm>
            <a:off x="7693377" y="5345296"/>
            <a:ext cx="719749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-20%</a:t>
            </a:r>
          </a:p>
        </p:txBody>
      </p:sp>
    </p:spTree>
    <p:extLst>
      <p:ext uri="{BB962C8B-B14F-4D97-AF65-F5344CB8AC3E}">
        <p14:creationId xmlns:p14="http://schemas.microsoft.com/office/powerpoint/2010/main" val="136126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ORION Phase III pooled analysis: Efficacy</a:t>
            </a:r>
            <a:br>
              <a:rPr lang="en-US" dirty="0"/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Robust 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  <a:sym typeface="Wingdings 3" panose="05040102010807070707" pitchFamily="18" charset="2"/>
              </a:rPr>
              <a:t>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LDL-C across pre-specified sub-populations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C0FAEDEC-FC2F-D04B-9582-17321DB6E0E5}"/>
              </a:ext>
            </a:extLst>
          </p:cNvPr>
          <p:cNvGrpSpPr/>
          <p:nvPr/>
        </p:nvGrpSpPr>
        <p:grpSpPr>
          <a:xfrm>
            <a:off x="1591222" y="1086555"/>
            <a:ext cx="7755978" cy="5685019"/>
            <a:chOff x="1591222" y="1086555"/>
            <a:chExt cx="7755978" cy="5685019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70F8F275-9A59-3B4B-8002-5982EB062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31924" y="1086555"/>
              <a:ext cx="6250597" cy="5020734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5038C8EA-490C-9D46-B828-3F073023A8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91222" y="6107289"/>
              <a:ext cx="7755978" cy="6642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362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FF77192E-EAC8-8C4B-A466-DB9C3BAF93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369332"/>
          </a:xfrm>
        </p:spPr>
        <p:txBody>
          <a:bodyPr/>
          <a:lstStyle/>
          <a:p>
            <a:r>
              <a:rPr lang="en-US" dirty="0"/>
              <a:t>Please see ACC Program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F6543890-9E46-F841-A82E-ECD610662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3F35D96-1B76-BB40-894C-88535BD366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9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ORION Phase III pooled analysis: Efficacy</a:t>
            </a:r>
            <a:br>
              <a:rPr lang="en-US" dirty="0"/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Robust 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  <a:sym typeface="Wingdings 3" panose="05040102010807070707" pitchFamily="18" charset="2"/>
              </a:rPr>
              <a:t>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LDL-C across pre-specified sub-populations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F752A95B-0DD9-914F-8102-3F4E4D99218B}"/>
              </a:ext>
            </a:extLst>
          </p:cNvPr>
          <p:cNvGrpSpPr/>
          <p:nvPr/>
        </p:nvGrpSpPr>
        <p:grpSpPr>
          <a:xfrm>
            <a:off x="2278768" y="1213556"/>
            <a:ext cx="7294210" cy="5311422"/>
            <a:chOff x="3351212" y="1260828"/>
            <a:chExt cx="5486401" cy="4009672"/>
          </a:xfrm>
        </p:grpSpPr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0319B5D6-6F19-E546-97B4-BD5FC1F8D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1213" y="1260828"/>
              <a:ext cx="5486400" cy="3175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630CA8CF-430A-7C4A-8B7E-F52AA4B00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51212" y="1587500"/>
              <a:ext cx="5486400" cy="368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96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5613" y="3207553"/>
            <a:ext cx="11237878" cy="1357295"/>
          </a:xfrm>
        </p:spPr>
        <p:txBody>
          <a:bodyPr anchor="ctr"/>
          <a:lstStyle/>
          <a:p>
            <a:r>
              <a:rPr lang="en-US" sz="3200" dirty="0">
                <a:latin typeface="+mn-lt"/>
              </a:rPr>
              <a:t>ORION Phase III pooled analysis</a:t>
            </a:r>
          </a:p>
          <a:p>
            <a:r>
              <a:rPr lang="en-US" sz="66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Safety results</a:t>
            </a:r>
          </a:p>
        </p:txBody>
      </p:sp>
    </p:spTree>
    <p:extLst>
      <p:ext uri="{BB962C8B-B14F-4D97-AF65-F5344CB8AC3E}">
        <p14:creationId xmlns:p14="http://schemas.microsoft.com/office/powerpoint/2010/main" val="248986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 Phase III pooled analysis: 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Adverse event profile similar to placebo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80554"/>
            <a:ext cx="11249890" cy="467820"/>
          </a:xfrm>
        </p:spPr>
        <p:txBody>
          <a:bodyPr/>
          <a:lstStyle/>
          <a:p>
            <a:r>
              <a:rPr lang="en-US" sz="1400" dirty="0"/>
              <a:t>Safety population includes all patients who received at least 1 dose of study medication</a:t>
            </a:r>
          </a:p>
          <a:p>
            <a:r>
              <a:rPr lang="en-US" sz="1400" dirty="0"/>
              <a:t>Other TEAEs reported with lower frequencies than 5% in any group had no clinically meaningful differences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822034"/>
              </p:ext>
            </p:extLst>
          </p:nvPr>
        </p:nvGraphicFramePr>
        <p:xfrm>
          <a:off x="471053" y="1581147"/>
          <a:ext cx="11247120" cy="43092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3151975318"/>
                    </a:ext>
                  </a:extLst>
                </a:gridCol>
              </a:tblGrid>
              <a:tr h="53070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Treatment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emergent adverse event (TEAE)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5496570"/>
                  </a:ext>
                </a:extLst>
              </a:tr>
              <a:tr h="31842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–  AEs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in ≥5% patients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1822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1833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60554154"/>
                  </a:ext>
                </a:extLst>
              </a:tr>
              <a:tr h="65806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Patients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with a</a:t>
                      </a: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least one TEAE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1409</a:t>
                      </a:r>
                    </a:p>
                  </a:txBody>
                  <a:tcPr marL="0" marR="18288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(77.3%)</a:t>
                      </a:r>
                    </a:p>
                  </a:txBody>
                  <a:tcPr marL="0" marR="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1430</a:t>
                      </a:r>
                    </a:p>
                  </a:txBody>
                  <a:tcPr marL="0" marR="18288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(78.0%)</a:t>
                      </a:r>
                    </a:p>
                  </a:txBody>
                  <a:tcPr marL="0" marR="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61068792"/>
                  </a:ext>
                </a:extLst>
              </a:tr>
              <a:tr h="467017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Diabetes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mellitus adverse events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207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(11.4%)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212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(11.6%)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28492593"/>
                  </a:ext>
                </a:extLst>
              </a:tr>
              <a:tr h="467017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Nasopharyngitis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134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(7.4%)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(7.6%)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7017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Upper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respiratory tract infection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103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(5.7%)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(5.7%)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7017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Hypertension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(5.7%)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(5.7%)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11214034"/>
                  </a:ext>
                </a:extLst>
              </a:tr>
              <a:tr h="467017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Arthralgia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(4.0%)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(5.0%)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25078072"/>
                  </a:ext>
                </a:extLst>
              </a:tr>
              <a:tr h="467017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Protocol-defined injection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site TEAE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(0.7%)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(5.0%)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4949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92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 Phase III pooled analysis: 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No evidence of liver, kidney, muscle or platelet toxicity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67487"/>
            <a:ext cx="11249890" cy="467820"/>
          </a:xfrm>
        </p:spPr>
        <p:txBody>
          <a:bodyPr/>
          <a:lstStyle/>
          <a:p>
            <a:pPr marL="1588" indent="0">
              <a:buNone/>
            </a:pPr>
            <a:r>
              <a:rPr lang="en-US" sz="1400" dirty="0"/>
              <a:t>1. Safety population includes all patients who received at least 1 dose of study medication     2. Patients may be counted in more than one category</a:t>
            </a:r>
          </a:p>
          <a:p>
            <a:pPr marL="1588" indent="0">
              <a:buNone/>
            </a:pPr>
            <a:r>
              <a:rPr lang="en-US" sz="1400" dirty="0"/>
              <a:t>3. No cases met </a:t>
            </a:r>
            <a:r>
              <a:rPr lang="en-US" sz="1400" dirty="0" err="1"/>
              <a:t>Hy’s</a:t>
            </a:r>
            <a:r>
              <a:rPr lang="en-US" sz="1400" dirty="0"/>
              <a:t> Law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798764"/>
              </p:ext>
            </p:extLst>
          </p:nvPr>
        </p:nvGraphicFramePr>
        <p:xfrm>
          <a:off x="471054" y="1600201"/>
          <a:ext cx="11276015" cy="45568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734">
                  <a:extLst>
                    <a:ext uri="{9D8B030D-6E8A-4147-A177-3AD203B41FA5}">
                      <a16:colId xmlns="" xmlns:a16="http://schemas.microsoft.com/office/drawing/2014/main" val="4134198465"/>
                    </a:ext>
                  </a:extLst>
                </a:gridCol>
                <a:gridCol w="31935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676">
                  <a:extLst>
                    <a:ext uri="{9D8B030D-6E8A-4147-A177-3AD203B41FA5}">
                      <a16:colId xmlns="" xmlns:a16="http://schemas.microsoft.com/office/drawing/2014/main" val="1473087756"/>
                    </a:ext>
                  </a:extLst>
                </a:gridCol>
                <a:gridCol w="1368676">
                  <a:extLst>
                    <a:ext uri="{9D8B030D-6E8A-4147-A177-3AD203B41FA5}">
                      <a16:colId xmlns="" xmlns:a16="http://schemas.microsoft.com/office/drawing/2014/main" val="4024123161"/>
                    </a:ext>
                  </a:extLst>
                </a:gridCol>
                <a:gridCol w="13686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68676">
                  <a:extLst>
                    <a:ext uri="{9D8B030D-6E8A-4147-A177-3AD203B41FA5}">
                      <a16:colId xmlns="" xmlns:a16="http://schemas.microsoft.com/office/drawing/2014/main" val="3151975318"/>
                    </a:ext>
                  </a:extLst>
                </a:gridCol>
              </a:tblGrid>
              <a:tr h="402238">
                <a:tc gridSpan="2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Laboratory tests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5496570"/>
                  </a:ext>
                </a:extLst>
              </a:tr>
              <a:tr h="304869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6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1822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1833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60554154"/>
                  </a:ext>
                </a:extLst>
              </a:tr>
              <a:tr h="522910">
                <a:tc>
                  <a:txBody>
                    <a:bodyPr/>
                    <a:lstStyle/>
                    <a:p>
                      <a:pPr marL="461963" marR="0" lvl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Liver function</a:t>
                      </a:r>
                      <a:endParaRPr lang="en-US" sz="2400" b="1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ALT &gt;3x ULN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(0.4%)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(0.5%)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28492593"/>
                  </a:ext>
                </a:extLst>
              </a:tr>
              <a:tr h="402238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AST &gt;3x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(0.5%)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(0.4%)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2238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ALP &gt;2x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(0.4%)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61147133"/>
                  </a:ext>
                </a:extLst>
              </a:tr>
              <a:tr h="40223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Bilirubin &gt;2x ULN</a:t>
                      </a:r>
                      <a:r>
                        <a:rPr lang="en-US" sz="20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(0.8%)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(0.8%)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11214034"/>
                  </a:ext>
                </a:extLst>
              </a:tr>
              <a:tr h="402238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Kidney function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Creatinine &gt;2</a:t>
                      </a:r>
                      <a:r>
                        <a:rPr lang="en-US" sz="20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mg/dL </a:t>
                      </a:r>
                      <a:endParaRPr lang="en-US" sz="20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(2.1%)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(2.0%)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52097134"/>
                  </a:ext>
                </a:extLst>
              </a:tr>
              <a:tr h="40223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Muscle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CK &gt;5x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(1.2%)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</a:t>
                      </a: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38002514"/>
                  </a:ext>
                </a:extLst>
              </a:tr>
              <a:tr h="40223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CK &gt;10x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(0.2%)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931300039"/>
                  </a:ext>
                </a:extLst>
              </a:tr>
              <a:tr h="40223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Hematology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Platelet count ≤75x10</a:t>
                      </a:r>
                      <a:r>
                        <a:rPr lang="en-US" sz="2000" b="0" i="0" kern="120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/L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  (0.1%)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(0.1%)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37235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45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 Phase III pooled analysis: Exploratory endpoint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Serious adverse events and CV endpoint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82102"/>
            <a:ext cx="11249890" cy="467820"/>
          </a:xfrm>
        </p:spPr>
        <p:txBody>
          <a:bodyPr/>
          <a:lstStyle/>
          <a:p>
            <a:pPr marL="171450" indent="-169863">
              <a:buNone/>
            </a:pPr>
            <a:r>
              <a:rPr lang="en-US" sz="1400" dirty="0"/>
              <a:t>1.	Safety population includes all patients who received at least 1 dose of study medication      2. Patients may be counted in more than one category</a:t>
            </a:r>
          </a:p>
          <a:p>
            <a:pPr marL="171450" indent="-169863">
              <a:buNone/>
            </a:pPr>
            <a:r>
              <a:rPr lang="en-US" sz="1400" dirty="0"/>
              <a:t>3.	MedDRA-defined CV basket of non-adjudicated terms cardiac death, and any signs or symptoms of cardiac arrest, non-fatal MI and/or stroke </a:t>
            </a:r>
          </a:p>
        </p:txBody>
      </p:sp>
      <p:graphicFrame>
        <p:nvGraphicFramePr>
          <p:cNvPr id="7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674467"/>
              </p:ext>
            </p:extLst>
          </p:nvPr>
        </p:nvGraphicFramePr>
        <p:xfrm>
          <a:off x="471055" y="1293472"/>
          <a:ext cx="8512689" cy="461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8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9715">
                  <a:extLst>
                    <a:ext uri="{9D8B030D-6E8A-4147-A177-3AD203B41FA5}">
                      <a16:colId xmlns="" xmlns:a16="http://schemas.microsoft.com/office/drawing/2014/main" val="1473087756"/>
                    </a:ext>
                  </a:extLst>
                </a:gridCol>
                <a:gridCol w="1038133">
                  <a:extLst>
                    <a:ext uri="{9D8B030D-6E8A-4147-A177-3AD203B41FA5}">
                      <a16:colId xmlns="" xmlns:a16="http://schemas.microsoft.com/office/drawing/2014/main" val="4024123161"/>
                    </a:ext>
                  </a:extLst>
                </a:gridCol>
                <a:gridCol w="10381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38133">
                  <a:extLst>
                    <a:ext uri="{9D8B030D-6E8A-4147-A177-3AD203B41FA5}">
                      <a16:colId xmlns="" xmlns:a16="http://schemas.microsoft.com/office/drawing/2014/main" val="3151975318"/>
                    </a:ext>
                  </a:extLst>
                </a:gridCol>
              </a:tblGrid>
              <a:tr h="235896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Serious treatment emergent adverse events</a:t>
                      </a:r>
                      <a:endParaRPr lang="en-US" sz="18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5496570"/>
                  </a:ext>
                </a:extLst>
              </a:tr>
              <a:tr h="14161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2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1822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1833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60554154"/>
                  </a:ext>
                </a:extLst>
              </a:tr>
              <a:tr h="324357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Patients with at least one serious</a:t>
                      </a:r>
                      <a:r>
                        <a:rPr lang="en-US" sz="18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TEAE</a:t>
                      </a:r>
                      <a:endParaRPr lang="en-US" sz="18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419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(23.0%)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374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(20.4%)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61068792"/>
                  </a:ext>
                </a:extLst>
              </a:tr>
              <a:tr h="235896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cause d</a:t>
                      </a: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eath</a:t>
                      </a:r>
                    </a:p>
                  </a:txBody>
                  <a:tcPr marL="45720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(1.5%)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(1.5%)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28492593"/>
                  </a:ext>
                </a:extLst>
              </a:tr>
              <a:tr h="216238">
                <a:tc>
                  <a:txBody>
                    <a:bodyPr/>
                    <a:lstStyle/>
                    <a:p>
                      <a:pPr marL="231775" marR="0" indent="-231775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Cancer</a:t>
                      </a:r>
                    </a:p>
                  </a:txBody>
                  <a:tcPr marL="45720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(0.2%)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239202672"/>
                  </a:ext>
                </a:extLst>
              </a:tr>
              <a:tr h="235896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New, worsening or recurrent malignancy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(2.7%)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(2.4%)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4357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TEAEs leading</a:t>
                      </a:r>
                      <a:r>
                        <a:rPr lang="en-US" sz="18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to drug discontinuation</a:t>
                      </a:r>
                      <a:endParaRPr lang="en-US" sz="18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(1.9%)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(2.5%)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6814327"/>
                  </a:ext>
                </a:extLst>
              </a:tr>
              <a:tr h="324357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Pre-specified exploratory CV endpoint</a:t>
                      </a:r>
                      <a:r>
                        <a:rPr lang="en-US" sz="1800" b="1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(9.4%)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131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(7.1%)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39871954"/>
                  </a:ext>
                </a:extLst>
              </a:tr>
              <a:tr h="324357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Cardiovascular death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(0.8%)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(0.9%)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23001554"/>
                  </a:ext>
                </a:extLst>
              </a:tr>
              <a:tr h="324357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Resuscitated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cardiac arrest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(0.1%)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(0.2%)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44731143"/>
                  </a:ext>
                </a:extLst>
              </a:tr>
              <a:tr h="324357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Non-fatal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(7.8%)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(5.2%)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820758773"/>
                  </a:ext>
                </a:extLst>
              </a:tr>
              <a:tr h="324357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Stroke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(Ischemic or Hemorrhagic)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(1.0%)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(0.9%)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1382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39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00200"/>
            <a:ext cx="11249890" cy="4662815"/>
          </a:xfrm>
        </p:spPr>
        <p:txBody>
          <a:bodyPr/>
          <a:lstStyle/>
          <a:p>
            <a:r>
              <a:rPr lang="en-US" dirty="0"/>
              <a:t>Efficacy</a:t>
            </a:r>
          </a:p>
          <a:p>
            <a:pPr lvl="1"/>
            <a:r>
              <a:rPr lang="en-US" dirty="0"/>
              <a:t>Primary and secondary endpoints were met</a:t>
            </a:r>
          </a:p>
          <a:p>
            <a:pPr lvl="2"/>
            <a:r>
              <a:rPr lang="en-US" dirty="0"/>
              <a:t>Co-Primary endpoints: </a:t>
            </a:r>
          </a:p>
          <a:p>
            <a:pPr marL="1257300" lvl="3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 3" panose="05040102010807070707" pitchFamily="18" charset="2"/>
              </a:rPr>
              <a:t></a:t>
            </a:r>
            <a:r>
              <a:rPr lang="en-US" dirty="0"/>
              <a:t>55% (observed values) and 51% (imputed) reduction at 17 months (Day 510)</a:t>
            </a:r>
          </a:p>
          <a:p>
            <a:pPr marL="1257300" lvl="3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 3" panose="05040102010807070707" pitchFamily="18" charset="2"/>
              </a:rPr>
              <a:t></a:t>
            </a:r>
            <a:r>
              <a:rPr lang="en-US" dirty="0"/>
              <a:t>52% (observed) and 51% (imputed) reduction 3-18 months (Days 90-540)</a:t>
            </a:r>
          </a:p>
          <a:p>
            <a:pPr lvl="2"/>
            <a:r>
              <a:rPr lang="en-US" dirty="0"/>
              <a:t>Reductions were consistent across sub-populations</a:t>
            </a:r>
          </a:p>
          <a:p>
            <a:pPr lvl="2"/>
            <a:r>
              <a:rPr lang="en-US" dirty="0"/>
              <a:t>Accompanied by substantial lowering of PCSK9, non-HDL-C, </a:t>
            </a:r>
            <a:r>
              <a:rPr lang="en-US" dirty="0" err="1"/>
              <a:t>apoB</a:t>
            </a:r>
            <a:r>
              <a:rPr lang="en-US" dirty="0"/>
              <a:t> and </a:t>
            </a:r>
            <a:r>
              <a:rPr lang="en-US" dirty="0" err="1"/>
              <a:t>Lp</a:t>
            </a:r>
            <a:r>
              <a:rPr lang="en-US" dirty="0"/>
              <a:t>(a)</a:t>
            </a:r>
          </a:p>
          <a:p>
            <a:pPr>
              <a:spcBef>
                <a:spcPts val="1800"/>
              </a:spcBef>
            </a:pPr>
            <a:r>
              <a:rPr lang="en-US" dirty="0"/>
              <a:t>Safety and tolerability</a:t>
            </a:r>
          </a:p>
          <a:p>
            <a:pPr lvl="1"/>
            <a:r>
              <a:rPr lang="en-US" dirty="0"/>
              <a:t>Inclisiran safety profile was similar to placebo</a:t>
            </a:r>
          </a:p>
          <a:p>
            <a:pPr lvl="1"/>
            <a:r>
              <a:rPr lang="en-US" dirty="0"/>
              <a:t>No adverse changes in laboratory markers</a:t>
            </a:r>
          </a:p>
          <a:p>
            <a:pPr lvl="1"/>
            <a:endParaRPr lang="en-US" dirty="0"/>
          </a:p>
          <a:p>
            <a:pPr marL="0" lvl="1" indent="0">
              <a:buNone/>
            </a:pPr>
            <a:r>
              <a:rPr lang="en-US" b="1" dirty="0"/>
              <a:t>Exploratory basket of CV events less frequent on inclisiran than placebo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 Phase III pooled analysis: Summary</a:t>
            </a:r>
            <a:r>
              <a:rPr lang="en-US" sz="3200" dirty="0">
                <a:solidFill>
                  <a:srgbClr val="072C62"/>
                </a:solidFill>
              </a:rPr>
              <a:t/>
            </a:r>
            <a:br>
              <a:rPr lang="en-US" sz="3200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Twice-a-year inclisiran lowered LDL-C by ≥50% safely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0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2954655"/>
          </a:xfrm>
        </p:spPr>
        <p:txBody>
          <a:bodyPr/>
          <a:lstStyle/>
          <a:p>
            <a:r>
              <a:rPr lang="en-US" dirty="0" err="1"/>
              <a:t>Inclisiran</a:t>
            </a:r>
            <a:r>
              <a:rPr lang="en-US" dirty="0"/>
              <a:t> is a novel approach to reduce the level of LDL-C</a:t>
            </a:r>
            <a:endParaRPr lang="en-US" sz="2800" dirty="0"/>
          </a:p>
          <a:p>
            <a:pPr lvl="2"/>
            <a:r>
              <a:rPr lang="en-US" dirty="0"/>
              <a:t>With twice yearly administration, it provides robust and durable LDL-C reduction over 18 months on top of maximally tolerated oral therapies. </a:t>
            </a:r>
            <a:endParaRPr lang="en-US" sz="2800" dirty="0"/>
          </a:p>
          <a:p>
            <a:pPr lvl="2"/>
            <a:r>
              <a:rPr lang="en-US" dirty="0"/>
              <a:t>Effects were consistent in patients with </a:t>
            </a:r>
            <a:r>
              <a:rPr lang="en-US" dirty="0" err="1"/>
              <a:t>HeFH</a:t>
            </a:r>
            <a:r>
              <a:rPr lang="en-US" dirty="0"/>
              <a:t>, ASCVD, or ASCVD risk-equivalence. </a:t>
            </a:r>
            <a:endParaRPr lang="en-US" sz="2800" dirty="0"/>
          </a:p>
          <a:p>
            <a:pPr lvl="2"/>
            <a:r>
              <a:rPr lang="en-US" dirty="0"/>
              <a:t>The safety profile was similar to placebo in a high risk population.</a:t>
            </a:r>
            <a:endParaRPr lang="en-US" sz="2800" dirty="0"/>
          </a:p>
          <a:p>
            <a:endParaRPr lang="en-US" dirty="0"/>
          </a:p>
          <a:p>
            <a:r>
              <a:rPr lang="en-US" dirty="0"/>
              <a:t>Twice yearly administration will coincide with typical twice yearly patient visits with health care providers,  thereby assuring treatment adherence.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 Phase III pooled analysis: Conclusions and implications</a:t>
            </a:r>
            <a:r>
              <a:rPr lang="en-US" sz="3200" dirty="0">
                <a:solidFill>
                  <a:srgbClr val="072C62"/>
                </a:solidFill>
              </a:rPr>
              <a:t/>
            </a:r>
            <a:br>
              <a:rPr lang="en-US" sz="3200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Conclusions and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7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1BB458AD-2322-3A4D-83A8-916ACE0243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4909" y="3103191"/>
            <a:ext cx="11237878" cy="664797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1916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2954655"/>
          </a:xfrm>
        </p:spPr>
        <p:txBody>
          <a:bodyPr/>
          <a:lstStyle/>
          <a:p>
            <a:r>
              <a:rPr lang="en-US" dirty="0"/>
              <a:t>LDL-C lowering is the most effective intervention to change the course of ASCVD and FH yet substantial residual risk remains despite aggressive treatment with statins and other agents</a:t>
            </a:r>
            <a:r>
              <a:rPr lang="en-US" b="0" baseline="30000" dirty="0"/>
              <a:t>1</a:t>
            </a:r>
            <a:r>
              <a:rPr lang="en-US" dirty="0"/>
              <a:t>.  </a:t>
            </a:r>
          </a:p>
          <a:p>
            <a:endParaRPr lang="en-US" dirty="0"/>
          </a:p>
          <a:p>
            <a:pPr lvl="1"/>
            <a:r>
              <a:rPr lang="en-US" dirty="0"/>
              <a:t>Lifestyle modification and statin treatment are foundational for ASCVD prevention</a:t>
            </a:r>
            <a:r>
              <a:rPr lang="en-US" baseline="30000" dirty="0"/>
              <a:t>2,3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Ezetimibe and monoclonal antibodies to PCSK9 are adjunctive strategies to reduce LDL-C and clinical events by multiple treatment guidelines</a:t>
            </a:r>
            <a:r>
              <a:rPr lang="en-US" baseline="30000" dirty="0"/>
              <a:t>4-6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 Phase III pooled analysis: Background and rationale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Challenges remain with regard to LDL-C lowering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00353" y="6181002"/>
            <a:ext cx="5623358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b">
            <a:spAutoFit/>
          </a:bodyPr>
          <a:lstStyle/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Benjamin et al. Circulation 2019;139:e56-e528.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Grundy et al. Circulation 2019;139:e1082-e143.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Mach F et al. European Heart Journal 2019 doi:10.1093/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eurheartj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/ehz455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3710" y="6181002"/>
            <a:ext cx="4912152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b">
            <a:spAutoFit/>
          </a:bodyPr>
          <a:lstStyle/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Cannon et al. N 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J Med 2015;372:2387-97.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Sabatine et al. N 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J Med  2017;376:1713-22.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Schwartz et al. N 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J Med  2018;379:2097-107</a:t>
            </a:r>
          </a:p>
        </p:txBody>
      </p:sp>
    </p:spTree>
    <p:extLst>
      <p:ext uri="{BB962C8B-B14F-4D97-AF65-F5344CB8AC3E}">
        <p14:creationId xmlns:p14="http://schemas.microsoft.com/office/powerpoint/2010/main" val="289308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6" y="3010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6" y="3010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-1" y="893"/>
            <a:ext cx="211612" cy="2116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933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ORION Phase III pooled analysis: </a:t>
            </a:r>
            <a:r>
              <a:rPr lang="en-US" dirty="0">
                <a:solidFill>
                  <a:srgbClr val="072C62"/>
                </a:solidFill>
              </a:rPr>
              <a:t>B</a:t>
            </a:r>
            <a:r>
              <a:rPr lang="en-US" dirty="0"/>
              <a:t>ackground and rationale</a:t>
            </a:r>
            <a:r>
              <a:rPr lang="en-US" dirty="0">
                <a:solidFill>
                  <a:srgbClr val="072C62"/>
                </a:solidFill>
              </a:rPr>
              <a:t/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Harnessing the natural process of RNAi</a:t>
            </a:r>
            <a:endParaRPr lang="en-US" dirty="0"/>
          </a:p>
        </p:txBody>
      </p:sp>
      <p:sp>
        <p:nvSpPr>
          <p:cNvPr id="6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5637213" y="1620838"/>
            <a:ext cx="6551612" cy="3694112"/>
          </a:xfrm>
        </p:spPr>
        <p:txBody>
          <a:bodyPr/>
          <a:lstStyle/>
          <a:p>
            <a:r>
              <a:rPr lang="en-US" dirty="0"/>
              <a:t>Small interfering double-stranded RNA</a:t>
            </a:r>
            <a:r>
              <a:rPr lang="en-US" b="0" baseline="30000" dirty="0"/>
              <a:t>1</a:t>
            </a:r>
          </a:p>
          <a:p>
            <a:endParaRPr lang="en-US" dirty="0"/>
          </a:p>
          <a:p>
            <a:pPr marL="231775" lvl="1" indent="-231775"/>
            <a:r>
              <a:rPr lang="en-US" dirty="0"/>
              <a:t>Harnesses the natural process of RNAi</a:t>
            </a:r>
          </a:p>
          <a:p>
            <a:pPr marL="231775" lvl="1" indent="-231775"/>
            <a:endParaRPr lang="en-US" dirty="0"/>
          </a:p>
          <a:p>
            <a:pPr marL="231775" lvl="1" indent="-231775"/>
            <a:r>
              <a:rPr lang="en-US" dirty="0"/>
              <a:t>Nucleotides modified for durability and low immunogenicity</a:t>
            </a:r>
          </a:p>
          <a:p>
            <a:pPr marL="231775" lvl="1" indent="-231775"/>
            <a:endParaRPr lang="en-US" dirty="0"/>
          </a:p>
          <a:p>
            <a:pPr marL="231775" lvl="1" indent="-231775"/>
            <a:r>
              <a:rPr lang="en-US" dirty="0"/>
              <a:t>Distributed to liver due to GalNAc conjugation</a:t>
            </a:r>
          </a:p>
          <a:p>
            <a:pPr marL="231775" lvl="1" indent="-231775"/>
            <a:endParaRPr lang="en-US" dirty="0"/>
          </a:p>
          <a:p>
            <a:pPr marL="231775" lvl="1" indent="-231775"/>
            <a:r>
              <a:rPr lang="en-US" dirty="0"/>
              <a:t>Inhibits production of PCSK9 in hepatocytes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195" y="1571427"/>
            <a:ext cx="4858933" cy="457239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71055" y="6176954"/>
            <a:ext cx="5166158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b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Fitzgerald et al. N </a:t>
            </a:r>
            <a:r>
              <a:rPr lang="en-US" sz="1400" spc="-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 J Med. 2017;376:41-51.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514999" y="1620838"/>
            <a:ext cx="4659313" cy="369887"/>
          </a:xfrm>
        </p:spPr>
        <p:txBody>
          <a:bodyPr/>
          <a:lstStyle/>
          <a:p>
            <a:r>
              <a:rPr lang="en-US" dirty="0"/>
              <a:t>Inclisiran</a:t>
            </a:r>
          </a:p>
        </p:txBody>
      </p:sp>
    </p:spTree>
    <p:extLst>
      <p:ext uri="{BB962C8B-B14F-4D97-AF65-F5344CB8AC3E}">
        <p14:creationId xmlns:p14="http://schemas.microsoft.com/office/powerpoint/2010/main" val="174657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ORION Phase III pooled analysis</a:t>
            </a:r>
            <a:br>
              <a:rPr lang="en-US" sz="2000" dirty="0"/>
            </a:br>
            <a:r>
              <a:rPr lang="en-US" sz="2800" dirty="0">
                <a:solidFill>
                  <a:srgbClr val="ACCBF9">
                    <a:lumMod val="50000"/>
                  </a:srgbClr>
                </a:solidFill>
              </a:rPr>
              <a:t>Online e-publications of ESC and AHA Individual Study presentations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67681" y="6479434"/>
            <a:ext cx="7659631" cy="252377"/>
          </a:xfrm>
        </p:spPr>
        <p:txBody>
          <a:bodyPr/>
          <a:lstStyle/>
          <a:p>
            <a:r>
              <a:rPr lang="en-US" sz="1400" dirty="0"/>
              <a:t>DOI: 10.1056/NEJMoa1912387  			2. DOI: 10.1056/NEJMoa1913805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43" y="1256408"/>
            <a:ext cx="3636712" cy="47924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423" y="1240008"/>
            <a:ext cx="3561006" cy="486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4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738664"/>
          </a:xfrm>
        </p:spPr>
        <p:txBody>
          <a:bodyPr/>
          <a:lstStyle/>
          <a:p>
            <a:r>
              <a:rPr lang="en-US" dirty="0"/>
              <a:t>To assess efficacy and safety of </a:t>
            </a:r>
            <a:r>
              <a:rPr lang="en-US" dirty="0" err="1"/>
              <a:t>inclisiran</a:t>
            </a:r>
            <a:r>
              <a:rPr lang="en-US" dirty="0"/>
              <a:t> 284 mg compared to placebo in a pooled analysis of all Phase III trials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ORION Phase III pooled analysis</a:t>
            </a:r>
            <a:r>
              <a:rPr lang="en-US" dirty="0">
                <a:solidFill>
                  <a:srgbClr val="072C62"/>
                </a:solidFill>
              </a:rPr>
              <a:t/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Purpose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E2BE49D-1E8E-E14D-A0C1-F952DB7ABEA1}"/>
              </a:ext>
            </a:extLst>
          </p:cNvPr>
          <p:cNvSpPr txBox="1"/>
          <p:nvPr/>
        </p:nvSpPr>
        <p:spPr>
          <a:xfrm>
            <a:off x="620889" y="5802489"/>
            <a:ext cx="6630020" cy="2492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Inclisiran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284 mg is equivalent to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Inclisiran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sodium 300 mg.  </a:t>
            </a:r>
          </a:p>
        </p:txBody>
      </p:sp>
    </p:spTree>
    <p:extLst>
      <p:ext uri="{BB962C8B-B14F-4D97-AF65-F5344CB8AC3E}">
        <p14:creationId xmlns:p14="http://schemas.microsoft.com/office/powerpoint/2010/main" val="190376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4909" y="257339"/>
            <a:ext cx="11248304" cy="885661"/>
          </a:xfrm>
        </p:spPr>
        <p:txBody>
          <a:bodyPr/>
          <a:lstStyle/>
          <a:p>
            <a:r>
              <a:rPr lang="en-US" dirty="0"/>
              <a:t>ORION Phase III pooled analysis</a:t>
            </a:r>
            <a:r>
              <a:rPr lang="en-US" dirty="0">
                <a:solidFill>
                  <a:srgbClr val="072C62"/>
                </a:solidFill>
              </a:rPr>
              <a:t>: Common study design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18 months treatment &amp; observation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55614" y="1620838"/>
            <a:ext cx="11262157" cy="369332"/>
          </a:xfrm>
        </p:spPr>
        <p:txBody>
          <a:bodyPr/>
          <a:lstStyle/>
          <a:p>
            <a:r>
              <a:rPr lang="en-US" dirty="0">
                <a:latin typeface="+mn-lt"/>
              </a:rPr>
              <a:t>Randomized 1:1 </a:t>
            </a:r>
            <a:r>
              <a:rPr lang="en-US" dirty="0" err="1">
                <a:latin typeface="+mn-lt"/>
              </a:rPr>
              <a:t>inclisiran</a:t>
            </a:r>
            <a:r>
              <a:rPr lang="en-US" dirty="0">
                <a:latin typeface="+mn-lt"/>
              </a:rPr>
              <a:t> 284 mg </a:t>
            </a:r>
            <a:r>
              <a:rPr lang="en-US" i="1" dirty="0">
                <a:latin typeface="+mn-lt"/>
              </a:rPr>
              <a:t>vs.</a:t>
            </a:r>
            <a:r>
              <a:rPr lang="en-US" dirty="0">
                <a:latin typeface="+mn-lt"/>
              </a:rPr>
              <a:t> placebo – with maximally tolerated statins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93" y="2142395"/>
            <a:ext cx="11278578" cy="402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06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696547"/>
              </p:ext>
            </p:extLst>
          </p:nvPr>
        </p:nvGraphicFramePr>
        <p:xfrm>
          <a:off x="455613" y="1619866"/>
          <a:ext cx="11277600" cy="4552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1824">
                  <a:extLst>
                    <a:ext uri="{9D8B030D-6E8A-4147-A177-3AD203B41FA5}">
                      <a16:colId xmlns="" xmlns:a16="http://schemas.microsoft.com/office/drawing/2014/main" val="1785022243"/>
                    </a:ext>
                  </a:extLst>
                </a:gridCol>
                <a:gridCol w="181054">
                  <a:extLst>
                    <a:ext uri="{9D8B030D-6E8A-4147-A177-3AD203B41FA5}">
                      <a16:colId xmlns="" xmlns:a16="http://schemas.microsoft.com/office/drawing/2014/main" val="4037976183"/>
                    </a:ext>
                  </a:extLst>
                </a:gridCol>
                <a:gridCol w="5404722">
                  <a:extLst>
                    <a:ext uri="{9D8B030D-6E8A-4147-A177-3AD203B41FA5}">
                      <a16:colId xmlns="" xmlns:a16="http://schemas.microsoft.com/office/drawing/2014/main" val="4157769496"/>
                    </a:ext>
                  </a:extLst>
                </a:gridCol>
              </a:tblGrid>
              <a:tr h="541332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Inclusion criteria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Exclusion criteria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5067685"/>
                  </a:ext>
                </a:extLst>
              </a:tr>
              <a:tr h="624614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Age ≥18 years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Prior or planned use of PCSK9 mAbs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41645275"/>
                  </a:ext>
                </a:extLst>
              </a:tr>
              <a:tr h="541332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Statin treatment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MACE within 3 months of randomization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95287174"/>
                  </a:ext>
                </a:extLst>
              </a:tr>
              <a:tr h="679728">
                <a:tc>
                  <a:txBody>
                    <a:bodyPr/>
                    <a:lstStyle/>
                    <a:p>
                      <a:pPr marL="2338388" marR="0" lvl="0" indent="-217011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Maximally tolerated doses, or documented intolerance</a:t>
                      </a:r>
                    </a:p>
                    <a:p>
                      <a:pPr marL="2338388" marR="0" lvl="0" indent="-217011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NYHA class IV HF ─ or LVEF 25%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94005635"/>
                  </a:ext>
                </a:extLst>
              </a:tr>
              <a:tr h="541332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Ezetimibe allowed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Uncontrolled severe hypertension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93555770"/>
                  </a:ext>
                </a:extLst>
              </a:tr>
              <a:tr h="541332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Informed consent required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Severe concomitant non CV disease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26063486"/>
                  </a:ext>
                </a:extLst>
              </a:tr>
              <a:tr h="5413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Prior/planned other investigational drug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00293443"/>
                  </a:ext>
                </a:extLst>
              </a:tr>
              <a:tr h="541332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541463" algn="l"/>
                        </a:tabLst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Fasting TG	&gt;400 mg/mL (4.52mmol/L)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8467097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ORION Phase III pooled analysis</a:t>
            </a:r>
            <a:r>
              <a:rPr lang="en-US" dirty="0">
                <a:solidFill>
                  <a:srgbClr val="072C62"/>
                </a:solidFill>
              </a:rPr>
              <a:t>: Entry criteria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General study inclusions and exclusions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8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ORION Phase III pooled analysis: Entry criteria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Specific study inclusions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3" y="6172201"/>
            <a:ext cx="11248304" cy="283154"/>
          </a:xfrm>
        </p:spPr>
        <p:txBody>
          <a:bodyPr/>
          <a:lstStyle/>
          <a:p>
            <a:r>
              <a:rPr lang="en-US" dirty="0"/>
              <a:t>Diagnosed by genetic testing and/or Simon Broome criteria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831363"/>
              </p:ext>
            </p:extLst>
          </p:nvPr>
        </p:nvGraphicFramePr>
        <p:xfrm>
          <a:off x="484909" y="1574800"/>
          <a:ext cx="11233657" cy="4468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9451">
                  <a:extLst>
                    <a:ext uri="{9D8B030D-6E8A-4147-A177-3AD203B41FA5}">
                      <a16:colId xmlns="" xmlns:a16="http://schemas.microsoft.com/office/drawing/2014/main" val="1906286715"/>
                    </a:ext>
                  </a:extLst>
                </a:gridCol>
                <a:gridCol w="397652">
                  <a:extLst>
                    <a:ext uri="{9D8B030D-6E8A-4147-A177-3AD203B41FA5}">
                      <a16:colId xmlns="" xmlns:a16="http://schemas.microsoft.com/office/drawing/2014/main" val="655977068"/>
                    </a:ext>
                  </a:extLst>
                </a:gridCol>
                <a:gridCol w="3479451">
                  <a:extLst>
                    <a:ext uri="{9D8B030D-6E8A-4147-A177-3AD203B41FA5}">
                      <a16:colId xmlns="" xmlns:a16="http://schemas.microsoft.com/office/drawing/2014/main" val="3876425717"/>
                    </a:ext>
                  </a:extLst>
                </a:gridCol>
                <a:gridCol w="397652">
                  <a:extLst>
                    <a:ext uri="{9D8B030D-6E8A-4147-A177-3AD203B41FA5}">
                      <a16:colId xmlns="" xmlns:a16="http://schemas.microsoft.com/office/drawing/2014/main" val="744300930"/>
                    </a:ext>
                  </a:extLst>
                </a:gridCol>
                <a:gridCol w="3479451">
                  <a:extLst>
                    <a:ext uri="{9D8B030D-6E8A-4147-A177-3AD203B41FA5}">
                      <a16:colId xmlns="" xmlns:a16="http://schemas.microsoft.com/office/drawing/2014/main" val="690780411"/>
                    </a:ext>
                  </a:extLst>
                </a:gridCol>
              </a:tblGrid>
              <a:tr h="611679">
                <a:tc>
                  <a:txBody>
                    <a:bodyPr/>
                    <a:lstStyle/>
                    <a:p>
                      <a:r>
                        <a:rPr lang="en-US" sz="2400" b="1" kern="1200" spc="-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ORION-9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kern="1200" spc="-100" dirty="0">
                        <a:solidFill>
                          <a:srgbClr val="595959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ORION-10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kern="1200" spc="-100" dirty="0">
                        <a:solidFill>
                          <a:srgbClr val="595959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ORION-11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402940"/>
                  </a:ext>
                </a:extLst>
              </a:tr>
              <a:tr h="11010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1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HeFH</a:t>
                      </a:r>
                      <a:r>
                        <a:rPr lang="en-US" sz="2400" spc="-100" baseline="300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spc="-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ASCVD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kern="1200" spc="-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(CHD, CVD, PAD)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ASCVD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spc="-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(CHD, CVD, PAD)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1771286"/>
                  </a:ext>
                </a:extLst>
              </a:tr>
              <a:tr h="19329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1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Stable on a low-fat diet</a:t>
                      </a:r>
                      <a:r>
                        <a:rPr lang="en-US" sz="2400" kern="1200" spc="-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ASCVD risk equivalents</a:t>
                      </a:r>
                    </a:p>
                    <a:p>
                      <a:pPr marL="342900" indent="-3429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spc="-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Type 2 diabetes</a:t>
                      </a:r>
                    </a:p>
                    <a:p>
                      <a:pPr marL="342900" indent="-3429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spc="-1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10-year risk ≥20%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spc="-1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HeFH</a:t>
                      </a:r>
                      <a:r>
                        <a:rPr lang="en-US" sz="2400" spc="-1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spc="-100" baseline="30000" dirty="0">
                        <a:solidFill>
                          <a:srgbClr val="595959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6048785"/>
                  </a:ext>
                </a:extLst>
              </a:tr>
              <a:tr h="61167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1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LDL-C ≥100 mg/dL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400" spc="-1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LDL-C ≥70 mg/dL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1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LDL-C ≥70 mg/</a:t>
                      </a:r>
                      <a:r>
                        <a:rPr lang="en-US" sz="2400" spc="-100" dirty="0" err="1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sz="2400" spc="-1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/ ≥100 mg/</a:t>
                      </a:r>
                      <a:r>
                        <a:rPr lang="en-US" sz="2400" spc="-100" dirty="0" err="1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sz="2400" spc="-1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in risk-equivalent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5868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83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F58bLIqRu6xWYAVQ38pjw"/>
</p:tagLst>
</file>

<file path=ppt/theme/theme1.xml><?xml version="1.0" encoding="utf-8"?>
<a:theme xmlns:a="http://schemas.openxmlformats.org/drawingml/2006/main" name="Orion Highlight Palette_161206">
  <a:themeElements>
    <a:clrScheme name="Orion Highlight Palette_161215">
      <a:dk1>
        <a:srgbClr val="000000"/>
      </a:dk1>
      <a:lt1>
        <a:srgbClr val="FFFFFF"/>
      </a:lt1>
      <a:dk2>
        <a:srgbClr val="141313"/>
      </a:dk2>
      <a:lt2>
        <a:srgbClr val="DCDCDC"/>
      </a:lt2>
      <a:accent1>
        <a:srgbClr val="0E58C4"/>
      </a:accent1>
      <a:accent2>
        <a:srgbClr val="072C62"/>
      </a:accent2>
      <a:accent3>
        <a:srgbClr val="0FA1B7"/>
      </a:accent3>
      <a:accent4>
        <a:srgbClr val="55B70F"/>
      </a:accent4>
      <a:accent5>
        <a:srgbClr val="660FB7"/>
      </a:accent5>
      <a:accent6>
        <a:srgbClr val="B70F8D"/>
      </a:accent6>
      <a:hlink>
        <a:srgbClr val="DA7F00"/>
      </a:hlink>
      <a:folHlink>
        <a:srgbClr val="4A66AC"/>
      </a:folHlink>
    </a:clrScheme>
    <a:fontScheme name="MDCO Arial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1200" dirty="0" smtClean="0">
            <a:solidFill>
              <a:schemeClr val="tx1"/>
            </a:solidFill>
            <a:latin typeface="NeueHaasGroteskDisp Pro Lt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lnSpc>
            <a:spcPct val="90000"/>
          </a:lnSpc>
          <a:defRPr sz="1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5EDF015D418F46820E48C056A66BEE" ma:contentTypeVersion="10" ma:contentTypeDescription="Create a new document." ma:contentTypeScope="" ma:versionID="968b49a3b12bf42d886abc1e2731b7fe">
  <xsd:schema xmlns:xsd="http://www.w3.org/2001/XMLSchema" xmlns:xs="http://www.w3.org/2001/XMLSchema" xmlns:p="http://schemas.microsoft.com/office/2006/metadata/properties" xmlns:ns3="100d1680-b3ae-47c4-a0af-f76cfce9fb12" targetNamespace="http://schemas.microsoft.com/office/2006/metadata/properties" ma:root="true" ma:fieldsID="8c13ce9a78260f5da3f08b614fae185a" ns3:_="">
    <xsd:import namespace="100d1680-b3ae-47c4-a0af-f76cfce9fb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d1680-b3ae-47c4-a0af-f76cfce9fb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7BC71F-7E6C-4A06-BBFC-6CD9D461DF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0D87EB-65B7-417A-A0DC-4CA26766F3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d1680-b3ae-47c4-a0af-f76cfce9fb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6CE3CF-26A1-493B-997E-9F6D2742576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100d1680-b3ae-47c4-a0af-f76cfce9fb12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1514</Words>
  <Application>Microsoft Office PowerPoint</Application>
  <PresentationFormat>Custom</PresentationFormat>
  <Paragraphs>496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Orion Highlight Palette_161206</vt:lpstr>
      <vt:lpstr>think-cell Slide</vt:lpstr>
      <vt:lpstr>PowerPoint Presentation</vt:lpstr>
      <vt:lpstr>Disclosures</vt:lpstr>
      <vt:lpstr>ORION Phase III pooled analysis: Background and rationale Challenges remain with regard to LDL-C lowering</vt:lpstr>
      <vt:lpstr>ORION Phase III pooled analysis: Background and rationale Harnessing the natural process of RNAi</vt:lpstr>
      <vt:lpstr>ORION Phase III pooled analysis Online e-publications of ESC and AHA Individual Study presentations</vt:lpstr>
      <vt:lpstr>ORION Phase III pooled analysis Purpose</vt:lpstr>
      <vt:lpstr>ORION Phase III pooled analysis: Common study design 18 months treatment &amp; observation</vt:lpstr>
      <vt:lpstr>ORION Phase III pooled analysis: Entry criteria General study inclusions and exclusions</vt:lpstr>
      <vt:lpstr>ORION Phase III pooled analysis: Entry criteria Specific study inclusions</vt:lpstr>
      <vt:lpstr>ORION Phase III pooled analysis: Objectives To confirm inclisiran efficacy and safety over 18 months</vt:lpstr>
      <vt:lpstr>ORION Phase III pooled analysis: Statistical plan Large sample enrolled to enable reliable inference</vt:lpstr>
      <vt:lpstr>ORION Phase III pooled analysis: Patient disposition High proportion of patients completed the studies</vt:lpstr>
      <vt:lpstr>ORION Phase III pooled analysis: Patients Representative high risk cohort balanced by randomization</vt:lpstr>
      <vt:lpstr>PowerPoint Presentation</vt:lpstr>
      <vt:lpstr>ORION Phase III pooled analysis: Efficacy Highly significant lowering of LDL-C relative to placebo</vt:lpstr>
      <vt:lpstr>ORION Phase III pooled analysis: Efficacy Durable and potent with consistent effect over 18 months</vt:lpstr>
      <vt:lpstr>ORION Phase III pooled analysis: Efficacy Likelihood of achieving specific LDL-C thresholds</vt:lpstr>
      <vt:lpstr>ORION Phase III pooled analysis: Efficacy Effects on other lipid parameters</vt:lpstr>
      <vt:lpstr>ORION Phase III pooled analysis: Efficacy Robust LDL-C across pre-specified sub-populations</vt:lpstr>
      <vt:lpstr>ORION Phase III pooled analysis: Efficacy Robust LDL-C across pre-specified sub-populations</vt:lpstr>
      <vt:lpstr>PowerPoint Presentation</vt:lpstr>
      <vt:lpstr>ORION Phase III pooled analysis: Safety and tolerability Adverse event profile similar to placebo </vt:lpstr>
      <vt:lpstr>ORION Phase III pooled analysis: Safety and tolerability No evidence of liver, kidney, muscle or platelet toxicity</vt:lpstr>
      <vt:lpstr>ORION Phase III pooled analysis: Exploratory endpoint Serious adverse events and CV endpoint</vt:lpstr>
      <vt:lpstr>ORION Phase III pooled analysis: Summary Twice-a-year inclisiran lowered LDL-C by ≥50% safely</vt:lpstr>
      <vt:lpstr>ORION Phase III pooled analysis: Conclusions and implications Conclusions and implications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- 4x3 Arial</dc:title>
  <dc:creator/>
  <cp:lastModifiedBy/>
  <cp:revision>1</cp:revision>
  <dcterms:created xsi:type="dcterms:W3CDTF">2014-07-30T16:10:34Z</dcterms:created>
  <dcterms:modified xsi:type="dcterms:W3CDTF">2020-03-30T13:22:08Z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0x010100875EDF015D418F46820E48C056A66BEE</vt:lpwstr>
  </property>
</Properties>
</file>