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2"/>
  </p:notesMasterIdLst>
  <p:sldIdLst>
    <p:sldId id="256" r:id="rId5"/>
    <p:sldId id="281" r:id="rId6"/>
    <p:sldId id="257" r:id="rId7"/>
    <p:sldId id="258" r:id="rId8"/>
    <p:sldId id="259" r:id="rId9"/>
    <p:sldId id="260" r:id="rId10"/>
    <p:sldId id="261" r:id="rId11"/>
    <p:sldId id="262" r:id="rId12"/>
    <p:sldId id="297" r:id="rId13"/>
    <p:sldId id="263" r:id="rId14"/>
    <p:sldId id="264" r:id="rId15"/>
    <p:sldId id="294" r:id="rId16"/>
    <p:sldId id="298" r:id="rId17"/>
    <p:sldId id="274" r:id="rId18"/>
    <p:sldId id="299" r:id="rId19"/>
    <p:sldId id="275" r:id="rId20"/>
    <p:sldId id="284" r:id="rId21"/>
    <p:sldId id="285" r:id="rId22"/>
    <p:sldId id="286" r:id="rId23"/>
    <p:sldId id="293" r:id="rId24"/>
    <p:sldId id="300" r:id="rId25"/>
    <p:sldId id="301" r:id="rId26"/>
    <p:sldId id="276" r:id="rId27"/>
    <p:sldId id="288" r:id="rId28"/>
    <p:sldId id="289" r:id="rId29"/>
    <p:sldId id="302" r:id="rId30"/>
    <p:sldId id="290"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D1CECD"/>
    <a:srgbClr val="706A6B"/>
    <a:srgbClr val="B2860E"/>
    <a:srgbClr val="001F61"/>
    <a:srgbClr val="4F8AFF"/>
    <a:srgbClr val="6D9EFF"/>
    <a:srgbClr val="71A0FF"/>
    <a:srgbClr val="C9C9FF"/>
    <a:srgbClr val="8181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8" autoAdjust="0"/>
    <p:restoredTop sz="94985" autoAdjust="0"/>
  </p:normalViewPr>
  <p:slideViewPr>
    <p:cSldViewPr snapToGrid="0" snapToObjects="1">
      <p:cViewPr varScale="1">
        <p:scale>
          <a:sx n="89" d="100"/>
          <a:sy n="89" d="100"/>
        </p:scale>
        <p:origin x="66" y="40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64788385826775E-2"/>
          <c:y val="8.2113368472356757E-2"/>
          <c:w val="0.93163521161417318"/>
          <c:h val="0.76748654235442038"/>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66"/>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3 vessels treated
(N=214)</c:v>
                </c:pt>
                <c:pt idx="1">
                  <c:v>≥3 lesions treated (N=701)</c:v>
                </c:pt>
                <c:pt idx="2">
                  <c:v>&gt;60 mm total stent length (N=1214)</c:v>
                </c:pt>
                <c:pt idx="3">
                  <c:v>Use of atherectomy device (N=244)</c:v>
                </c:pt>
                <c:pt idx="4">
                  <c:v>Bifurcation with 2 stents (N=251)</c:v>
                </c:pt>
                <c:pt idx="5">
                  <c:v>CTO as target lesion (N=446)</c:v>
                </c:pt>
                <c:pt idx="6">
                  <c:v>Surgical bypass graft as target lesion (N=161)</c:v>
                </c:pt>
                <c:pt idx="7">
                  <c:v>Left main as target lesion (N=353)</c:v>
                </c:pt>
              </c:strCache>
            </c:strRef>
          </c:cat>
          <c:val>
            <c:numRef>
              <c:f>Sheet1!$B$2:$B$9</c:f>
              <c:numCache>
                <c:formatCode>0.0%</c:formatCode>
                <c:ptCount val="8"/>
                <c:pt idx="0">
                  <c:v>9.0999999999999998E-2</c:v>
                </c:pt>
                <c:pt idx="1">
                  <c:v>0.29899999999999999</c:v>
                </c:pt>
                <c:pt idx="2">
                  <c:v>0.51800000000000002</c:v>
                </c:pt>
                <c:pt idx="3">
                  <c:v>0.104</c:v>
                </c:pt>
                <c:pt idx="4">
                  <c:v>0.107</c:v>
                </c:pt>
                <c:pt idx="5">
                  <c:v>0.19</c:v>
                </c:pt>
                <c:pt idx="6">
                  <c:v>6.9000000000000006E-2</c:v>
                </c:pt>
                <c:pt idx="7">
                  <c:v>0.151</c:v>
                </c:pt>
              </c:numCache>
            </c:numRef>
          </c:val>
          <c:extLst>
            <c:ext xmlns:c16="http://schemas.microsoft.com/office/drawing/2014/chart" uri="{C3380CC4-5D6E-409C-BE32-E72D297353CC}">
              <c16:uniqueId val="{00000000-A4A0-C74B-B0E7-ADA67BFC9724}"/>
            </c:ext>
          </c:extLst>
        </c:ser>
        <c:dLbls>
          <c:dLblPos val="outEnd"/>
          <c:showLegendKey val="0"/>
          <c:showVal val="1"/>
          <c:showCatName val="0"/>
          <c:showSerName val="0"/>
          <c:showPercent val="0"/>
          <c:showBubbleSize val="0"/>
        </c:dLbls>
        <c:gapWidth val="100"/>
        <c:overlap val="-27"/>
        <c:axId val="515531496"/>
        <c:axId val="515531168"/>
      </c:barChart>
      <c:catAx>
        <c:axId val="5155314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000066"/>
                </a:solidFill>
                <a:latin typeface="Arial" panose="020B0604020202020204" pitchFamily="34" charset="0"/>
                <a:ea typeface="+mn-ea"/>
                <a:cs typeface="Arial" panose="020B0604020202020204" pitchFamily="34" charset="0"/>
              </a:defRPr>
            </a:pPr>
            <a:endParaRPr lang="en-US"/>
          </a:p>
        </c:txPr>
        <c:crossAx val="515531168"/>
        <c:crosses val="autoZero"/>
        <c:auto val="1"/>
        <c:lblAlgn val="ctr"/>
        <c:lblOffset val="100"/>
        <c:noMultiLvlLbl val="0"/>
      </c:catAx>
      <c:valAx>
        <c:axId val="515531168"/>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rgbClr val="000066"/>
                </a:solidFill>
                <a:latin typeface="Arial" panose="020B0604020202020204" pitchFamily="34" charset="0"/>
                <a:ea typeface="+mn-ea"/>
                <a:cs typeface="Arial" panose="020B0604020202020204" pitchFamily="34" charset="0"/>
              </a:defRPr>
            </a:pPr>
            <a:endParaRPr lang="en-US"/>
          </a:p>
        </c:txPr>
        <c:crossAx val="5155314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000066"/>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6258446417602E-2"/>
          <c:y val="0.26844990982222927"/>
          <c:w val="0.90816138940079283"/>
          <c:h val="0.55650962209088239"/>
        </c:manualLayout>
      </c:layout>
      <c:barChart>
        <c:barDir val="col"/>
        <c:grouping val="clustered"/>
        <c:varyColors val="0"/>
        <c:ser>
          <c:idx val="0"/>
          <c:order val="0"/>
          <c:tx>
            <c:strRef>
              <c:f>Sheet1!$B$1</c:f>
              <c:strCache>
                <c:ptCount val="1"/>
                <c:pt idx="0">
                  <c:v>Ticagrelor + Placebo</c:v>
                </c:pt>
              </c:strCache>
            </c:strRef>
          </c:tx>
          <c:spPr>
            <a:solidFill>
              <a:srgbClr val="706A6B"/>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BARC 3 or 5</c:v>
                </c:pt>
                <c:pt idx="1">
                  <c:v>TIMI minor or major</c:v>
                </c:pt>
                <c:pt idx="2">
                  <c:v>GUSTO moderate or severe</c:v>
                </c:pt>
                <c:pt idx="3">
                  <c:v>ISTH major</c:v>
                </c:pt>
              </c:strCache>
            </c:strRef>
          </c:cat>
          <c:val>
            <c:numRef>
              <c:f>Sheet1!$B$2:$B$5</c:f>
              <c:numCache>
                <c:formatCode>0.0%</c:formatCode>
                <c:ptCount val="4"/>
                <c:pt idx="0">
                  <c:v>1.0999999999999999E-2</c:v>
                </c:pt>
                <c:pt idx="1">
                  <c:v>4.2000000000000003E-2</c:v>
                </c:pt>
                <c:pt idx="2">
                  <c:v>8.9999999999999993E-3</c:v>
                </c:pt>
                <c:pt idx="3">
                  <c:v>1.0999999999999999E-2</c:v>
                </c:pt>
              </c:numCache>
            </c:numRef>
          </c:val>
          <c:extLst>
            <c:ext xmlns:c16="http://schemas.microsoft.com/office/drawing/2014/chart" uri="{C3380CC4-5D6E-409C-BE32-E72D297353CC}">
              <c16:uniqueId val="{00000000-2545-4CA7-AB2B-40E92D9B01B1}"/>
            </c:ext>
          </c:extLst>
        </c:ser>
        <c:ser>
          <c:idx val="1"/>
          <c:order val="1"/>
          <c:tx>
            <c:strRef>
              <c:f>Sheet1!$C$1</c:f>
              <c:strCache>
                <c:ptCount val="1"/>
                <c:pt idx="0">
                  <c:v>Ticagrelor + Aspirin</c:v>
                </c:pt>
              </c:strCache>
            </c:strRef>
          </c:tx>
          <c:spPr>
            <a:solidFill>
              <a:srgbClr val="D1CECD"/>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BARC 3 or 5</c:v>
                </c:pt>
                <c:pt idx="1">
                  <c:v>TIMI minor or major</c:v>
                </c:pt>
                <c:pt idx="2">
                  <c:v>GUSTO moderate or severe</c:v>
                </c:pt>
                <c:pt idx="3">
                  <c:v>ISTH major</c:v>
                </c:pt>
              </c:strCache>
            </c:strRef>
          </c:cat>
          <c:val>
            <c:numRef>
              <c:f>Sheet1!$C$2:$C$5</c:f>
              <c:numCache>
                <c:formatCode>0.0%</c:formatCode>
                <c:ptCount val="4"/>
                <c:pt idx="0">
                  <c:v>2.5999999999999999E-2</c:v>
                </c:pt>
                <c:pt idx="1">
                  <c:v>7.6999999999999999E-2</c:v>
                </c:pt>
                <c:pt idx="2">
                  <c:v>1.7000000000000001E-2</c:v>
                </c:pt>
                <c:pt idx="3">
                  <c:v>2.7E-2</c:v>
                </c:pt>
              </c:numCache>
            </c:numRef>
          </c:val>
          <c:extLst>
            <c:ext xmlns:c16="http://schemas.microsoft.com/office/drawing/2014/chart" uri="{C3380CC4-5D6E-409C-BE32-E72D297353CC}">
              <c16:uniqueId val="{00000001-2545-4CA7-AB2B-40E92D9B01B1}"/>
            </c:ext>
          </c:extLst>
        </c:ser>
        <c:dLbls>
          <c:dLblPos val="outEnd"/>
          <c:showLegendKey val="0"/>
          <c:showVal val="1"/>
          <c:showCatName val="0"/>
          <c:showSerName val="0"/>
          <c:showPercent val="0"/>
          <c:showBubbleSize val="0"/>
        </c:dLbls>
        <c:gapWidth val="219"/>
        <c:overlap val="-27"/>
        <c:axId val="552637400"/>
        <c:axId val="552636416"/>
      </c:barChart>
      <c:catAx>
        <c:axId val="55263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2636416"/>
        <c:crosses val="autoZero"/>
        <c:auto val="1"/>
        <c:lblAlgn val="ctr"/>
        <c:lblOffset val="100"/>
        <c:noMultiLvlLbl val="0"/>
      </c:catAx>
      <c:valAx>
        <c:axId val="552636416"/>
        <c:scaling>
          <c:orientation val="minMax"/>
          <c:max val="0.1"/>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2637400"/>
        <c:crosses val="autoZero"/>
        <c:crossBetween val="between"/>
        <c:majorUnit val="2.0000000000000004E-2"/>
      </c:valAx>
      <c:spPr>
        <a:noFill/>
        <a:ln>
          <a:noFill/>
        </a:ln>
        <a:effectLst/>
      </c:spPr>
    </c:plotArea>
    <c:legend>
      <c:legendPos val="b"/>
      <c:layout>
        <c:manualLayout>
          <c:xMode val="edge"/>
          <c:yMode val="edge"/>
          <c:x val="0.29258323560618754"/>
          <c:y val="2.9299328107017693E-2"/>
          <c:w val="0.47526900094934943"/>
          <c:h val="6.625588846621878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6258446417602E-2"/>
          <c:y val="0.1474138690379064"/>
          <c:w val="0.90816138940079283"/>
          <c:h val="0.67754566287520523"/>
        </c:manualLayout>
      </c:layout>
      <c:barChart>
        <c:barDir val="col"/>
        <c:grouping val="clustered"/>
        <c:varyColors val="0"/>
        <c:ser>
          <c:idx val="0"/>
          <c:order val="0"/>
          <c:tx>
            <c:strRef>
              <c:f>Sheet1!$B$1</c:f>
              <c:strCache>
                <c:ptCount val="1"/>
                <c:pt idx="0">
                  <c:v>Ticagrelor + Placebo</c:v>
                </c:pt>
              </c:strCache>
            </c:strRef>
          </c:tx>
          <c:spPr>
            <a:solidFill>
              <a:srgbClr val="706A6B"/>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CV Death, MI or Ischemic Stroke</c:v>
                </c:pt>
                <c:pt idx="1">
                  <c:v>All-cause Death</c:v>
                </c:pt>
                <c:pt idx="2">
                  <c:v>MI, any</c:v>
                </c:pt>
                <c:pt idx="3">
                  <c:v>Ischemic Stroke</c:v>
                </c:pt>
                <c:pt idx="4">
                  <c:v>Stent thrombosis (definite/probable)</c:v>
                </c:pt>
              </c:strCache>
            </c:strRef>
          </c:cat>
          <c:val>
            <c:numRef>
              <c:f>Sheet1!$B$2:$B$6</c:f>
              <c:numCache>
                <c:formatCode>0.0%</c:formatCode>
                <c:ptCount val="5"/>
                <c:pt idx="0">
                  <c:v>3.5999999999999997E-2</c:v>
                </c:pt>
                <c:pt idx="1">
                  <c:v>8.9999999999999993E-3</c:v>
                </c:pt>
                <c:pt idx="2">
                  <c:v>2.9000000000000001E-2</c:v>
                </c:pt>
                <c:pt idx="3">
                  <c:v>1E-3</c:v>
                </c:pt>
                <c:pt idx="4">
                  <c:v>4.0000000000000001E-3</c:v>
                </c:pt>
              </c:numCache>
            </c:numRef>
          </c:val>
          <c:extLst>
            <c:ext xmlns:c16="http://schemas.microsoft.com/office/drawing/2014/chart" uri="{C3380CC4-5D6E-409C-BE32-E72D297353CC}">
              <c16:uniqueId val="{00000000-2545-4CA7-AB2B-40E92D9B01B1}"/>
            </c:ext>
          </c:extLst>
        </c:ser>
        <c:ser>
          <c:idx val="1"/>
          <c:order val="1"/>
          <c:tx>
            <c:strRef>
              <c:f>Sheet1!$C$1</c:f>
              <c:strCache>
                <c:ptCount val="1"/>
                <c:pt idx="0">
                  <c:v>Ticagrelor + Aspirin</c:v>
                </c:pt>
              </c:strCache>
            </c:strRef>
          </c:tx>
          <c:spPr>
            <a:solidFill>
              <a:srgbClr val="D1CECD"/>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CV Death, MI or Ischemic Stroke</c:v>
                </c:pt>
                <c:pt idx="1">
                  <c:v>All-cause Death</c:v>
                </c:pt>
                <c:pt idx="2">
                  <c:v>MI, any</c:v>
                </c:pt>
                <c:pt idx="3">
                  <c:v>Ischemic Stroke</c:v>
                </c:pt>
                <c:pt idx="4">
                  <c:v>Stent thrombosis (definite/probable)</c:v>
                </c:pt>
              </c:strCache>
            </c:strRef>
          </c:cat>
          <c:val>
            <c:numRef>
              <c:f>Sheet1!$C$2:$C$6</c:f>
              <c:numCache>
                <c:formatCode>0.0%</c:formatCode>
                <c:ptCount val="5"/>
                <c:pt idx="0">
                  <c:v>4.8000000000000001E-2</c:v>
                </c:pt>
                <c:pt idx="1">
                  <c:v>1.4999999999999999E-2</c:v>
                </c:pt>
                <c:pt idx="2">
                  <c:v>3.5000000000000003E-2</c:v>
                </c:pt>
                <c:pt idx="3">
                  <c:v>2E-3</c:v>
                </c:pt>
                <c:pt idx="4">
                  <c:v>8.0000000000000002E-3</c:v>
                </c:pt>
              </c:numCache>
            </c:numRef>
          </c:val>
          <c:extLst>
            <c:ext xmlns:c16="http://schemas.microsoft.com/office/drawing/2014/chart" uri="{C3380CC4-5D6E-409C-BE32-E72D297353CC}">
              <c16:uniqueId val="{00000001-2545-4CA7-AB2B-40E92D9B01B1}"/>
            </c:ext>
          </c:extLst>
        </c:ser>
        <c:dLbls>
          <c:dLblPos val="outEnd"/>
          <c:showLegendKey val="0"/>
          <c:showVal val="1"/>
          <c:showCatName val="0"/>
          <c:showSerName val="0"/>
          <c:showPercent val="0"/>
          <c:showBubbleSize val="0"/>
        </c:dLbls>
        <c:gapWidth val="219"/>
        <c:overlap val="-27"/>
        <c:axId val="552637400"/>
        <c:axId val="552636416"/>
      </c:barChart>
      <c:catAx>
        <c:axId val="55263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2636416"/>
        <c:crosses val="autoZero"/>
        <c:auto val="1"/>
        <c:lblAlgn val="ctr"/>
        <c:lblOffset val="100"/>
        <c:noMultiLvlLbl val="0"/>
      </c:catAx>
      <c:valAx>
        <c:axId val="552636416"/>
        <c:scaling>
          <c:orientation val="minMax"/>
          <c:max val="0.1"/>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2637400"/>
        <c:crosses val="autoZero"/>
        <c:crossBetween val="between"/>
        <c:majorUnit val="2.0000000000000004E-2"/>
      </c:valAx>
      <c:spPr>
        <a:noFill/>
        <a:ln>
          <a:noFill/>
        </a:ln>
        <a:effectLst/>
      </c:spPr>
    </c:plotArea>
    <c:legend>
      <c:legendPos val="b"/>
      <c:layout>
        <c:manualLayout>
          <c:xMode val="edge"/>
          <c:yMode val="edge"/>
          <c:x val="0.29258323560618754"/>
          <c:y val="4.0302604541956132E-2"/>
          <c:w val="0.47526900094934943"/>
          <c:h val="6.625588846621878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0125F-3D8C-45C0-8BC9-BECE61DBCF2D}"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ED707-6E99-42EA-83E8-D4A835F38268}" type="slidenum">
              <a:rPr lang="en-US" smtClean="0"/>
              <a:t>‹#›</a:t>
            </a:fld>
            <a:endParaRPr lang="en-US"/>
          </a:p>
        </p:txBody>
      </p:sp>
    </p:spTree>
    <p:extLst>
      <p:ext uri="{BB962C8B-B14F-4D97-AF65-F5344CB8AC3E}">
        <p14:creationId xmlns:p14="http://schemas.microsoft.com/office/powerpoint/2010/main" val="411207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3</a:t>
            </a:fld>
            <a:endParaRPr lang="en-US"/>
          </a:p>
        </p:txBody>
      </p:sp>
    </p:spTree>
    <p:extLst>
      <p:ext uri="{BB962C8B-B14F-4D97-AF65-F5344CB8AC3E}">
        <p14:creationId xmlns:p14="http://schemas.microsoft.com/office/powerpoint/2010/main" val="3019970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17</a:t>
            </a:fld>
            <a:endParaRPr lang="en-US"/>
          </a:p>
        </p:txBody>
      </p:sp>
    </p:spTree>
    <p:extLst>
      <p:ext uri="{BB962C8B-B14F-4D97-AF65-F5344CB8AC3E}">
        <p14:creationId xmlns:p14="http://schemas.microsoft.com/office/powerpoint/2010/main" val="5226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19</a:t>
            </a:fld>
            <a:endParaRPr lang="en-US"/>
          </a:p>
        </p:txBody>
      </p:sp>
    </p:spTree>
    <p:extLst>
      <p:ext uri="{BB962C8B-B14F-4D97-AF65-F5344CB8AC3E}">
        <p14:creationId xmlns:p14="http://schemas.microsoft.com/office/powerpoint/2010/main" val="3473433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20</a:t>
            </a:fld>
            <a:endParaRPr lang="en-US"/>
          </a:p>
        </p:txBody>
      </p:sp>
    </p:spTree>
    <p:extLst>
      <p:ext uri="{BB962C8B-B14F-4D97-AF65-F5344CB8AC3E}">
        <p14:creationId xmlns:p14="http://schemas.microsoft.com/office/powerpoint/2010/main" val="1723277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21</a:t>
            </a:fld>
            <a:endParaRPr lang="en-US"/>
          </a:p>
        </p:txBody>
      </p:sp>
    </p:spTree>
    <p:extLst>
      <p:ext uri="{BB962C8B-B14F-4D97-AF65-F5344CB8AC3E}">
        <p14:creationId xmlns:p14="http://schemas.microsoft.com/office/powerpoint/2010/main" val="1102560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22</a:t>
            </a:fld>
            <a:endParaRPr lang="en-US"/>
          </a:p>
        </p:txBody>
      </p:sp>
    </p:spTree>
    <p:extLst>
      <p:ext uri="{BB962C8B-B14F-4D97-AF65-F5344CB8AC3E}">
        <p14:creationId xmlns:p14="http://schemas.microsoft.com/office/powerpoint/2010/main" val="1665016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26</a:t>
            </a:fld>
            <a:endParaRPr lang="en-US"/>
          </a:p>
        </p:txBody>
      </p:sp>
    </p:spTree>
    <p:extLst>
      <p:ext uri="{BB962C8B-B14F-4D97-AF65-F5344CB8AC3E}">
        <p14:creationId xmlns:p14="http://schemas.microsoft.com/office/powerpoint/2010/main" val="52489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4</a:t>
            </a:fld>
            <a:endParaRPr lang="en-US"/>
          </a:p>
        </p:txBody>
      </p:sp>
    </p:spTree>
    <p:extLst>
      <p:ext uri="{BB962C8B-B14F-4D97-AF65-F5344CB8AC3E}">
        <p14:creationId xmlns:p14="http://schemas.microsoft.com/office/powerpoint/2010/main" val="404757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5</a:t>
            </a:fld>
            <a:endParaRPr lang="en-US"/>
          </a:p>
        </p:txBody>
      </p:sp>
    </p:spTree>
    <p:extLst>
      <p:ext uri="{BB962C8B-B14F-4D97-AF65-F5344CB8AC3E}">
        <p14:creationId xmlns:p14="http://schemas.microsoft.com/office/powerpoint/2010/main" val="75523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6</a:t>
            </a:fld>
            <a:endParaRPr lang="en-US"/>
          </a:p>
        </p:txBody>
      </p:sp>
    </p:spTree>
    <p:extLst>
      <p:ext uri="{BB962C8B-B14F-4D97-AF65-F5344CB8AC3E}">
        <p14:creationId xmlns:p14="http://schemas.microsoft.com/office/powerpoint/2010/main" val="136050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7</a:t>
            </a:fld>
            <a:endParaRPr lang="en-US"/>
          </a:p>
        </p:txBody>
      </p:sp>
    </p:spTree>
    <p:extLst>
      <p:ext uri="{BB962C8B-B14F-4D97-AF65-F5344CB8AC3E}">
        <p14:creationId xmlns:p14="http://schemas.microsoft.com/office/powerpoint/2010/main" val="187978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8</a:t>
            </a:fld>
            <a:endParaRPr lang="en-US"/>
          </a:p>
        </p:txBody>
      </p:sp>
    </p:spTree>
    <p:extLst>
      <p:ext uri="{BB962C8B-B14F-4D97-AF65-F5344CB8AC3E}">
        <p14:creationId xmlns:p14="http://schemas.microsoft.com/office/powerpoint/2010/main" val="13193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9</a:t>
            </a:fld>
            <a:endParaRPr lang="en-US"/>
          </a:p>
        </p:txBody>
      </p:sp>
    </p:spTree>
    <p:extLst>
      <p:ext uri="{BB962C8B-B14F-4D97-AF65-F5344CB8AC3E}">
        <p14:creationId xmlns:p14="http://schemas.microsoft.com/office/powerpoint/2010/main" val="104526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13</a:t>
            </a:fld>
            <a:endParaRPr lang="en-US"/>
          </a:p>
        </p:txBody>
      </p:sp>
    </p:spTree>
    <p:extLst>
      <p:ext uri="{BB962C8B-B14F-4D97-AF65-F5344CB8AC3E}">
        <p14:creationId xmlns:p14="http://schemas.microsoft.com/office/powerpoint/2010/main" val="1711011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ED707-6E99-42EA-83E8-D4A835F38268}" type="slidenum">
              <a:rPr lang="en-US" smtClean="0"/>
              <a:t>16</a:t>
            </a:fld>
            <a:endParaRPr lang="en-US"/>
          </a:p>
        </p:txBody>
      </p:sp>
    </p:spTree>
    <p:extLst>
      <p:ext uri="{BB962C8B-B14F-4D97-AF65-F5344CB8AC3E}">
        <p14:creationId xmlns:p14="http://schemas.microsoft.com/office/powerpoint/2010/main" val="3526846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6532" y="587023"/>
            <a:ext cx="4459112" cy="2698044"/>
          </a:xfrm>
        </p:spPr>
        <p:txBody>
          <a:bodyPr>
            <a:normAutofit/>
          </a:bodyPr>
          <a:lstStyle>
            <a:lvl1pPr algn="r">
              <a:defRPr sz="2800" b="1" i="0">
                <a:solidFill>
                  <a:srgbClr val="372D8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447821" y="3242027"/>
            <a:ext cx="4459112" cy="1314450"/>
          </a:xfrm>
        </p:spPr>
        <p:txBody>
          <a:bodyPr>
            <a:normAutofit/>
          </a:bodyPr>
          <a:lstStyle>
            <a:lvl1pPr marL="0" indent="0" algn="r">
              <a:buNone/>
              <a:defRPr sz="1800" b="1" i="0">
                <a:solidFill>
                  <a:srgbClr val="372D83"/>
                </a:solidFill>
                <a:latin typeface="Arial Narrow" panose="020B0604020202020204" pitchFamily="34" charset="0"/>
                <a:cs typeface="Arial Narrow"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i="0">
                <a:solidFill>
                  <a:srgbClr val="372D83"/>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b="0" i="0">
                <a:latin typeface="Arial Narrow" panose="020B0604020202020204" pitchFamily="34" charset="0"/>
                <a:cs typeface="Arial Narrow" panose="020B0604020202020204" pitchFamily="34" charset="0"/>
              </a:defRPr>
            </a:lvl1pPr>
            <a:lvl2pPr>
              <a:defRPr sz="2400" b="0" i="0">
                <a:latin typeface="Arial Narrow" panose="020B0604020202020204" pitchFamily="34" charset="0"/>
                <a:cs typeface="Arial Narrow" panose="020B0604020202020204" pitchFamily="34" charset="0"/>
              </a:defRPr>
            </a:lvl2pPr>
            <a:lvl3pPr>
              <a:defRPr sz="2400" b="0" i="0">
                <a:latin typeface="Arial Narrow" panose="020B0604020202020204" pitchFamily="34" charset="0"/>
                <a:cs typeface="Arial Narrow" panose="020B0604020202020204" pitchFamily="34" charset="0"/>
              </a:defRPr>
            </a:lvl3pPr>
            <a:lvl4pPr>
              <a:defRPr sz="2400" b="0" i="0">
                <a:latin typeface="Arial Narrow" panose="020B0604020202020204" pitchFamily="34" charset="0"/>
                <a:cs typeface="Arial Narrow" panose="020B0604020202020204" pitchFamily="34" charset="0"/>
              </a:defRPr>
            </a:lvl4pPr>
            <a:lvl5pPr>
              <a:defRPr sz="2400" b="0" i="0">
                <a:latin typeface="Arial Narrow" panose="020B0604020202020204" pitchFamily="34" charset="0"/>
                <a:cs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a:extLst>
              <a:ext uri="{FF2B5EF4-FFF2-40B4-BE49-F238E27FC236}">
                <a16:creationId xmlns:a16="http://schemas.microsoft.com/office/drawing/2014/main" id="{0CC94058-B16A-2943-954B-B2731749096E}"/>
              </a:ext>
            </a:extLst>
          </p:cNvPr>
          <p:cNvCxnSpPr>
            <a:cxnSpLocks/>
          </p:cNvCxnSpPr>
          <p:nvPr userDrawn="1"/>
        </p:nvCxnSpPr>
        <p:spPr>
          <a:xfrm>
            <a:off x="457200" y="970844"/>
            <a:ext cx="8686800" cy="0"/>
          </a:xfrm>
          <a:prstGeom prst="line">
            <a:avLst/>
          </a:prstGeom>
          <a:ln>
            <a:solidFill>
              <a:srgbClr val="372D8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a:solidFill>
                  <a:srgbClr val="372D83"/>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2000" b="0" i="0">
                <a:latin typeface="Arial Narrow" panose="020B0604020202020204" pitchFamily="34" charset="0"/>
                <a:cs typeface="Arial Narrow" panose="020B0604020202020204" pitchFamily="34" charset="0"/>
              </a:defRPr>
            </a:lvl1pPr>
            <a:lvl2pPr>
              <a:defRPr sz="2000" b="0" i="0">
                <a:latin typeface="Arial Narrow" panose="020B0604020202020204" pitchFamily="34" charset="0"/>
                <a:cs typeface="Arial Narrow" panose="020B0604020202020204" pitchFamily="34" charset="0"/>
              </a:defRPr>
            </a:lvl2pPr>
            <a:lvl3pPr>
              <a:defRPr sz="2000" b="0" i="0">
                <a:latin typeface="Arial Narrow" panose="020B0604020202020204" pitchFamily="34" charset="0"/>
                <a:cs typeface="Arial Narrow" panose="020B0604020202020204" pitchFamily="34" charset="0"/>
              </a:defRPr>
            </a:lvl3pPr>
            <a:lvl4pPr>
              <a:defRPr sz="2000" b="0" i="0">
                <a:latin typeface="Arial Narrow" panose="020B0604020202020204" pitchFamily="34" charset="0"/>
                <a:cs typeface="Arial Narrow" panose="020B0604020202020204" pitchFamily="34" charset="0"/>
              </a:defRPr>
            </a:lvl4pPr>
            <a:lvl5pPr>
              <a:defRPr sz="2000" b="0" i="0">
                <a:latin typeface="Arial Narrow" panose="020B0604020202020204" pitchFamily="34" charset="0"/>
                <a:cs typeface="Arial Narrow"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defRPr sz="2000" b="0" i="0">
                <a:latin typeface="Arial Narrow" panose="020B0604020202020204" pitchFamily="34" charset="0"/>
                <a:cs typeface="Arial Narrow" panose="020B0604020202020204" pitchFamily="34" charset="0"/>
              </a:defRPr>
            </a:lvl1pPr>
            <a:lvl2pPr>
              <a:defRPr sz="2000" b="0" i="0">
                <a:latin typeface="Arial Narrow" panose="020B0604020202020204" pitchFamily="34" charset="0"/>
                <a:cs typeface="Arial Narrow" panose="020B0604020202020204" pitchFamily="34" charset="0"/>
              </a:defRPr>
            </a:lvl2pPr>
            <a:lvl3pPr>
              <a:defRPr sz="2000" b="0" i="0">
                <a:latin typeface="Arial Narrow" panose="020B0604020202020204" pitchFamily="34" charset="0"/>
                <a:cs typeface="Arial Narrow" panose="020B0604020202020204" pitchFamily="34" charset="0"/>
              </a:defRPr>
            </a:lvl3pPr>
            <a:lvl4pPr>
              <a:defRPr sz="2000" b="0" i="0">
                <a:latin typeface="Arial Narrow" panose="020B0604020202020204" pitchFamily="34" charset="0"/>
                <a:cs typeface="Arial Narrow" panose="020B0604020202020204" pitchFamily="34" charset="0"/>
              </a:defRPr>
            </a:lvl4pPr>
            <a:lvl5pPr>
              <a:defRPr sz="2000" b="0" i="0">
                <a:latin typeface="Arial Narrow" panose="020B0604020202020204" pitchFamily="34" charset="0"/>
                <a:cs typeface="Arial Narrow"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a:extLst>
              <a:ext uri="{FF2B5EF4-FFF2-40B4-BE49-F238E27FC236}">
                <a16:creationId xmlns:a16="http://schemas.microsoft.com/office/drawing/2014/main" id="{27E89F54-FF28-B044-83B7-699D4E0694F4}"/>
              </a:ext>
            </a:extLst>
          </p:cNvPr>
          <p:cNvCxnSpPr>
            <a:cxnSpLocks/>
          </p:cNvCxnSpPr>
          <p:nvPr userDrawn="1"/>
        </p:nvCxnSpPr>
        <p:spPr>
          <a:xfrm>
            <a:off x="457200" y="970844"/>
            <a:ext cx="8686800" cy="0"/>
          </a:xfrm>
          <a:prstGeom prst="line">
            <a:avLst/>
          </a:prstGeom>
          <a:ln>
            <a:solidFill>
              <a:srgbClr val="372D8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i="0">
                <a:solidFill>
                  <a:srgbClr val="372D83"/>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i="0">
                <a:solidFill>
                  <a:srgbClr val="372D83"/>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b="0" i="0">
                <a:latin typeface="Arial Narrow" panose="020B0604020202020204" pitchFamily="34" charset="0"/>
                <a:cs typeface="Arial Narrow" panose="020B0604020202020204" pitchFamily="34" charset="0"/>
              </a:defRPr>
            </a:lvl1pPr>
            <a:lvl2pPr>
              <a:defRPr sz="2000" b="0" i="0">
                <a:latin typeface="Arial Narrow" panose="020B0604020202020204" pitchFamily="34" charset="0"/>
                <a:cs typeface="Arial Narrow" panose="020B0604020202020204" pitchFamily="34" charset="0"/>
              </a:defRPr>
            </a:lvl2pPr>
            <a:lvl3pPr>
              <a:defRPr sz="1800" b="0" i="0">
                <a:latin typeface="Arial Narrow" panose="020B0604020202020204" pitchFamily="34" charset="0"/>
                <a:cs typeface="Arial Narrow" panose="020B0604020202020204" pitchFamily="34" charset="0"/>
              </a:defRPr>
            </a:lvl3pPr>
            <a:lvl4pPr>
              <a:defRPr sz="1600" b="0" i="0">
                <a:latin typeface="Arial Narrow" panose="020B0604020202020204" pitchFamily="34" charset="0"/>
                <a:cs typeface="Arial Narrow" panose="020B0604020202020204" pitchFamily="34" charset="0"/>
              </a:defRPr>
            </a:lvl4pPr>
            <a:lvl5pPr>
              <a:defRPr sz="1600" b="0" i="0">
                <a:latin typeface="Arial Narrow" panose="020B0604020202020204" pitchFamily="34" charset="0"/>
                <a:cs typeface="Arial Narrow"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i="0">
                <a:solidFill>
                  <a:srgbClr val="372D83"/>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b="0" i="0">
                <a:latin typeface="Arial Narrow" panose="020B0604020202020204" pitchFamily="34" charset="0"/>
                <a:cs typeface="Arial Narrow" panose="020B0604020202020204" pitchFamily="34" charset="0"/>
              </a:defRPr>
            </a:lvl1pPr>
            <a:lvl2pPr>
              <a:defRPr sz="2000" b="0" i="0">
                <a:latin typeface="Arial Narrow" panose="020B0604020202020204" pitchFamily="34" charset="0"/>
                <a:cs typeface="Arial Narrow" panose="020B0604020202020204" pitchFamily="34" charset="0"/>
              </a:defRPr>
            </a:lvl2pPr>
            <a:lvl3pPr>
              <a:defRPr sz="1800" b="0" i="0">
                <a:latin typeface="Arial Narrow" panose="020B0604020202020204" pitchFamily="34" charset="0"/>
                <a:cs typeface="Arial Narrow" panose="020B0604020202020204" pitchFamily="34" charset="0"/>
              </a:defRPr>
            </a:lvl3pPr>
            <a:lvl4pPr>
              <a:defRPr sz="1600" b="0" i="0">
                <a:latin typeface="Arial Narrow" panose="020B0604020202020204" pitchFamily="34" charset="0"/>
                <a:cs typeface="Arial Narrow" panose="020B0604020202020204" pitchFamily="34" charset="0"/>
              </a:defRPr>
            </a:lvl4pPr>
            <a:lvl5pPr>
              <a:defRPr sz="1600" b="0" i="0">
                <a:latin typeface="Arial Narrow" panose="020B0604020202020204" pitchFamily="34" charset="0"/>
                <a:cs typeface="Arial Narrow"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0" name="Straight Connector 9">
            <a:extLst>
              <a:ext uri="{FF2B5EF4-FFF2-40B4-BE49-F238E27FC236}">
                <a16:creationId xmlns:a16="http://schemas.microsoft.com/office/drawing/2014/main" id="{DD52EB42-83FE-3643-804C-81BF373DB7F3}"/>
              </a:ext>
            </a:extLst>
          </p:cNvPr>
          <p:cNvCxnSpPr>
            <a:cxnSpLocks/>
          </p:cNvCxnSpPr>
          <p:nvPr userDrawn="1"/>
        </p:nvCxnSpPr>
        <p:spPr>
          <a:xfrm>
            <a:off x="457200" y="970844"/>
            <a:ext cx="8686800" cy="0"/>
          </a:xfrm>
          <a:prstGeom prst="line">
            <a:avLst/>
          </a:prstGeom>
          <a:ln>
            <a:solidFill>
              <a:srgbClr val="372D8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i="0">
                <a:solidFill>
                  <a:srgbClr val="372D83"/>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cxnSp>
        <p:nvCxnSpPr>
          <p:cNvPr id="6" name="Straight Connector 5">
            <a:extLst>
              <a:ext uri="{FF2B5EF4-FFF2-40B4-BE49-F238E27FC236}">
                <a16:creationId xmlns:a16="http://schemas.microsoft.com/office/drawing/2014/main" id="{71547BEE-548D-8244-943C-C7518F48639F}"/>
              </a:ext>
            </a:extLst>
          </p:cNvPr>
          <p:cNvCxnSpPr>
            <a:cxnSpLocks/>
          </p:cNvCxnSpPr>
          <p:nvPr userDrawn="1"/>
        </p:nvCxnSpPr>
        <p:spPr>
          <a:xfrm>
            <a:off x="457200" y="970844"/>
            <a:ext cx="8686800" cy="0"/>
          </a:xfrm>
          <a:prstGeom prst="line">
            <a:avLst/>
          </a:prstGeom>
          <a:ln>
            <a:solidFill>
              <a:srgbClr val="372D83"/>
            </a:solidFill>
          </a:ln>
        </p:spPr>
        <p:style>
          <a:lnRef idx="2">
            <a:schemeClr val="dk1"/>
          </a:lnRef>
          <a:fillRef idx="0">
            <a:schemeClr val="dk1"/>
          </a:fillRef>
          <a:effectRef idx="1">
            <a:schemeClr val="dk1"/>
          </a:effectRef>
          <a:fontRef idx="minor">
            <a:schemeClr val="tx1"/>
          </a:fontRef>
        </p:style>
      </p:cxnSp>
      <p:sp>
        <p:nvSpPr>
          <p:cNvPr id="8" name="Picture Placeholder 7">
            <a:extLst>
              <a:ext uri="{FF2B5EF4-FFF2-40B4-BE49-F238E27FC236}">
                <a16:creationId xmlns:a16="http://schemas.microsoft.com/office/drawing/2014/main" id="{20B3A799-45EE-E745-8F88-F856AB52E7E1}"/>
              </a:ext>
            </a:extLst>
          </p:cNvPr>
          <p:cNvSpPr>
            <a:spLocks noGrp="1"/>
          </p:cNvSpPr>
          <p:nvPr>
            <p:ph type="pic" sz="quarter" idx="13"/>
          </p:nvPr>
        </p:nvSpPr>
        <p:spPr>
          <a:xfrm>
            <a:off x="457200" y="1219200"/>
            <a:ext cx="8229599" cy="2953455"/>
          </a:xfrm>
        </p:spPr>
        <p:txBody>
          <a:bodyPr/>
          <a:lstStyle/>
          <a:p>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3/24/2020</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1" r:id="rId5"/>
    <p:sldLayoutId id="2147493462" r:id="rId6"/>
  </p:sldLayoutIdLst>
  <p:txStyles>
    <p:titleStyle>
      <a:lvl1pPr algn="l" defTabSz="457200" rtl="0" eaLnBrk="1" latinLnBrk="0" hangingPunct="1">
        <a:spcBef>
          <a:spcPct val="0"/>
        </a:spcBef>
        <a:buNone/>
        <a:defRPr sz="2800" b="1" i="0" kern="1200">
          <a:solidFill>
            <a:srgbClr val="372D83"/>
          </a:solidFill>
          <a:latin typeface="Arial Narrow" panose="020B0604020202020204" pitchFamily="34" charset="0"/>
          <a:ea typeface="+mj-ea"/>
          <a:cs typeface="Arial Narrow" panose="020B0604020202020204" pitchFamily="34" charset="0"/>
        </a:defRPr>
      </a:lvl1pPr>
    </p:titleStyle>
    <p:bodyStyle>
      <a:lvl1pPr marL="342900" indent="-342900" algn="l" defTabSz="457200" rtl="0" eaLnBrk="1" latinLnBrk="0" hangingPunct="1">
        <a:spcBef>
          <a:spcPct val="20000"/>
        </a:spcBef>
        <a:buFont typeface="Arial"/>
        <a:buChar char="•"/>
        <a:defRPr sz="2000" b="0" i="0" kern="1200">
          <a:solidFill>
            <a:schemeClr val="tx1"/>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ct val="20000"/>
        </a:spcBef>
        <a:buFont typeface="Arial"/>
        <a:buChar char="–"/>
        <a:defRPr sz="20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ct val="20000"/>
        </a:spcBef>
        <a:buFont typeface="Arial"/>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 y="629183"/>
            <a:ext cx="9146160" cy="139525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400"/>
              </a:spcAft>
            </a:pPr>
            <a:r>
              <a:rPr lang="en-US" sz="2400" b="1" dirty="0">
                <a:solidFill>
                  <a:srgbClr val="BF9000"/>
                </a:solidFill>
                <a:latin typeface="Arial" panose="020B0604020202020204" pitchFamily="34" charset="0"/>
                <a:cs typeface="Arial" panose="020B0604020202020204" pitchFamily="34" charset="0"/>
              </a:rPr>
              <a:t>T</a:t>
            </a:r>
            <a:r>
              <a:rPr lang="en-US" sz="2400" b="1" dirty="0">
                <a:solidFill>
                  <a:srgbClr val="000066"/>
                </a:solidFill>
                <a:latin typeface="Arial" panose="020B0604020202020204" pitchFamily="34" charset="0"/>
                <a:cs typeface="Arial" panose="020B0604020202020204" pitchFamily="34" charset="0"/>
              </a:rPr>
              <a:t>icagrelor </a:t>
            </a:r>
            <a:r>
              <a:rPr lang="en-US" sz="2400" b="1" dirty="0">
                <a:solidFill>
                  <a:srgbClr val="BF9000"/>
                </a:solidFill>
                <a:latin typeface="Arial" panose="020B0604020202020204" pitchFamily="34" charset="0"/>
                <a:cs typeface="Arial" panose="020B0604020202020204" pitchFamily="34" charset="0"/>
              </a:rPr>
              <a:t>W</a:t>
            </a:r>
            <a:r>
              <a:rPr lang="en-US" sz="2400" b="1" dirty="0">
                <a:solidFill>
                  <a:srgbClr val="000066"/>
                </a:solidFill>
                <a:latin typeface="Arial" panose="020B0604020202020204" pitchFamily="34" charset="0"/>
                <a:cs typeface="Arial" panose="020B0604020202020204" pitchFamily="34" charset="0"/>
              </a:rPr>
              <a:t>ith Asp</a:t>
            </a:r>
            <a:r>
              <a:rPr lang="en-US" sz="2400" b="1" dirty="0">
                <a:solidFill>
                  <a:srgbClr val="BF9000"/>
                </a:solidFill>
                <a:latin typeface="Arial" panose="020B0604020202020204" pitchFamily="34" charset="0"/>
                <a:cs typeface="Arial" panose="020B0604020202020204" pitchFamily="34" charset="0"/>
              </a:rPr>
              <a:t>I</a:t>
            </a:r>
            <a:r>
              <a:rPr lang="en-US" sz="2400" b="1" dirty="0">
                <a:solidFill>
                  <a:srgbClr val="000066"/>
                </a:solidFill>
                <a:latin typeface="Arial" panose="020B0604020202020204" pitchFamily="34" charset="0"/>
                <a:cs typeface="Arial" panose="020B0604020202020204" pitchFamily="34" charset="0"/>
              </a:rPr>
              <a:t>rin or A</a:t>
            </a:r>
            <a:r>
              <a:rPr lang="en-US" sz="2400" b="1" dirty="0">
                <a:solidFill>
                  <a:srgbClr val="BF9000"/>
                </a:solidFill>
                <a:latin typeface="Arial" panose="020B0604020202020204" pitchFamily="34" charset="0"/>
                <a:cs typeface="Arial" panose="020B0604020202020204" pitchFamily="34" charset="0"/>
              </a:rPr>
              <a:t>L</a:t>
            </a:r>
            <a:r>
              <a:rPr lang="en-US" sz="2400" b="1" dirty="0">
                <a:solidFill>
                  <a:srgbClr val="000066"/>
                </a:solidFill>
                <a:latin typeface="Arial" panose="020B0604020202020204" pitchFamily="34" charset="0"/>
                <a:cs typeface="Arial" panose="020B0604020202020204" pitchFamily="34" charset="0"/>
              </a:rPr>
              <a:t>one </a:t>
            </a:r>
            <a:r>
              <a:rPr lang="en-US" sz="2400" b="1" dirty="0">
                <a:solidFill>
                  <a:srgbClr val="BF9000"/>
                </a:solidFill>
                <a:latin typeface="Arial" panose="020B0604020202020204" pitchFamily="34" charset="0"/>
                <a:cs typeface="Arial" panose="020B0604020202020204" pitchFamily="34" charset="0"/>
              </a:rPr>
              <a:t>I</a:t>
            </a:r>
            <a:r>
              <a:rPr lang="en-US" sz="2400" b="1" dirty="0">
                <a:solidFill>
                  <a:srgbClr val="000066"/>
                </a:solidFill>
                <a:latin typeface="Arial" panose="020B0604020202020204" pitchFamily="34" charset="0"/>
                <a:cs typeface="Arial" panose="020B0604020202020204" pitchFamily="34" charset="0"/>
              </a:rPr>
              <a:t>n Hi</a:t>
            </a:r>
            <a:r>
              <a:rPr lang="en-US" sz="2400" b="1" dirty="0">
                <a:solidFill>
                  <a:srgbClr val="BF9000"/>
                </a:solidFill>
                <a:latin typeface="Arial" panose="020B0604020202020204" pitchFamily="34" charset="0"/>
                <a:cs typeface="Arial" panose="020B0604020202020204" pitchFamily="34" charset="0"/>
              </a:rPr>
              <a:t>GH</a:t>
            </a:r>
            <a:r>
              <a:rPr lang="en-US" sz="2400" b="1" dirty="0">
                <a:solidFill>
                  <a:srgbClr val="000066"/>
                </a:solidFill>
                <a:latin typeface="Arial" panose="020B0604020202020204" pitchFamily="34" charset="0"/>
                <a:cs typeface="Arial" panose="020B0604020202020204" pitchFamily="34" charset="0"/>
              </a:rPr>
              <a:t>-Risk Pa</a:t>
            </a:r>
            <a:r>
              <a:rPr lang="en-US" sz="2400" b="1" dirty="0">
                <a:solidFill>
                  <a:srgbClr val="BF9000"/>
                </a:solidFill>
                <a:latin typeface="Arial" panose="020B0604020202020204" pitchFamily="34" charset="0"/>
                <a:cs typeface="Arial" panose="020B0604020202020204" pitchFamily="34" charset="0"/>
              </a:rPr>
              <a:t>T</a:t>
            </a:r>
            <a:r>
              <a:rPr lang="en-US" sz="2400" b="1" dirty="0">
                <a:solidFill>
                  <a:srgbClr val="000066"/>
                </a:solidFill>
                <a:latin typeface="Arial" panose="020B0604020202020204" pitchFamily="34" charset="0"/>
                <a:cs typeface="Arial" panose="020B0604020202020204" pitchFamily="34" charset="0"/>
              </a:rPr>
              <a:t>ients</a:t>
            </a:r>
          </a:p>
          <a:p>
            <a:pPr algn="ctr">
              <a:lnSpc>
                <a:spcPct val="100000"/>
              </a:lnSpc>
              <a:spcAft>
                <a:spcPts val="400"/>
              </a:spcAft>
            </a:pPr>
            <a:r>
              <a:rPr lang="en-US" sz="2400" b="1" dirty="0">
                <a:solidFill>
                  <a:srgbClr val="000066"/>
                </a:solidFill>
                <a:latin typeface="Arial" panose="020B0604020202020204" pitchFamily="34" charset="0"/>
                <a:cs typeface="Arial" panose="020B0604020202020204" pitchFamily="34" charset="0"/>
              </a:rPr>
              <a:t>After </a:t>
            </a:r>
            <a:r>
              <a:rPr lang="en-US" sz="2400" b="1" dirty="0">
                <a:solidFill>
                  <a:srgbClr val="B2860E"/>
                </a:solidFill>
                <a:latin typeface="Arial" panose="020B0604020202020204" pitchFamily="34" charset="0"/>
                <a:cs typeface="Arial" panose="020B0604020202020204" pitchFamily="34" charset="0"/>
              </a:rPr>
              <a:t>Complex</a:t>
            </a:r>
            <a:r>
              <a:rPr lang="en-US" sz="2400" b="1" dirty="0">
                <a:solidFill>
                  <a:srgbClr val="000066"/>
                </a:solidFill>
                <a:latin typeface="Arial" panose="020B0604020202020204" pitchFamily="34" charset="0"/>
                <a:cs typeface="Arial" panose="020B0604020202020204" pitchFamily="34" charset="0"/>
              </a:rPr>
              <a:t> Percutaneous Coronary Intervention:</a:t>
            </a:r>
          </a:p>
          <a:p>
            <a:pPr algn="ctr">
              <a:lnSpc>
                <a:spcPct val="100000"/>
              </a:lnSpc>
            </a:pPr>
            <a:r>
              <a:rPr lang="en-US" sz="3600" b="1" i="1" dirty="0">
                <a:solidFill>
                  <a:srgbClr val="000066"/>
                </a:solidFill>
                <a:latin typeface="Arial" panose="020B0604020202020204" pitchFamily="34" charset="0"/>
                <a:cs typeface="Arial" panose="020B0604020202020204" pitchFamily="34" charset="0"/>
              </a:rPr>
              <a:t>The </a:t>
            </a:r>
            <a:r>
              <a:rPr lang="en-US" sz="3600" b="1" i="1" dirty="0">
                <a:solidFill>
                  <a:srgbClr val="BF9000"/>
                </a:solidFill>
                <a:latin typeface="Arial" panose="020B0604020202020204" pitchFamily="34" charset="0"/>
                <a:cs typeface="Arial" panose="020B0604020202020204" pitchFamily="34" charset="0"/>
              </a:rPr>
              <a:t>TWILIGHT-COMPLEX</a:t>
            </a:r>
            <a:r>
              <a:rPr lang="en-US" sz="3600" b="1" i="1" dirty="0">
                <a:solidFill>
                  <a:srgbClr val="000066"/>
                </a:solidFill>
                <a:latin typeface="Arial" panose="020B0604020202020204" pitchFamily="34" charset="0"/>
                <a:cs typeface="Arial" panose="020B0604020202020204" pitchFamily="34" charset="0"/>
              </a:rPr>
              <a:t> Study</a:t>
            </a:r>
            <a:r>
              <a:rPr lang="en-US" sz="2400" b="1" dirty="0">
                <a:solidFill>
                  <a:srgbClr val="000066"/>
                </a:solidFill>
                <a:latin typeface="Arial" panose="020B0604020202020204" pitchFamily="34" charset="0"/>
                <a:cs typeface="Arial" panose="020B0604020202020204" pitchFamily="34" charset="0"/>
              </a:rPr>
              <a:t> </a:t>
            </a:r>
          </a:p>
        </p:txBody>
      </p:sp>
      <p:sp>
        <p:nvSpPr>
          <p:cNvPr id="11" name="Subtitle 2"/>
          <p:cNvSpPr txBox="1">
            <a:spLocks/>
          </p:cNvSpPr>
          <p:nvPr/>
        </p:nvSpPr>
        <p:spPr>
          <a:xfrm>
            <a:off x="0" y="2723540"/>
            <a:ext cx="9146161" cy="1333698"/>
          </a:xfrm>
          <a:prstGeom prst="rect">
            <a:avLst/>
          </a:prstGeom>
        </p:spPr>
        <p:txBody>
          <a:bodyPr vert="horz" wrap="square" lIns="91440" tIns="0" rIns="9144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640"/>
              </a:lnSpc>
              <a:spcBef>
                <a:spcPts val="0"/>
              </a:spcBef>
              <a:buFont typeface="Arial" panose="020B0604020202020204" pitchFamily="34" charset="0"/>
              <a:buNone/>
              <a:defRPr/>
            </a:pPr>
            <a:r>
              <a:rPr lang="en-US" sz="2200" b="1" dirty="0">
                <a:solidFill>
                  <a:srgbClr val="FFC000">
                    <a:lumMod val="75000"/>
                  </a:srgbClr>
                </a:solidFill>
                <a:latin typeface="Arial" panose="020B0604020202020204" pitchFamily="34" charset="0"/>
                <a:ea typeface="Cambria Math" panose="02040503050406030204" pitchFamily="18" charset="0"/>
                <a:cs typeface="Arial" panose="020B0604020202020204" pitchFamily="34" charset="0"/>
              </a:rPr>
              <a:t>George D. Dangas, MD, PhD, FACC, FAHA, MSCAI</a:t>
            </a:r>
          </a:p>
          <a:p>
            <a:pPr marL="0" indent="0" algn="ctr">
              <a:lnSpc>
                <a:spcPts val="2640"/>
              </a:lnSpc>
              <a:spcBef>
                <a:spcPts val="0"/>
              </a:spcBef>
              <a:buFont typeface="Arial" panose="020B0604020202020204" pitchFamily="34" charset="0"/>
              <a:buNone/>
              <a:defRPr/>
            </a:pPr>
            <a:r>
              <a:rPr lang="en-US" sz="1600" b="1" dirty="0">
                <a:solidFill>
                  <a:srgbClr val="000066"/>
                </a:solidFill>
                <a:latin typeface="Arial" panose="020B0604020202020204" pitchFamily="34" charset="0"/>
                <a:ea typeface="Cambria Math" panose="02040503050406030204" pitchFamily="18" charset="0"/>
                <a:cs typeface="Arial" panose="020B0604020202020204" pitchFamily="34" charset="0"/>
              </a:rPr>
              <a:t>on behalf of the TWILIGHT Investigators</a:t>
            </a:r>
          </a:p>
          <a:p>
            <a:pPr marL="0" indent="0" algn="ctr">
              <a:lnSpc>
                <a:spcPts val="2640"/>
              </a:lnSpc>
              <a:spcBef>
                <a:spcPts val="0"/>
              </a:spcBef>
              <a:buFont typeface="Arial" panose="020B0604020202020204" pitchFamily="34" charset="0"/>
              <a:buNone/>
              <a:defRPr/>
            </a:pPr>
            <a:r>
              <a:rPr lang="en-US" sz="1600" dirty="0">
                <a:solidFill>
                  <a:srgbClr val="002060"/>
                </a:solidFill>
                <a:latin typeface="Arial" panose="020B0604020202020204" pitchFamily="34" charset="0"/>
                <a:ea typeface="Cambria Math" panose="02040503050406030204" pitchFamily="18" charset="0"/>
                <a:cs typeface="Arial" panose="020B0604020202020204" pitchFamily="34" charset="0"/>
              </a:rPr>
              <a:t>Professor of Medicine (Cardiology) &amp; Surgery (Vascular)</a:t>
            </a:r>
          </a:p>
          <a:p>
            <a:pPr marL="0" indent="0" algn="ctr">
              <a:lnSpc>
                <a:spcPts val="2640"/>
              </a:lnSpc>
              <a:spcBef>
                <a:spcPts val="0"/>
              </a:spcBef>
              <a:buFont typeface="Arial" panose="020B0604020202020204" pitchFamily="34" charset="0"/>
              <a:buNone/>
              <a:defRPr/>
            </a:pPr>
            <a:r>
              <a:rPr lang="en-US" sz="1600" dirty="0">
                <a:solidFill>
                  <a:srgbClr val="002060"/>
                </a:solidFill>
                <a:latin typeface="Arial" panose="020B0604020202020204" pitchFamily="34" charset="0"/>
                <a:ea typeface="Cambria Math" panose="02040503050406030204" pitchFamily="18" charset="0"/>
                <a:cs typeface="Arial" panose="020B0604020202020204" pitchFamily="34" charset="0"/>
              </a:rPr>
              <a:t>Icahn School of Medicine at Mount Sinai, New York, NY, USA</a:t>
            </a:r>
            <a:endParaRPr lang="en-US" sz="1600" dirty="0">
              <a:solidFill>
                <a:srgbClr val="FFC000">
                  <a:lumMod val="75000"/>
                </a:srgbClr>
              </a:solidFill>
              <a:latin typeface="Arial" panose="020B0604020202020204" pitchFamily="34" charset="0"/>
              <a:ea typeface="Cambria Math" panose="02040503050406030204" pitchFamily="18" charset="0"/>
              <a:cs typeface="Arial" panose="020B0604020202020204" pitchFamily="34" charset="0"/>
            </a:endParaRPr>
          </a:p>
        </p:txBody>
      </p:sp>
    </p:spTree>
    <p:extLst>
      <p:ext uri="{BB962C8B-B14F-4D97-AF65-F5344CB8AC3E}">
        <p14:creationId xmlns:p14="http://schemas.microsoft.com/office/powerpoint/2010/main" val="20543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F2FCE1-6F4D-704D-B99D-258C08A52B5F}"/>
              </a:ext>
            </a:extLst>
          </p:cNvPr>
          <p:cNvPicPr>
            <a:picLocks noChangeAspect="1"/>
          </p:cNvPicPr>
          <p:nvPr/>
        </p:nvPicPr>
        <p:blipFill>
          <a:blip r:embed="rId2"/>
          <a:stretch>
            <a:fillRect/>
          </a:stretch>
        </p:blipFill>
        <p:spPr>
          <a:xfrm>
            <a:off x="540170" y="614190"/>
            <a:ext cx="8060179" cy="4256116"/>
          </a:xfrm>
          <a:prstGeom prst="rect">
            <a:avLst/>
          </a:prstGeom>
        </p:spPr>
      </p:pic>
      <p:sp>
        <p:nvSpPr>
          <p:cNvPr id="4" name="enrol">
            <a:extLst>
              <a:ext uri="{FF2B5EF4-FFF2-40B4-BE49-F238E27FC236}">
                <a16:creationId xmlns:a16="http://schemas.microsoft.com/office/drawing/2014/main" id="{666710C3-4F9F-4A56-93CF-DF0F814020E6}"/>
              </a:ext>
            </a:extLst>
          </p:cNvPr>
          <p:cNvSpPr txBox="1"/>
          <p:nvPr/>
        </p:nvSpPr>
        <p:spPr>
          <a:xfrm>
            <a:off x="2906233" y="4867567"/>
            <a:ext cx="3331534" cy="261610"/>
          </a:xfrm>
          <a:prstGeom prst="rect">
            <a:avLst/>
          </a:prstGeom>
          <a:noFill/>
        </p:spPr>
        <p:txBody>
          <a:bodyPr wrap="square" rtlCol="0" anchor="ctr">
            <a:spAutoFit/>
          </a:bodyPr>
          <a:lstStyle/>
          <a:p>
            <a:pPr algn="ctr"/>
            <a:r>
              <a:rPr lang="en-US" sz="1100" b="1" dirty="0">
                <a:latin typeface="Arial" panose="020B0604020202020204" pitchFamily="34" charset="0"/>
                <a:ea typeface="Cambria" panose="02040503050406030204" pitchFamily="18" charset="0"/>
                <a:cs typeface="Arial" panose="020B0604020202020204" pitchFamily="34" charset="0"/>
              </a:rPr>
              <a:t>Dangas et al, JACC 2020</a:t>
            </a:r>
          </a:p>
        </p:txBody>
      </p:sp>
      <p:sp>
        <p:nvSpPr>
          <p:cNvPr id="5" name="TextBox 4">
            <a:extLst>
              <a:ext uri="{FF2B5EF4-FFF2-40B4-BE49-F238E27FC236}">
                <a16:creationId xmlns:a16="http://schemas.microsoft.com/office/drawing/2014/main" id="{524CC0C6-514A-4D88-A462-D5DEF469FD36}"/>
              </a:ext>
            </a:extLst>
          </p:cNvPr>
          <p:cNvSpPr txBox="1"/>
          <p:nvPr/>
        </p:nvSpPr>
        <p:spPr>
          <a:xfrm>
            <a:off x="408351" y="0"/>
            <a:ext cx="8327299" cy="584775"/>
          </a:xfrm>
          <a:prstGeom prst="rect">
            <a:avLst/>
          </a:prstGeom>
          <a:noFill/>
        </p:spPr>
        <p:txBody>
          <a:bodyPr wrap="square" rtlCol="0">
            <a:spAutoFit/>
          </a:bodyPr>
          <a:lstStyle/>
          <a:p>
            <a:pPr algn="ctr"/>
            <a:r>
              <a:rPr lang="en-US" sz="3200" b="1" dirty="0">
                <a:solidFill>
                  <a:srgbClr val="B2860E"/>
                </a:solidFill>
                <a:latin typeface="Arial" panose="020B0604020202020204" pitchFamily="34" charset="0"/>
                <a:cs typeface="Arial" panose="020B0604020202020204" pitchFamily="34" charset="0"/>
              </a:rPr>
              <a:t>TWILIGHT-Complex: Study Flow</a:t>
            </a:r>
          </a:p>
        </p:txBody>
      </p:sp>
      <p:sp>
        <p:nvSpPr>
          <p:cNvPr id="2" name="TextBox 1">
            <a:extLst>
              <a:ext uri="{FF2B5EF4-FFF2-40B4-BE49-F238E27FC236}">
                <a16:creationId xmlns:a16="http://schemas.microsoft.com/office/drawing/2014/main" id="{FB41DD0B-640A-4E1B-BFCD-3AE8C38740A4}"/>
              </a:ext>
            </a:extLst>
          </p:cNvPr>
          <p:cNvSpPr txBox="1"/>
          <p:nvPr/>
        </p:nvSpPr>
        <p:spPr>
          <a:xfrm>
            <a:off x="2307549" y="4054265"/>
            <a:ext cx="309701" cy="369332"/>
          </a:xfrm>
          <a:prstGeom prst="rect">
            <a:avLst/>
          </a:prstGeom>
          <a:noFill/>
        </p:spPr>
        <p:txBody>
          <a:bodyPr wrap="square" rtlCol="0">
            <a:spAutoFit/>
          </a:bodyPr>
          <a:lstStyle/>
          <a:p>
            <a:pPr algn="r"/>
            <a:r>
              <a:rPr lang="en-US" dirty="0"/>
              <a:t>R</a:t>
            </a:r>
          </a:p>
        </p:txBody>
      </p:sp>
      <p:sp>
        <p:nvSpPr>
          <p:cNvPr id="6" name="TextBox 5">
            <a:extLst>
              <a:ext uri="{FF2B5EF4-FFF2-40B4-BE49-F238E27FC236}">
                <a16:creationId xmlns:a16="http://schemas.microsoft.com/office/drawing/2014/main" id="{8F460629-80D1-4487-B314-27973C979E51}"/>
              </a:ext>
            </a:extLst>
          </p:cNvPr>
          <p:cNvSpPr txBox="1"/>
          <p:nvPr/>
        </p:nvSpPr>
        <p:spPr>
          <a:xfrm>
            <a:off x="6509349" y="4064529"/>
            <a:ext cx="309701" cy="369332"/>
          </a:xfrm>
          <a:prstGeom prst="rect">
            <a:avLst/>
          </a:prstGeom>
          <a:noFill/>
        </p:spPr>
        <p:txBody>
          <a:bodyPr wrap="square" rtlCol="0">
            <a:spAutoFit/>
          </a:bodyPr>
          <a:lstStyle/>
          <a:p>
            <a:pPr algn="r"/>
            <a:r>
              <a:rPr lang="en-US" dirty="0"/>
              <a:t>R</a:t>
            </a:r>
          </a:p>
        </p:txBody>
      </p:sp>
    </p:spTree>
    <p:extLst>
      <p:ext uri="{BB962C8B-B14F-4D97-AF65-F5344CB8AC3E}">
        <p14:creationId xmlns:p14="http://schemas.microsoft.com/office/powerpoint/2010/main" val="319616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AED4E7AD-9F85-984F-BBF5-8081B150722E}"/>
              </a:ext>
            </a:extLst>
          </p:cNvPr>
          <p:cNvSpPr txBox="1"/>
          <p:nvPr/>
        </p:nvSpPr>
        <p:spPr>
          <a:xfrm>
            <a:off x="-8014" y="7015"/>
            <a:ext cx="9160029" cy="584775"/>
          </a:xfrm>
          <a:prstGeom prst="rect">
            <a:avLst/>
          </a:prstGeom>
          <a:noFill/>
        </p:spPr>
        <p:txBody>
          <a:bodyPr wrap="square" rtlCol="0">
            <a:spAutoFit/>
          </a:bodyPr>
          <a:lstStyle/>
          <a:p>
            <a:pPr algn="ctr"/>
            <a:r>
              <a:rPr lang="en-US" sz="3200" b="1" dirty="0">
                <a:solidFill>
                  <a:srgbClr val="B2860E"/>
                </a:solidFill>
                <a:latin typeface="Arial" panose="020B0604020202020204" pitchFamily="34" charset="0"/>
                <a:cs typeface="Arial" panose="020B0604020202020204" pitchFamily="34" charset="0"/>
              </a:rPr>
              <a:t>TWILIGHT-Complex: Patient Characteristics</a:t>
            </a:r>
          </a:p>
        </p:txBody>
      </p:sp>
      <p:sp>
        <p:nvSpPr>
          <p:cNvPr id="32" name="TextBox 31"/>
          <p:cNvSpPr txBox="1"/>
          <p:nvPr/>
        </p:nvSpPr>
        <p:spPr>
          <a:xfrm>
            <a:off x="330200" y="522622"/>
            <a:ext cx="8483600"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Baseline Demographics</a:t>
            </a:r>
          </a:p>
        </p:txBody>
      </p:sp>
      <p:graphicFrame>
        <p:nvGraphicFramePr>
          <p:cNvPr id="34" name="Content Placeholder 3">
            <a:extLst>
              <a:ext uri="{FF2B5EF4-FFF2-40B4-BE49-F238E27FC236}">
                <a16:creationId xmlns:a16="http://schemas.microsoft.com/office/drawing/2014/main" id="{6F398754-F2B1-FB4E-9019-8B84E7DAC81F}"/>
              </a:ext>
            </a:extLst>
          </p:cNvPr>
          <p:cNvGraphicFramePr>
            <a:graphicFrameLocks/>
          </p:cNvGraphicFramePr>
          <p:nvPr>
            <p:extLst>
              <p:ext uri="{D42A27DB-BD31-4B8C-83A1-F6EECF244321}">
                <p14:modId xmlns:p14="http://schemas.microsoft.com/office/powerpoint/2010/main" val="991184458"/>
              </p:ext>
            </p:extLst>
          </p:nvPr>
        </p:nvGraphicFramePr>
        <p:xfrm>
          <a:off x="914400" y="893660"/>
          <a:ext cx="7315201" cy="3950208"/>
        </p:xfrm>
        <a:graphic>
          <a:graphicData uri="http://schemas.openxmlformats.org/drawingml/2006/table">
            <a:tbl>
              <a:tblPr firstRow="1" bandRow="1">
                <a:tableStyleId>{5C22544A-7EE6-4342-B048-85BDC9FD1C3A}</a:tableStyleId>
              </a:tblPr>
              <a:tblGrid>
                <a:gridCol w="3000375">
                  <a:extLst>
                    <a:ext uri="{9D8B030D-6E8A-4147-A177-3AD203B41FA5}">
                      <a16:colId xmlns:a16="http://schemas.microsoft.com/office/drawing/2014/main" val="4098331847"/>
                    </a:ext>
                  </a:extLst>
                </a:gridCol>
                <a:gridCol w="1624013">
                  <a:extLst>
                    <a:ext uri="{9D8B030D-6E8A-4147-A177-3AD203B41FA5}">
                      <a16:colId xmlns:a16="http://schemas.microsoft.com/office/drawing/2014/main" val="3953324975"/>
                    </a:ext>
                  </a:extLst>
                </a:gridCol>
                <a:gridCol w="1624013">
                  <a:extLst>
                    <a:ext uri="{9D8B030D-6E8A-4147-A177-3AD203B41FA5}">
                      <a16:colId xmlns:a16="http://schemas.microsoft.com/office/drawing/2014/main" val="3702095771"/>
                    </a:ext>
                  </a:extLst>
                </a:gridCol>
                <a:gridCol w="1066800">
                  <a:extLst>
                    <a:ext uri="{9D8B030D-6E8A-4147-A177-3AD203B41FA5}">
                      <a16:colId xmlns:a16="http://schemas.microsoft.com/office/drawing/2014/main" val="2856973479"/>
                    </a:ext>
                  </a:extLst>
                </a:gridCol>
              </a:tblGrid>
              <a:tr h="438912">
                <a:tc>
                  <a:txBody>
                    <a:bodyPr/>
                    <a:lstStyle/>
                    <a:p>
                      <a:pPr algn="l"/>
                      <a:r>
                        <a:rPr lang="en-US" sz="1100" b="1" i="0" dirty="0">
                          <a:latin typeface="Arial" panose="020B0604020202020204" pitchFamily="34" charset="0"/>
                          <a:cs typeface="Arial" panose="020B0604020202020204" pitchFamily="34" charset="0"/>
                        </a:rPr>
                        <a:t>Variable</a:t>
                      </a:r>
                    </a:p>
                  </a:txBody>
                  <a:tcPr anchor="ctr">
                    <a:lnL w="6350" cap="flat" cmpd="sng" algn="ctr">
                      <a:solidFill>
                        <a:srgbClr val="002060"/>
                      </a:solidFill>
                      <a:prstDash val="solid"/>
                      <a:round/>
                      <a:headEnd type="none" w="med" len="med"/>
                      <a:tailEnd type="none" w="med" len="med"/>
                    </a:lnL>
                    <a:lnT w="6350" cap="flat" cmpd="sng" algn="ctr">
                      <a:solidFill>
                        <a:srgbClr val="002060"/>
                      </a:solidFill>
                      <a:prstDash val="solid"/>
                      <a:round/>
                      <a:headEnd type="none" w="med" len="med"/>
                      <a:tailEnd type="none" w="med" len="med"/>
                    </a:lnT>
                    <a:solidFill>
                      <a:srgbClr val="000066"/>
                    </a:solidFill>
                  </a:tcPr>
                </a:tc>
                <a:tc>
                  <a:txBody>
                    <a:bodyPr/>
                    <a:lstStyle/>
                    <a:p>
                      <a:pPr algn="ctr" fontAlgn="ctr"/>
                      <a:r>
                        <a:rPr lang="en-US" sz="1100" b="1" i="0" u="none" strike="noStrike" baseline="0" dirty="0">
                          <a:effectLst/>
                          <a:latin typeface="Arial" panose="020B0604020202020204" pitchFamily="34" charset="0"/>
                          <a:cs typeface="Arial" panose="020B0604020202020204" pitchFamily="34" charset="0"/>
                        </a:rPr>
                        <a:t>Complex PCI</a:t>
                      </a:r>
                    </a:p>
                    <a:p>
                      <a:pPr algn="ctr" fontAlgn="ctr"/>
                      <a:r>
                        <a:rPr lang="en-US" sz="1100" b="1" i="0" u="none" strike="noStrike" dirty="0">
                          <a:effectLst/>
                          <a:latin typeface="Arial" panose="020B0604020202020204" pitchFamily="34" charset="0"/>
                          <a:cs typeface="Arial" panose="020B0604020202020204" pitchFamily="34" charset="0"/>
                        </a:rPr>
                        <a:t>(N = 2342)</a:t>
                      </a: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a:txBody>
                    <a:bodyPr/>
                    <a:lstStyle/>
                    <a:p>
                      <a:pPr algn="ctr" fontAlgn="ctr"/>
                      <a:r>
                        <a:rPr lang="en-US" sz="1100" b="1" i="0" u="none" strike="noStrike" dirty="0">
                          <a:effectLst/>
                          <a:latin typeface="Arial" panose="020B0604020202020204" pitchFamily="34" charset="0"/>
                          <a:cs typeface="Arial" panose="020B0604020202020204" pitchFamily="34" charset="0"/>
                        </a:rPr>
                        <a:t>Non-Complex PCI</a:t>
                      </a:r>
                    </a:p>
                    <a:p>
                      <a:pPr algn="ctr" fontAlgn="ctr"/>
                      <a:r>
                        <a:rPr lang="en-US" sz="1100" b="1" i="0" u="none" strike="noStrike" dirty="0">
                          <a:effectLst/>
                          <a:latin typeface="Arial" panose="020B0604020202020204" pitchFamily="34" charset="0"/>
                          <a:cs typeface="Arial" panose="020B0604020202020204" pitchFamily="34" charset="0"/>
                        </a:rPr>
                        <a:t>(N = 4777)</a:t>
                      </a: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a:txBody>
                    <a:bodyPr/>
                    <a:lstStyle/>
                    <a:p>
                      <a:pPr algn="ctr" fontAlgn="ctr"/>
                      <a:r>
                        <a:rPr lang="en-US" sz="1100" b="1" i="0" u="none" strike="noStrike" dirty="0">
                          <a:effectLst/>
                          <a:latin typeface="Arial" panose="020B0604020202020204" pitchFamily="34" charset="0"/>
                          <a:cs typeface="Arial" panose="020B0604020202020204" pitchFamily="34" charset="0"/>
                        </a:rPr>
                        <a:t>p-value</a:t>
                      </a:r>
                    </a:p>
                  </a:txBody>
                  <a:tcPr marL="9525" marR="9525" marT="9525" marB="0" anchor="ctr">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solidFill>
                      <a:srgbClr val="000066"/>
                    </a:solidFill>
                  </a:tcPr>
                </a:tc>
                <a:extLst>
                  <a:ext uri="{0D108BD9-81ED-4DB2-BD59-A6C34878D82A}">
                    <a16:rowId xmlns:a16="http://schemas.microsoft.com/office/drawing/2014/main" val="3050193772"/>
                  </a:ext>
                </a:extLst>
              </a:tr>
              <a:tr h="219456">
                <a:tc>
                  <a:txBody>
                    <a:bodyPr/>
                    <a:lstStyle/>
                    <a:p>
                      <a:pPr algn="l" fontAlgn="ctr"/>
                      <a:r>
                        <a:rPr lang="en-US" sz="1100" b="1" i="0" u="none" strike="noStrike" baseline="0" dirty="0">
                          <a:solidFill>
                            <a:srgbClr val="000066"/>
                          </a:solidFill>
                          <a:effectLst/>
                          <a:latin typeface="Arial" panose="020B0604020202020204" pitchFamily="34" charset="0"/>
                          <a:cs typeface="Arial" panose="020B0604020202020204" pitchFamily="34" charset="0"/>
                        </a:rPr>
                        <a:t>Age, years [Mean ± SD]</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66.0 ± 10.4 </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64.7 ± 10.3 </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833172060"/>
                  </a:ext>
                </a:extLst>
              </a:tr>
              <a:tr h="219456">
                <a:tc>
                  <a:txBody>
                    <a:bodyPr/>
                    <a:lstStyle/>
                    <a:p>
                      <a:pPr algn="l" fontAlgn="ctr"/>
                      <a:r>
                        <a:rPr lang="en-US" sz="1100" b="1" i="0" u="none" strike="noStrike" baseline="0" dirty="0">
                          <a:solidFill>
                            <a:srgbClr val="000066"/>
                          </a:solidFill>
                          <a:effectLst/>
                          <a:latin typeface="Arial" panose="020B0604020202020204" pitchFamily="34" charset="0"/>
                          <a:cs typeface="Arial" panose="020B0604020202020204" pitchFamily="34" charset="0"/>
                        </a:rPr>
                        <a:t>Female sex</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498 (21.3%)</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1200 (25.1%)</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4176111197"/>
                  </a:ext>
                </a:extLst>
              </a:tr>
              <a:tr h="219456">
                <a:tc>
                  <a:txBody>
                    <a:bodyPr/>
                    <a:lstStyle/>
                    <a:p>
                      <a:pPr algn="l" fontAlgn="ctr"/>
                      <a:r>
                        <a:rPr lang="en-US" sz="1100" b="1" i="0" u="none" strike="noStrike" baseline="0" dirty="0">
                          <a:solidFill>
                            <a:srgbClr val="000066"/>
                          </a:solidFill>
                          <a:effectLst/>
                          <a:latin typeface="Arial" panose="020B0604020202020204" pitchFamily="34" charset="0"/>
                          <a:cs typeface="Arial" panose="020B0604020202020204" pitchFamily="34" charset="0"/>
                        </a:rPr>
                        <a:t>Non-white race</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803 (34.3%)</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1393 (29.2%)</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521767312"/>
                  </a:ext>
                </a:extLst>
              </a:tr>
              <a:tr h="219456">
                <a:tc>
                  <a:txBody>
                    <a:bodyPr/>
                    <a:lstStyle/>
                    <a:p>
                      <a:pPr algn="l" fontAlgn="ctr"/>
                      <a:r>
                        <a:rPr lang="en-US" sz="1100" b="1" i="0" u="none" strike="noStrike" dirty="0">
                          <a:solidFill>
                            <a:srgbClr val="000066"/>
                          </a:solidFill>
                          <a:effectLst/>
                          <a:latin typeface="Arial" panose="020B0604020202020204" pitchFamily="34" charset="0"/>
                          <a:cs typeface="Arial" panose="020B0604020202020204" pitchFamily="34" charset="0"/>
                        </a:rPr>
                        <a:t>BMI,</a:t>
                      </a:r>
                      <a:r>
                        <a:rPr lang="en-US" sz="1100" b="1" i="0" u="none" strike="noStrike" baseline="0" dirty="0">
                          <a:solidFill>
                            <a:srgbClr val="000066"/>
                          </a:solidFill>
                          <a:effectLst/>
                          <a:latin typeface="Arial" panose="020B0604020202020204" pitchFamily="34" charset="0"/>
                          <a:cs typeface="Arial" panose="020B0604020202020204" pitchFamily="34" charset="0"/>
                        </a:rPr>
                        <a:t> kg/m</a:t>
                      </a:r>
                      <a:r>
                        <a:rPr lang="en-US" sz="1100" b="1" i="0" u="none" strike="noStrike" baseline="30000" dirty="0">
                          <a:solidFill>
                            <a:srgbClr val="000066"/>
                          </a:solidFill>
                          <a:effectLst/>
                          <a:latin typeface="Arial" panose="020B0604020202020204" pitchFamily="34" charset="0"/>
                          <a:cs typeface="Arial" panose="020B0604020202020204" pitchFamily="34" charset="0"/>
                        </a:rPr>
                        <a:t>2</a:t>
                      </a:r>
                      <a:r>
                        <a:rPr lang="en-US" sz="1100" b="1" i="0" u="none" strike="noStrike" baseline="0" dirty="0">
                          <a:solidFill>
                            <a:srgbClr val="000066"/>
                          </a:solidFill>
                          <a:effectLst/>
                          <a:latin typeface="Arial" panose="020B0604020202020204" pitchFamily="34" charset="0"/>
                          <a:cs typeface="Arial" panose="020B0604020202020204" pitchFamily="34" charset="0"/>
                        </a:rPr>
                        <a:t> [Mean ± SD]</a:t>
                      </a:r>
                      <a:endParaRPr lang="en-US" sz="1100" b="1" i="0" u="none" strike="noStrike" baseline="30000" dirty="0">
                        <a:solidFill>
                          <a:srgbClr val="000066"/>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28.1 ± 5.3 </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28.8 ± 5.7 </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941817851"/>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a:solidFill>
                            <a:srgbClr val="000066"/>
                          </a:solidFill>
                          <a:effectLst/>
                          <a:latin typeface="Arial" panose="020B0604020202020204" pitchFamily="34" charset="0"/>
                          <a:cs typeface="Arial" panose="020B0604020202020204" pitchFamily="34" charset="0"/>
                        </a:rPr>
                        <a:t>Enrolling region</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 </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 </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42283353"/>
                  </a:ext>
                </a:extLst>
              </a:tr>
              <a:tr h="219456">
                <a:tc>
                  <a:txBody>
                    <a:bodyPr/>
                    <a:lstStyle/>
                    <a:p>
                      <a:pPr marL="228600" indent="0" algn="l" fontAlgn="ctr"/>
                      <a:r>
                        <a:rPr lang="en-US" sz="1100" b="1" i="0" u="none" strike="noStrike" dirty="0">
                          <a:solidFill>
                            <a:srgbClr val="000066"/>
                          </a:solidFill>
                          <a:effectLst/>
                          <a:latin typeface="Arial" panose="020B0604020202020204" pitchFamily="34" charset="0"/>
                          <a:cs typeface="Arial" panose="020B0604020202020204" pitchFamily="34" charset="0"/>
                        </a:rPr>
                        <a:t>North America</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916 (39.1%)</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2056 (43.0%)</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solidFill>
                            <a:srgbClr val="000066"/>
                          </a:solidFill>
                          <a:effectLst/>
                          <a:latin typeface="Arial" panose="020B0604020202020204" pitchFamily="34" charset="0"/>
                          <a:ea typeface="Times New Roman" panose="02020603050405020304" pitchFamily="18" charset="0"/>
                          <a:cs typeface="Arial" panose="020B0604020202020204" pitchFamily="34" charset="0"/>
                        </a:rPr>
                        <a:t> </a:t>
                      </a:r>
                      <a:endParaRPr lang="en-US" sz="110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199405345"/>
                  </a:ext>
                </a:extLst>
              </a:tr>
              <a:tr h="219456">
                <a:tc>
                  <a:txBody>
                    <a:bodyPr/>
                    <a:lstStyle/>
                    <a:p>
                      <a:pPr marL="228600" indent="0" algn="l" fontAlgn="ctr"/>
                      <a:r>
                        <a:rPr lang="en-US" sz="1100" b="1" i="0" u="none" strike="noStrike" dirty="0">
                          <a:solidFill>
                            <a:srgbClr val="000066"/>
                          </a:solidFill>
                          <a:effectLst/>
                          <a:latin typeface="Arial" panose="020B0604020202020204" pitchFamily="34" charset="0"/>
                          <a:cs typeface="Arial" panose="020B0604020202020204" pitchFamily="34" charset="0"/>
                        </a:rPr>
                        <a:t>Europe</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796 (34.0%)</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1713 (35.9%)</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solidFill>
                            <a:srgbClr val="000066"/>
                          </a:solidFill>
                          <a:effectLst/>
                          <a:latin typeface="Arial" panose="020B0604020202020204" pitchFamily="34" charset="0"/>
                          <a:ea typeface="Times New Roman" panose="02020603050405020304" pitchFamily="18" charset="0"/>
                          <a:cs typeface="Arial" panose="020B0604020202020204" pitchFamily="34" charset="0"/>
                        </a:rPr>
                        <a:t> </a:t>
                      </a:r>
                      <a:endParaRPr lang="en-US" sz="110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613270165"/>
                  </a:ext>
                </a:extLst>
              </a:tr>
              <a:tr h="219456">
                <a:tc>
                  <a:txBody>
                    <a:bodyPr/>
                    <a:lstStyle/>
                    <a:p>
                      <a:pPr marL="228600" indent="0" algn="l" fontAlgn="ctr"/>
                      <a:r>
                        <a:rPr lang="en-US" sz="1100" b="1" i="0" u="none" strike="noStrike" dirty="0">
                          <a:solidFill>
                            <a:srgbClr val="000066"/>
                          </a:solidFill>
                          <a:effectLst/>
                          <a:latin typeface="Arial" panose="020B0604020202020204" pitchFamily="34" charset="0"/>
                          <a:cs typeface="Arial" panose="020B0604020202020204" pitchFamily="34" charset="0"/>
                        </a:rPr>
                        <a:t>Asia</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630 (26.9%)</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1008 (21.1%)</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 </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363652729"/>
                  </a:ext>
                </a:extLst>
              </a:tr>
              <a:tr h="219456">
                <a:tc>
                  <a:txBody>
                    <a:bodyPr/>
                    <a:lstStyle/>
                    <a:p>
                      <a:pPr algn="l" fontAlgn="ctr"/>
                      <a:r>
                        <a:rPr lang="en-US" sz="1100" b="1" i="0" u="none" strike="noStrike" dirty="0">
                          <a:solidFill>
                            <a:srgbClr val="000066"/>
                          </a:solidFill>
                          <a:effectLst/>
                          <a:latin typeface="Arial" panose="020B0604020202020204" pitchFamily="34" charset="0"/>
                          <a:cs typeface="Arial" panose="020B0604020202020204" pitchFamily="34" charset="0"/>
                        </a:rPr>
                        <a:t>Chronic Kidney Disease</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405 (18.1%)</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740 (16.1%)</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0.04</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72277884"/>
                  </a:ext>
                </a:extLst>
              </a:tr>
              <a:tr h="219456">
                <a:tc>
                  <a:txBody>
                    <a:bodyPr/>
                    <a:lstStyle/>
                    <a:p>
                      <a:pPr algn="l" fontAlgn="ctr"/>
                      <a:r>
                        <a:rPr lang="en-US" sz="1100" b="1" i="0" u="none" strike="noStrike" dirty="0">
                          <a:solidFill>
                            <a:srgbClr val="000066"/>
                          </a:solidFill>
                          <a:effectLst/>
                          <a:latin typeface="Arial" panose="020B0604020202020204" pitchFamily="34" charset="0"/>
                          <a:cs typeface="Arial" panose="020B0604020202020204" pitchFamily="34" charset="0"/>
                        </a:rPr>
                        <a:t>Anemia</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479 (21.4%)</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850 (18.5%)</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0.004</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41397241"/>
                  </a:ext>
                </a:extLst>
              </a:tr>
              <a:tr h="219456">
                <a:tc>
                  <a:txBody>
                    <a:bodyPr/>
                    <a:lstStyle/>
                    <a:p>
                      <a:pPr algn="l" fontAlgn="ctr"/>
                      <a:r>
                        <a:rPr lang="en-US" sz="1100" b="1" i="0" u="none" strike="noStrike" dirty="0">
                          <a:solidFill>
                            <a:srgbClr val="000066"/>
                          </a:solidFill>
                          <a:effectLst/>
                          <a:latin typeface="Arial" panose="020B0604020202020204" pitchFamily="34" charset="0"/>
                          <a:cs typeface="Arial" panose="020B0604020202020204" pitchFamily="34" charset="0"/>
                        </a:rPr>
                        <a:t>Acute Coronary Syndrome</a:t>
                      </a:r>
                      <a:r>
                        <a:rPr lang="en-US" sz="1100" b="1" i="0" u="none" strike="noStrike" baseline="0" dirty="0">
                          <a:solidFill>
                            <a:srgbClr val="000066"/>
                          </a:solidFill>
                          <a:effectLst/>
                          <a:latin typeface="Arial" panose="020B0604020202020204" pitchFamily="34" charset="0"/>
                          <a:cs typeface="Arial" panose="020B0604020202020204" pitchFamily="34" charset="0"/>
                        </a:rPr>
                        <a:t> presentation</a:t>
                      </a:r>
                      <a:endParaRPr lang="en-US" sz="1100" b="1" i="0" u="none" strike="noStrike" dirty="0">
                        <a:solidFill>
                          <a:srgbClr val="000066"/>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1488 (63.6%)</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3126 (65.4%)</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fontAlgn="ctr"/>
                      <a:r>
                        <a:rPr lang="en-US" sz="1100" b="0" i="0" u="none" strike="noStrike" dirty="0">
                          <a:solidFill>
                            <a:srgbClr val="000066"/>
                          </a:solidFill>
                          <a:effectLst/>
                          <a:latin typeface="Arial" panose="020B0604020202020204" pitchFamily="34" charset="0"/>
                          <a:cs typeface="Arial" panose="020B0604020202020204" pitchFamily="34" charset="0"/>
                        </a:rPr>
                        <a:t>&lt;0.0001</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723732630"/>
                  </a:ext>
                </a:extLst>
              </a:tr>
              <a:tr h="219456">
                <a:tc>
                  <a:txBody>
                    <a:bodyPr/>
                    <a:lstStyle/>
                    <a:p>
                      <a:pPr algn="l" fontAlgn="ctr"/>
                      <a:r>
                        <a:rPr lang="en-US" sz="1100" b="1" i="0" u="none" strike="noStrike" dirty="0">
                          <a:solidFill>
                            <a:srgbClr val="000066"/>
                          </a:solidFill>
                          <a:effectLst/>
                          <a:latin typeface="Arial" panose="020B0604020202020204" pitchFamily="34" charset="0"/>
                          <a:cs typeface="Arial" panose="020B0604020202020204" pitchFamily="34" charset="0"/>
                        </a:rPr>
                        <a:t>Current Smoker</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483 (20.6%)</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1065 (22.3%)</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0.11</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26296530"/>
                  </a:ext>
                </a:extLst>
              </a:tr>
              <a:tr h="219456">
                <a:tc>
                  <a:txBody>
                    <a:bodyPr/>
                    <a:lstStyle/>
                    <a:p>
                      <a:pPr algn="l" fontAlgn="ctr"/>
                      <a:r>
                        <a:rPr lang="en-US" sz="1100" b="1" i="0" u="none" strike="noStrike" dirty="0">
                          <a:solidFill>
                            <a:srgbClr val="000066"/>
                          </a:solidFill>
                          <a:effectLst/>
                          <a:latin typeface="Arial" panose="020B0604020202020204" pitchFamily="34" charset="0"/>
                          <a:cs typeface="Arial" panose="020B0604020202020204" pitchFamily="34" charset="0"/>
                        </a:rPr>
                        <a:t>Previous Myocardial Infarction</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672 (28.7%)</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1368 (28.6%)</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0.96</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3239106451"/>
                  </a:ext>
                </a:extLst>
              </a:tr>
              <a:tr h="219456">
                <a:tc>
                  <a:txBody>
                    <a:bodyPr/>
                    <a:lstStyle/>
                    <a:p>
                      <a:pPr algn="l" fontAlgn="ctr"/>
                      <a:r>
                        <a:rPr lang="en-US" sz="1100" b="1" i="0" u="none" strike="noStrike" dirty="0">
                          <a:solidFill>
                            <a:srgbClr val="000066"/>
                          </a:solidFill>
                          <a:effectLst/>
                          <a:latin typeface="Arial" panose="020B0604020202020204" pitchFamily="34" charset="0"/>
                          <a:cs typeface="Arial" panose="020B0604020202020204" pitchFamily="34" charset="0"/>
                        </a:rPr>
                        <a:t>Previous PCI</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971 (41.5%)</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2027 (42.4%)</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0.44</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4019714109"/>
                  </a:ext>
                </a:extLst>
              </a:tr>
              <a:tr h="219456">
                <a:tc>
                  <a:txBody>
                    <a:bodyPr/>
                    <a:lstStyle/>
                    <a:p>
                      <a:pPr algn="l" fontAlgn="ctr"/>
                      <a:r>
                        <a:rPr lang="en-US" sz="1100" b="1" i="0" u="none" strike="noStrike" dirty="0">
                          <a:solidFill>
                            <a:srgbClr val="000066"/>
                          </a:solidFill>
                          <a:effectLst/>
                          <a:latin typeface="Arial" panose="020B0604020202020204" pitchFamily="34" charset="0"/>
                          <a:cs typeface="Arial" panose="020B0604020202020204" pitchFamily="34" charset="0"/>
                        </a:rPr>
                        <a:t>Previous CABG</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361 (15.4%)</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349 (7.3%)</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67883019"/>
                  </a:ext>
                </a:extLst>
              </a:tr>
              <a:tr h="219456">
                <a:tc>
                  <a:txBody>
                    <a:bodyPr/>
                    <a:lstStyle/>
                    <a:p>
                      <a:r>
                        <a:rPr lang="en-US" sz="1100" b="1" dirty="0">
                          <a:solidFill>
                            <a:srgbClr val="000066"/>
                          </a:solidFill>
                          <a:latin typeface="Arial" panose="020B0604020202020204" pitchFamily="34" charset="0"/>
                          <a:cs typeface="Arial" panose="020B0604020202020204" pitchFamily="34" charset="0"/>
                        </a:rPr>
                        <a:t>Previous major bleeding episode</a:t>
                      </a:r>
                    </a:p>
                  </a:txBody>
                  <a:tcPr marL="57150" marR="9525" marT="9525" marB="0" anchor="ctr">
                    <a:lnL w="6350" cap="flat" cmpd="sng" algn="ctr">
                      <a:solidFill>
                        <a:srgbClr val="002060"/>
                      </a:solidFill>
                      <a:prstDash val="solid"/>
                      <a:round/>
                      <a:headEnd type="none" w="med" len="med"/>
                      <a:tailEnd type="none" w="med" len="med"/>
                    </a:lnL>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23 (1.0%)</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40 (0.8%)</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0.54</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58668011"/>
                  </a:ext>
                </a:extLst>
              </a:tr>
            </a:tbl>
          </a:graphicData>
        </a:graphic>
      </p:graphicFrame>
      <p:sp>
        <p:nvSpPr>
          <p:cNvPr id="5" name="enrol">
            <a:extLst>
              <a:ext uri="{FF2B5EF4-FFF2-40B4-BE49-F238E27FC236}">
                <a16:creationId xmlns:a16="http://schemas.microsoft.com/office/drawing/2014/main" id="{C16359CC-3946-4217-A881-FE2AE101782A}"/>
              </a:ext>
            </a:extLst>
          </p:cNvPr>
          <p:cNvSpPr txBox="1"/>
          <p:nvPr/>
        </p:nvSpPr>
        <p:spPr>
          <a:xfrm>
            <a:off x="2906233" y="4862082"/>
            <a:ext cx="3331534" cy="261610"/>
          </a:xfrm>
          <a:prstGeom prst="rect">
            <a:avLst/>
          </a:prstGeom>
          <a:noFill/>
        </p:spPr>
        <p:txBody>
          <a:bodyPr wrap="square" rtlCol="0" anchor="ctr">
            <a:spAutoFit/>
          </a:bodyPr>
          <a:lstStyle/>
          <a:p>
            <a:pPr algn="ctr"/>
            <a:r>
              <a:rPr lang="en-US" sz="1100" b="1" dirty="0">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2048695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 name="TextBox 31"/>
          <p:cNvSpPr txBox="1"/>
          <p:nvPr/>
        </p:nvSpPr>
        <p:spPr>
          <a:xfrm>
            <a:off x="330200" y="699822"/>
            <a:ext cx="8483600"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Baseline Angiographic &amp; Procedural Details</a:t>
            </a:r>
          </a:p>
        </p:txBody>
      </p:sp>
      <p:graphicFrame>
        <p:nvGraphicFramePr>
          <p:cNvPr id="34" name="Content Placeholder 3">
            <a:extLst>
              <a:ext uri="{FF2B5EF4-FFF2-40B4-BE49-F238E27FC236}">
                <a16:creationId xmlns:a16="http://schemas.microsoft.com/office/drawing/2014/main" id="{6F398754-F2B1-FB4E-9019-8B84E7DAC81F}"/>
              </a:ext>
            </a:extLst>
          </p:cNvPr>
          <p:cNvGraphicFramePr>
            <a:graphicFrameLocks/>
          </p:cNvGraphicFramePr>
          <p:nvPr>
            <p:extLst>
              <p:ext uri="{D42A27DB-BD31-4B8C-83A1-F6EECF244321}">
                <p14:modId xmlns:p14="http://schemas.microsoft.com/office/powerpoint/2010/main" val="1835160641"/>
              </p:ext>
            </p:extLst>
          </p:nvPr>
        </p:nvGraphicFramePr>
        <p:xfrm>
          <a:off x="914400" y="1127564"/>
          <a:ext cx="7315201" cy="3511296"/>
        </p:xfrm>
        <a:graphic>
          <a:graphicData uri="http://schemas.openxmlformats.org/drawingml/2006/table">
            <a:tbl>
              <a:tblPr firstRow="1" bandRow="1">
                <a:tableStyleId>{5C22544A-7EE6-4342-B048-85BDC9FD1C3A}</a:tableStyleId>
              </a:tblPr>
              <a:tblGrid>
                <a:gridCol w="3000375">
                  <a:extLst>
                    <a:ext uri="{9D8B030D-6E8A-4147-A177-3AD203B41FA5}">
                      <a16:colId xmlns:a16="http://schemas.microsoft.com/office/drawing/2014/main" val="4098331847"/>
                    </a:ext>
                  </a:extLst>
                </a:gridCol>
                <a:gridCol w="1624013">
                  <a:extLst>
                    <a:ext uri="{9D8B030D-6E8A-4147-A177-3AD203B41FA5}">
                      <a16:colId xmlns:a16="http://schemas.microsoft.com/office/drawing/2014/main" val="3953324975"/>
                    </a:ext>
                  </a:extLst>
                </a:gridCol>
                <a:gridCol w="1624013">
                  <a:extLst>
                    <a:ext uri="{9D8B030D-6E8A-4147-A177-3AD203B41FA5}">
                      <a16:colId xmlns:a16="http://schemas.microsoft.com/office/drawing/2014/main" val="3702095771"/>
                    </a:ext>
                  </a:extLst>
                </a:gridCol>
                <a:gridCol w="1066800">
                  <a:extLst>
                    <a:ext uri="{9D8B030D-6E8A-4147-A177-3AD203B41FA5}">
                      <a16:colId xmlns:a16="http://schemas.microsoft.com/office/drawing/2014/main" val="2856973479"/>
                    </a:ext>
                  </a:extLst>
                </a:gridCol>
              </a:tblGrid>
              <a:tr h="438912">
                <a:tc>
                  <a:txBody>
                    <a:bodyPr/>
                    <a:lstStyle/>
                    <a:p>
                      <a:pPr algn="l"/>
                      <a:r>
                        <a:rPr lang="en-US" sz="1100" b="1" i="0" dirty="0">
                          <a:latin typeface="Arial" panose="020B0604020202020204" pitchFamily="34" charset="0"/>
                          <a:cs typeface="Arial" panose="020B0604020202020204" pitchFamily="34" charset="0"/>
                        </a:rPr>
                        <a:t>Variable</a:t>
                      </a:r>
                    </a:p>
                  </a:txBody>
                  <a:tcPr anchor="ctr">
                    <a:lnL w="6350" cap="flat" cmpd="sng" algn="ctr">
                      <a:solidFill>
                        <a:srgbClr val="002060"/>
                      </a:solidFill>
                      <a:prstDash val="solid"/>
                      <a:round/>
                      <a:headEnd type="none" w="med" len="med"/>
                      <a:tailEnd type="none" w="med" len="med"/>
                    </a:lnL>
                    <a:lnT w="6350" cap="flat" cmpd="sng" algn="ctr">
                      <a:solidFill>
                        <a:srgbClr val="002060"/>
                      </a:solidFill>
                      <a:prstDash val="solid"/>
                      <a:round/>
                      <a:headEnd type="none" w="med" len="med"/>
                      <a:tailEnd type="none" w="med" len="med"/>
                    </a:lnT>
                    <a:solidFill>
                      <a:srgbClr val="000066"/>
                    </a:solidFill>
                  </a:tcPr>
                </a:tc>
                <a:tc>
                  <a:txBody>
                    <a:bodyPr/>
                    <a:lstStyle/>
                    <a:p>
                      <a:pPr algn="ctr" fontAlgn="ctr"/>
                      <a:r>
                        <a:rPr lang="en-US" sz="1100" b="1" i="0" u="none" strike="noStrike" baseline="0" dirty="0">
                          <a:effectLst/>
                          <a:latin typeface="Arial" panose="020B0604020202020204" pitchFamily="34" charset="0"/>
                          <a:cs typeface="Arial" panose="020B0604020202020204" pitchFamily="34" charset="0"/>
                        </a:rPr>
                        <a:t>Complex PCI</a:t>
                      </a:r>
                    </a:p>
                    <a:p>
                      <a:pPr algn="ctr" fontAlgn="ctr"/>
                      <a:r>
                        <a:rPr lang="en-US" sz="1100" b="1" i="0" u="none" strike="noStrike" dirty="0">
                          <a:effectLst/>
                          <a:latin typeface="Arial" panose="020B0604020202020204" pitchFamily="34" charset="0"/>
                          <a:cs typeface="Arial" panose="020B0604020202020204" pitchFamily="34" charset="0"/>
                        </a:rPr>
                        <a:t>(N = 2342)</a:t>
                      </a: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a:txBody>
                    <a:bodyPr/>
                    <a:lstStyle/>
                    <a:p>
                      <a:pPr algn="ctr" fontAlgn="ctr"/>
                      <a:r>
                        <a:rPr lang="en-US" sz="1100" b="1" i="0" u="none" strike="noStrike" dirty="0">
                          <a:effectLst/>
                          <a:latin typeface="Arial" panose="020B0604020202020204" pitchFamily="34" charset="0"/>
                          <a:cs typeface="Arial" panose="020B0604020202020204" pitchFamily="34" charset="0"/>
                        </a:rPr>
                        <a:t>Non-Complex PCI</a:t>
                      </a:r>
                    </a:p>
                    <a:p>
                      <a:pPr algn="ctr" fontAlgn="ctr"/>
                      <a:r>
                        <a:rPr lang="en-US" sz="1100" b="1" i="0" u="none" strike="noStrike" dirty="0">
                          <a:effectLst/>
                          <a:latin typeface="Arial" panose="020B0604020202020204" pitchFamily="34" charset="0"/>
                          <a:cs typeface="Arial" panose="020B0604020202020204" pitchFamily="34" charset="0"/>
                        </a:rPr>
                        <a:t>(N = 4777)</a:t>
                      </a: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a:txBody>
                    <a:bodyPr/>
                    <a:lstStyle/>
                    <a:p>
                      <a:pPr algn="ctr" fontAlgn="ctr"/>
                      <a:r>
                        <a:rPr lang="en-US" sz="1100" b="1" i="0" u="none" strike="noStrike" dirty="0">
                          <a:effectLst/>
                          <a:latin typeface="Arial" panose="020B0604020202020204" pitchFamily="34" charset="0"/>
                          <a:cs typeface="Arial" panose="020B0604020202020204" pitchFamily="34" charset="0"/>
                        </a:rPr>
                        <a:t>p-value</a:t>
                      </a:r>
                    </a:p>
                  </a:txBody>
                  <a:tcPr marL="9525" marR="9525" marT="9525" marB="0" anchor="ctr">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solidFill>
                      <a:srgbClr val="000066"/>
                    </a:solidFill>
                  </a:tcPr>
                </a:tc>
                <a:extLst>
                  <a:ext uri="{0D108BD9-81ED-4DB2-BD59-A6C34878D82A}">
                    <a16:rowId xmlns:a16="http://schemas.microsoft.com/office/drawing/2014/main" val="3050193772"/>
                  </a:ext>
                </a:extLst>
              </a:tr>
              <a:tr h="219456">
                <a:tc>
                  <a:txBody>
                    <a:bodyPr/>
                    <a:lstStyle/>
                    <a:p>
                      <a:pPr algn="l" fontAlgn="ctr"/>
                      <a:r>
                        <a:rPr lang="en-US" sz="1100" b="1" i="0" u="none" strike="noStrike" dirty="0">
                          <a:solidFill>
                            <a:srgbClr val="000066"/>
                          </a:solidFill>
                          <a:effectLst/>
                          <a:latin typeface="Arial" panose="020B0604020202020204" pitchFamily="34" charset="0"/>
                          <a:cs typeface="Arial" panose="020B0604020202020204" pitchFamily="34" charset="0"/>
                        </a:rPr>
                        <a:t>Multivessel CAD </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1734 (74.0%)</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2732 (57.2%)</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833172060"/>
                  </a:ext>
                </a:extLst>
              </a:tr>
              <a:tr h="219456">
                <a:tc>
                  <a:txBody>
                    <a:bodyPr/>
                    <a:lstStyle/>
                    <a:p>
                      <a:pPr algn="l" fontAlgn="ctr"/>
                      <a:r>
                        <a:rPr lang="en-US" sz="1100" b="1" i="0" u="none" strike="noStrike" dirty="0">
                          <a:solidFill>
                            <a:srgbClr val="000066"/>
                          </a:solidFill>
                          <a:effectLst/>
                          <a:latin typeface="Arial" panose="020B0604020202020204" pitchFamily="34" charset="0"/>
                          <a:cs typeface="Arial" panose="020B0604020202020204" pitchFamily="34" charset="0"/>
                        </a:rPr>
                        <a:t> Number of vessels treated</a:t>
                      </a:r>
                    </a:p>
                  </a:txBody>
                  <a:tcPr marL="9525" marR="9525" marT="9525" marB="0" anchor="ctr">
                    <a:lnL w="6350" cap="flat" cmpd="sng" algn="ctr">
                      <a:solidFill>
                        <a:srgbClr val="002060"/>
                      </a:solidFill>
                      <a:prstDash val="solid"/>
                      <a:round/>
                      <a:headEnd type="none" w="med" len="med"/>
                      <a:tailEnd type="none" w="med" len="med"/>
                    </a:ln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1.6 ± 0.7 </a:t>
                      </a:r>
                    </a:p>
                  </a:txBody>
                  <a:tcPr marL="68580" marR="68580" marT="0" marB="0" anchor="ct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1.2 ± 0.4 </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4176111197"/>
                  </a:ext>
                </a:extLst>
              </a:tr>
              <a:tr h="219456">
                <a:tc>
                  <a:txBody>
                    <a:bodyPr/>
                    <a:lstStyle/>
                    <a:p>
                      <a:pPr algn="l" fontAlgn="ctr"/>
                      <a:r>
                        <a:rPr lang="en-US" sz="1100" b="1" i="0" u="none" strike="noStrike" dirty="0">
                          <a:solidFill>
                            <a:srgbClr val="000066"/>
                          </a:solidFill>
                          <a:effectLst/>
                          <a:latin typeface="Arial" panose="020B0604020202020204" pitchFamily="34" charset="0"/>
                          <a:cs typeface="Arial" panose="020B0604020202020204" pitchFamily="34" charset="0"/>
                        </a:rPr>
                        <a:t>Target vessel</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521767312"/>
                  </a:ext>
                </a:extLst>
              </a:tr>
              <a:tr h="219456">
                <a:tc>
                  <a:txBody>
                    <a:bodyPr/>
                    <a:lstStyle/>
                    <a:p>
                      <a:pPr marL="230188" indent="0" algn="l" fontAlgn="ctr">
                        <a:tabLst/>
                      </a:pPr>
                      <a:r>
                        <a:rPr lang="en-US" sz="1100" b="1" i="0" u="none" strike="noStrike" dirty="0">
                          <a:solidFill>
                            <a:srgbClr val="000066"/>
                          </a:solidFill>
                          <a:effectLst/>
                          <a:latin typeface="Arial" panose="020B0604020202020204" pitchFamily="34" charset="0"/>
                          <a:cs typeface="Arial" panose="020B0604020202020204" pitchFamily="34" charset="0"/>
                        </a:rPr>
                        <a:t>LAD</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1429 (61.0%)</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2574 (53.9%)</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941817851"/>
                  </a:ext>
                </a:extLst>
              </a:tr>
              <a:tr h="219456">
                <a:tc>
                  <a:txBody>
                    <a:bodyPr/>
                    <a:lstStyle/>
                    <a:p>
                      <a:pPr marL="230188" indent="0" algn="l" fontAlgn="ctr">
                        <a:tabLst/>
                      </a:pPr>
                      <a:r>
                        <a:rPr lang="en-US" sz="1100" b="1" i="0" u="none" strike="noStrike" dirty="0">
                          <a:solidFill>
                            <a:srgbClr val="000066"/>
                          </a:solidFill>
                          <a:effectLst/>
                          <a:latin typeface="Arial" panose="020B0604020202020204" pitchFamily="34" charset="0"/>
                          <a:cs typeface="Arial" panose="020B0604020202020204" pitchFamily="34" charset="0"/>
                        </a:rPr>
                        <a:t>RCA</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996 (42.5%)</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1504 (31.5%)</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42283353"/>
                  </a:ext>
                </a:extLst>
              </a:tr>
              <a:tr h="219456">
                <a:tc>
                  <a:txBody>
                    <a:bodyPr/>
                    <a:lstStyle/>
                    <a:p>
                      <a:pPr marL="230188" indent="0" algn="l" fontAlgn="ctr">
                        <a:tabLst/>
                      </a:pPr>
                      <a:r>
                        <a:rPr lang="en-US" sz="1100" b="1" i="0" u="none" strike="noStrike" dirty="0">
                          <a:solidFill>
                            <a:srgbClr val="000066"/>
                          </a:solidFill>
                          <a:effectLst/>
                          <a:latin typeface="Arial" panose="020B0604020202020204" pitchFamily="34" charset="0"/>
                          <a:cs typeface="Arial" panose="020B0604020202020204" pitchFamily="34" charset="0"/>
                        </a:rPr>
                        <a:t>LCX</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874 (37.3%)</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1423 (29.8%)</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199405345"/>
                  </a:ext>
                </a:extLst>
              </a:tr>
              <a:tr h="219456">
                <a:tc>
                  <a:txBody>
                    <a:bodyPr/>
                    <a:lstStyle/>
                    <a:p>
                      <a:pPr marL="230188" indent="0" algn="l" fontAlgn="ctr">
                        <a:tabLst/>
                      </a:pPr>
                      <a:r>
                        <a:rPr lang="en-US" sz="1100" b="1" i="0" u="none" strike="noStrike" dirty="0">
                          <a:solidFill>
                            <a:srgbClr val="000066"/>
                          </a:solidFill>
                          <a:effectLst/>
                          <a:latin typeface="Arial" panose="020B0604020202020204" pitchFamily="34" charset="0"/>
                          <a:cs typeface="Arial" panose="020B0604020202020204" pitchFamily="34" charset="0"/>
                        </a:rPr>
                        <a:t>Venous or arterial bypass graft</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161 (6.9%)</a:t>
                      </a:r>
                    </a:p>
                  </a:txBody>
                  <a:tcPr marL="68580" marR="68580" marT="0" marB="0" anchor="ct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0 (0.0%)</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86408108"/>
                  </a:ext>
                </a:extLst>
              </a:tr>
              <a:tr h="219456">
                <a:tc>
                  <a:txBody>
                    <a:bodyPr/>
                    <a:lstStyle/>
                    <a:p>
                      <a:pPr marL="57150" indent="-57150" algn="l" fontAlgn="ctr">
                        <a:tabLst/>
                      </a:pPr>
                      <a:r>
                        <a:rPr lang="en-US" sz="1100" b="1" i="0" u="none" strike="noStrike" dirty="0">
                          <a:solidFill>
                            <a:srgbClr val="000066"/>
                          </a:solidFill>
                          <a:effectLst/>
                          <a:latin typeface="Arial" panose="020B0604020202020204" pitchFamily="34" charset="0"/>
                          <a:cs typeface="Arial" panose="020B0604020202020204" pitchFamily="34" charset="0"/>
                        </a:rPr>
                        <a:t> Left Main Disease ≥50%</a:t>
                      </a:r>
                    </a:p>
                  </a:txBody>
                  <a:tcPr marL="9525" marR="9525" marT="9525" marB="0" anchor="ctr">
                    <a:lnL w="6350" cap="flat" cmpd="sng" algn="ctr">
                      <a:solidFill>
                        <a:srgbClr val="002060"/>
                      </a:solidFill>
                      <a:prstDash val="solid"/>
                      <a:round/>
                      <a:headEnd type="none" w="med" len="med"/>
                      <a:tailEnd type="none" w="med" len="med"/>
                    </a:lnL>
                  </a:tcP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353 (15.1%)</a:t>
                      </a:r>
                    </a:p>
                  </a:txBody>
                  <a:tcPr marL="68580" marR="68580" marT="0" marB="0" anchor="ct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0 (0.0%)</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0.14</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613270165"/>
                  </a:ext>
                </a:extLst>
              </a:tr>
              <a:tr h="219456">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0066"/>
                          </a:solidFill>
                          <a:effectLst/>
                          <a:latin typeface="Arial" panose="020B0604020202020204" pitchFamily="34" charset="0"/>
                          <a:cs typeface="Arial" panose="020B0604020202020204" pitchFamily="34" charset="0"/>
                        </a:rPr>
                        <a:t>Number of lesions treated </a:t>
                      </a:r>
                      <a:r>
                        <a:rPr lang="en-US" sz="1100" b="1" i="0" u="none" strike="noStrike" baseline="0" dirty="0">
                          <a:solidFill>
                            <a:srgbClr val="000066"/>
                          </a:solidFill>
                          <a:effectLst/>
                          <a:latin typeface="Arial" panose="020B0604020202020204" pitchFamily="34" charset="0"/>
                          <a:cs typeface="Arial" panose="020B0604020202020204" pitchFamily="34" charset="0"/>
                        </a:rPr>
                        <a:t>[Mean ± SD]</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2.1 ± 0.9 </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155575"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1.3 ± 0.4 </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363652729"/>
                  </a:ext>
                </a:extLst>
              </a:tr>
              <a:tr h="219456">
                <a:tc>
                  <a:txBody>
                    <a:bodyPr/>
                    <a:lstStyle/>
                    <a:p>
                      <a:r>
                        <a:rPr lang="en-US" sz="1100" b="1" dirty="0">
                          <a:solidFill>
                            <a:srgbClr val="000066"/>
                          </a:solidFill>
                          <a:latin typeface="Arial" panose="020B0604020202020204" pitchFamily="34" charset="0"/>
                          <a:cs typeface="Arial" panose="020B0604020202020204" pitchFamily="34" charset="0"/>
                        </a:rPr>
                        <a:t>Lesion morphology</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72277884"/>
                  </a:ext>
                </a:extLst>
              </a:tr>
              <a:tr h="219456">
                <a:tc>
                  <a:txBody>
                    <a:bodyPr/>
                    <a:lstStyle/>
                    <a:p>
                      <a:pPr marL="230188" indent="0" algn="l" fontAlgn="ctr"/>
                      <a:r>
                        <a:rPr lang="en-US" sz="1100" b="1" i="0" u="none" strike="noStrike" dirty="0">
                          <a:solidFill>
                            <a:srgbClr val="000066"/>
                          </a:solidFill>
                          <a:effectLst/>
                          <a:latin typeface="Arial" panose="020B0604020202020204" pitchFamily="34" charset="0"/>
                          <a:cs typeface="Arial" panose="020B0604020202020204" pitchFamily="34" charset="0"/>
                        </a:rPr>
                        <a:t>Calcification, moderate/severe</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506 (21.6%)</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481 (10.1%)</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723732630"/>
                  </a:ext>
                </a:extLst>
              </a:tr>
              <a:tr h="219456">
                <a:tc>
                  <a:txBody>
                    <a:bodyPr/>
                    <a:lstStyle/>
                    <a:p>
                      <a:pPr marL="230188" indent="0" algn="l" fontAlgn="ctr"/>
                      <a:r>
                        <a:rPr lang="en-US" sz="1100" b="1" i="0" u="none" strike="noStrike" dirty="0">
                          <a:solidFill>
                            <a:srgbClr val="000066"/>
                          </a:solidFill>
                          <a:effectLst/>
                          <a:latin typeface="Arial" panose="020B0604020202020204" pitchFamily="34" charset="0"/>
                          <a:cs typeface="Arial" panose="020B0604020202020204" pitchFamily="34" charset="0"/>
                        </a:rPr>
                        <a:t>Any bifurcation</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502 (21.4%)</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364 (7.6%)</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26296530"/>
                  </a:ext>
                </a:extLst>
              </a:tr>
              <a:tr h="219456">
                <a:tc>
                  <a:txBody>
                    <a:bodyPr/>
                    <a:lstStyle/>
                    <a:p>
                      <a:pPr marL="230188" indent="0"/>
                      <a:r>
                        <a:rPr lang="en-US" sz="1100" b="1" dirty="0">
                          <a:solidFill>
                            <a:srgbClr val="000066"/>
                          </a:solidFill>
                          <a:latin typeface="Arial" panose="020B0604020202020204" pitchFamily="34" charset="0"/>
                          <a:cs typeface="Arial" panose="020B0604020202020204" pitchFamily="34" charset="0"/>
                        </a:rPr>
                        <a:t>Chronic total</a:t>
                      </a:r>
                      <a:r>
                        <a:rPr lang="en-US" sz="1100" b="1" baseline="0" dirty="0">
                          <a:solidFill>
                            <a:srgbClr val="000066"/>
                          </a:solidFill>
                          <a:latin typeface="Arial" panose="020B0604020202020204" pitchFamily="34" charset="0"/>
                          <a:cs typeface="Arial" panose="020B0604020202020204" pitchFamily="34" charset="0"/>
                        </a:rPr>
                        <a:t> occlusion</a:t>
                      </a:r>
                      <a:endParaRPr lang="en-US" sz="1100" b="1" dirty="0">
                        <a:solidFill>
                          <a:srgbClr val="000066"/>
                        </a:solidFill>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446 (19.0%)</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0 (0.0%)</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67883019"/>
                  </a:ext>
                </a:extLst>
              </a:tr>
              <a:tr h="219456">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0066"/>
                          </a:solidFill>
                          <a:effectLst/>
                          <a:latin typeface="Arial" panose="020B0604020202020204" pitchFamily="34" charset="0"/>
                          <a:cs typeface="Arial" panose="020B0604020202020204" pitchFamily="34" charset="0"/>
                        </a:rPr>
                        <a:t>Total stent length </a:t>
                      </a:r>
                      <a:r>
                        <a:rPr lang="en-US" sz="1100" b="1" i="0" u="none" strike="noStrike" baseline="0" dirty="0">
                          <a:solidFill>
                            <a:srgbClr val="000066"/>
                          </a:solidFill>
                          <a:effectLst/>
                          <a:latin typeface="Arial" panose="020B0604020202020204" pitchFamily="34" charset="0"/>
                          <a:cs typeface="Arial" panose="020B0604020202020204" pitchFamily="34" charset="0"/>
                        </a:rPr>
                        <a:t>[Mean ± SD]</a:t>
                      </a:r>
                    </a:p>
                  </a:txBody>
                  <a:tcPr marL="57150" marR="9525" marT="9525" marB="0" anchor="ctr">
                    <a:lnL w="6350" cap="flat" cmpd="sng" algn="ctr">
                      <a:solidFill>
                        <a:srgbClr val="002060"/>
                      </a:solidFill>
                      <a:prstDash val="solid"/>
                      <a:round/>
                      <a:headEnd type="none" w="med" len="med"/>
                      <a:tailEnd type="none" w="med" len="med"/>
                    </a:lnL>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59.6 ± 29.4 </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30.2 ± 13.1 </a:t>
                      </a: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nchor="ctr">
                    <a:lnR w="6350" cap="flat" cmpd="sng" algn="ctr">
                      <a:solidFill>
                        <a:srgbClr val="002060"/>
                      </a:solidFill>
                      <a:prstDash val="solid"/>
                      <a:round/>
                      <a:headEnd type="none" w="med" len="med"/>
                      <a:tailEnd type="none" w="med" len="med"/>
                    </a:lnR>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58668011"/>
                  </a:ext>
                </a:extLst>
              </a:tr>
            </a:tbl>
          </a:graphicData>
        </a:graphic>
      </p:graphicFrame>
      <p:sp>
        <p:nvSpPr>
          <p:cNvPr id="9" name="TextBox 8">
            <a:extLst>
              <a:ext uri="{FF2B5EF4-FFF2-40B4-BE49-F238E27FC236}">
                <a16:creationId xmlns:a16="http://schemas.microsoft.com/office/drawing/2014/main" id="{22C09531-DFED-654B-A79A-BFB5EB4E8103}"/>
              </a:ext>
            </a:extLst>
          </p:cNvPr>
          <p:cNvSpPr txBox="1"/>
          <p:nvPr/>
        </p:nvSpPr>
        <p:spPr>
          <a:xfrm>
            <a:off x="-8014" y="184215"/>
            <a:ext cx="9160029" cy="584775"/>
          </a:xfrm>
          <a:prstGeom prst="rect">
            <a:avLst/>
          </a:prstGeom>
          <a:noFill/>
        </p:spPr>
        <p:txBody>
          <a:bodyPr wrap="square" rtlCol="0">
            <a:spAutoFit/>
          </a:bodyPr>
          <a:lstStyle/>
          <a:p>
            <a:pPr algn="ctr"/>
            <a:r>
              <a:rPr lang="en-US" sz="3200" b="1" dirty="0">
                <a:solidFill>
                  <a:srgbClr val="B2860E"/>
                </a:solidFill>
                <a:latin typeface="Arial" panose="020B0604020202020204" pitchFamily="34" charset="0"/>
                <a:cs typeface="Arial" panose="020B0604020202020204" pitchFamily="34" charset="0"/>
              </a:rPr>
              <a:t>TWILIGHT-Complex: Patient Characteristics</a:t>
            </a:r>
          </a:p>
        </p:txBody>
      </p:sp>
      <p:sp>
        <p:nvSpPr>
          <p:cNvPr id="5" name="enrol">
            <a:extLst>
              <a:ext uri="{FF2B5EF4-FFF2-40B4-BE49-F238E27FC236}">
                <a16:creationId xmlns:a16="http://schemas.microsoft.com/office/drawing/2014/main" id="{E1D681F0-ABEF-48F1-9B7A-570DEBB6065C}"/>
              </a:ext>
            </a:extLst>
          </p:cNvPr>
          <p:cNvSpPr txBox="1"/>
          <p:nvPr/>
        </p:nvSpPr>
        <p:spPr>
          <a:xfrm>
            <a:off x="2906233" y="4847903"/>
            <a:ext cx="3331534" cy="261610"/>
          </a:xfrm>
          <a:prstGeom prst="rect">
            <a:avLst/>
          </a:prstGeom>
          <a:noFill/>
        </p:spPr>
        <p:txBody>
          <a:bodyPr wrap="square" rtlCol="0" anchor="ctr">
            <a:spAutoFit/>
          </a:bodyPr>
          <a:lstStyle/>
          <a:p>
            <a:pPr algn="ctr"/>
            <a:r>
              <a:rPr lang="en-US" sz="1100" b="1" dirty="0">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1073033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4E7AD-9F85-984F-BBF5-8081B150722E}"/>
              </a:ext>
            </a:extLst>
          </p:cNvPr>
          <p:cNvSpPr txBox="1"/>
          <p:nvPr/>
        </p:nvSpPr>
        <p:spPr>
          <a:xfrm>
            <a:off x="0" y="172926"/>
            <a:ext cx="9031111"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TWILIGHT: Components of Complex PCI</a:t>
            </a:r>
          </a:p>
        </p:txBody>
      </p:sp>
      <p:grpSp>
        <p:nvGrpSpPr>
          <p:cNvPr id="13" name="Group 12">
            <a:extLst>
              <a:ext uri="{FF2B5EF4-FFF2-40B4-BE49-F238E27FC236}">
                <a16:creationId xmlns:a16="http://schemas.microsoft.com/office/drawing/2014/main" id="{462B8A97-C097-A541-87E3-FFEE70E93998}"/>
              </a:ext>
            </a:extLst>
          </p:cNvPr>
          <p:cNvGrpSpPr/>
          <p:nvPr/>
        </p:nvGrpSpPr>
        <p:grpSpPr>
          <a:xfrm>
            <a:off x="27567" y="925689"/>
            <a:ext cx="9003544" cy="3567290"/>
            <a:chOff x="936786" y="862018"/>
            <a:chExt cx="10313484" cy="5337266"/>
          </a:xfrm>
        </p:grpSpPr>
        <p:graphicFrame>
          <p:nvGraphicFramePr>
            <p:cNvPr id="14" name="Chart 13">
              <a:extLst>
                <a:ext uri="{FF2B5EF4-FFF2-40B4-BE49-F238E27FC236}">
                  <a16:creationId xmlns:a16="http://schemas.microsoft.com/office/drawing/2014/main" id="{A1D6A199-DE4D-7F40-ACBF-62F54BF01C98}"/>
                </a:ext>
              </a:extLst>
            </p:cNvPr>
            <p:cNvGraphicFramePr/>
            <p:nvPr>
              <p:extLst>
                <p:ext uri="{D42A27DB-BD31-4B8C-83A1-F6EECF244321}">
                  <p14:modId xmlns:p14="http://schemas.microsoft.com/office/powerpoint/2010/main" val="2156504590"/>
                </p:ext>
              </p:extLst>
            </p:nvPr>
          </p:nvGraphicFramePr>
          <p:xfrm>
            <a:off x="1331943" y="862018"/>
            <a:ext cx="9918327" cy="533726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83DF17C-459D-D34F-B797-BB1DA9003215}"/>
                </a:ext>
              </a:extLst>
            </p:cNvPr>
            <p:cNvSpPr txBox="1"/>
            <p:nvPr/>
          </p:nvSpPr>
          <p:spPr>
            <a:xfrm rot="16200000">
              <a:off x="-433183" y="3031332"/>
              <a:ext cx="3057237" cy="317300"/>
            </a:xfrm>
            <a:prstGeom prst="rect">
              <a:avLst/>
            </a:prstGeom>
            <a:noFill/>
          </p:spPr>
          <p:txBody>
            <a:bodyPr wrap="square" rtlCol="0">
              <a:spAutoFit/>
            </a:bodyPr>
            <a:lstStyle/>
            <a:p>
              <a:pPr algn="ctr"/>
              <a:r>
                <a:rPr lang="en-US" sz="1200" dirty="0">
                  <a:solidFill>
                    <a:srgbClr val="000066"/>
                  </a:solidFill>
                  <a:latin typeface="Arial" panose="020B0604020202020204" pitchFamily="34" charset="0"/>
                  <a:cs typeface="Arial" panose="020B0604020202020204" pitchFamily="34" charset="0"/>
                </a:rPr>
                <a:t>Prevalence (%)</a:t>
              </a:r>
            </a:p>
          </p:txBody>
        </p:sp>
      </p:grpSp>
      <p:sp>
        <p:nvSpPr>
          <p:cNvPr id="6" name="enrol">
            <a:extLst>
              <a:ext uri="{FF2B5EF4-FFF2-40B4-BE49-F238E27FC236}">
                <a16:creationId xmlns:a16="http://schemas.microsoft.com/office/drawing/2014/main" id="{0A70C245-F759-491E-9B88-50EF27D91B3C}"/>
              </a:ext>
            </a:extLst>
          </p:cNvPr>
          <p:cNvSpPr txBox="1"/>
          <p:nvPr/>
        </p:nvSpPr>
        <p:spPr>
          <a:xfrm>
            <a:off x="3632396" y="4708964"/>
            <a:ext cx="1879209" cy="261610"/>
          </a:xfrm>
          <a:prstGeom prst="rect">
            <a:avLst/>
          </a:prstGeom>
          <a:noFill/>
        </p:spPr>
        <p:txBody>
          <a:bodyPr wrap="square" rtlCol="0" anchor="ctr">
            <a:spAutoFit/>
          </a:bodyPr>
          <a:lstStyle/>
          <a:p>
            <a:pPr algn="ctr"/>
            <a:r>
              <a:rPr lang="en-US" sz="1100" b="1" dirty="0">
                <a:solidFill>
                  <a:schemeClr val="bg1"/>
                </a:solidFill>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164041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4" name="Rectangle 123"/>
          <p:cNvSpPr/>
          <p:nvPr/>
        </p:nvSpPr>
        <p:spPr>
          <a:xfrm>
            <a:off x="0" y="4381500"/>
            <a:ext cx="9144000" cy="7493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330200" y="553065"/>
            <a:ext cx="8483600"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Intention-To-Treat Cohort</a:t>
            </a:r>
          </a:p>
        </p:txBody>
      </p:sp>
      <p:sp>
        <p:nvSpPr>
          <p:cNvPr id="63" name="TextBox 62">
            <a:extLst>
              <a:ext uri="{FF2B5EF4-FFF2-40B4-BE49-F238E27FC236}">
                <a16:creationId xmlns:a16="http://schemas.microsoft.com/office/drawing/2014/main" id="{9F0808A4-6B6B-3C4A-98AC-BFB3E2C1BAEE}"/>
              </a:ext>
            </a:extLst>
          </p:cNvPr>
          <p:cNvSpPr txBox="1"/>
          <p:nvPr/>
        </p:nvSpPr>
        <p:spPr>
          <a:xfrm>
            <a:off x="-8014" y="37458"/>
            <a:ext cx="9160029" cy="584775"/>
          </a:xfrm>
          <a:prstGeom prst="rect">
            <a:avLst/>
          </a:prstGeom>
          <a:noFill/>
        </p:spPr>
        <p:txBody>
          <a:bodyPr wrap="square" rtlCol="0">
            <a:spAutoFit/>
          </a:bodyPr>
          <a:lstStyle/>
          <a:p>
            <a:pPr algn="ctr"/>
            <a:r>
              <a:rPr lang="en-US" sz="3200" b="1" dirty="0">
                <a:solidFill>
                  <a:srgbClr val="B2860E"/>
                </a:solidFill>
                <a:latin typeface="Arial" panose="020B0604020202020204" pitchFamily="34" charset="0"/>
                <a:cs typeface="Arial" panose="020B0604020202020204" pitchFamily="34" charset="0"/>
              </a:rPr>
              <a:t>TWILIGHT-Complex: BARC 2, 3 or 5 Bleeding</a:t>
            </a:r>
          </a:p>
        </p:txBody>
      </p:sp>
      <p:pic>
        <p:nvPicPr>
          <p:cNvPr id="6" name="Picture 5">
            <a:extLst>
              <a:ext uri="{FF2B5EF4-FFF2-40B4-BE49-F238E27FC236}">
                <a16:creationId xmlns:a16="http://schemas.microsoft.com/office/drawing/2014/main" id="{360FB538-7C85-EC45-9283-E6732743880D}"/>
              </a:ext>
            </a:extLst>
          </p:cNvPr>
          <p:cNvPicPr>
            <a:picLocks noChangeAspect="1"/>
          </p:cNvPicPr>
          <p:nvPr/>
        </p:nvPicPr>
        <p:blipFill>
          <a:blip r:embed="rId2"/>
          <a:stretch>
            <a:fillRect/>
          </a:stretch>
        </p:blipFill>
        <p:spPr>
          <a:xfrm>
            <a:off x="22579" y="1122421"/>
            <a:ext cx="8412480" cy="4028997"/>
          </a:xfrm>
          <a:prstGeom prst="rect">
            <a:avLst/>
          </a:prstGeom>
        </p:spPr>
      </p:pic>
      <p:pic>
        <p:nvPicPr>
          <p:cNvPr id="7" name="Picture 6">
            <a:extLst>
              <a:ext uri="{FF2B5EF4-FFF2-40B4-BE49-F238E27FC236}">
                <a16:creationId xmlns:a16="http://schemas.microsoft.com/office/drawing/2014/main" id="{AD1FBEA4-7256-564E-9771-12D98C67458C}"/>
              </a:ext>
            </a:extLst>
          </p:cNvPr>
          <p:cNvPicPr>
            <a:picLocks noChangeAspect="1"/>
          </p:cNvPicPr>
          <p:nvPr/>
        </p:nvPicPr>
        <p:blipFill>
          <a:blip r:embed="rId3"/>
          <a:stretch>
            <a:fillRect/>
          </a:stretch>
        </p:blipFill>
        <p:spPr>
          <a:xfrm>
            <a:off x="2492022" y="953175"/>
            <a:ext cx="4754880" cy="805768"/>
          </a:xfrm>
          <a:prstGeom prst="rect">
            <a:avLst/>
          </a:prstGeom>
        </p:spPr>
      </p:pic>
      <p:sp>
        <p:nvSpPr>
          <p:cNvPr id="8" name="enrol">
            <a:extLst>
              <a:ext uri="{FF2B5EF4-FFF2-40B4-BE49-F238E27FC236}">
                <a16:creationId xmlns:a16="http://schemas.microsoft.com/office/drawing/2014/main" id="{419EE6C8-23B9-4D40-B21E-20828D8DA1E8}"/>
              </a:ext>
            </a:extLst>
          </p:cNvPr>
          <p:cNvSpPr txBox="1"/>
          <p:nvPr/>
        </p:nvSpPr>
        <p:spPr>
          <a:xfrm>
            <a:off x="7445313" y="4876884"/>
            <a:ext cx="1709605" cy="246221"/>
          </a:xfrm>
          <a:prstGeom prst="rect">
            <a:avLst/>
          </a:prstGeom>
          <a:noFill/>
        </p:spPr>
        <p:txBody>
          <a:bodyPr wrap="square" rtlCol="0" anchor="ctr">
            <a:spAutoFit/>
          </a:bodyPr>
          <a:lstStyle/>
          <a:p>
            <a:pPr algn="ctr"/>
            <a:r>
              <a:rPr lang="en-US" sz="1000" b="1" dirty="0">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36159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4" name="Rectangle 123"/>
          <p:cNvSpPr/>
          <p:nvPr/>
        </p:nvSpPr>
        <p:spPr>
          <a:xfrm>
            <a:off x="0" y="4381500"/>
            <a:ext cx="9144000" cy="7493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330200" y="553065"/>
            <a:ext cx="8483600"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Intention-To-Treat Cohort</a:t>
            </a:r>
          </a:p>
        </p:txBody>
      </p:sp>
      <p:sp>
        <p:nvSpPr>
          <p:cNvPr id="63" name="TextBox 62">
            <a:extLst>
              <a:ext uri="{FF2B5EF4-FFF2-40B4-BE49-F238E27FC236}">
                <a16:creationId xmlns:a16="http://schemas.microsoft.com/office/drawing/2014/main" id="{9F0808A4-6B6B-3C4A-98AC-BFB3E2C1BAEE}"/>
              </a:ext>
            </a:extLst>
          </p:cNvPr>
          <p:cNvSpPr txBox="1"/>
          <p:nvPr/>
        </p:nvSpPr>
        <p:spPr>
          <a:xfrm>
            <a:off x="-8014" y="37458"/>
            <a:ext cx="9160029" cy="584775"/>
          </a:xfrm>
          <a:prstGeom prst="rect">
            <a:avLst/>
          </a:prstGeom>
          <a:noFill/>
        </p:spPr>
        <p:txBody>
          <a:bodyPr wrap="square" rtlCol="0">
            <a:spAutoFit/>
          </a:bodyPr>
          <a:lstStyle/>
          <a:p>
            <a:pPr algn="ctr"/>
            <a:r>
              <a:rPr lang="en-US" sz="3200" b="1" dirty="0">
                <a:solidFill>
                  <a:srgbClr val="B2860E"/>
                </a:solidFill>
                <a:latin typeface="Arial" panose="020B0604020202020204" pitchFamily="34" charset="0"/>
                <a:cs typeface="Arial" panose="020B0604020202020204" pitchFamily="34" charset="0"/>
              </a:rPr>
              <a:t>TWILIGHT-Complex: BARC 3 or 5 Bleeding</a:t>
            </a:r>
          </a:p>
        </p:txBody>
      </p:sp>
      <p:pic>
        <p:nvPicPr>
          <p:cNvPr id="630" name="Picture 629">
            <a:extLst>
              <a:ext uri="{FF2B5EF4-FFF2-40B4-BE49-F238E27FC236}">
                <a16:creationId xmlns:a16="http://schemas.microsoft.com/office/drawing/2014/main" id="{BFEB6CD8-53CC-4B42-A592-2A6DD0B42F21}"/>
              </a:ext>
            </a:extLst>
          </p:cNvPr>
          <p:cNvPicPr>
            <a:picLocks noChangeAspect="1"/>
          </p:cNvPicPr>
          <p:nvPr/>
        </p:nvPicPr>
        <p:blipFill>
          <a:blip r:embed="rId2"/>
          <a:stretch>
            <a:fillRect/>
          </a:stretch>
        </p:blipFill>
        <p:spPr>
          <a:xfrm>
            <a:off x="33865" y="1114578"/>
            <a:ext cx="8412480" cy="4016222"/>
          </a:xfrm>
          <a:prstGeom prst="rect">
            <a:avLst/>
          </a:prstGeom>
        </p:spPr>
      </p:pic>
      <p:pic>
        <p:nvPicPr>
          <p:cNvPr id="633" name="Picture 632">
            <a:extLst>
              <a:ext uri="{FF2B5EF4-FFF2-40B4-BE49-F238E27FC236}">
                <a16:creationId xmlns:a16="http://schemas.microsoft.com/office/drawing/2014/main" id="{01EC93F1-4270-BA41-B554-C12C80EB9B0D}"/>
              </a:ext>
            </a:extLst>
          </p:cNvPr>
          <p:cNvPicPr>
            <a:picLocks noChangeAspect="1"/>
          </p:cNvPicPr>
          <p:nvPr/>
        </p:nvPicPr>
        <p:blipFill>
          <a:blip r:embed="rId3"/>
          <a:stretch>
            <a:fillRect/>
          </a:stretch>
        </p:blipFill>
        <p:spPr>
          <a:xfrm>
            <a:off x="2492022" y="1217485"/>
            <a:ext cx="4754880" cy="789816"/>
          </a:xfrm>
          <a:prstGeom prst="rect">
            <a:avLst/>
          </a:prstGeom>
        </p:spPr>
      </p:pic>
      <p:sp>
        <p:nvSpPr>
          <p:cNvPr id="8" name="enrol">
            <a:extLst>
              <a:ext uri="{FF2B5EF4-FFF2-40B4-BE49-F238E27FC236}">
                <a16:creationId xmlns:a16="http://schemas.microsoft.com/office/drawing/2014/main" id="{9EF330D9-0851-C74E-A0C7-2B7CC2F2026D}"/>
              </a:ext>
            </a:extLst>
          </p:cNvPr>
          <p:cNvSpPr txBox="1"/>
          <p:nvPr/>
        </p:nvSpPr>
        <p:spPr>
          <a:xfrm>
            <a:off x="7445313" y="4876884"/>
            <a:ext cx="1709605" cy="246221"/>
          </a:xfrm>
          <a:prstGeom prst="rect">
            <a:avLst/>
          </a:prstGeom>
          <a:noFill/>
        </p:spPr>
        <p:txBody>
          <a:bodyPr wrap="square" rtlCol="0" anchor="ctr">
            <a:spAutoFit/>
          </a:bodyPr>
          <a:lstStyle/>
          <a:p>
            <a:pPr algn="ctr"/>
            <a:r>
              <a:rPr lang="en-US" sz="1000" b="1" dirty="0">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178557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D4E7AD-9F85-984F-BBF5-8081B150722E}"/>
              </a:ext>
            </a:extLst>
          </p:cNvPr>
          <p:cNvSpPr txBox="1"/>
          <p:nvPr/>
        </p:nvSpPr>
        <p:spPr>
          <a:xfrm>
            <a:off x="-8014" y="60036"/>
            <a:ext cx="9160029" cy="584775"/>
          </a:xfrm>
          <a:prstGeom prst="rect">
            <a:avLst/>
          </a:prstGeom>
          <a:noFill/>
        </p:spPr>
        <p:txBody>
          <a:bodyPr wrap="square" rtlCol="0">
            <a:spAutoFit/>
          </a:bodyPr>
          <a:lstStyle/>
          <a:p>
            <a:pPr algn="ctr"/>
            <a:r>
              <a:rPr lang="en-US" sz="3200" b="1" dirty="0">
                <a:solidFill>
                  <a:srgbClr val="B2860E"/>
                </a:solidFill>
                <a:latin typeface="Arial" panose="020B0604020202020204" pitchFamily="34" charset="0"/>
                <a:cs typeface="Arial" panose="020B0604020202020204" pitchFamily="34" charset="0"/>
              </a:rPr>
              <a:t>Prespecified Bleeding Endpoints (ITT)</a:t>
            </a:r>
          </a:p>
        </p:txBody>
      </p:sp>
      <p:graphicFrame>
        <p:nvGraphicFramePr>
          <p:cNvPr id="7" name="Chart 6"/>
          <p:cNvGraphicFramePr/>
          <p:nvPr>
            <p:extLst>
              <p:ext uri="{D42A27DB-BD31-4B8C-83A1-F6EECF244321}">
                <p14:modId xmlns:p14="http://schemas.microsoft.com/office/powerpoint/2010/main" val="110386339"/>
              </p:ext>
            </p:extLst>
          </p:nvPr>
        </p:nvGraphicFramePr>
        <p:xfrm>
          <a:off x="190500" y="1025578"/>
          <a:ext cx="8953500" cy="346260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a:spLocks noChangeArrowheads="1"/>
          </p:cNvSpPr>
          <p:nvPr/>
        </p:nvSpPr>
        <p:spPr bwMode="auto">
          <a:xfrm rot="16200000">
            <a:off x="-601171" y="2805736"/>
            <a:ext cx="17376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dirty="0">
                <a:solidFill>
                  <a:srgbClr val="000000"/>
                </a:solidFill>
                <a:cs typeface="Arial" panose="020B0604020202020204" pitchFamily="34" charset="0"/>
              </a:rPr>
              <a:t>Cumulative incidence (%)</a:t>
            </a:r>
            <a:endParaRPr lang="en-US" altLang="en-US" sz="1600" dirty="0">
              <a:cs typeface="Arial" panose="020B0604020202020204" pitchFamily="34" charset="0"/>
            </a:endParaRPr>
          </a:p>
        </p:txBody>
      </p:sp>
      <p:sp>
        <p:nvSpPr>
          <p:cNvPr id="9" name="TextBox 8"/>
          <p:cNvSpPr txBox="1"/>
          <p:nvPr/>
        </p:nvSpPr>
        <p:spPr>
          <a:xfrm>
            <a:off x="1194426" y="2440119"/>
            <a:ext cx="1459832" cy="495777"/>
          </a:xfrm>
          <a:prstGeom prst="rect">
            <a:avLst/>
          </a:prstGeom>
          <a:noFill/>
        </p:spPr>
        <p:txBody>
          <a:bodyPr wrap="square" rtlCol="0">
            <a:spAutoFit/>
          </a:bodyPr>
          <a:lstStyle/>
          <a:p>
            <a:pPr algn="ctr">
              <a:lnSpc>
                <a:spcPct val="114000"/>
              </a:lnSpc>
            </a:pPr>
            <a:r>
              <a:rPr lang="en-US" sz="1200" b="1" dirty="0">
                <a:latin typeface="Arial" panose="020B0604020202020204" pitchFamily="34" charset="0"/>
                <a:cs typeface="Arial" panose="020B0604020202020204" pitchFamily="34" charset="0"/>
              </a:rPr>
              <a:t>HR [95% CI]: </a:t>
            </a:r>
          </a:p>
          <a:p>
            <a:pPr algn="ctr">
              <a:lnSpc>
                <a:spcPct val="114000"/>
              </a:lnSpc>
            </a:pPr>
            <a:r>
              <a:rPr lang="en-US" sz="1200" b="1" dirty="0">
                <a:latin typeface="Arial" panose="020B0604020202020204" pitchFamily="34" charset="0"/>
                <a:cs typeface="Arial" panose="020B0604020202020204" pitchFamily="34" charset="0"/>
              </a:rPr>
              <a:t>0.41 [0.21 – 0.80]</a:t>
            </a:r>
          </a:p>
        </p:txBody>
      </p:sp>
      <p:sp>
        <p:nvSpPr>
          <p:cNvPr id="10" name="TextBox 9"/>
          <p:cNvSpPr txBox="1"/>
          <p:nvPr/>
        </p:nvSpPr>
        <p:spPr>
          <a:xfrm>
            <a:off x="3632395" y="1601658"/>
            <a:ext cx="2489520" cy="285335"/>
          </a:xfrm>
          <a:prstGeom prst="rect">
            <a:avLst/>
          </a:prstGeom>
          <a:noFill/>
        </p:spPr>
        <p:txBody>
          <a:bodyPr wrap="square" rtlCol="0">
            <a:spAutoFit/>
          </a:bodyPr>
          <a:lstStyle/>
          <a:p>
            <a:pPr algn="ctr">
              <a:lnSpc>
                <a:spcPct val="114000"/>
              </a:lnSpc>
            </a:pPr>
            <a:r>
              <a:rPr lang="en-US" sz="1200" b="1" dirty="0">
                <a:latin typeface="Arial" panose="020B0604020202020204" pitchFamily="34" charset="0"/>
                <a:cs typeface="Arial" panose="020B0604020202020204" pitchFamily="34" charset="0"/>
              </a:rPr>
              <a:t>HR [95% CI]: 0.54 [0.38 – 0.76]</a:t>
            </a:r>
          </a:p>
        </p:txBody>
      </p:sp>
      <p:sp>
        <p:nvSpPr>
          <p:cNvPr id="11" name="TextBox 10"/>
          <p:cNvSpPr txBox="1"/>
          <p:nvPr/>
        </p:nvSpPr>
        <p:spPr>
          <a:xfrm>
            <a:off x="5241131" y="2620650"/>
            <a:ext cx="1459832" cy="495777"/>
          </a:xfrm>
          <a:prstGeom prst="rect">
            <a:avLst/>
          </a:prstGeom>
          <a:noFill/>
        </p:spPr>
        <p:txBody>
          <a:bodyPr wrap="square" rtlCol="0">
            <a:spAutoFit/>
          </a:bodyPr>
          <a:lstStyle/>
          <a:p>
            <a:pPr algn="ctr">
              <a:lnSpc>
                <a:spcPct val="114000"/>
              </a:lnSpc>
            </a:pPr>
            <a:r>
              <a:rPr lang="en-US" sz="1200" b="1" dirty="0">
                <a:latin typeface="Arial" panose="020B0604020202020204" pitchFamily="34" charset="0"/>
                <a:cs typeface="Arial" panose="020B0604020202020204" pitchFamily="34" charset="0"/>
              </a:rPr>
              <a:t>HR [95% CI]: </a:t>
            </a:r>
          </a:p>
          <a:p>
            <a:pPr algn="ctr">
              <a:lnSpc>
                <a:spcPct val="114000"/>
              </a:lnSpc>
            </a:pPr>
            <a:r>
              <a:rPr lang="en-US" sz="1200" b="1" dirty="0">
                <a:latin typeface="Arial" panose="020B0604020202020204" pitchFamily="34" charset="0"/>
                <a:cs typeface="Arial" panose="020B0604020202020204" pitchFamily="34" charset="0"/>
              </a:rPr>
              <a:t>0.51 [0.24 – 1.09]</a:t>
            </a:r>
          </a:p>
        </p:txBody>
      </p:sp>
      <p:sp>
        <p:nvSpPr>
          <p:cNvPr id="12" name="TextBox 11"/>
          <p:cNvSpPr txBox="1"/>
          <p:nvPr/>
        </p:nvSpPr>
        <p:spPr>
          <a:xfrm>
            <a:off x="7274757" y="2408170"/>
            <a:ext cx="1459832" cy="495777"/>
          </a:xfrm>
          <a:prstGeom prst="rect">
            <a:avLst/>
          </a:prstGeom>
          <a:noFill/>
        </p:spPr>
        <p:txBody>
          <a:bodyPr wrap="square" rtlCol="0">
            <a:spAutoFit/>
          </a:bodyPr>
          <a:lstStyle/>
          <a:p>
            <a:pPr algn="ctr">
              <a:lnSpc>
                <a:spcPct val="114000"/>
              </a:lnSpc>
            </a:pPr>
            <a:r>
              <a:rPr lang="en-US" sz="1200" b="1" dirty="0">
                <a:latin typeface="Arial" panose="020B0604020202020204" pitchFamily="34" charset="0"/>
                <a:cs typeface="Arial" panose="020B0604020202020204" pitchFamily="34" charset="0"/>
              </a:rPr>
              <a:t>HR [95% CI]: </a:t>
            </a:r>
          </a:p>
          <a:p>
            <a:pPr algn="ctr">
              <a:lnSpc>
                <a:spcPct val="114000"/>
              </a:lnSpc>
            </a:pPr>
            <a:r>
              <a:rPr lang="en-US" sz="1200" b="1" dirty="0">
                <a:latin typeface="Arial" panose="020B0604020202020204" pitchFamily="34" charset="0"/>
                <a:cs typeface="Arial" panose="020B0604020202020204" pitchFamily="34" charset="0"/>
              </a:rPr>
              <a:t>0.41 [0.22 – 0.79]</a:t>
            </a:r>
          </a:p>
        </p:txBody>
      </p:sp>
      <p:sp>
        <p:nvSpPr>
          <p:cNvPr id="13" name="TextBox 12"/>
          <p:cNvSpPr txBox="1"/>
          <p:nvPr/>
        </p:nvSpPr>
        <p:spPr>
          <a:xfrm>
            <a:off x="4192180" y="4198378"/>
            <a:ext cx="1525849" cy="276999"/>
          </a:xfrm>
          <a:prstGeom prst="rect">
            <a:avLst/>
          </a:prstGeom>
          <a:noFill/>
          <a:ln w="12700">
            <a:solidFill>
              <a:schemeClr val="tx1"/>
            </a:solidFill>
          </a:ln>
        </p:spPr>
        <p:txBody>
          <a:bodyPr wrap="square" rtlCol="0">
            <a:spAutoFit/>
          </a:bodyPr>
          <a:lstStyle/>
          <a:p>
            <a:pPr algn="ctr"/>
            <a:r>
              <a:rPr lang="en-US" sz="1200" b="1" i="1" dirty="0">
                <a:latin typeface="Arial" panose="020B0604020202020204" pitchFamily="34" charset="0"/>
                <a:cs typeface="Arial" panose="020B0604020202020204" pitchFamily="34" charset="0"/>
              </a:rPr>
              <a:t>All p</a:t>
            </a:r>
            <a:r>
              <a:rPr lang="en-US" sz="1200" b="1" i="1" baseline="-25000" dirty="0">
                <a:latin typeface="Arial" panose="020B0604020202020204" pitchFamily="34" charset="0"/>
                <a:cs typeface="Arial" panose="020B0604020202020204" pitchFamily="34" charset="0"/>
              </a:rPr>
              <a:t>interaction</a:t>
            </a:r>
            <a:r>
              <a:rPr lang="en-US" sz="1200" b="1" i="1" dirty="0">
                <a:latin typeface="Arial" panose="020B0604020202020204" pitchFamily="34" charset="0"/>
                <a:cs typeface="Arial" panose="020B0604020202020204" pitchFamily="34" charset="0"/>
              </a:rPr>
              <a:t> &gt;0.05 </a:t>
            </a:r>
          </a:p>
        </p:txBody>
      </p:sp>
      <p:sp>
        <p:nvSpPr>
          <p:cNvPr id="14" name="TextBox 13">
            <a:extLst>
              <a:ext uri="{FF2B5EF4-FFF2-40B4-BE49-F238E27FC236}">
                <a16:creationId xmlns:a16="http://schemas.microsoft.com/office/drawing/2014/main" id="{E2006068-85A5-B345-AB51-B207BFDFD520}"/>
              </a:ext>
            </a:extLst>
          </p:cNvPr>
          <p:cNvSpPr txBox="1"/>
          <p:nvPr/>
        </p:nvSpPr>
        <p:spPr>
          <a:xfrm>
            <a:off x="330200" y="598221"/>
            <a:ext cx="8483600"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TWILIGHT Complex PCI Patients</a:t>
            </a:r>
          </a:p>
        </p:txBody>
      </p:sp>
      <p:sp>
        <p:nvSpPr>
          <p:cNvPr id="15" name="enrol">
            <a:extLst>
              <a:ext uri="{FF2B5EF4-FFF2-40B4-BE49-F238E27FC236}">
                <a16:creationId xmlns:a16="http://schemas.microsoft.com/office/drawing/2014/main" id="{8A189A2C-1CFE-40A9-98F9-0ECA3B2FE23D}"/>
              </a:ext>
            </a:extLst>
          </p:cNvPr>
          <p:cNvSpPr txBox="1"/>
          <p:nvPr/>
        </p:nvSpPr>
        <p:spPr>
          <a:xfrm>
            <a:off x="3632395" y="4708964"/>
            <a:ext cx="1879209" cy="261610"/>
          </a:xfrm>
          <a:prstGeom prst="rect">
            <a:avLst/>
          </a:prstGeom>
          <a:noFill/>
        </p:spPr>
        <p:txBody>
          <a:bodyPr wrap="square" rtlCol="0" anchor="ctr">
            <a:spAutoFit/>
          </a:bodyPr>
          <a:lstStyle/>
          <a:p>
            <a:pPr algn="ctr"/>
            <a:r>
              <a:rPr lang="en-US" sz="1100" b="1" dirty="0">
                <a:solidFill>
                  <a:schemeClr val="bg1"/>
                </a:solidFill>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1001080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AED4E7AD-9F85-984F-BBF5-8081B150722E}"/>
              </a:ext>
            </a:extLst>
          </p:cNvPr>
          <p:cNvSpPr txBox="1"/>
          <p:nvPr/>
        </p:nvSpPr>
        <p:spPr>
          <a:xfrm>
            <a:off x="-8014" y="195504"/>
            <a:ext cx="9160029" cy="563231"/>
          </a:xfrm>
          <a:prstGeom prst="rect">
            <a:avLst/>
          </a:prstGeom>
          <a:noFill/>
        </p:spPr>
        <p:txBody>
          <a:bodyPr wrap="square" rtlCol="0">
            <a:spAutoFit/>
          </a:bodyPr>
          <a:lstStyle/>
          <a:p>
            <a:pPr algn="ctr"/>
            <a:r>
              <a:rPr lang="en-US" sz="3060" b="1" dirty="0">
                <a:solidFill>
                  <a:srgbClr val="B2860E"/>
                </a:solidFill>
                <a:latin typeface="Arial" panose="020B0604020202020204" pitchFamily="34" charset="0"/>
                <a:cs typeface="Arial" panose="020B0604020202020204" pitchFamily="34" charset="0"/>
              </a:rPr>
              <a:t>Bleeding Events With and Without Complex PCI </a:t>
            </a:r>
          </a:p>
        </p:txBody>
      </p:sp>
      <p:graphicFrame>
        <p:nvGraphicFramePr>
          <p:cNvPr id="34" name="Content Placeholder 3">
            <a:extLst>
              <a:ext uri="{FF2B5EF4-FFF2-40B4-BE49-F238E27FC236}">
                <a16:creationId xmlns:a16="http://schemas.microsoft.com/office/drawing/2014/main" id="{6F398754-F2B1-FB4E-9019-8B84E7DAC81F}"/>
              </a:ext>
            </a:extLst>
          </p:cNvPr>
          <p:cNvGraphicFramePr>
            <a:graphicFrameLocks/>
          </p:cNvGraphicFramePr>
          <p:nvPr>
            <p:extLst>
              <p:ext uri="{D42A27DB-BD31-4B8C-83A1-F6EECF244321}">
                <p14:modId xmlns:p14="http://schemas.microsoft.com/office/powerpoint/2010/main" val="2426725719"/>
              </p:ext>
            </p:extLst>
          </p:nvPr>
        </p:nvGraphicFramePr>
        <p:xfrm>
          <a:off x="309876" y="958887"/>
          <a:ext cx="8524250" cy="3840480"/>
        </p:xfrm>
        <a:graphic>
          <a:graphicData uri="http://schemas.openxmlformats.org/drawingml/2006/table">
            <a:tbl>
              <a:tblPr firstRow="1" bandRow="1">
                <a:tableStyleId>{5C22544A-7EE6-4342-B048-85BDC9FD1C3A}</a:tableStyleId>
              </a:tblPr>
              <a:tblGrid>
                <a:gridCol w="1529179">
                  <a:extLst>
                    <a:ext uri="{9D8B030D-6E8A-4147-A177-3AD203B41FA5}">
                      <a16:colId xmlns:a16="http://schemas.microsoft.com/office/drawing/2014/main" val="4098331847"/>
                    </a:ext>
                  </a:extLst>
                </a:gridCol>
                <a:gridCol w="1033451">
                  <a:extLst>
                    <a:ext uri="{9D8B030D-6E8A-4147-A177-3AD203B41FA5}">
                      <a16:colId xmlns:a16="http://schemas.microsoft.com/office/drawing/2014/main" val="3953324975"/>
                    </a:ext>
                  </a:extLst>
                </a:gridCol>
                <a:gridCol w="1033451">
                  <a:extLst>
                    <a:ext uri="{9D8B030D-6E8A-4147-A177-3AD203B41FA5}">
                      <a16:colId xmlns:a16="http://schemas.microsoft.com/office/drawing/2014/main" val="3702095771"/>
                    </a:ext>
                  </a:extLst>
                </a:gridCol>
                <a:gridCol w="1014537">
                  <a:extLst>
                    <a:ext uri="{9D8B030D-6E8A-4147-A177-3AD203B41FA5}">
                      <a16:colId xmlns:a16="http://schemas.microsoft.com/office/drawing/2014/main" val="2856973479"/>
                    </a:ext>
                  </a:extLst>
                </a:gridCol>
                <a:gridCol w="1033664">
                  <a:extLst>
                    <a:ext uri="{9D8B030D-6E8A-4147-A177-3AD203B41FA5}">
                      <a16:colId xmlns:a16="http://schemas.microsoft.com/office/drawing/2014/main" val="1433870237"/>
                    </a:ext>
                  </a:extLst>
                </a:gridCol>
                <a:gridCol w="1033664">
                  <a:extLst>
                    <a:ext uri="{9D8B030D-6E8A-4147-A177-3AD203B41FA5}">
                      <a16:colId xmlns:a16="http://schemas.microsoft.com/office/drawing/2014/main" val="2757695517"/>
                    </a:ext>
                  </a:extLst>
                </a:gridCol>
                <a:gridCol w="1023344">
                  <a:extLst>
                    <a:ext uri="{9D8B030D-6E8A-4147-A177-3AD203B41FA5}">
                      <a16:colId xmlns:a16="http://schemas.microsoft.com/office/drawing/2014/main" val="241885036"/>
                    </a:ext>
                  </a:extLst>
                </a:gridCol>
                <a:gridCol w="822960">
                  <a:extLst>
                    <a:ext uri="{9D8B030D-6E8A-4147-A177-3AD203B41FA5}">
                      <a16:colId xmlns:a16="http://schemas.microsoft.com/office/drawing/2014/main" val="3054968958"/>
                    </a:ext>
                  </a:extLst>
                </a:gridCol>
              </a:tblGrid>
              <a:tr h="548640">
                <a:tc rowSpan="2">
                  <a:txBody>
                    <a:bodyPr/>
                    <a:lstStyle/>
                    <a:p>
                      <a:pPr algn="l"/>
                      <a:r>
                        <a:rPr lang="en-US" sz="1100" b="1" i="0" dirty="0">
                          <a:latin typeface="Arial" panose="020B0604020202020204" pitchFamily="34" charset="0"/>
                          <a:cs typeface="Arial" panose="020B0604020202020204" pitchFamily="34" charset="0"/>
                        </a:rPr>
                        <a:t>Variable</a:t>
                      </a:r>
                    </a:p>
                  </a:txBody>
                  <a:tcPr anchor="ctr">
                    <a:lnL w="6350" cap="flat" cmpd="sng" algn="ctr">
                      <a:solidFill>
                        <a:srgbClr val="002060"/>
                      </a:solidFill>
                      <a:prstDash val="solid"/>
                      <a:round/>
                      <a:headEnd type="none" w="med" len="med"/>
                      <a:tailEnd type="none" w="med" len="med"/>
                    </a:lnL>
                    <a:lnT w="6350" cap="flat" cmpd="sng" algn="ctr">
                      <a:solidFill>
                        <a:srgbClr val="002060"/>
                      </a:solidFill>
                      <a:prstDash val="solid"/>
                      <a:round/>
                      <a:headEnd type="none" w="med" len="med"/>
                      <a:tailEnd type="none" w="med" len="med"/>
                    </a:lnT>
                    <a:solidFill>
                      <a:srgbClr val="000066"/>
                    </a:solidFill>
                  </a:tcPr>
                </a:tc>
                <a:tc gridSpan="3">
                  <a:txBody>
                    <a:bodyPr/>
                    <a:lstStyle/>
                    <a:p>
                      <a:pPr algn="ctr" fontAlgn="ctr"/>
                      <a:r>
                        <a:rPr lang="en-US" sz="1100" b="1" i="0" u="none" strike="noStrike" baseline="0" dirty="0">
                          <a:effectLst/>
                          <a:latin typeface="Arial" panose="020B0604020202020204" pitchFamily="34" charset="0"/>
                          <a:cs typeface="Arial" panose="020B0604020202020204" pitchFamily="34" charset="0"/>
                        </a:rPr>
                        <a:t>Complex PCI patients (N = 2342)</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hMerge="1">
                  <a:txBody>
                    <a:bodyPr/>
                    <a:lstStyle/>
                    <a:p>
                      <a:pPr algn="ctr" fontAlgn="ct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hMerge="1">
                  <a:txBody>
                    <a:bodyPr/>
                    <a:lstStyle/>
                    <a:p>
                      <a:pPr algn="ctr" fontAlgn="ct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gridSpan="3">
                  <a:txBody>
                    <a:bodyPr/>
                    <a:lstStyle/>
                    <a:p>
                      <a:pPr algn="ctr" fontAlgn="ctr"/>
                      <a:r>
                        <a:rPr lang="en-US" sz="1100" b="1" i="0" u="none" strike="noStrike" dirty="0">
                          <a:effectLst/>
                          <a:latin typeface="Arial" panose="020B0604020202020204" pitchFamily="34" charset="0"/>
                          <a:cs typeface="Arial" panose="020B0604020202020204" pitchFamily="34" charset="0"/>
                        </a:rPr>
                        <a:t>Non-Complex PCI patients (N = 4777)</a:t>
                      </a: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hMerge="1">
                  <a:txBody>
                    <a:bodyPr/>
                    <a:lstStyle/>
                    <a:p>
                      <a:pPr algn="ctr" fontAlgn="ct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hMerge="1">
                  <a:txBody>
                    <a:bodyPr/>
                    <a:lstStyle/>
                    <a:p>
                      <a:pPr algn="ctr" fontAlgn="ct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rowSpan="2">
                  <a:txBody>
                    <a:bodyPr/>
                    <a:lstStyle/>
                    <a:p>
                      <a:pPr algn="ctr" fontAlgn="ctr"/>
                      <a:r>
                        <a:rPr lang="en-US" sz="1100" b="1" i="0" u="none" strike="noStrike" dirty="0">
                          <a:effectLst/>
                          <a:latin typeface="Arial" panose="020B0604020202020204" pitchFamily="34" charset="0"/>
                          <a:cs typeface="Arial" panose="020B0604020202020204" pitchFamily="34" charset="0"/>
                        </a:rPr>
                        <a:t>Interaction</a:t>
                      </a:r>
                    </a:p>
                    <a:p>
                      <a:pPr algn="ctr" fontAlgn="ctr"/>
                      <a:r>
                        <a:rPr lang="en-US" sz="1100" b="1" i="0" u="none" strike="noStrike" dirty="0">
                          <a:effectLst/>
                          <a:latin typeface="Arial" panose="020B0604020202020204" pitchFamily="34" charset="0"/>
                          <a:cs typeface="Arial" panose="020B0604020202020204" pitchFamily="34" charset="0"/>
                        </a:rPr>
                        <a:t>p-value</a:t>
                      </a:r>
                    </a:p>
                  </a:txBody>
                  <a:tcPr marL="9525" marR="9525" marT="9525" marB="0" anchor="ctr">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solidFill>
                      <a:srgbClr val="000066"/>
                    </a:solidFill>
                  </a:tcPr>
                </a:tc>
                <a:extLst>
                  <a:ext uri="{0D108BD9-81ED-4DB2-BD59-A6C34878D82A}">
                    <a16:rowId xmlns:a16="http://schemas.microsoft.com/office/drawing/2014/main" val="3050193772"/>
                  </a:ext>
                </a:extLst>
              </a:tr>
              <a:tr h="548640">
                <a:tc vMerge="1">
                  <a:txBody>
                    <a:bodyPr/>
                    <a:lstStyle/>
                    <a:p>
                      <a:pPr algn="l" fontAlgn="ctr"/>
                      <a:endParaRPr lang="en-US" sz="1100" b="1" i="0" u="none" strike="noStrike" dirty="0">
                        <a:solidFill>
                          <a:srgbClr val="000066"/>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Tica +</a:t>
                      </a:r>
                      <a:r>
                        <a:rPr lang="en-US" sz="10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Placebo</a:t>
                      </a:r>
                    </a:p>
                    <a:p>
                      <a:pPr marL="0" marR="0" algn="ctr">
                        <a:lnSpc>
                          <a:spcPct val="107000"/>
                        </a:lnSpc>
                        <a:spcBef>
                          <a:spcPts val="0"/>
                        </a:spcBef>
                        <a:spcAft>
                          <a:spcPts val="0"/>
                        </a:spcAft>
                      </a:pPr>
                      <a:r>
                        <a:rPr lang="en-US" sz="10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(N = 1158)</a:t>
                      </a: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Tica + Aspirin</a:t>
                      </a:r>
                    </a:p>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 = 1184)</a:t>
                      </a: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HR</a:t>
                      </a:r>
                    </a:p>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(95% CI)</a:t>
                      </a: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Tica +</a:t>
                      </a:r>
                      <a:r>
                        <a:rPr lang="en-US" sz="10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Placebo</a:t>
                      </a:r>
                    </a:p>
                    <a:p>
                      <a:pPr marL="0" marR="0" algn="ctr">
                        <a:lnSpc>
                          <a:spcPct val="107000"/>
                        </a:lnSpc>
                        <a:spcBef>
                          <a:spcPts val="0"/>
                        </a:spcBef>
                        <a:spcAft>
                          <a:spcPts val="0"/>
                        </a:spcAft>
                      </a:pPr>
                      <a:r>
                        <a:rPr lang="en-US" sz="10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(N = 2397)</a:t>
                      </a: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Tica + Aspirin</a:t>
                      </a:r>
                    </a:p>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 = 2380)</a:t>
                      </a: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HR</a:t>
                      </a:r>
                    </a:p>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(95% CI)</a:t>
                      </a:r>
                    </a:p>
                  </a:txBody>
                  <a:tcPr marL="68580" marR="68580" marT="0" marB="0" anchor="ctr">
                    <a:solidFill>
                      <a:schemeClr val="tx2">
                        <a:lumMod val="60000"/>
                        <a:lumOff val="40000"/>
                      </a:schemeClr>
                    </a:solidFill>
                  </a:tcPr>
                </a:tc>
                <a:tc vMerge="1">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833172060"/>
                  </a:ext>
                </a:extLst>
              </a:tr>
              <a:tr h="457200">
                <a:tc>
                  <a:txBody>
                    <a:bodyPr/>
                    <a:lstStyle/>
                    <a:p>
                      <a:pPr algn="l" fontAlgn="ct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2060"/>
                      </a:solidFill>
                      <a:prstDash val="solid"/>
                      <a:round/>
                      <a:headEnd type="none" w="med" len="med"/>
                      <a:tailEnd type="none" w="med" len="med"/>
                    </a:lnL>
                    <a:solidFill>
                      <a:schemeClr val="tx2">
                        <a:lumMod val="60000"/>
                        <a:lumOff val="40000"/>
                      </a:schemeClr>
                    </a:solidFill>
                  </a:tcPr>
                </a:tc>
                <a:tc gridSpan="2">
                  <a:txBody>
                    <a:bodyPr/>
                    <a:lstStyle/>
                    <a:p>
                      <a:pPr marL="0" marR="0" algn="ctr">
                        <a:lnSpc>
                          <a:spcPct val="107000"/>
                        </a:lnSpc>
                        <a:spcBef>
                          <a:spcPts val="0"/>
                        </a:spcBef>
                        <a:spcAft>
                          <a:spcPts val="0"/>
                        </a:spcAft>
                      </a:pPr>
                      <a:r>
                        <a:rPr lang="en-US" sz="10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no. of patients (%)</a:t>
                      </a:r>
                    </a:p>
                  </a:txBody>
                  <a:tcPr marL="68580" marR="68580" marT="0" marB="0" anchor="ctr">
                    <a:solidFill>
                      <a:schemeClr val="tx2">
                        <a:lumMod val="60000"/>
                        <a:lumOff val="40000"/>
                      </a:schemeClr>
                    </a:solidFill>
                  </a:tcPr>
                </a:tc>
                <a:tc hMerge="1">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60000"/>
                        <a:lumOff val="40000"/>
                      </a:schemeClr>
                    </a:solidFill>
                  </a:tcPr>
                </a:tc>
                <a:tc gridSpan="2">
                  <a:txBody>
                    <a:bodyPr/>
                    <a:lstStyle/>
                    <a:p>
                      <a:pPr marL="0" marR="0" algn="ctr">
                        <a:lnSpc>
                          <a:spcPct val="107000"/>
                        </a:lnSpc>
                        <a:spcBef>
                          <a:spcPts val="0"/>
                        </a:spcBef>
                        <a:spcAft>
                          <a:spcPts val="0"/>
                        </a:spcAft>
                      </a:pPr>
                      <a:r>
                        <a:rPr lang="en-US" sz="10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no. of patients (%)</a:t>
                      </a:r>
                    </a:p>
                  </a:txBody>
                  <a:tcPr marL="68580" marR="68580" marT="0" marB="0" anchor="ctr">
                    <a:solidFill>
                      <a:schemeClr val="tx2">
                        <a:lumMod val="60000"/>
                        <a:lumOff val="40000"/>
                      </a:schemeClr>
                    </a:solidFill>
                  </a:tcPr>
                </a:tc>
                <a:tc hMerge="1">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solidFill>
                      <a:schemeClr val="tx2">
                        <a:lumMod val="60000"/>
                        <a:lumOff val="40000"/>
                      </a:schemeClr>
                    </a:solidFill>
                  </a:tcPr>
                </a:tc>
                <a:extLst>
                  <a:ext uri="{0D108BD9-81ED-4DB2-BD59-A6C34878D82A}">
                    <a16:rowId xmlns:a16="http://schemas.microsoft.com/office/drawing/2014/main" val="4176111197"/>
                  </a:ext>
                </a:extLst>
              </a:tr>
              <a:tr h="457200">
                <a:tc>
                  <a:txBody>
                    <a:bodyPr/>
                    <a:lstStyle/>
                    <a:p>
                      <a:pPr marL="0" marR="0">
                        <a:lnSpc>
                          <a:spcPct val="107000"/>
                        </a:lnSpc>
                        <a:spcBef>
                          <a:spcPts val="0"/>
                        </a:spcBef>
                        <a:spcAft>
                          <a:spcPts val="0"/>
                        </a:spcAft>
                      </a:pPr>
                      <a:r>
                        <a:rPr lang="en-US" sz="10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BARC 2, 3 or 5</a:t>
                      </a:r>
                      <a:endParaRPr lang="en-US" sz="900" b="1"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48 (4.2%)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90 (7.7%)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0.54 </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(0.38 – 0.76)</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93 (3.9%)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160 (6.8%)</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(0.44 – 0.73)</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0.79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521767312"/>
                  </a:ext>
                </a:extLst>
              </a:tr>
              <a:tr h="457200">
                <a:tc>
                  <a:txBody>
                    <a:bodyPr/>
                    <a:lstStyle/>
                    <a:p>
                      <a:pPr marL="0" marR="0">
                        <a:lnSpc>
                          <a:spcPct val="107000"/>
                        </a:lnSpc>
                        <a:spcBef>
                          <a:spcPts val="0"/>
                        </a:spcBef>
                        <a:spcAft>
                          <a:spcPts val="0"/>
                        </a:spcAft>
                      </a:pPr>
                      <a:r>
                        <a:rPr lang="en-US" sz="10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BARC 3 or 5</a:t>
                      </a:r>
                      <a:endParaRPr lang="en-US" sz="900" b="1"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12 (1.1%)</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30 (2.6%)</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0.41</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(0.21 – 0.80)</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22 (0.9%)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39 (1.7%)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0.56</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(0.33 – 0.94)</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0.47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941817851"/>
                  </a:ext>
                </a:extLst>
              </a:tr>
              <a:tr h="457200">
                <a:tc>
                  <a:txBody>
                    <a:bodyPr/>
                    <a:lstStyle/>
                    <a:p>
                      <a:pPr marL="0" marR="0">
                        <a:lnSpc>
                          <a:spcPct val="107000"/>
                        </a:lnSpc>
                        <a:spcBef>
                          <a:spcPts val="0"/>
                        </a:spcBef>
                        <a:spcAft>
                          <a:spcPts val="0"/>
                        </a:spcAft>
                      </a:pPr>
                      <a:r>
                        <a:rPr lang="en-US" sz="10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TIMI minor or major</a:t>
                      </a:r>
                      <a:endParaRPr lang="en-US" sz="900" b="1"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48 (4.2%)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90 (7.7%)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0.54 </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(0.38 – 0.76)</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93 (3.9%)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160 (6.8%)</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(0.44 – 0.73)</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0.79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41397241"/>
                  </a:ext>
                </a:extLst>
              </a:tr>
              <a:tr h="457200">
                <a:tc>
                  <a:txBody>
                    <a:bodyPr/>
                    <a:lstStyle/>
                    <a:p>
                      <a:pPr marL="0" marR="0">
                        <a:lnSpc>
                          <a:spcPct val="107000"/>
                        </a:lnSpc>
                        <a:spcBef>
                          <a:spcPts val="0"/>
                        </a:spcBef>
                        <a:spcAft>
                          <a:spcPts val="0"/>
                        </a:spcAft>
                      </a:pPr>
                      <a:r>
                        <a:rPr lang="en-US" sz="10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GUSTO moderate or severe</a:t>
                      </a:r>
                      <a:endParaRPr lang="en-US" sz="900" b="1"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10 (0.9%)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20 (1.7%)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0.51</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(0.24 – 1.09)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16 (0.7%)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29 (1.2%)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0.55</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(0.30 – 1.01)</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tabLst>
                          <a:tab pos="123825" algn="l"/>
                        </a:tabLs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0.89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723732630"/>
                  </a:ext>
                </a:extLst>
              </a:tr>
              <a:tr h="457200">
                <a:tc>
                  <a:txBody>
                    <a:bodyPr/>
                    <a:lstStyle/>
                    <a:p>
                      <a:pPr marL="0" marR="0">
                        <a:lnSpc>
                          <a:spcPct val="107000"/>
                        </a:lnSpc>
                        <a:spcBef>
                          <a:spcPts val="0"/>
                        </a:spcBef>
                        <a:spcAft>
                          <a:spcPts val="0"/>
                        </a:spcAft>
                      </a:pPr>
                      <a:r>
                        <a:rPr lang="en-US" sz="10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ISTH major</a:t>
                      </a:r>
                      <a:endParaRPr lang="en-US" sz="900" b="1"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13 (1.1%)</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32 (2.7%)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66"/>
                          </a:solidFill>
                          <a:effectLst/>
                          <a:latin typeface="Arial" panose="020B0604020202020204" pitchFamily="34" charset="0"/>
                          <a:ea typeface="Times New Roman" panose="02020603050405020304" pitchFamily="18" charset="0"/>
                          <a:cs typeface="Arial" panose="020B0604020202020204" pitchFamily="34" charset="0"/>
                        </a:rPr>
                        <a:t>0.41 </a:t>
                      </a:r>
                      <a:endParaRPr lang="en-US" sz="100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a:solidFill>
                            <a:srgbClr val="000066"/>
                          </a:solidFill>
                          <a:effectLst/>
                          <a:latin typeface="Arial" panose="020B0604020202020204" pitchFamily="34" charset="0"/>
                          <a:ea typeface="Times New Roman" panose="02020603050405020304" pitchFamily="18" charset="0"/>
                          <a:cs typeface="Arial" panose="020B0604020202020204" pitchFamily="34" charset="0"/>
                        </a:rPr>
                        <a:t>(0.22 – 0.79)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26 (1.1%)</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40 (1.7%)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0.64</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(0.39 – 1.05)</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tabLst>
                          <a:tab pos="123825" algn="l"/>
                        </a:tabLs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0.29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58668011"/>
                  </a:ext>
                </a:extLst>
              </a:tr>
            </a:tbl>
          </a:graphicData>
        </a:graphic>
      </p:graphicFrame>
      <p:sp>
        <p:nvSpPr>
          <p:cNvPr id="4" name="enrol">
            <a:extLst>
              <a:ext uri="{FF2B5EF4-FFF2-40B4-BE49-F238E27FC236}">
                <a16:creationId xmlns:a16="http://schemas.microsoft.com/office/drawing/2014/main" id="{AED60105-05C2-415E-A98D-0A44E2E8D8E2}"/>
              </a:ext>
            </a:extLst>
          </p:cNvPr>
          <p:cNvSpPr txBox="1"/>
          <p:nvPr/>
        </p:nvSpPr>
        <p:spPr>
          <a:xfrm>
            <a:off x="2904492" y="4847903"/>
            <a:ext cx="3331534" cy="261610"/>
          </a:xfrm>
          <a:prstGeom prst="rect">
            <a:avLst/>
          </a:prstGeom>
          <a:noFill/>
        </p:spPr>
        <p:txBody>
          <a:bodyPr wrap="square" rtlCol="0" anchor="ctr">
            <a:spAutoFit/>
          </a:bodyPr>
          <a:lstStyle/>
          <a:p>
            <a:pPr algn="ctr"/>
            <a:r>
              <a:rPr lang="en-US" sz="1100" b="1" dirty="0">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5940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4" name="Rectangle 123"/>
          <p:cNvSpPr/>
          <p:nvPr/>
        </p:nvSpPr>
        <p:spPr>
          <a:xfrm>
            <a:off x="0" y="4381500"/>
            <a:ext cx="9144000" cy="7493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1D26A769-9A55-E04A-89AB-145FC6F8E421}"/>
              </a:ext>
            </a:extLst>
          </p:cNvPr>
          <p:cNvSpPr txBox="1"/>
          <p:nvPr/>
        </p:nvSpPr>
        <p:spPr>
          <a:xfrm>
            <a:off x="-8014" y="37458"/>
            <a:ext cx="9160029" cy="584775"/>
          </a:xfrm>
          <a:prstGeom prst="rect">
            <a:avLst/>
          </a:prstGeom>
          <a:noFill/>
        </p:spPr>
        <p:txBody>
          <a:bodyPr wrap="square" rtlCol="0">
            <a:spAutoFit/>
          </a:bodyPr>
          <a:lstStyle/>
          <a:p>
            <a:pPr algn="ctr"/>
            <a:r>
              <a:rPr lang="en-US" sz="3200" b="1" dirty="0">
                <a:solidFill>
                  <a:srgbClr val="B2860E"/>
                </a:solidFill>
                <a:latin typeface="Arial" panose="020B0604020202020204" pitchFamily="34" charset="0"/>
                <a:cs typeface="Arial" panose="020B0604020202020204" pitchFamily="34" charset="0"/>
              </a:rPr>
              <a:t>TWILIGHT-Complex: Death, MI or Stroke</a:t>
            </a:r>
          </a:p>
        </p:txBody>
      </p:sp>
      <p:sp>
        <p:nvSpPr>
          <p:cNvPr id="109" name="TextBox 108">
            <a:extLst>
              <a:ext uri="{FF2B5EF4-FFF2-40B4-BE49-F238E27FC236}">
                <a16:creationId xmlns:a16="http://schemas.microsoft.com/office/drawing/2014/main" id="{D201BB8F-C252-254C-882E-1D482BD15421}"/>
              </a:ext>
            </a:extLst>
          </p:cNvPr>
          <p:cNvSpPr txBox="1"/>
          <p:nvPr/>
        </p:nvSpPr>
        <p:spPr>
          <a:xfrm>
            <a:off x="330200" y="553065"/>
            <a:ext cx="8483600"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Per-Protocol Cohort</a:t>
            </a:r>
          </a:p>
        </p:txBody>
      </p:sp>
      <p:pic>
        <p:nvPicPr>
          <p:cNvPr id="3" name="Picture 2">
            <a:extLst>
              <a:ext uri="{FF2B5EF4-FFF2-40B4-BE49-F238E27FC236}">
                <a16:creationId xmlns:a16="http://schemas.microsoft.com/office/drawing/2014/main" id="{97FF69D7-F147-7B40-8BA4-2DC7D64FFBB0}"/>
              </a:ext>
            </a:extLst>
          </p:cNvPr>
          <p:cNvPicPr>
            <a:picLocks noChangeAspect="1"/>
          </p:cNvPicPr>
          <p:nvPr/>
        </p:nvPicPr>
        <p:blipFill>
          <a:blip r:embed="rId2"/>
          <a:stretch>
            <a:fillRect/>
          </a:stretch>
        </p:blipFill>
        <p:spPr>
          <a:xfrm>
            <a:off x="3483" y="1020740"/>
            <a:ext cx="8412480" cy="4120027"/>
          </a:xfrm>
          <a:prstGeom prst="rect">
            <a:avLst/>
          </a:prstGeom>
        </p:spPr>
      </p:pic>
      <p:pic>
        <p:nvPicPr>
          <p:cNvPr id="498" name="Picture 497">
            <a:extLst>
              <a:ext uri="{FF2B5EF4-FFF2-40B4-BE49-F238E27FC236}">
                <a16:creationId xmlns:a16="http://schemas.microsoft.com/office/drawing/2014/main" id="{6597548D-877A-DA41-ABD3-B0135B9569C8}"/>
              </a:ext>
            </a:extLst>
          </p:cNvPr>
          <p:cNvPicPr>
            <a:picLocks noChangeAspect="1"/>
          </p:cNvPicPr>
          <p:nvPr/>
        </p:nvPicPr>
        <p:blipFill>
          <a:blip r:embed="rId3"/>
          <a:stretch>
            <a:fillRect/>
          </a:stretch>
        </p:blipFill>
        <p:spPr>
          <a:xfrm>
            <a:off x="2676067" y="1217485"/>
            <a:ext cx="4754880" cy="831273"/>
          </a:xfrm>
          <a:prstGeom prst="rect">
            <a:avLst/>
          </a:prstGeom>
        </p:spPr>
      </p:pic>
      <p:sp>
        <p:nvSpPr>
          <p:cNvPr id="8" name="enrol">
            <a:extLst>
              <a:ext uri="{FF2B5EF4-FFF2-40B4-BE49-F238E27FC236}">
                <a16:creationId xmlns:a16="http://schemas.microsoft.com/office/drawing/2014/main" id="{8040AF3E-F06A-414A-8C37-2E39EDF3BE69}"/>
              </a:ext>
            </a:extLst>
          </p:cNvPr>
          <p:cNvSpPr txBox="1"/>
          <p:nvPr/>
        </p:nvSpPr>
        <p:spPr>
          <a:xfrm>
            <a:off x="7543633" y="4876884"/>
            <a:ext cx="1709605" cy="246221"/>
          </a:xfrm>
          <a:prstGeom prst="rect">
            <a:avLst/>
          </a:prstGeom>
          <a:noFill/>
        </p:spPr>
        <p:txBody>
          <a:bodyPr wrap="square" rtlCol="0" anchor="ctr">
            <a:spAutoFit/>
          </a:bodyPr>
          <a:lstStyle/>
          <a:p>
            <a:pPr algn="ctr"/>
            <a:r>
              <a:rPr lang="en-US" sz="1000" b="1" dirty="0">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218192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690895312"/>
              </p:ext>
            </p:extLst>
          </p:nvPr>
        </p:nvGraphicFramePr>
        <p:xfrm>
          <a:off x="190500" y="1025578"/>
          <a:ext cx="8953500" cy="346260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a:spLocks noChangeArrowheads="1"/>
          </p:cNvSpPr>
          <p:nvPr/>
        </p:nvSpPr>
        <p:spPr bwMode="auto">
          <a:xfrm rot="16200000">
            <a:off x="-575447" y="2629543"/>
            <a:ext cx="17376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dirty="0">
                <a:solidFill>
                  <a:srgbClr val="000000"/>
                </a:solidFill>
                <a:cs typeface="Arial" panose="020B0604020202020204" pitchFamily="34" charset="0"/>
              </a:rPr>
              <a:t>Cumulative incidence (%)</a:t>
            </a:r>
            <a:endParaRPr lang="en-US" altLang="en-US" sz="1600" dirty="0">
              <a:cs typeface="Arial" panose="020B0604020202020204" pitchFamily="34" charset="0"/>
            </a:endParaRPr>
          </a:p>
        </p:txBody>
      </p:sp>
      <p:sp>
        <p:nvSpPr>
          <p:cNvPr id="9" name="TextBox 8"/>
          <p:cNvSpPr txBox="1"/>
          <p:nvPr/>
        </p:nvSpPr>
        <p:spPr>
          <a:xfrm>
            <a:off x="990874" y="1786157"/>
            <a:ext cx="1459832"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HR [95% CI]: </a:t>
            </a:r>
          </a:p>
          <a:p>
            <a:pPr algn="ctr"/>
            <a:r>
              <a:rPr lang="en-US" sz="1200" b="1" dirty="0">
                <a:latin typeface="Arial" panose="020B0604020202020204" pitchFamily="34" charset="0"/>
                <a:cs typeface="Arial" panose="020B0604020202020204" pitchFamily="34" charset="0"/>
              </a:rPr>
              <a:t>0.75 [0.50 – 1.12]</a:t>
            </a:r>
          </a:p>
        </p:txBody>
      </p:sp>
      <p:sp>
        <p:nvSpPr>
          <p:cNvPr id="10" name="TextBox 9"/>
          <p:cNvSpPr txBox="1"/>
          <p:nvPr/>
        </p:nvSpPr>
        <p:spPr>
          <a:xfrm>
            <a:off x="2608031" y="2555935"/>
            <a:ext cx="1459832"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HR [95% CI]: </a:t>
            </a:r>
          </a:p>
          <a:p>
            <a:pPr algn="ctr"/>
            <a:r>
              <a:rPr lang="en-US" sz="1200" b="1" dirty="0">
                <a:latin typeface="Arial" panose="020B0604020202020204" pitchFamily="34" charset="0"/>
                <a:cs typeface="Arial" panose="020B0604020202020204" pitchFamily="34" charset="0"/>
              </a:rPr>
              <a:t>0.59 [0.27 – 1.29]</a:t>
            </a:r>
          </a:p>
        </p:txBody>
      </p:sp>
      <p:sp>
        <p:nvSpPr>
          <p:cNvPr id="11" name="TextBox 10"/>
          <p:cNvSpPr txBox="1"/>
          <p:nvPr/>
        </p:nvSpPr>
        <p:spPr>
          <a:xfrm>
            <a:off x="4225188" y="2081314"/>
            <a:ext cx="1459832"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HR [95% CI]: </a:t>
            </a:r>
          </a:p>
          <a:p>
            <a:pPr algn="ctr"/>
            <a:r>
              <a:rPr lang="en-US" sz="1200" b="1" dirty="0">
                <a:latin typeface="Arial" panose="020B0604020202020204" pitchFamily="34" charset="0"/>
                <a:cs typeface="Arial" panose="020B0604020202020204" pitchFamily="34" charset="0"/>
              </a:rPr>
              <a:t>0.83 [0.52 – 1.32]</a:t>
            </a:r>
          </a:p>
        </p:txBody>
      </p:sp>
      <p:sp>
        <p:nvSpPr>
          <p:cNvPr id="12" name="TextBox 11"/>
          <p:cNvSpPr txBox="1"/>
          <p:nvPr/>
        </p:nvSpPr>
        <p:spPr>
          <a:xfrm>
            <a:off x="5858259" y="2838491"/>
            <a:ext cx="1459832"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HR [95% CI]: </a:t>
            </a:r>
          </a:p>
          <a:p>
            <a:pPr algn="ctr"/>
            <a:r>
              <a:rPr lang="en-US" sz="1200" b="1" dirty="0">
                <a:latin typeface="Arial" panose="020B0604020202020204" pitchFamily="34" charset="0"/>
                <a:cs typeface="Arial" panose="020B0604020202020204" pitchFamily="34" charset="0"/>
              </a:rPr>
              <a:t>0.50 [0.05 – 5.56]</a:t>
            </a:r>
          </a:p>
        </p:txBody>
      </p:sp>
      <p:sp>
        <p:nvSpPr>
          <p:cNvPr id="14" name="TextBox 13"/>
          <p:cNvSpPr txBox="1"/>
          <p:nvPr/>
        </p:nvSpPr>
        <p:spPr>
          <a:xfrm>
            <a:off x="7486768" y="2706699"/>
            <a:ext cx="1459832"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HR [95% CI]: </a:t>
            </a:r>
          </a:p>
          <a:p>
            <a:pPr algn="ctr"/>
            <a:r>
              <a:rPr lang="en-US" sz="1200" b="1" dirty="0">
                <a:latin typeface="Arial" panose="020B0604020202020204" pitchFamily="34" charset="0"/>
                <a:cs typeface="Arial" panose="020B0604020202020204" pitchFamily="34" charset="0"/>
              </a:rPr>
              <a:t>0.56 [0.19 – 1.67]</a:t>
            </a:r>
          </a:p>
        </p:txBody>
      </p:sp>
      <p:sp>
        <p:nvSpPr>
          <p:cNvPr id="13" name="TextBox 12"/>
          <p:cNvSpPr txBox="1"/>
          <p:nvPr/>
        </p:nvSpPr>
        <p:spPr>
          <a:xfrm>
            <a:off x="4115887" y="4198378"/>
            <a:ext cx="1678434" cy="276999"/>
          </a:xfrm>
          <a:prstGeom prst="rect">
            <a:avLst/>
          </a:prstGeom>
          <a:noFill/>
          <a:ln w="12700">
            <a:solidFill>
              <a:schemeClr val="tx1"/>
            </a:solidFill>
          </a:ln>
        </p:spPr>
        <p:txBody>
          <a:bodyPr wrap="square" rtlCol="0">
            <a:spAutoFit/>
          </a:bodyPr>
          <a:lstStyle/>
          <a:p>
            <a:pPr algn="ctr"/>
            <a:r>
              <a:rPr lang="en-US" sz="1200" b="1" i="1" dirty="0">
                <a:latin typeface="Arial" panose="020B0604020202020204" pitchFamily="34" charset="0"/>
                <a:cs typeface="Arial" panose="020B0604020202020204" pitchFamily="34" charset="0"/>
              </a:rPr>
              <a:t>All p</a:t>
            </a:r>
            <a:r>
              <a:rPr lang="en-US" sz="1200" b="1" i="1" baseline="-25000" dirty="0">
                <a:latin typeface="Arial" panose="020B0604020202020204" pitchFamily="34" charset="0"/>
                <a:cs typeface="Arial" panose="020B0604020202020204" pitchFamily="34" charset="0"/>
              </a:rPr>
              <a:t>interaction</a:t>
            </a:r>
            <a:r>
              <a:rPr lang="en-US" sz="1200" b="1" i="1" dirty="0">
                <a:latin typeface="Arial" panose="020B0604020202020204" pitchFamily="34" charset="0"/>
                <a:cs typeface="Arial" panose="020B0604020202020204" pitchFamily="34" charset="0"/>
              </a:rPr>
              <a:t> &gt;0.05</a:t>
            </a:r>
          </a:p>
        </p:txBody>
      </p:sp>
      <p:sp>
        <p:nvSpPr>
          <p:cNvPr id="15" name="TextBox 14">
            <a:extLst>
              <a:ext uri="{FF2B5EF4-FFF2-40B4-BE49-F238E27FC236}">
                <a16:creationId xmlns:a16="http://schemas.microsoft.com/office/drawing/2014/main" id="{605FFE1A-DBD1-DC4B-9A26-F83BD39F3647}"/>
              </a:ext>
            </a:extLst>
          </p:cNvPr>
          <p:cNvSpPr txBox="1"/>
          <p:nvPr/>
        </p:nvSpPr>
        <p:spPr>
          <a:xfrm>
            <a:off x="-8014" y="60036"/>
            <a:ext cx="9160029" cy="584775"/>
          </a:xfrm>
          <a:prstGeom prst="rect">
            <a:avLst/>
          </a:prstGeom>
          <a:noFill/>
        </p:spPr>
        <p:txBody>
          <a:bodyPr wrap="square" rtlCol="0">
            <a:spAutoFit/>
          </a:bodyPr>
          <a:lstStyle/>
          <a:p>
            <a:pPr algn="ctr"/>
            <a:r>
              <a:rPr lang="en-US" sz="3200" b="1" dirty="0">
                <a:solidFill>
                  <a:srgbClr val="B2860E"/>
                </a:solidFill>
                <a:latin typeface="Arial" panose="020B0604020202020204" pitchFamily="34" charset="0"/>
                <a:cs typeface="Arial" panose="020B0604020202020204" pitchFamily="34" charset="0"/>
              </a:rPr>
              <a:t>Prespecified Ischemic Endpoints (PP)</a:t>
            </a:r>
          </a:p>
        </p:txBody>
      </p:sp>
      <p:sp>
        <p:nvSpPr>
          <p:cNvPr id="16" name="TextBox 15">
            <a:extLst>
              <a:ext uri="{FF2B5EF4-FFF2-40B4-BE49-F238E27FC236}">
                <a16:creationId xmlns:a16="http://schemas.microsoft.com/office/drawing/2014/main" id="{E2F41540-C62C-DF47-A7D8-A0ECA0A85EE0}"/>
              </a:ext>
            </a:extLst>
          </p:cNvPr>
          <p:cNvSpPr txBox="1"/>
          <p:nvPr/>
        </p:nvSpPr>
        <p:spPr>
          <a:xfrm>
            <a:off x="330200" y="598221"/>
            <a:ext cx="8483600"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Complex PCI Patients</a:t>
            </a:r>
          </a:p>
        </p:txBody>
      </p:sp>
      <p:sp>
        <p:nvSpPr>
          <p:cNvPr id="17" name="enrol">
            <a:extLst>
              <a:ext uri="{FF2B5EF4-FFF2-40B4-BE49-F238E27FC236}">
                <a16:creationId xmlns:a16="http://schemas.microsoft.com/office/drawing/2014/main" id="{AF1CE463-7798-405C-BAA7-F3E22A57B434}"/>
              </a:ext>
            </a:extLst>
          </p:cNvPr>
          <p:cNvSpPr txBox="1"/>
          <p:nvPr/>
        </p:nvSpPr>
        <p:spPr>
          <a:xfrm>
            <a:off x="3632395" y="4708964"/>
            <a:ext cx="1879209" cy="261610"/>
          </a:xfrm>
          <a:prstGeom prst="rect">
            <a:avLst/>
          </a:prstGeom>
          <a:noFill/>
        </p:spPr>
        <p:txBody>
          <a:bodyPr wrap="square" rtlCol="0" anchor="ctr">
            <a:spAutoFit/>
          </a:bodyPr>
          <a:lstStyle/>
          <a:p>
            <a:pPr algn="ctr"/>
            <a:r>
              <a:rPr lang="en-US" sz="1100" b="1" dirty="0">
                <a:solidFill>
                  <a:schemeClr val="bg1"/>
                </a:solidFill>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100028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D4E7AD-9F85-984F-BBF5-8081B150722E}"/>
              </a:ext>
            </a:extLst>
          </p:cNvPr>
          <p:cNvSpPr txBox="1"/>
          <p:nvPr/>
        </p:nvSpPr>
        <p:spPr>
          <a:xfrm>
            <a:off x="786864" y="160226"/>
            <a:ext cx="7570272"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Declaration of Interest</a:t>
            </a:r>
          </a:p>
        </p:txBody>
      </p:sp>
      <p:sp>
        <p:nvSpPr>
          <p:cNvPr id="7" name="TextBox 6"/>
          <p:cNvSpPr txBox="1"/>
          <p:nvPr/>
        </p:nvSpPr>
        <p:spPr>
          <a:xfrm>
            <a:off x="101715" y="947710"/>
            <a:ext cx="8940571" cy="3451586"/>
          </a:xfrm>
          <a:prstGeom prst="rect">
            <a:avLst/>
          </a:prstGeom>
          <a:noFill/>
        </p:spPr>
        <p:txBody>
          <a:bodyPr wrap="square" rtlCol="0">
            <a:spAutoFit/>
          </a:bodyPr>
          <a:lstStyle/>
          <a:p>
            <a:pPr algn="ctr">
              <a:lnSpc>
                <a:spcPct val="150000"/>
              </a:lnSpc>
            </a:pPr>
            <a:r>
              <a:rPr lang="en-US" sz="2800" b="1" dirty="0">
                <a:solidFill>
                  <a:srgbClr val="000066"/>
                </a:solidFill>
                <a:latin typeface="Arial" panose="020B0604020202020204" pitchFamily="34" charset="0"/>
                <a:cs typeface="Arial" panose="020B0604020202020204" pitchFamily="34" charset="0"/>
              </a:rPr>
              <a:t>The TWILIGHT Trial</a:t>
            </a:r>
          </a:p>
          <a:p>
            <a:pPr algn="ctr">
              <a:lnSpc>
                <a:spcPct val="150000"/>
              </a:lnSpc>
            </a:pPr>
            <a:r>
              <a:rPr lang="en-US" sz="2000" dirty="0">
                <a:solidFill>
                  <a:srgbClr val="000066"/>
                </a:solidFill>
                <a:latin typeface="Arial" panose="020B0604020202020204" pitchFamily="34" charset="0"/>
                <a:cs typeface="Arial" panose="020B0604020202020204" pitchFamily="34" charset="0"/>
              </a:rPr>
              <a:t>Sponsoring organization:</a:t>
            </a:r>
          </a:p>
          <a:p>
            <a:pPr algn="ctr">
              <a:lnSpc>
                <a:spcPct val="150000"/>
              </a:lnSpc>
            </a:pPr>
            <a:r>
              <a:rPr lang="en-US" sz="2000" dirty="0">
                <a:solidFill>
                  <a:srgbClr val="000066"/>
                </a:solidFill>
                <a:latin typeface="Arial" panose="020B0604020202020204" pitchFamily="34" charset="0"/>
                <a:cs typeface="Arial" panose="020B0604020202020204" pitchFamily="34" charset="0"/>
              </a:rPr>
              <a:t>Icahn School of Medicine at Mount Sinai, NY</a:t>
            </a:r>
          </a:p>
          <a:p>
            <a:pPr algn="ctr">
              <a:lnSpc>
                <a:spcPct val="150000"/>
              </a:lnSpc>
            </a:pPr>
            <a:endParaRPr lang="en-US" sz="2000" dirty="0">
              <a:solidFill>
                <a:srgbClr val="000066"/>
              </a:solidFill>
              <a:latin typeface="Arial" panose="020B0604020202020204" pitchFamily="34" charset="0"/>
              <a:cs typeface="Arial" panose="020B0604020202020204" pitchFamily="34" charset="0"/>
            </a:endParaRPr>
          </a:p>
          <a:p>
            <a:pPr algn="ctr">
              <a:lnSpc>
                <a:spcPct val="150000"/>
              </a:lnSpc>
            </a:pPr>
            <a:r>
              <a:rPr lang="en-US" sz="2000" dirty="0">
                <a:solidFill>
                  <a:srgbClr val="000066"/>
                </a:solidFill>
                <a:latin typeface="Arial" panose="020B0604020202020204" pitchFamily="34" charset="0"/>
                <a:cs typeface="Arial" panose="020B0604020202020204" pitchFamily="34" charset="0"/>
              </a:rPr>
              <a:t>Funded by AstraZeneca</a:t>
            </a:r>
          </a:p>
          <a:p>
            <a:pPr algn="ctr">
              <a:lnSpc>
                <a:spcPct val="150000"/>
              </a:lnSpc>
            </a:pPr>
            <a:endParaRPr lang="en-US" sz="2000" dirty="0">
              <a:solidFill>
                <a:srgbClr val="000066"/>
              </a:solidFill>
              <a:latin typeface="Arial" panose="020B0604020202020204" pitchFamily="34" charset="0"/>
              <a:cs typeface="Arial" panose="020B0604020202020204" pitchFamily="34" charset="0"/>
            </a:endParaRPr>
          </a:p>
          <a:p>
            <a:pPr algn="ctr">
              <a:lnSpc>
                <a:spcPct val="150000"/>
              </a:lnSpc>
            </a:pPr>
            <a:r>
              <a:rPr lang="en-US" sz="2000" dirty="0">
                <a:solidFill>
                  <a:srgbClr val="000066"/>
                </a:solidFill>
                <a:latin typeface="Arial" panose="020B0604020202020204" pitchFamily="34" charset="0"/>
                <a:cs typeface="Arial" panose="020B0604020202020204" pitchFamily="34" charset="0"/>
              </a:rPr>
              <a:t>Coordinated by Icahn School of Medicine at Mount Sinai, NY</a:t>
            </a:r>
          </a:p>
        </p:txBody>
      </p:sp>
    </p:spTree>
    <p:extLst>
      <p:ext uri="{BB962C8B-B14F-4D97-AF65-F5344CB8AC3E}">
        <p14:creationId xmlns:p14="http://schemas.microsoft.com/office/powerpoint/2010/main" val="121020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4" name="Content Placeholder 3">
            <a:extLst>
              <a:ext uri="{FF2B5EF4-FFF2-40B4-BE49-F238E27FC236}">
                <a16:creationId xmlns:a16="http://schemas.microsoft.com/office/drawing/2014/main" id="{6F398754-F2B1-FB4E-9019-8B84E7DAC81F}"/>
              </a:ext>
            </a:extLst>
          </p:cNvPr>
          <p:cNvGraphicFramePr>
            <a:graphicFrameLocks/>
          </p:cNvGraphicFramePr>
          <p:nvPr>
            <p:extLst>
              <p:ext uri="{D42A27DB-BD31-4B8C-83A1-F6EECF244321}">
                <p14:modId xmlns:p14="http://schemas.microsoft.com/office/powerpoint/2010/main" val="1886280492"/>
              </p:ext>
            </p:extLst>
          </p:nvPr>
        </p:nvGraphicFramePr>
        <p:xfrm>
          <a:off x="309876" y="739157"/>
          <a:ext cx="8524249" cy="4023360"/>
        </p:xfrm>
        <a:graphic>
          <a:graphicData uri="http://schemas.openxmlformats.org/drawingml/2006/table">
            <a:tbl>
              <a:tblPr firstRow="1" bandRow="1">
                <a:tableStyleId>{5C22544A-7EE6-4342-B048-85BDC9FD1C3A}</a:tableStyleId>
              </a:tblPr>
              <a:tblGrid>
                <a:gridCol w="1529179">
                  <a:extLst>
                    <a:ext uri="{9D8B030D-6E8A-4147-A177-3AD203B41FA5}">
                      <a16:colId xmlns:a16="http://schemas.microsoft.com/office/drawing/2014/main" val="4098331847"/>
                    </a:ext>
                  </a:extLst>
                </a:gridCol>
                <a:gridCol w="1027146">
                  <a:extLst>
                    <a:ext uri="{9D8B030D-6E8A-4147-A177-3AD203B41FA5}">
                      <a16:colId xmlns:a16="http://schemas.microsoft.com/office/drawing/2014/main" val="3953324975"/>
                    </a:ext>
                  </a:extLst>
                </a:gridCol>
                <a:gridCol w="1027146">
                  <a:extLst>
                    <a:ext uri="{9D8B030D-6E8A-4147-A177-3AD203B41FA5}">
                      <a16:colId xmlns:a16="http://schemas.microsoft.com/office/drawing/2014/main" val="3702095771"/>
                    </a:ext>
                  </a:extLst>
                </a:gridCol>
                <a:gridCol w="1027146">
                  <a:extLst>
                    <a:ext uri="{9D8B030D-6E8A-4147-A177-3AD203B41FA5}">
                      <a16:colId xmlns:a16="http://schemas.microsoft.com/office/drawing/2014/main" val="2856973479"/>
                    </a:ext>
                  </a:extLst>
                </a:gridCol>
                <a:gridCol w="1030224">
                  <a:extLst>
                    <a:ext uri="{9D8B030D-6E8A-4147-A177-3AD203B41FA5}">
                      <a16:colId xmlns:a16="http://schemas.microsoft.com/office/drawing/2014/main" val="1433870237"/>
                    </a:ext>
                  </a:extLst>
                </a:gridCol>
                <a:gridCol w="1030224">
                  <a:extLst>
                    <a:ext uri="{9D8B030D-6E8A-4147-A177-3AD203B41FA5}">
                      <a16:colId xmlns:a16="http://schemas.microsoft.com/office/drawing/2014/main" val="2757695517"/>
                    </a:ext>
                  </a:extLst>
                </a:gridCol>
                <a:gridCol w="1030224">
                  <a:extLst>
                    <a:ext uri="{9D8B030D-6E8A-4147-A177-3AD203B41FA5}">
                      <a16:colId xmlns:a16="http://schemas.microsoft.com/office/drawing/2014/main" val="241885036"/>
                    </a:ext>
                  </a:extLst>
                </a:gridCol>
                <a:gridCol w="822960">
                  <a:extLst>
                    <a:ext uri="{9D8B030D-6E8A-4147-A177-3AD203B41FA5}">
                      <a16:colId xmlns:a16="http://schemas.microsoft.com/office/drawing/2014/main" val="3054968958"/>
                    </a:ext>
                  </a:extLst>
                </a:gridCol>
              </a:tblGrid>
              <a:tr h="548640">
                <a:tc rowSpan="2">
                  <a:txBody>
                    <a:bodyPr/>
                    <a:lstStyle/>
                    <a:p>
                      <a:pPr algn="l"/>
                      <a:r>
                        <a:rPr lang="en-US" sz="1100" b="1" i="0" dirty="0">
                          <a:latin typeface="Arial" panose="020B0604020202020204" pitchFamily="34" charset="0"/>
                          <a:cs typeface="Arial" panose="020B0604020202020204" pitchFamily="34" charset="0"/>
                        </a:rPr>
                        <a:t>Variable</a:t>
                      </a:r>
                    </a:p>
                  </a:txBody>
                  <a:tcPr anchor="ctr">
                    <a:lnL w="6350" cap="flat" cmpd="sng" algn="ctr">
                      <a:solidFill>
                        <a:srgbClr val="002060"/>
                      </a:solidFill>
                      <a:prstDash val="solid"/>
                      <a:round/>
                      <a:headEnd type="none" w="med" len="med"/>
                      <a:tailEnd type="none" w="med" len="med"/>
                    </a:lnL>
                    <a:lnT w="6350" cap="flat" cmpd="sng" algn="ctr">
                      <a:solidFill>
                        <a:srgbClr val="002060"/>
                      </a:solidFill>
                      <a:prstDash val="solid"/>
                      <a:round/>
                      <a:headEnd type="none" w="med" len="med"/>
                      <a:tailEnd type="none" w="med" len="med"/>
                    </a:lnT>
                    <a:solidFill>
                      <a:srgbClr val="000066"/>
                    </a:solidFill>
                  </a:tcPr>
                </a:tc>
                <a:tc gridSpan="3">
                  <a:txBody>
                    <a:bodyPr/>
                    <a:lstStyle/>
                    <a:p>
                      <a:pPr algn="ctr" fontAlgn="ctr"/>
                      <a:r>
                        <a:rPr lang="en-US" sz="1100" b="1" i="0" u="none" strike="noStrike" baseline="0" dirty="0">
                          <a:effectLst/>
                          <a:latin typeface="Arial" panose="020B0604020202020204" pitchFamily="34" charset="0"/>
                          <a:cs typeface="Arial" panose="020B0604020202020204" pitchFamily="34" charset="0"/>
                        </a:rPr>
                        <a:t>Complex PCI patients (N = 2342)</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hMerge="1">
                  <a:txBody>
                    <a:bodyPr/>
                    <a:lstStyle/>
                    <a:p>
                      <a:pPr algn="ctr" fontAlgn="ct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hMerge="1">
                  <a:txBody>
                    <a:bodyPr/>
                    <a:lstStyle/>
                    <a:p>
                      <a:pPr algn="ctr" fontAlgn="ct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gridSpan="3">
                  <a:txBody>
                    <a:bodyPr/>
                    <a:lstStyle/>
                    <a:p>
                      <a:pPr algn="ctr" fontAlgn="ctr"/>
                      <a:r>
                        <a:rPr lang="en-US" sz="1100" b="1" i="0" u="none" strike="noStrike" dirty="0">
                          <a:effectLst/>
                          <a:latin typeface="Arial" panose="020B0604020202020204" pitchFamily="34" charset="0"/>
                          <a:cs typeface="Arial" panose="020B0604020202020204" pitchFamily="34" charset="0"/>
                        </a:rPr>
                        <a:t>Non-Complex PCI patients (N = 4777)</a:t>
                      </a: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hMerge="1">
                  <a:txBody>
                    <a:bodyPr/>
                    <a:lstStyle/>
                    <a:p>
                      <a:pPr algn="ctr" fontAlgn="ct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hMerge="1">
                  <a:txBody>
                    <a:bodyPr/>
                    <a:lstStyle/>
                    <a:p>
                      <a:pPr algn="ctr" fontAlgn="ct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T w="6350" cap="flat" cmpd="sng" algn="ctr">
                      <a:solidFill>
                        <a:srgbClr val="002060"/>
                      </a:solidFill>
                      <a:prstDash val="solid"/>
                      <a:round/>
                      <a:headEnd type="none" w="med" len="med"/>
                      <a:tailEnd type="none" w="med" len="med"/>
                    </a:lnT>
                    <a:solidFill>
                      <a:srgbClr val="000066"/>
                    </a:solidFill>
                  </a:tcPr>
                </a:tc>
                <a:tc rowSpan="2">
                  <a:txBody>
                    <a:bodyPr/>
                    <a:lstStyle/>
                    <a:p>
                      <a:pPr algn="ctr" fontAlgn="ctr"/>
                      <a:r>
                        <a:rPr lang="en-US" sz="1100" b="1" i="0" u="none" strike="noStrike" dirty="0">
                          <a:effectLst/>
                          <a:latin typeface="Arial" panose="020B0604020202020204" pitchFamily="34" charset="0"/>
                          <a:cs typeface="Arial" panose="020B0604020202020204" pitchFamily="34" charset="0"/>
                        </a:rPr>
                        <a:t>Interaction</a:t>
                      </a:r>
                    </a:p>
                    <a:p>
                      <a:pPr algn="ctr" fontAlgn="ctr"/>
                      <a:r>
                        <a:rPr lang="en-US" sz="1100" b="1" i="0" u="none" strike="noStrike" dirty="0">
                          <a:effectLst/>
                          <a:latin typeface="Arial" panose="020B0604020202020204" pitchFamily="34" charset="0"/>
                          <a:cs typeface="Arial" panose="020B0604020202020204" pitchFamily="34" charset="0"/>
                        </a:rPr>
                        <a:t>p-value</a:t>
                      </a:r>
                    </a:p>
                  </a:txBody>
                  <a:tcPr marL="9525" marR="9525" marT="9525" marB="0" anchor="ctr">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solidFill>
                      <a:srgbClr val="000066"/>
                    </a:solidFill>
                  </a:tcPr>
                </a:tc>
                <a:extLst>
                  <a:ext uri="{0D108BD9-81ED-4DB2-BD59-A6C34878D82A}">
                    <a16:rowId xmlns:a16="http://schemas.microsoft.com/office/drawing/2014/main" val="3050193772"/>
                  </a:ext>
                </a:extLst>
              </a:tr>
              <a:tr h="548640">
                <a:tc vMerge="1">
                  <a:txBody>
                    <a:bodyPr/>
                    <a:lstStyle/>
                    <a:p>
                      <a:pPr algn="l" fontAlgn="ctr"/>
                      <a:endParaRPr lang="en-US" sz="1100" b="1" i="0" u="none" strike="noStrike" dirty="0">
                        <a:solidFill>
                          <a:srgbClr val="000066"/>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Tica +</a:t>
                      </a:r>
                      <a:r>
                        <a:rPr lang="en-US" sz="10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Placebo</a:t>
                      </a:r>
                    </a:p>
                    <a:p>
                      <a:pPr marL="0" marR="0" algn="ctr">
                        <a:lnSpc>
                          <a:spcPct val="107000"/>
                        </a:lnSpc>
                        <a:spcBef>
                          <a:spcPts val="0"/>
                        </a:spcBef>
                        <a:spcAft>
                          <a:spcPts val="0"/>
                        </a:spcAft>
                      </a:pPr>
                      <a:r>
                        <a:rPr lang="en-US" sz="10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(N = 1158)</a:t>
                      </a: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Tica + Aspirin</a:t>
                      </a:r>
                    </a:p>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 = 1184)</a:t>
                      </a: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HR</a:t>
                      </a:r>
                    </a:p>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(95% CI)</a:t>
                      </a: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Tica +</a:t>
                      </a:r>
                      <a:r>
                        <a:rPr lang="en-US" sz="10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Placebo</a:t>
                      </a:r>
                    </a:p>
                    <a:p>
                      <a:pPr marL="0" marR="0" algn="ctr">
                        <a:lnSpc>
                          <a:spcPct val="107000"/>
                        </a:lnSpc>
                        <a:spcBef>
                          <a:spcPts val="0"/>
                        </a:spcBef>
                        <a:spcAft>
                          <a:spcPts val="0"/>
                        </a:spcAft>
                      </a:pPr>
                      <a:r>
                        <a:rPr lang="en-US" sz="10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(N = 2397)</a:t>
                      </a: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Tica + Aspirin</a:t>
                      </a:r>
                    </a:p>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 = 2380)</a:t>
                      </a: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HR</a:t>
                      </a:r>
                    </a:p>
                    <a:p>
                      <a:pPr marL="0" marR="0" algn="ctr">
                        <a:lnSpc>
                          <a:spcPct val="107000"/>
                        </a:lnSpc>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(95% CI)</a:t>
                      </a:r>
                    </a:p>
                  </a:txBody>
                  <a:tcPr marL="68580" marR="68580" marT="0" marB="0" anchor="ctr">
                    <a:solidFill>
                      <a:schemeClr val="tx2">
                        <a:lumMod val="60000"/>
                        <a:lumOff val="40000"/>
                      </a:schemeClr>
                    </a:solidFill>
                  </a:tcPr>
                </a:tc>
                <a:tc vMerge="1">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833172060"/>
                  </a:ext>
                </a:extLst>
              </a:tr>
              <a:tr h="365760">
                <a:tc>
                  <a:txBody>
                    <a:bodyPr/>
                    <a:lstStyle/>
                    <a:p>
                      <a:pPr algn="l" fontAlgn="ct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2060"/>
                      </a:solidFill>
                      <a:prstDash val="solid"/>
                      <a:round/>
                      <a:headEnd type="none" w="med" len="med"/>
                      <a:tailEnd type="none" w="med" len="med"/>
                    </a:lnL>
                    <a:solidFill>
                      <a:schemeClr val="tx2">
                        <a:lumMod val="60000"/>
                        <a:lumOff val="40000"/>
                      </a:schemeClr>
                    </a:solidFill>
                  </a:tcPr>
                </a:tc>
                <a:tc gridSpan="2">
                  <a:txBody>
                    <a:bodyPr/>
                    <a:lstStyle/>
                    <a:p>
                      <a:pPr marL="0" marR="0" algn="ctr">
                        <a:lnSpc>
                          <a:spcPct val="107000"/>
                        </a:lnSpc>
                        <a:spcBef>
                          <a:spcPts val="0"/>
                        </a:spcBef>
                        <a:spcAft>
                          <a:spcPts val="0"/>
                        </a:spcAft>
                      </a:pPr>
                      <a:r>
                        <a:rPr lang="en-US" sz="10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no. of patients (%)</a:t>
                      </a:r>
                    </a:p>
                  </a:txBody>
                  <a:tcPr marL="68580" marR="68580" marT="0" marB="0" anchor="ctr">
                    <a:solidFill>
                      <a:schemeClr val="tx2">
                        <a:lumMod val="60000"/>
                        <a:lumOff val="40000"/>
                      </a:schemeClr>
                    </a:solidFill>
                  </a:tcPr>
                </a:tc>
                <a:tc hMerge="1">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60000"/>
                        <a:lumOff val="40000"/>
                      </a:schemeClr>
                    </a:solidFill>
                  </a:tcPr>
                </a:tc>
                <a:tc gridSpan="2">
                  <a:txBody>
                    <a:bodyPr/>
                    <a:lstStyle/>
                    <a:p>
                      <a:pPr marL="0" marR="0" algn="ctr">
                        <a:lnSpc>
                          <a:spcPct val="107000"/>
                        </a:lnSpc>
                        <a:spcBef>
                          <a:spcPts val="0"/>
                        </a:spcBef>
                        <a:spcAft>
                          <a:spcPts val="0"/>
                        </a:spcAft>
                      </a:pPr>
                      <a:r>
                        <a:rPr lang="en-US" sz="10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no. of patients (%)</a:t>
                      </a:r>
                    </a:p>
                  </a:txBody>
                  <a:tcPr marL="68580" marR="68580" marT="0" marB="0" anchor="ctr">
                    <a:solidFill>
                      <a:schemeClr val="tx2">
                        <a:lumMod val="60000"/>
                        <a:lumOff val="40000"/>
                      </a:schemeClr>
                    </a:solidFill>
                  </a:tcPr>
                </a:tc>
                <a:tc hMerge="1">
                  <a:txBody>
                    <a:bodyPr/>
                    <a:lstStyle/>
                    <a:p>
                      <a:pPr marL="0" marR="0" algn="ctr">
                        <a:lnSpc>
                          <a:spcPct val="107000"/>
                        </a:lnSpc>
                        <a:spcBef>
                          <a:spcPts val="0"/>
                        </a:spcBef>
                        <a:spcAft>
                          <a:spcPts val="0"/>
                        </a:spcAft>
                      </a:pPr>
                      <a:endParaRPr lang="en-US" sz="11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60000"/>
                        <a:lumOff val="40000"/>
                      </a:schemeClr>
                    </a:solidFill>
                  </a:tcPr>
                </a:tc>
                <a:tc>
                  <a:txBody>
                    <a:bodyPr/>
                    <a:lstStyle/>
                    <a:p>
                      <a:pPr marL="0" marR="0" algn="ctr">
                        <a:lnSpc>
                          <a:spcPct val="107000"/>
                        </a:lnSpc>
                        <a:spcBef>
                          <a:spcPts val="0"/>
                        </a:spcBef>
                        <a:spcAft>
                          <a:spcPts val="0"/>
                        </a:spcAft>
                      </a:pP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solidFill>
                      <a:schemeClr val="tx2">
                        <a:lumMod val="60000"/>
                        <a:lumOff val="40000"/>
                      </a:schemeClr>
                    </a:solidFill>
                  </a:tcPr>
                </a:tc>
                <a:extLst>
                  <a:ext uri="{0D108BD9-81ED-4DB2-BD59-A6C34878D82A}">
                    <a16:rowId xmlns:a16="http://schemas.microsoft.com/office/drawing/2014/main" val="4176111197"/>
                  </a:ext>
                </a:extLst>
              </a:tr>
              <a:tr h="365760">
                <a:tc>
                  <a:txBody>
                    <a:bodyPr/>
                    <a:lstStyle/>
                    <a:p>
                      <a:pPr marL="0" marR="0">
                        <a:lnSpc>
                          <a:spcPct val="107000"/>
                        </a:lnSpc>
                        <a:spcBef>
                          <a:spcPts val="0"/>
                        </a:spcBef>
                        <a:spcAft>
                          <a:spcPts val="0"/>
                        </a:spcAft>
                      </a:pPr>
                      <a:r>
                        <a:rPr lang="en-US" sz="1000">
                          <a:solidFill>
                            <a:srgbClr val="000066"/>
                          </a:solidFill>
                          <a:effectLst/>
                          <a:latin typeface="Arial" panose="020B0604020202020204" pitchFamily="34" charset="0"/>
                          <a:ea typeface="Times New Roman" panose="02020603050405020304" pitchFamily="18" charset="0"/>
                          <a:cs typeface="Arial" panose="020B0604020202020204" pitchFamily="34" charset="0"/>
                        </a:rPr>
                        <a:t>Death, MI or stroke</a:t>
                      </a:r>
                      <a:endParaRPr lang="en-US" sz="100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43 (3.8%)</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56 (4.9%)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0.77 </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(0.52 – 1.15)</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92 (3.9%)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81 (3.5%)</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1.13</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(0.84 – 1.53)</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0.13</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521767312"/>
                  </a:ext>
                </a:extLst>
              </a:tr>
              <a:tr h="365760">
                <a:tc>
                  <a:txBody>
                    <a:bodyPr/>
                    <a:lstStyle/>
                    <a:p>
                      <a:pPr marL="0" marR="0">
                        <a:lnSpc>
                          <a:spcPct val="107000"/>
                        </a:lnSpc>
                        <a:spcBef>
                          <a:spcPts val="0"/>
                        </a:spcBef>
                        <a:spcAft>
                          <a:spcPts val="0"/>
                        </a:spcAft>
                      </a:pPr>
                      <a:r>
                        <a:rPr lang="en-US" sz="1000">
                          <a:solidFill>
                            <a:srgbClr val="000066"/>
                          </a:solidFill>
                          <a:effectLst/>
                          <a:latin typeface="Arial" panose="020B0604020202020204" pitchFamily="34" charset="0"/>
                          <a:ea typeface="Times New Roman" panose="02020603050405020304" pitchFamily="18" charset="0"/>
                          <a:cs typeface="Arial" panose="020B0604020202020204" pitchFamily="34" charset="0"/>
                        </a:rPr>
                        <a:t>Cardiovascular death, MI or ischemic stroke</a:t>
                      </a:r>
                      <a:endParaRPr lang="en-US" sz="100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41 (3.6%)</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55 (4.8%)</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0.75</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(0.50 – 1.12)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85 (3.6%)</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75 (3.2%)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1.13</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(0.83 – 1.54)</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0.12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941817851"/>
                  </a:ext>
                </a:extLst>
              </a:tr>
              <a:tr h="365760">
                <a:tc>
                  <a:txBody>
                    <a:bodyPr/>
                    <a:lstStyle/>
                    <a:p>
                      <a:pPr marL="0" marR="0">
                        <a:lnSpc>
                          <a:spcPct val="107000"/>
                        </a:lnSpc>
                        <a:spcBef>
                          <a:spcPts val="0"/>
                        </a:spcBef>
                        <a:spcAft>
                          <a:spcPts val="0"/>
                        </a:spcAft>
                      </a:pPr>
                      <a:r>
                        <a:rPr lang="en-US" sz="1000">
                          <a:solidFill>
                            <a:srgbClr val="000066"/>
                          </a:solidFill>
                          <a:effectLst/>
                          <a:latin typeface="Arial" panose="020B0604020202020204" pitchFamily="34" charset="0"/>
                          <a:ea typeface="Times New Roman" panose="02020603050405020304" pitchFamily="18" charset="0"/>
                          <a:cs typeface="Arial" panose="020B0604020202020204" pitchFamily="34" charset="0"/>
                        </a:rPr>
                        <a:t>All-cause death</a:t>
                      </a:r>
                      <a:endParaRPr lang="en-US" sz="100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10 (0.9%)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17 (1.5%)</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(0.27 – 1.29)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24 (1.0%)</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28 (1.2%)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0.85</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(0.49 – 1.47)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0.45</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41397241"/>
                  </a:ext>
                </a:extLst>
              </a:tr>
              <a:tr h="365760">
                <a:tc>
                  <a:txBody>
                    <a:bodyPr/>
                    <a:lstStyle/>
                    <a:p>
                      <a:pPr marL="0" marR="0">
                        <a:lnSpc>
                          <a:spcPct val="107000"/>
                        </a:lnSpc>
                        <a:spcBef>
                          <a:spcPts val="0"/>
                        </a:spcBef>
                        <a:spcAft>
                          <a:spcPts val="0"/>
                        </a:spcAft>
                      </a:pPr>
                      <a:r>
                        <a:rPr lang="en-US" sz="1000">
                          <a:solidFill>
                            <a:srgbClr val="000066"/>
                          </a:solidFill>
                          <a:effectLst/>
                          <a:latin typeface="Arial" panose="020B0604020202020204" pitchFamily="34" charset="0"/>
                          <a:ea typeface="Times New Roman" panose="02020603050405020304" pitchFamily="18" charset="0"/>
                          <a:cs typeface="Arial" panose="020B0604020202020204" pitchFamily="34" charset="0"/>
                        </a:rPr>
                        <a:t>Cardiovascular death</a:t>
                      </a:r>
                      <a:endParaRPr lang="en-US" sz="100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9 (0.8%)</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17 (1.5%)</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0.53</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(0.24 – 1.20)</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17 (0.7%)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20 (0.9%)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0.84</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(0.44 – 1.61)</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0.39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723732630"/>
                  </a:ext>
                </a:extLst>
              </a:tr>
              <a:tr h="365760">
                <a:tc>
                  <a:txBody>
                    <a:bodyPr/>
                    <a:lstStyle/>
                    <a:p>
                      <a:pPr marL="0" marR="0">
                        <a:lnSpc>
                          <a:spcPct val="107000"/>
                        </a:lnSpc>
                        <a:spcBef>
                          <a:spcPts val="0"/>
                        </a:spcBef>
                        <a:spcAft>
                          <a:spcPts val="0"/>
                        </a:spcAft>
                      </a:pPr>
                      <a:r>
                        <a:rPr lang="en-US" sz="1000">
                          <a:solidFill>
                            <a:srgbClr val="000066"/>
                          </a:solidFill>
                          <a:effectLst/>
                          <a:latin typeface="Arial" panose="020B0604020202020204" pitchFamily="34" charset="0"/>
                          <a:ea typeface="Times New Roman" panose="02020603050405020304" pitchFamily="18" charset="0"/>
                          <a:cs typeface="Arial" panose="020B0604020202020204" pitchFamily="34" charset="0"/>
                        </a:rPr>
                        <a:t>MI</a:t>
                      </a:r>
                      <a:endParaRPr lang="en-US" sz="100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33 (2.9%)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40 (3.5%)</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0.83</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 (0.52 – 1.32)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62 (2.6%)</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55 (2.4%)</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1.12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(0.78 – 1.61)</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0.32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58668011"/>
                  </a:ext>
                </a:extLst>
              </a:tr>
              <a:tr h="365760">
                <a:tc>
                  <a:txBody>
                    <a:bodyPr/>
                    <a:lstStyle/>
                    <a:p>
                      <a:pPr marL="0" marR="0" indent="7620">
                        <a:lnSpc>
                          <a:spcPct val="107000"/>
                        </a:lnSpc>
                        <a:spcBef>
                          <a:spcPts val="0"/>
                        </a:spcBef>
                        <a:spcAft>
                          <a:spcPts val="0"/>
                        </a:spcAft>
                      </a:pPr>
                      <a:r>
                        <a:rPr lang="en-US" sz="1000">
                          <a:solidFill>
                            <a:srgbClr val="000066"/>
                          </a:solidFill>
                          <a:effectLst/>
                          <a:latin typeface="Arial" panose="020B0604020202020204" pitchFamily="34" charset="0"/>
                          <a:ea typeface="Times New Roman" panose="02020603050405020304" pitchFamily="18" charset="0"/>
                          <a:cs typeface="Arial" panose="020B0604020202020204" pitchFamily="34" charset="0"/>
                        </a:rPr>
                        <a:t>Ischemic stroke</a:t>
                      </a:r>
                      <a:endParaRPr lang="en-US" sz="100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 (0.1%)</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 (0.2%)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rPr>
                        <a:t>0.50</a:t>
                      </a:r>
                    </a:p>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(0.05 – 5.56)</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15 (0.6%)</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6 (0.3%)</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2.49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(0.97 – 6.42)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0.23</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309103579"/>
                  </a:ext>
                </a:extLst>
              </a:tr>
              <a:tr h="365760">
                <a:tc>
                  <a:txBody>
                    <a:bodyPr/>
                    <a:lstStyle/>
                    <a:p>
                      <a:pPr marL="0" marR="0">
                        <a:lnSpc>
                          <a:spcPct val="107000"/>
                        </a:lnSpc>
                        <a:spcBef>
                          <a:spcPts val="0"/>
                        </a:spcBef>
                        <a:spcAft>
                          <a:spcPts val="0"/>
                        </a:spcAft>
                      </a:pPr>
                      <a:r>
                        <a:rPr lang="en-US" sz="1000">
                          <a:solidFill>
                            <a:srgbClr val="000066"/>
                          </a:solidFill>
                          <a:effectLst/>
                          <a:latin typeface="Arial" panose="020B0604020202020204" pitchFamily="34" charset="0"/>
                          <a:ea typeface="Times New Roman" panose="02020603050405020304" pitchFamily="18" charset="0"/>
                          <a:cs typeface="Arial" panose="020B0604020202020204" pitchFamily="34" charset="0"/>
                        </a:rPr>
                        <a:t>Stent thrombosis (definite/probable)</a:t>
                      </a:r>
                      <a:endParaRPr lang="en-US" sz="100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2060"/>
                      </a:solidFill>
                      <a:prstDash val="solid"/>
                      <a:round/>
                      <a:headEnd type="none" w="med" len="med"/>
                      <a:tailEnd type="none" w="med" len="med"/>
                    </a:lnL>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5 (0.4%)</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9 (0.8%)</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0.56</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indent="10795"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(0.19 – 1.67)</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9 (0.4%)</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10 (0.4%)</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0.89</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(0.36 – 2.20)</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6350" cap="flat" cmpd="sng" algn="ctr">
                      <a:solidFill>
                        <a:srgbClr val="00206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0.52</a:t>
                      </a:r>
                      <a:endParaRPr lang="en-US" sz="100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04039976"/>
                  </a:ext>
                </a:extLst>
              </a:tr>
            </a:tbl>
          </a:graphicData>
        </a:graphic>
      </p:graphicFrame>
      <p:sp>
        <p:nvSpPr>
          <p:cNvPr id="4" name="TextBox 3">
            <a:extLst>
              <a:ext uri="{FF2B5EF4-FFF2-40B4-BE49-F238E27FC236}">
                <a16:creationId xmlns:a16="http://schemas.microsoft.com/office/drawing/2014/main" id="{CF7090A6-9AE8-A44B-A30F-526F383AC5A7}"/>
              </a:ext>
            </a:extLst>
          </p:cNvPr>
          <p:cNvSpPr txBox="1"/>
          <p:nvPr/>
        </p:nvSpPr>
        <p:spPr>
          <a:xfrm>
            <a:off x="-8014" y="46654"/>
            <a:ext cx="9160029" cy="563231"/>
          </a:xfrm>
          <a:prstGeom prst="rect">
            <a:avLst/>
          </a:prstGeom>
          <a:noFill/>
        </p:spPr>
        <p:txBody>
          <a:bodyPr wrap="square" rtlCol="0">
            <a:spAutoFit/>
          </a:bodyPr>
          <a:lstStyle/>
          <a:p>
            <a:pPr algn="ctr"/>
            <a:r>
              <a:rPr lang="en-US" sz="3060" b="1" dirty="0">
                <a:solidFill>
                  <a:srgbClr val="B2860E"/>
                </a:solidFill>
                <a:latin typeface="Arial" panose="020B0604020202020204" pitchFamily="34" charset="0"/>
                <a:cs typeface="Arial" panose="020B0604020202020204" pitchFamily="34" charset="0"/>
              </a:rPr>
              <a:t>Ischemic Events With and Without Complex PCI </a:t>
            </a:r>
          </a:p>
        </p:txBody>
      </p:sp>
      <p:sp>
        <p:nvSpPr>
          <p:cNvPr id="5" name="enrol">
            <a:extLst>
              <a:ext uri="{FF2B5EF4-FFF2-40B4-BE49-F238E27FC236}">
                <a16:creationId xmlns:a16="http://schemas.microsoft.com/office/drawing/2014/main" id="{3C7F38D7-45BB-42DC-8E93-529BF4E4A3EB}"/>
              </a:ext>
            </a:extLst>
          </p:cNvPr>
          <p:cNvSpPr txBox="1"/>
          <p:nvPr/>
        </p:nvSpPr>
        <p:spPr>
          <a:xfrm>
            <a:off x="2904492" y="4847903"/>
            <a:ext cx="3331534" cy="261610"/>
          </a:xfrm>
          <a:prstGeom prst="rect">
            <a:avLst/>
          </a:prstGeom>
          <a:noFill/>
        </p:spPr>
        <p:txBody>
          <a:bodyPr wrap="square" rtlCol="0" anchor="ctr">
            <a:spAutoFit/>
          </a:bodyPr>
          <a:lstStyle/>
          <a:p>
            <a:pPr algn="ctr"/>
            <a:r>
              <a:rPr lang="en-US" sz="1100" b="1" dirty="0">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304199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enrol">
            <a:extLst>
              <a:ext uri="{FF2B5EF4-FFF2-40B4-BE49-F238E27FC236}">
                <a16:creationId xmlns:a16="http://schemas.microsoft.com/office/drawing/2014/main" id="{3C7F38D7-45BB-42DC-8E93-529BF4E4A3EB}"/>
              </a:ext>
            </a:extLst>
          </p:cNvPr>
          <p:cNvSpPr txBox="1"/>
          <p:nvPr/>
        </p:nvSpPr>
        <p:spPr>
          <a:xfrm>
            <a:off x="0" y="4849895"/>
            <a:ext cx="2068621" cy="261610"/>
          </a:xfrm>
          <a:prstGeom prst="rect">
            <a:avLst/>
          </a:prstGeom>
          <a:noFill/>
        </p:spPr>
        <p:txBody>
          <a:bodyPr wrap="square" rtlCol="0" anchor="ctr">
            <a:spAutoFit/>
          </a:bodyPr>
          <a:lstStyle/>
          <a:p>
            <a:pPr algn="ctr"/>
            <a:r>
              <a:rPr lang="en-US" sz="1100" b="1" dirty="0">
                <a:latin typeface="Arial" panose="020B0604020202020204" pitchFamily="34" charset="0"/>
                <a:ea typeface="Cambria" panose="02040503050406030204" pitchFamily="18" charset="0"/>
                <a:cs typeface="Arial" panose="020B0604020202020204" pitchFamily="34" charset="0"/>
              </a:rPr>
              <a:t>Dangas et al, JACC 2020</a:t>
            </a:r>
          </a:p>
        </p:txBody>
      </p:sp>
      <p:sp>
        <p:nvSpPr>
          <p:cNvPr id="10" name="TextBox 9">
            <a:extLst>
              <a:ext uri="{FF2B5EF4-FFF2-40B4-BE49-F238E27FC236}">
                <a16:creationId xmlns:a16="http://schemas.microsoft.com/office/drawing/2014/main" id="{5CE860DA-6319-E349-8E5D-D25D2F1A92D0}"/>
              </a:ext>
            </a:extLst>
          </p:cNvPr>
          <p:cNvSpPr txBox="1"/>
          <p:nvPr/>
        </p:nvSpPr>
        <p:spPr>
          <a:xfrm>
            <a:off x="-8014" y="138094"/>
            <a:ext cx="9160029" cy="584775"/>
          </a:xfrm>
          <a:prstGeom prst="rect">
            <a:avLst/>
          </a:prstGeom>
          <a:noFill/>
        </p:spPr>
        <p:txBody>
          <a:bodyPr wrap="square" rtlCol="0">
            <a:spAutoFit/>
          </a:bodyPr>
          <a:lstStyle/>
          <a:p>
            <a:pPr algn="ctr"/>
            <a:r>
              <a:rPr lang="en-US" sz="3200" b="1" dirty="0">
                <a:solidFill>
                  <a:srgbClr val="B2860E"/>
                </a:solidFill>
                <a:latin typeface="Arial" panose="020B0604020202020204" pitchFamily="34" charset="0"/>
                <a:cs typeface="Arial" panose="020B0604020202020204" pitchFamily="34" charset="0"/>
              </a:rPr>
              <a:t>Results across components of Complex PCI </a:t>
            </a:r>
          </a:p>
        </p:txBody>
      </p:sp>
      <p:sp>
        <p:nvSpPr>
          <p:cNvPr id="11" name="TextBox 10">
            <a:extLst>
              <a:ext uri="{FF2B5EF4-FFF2-40B4-BE49-F238E27FC236}">
                <a16:creationId xmlns:a16="http://schemas.microsoft.com/office/drawing/2014/main" id="{699648D1-29C2-0D40-9F16-B88A9AD5C708}"/>
              </a:ext>
            </a:extLst>
          </p:cNvPr>
          <p:cNvSpPr txBox="1"/>
          <p:nvPr/>
        </p:nvSpPr>
        <p:spPr>
          <a:xfrm>
            <a:off x="330200" y="662793"/>
            <a:ext cx="8483600"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Death, MI or Stroke</a:t>
            </a:r>
          </a:p>
        </p:txBody>
      </p:sp>
      <p:pic>
        <p:nvPicPr>
          <p:cNvPr id="3" name="Picture 2">
            <a:extLst>
              <a:ext uri="{FF2B5EF4-FFF2-40B4-BE49-F238E27FC236}">
                <a16:creationId xmlns:a16="http://schemas.microsoft.com/office/drawing/2014/main" id="{40E7BE40-14B0-B442-86FA-478CF1F3D34A}"/>
              </a:ext>
            </a:extLst>
          </p:cNvPr>
          <p:cNvPicPr>
            <a:picLocks noChangeAspect="1"/>
          </p:cNvPicPr>
          <p:nvPr/>
        </p:nvPicPr>
        <p:blipFill>
          <a:blip r:embed="rId3"/>
          <a:stretch>
            <a:fillRect/>
          </a:stretch>
        </p:blipFill>
        <p:spPr>
          <a:xfrm>
            <a:off x="182880" y="1000366"/>
            <a:ext cx="8778240" cy="4108962"/>
          </a:xfrm>
          <a:prstGeom prst="rect">
            <a:avLst/>
          </a:prstGeom>
        </p:spPr>
      </p:pic>
    </p:spTree>
    <p:extLst>
      <p:ext uri="{BB962C8B-B14F-4D97-AF65-F5344CB8AC3E}">
        <p14:creationId xmlns:p14="http://schemas.microsoft.com/office/powerpoint/2010/main" val="290530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7090A6-9AE8-A44B-A30F-526F383AC5A7}"/>
              </a:ext>
            </a:extLst>
          </p:cNvPr>
          <p:cNvSpPr txBox="1"/>
          <p:nvPr/>
        </p:nvSpPr>
        <p:spPr>
          <a:xfrm>
            <a:off x="-8014" y="138094"/>
            <a:ext cx="9160029" cy="584775"/>
          </a:xfrm>
          <a:prstGeom prst="rect">
            <a:avLst/>
          </a:prstGeom>
          <a:noFill/>
        </p:spPr>
        <p:txBody>
          <a:bodyPr wrap="square" rtlCol="0">
            <a:spAutoFit/>
          </a:bodyPr>
          <a:lstStyle/>
          <a:p>
            <a:pPr algn="ctr"/>
            <a:r>
              <a:rPr lang="en-US" sz="3200" b="1" dirty="0">
                <a:solidFill>
                  <a:srgbClr val="B2860E"/>
                </a:solidFill>
                <a:latin typeface="Arial" panose="020B0604020202020204" pitchFamily="34" charset="0"/>
                <a:cs typeface="Arial" panose="020B0604020202020204" pitchFamily="34" charset="0"/>
              </a:rPr>
              <a:t>Results by number of Complex PCI criteria </a:t>
            </a:r>
          </a:p>
        </p:txBody>
      </p:sp>
      <p:sp>
        <p:nvSpPr>
          <p:cNvPr id="5" name="enrol">
            <a:extLst>
              <a:ext uri="{FF2B5EF4-FFF2-40B4-BE49-F238E27FC236}">
                <a16:creationId xmlns:a16="http://schemas.microsoft.com/office/drawing/2014/main" id="{3C7F38D7-45BB-42DC-8E93-529BF4E4A3EB}"/>
              </a:ext>
            </a:extLst>
          </p:cNvPr>
          <p:cNvSpPr txBox="1"/>
          <p:nvPr/>
        </p:nvSpPr>
        <p:spPr>
          <a:xfrm>
            <a:off x="0" y="4849895"/>
            <a:ext cx="2068621" cy="261610"/>
          </a:xfrm>
          <a:prstGeom prst="rect">
            <a:avLst/>
          </a:prstGeom>
          <a:noFill/>
        </p:spPr>
        <p:txBody>
          <a:bodyPr wrap="square" rtlCol="0" anchor="ctr">
            <a:spAutoFit/>
          </a:bodyPr>
          <a:lstStyle/>
          <a:p>
            <a:pPr algn="ctr"/>
            <a:r>
              <a:rPr lang="en-US" sz="1100" b="1" dirty="0">
                <a:latin typeface="Arial" panose="020B0604020202020204" pitchFamily="34" charset="0"/>
                <a:ea typeface="Cambria" panose="02040503050406030204" pitchFamily="18" charset="0"/>
                <a:cs typeface="Arial" panose="020B0604020202020204" pitchFamily="34" charset="0"/>
              </a:rPr>
              <a:t>Dangas et al, JACC 2020</a:t>
            </a:r>
          </a:p>
        </p:txBody>
      </p:sp>
      <p:pic>
        <p:nvPicPr>
          <p:cNvPr id="2" name="Picture 1">
            <a:extLst>
              <a:ext uri="{FF2B5EF4-FFF2-40B4-BE49-F238E27FC236}">
                <a16:creationId xmlns:a16="http://schemas.microsoft.com/office/drawing/2014/main" id="{D1BB0179-E479-A84C-9420-ECF0F00708BA}"/>
              </a:ext>
            </a:extLst>
          </p:cNvPr>
          <p:cNvPicPr>
            <a:picLocks noChangeAspect="1"/>
          </p:cNvPicPr>
          <p:nvPr/>
        </p:nvPicPr>
        <p:blipFill>
          <a:blip r:embed="rId3"/>
          <a:stretch>
            <a:fillRect/>
          </a:stretch>
        </p:blipFill>
        <p:spPr>
          <a:xfrm>
            <a:off x="182880" y="1090890"/>
            <a:ext cx="8778240" cy="4001983"/>
          </a:xfrm>
          <a:prstGeom prst="rect">
            <a:avLst/>
          </a:prstGeom>
        </p:spPr>
      </p:pic>
      <p:sp>
        <p:nvSpPr>
          <p:cNvPr id="6" name="TextBox 5">
            <a:extLst>
              <a:ext uri="{FF2B5EF4-FFF2-40B4-BE49-F238E27FC236}">
                <a16:creationId xmlns:a16="http://schemas.microsoft.com/office/drawing/2014/main" id="{DF478305-2324-8841-91F1-1BBE11569438}"/>
              </a:ext>
            </a:extLst>
          </p:cNvPr>
          <p:cNvSpPr txBox="1"/>
          <p:nvPr/>
        </p:nvSpPr>
        <p:spPr>
          <a:xfrm>
            <a:off x="330200" y="662793"/>
            <a:ext cx="8483600"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Death, MI or Stroke</a:t>
            </a:r>
          </a:p>
        </p:txBody>
      </p:sp>
    </p:spTree>
    <p:extLst>
      <p:ext uri="{BB962C8B-B14F-4D97-AF65-F5344CB8AC3E}">
        <p14:creationId xmlns:p14="http://schemas.microsoft.com/office/powerpoint/2010/main" val="241730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4E7AD-9F85-984F-BBF5-8081B150722E}"/>
              </a:ext>
            </a:extLst>
          </p:cNvPr>
          <p:cNvSpPr txBox="1"/>
          <p:nvPr/>
        </p:nvSpPr>
        <p:spPr>
          <a:xfrm>
            <a:off x="-8014" y="172926"/>
            <a:ext cx="9160029"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Limitations</a:t>
            </a:r>
          </a:p>
        </p:txBody>
      </p:sp>
      <p:sp>
        <p:nvSpPr>
          <p:cNvPr id="5" name="TextBox 4"/>
          <p:cNvSpPr txBox="1"/>
          <p:nvPr/>
        </p:nvSpPr>
        <p:spPr>
          <a:xfrm>
            <a:off x="1" y="1113068"/>
            <a:ext cx="9017000" cy="3253074"/>
          </a:xfrm>
          <a:prstGeom prst="rect">
            <a:avLst/>
          </a:prstGeom>
          <a:noFill/>
        </p:spPr>
        <p:txBody>
          <a:bodyPr wrap="square" rtlCol="0" anchor="ctr">
            <a:noAutofit/>
          </a:bodyPr>
          <a:lstStyle/>
          <a:p>
            <a:pPr marL="234950" indent="-234950" algn="just">
              <a:buFont typeface="Arial" panose="020B0604020202020204" pitchFamily="34" charset="0"/>
              <a:buChar char="•"/>
            </a:pPr>
            <a:r>
              <a:rPr lang="en-US" sz="1400" dirty="0">
                <a:solidFill>
                  <a:srgbClr val="000066"/>
                </a:solidFill>
                <a:latin typeface="Arial" panose="020B0604020202020204" pitchFamily="34" charset="0"/>
                <a:cs typeface="Arial" panose="020B0604020202020204" pitchFamily="34" charset="0"/>
              </a:rPr>
              <a:t>As a post-hoc analysis, randomization was not stratified by complex PCI status and we did not account for multiplicity thereby increasing the chance for a type 1 error.</a:t>
            </a:r>
          </a:p>
          <a:p>
            <a:pPr marL="234950" indent="-234950" algn="just">
              <a:buFont typeface="Arial" panose="020B0604020202020204" pitchFamily="34" charset="0"/>
              <a:buChar char="•"/>
            </a:pPr>
            <a:endParaRPr lang="en-US" sz="1600" dirty="0">
              <a:solidFill>
                <a:srgbClr val="000066"/>
              </a:solidFill>
              <a:latin typeface="Arial" panose="020B0604020202020204" pitchFamily="34" charset="0"/>
              <a:cs typeface="Arial" panose="020B0604020202020204" pitchFamily="34" charset="0"/>
            </a:endParaRPr>
          </a:p>
          <a:p>
            <a:pPr marL="234950" indent="-234950" algn="just">
              <a:buFont typeface="Arial" panose="020B0604020202020204" pitchFamily="34" charset="0"/>
              <a:buChar char="•"/>
            </a:pPr>
            <a:r>
              <a:rPr lang="en-US" sz="1400" dirty="0">
                <a:solidFill>
                  <a:srgbClr val="000066"/>
                </a:solidFill>
                <a:latin typeface="Arial" panose="020B0604020202020204" pitchFamily="34" charset="0"/>
                <a:cs typeface="Arial" panose="020B0604020202020204" pitchFamily="34" charset="0"/>
              </a:rPr>
              <a:t>The complex PCI and the non-complex PCI groups were not individually powered to draw definite conclusions on the effect of a regimen of ticagrelor monotherapy on the bleeding and ischemic endpoints. However, the magnitude and direction of the effect were largely consistent with the overall trial findings.</a:t>
            </a:r>
          </a:p>
          <a:p>
            <a:pPr marL="234950" indent="-234950" algn="just">
              <a:buFont typeface="Arial" panose="020B0604020202020204" pitchFamily="34" charset="0"/>
              <a:buChar char="•"/>
            </a:pPr>
            <a:endParaRPr lang="en-US" sz="1600" dirty="0">
              <a:solidFill>
                <a:srgbClr val="000066"/>
              </a:solidFill>
              <a:latin typeface="Arial" panose="020B0604020202020204" pitchFamily="34" charset="0"/>
              <a:cs typeface="Arial" panose="020B0604020202020204" pitchFamily="34" charset="0"/>
            </a:endParaRPr>
          </a:p>
          <a:p>
            <a:pPr marL="234950" indent="-234950" algn="just">
              <a:buFont typeface="Arial" panose="020B0604020202020204" pitchFamily="34" charset="0"/>
              <a:buChar char="•"/>
            </a:pPr>
            <a:r>
              <a:rPr lang="en-US" sz="1400" dirty="0">
                <a:solidFill>
                  <a:srgbClr val="000066"/>
                </a:solidFill>
                <a:latin typeface="Arial" panose="020B0604020202020204" pitchFamily="34" charset="0"/>
                <a:cs typeface="Arial" panose="020B0604020202020204" pitchFamily="34" charset="0"/>
              </a:rPr>
              <a:t>These results are not generalizable to all patients who undergo PCI due to the inclusion and exclusion criteria applied in the TWILIGHT trial.</a:t>
            </a:r>
          </a:p>
          <a:p>
            <a:pPr marL="234950" indent="-234950" algn="just">
              <a:buFont typeface="Arial" panose="020B0604020202020204" pitchFamily="34" charset="0"/>
              <a:buChar char="•"/>
            </a:pPr>
            <a:endParaRPr lang="en-US" sz="1600" dirty="0">
              <a:solidFill>
                <a:srgbClr val="000066"/>
              </a:solidFill>
              <a:latin typeface="Arial" panose="020B0604020202020204" pitchFamily="34" charset="0"/>
              <a:cs typeface="Arial" panose="020B0604020202020204" pitchFamily="34" charset="0"/>
            </a:endParaRPr>
          </a:p>
          <a:p>
            <a:pPr marL="234950" indent="-234950" algn="just">
              <a:buFont typeface="Arial" panose="020B0604020202020204" pitchFamily="34" charset="0"/>
              <a:buChar char="•"/>
            </a:pPr>
            <a:r>
              <a:rPr lang="en-US" sz="1400" dirty="0">
                <a:solidFill>
                  <a:srgbClr val="000066"/>
                </a:solidFill>
                <a:latin typeface="Arial" panose="020B0604020202020204" pitchFamily="34" charset="0"/>
                <a:cs typeface="Arial" panose="020B0604020202020204" pitchFamily="34" charset="0"/>
              </a:rPr>
              <a:t>The observed treatment effects are applicable only to patients who tolerated an initial 3 months of DAPT with ticagrelor plus aspirin without any major adverse events. Whether the ticagrelor monotherapy findings are generalizable to a regimen of clopidogrel or prasugrel monotherapy remains unknown.</a:t>
            </a:r>
          </a:p>
        </p:txBody>
      </p:sp>
      <p:sp>
        <p:nvSpPr>
          <p:cNvPr id="4" name="enrol">
            <a:extLst>
              <a:ext uri="{FF2B5EF4-FFF2-40B4-BE49-F238E27FC236}">
                <a16:creationId xmlns:a16="http://schemas.microsoft.com/office/drawing/2014/main" id="{102B5E75-EC29-445A-BD9F-175B1B9AA4B7}"/>
              </a:ext>
            </a:extLst>
          </p:cNvPr>
          <p:cNvSpPr txBox="1"/>
          <p:nvPr/>
        </p:nvSpPr>
        <p:spPr>
          <a:xfrm>
            <a:off x="3632395" y="4708964"/>
            <a:ext cx="1879209" cy="261610"/>
          </a:xfrm>
          <a:prstGeom prst="rect">
            <a:avLst/>
          </a:prstGeom>
          <a:noFill/>
        </p:spPr>
        <p:txBody>
          <a:bodyPr wrap="square" rtlCol="0" anchor="ctr">
            <a:spAutoFit/>
          </a:bodyPr>
          <a:lstStyle/>
          <a:p>
            <a:pPr algn="ctr"/>
            <a:r>
              <a:rPr lang="en-US" sz="1100" b="1" dirty="0">
                <a:solidFill>
                  <a:schemeClr val="bg1"/>
                </a:solidFill>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4209233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4E7AD-9F85-984F-BBF5-8081B150722E}"/>
              </a:ext>
            </a:extLst>
          </p:cNvPr>
          <p:cNvSpPr txBox="1"/>
          <p:nvPr/>
        </p:nvSpPr>
        <p:spPr>
          <a:xfrm>
            <a:off x="-8014" y="172926"/>
            <a:ext cx="9160029"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Conclusions</a:t>
            </a:r>
          </a:p>
        </p:txBody>
      </p:sp>
      <p:sp>
        <p:nvSpPr>
          <p:cNvPr id="5" name="TextBox 4"/>
          <p:cNvSpPr txBox="1"/>
          <p:nvPr/>
        </p:nvSpPr>
        <p:spPr>
          <a:xfrm>
            <a:off x="1" y="1395360"/>
            <a:ext cx="9017000" cy="2688491"/>
          </a:xfrm>
          <a:prstGeom prst="rect">
            <a:avLst/>
          </a:prstGeom>
          <a:noFill/>
        </p:spPr>
        <p:txBody>
          <a:bodyPr wrap="square" rtlCol="0" anchor="ctr">
            <a:noAutofit/>
          </a:bodyPr>
          <a:lstStyle/>
          <a:p>
            <a:pPr marL="234950" indent="-234950" algn="just">
              <a:lnSpc>
                <a:spcPct val="114000"/>
              </a:lnSpc>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Among patients who underwent complex PCI as defined by a combination of high-risk angiographic and procedural features, a regimen of ticagrelor monotherapy (after an initial 3 months of DAPT with ticagrelor plus aspirin) was associated with significantly lower clinically-relevant bleeding without increasing the risk of ischemic events compared to continuing the DAPT. </a:t>
            </a:r>
          </a:p>
          <a:p>
            <a:pPr marL="234950" indent="-234950" algn="just">
              <a:lnSpc>
                <a:spcPct val="114000"/>
              </a:lnSpc>
              <a:buFont typeface="Arial" panose="020B0604020202020204" pitchFamily="34" charset="0"/>
              <a:buChar char="•"/>
            </a:pPr>
            <a:endParaRPr lang="en-US" sz="3200" dirty="0">
              <a:solidFill>
                <a:srgbClr val="000066"/>
              </a:solidFill>
              <a:latin typeface="Arial" panose="020B0604020202020204" pitchFamily="34" charset="0"/>
              <a:cs typeface="Arial" panose="020B0604020202020204" pitchFamily="34" charset="0"/>
            </a:endParaRPr>
          </a:p>
          <a:p>
            <a:pPr marL="234950" indent="-234950" algn="just">
              <a:lnSpc>
                <a:spcPct val="114000"/>
              </a:lnSpc>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This effect was consistent across the individual components of the complex PCI definition.</a:t>
            </a:r>
          </a:p>
        </p:txBody>
      </p:sp>
      <p:sp>
        <p:nvSpPr>
          <p:cNvPr id="4" name="enrol">
            <a:extLst>
              <a:ext uri="{FF2B5EF4-FFF2-40B4-BE49-F238E27FC236}">
                <a16:creationId xmlns:a16="http://schemas.microsoft.com/office/drawing/2014/main" id="{2F1CC718-23AC-4A25-9B4E-55D815FB4906}"/>
              </a:ext>
            </a:extLst>
          </p:cNvPr>
          <p:cNvSpPr txBox="1"/>
          <p:nvPr/>
        </p:nvSpPr>
        <p:spPr>
          <a:xfrm>
            <a:off x="3632395" y="4708964"/>
            <a:ext cx="1879209" cy="261610"/>
          </a:xfrm>
          <a:prstGeom prst="rect">
            <a:avLst/>
          </a:prstGeom>
          <a:noFill/>
        </p:spPr>
        <p:txBody>
          <a:bodyPr wrap="square" rtlCol="0" anchor="ctr">
            <a:spAutoFit/>
          </a:bodyPr>
          <a:lstStyle/>
          <a:p>
            <a:pPr algn="ctr"/>
            <a:r>
              <a:rPr lang="en-US" sz="1100" b="1" dirty="0">
                <a:solidFill>
                  <a:schemeClr val="bg1"/>
                </a:solidFill>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3540694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4E7AD-9F85-984F-BBF5-8081B150722E}"/>
              </a:ext>
            </a:extLst>
          </p:cNvPr>
          <p:cNvSpPr txBox="1"/>
          <p:nvPr/>
        </p:nvSpPr>
        <p:spPr>
          <a:xfrm>
            <a:off x="-8014" y="172926"/>
            <a:ext cx="9160029"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Acknowledgement</a:t>
            </a:r>
          </a:p>
        </p:txBody>
      </p:sp>
      <p:sp>
        <p:nvSpPr>
          <p:cNvPr id="5" name="TextBox 4"/>
          <p:cNvSpPr txBox="1"/>
          <p:nvPr/>
        </p:nvSpPr>
        <p:spPr>
          <a:xfrm>
            <a:off x="63500" y="1792592"/>
            <a:ext cx="9017000" cy="1836276"/>
          </a:xfrm>
          <a:prstGeom prst="rect">
            <a:avLst/>
          </a:prstGeom>
          <a:noFill/>
        </p:spPr>
        <p:txBody>
          <a:bodyPr wrap="square" rtlCol="0" anchor="ctr">
            <a:noAutofit/>
          </a:bodyPr>
          <a:lstStyle/>
          <a:p>
            <a:pPr algn="ctr"/>
            <a:r>
              <a:rPr lang="en-US" sz="3200" i="1" dirty="0">
                <a:solidFill>
                  <a:srgbClr val="000066"/>
                </a:solidFill>
                <a:latin typeface="Arial" panose="020B0604020202020204" pitchFamily="34" charset="0"/>
                <a:cs typeface="Arial" panose="020B0604020202020204" pitchFamily="34" charset="0"/>
              </a:rPr>
              <a:t>We thank all the country leaders, investigators, coordinators and study participants who made </a:t>
            </a:r>
            <a:r>
              <a:rPr lang="en-US" sz="3200" b="1" i="1" dirty="0">
                <a:solidFill>
                  <a:srgbClr val="000066"/>
                </a:solidFill>
                <a:latin typeface="Arial" panose="020B0604020202020204" pitchFamily="34" charset="0"/>
                <a:cs typeface="Arial" panose="020B0604020202020204" pitchFamily="34" charset="0"/>
              </a:rPr>
              <a:t>TWILIGHT</a:t>
            </a:r>
            <a:r>
              <a:rPr lang="en-US" sz="3200" i="1" dirty="0">
                <a:solidFill>
                  <a:srgbClr val="000066"/>
                </a:solidFill>
                <a:latin typeface="Arial" panose="020B0604020202020204" pitchFamily="34" charset="0"/>
                <a:cs typeface="Arial" panose="020B0604020202020204" pitchFamily="34" charset="0"/>
              </a:rPr>
              <a:t> possible!</a:t>
            </a:r>
          </a:p>
        </p:txBody>
      </p:sp>
    </p:spTree>
    <p:extLst>
      <p:ext uri="{BB962C8B-B14F-4D97-AF65-F5344CB8AC3E}">
        <p14:creationId xmlns:p14="http://schemas.microsoft.com/office/powerpoint/2010/main" val="2817543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630" y="922052"/>
            <a:ext cx="8874369" cy="113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50404" y="4606173"/>
            <a:ext cx="1495757" cy="529785"/>
          </a:xfrm>
          <a:prstGeom prst="rect">
            <a:avLst/>
          </a:prstGeom>
        </p:spPr>
      </p:pic>
      <p:sp>
        <p:nvSpPr>
          <p:cNvPr id="11" name="TextBox 10"/>
          <p:cNvSpPr txBox="1"/>
          <p:nvPr/>
        </p:nvSpPr>
        <p:spPr>
          <a:xfrm>
            <a:off x="3165205" y="4636721"/>
            <a:ext cx="281359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http://www.onlinejacc.org/</a:t>
            </a:r>
          </a:p>
        </p:txBody>
      </p:sp>
      <p:grpSp>
        <p:nvGrpSpPr>
          <p:cNvPr id="7" name="Group 6"/>
          <p:cNvGrpSpPr/>
          <p:nvPr/>
        </p:nvGrpSpPr>
        <p:grpSpPr>
          <a:xfrm>
            <a:off x="457200" y="515814"/>
            <a:ext cx="8229601" cy="3657600"/>
            <a:chOff x="457200" y="515814"/>
            <a:chExt cx="8229601" cy="3657600"/>
          </a:xfrm>
        </p:grpSpPr>
        <p:sp>
          <p:nvSpPr>
            <p:cNvPr id="6" name="TextBox 5"/>
            <p:cNvSpPr txBox="1"/>
            <p:nvPr/>
          </p:nvSpPr>
          <p:spPr>
            <a:xfrm>
              <a:off x="457200" y="515814"/>
              <a:ext cx="8229600" cy="3657600"/>
            </a:xfrm>
            <a:prstGeom prst="rect">
              <a:avLst/>
            </a:prstGeom>
            <a:noFill/>
            <a:ln w="12700">
              <a:solidFill>
                <a:srgbClr val="0E2C5C"/>
              </a:solidFill>
            </a:ln>
          </p:spPr>
          <p:txBody>
            <a:bodyPr wrap="square" rtlCol="0">
              <a:spAutoFit/>
            </a:bodyPr>
            <a:lstStyle/>
            <a:p>
              <a:endParaRPr lang="en-US"/>
            </a:p>
          </p:txBody>
        </p:sp>
        <p:grpSp>
          <p:nvGrpSpPr>
            <p:cNvPr id="3" name="Group 2"/>
            <p:cNvGrpSpPr/>
            <p:nvPr/>
          </p:nvGrpSpPr>
          <p:grpSpPr>
            <a:xfrm>
              <a:off x="457200" y="548614"/>
              <a:ext cx="8229601" cy="3540043"/>
              <a:chOff x="457200" y="548614"/>
              <a:chExt cx="8229601" cy="3540043"/>
            </a:xfrm>
          </p:grpSpPr>
          <p:pic>
            <p:nvPicPr>
              <p:cNvPr id="10" name="Picture 9"/>
              <p:cNvPicPr>
                <a:picLocks noChangeAspect="1"/>
              </p:cNvPicPr>
              <p:nvPr/>
            </p:nvPicPr>
            <p:blipFill rotWithShape="1">
              <a:blip r:embed="rId4"/>
              <a:srcRect l="16666" t="26700" r="50915" b="60496"/>
              <a:stretch/>
            </p:blipFill>
            <p:spPr>
              <a:xfrm>
                <a:off x="1311131" y="548614"/>
                <a:ext cx="6521738" cy="1395198"/>
              </a:xfrm>
              <a:prstGeom prst="rect">
                <a:avLst/>
              </a:prstGeom>
            </p:spPr>
          </p:pic>
          <p:sp>
            <p:nvSpPr>
              <p:cNvPr id="2" name="TextBox 1"/>
              <p:cNvSpPr txBox="1"/>
              <p:nvPr/>
            </p:nvSpPr>
            <p:spPr>
              <a:xfrm>
                <a:off x="457200" y="1887413"/>
                <a:ext cx="8229601" cy="2201244"/>
              </a:xfrm>
              <a:prstGeom prst="rect">
                <a:avLst/>
              </a:prstGeom>
              <a:noFill/>
              <a:ln>
                <a:noFill/>
              </a:ln>
            </p:spPr>
            <p:txBody>
              <a:bodyPr wrap="square" rtlCol="0">
                <a:spAutoFit/>
              </a:bodyPr>
              <a:lstStyle/>
              <a:p>
                <a:pPr algn="ctr">
                  <a:lnSpc>
                    <a:spcPct val="108000"/>
                  </a:lnSpc>
                </a:pPr>
                <a:r>
                  <a:rPr lang="en-US" sz="1600" dirty="0">
                    <a:solidFill>
                      <a:srgbClr val="0E2C5C"/>
                    </a:solidFill>
                    <a:latin typeface="Times New Roman" panose="02020603050405020304" pitchFamily="18" charset="0"/>
                    <a:cs typeface="Times New Roman" panose="02020603050405020304" pitchFamily="18" charset="0"/>
                  </a:rPr>
                  <a:t>George Dangas, MD, </a:t>
                </a:r>
                <a:r>
                  <a:rPr lang="en-US" sz="1600" dirty="0" smtClean="0">
                    <a:solidFill>
                      <a:srgbClr val="0E2C5C"/>
                    </a:solidFill>
                    <a:latin typeface="Times New Roman" panose="02020603050405020304" pitchFamily="18" charset="0"/>
                    <a:cs typeface="Times New Roman" panose="02020603050405020304" pitchFamily="18" charset="0"/>
                  </a:rPr>
                  <a:t>PhD; </a:t>
                </a:r>
                <a:r>
                  <a:rPr lang="en-US" sz="1600" dirty="0">
                    <a:solidFill>
                      <a:srgbClr val="0E2C5C"/>
                    </a:solidFill>
                    <a:latin typeface="Times New Roman" panose="02020603050405020304" pitchFamily="18" charset="0"/>
                    <a:cs typeface="Times New Roman" panose="02020603050405020304" pitchFamily="18" charset="0"/>
                  </a:rPr>
                  <a:t>Usman Baber, MD, </a:t>
                </a:r>
                <a:r>
                  <a:rPr lang="en-US" sz="1600" dirty="0" smtClean="0">
                    <a:solidFill>
                      <a:srgbClr val="0E2C5C"/>
                    </a:solidFill>
                    <a:latin typeface="Times New Roman" panose="02020603050405020304" pitchFamily="18" charset="0"/>
                    <a:cs typeface="Times New Roman" panose="02020603050405020304" pitchFamily="18" charset="0"/>
                  </a:rPr>
                  <a:t>MS; </a:t>
                </a:r>
                <a:r>
                  <a:rPr lang="en-US" sz="1600" dirty="0">
                    <a:solidFill>
                      <a:srgbClr val="0E2C5C"/>
                    </a:solidFill>
                    <a:latin typeface="Times New Roman" panose="02020603050405020304" pitchFamily="18" charset="0"/>
                    <a:cs typeface="Times New Roman" panose="02020603050405020304" pitchFamily="18" charset="0"/>
                  </a:rPr>
                  <a:t>Samin Sharma, </a:t>
                </a:r>
                <a:r>
                  <a:rPr lang="en-US" sz="1600" dirty="0" smtClean="0">
                    <a:solidFill>
                      <a:srgbClr val="0E2C5C"/>
                    </a:solidFill>
                    <a:latin typeface="Times New Roman" panose="02020603050405020304" pitchFamily="18" charset="0"/>
                    <a:cs typeface="Times New Roman" panose="02020603050405020304" pitchFamily="18" charset="0"/>
                  </a:rPr>
                  <a:t>MD; </a:t>
                </a:r>
              </a:p>
              <a:p>
                <a:pPr algn="ctr">
                  <a:lnSpc>
                    <a:spcPct val="108000"/>
                  </a:lnSpc>
                </a:pPr>
                <a:r>
                  <a:rPr lang="en-US" sz="1600" dirty="0" smtClean="0">
                    <a:solidFill>
                      <a:srgbClr val="0E2C5C"/>
                    </a:solidFill>
                    <a:latin typeface="Times New Roman" panose="02020603050405020304" pitchFamily="18" charset="0"/>
                    <a:cs typeface="Times New Roman" panose="02020603050405020304" pitchFamily="18" charset="0"/>
                  </a:rPr>
                  <a:t>Gennaro Giustino, MD; Shamir Mehta, MD, MSc; David Cohen, MD, MSc; </a:t>
                </a:r>
              </a:p>
              <a:p>
                <a:pPr algn="ctr">
                  <a:lnSpc>
                    <a:spcPct val="108000"/>
                  </a:lnSpc>
                </a:pPr>
                <a:r>
                  <a:rPr lang="en-US" sz="1600" dirty="0" smtClean="0">
                    <a:solidFill>
                      <a:srgbClr val="0E2C5C"/>
                    </a:solidFill>
                    <a:latin typeface="Times New Roman" panose="02020603050405020304" pitchFamily="18" charset="0"/>
                    <a:cs typeface="Times New Roman" panose="02020603050405020304" pitchFamily="18" charset="0"/>
                  </a:rPr>
                  <a:t>Dominick Angiolillo, MD, PhD; Samantha Sartori, PhD; Rishi Chandiramani, MD; </a:t>
                </a:r>
              </a:p>
              <a:p>
                <a:pPr algn="ctr">
                  <a:lnSpc>
                    <a:spcPct val="108000"/>
                  </a:lnSpc>
                </a:pPr>
                <a:r>
                  <a:rPr lang="en-US" sz="1600" dirty="0" smtClean="0">
                    <a:solidFill>
                      <a:srgbClr val="0E2C5C"/>
                    </a:solidFill>
                    <a:latin typeface="Times New Roman" panose="02020603050405020304" pitchFamily="18" charset="0"/>
                    <a:cs typeface="Times New Roman" panose="02020603050405020304" pitchFamily="18" charset="0"/>
                  </a:rPr>
                  <a:t>Carlo </a:t>
                </a:r>
                <a:r>
                  <a:rPr lang="en-US" sz="1600" dirty="0">
                    <a:solidFill>
                      <a:srgbClr val="0E2C5C"/>
                    </a:solidFill>
                    <a:latin typeface="Times New Roman" panose="02020603050405020304" pitchFamily="18" charset="0"/>
                    <a:cs typeface="Times New Roman" panose="02020603050405020304" pitchFamily="18" charset="0"/>
                  </a:rPr>
                  <a:t>Briguori, MD, </a:t>
                </a:r>
                <a:r>
                  <a:rPr lang="en-US" sz="1600" dirty="0" smtClean="0">
                    <a:solidFill>
                      <a:srgbClr val="0E2C5C"/>
                    </a:solidFill>
                    <a:latin typeface="Times New Roman" panose="02020603050405020304" pitchFamily="18" charset="0"/>
                    <a:cs typeface="Times New Roman" panose="02020603050405020304" pitchFamily="18" charset="0"/>
                  </a:rPr>
                  <a:t>PhD; </a:t>
                </a:r>
                <a:r>
                  <a:rPr lang="en-US" sz="1600" dirty="0">
                    <a:solidFill>
                      <a:srgbClr val="0E2C5C"/>
                    </a:solidFill>
                    <a:latin typeface="Times New Roman" panose="02020603050405020304" pitchFamily="18" charset="0"/>
                    <a:cs typeface="Times New Roman" panose="02020603050405020304" pitchFamily="18" charset="0"/>
                  </a:rPr>
                  <a:t>Dariusz Dudek, MD, </a:t>
                </a:r>
                <a:r>
                  <a:rPr lang="en-US" sz="1600" dirty="0" smtClean="0">
                    <a:solidFill>
                      <a:srgbClr val="0E2C5C"/>
                    </a:solidFill>
                    <a:latin typeface="Times New Roman" panose="02020603050405020304" pitchFamily="18" charset="0"/>
                    <a:cs typeface="Times New Roman" panose="02020603050405020304" pitchFamily="18" charset="0"/>
                  </a:rPr>
                  <a:t>PhD; </a:t>
                </a:r>
                <a:r>
                  <a:rPr lang="en-US" sz="1600" dirty="0">
                    <a:solidFill>
                      <a:srgbClr val="0E2C5C"/>
                    </a:solidFill>
                    <a:latin typeface="Times New Roman" panose="02020603050405020304" pitchFamily="18" charset="0"/>
                    <a:cs typeface="Times New Roman" panose="02020603050405020304" pitchFamily="18" charset="0"/>
                  </a:rPr>
                  <a:t>Javier Escaned, MD, </a:t>
                </a:r>
                <a:r>
                  <a:rPr lang="en-US" sz="1600" dirty="0" smtClean="0">
                    <a:solidFill>
                      <a:srgbClr val="0E2C5C"/>
                    </a:solidFill>
                    <a:latin typeface="Times New Roman" panose="02020603050405020304" pitchFamily="18" charset="0"/>
                    <a:cs typeface="Times New Roman" panose="02020603050405020304" pitchFamily="18" charset="0"/>
                  </a:rPr>
                  <a:t>PhD; </a:t>
                </a:r>
              </a:p>
              <a:p>
                <a:pPr algn="ctr">
                  <a:lnSpc>
                    <a:spcPct val="108000"/>
                  </a:lnSpc>
                </a:pPr>
                <a:r>
                  <a:rPr lang="en-US" sz="1600" dirty="0" smtClean="0">
                    <a:solidFill>
                      <a:srgbClr val="0E2C5C"/>
                    </a:solidFill>
                    <a:latin typeface="Times New Roman" panose="02020603050405020304" pitchFamily="18" charset="0"/>
                    <a:cs typeface="Times New Roman" panose="02020603050405020304" pitchFamily="18" charset="0"/>
                  </a:rPr>
                  <a:t>Kurt Huber, MD; Timothy Collier, MSc; Ran Kornowski, MD; Vijay Kunadian, MBBS, MD; Upendra Kaul, MD; Keith Oldroyd, MBChB, MD (Hons); Gennaro Sardella, MD; </a:t>
                </a:r>
              </a:p>
              <a:p>
                <a:pPr algn="ctr">
                  <a:lnSpc>
                    <a:spcPct val="108000"/>
                  </a:lnSpc>
                </a:pPr>
                <a:r>
                  <a:rPr lang="en-US" sz="1600" dirty="0" smtClean="0">
                    <a:solidFill>
                      <a:srgbClr val="0E2C5C"/>
                    </a:solidFill>
                    <a:latin typeface="Times New Roman" panose="02020603050405020304" pitchFamily="18" charset="0"/>
                    <a:cs typeface="Times New Roman" panose="02020603050405020304" pitchFamily="18" charset="0"/>
                  </a:rPr>
                  <a:t>Richard Shlofmitz, MD; Bernhard Witzenbichler, MD; Han Ya-Ling, MD, PhD; </a:t>
                </a:r>
              </a:p>
              <a:p>
                <a:pPr algn="ctr">
                  <a:lnSpc>
                    <a:spcPct val="108000"/>
                  </a:lnSpc>
                </a:pPr>
                <a:r>
                  <a:rPr lang="en-US" sz="1600" dirty="0" smtClean="0">
                    <a:solidFill>
                      <a:srgbClr val="0E2C5C"/>
                    </a:solidFill>
                    <a:latin typeface="Times New Roman" panose="02020603050405020304" pitchFamily="18" charset="0"/>
                    <a:cs typeface="Times New Roman" panose="02020603050405020304" pitchFamily="18" charset="0"/>
                  </a:rPr>
                  <a:t>Stuart Pocock, PhD; C. Michael Gibson, MD; Roxana Mehran, MD</a:t>
                </a:r>
                <a:endParaRPr lang="en-US" sz="1600" dirty="0">
                  <a:solidFill>
                    <a:srgbClr val="0E2C5C"/>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402277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D4E7AD-9F85-984F-BBF5-8081B150722E}"/>
              </a:ext>
            </a:extLst>
          </p:cNvPr>
          <p:cNvSpPr txBox="1"/>
          <p:nvPr/>
        </p:nvSpPr>
        <p:spPr>
          <a:xfrm>
            <a:off x="-8014" y="1921829"/>
            <a:ext cx="9160029" cy="830997"/>
          </a:xfrm>
          <a:prstGeom prst="rect">
            <a:avLst/>
          </a:prstGeom>
          <a:noFill/>
        </p:spPr>
        <p:txBody>
          <a:bodyPr wrap="square" rtlCol="0">
            <a:spAutoFit/>
          </a:bodyPr>
          <a:lstStyle/>
          <a:p>
            <a:pPr algn="ctr"/>
            <a:r>
              <a:rPr lang="en-US" sz="4800" b="1" i="1" dirty="0">
                <a:solidFill>
                  <a:srgbClr val="B2860E"/>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8807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ED4E7AD-9F85-984F-BBF5-8081B150722E}"/>
              </a:ext>
            </a:extLst>
          </p:cNvPr>
          <p:cNvSpPr txBox="1"/>
          <p:nvPr/>
        </p:nvSpPr>
        <p:spPr>
          <a:xfrm>
            <a:off x="786864" y="160226"/>
            <a:ext cx="7570272"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Presenter Disclosure Information</a:t>
            </a:r>
          </a:p>
        </p:txBody>
      </p:sp>
      <p:sp>
        <p:nvSpPr>
          <p:cNvPr id="12" name="Text Box 2"/>
          <p:cNvSpPr txBox="1">
            <a:spLocks noChangeArrowheads="1"/>
          </p:cNvSpPr>
          <p:nvPr/>
        </p:nvSpPr>
        <p:spPr bwMode="auto">
          <a:xfrm>
            <a:off x="133350" y="1281862"/>
            <a:ext cx="8877300" cy="295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FFCC00"/>
              </a:buClr>
              <a:buChar char="•"/>
              <a:defRPr sz="2900" b="1">
                <a:solidFill>
                  <a:srgbClr val="89CFFF"/>
                </a:solidFill>
                <a:latin typeface="Arial" panose="020B0604020202020204" pitchFamily="34" charset="0"/>
              </a:defRPr>
            </a:lvl1pPr>
            <a:lvl2pPr marL="455613" indent="1588">
              <a:buClr>
                <a:srgbClr val="FFCC00"/>
              </a:buClr>
              <a:buChar char="–"/>
              <a:defRPr sz="2900" b="1">
                <a:solidFill>
                  <a:schemeClr val="tx1"/>
                </a:solidFill>
                <a:latin typeface="Arial" panose="020B0604020202020204" pitchFamily="34" charset="0"/>
              </a:defRPr>
            </a:lvl2pPr>
            <a:lvl3pPr marL="912813" indent="1588">
              <a:buClr>
                <a:srgbClr val="FFCC00"/>
              </a:buClr>
              <a:buChar char="•"/>
              <a:defRPr sz="2900">
                <a:solidFill>
                  <a:schemeClr val="tx1"/>
                </a:solidFill>
                <a:latin typeface="Arial" panose="020B0604020202020204" pitchFamily="34" charset="0"/>
              </a:defRPr>
            </a:lvl3pPr>
            <a:lvl4pPr marL="1370013" indent="1588">
              <a:buClr>
                <a:srgbClr val="FFCC00"/>
              </a:buClr>
              <a:buChar char="•"/>
              <a:defRPr sz="2900">
                <a:solidFill>
                  <a:schemeClr val="tx1"/>
                </a:solidFill>
                <a:latin typeface="Arial" panose="020B0604020202020204" pitchFamily="34" charset="0"/>
              </a:defRPr>
            </a:lvl4pPr>
            <a:lvl5pPr marL="1827213" indent="1588">
              <a:spcBef>
                <a:spcPct val="20000"/>
              </a:spcBef>
              <a:buChar char="»"/>
              <a:defRPr sz="2100">
                <a:solidFill>
                  <a:schemeClr val="tx1"/>
                </a:solidFill>
                <a:latin typeface="Times New Roman" panose="02020603050405020304" pitchFamily="18" charset="0"/>
              </a:defRPr>
            </a:lvl5pPr>
            <a:lvl6pPr marL="2284413" indent="15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741613" indent="15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198813" indent="15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656013" indent="15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200" b="0" i="0" u="none" strike="noStrike" kern="0" cap="none" spc="0" normalizeH="0" baseline="0" noProof="0" dirty="0">
                <a:ln>
                  <a:noFill/>
                </a:ln>
                <a:solidFill>
                  <a:srgbClr val="000066"/>
                </a:solidFill>
                <a:effectLst/>
                <a:uLnTx/>
                <a:uFillTx/>
                <a:ea typeface="ＭＳ Ｐゴシック" panose="020B0600070205080204" pitchFamily="34" charset="-128"/>
                <a:cs typeface="Arial" panose="020B0604020202020204" pitchFamily="34" charset="0"/>
              </a:rPr>
              <a:t>Name: George D. Dangas</a:t>
            </a: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200" b="0" i="0" u="none" strike="noStrike" kern="0" cap="none" spc="0" normalizeH="0" baseline="0" noProof="0" dirty="0">
                <a:ln>
                  <a:noFill/>
                </a:ln>
                <a:solidFill>
                  <a:srgbClr val="000066"/>
                </a:solidFill>
                <a:effectLst/>
                <a:uLnTx/>
                <a:uFillTx/>
                <a:ea typeface="ＭＳ Ｐゴシック" panose="020B0600070205080204" pitchFamily="34" charset="-128"/>
                <a:cs typeface="Arial" panose="020B0604020202020204" pitchFamily="34" charset="0"/>
              </a:rPr>
              <a:t>Within the past 12 months, the presenter or their spouse/partner have had a financial interest/arrangement or affiliation with the organization listed below.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200" b="0" i="0" u="sng" strike="noStrike" kern="0" cap="none" spc="0" normalizeH="0" baseline="0" noProof="0" dirty="0">
              <a:ln>
                <a:noFill/>
              </a:ln>
              <a:solidFill>
                <a:srgbClr val="000066"/>
              </a:solidFill>
              <a:effectLst/>
              <a:uLnTx/>
              <a:uFillTx/>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sng" strike="noStrike" kern="0" cap="none" spc="0" normalizeH="0" baseline="0" noProof="0" dirty="0">
                <a:ln>
                  <a:noFill/>
                </a:ln>
                <a:solidFill>
                  <a:srgbClr val="000066"/>
                </a:solidFill>
                <a:effectLst/>
                <a:uLnTx/>
                <a:uFillTx/>
                <a:cs typeface="Arial" panose="020B0604020202020204" pitchFamily="34" charset="0"/>
              </a:rPr>
              <a:t>I received payment as an individual for: </a:t>
            </a:r>
          </a:p>
          <a:p>
            <a:pPr marL="177800" lvl="0" indent="-177800" defTabSz="914400" eaLnBrk="0" fontAlgn="base" hangingPunct="0">
              <a:spcBef>
                <a:spcPct val="0"/>
              </a:spcBef>
              <a:spcAft>
                <a:spcPct val="0"/>
              </a:spcAft>
              <a:buClrTx/>
              <a:buNone/>
              <a:defRPr/>
            </a:pPr>
            <a:r>
              <a:rPr kumimoji="0" lang="en-US" altLang="en-US" sz="1200" b="0" i="0" u="none" strike="noStrike" kern="0" cap="none" spc="0" normalizeH="0" baseline="0" noProof="0" dirty="0">
                <a:ln>
                  <a:noFill/>
                </a:ln>
                <a:solidFill>
                  <a:srgbClr val="000066"/>
                </a:solidFill>
                <a:effectLst/>
                <a:uLnTx/>
                <a:uFillTx/>
                <a:ea typeface="MS Mincho" pitchFamily="49" charset="-128"/>
                <a:cs typeface="Arial" panose="020B0604020202020204" pitchFamily="34" charset="0"/>
              </a:rPr>
              <a:t>a) Abbott Vascular: </a:t>
            </a:r>
            <a:r>
              <a:rPr lang="en-US" altLang="en-US" sz="1200" b="0" kern="0" dirty="0">
                <a:solidFill>
                  <a:srgbClr val="000066"/>
                </a:solidFill>
                <a:cs typeface="Arial" panose="020B0604020202020204" pitchFamily="34" charset="0"/>
              </a:rPr>
              <a:t>consulting fees</a:t>
            </a:r>
            <a:endParaRPr kumimoji="0" lang="en-US" altLang="en-US" sz="1200" b="0" i="0" u="none" strike="noStrike" kern="0" cap="none" spc="0" normalizeH="0" baseline="0" noProof="0" dirty="0">
              <a:ln>
                <a:noFill/>
              </a:ln>
              <a:solidFill>
                <a:srgbClr val="000066"/>
              </a:solidFill>
              <a:effectLst/>
              <a:uLnTx/>
              <a:uFillTx/>
              <a:ea typeface="MS Mincho" pitchFamily="49" charset="-128"/>
              <a:cs typeface="Arial" panose="020B0604020202020204" pitchFamily="34" charset="0"/>
            </a:endParaRPr>
          </a:p>
          <a:p>
            <a:pPr lvl="0" defTabSz="914400" eaLnBrk="0" fontAlgn="base" hangingPunct="0">
              <a:spcBef>
                <a:spcPct val="0"/>
              </a:spcBef>
              <a:spcAft>
                <a:spcPct val="0"/>
              </a:spcAft>
              <a:buClrTx/>
              <a:buNone/>
              <a:defRPr/>
            </a:pPr>
            <a:r>
              <a:rPr kumimoji="0" lang="en-US" altLang="en-US" sz="1200" b="0" i="0" u="none" strike="noStrike" kern="0" cap="none" spc="0" normalizeH="0" baseline="0" noProof="0" dirty="0">
                <a:ln>
                  <a:noFill/>
                </a:ln>
                <a:solidFill>
                  <a:srgbClr val="000066"/>
                </a:solidFill>
                <a:effectLst/>
                <a:uLnTx/>
                <a:uFillTx/>
                <a:cs typeface="Arial" panose="020B0604020202020204" pitchFamily="34" charset="0"/>
              </a:rPr>
              <a:t>b) Boston Scientific</a:t>
            </a:r>
            <a:r>
              <a:rPr lang="en-US" altLang="en-US" sz="1200" b="0" kern="0" dirty="0">
                <a:solidFill>
                  <a:srgbClr val="000066"/>
                </a:solidFill>
                <a:cs typeface="Arial" panose="020B0604020202020204" pitchFamily="34" charset="0"/>
              </a:rPr>
              <a:t>: consulting fees</a:t>
            </a:r>
            <a:endParaRPr kumimoji="0" lang="en-US" altLang="en-US" sz="1200" b="0" i="0" u="none" strike="noStrike" kern="0" cap="none" spc="0" normalizeH="0" baseline="0" noProof="0" dirty="0">
              <a:ln>
                <a:noFill/>
              </a:ln>
              <a:solidFill>
                <a:srgbClr val="000066"/>
              </a:solidFill>
              <a:effectLst/>
              <a:uLnTx/>
              <a:uFillTx/>
              <a:cs typeface="Arial" panose="020B0604020202020204" pitchFamily="34" charset="0"/>
            </a:endParaRPr>
          </a:p>
          <a:p>
            <a:pPr marL="177800" lvl="0" indent="-177800" defTabSz="914400" eaLnBrk="0" fontAlgn="base" hangingPunct="0">
              <a:spcBef>
                <a:spcPct val="0"/>
              </a:spcBef>
              <a:spcAft>
                <a:spcPct val="0"/>
              </a:spcAft>
              <a:buClrTx/>
              <a:buNone/>
              <a:defRPr/>
            </a:pPr>
            <a:r>
              <a:rPr kumimoji="0" lang="en-US" altLang="en-US" sz="1200" b="0" i="0" u="none" strike="noStrike" kern="0" cap="none" spc="0" normalizeH="0" baseline="0" noProof="0" dirty="0">
                <a:ln>
                  <a:noFill/>
                </a:ln>
                <a:solidFill>
                  <a:srgbClr val="000066"/>
                </a:solidFill>
                <a:effectLst/>
                <a:uLnTx/>
                <a:uFillTx/>
                <a:cs typeface="Arial" panose="020B0604020202020204" pitchFamily="34" charset="0"/>
              </a:rPr>
              <a:t>c) </a:t>
            </a:r>
            <a:r>
              <a:rPr lang="en-US" altLang="en-US" sz="1200" b="0" kern="0" dirty="0">
                <a:solidFill>
                  <a:srgbClr val="000066"/>
                </a:solidFill>
                <a:cs typeface="Arial" panose="020B0604020202020204" pitchFamily="34" charset="0"/>
              </a:rPr>
              <a:t>Biosensors</a:t>
            </a:r>
            <a:r>
              <a:rPr kumimoji="0" lang="en-US" altLang="en-US" sz="1200" b="0" i="0" u="none" strike="noStrike" kern="0" cap="none" spc="0" normalizeH="0" baseline="0" noProof="0" dirty="0">
                <a:ln>
                  <a:noFill/>
                </a:ln>
                <a:solidFill>
                  <a:srgbClr val="000066"/>
                </a:solidFill>
                <a:effectLst/>
                <a:uLnTx/>
                <a:uFillTx/>
                <a:cs typeface="Arial" panose="020B0604020202020204" pitchFamily="34" charset="0"/>
              </a:rPr>
              <a:t>: </a:t>
            </a:r>
            <a:r>
              <a:rPr lang="en-US" altLang="en-US" sz="1200" b="0" kern="0" dirty="0">
                <a:solidFill>
                  <a:srgbClr val="000066"/>
                </a:solidFill>
                <a:cs typeface="Arial" panose="020B0604020202020204" pitchFamily="34" charset="0"/>
              </a:rPr>
              <a:t>consulting fees</a:t>
            </a:r>
            <a:endParaRPr kumimoji="0" lang="en-US" altLang="en-US" sz="1200" b="0" i="0" u="none" strike="noStrike" kern="0" cap="none" spc="0" normalizeH="0" baseline="0" noProof="0" dirty="0">
              <a:ln>
                <a:noFill/>
              </a:ln>
              <a:solidFill>
                <a:srgbClr val="000066"/>
              </a:solidFill>
              <a:effectLst/>
              <a:uLnTx/>
              <a:uFillTx/>
              <a:cs typeface="Arial" panose="020B0604020202020204" pitchFamily="34" charset="0"/>
            </a:endParaRPr>
          </a:p>
          <a:p>
            <a:pPr defTabSz="914400" eaLnBrk="0" fontAlgn="base" hangingPunct="0">
              <a:spcBef>
                <a:spcPct val="0"/>
              </a:spcBef>
              <a:spcAft>
                <a:spcPct val="0"/>
              </a:spcAft>
              <a:buClrTx/>
              <a:buNone/>
              <a:defRPr/>
            </a:pPr>
            <a:endParaRPr lang="en-US" altLang="en-US" sz="1200" b="0" u="sng" kern="0" dirty="0">
              <a:solidFill>
                <a:srgbClr val="000066"/>
              </a:solidFill>
              <a:ea typeface="ＭＳ Ｐゴシック" panose="020B0600070205080204" pitchFamily="34" charset="-128"/>
              <a:cs typeface="Arial" panose="020B0604020202020204" pitchFamily="34" charset="0"/>
            </a:endParaRPr>
          </a:p>
          <a:p>
            <a:pPr defTabSz="914400" eaLnBrk="0" fontAlgn="base" hangingPunct="0">
              <a:spcBef>
                <a:spcPct val="0"/>
              </a:spcBef>
              <a:spcAft>
                <a:spcPct val="0"/>
              </a:spcAft>
              <a:buClrTx/>
              <a:buNone/>
              <a:defRPr/>
            </a:pPr>
            <a:r>
              <a:rPr lang="en-US" altLang="en-US" sz="1200" b="0" u="sng" kern="0" dirty="0">
                <a:solidFill>
                  <a:srgbClr val="000066"/>
                </a:solidFill>
                <a:ea typeface="ＭＳ Ｐゴシック" panose="020B0600070205080204" pitchFamily="34" charset="-128"/>
                <a:cs typeface="Arial" panose="020B0604020202020204" pitchFamily="34" charset="0"/>
              </a:rPr>
              <a:t>Common stock (entirely divested):</a:t>
            </a:r>
            <a:r>
              <a:rPr lang="en-US" altLang="en-US" sz="1200" b="0" kern="0" dirty="0">
                <a:solidFill>
                  <a:srgbClr val="000066"/>
                </a:solidFill>
                <a:ea typeface="ＭＳ Ｐゴシック" panose="020B0600070205080204" pitchFamily="34" charset="-128"/>
                <a:cs typeface="Arial" panose="020B0604020202020204" pitchFamily="34" charset="0"/>
              </a:rPr>
              <a:t> Medtronic</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66"/>
              </a:solidFill>
              <a:effectLst/>
              <a:uLnTx/>
              <a:uFillTx/>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sng" strike="noStrike" kern="0" cap="none" spc="0" normalizeH="0" baseline="0" noProof="0" dirty="0">
                <a:ln>
                  <a:noFill/>
                </a:ln>
                <a:solidFill>
                  <a:srgbClr val="000066"/>
                </a:solidFill>
                <a:effectLst/>
                <a:uLnTx/>
                <a:uFillTx/>
                <a:cs typeface="Arial" panose="020B0604020202020204" pitchFamily="34" charset="0"/>
              </a:rPr>
              <a:t>Institutional payments for research grants:</a:t>
            </a:r>
          </a:p>
          <a:p>
            <a:pPr marL="177800" marR="0" lvl="0" indent="-17780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66"/>
                </a:solidFill>
                <a:effectLst/>
                <a:uLnTx/>
                <a:uFillTx/>
                <a:cs typeface="Arial" panose="020B0604020202020204" pitchFamily="34" charset="0"/>
              </a:rPr>
              <a:t>a) Astra Zeneca</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66"/>
                </a:solidFill>
                <a:effectLst/>
                <a:uLnTx/>
                <a:uFillTx/>
                <a:cs typeface="Arial" panose="020B0604020202020204" pitchFamily="34" charset="0"/>
              </a:rPr>
              <a:t>b) Bayer</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66"/>
                </a:solidFill>
                <a:effectLst/>
                <a:uLnTx/>
                <a:uFillTx/>
                <a:cs typeface="Arial" panose="020B0604020202020204" pitchFamily="34" charset="0"/>
              </a:rPr>
              <a:t>c) Daiichi-Sankyo</a:t>
            </a:r>
          </a:p>
        </p:txBody>
      </p:sp>
      <p:sp>
        <p:nvSpPr>
          <p:cNvPr id="13" name="Rectangle 12">
            <a:extLst>
              <a:ext uri="{FF2B5EF4-FFF2-40B4-BE49-F238E27FC236}">
                <a16:creationId xmlns:a16="http://schemas.microsoft.com/office/drawing/2014/main" id="{6E2D40DD-5C32-0B49-8FB8-A3FD7CBF36BA}"/>
              </a:ext>
            </a:extLst>
          </p:cNvPr>
          <p:cNvSpPr/>
          <p:nvPr/>
        </p:nvSpPr>
        <p:spPr>
          <a:xfrm>
            <a:off x="444500" y="950100"/>
            <a:ext cx="8686800" cy="45719"/>
          </a:xfrm>
          <a:prstGeom prst="rect">
            <a:avLst/>
          </a:prstGeom>
          <a:solidFill>
            <a:srgbClr val="372D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8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D4E7AD-9F85-984F-BBF5-8081B150722E}"/>
              </a:ext>
            </a:extLst>
          </p:cNvPr>
          <p:cNvSpPr txBox="1"/>
          <p:nvPr/>
        </p:nvSpPr>
        <p:spPr>
          <a:xfrm>
            <a:off x="786864" y="172926"/>
            <a:ext cx="7570272"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Background</a:t>
            </a:r>
          </a:p>
        </p:txBody>
      </p:sp>
      <p:sp>
        <p:nvSpPr>
          <p:cNvPr id="7" name="TextBox 6"/>
          <p:cNvSpPr txBox="1"/>
          <p:nvPr/>
        </p:nvSpPr>
        <p:spPr>
          <a:xfrm>
            <a:off x="0" y="1113068"/>
            <a:ext cx="9017000" cy="3253074"/>
          </a:xfrm>
          <a:prstGeom prst="rect">
            <a:avLst/>
          </a:prstGeom>
          <a:noFill/>
        </p:spPr>
        <p:txBody>
          <a:bodyPr wrap="square" rtlCol="0" anchor="ctr">
            <a:noAutofit/>
          </a:bodyPr>
          <a:lstStyle/>
          <a:p>
            <a:pPr marL="234950" indent="-234950" algn="just">
              <a:buFont typeface="Arial" panose="020B0604020202020204" pitchFamily="34" charset="0"/>
              <a:buChar char="•"/>
            </a:pPr>
            <a:r>
              <a:rPr lang="en-US" sz="1400" dirty="0">
                <a:solidFill>
                  <a:srgbClr val="000066"/>
                </a:solidFill>
                <a:latin typeface="Arial" panose="020B0604020202020204" pitchFamily="34" charset="0"/>
                <a:cs typeface="Arial" panose="020B0604020202020204" pitchFamily="34" charset="0"/>
              </a:rPr>
              <a:t>Patients who undergo complex PCI are at high risk of ischemic events </a:t>
            </a:r>
            <a:r>
              <a:rPr lang="en-US" sz="1400" baseline="30000" dirty="0">
                <a:solidFill>
                  <a:srgbClr val="000066"/>
                </a:solidFill>
                <a:latin typeface="Arial" panose="020B0604020202020204" pitchFamily="34" charset="0"/>
                <a:cs typeface="Arial" panose="020B0604020202020204" pitchFamily="34" charset="0"/>
              </a:rPr>
              <a:t>1,2</a:t>
            </a:r>
            <a:r>
              <a:rPr lang="en-US" sz="1400" dirty="0">
                <a:solidFill>
                  <a:srgbClr val="000066"/>
                </a:solidFill>
                <a:latin typeface="Arial" panose="020B0604020202020204" pitchFamily="34" charset="0"/>
                <a:cs typeface="Arial" panose="020B0604020202020204" pitchFamily="34" charset="0"/>
              </a:rPr>
              <a:t>.  This risk is higher with increments in PCI complexity and may be reduced by extending DAPT </a:t>
            </a:r>
            <a:r>
              <a:rPr lang="en-US" sz="1400" baseline="30000" dirty="0">
                <a:solidFill>
                  <a:srgbClr val="000066"/>
                </a:solidFill>
                <a:latin typeface="Arial" panose="020B0604020202020204" pitchFamily="34" charset="0"/>
                <a:cs typeface="Arial" panose="020B0604020202020204" pitchFamily="34" charset="0"/>
              </a:rPr>
              <a:t>3</a:t>
            </a:r>
            <a:r>
              <a:rPr lang="en-US" sz="1400" dirty="0">
                <a:solidFill>
                  <a:srgbClr val="000066"/>
                </a:solidFill>
                <a:latin typeface="Arial" panose="020B0604020202020204" pitchFamily="34" charset="0"/>
                <a:cs typeface="Arial" panose="020B0604020202020204" pitchFamily="34" charset="0"/>
              </a:rPr>
              <a:t>.</a:t>
            </a:r>
          </a:p>
          <a:p>
            <a:pPr marL="234950" indent="-234950" algn="just">
              <a:buFont typeface="Arial" panose="020B0604020202020204" pitchFamily="34" charset="0"/>
              <a:buChar char="•"/>
            </a:pPr>
            <a:endParaRPr lang="en-US" sz="1400" dirty="0">
              <a:solidFill>
                <a:srgbClr val="000066"/>
              </a:solidFill>
              <a:latin typeface="Arial" panose="020B0604020202020204" pitchFamily="34" charset="0"/>
              <a:cs typeface="Arial" panose="020B0604020202020204" pitchFamily="34" charset="0"/>
            </a:endParaRPr>
          </a:p>
          <a:p>
            <a:pPr marL="234950" indent="-234950" algn="just">
              <a:buFont typeface="Arial" panose="020B0604020202020204" pitchFamily="34" charset="0"/>
              <a:buChar char="•"/>
            </a:pPr>
            <a:r>
              <a:rPr lang="en-US" sz="1400" dirty="0">
                <a:solidFill>
                  <a:srgbClr val="000066"/>
                </a:solidFill>
                <a:latin typeface="Arial" panose="020B0604020202020204" pitchFamily="34" charset="0"/>
                <a:cs typeface="Arial" panose="020B0604020202020204" pitchFamily="34" charset="0"/>
              </a:rPr>
              <a:t>On the other hand (regardless of PCI complexity) extension of DAPT duration is associated with increased risk for major bleeding, which is in turn associated with increased morbidity, mortality and healthcare cost </a:t>
            </a:r>
            <a:r>
              <a:rPr lang="en-US" sz="1400" baseline="30000" dirty="0">
                <a:solidFill>
                  <a:srgbClr val="000066"/>
                </a:solidFill>
                <a:latin typeface="Arial" panose="020B0604020202020204" pitchFamily="34" charset="0"/>
                <a:cs typeface="Arial" panose="020B0604020202020204" pitchFamily="34" charset="0"/>
              </a:rPr>
              <a:t>4</a:t>
            </a:r>
            <a:r>
              <a:rPr lang="en-US" sz="1400" dirty="0">
                <a:solidFill>
                  <a:srgbClr val="000066"/>
                </a:solidFill>
                <a:latin typeface="Arial" panose="020B0604020202020204" pitchFamily="34" charset="0"/>
                <a:cs typeface="Arial" panose="020B0604020202020204" pitchFamily="34" charset="0"/>
              </a:rPr>
              <a:t>.</a:t>
            </a:r>
          </a:p>
          <a:p>
            <a:pPr marL="234950" indent="-234950" algn="just">
              <a:buFont typeface="Arial" panose="020B0604020202020204" pitchFamily="34" charset="0"/>
              <a:buChar char="•"/>
            </a:pPr>
            <a:endParaRPr lang="en-US" sz="1400" dirty="0">
              <a:solidFill>
                <a:srgbClr val="000066"/>
              </a:solidFill>
              <a:latin typeface="Arial" panose="020B0604020202020204" pitchFamily="34" charset="0"/>
              <a:cs typeface="Arial" panose="020B0604020202020204" pitchFamily="34" charset="0"/>
            </a:endParaRPr>
          </a:p>
          <a:p>
            <a:pPr marL="234950" indent="-234950" algn="just">
              <a:buFont typeface="Arial" panose="020B0604020202020204" pitchFamily="34" charset="0"/>
              <a:buChar char="•"/>
            </a:pPr>
            <a:r>
              <a:rPr lang="en-US" sz="1400" dirty="0">
                <a:solidFill>
                  <a:srgbClr val="000066"/>
                </a:solidFill>
                <a:latin typeface="Arial" panose="020B0604020202020204" pitchFamily="34" charset="0"/>
                <a:cs typeface="Arial" panose="020B0604020202020204" pitchFamily="34" charset="0"/>
              </a:rPr>
              <a:t>A strategy of withdrawing aspirin and maintaining P2Y</a:t>
            </a:r>
            <a:r>
              <a:rPr lang="en-US" sz="1400" baseline="-25000" dirty="0">
                <a:solidFill>
                  <a:srgbClr val="000066"/>
                </a:solidFill>
                <a:latin typeface="Arial" panose="020B0604020202020204" pitchFamily="34" charset="0"/>
                <a:cs typeface="Arial" panose="020B0604020202020204" pitchFamily="34" charset="0"/>
              </a:rPr>
              <a:t>12</a:t>
            </a:r>
            <a:r>
              <a:rPr lang="en-US" sz="1400" dirty="0">
                <a:solidFill>
                  <a:srgbClr val="000066"/>
                </a:solidFill>
                <a:latin typeface="Arial" panose="020B0604020202020204" pitchFamily="34" charset="0"/>
                <a:cs typeface="Arial" panose="020B0604020202020204" pitchFamily="34" charset="0"/>
              </a:rPr>
              <a:t> inhibitor monotherapy after a brief period of DAPT has emerged a potential bleeding reduction strategy </a:t>
            </a:r>
            <a:r>
              <a:rPr lang="en-US" sz="1400" baseline="30000" dirty="0">
                <a:solidFill>
                  <a:srgbClr val="000066"/>
                </a:solidFill>
                <a:latin typeface="Arial" panose="020B0604020202020204" pitchFamily="34" charset="0"/>
                <a:cs typeface="Arial" panose="020B0604020202020204" pitchFamily="34" charset="0"/>
              </a:rPr>
              <a:t>5</a:t>
            </a:r>
            <a:r>
              <a:rPr lang="en-US" sz="1400" dirty="0">
                <a:solidFill>
                  <a:srgbClr val="000066"/>
                </a:solidFill>
                <a:latin typeface="Arial" panose="020B0604020202020204" pitchFamily="34" charset="0"/>
                <a:cs typeface="Arial" panose="020B0604020202020204" pitchFamily="34" charset="0"/>
              </a:rPr>
              <a:t>. In particular, the TWILIGHT study showed that monotherapy with the potent P2Y</a:t>
            </a:r>
            <a:r>
              <a:rPr lang="en-US" sz="1400" baseline="-25000" dirty="0">
                <a:solidFill>
                  <a:srgbClr val="000066"/>
                </a:solidFill>
                <a:latin typeface="Arial" panose="020B0604020202020204" pitchFamily="34" charset="0"/>
                <a:cs typeface="Arial" panose="020B0604020202020204" pitchFamily="34" charset="0"/>
              </a:rPr>
              <a:t>12</a:t>
            </a:r>
            <a:r>
              <a:rPr lang="en-US" sz="1400" dirty="0">
                <a:solidFill>
                  <a:srgbClr val="000066"/>
                </a:solidFill>
                <a:latin typeface="Arial" panose="020B0604020202020204" pitchFamily="34" charset="0"/>
                <a:cs typeface="Arial" panose="020B0604020202020204" pitchFamily="34" charset="0"/>
              </a:rPr>
              <a:t>-receptor inhibitor ticagrelor after 3 months of DAPT was associated with a lower incidence of clinically relevant bleeding, without increasing the risk of ischemic events compared to continuing DAPT </a:t>
            </a:r>
            <a:r>
              <a:rPr lang="en-US" sz="1400" baseline="30000" dirty="0">
                <a:solidFill>
                  <a:srgbClr val="000066"/>
                </a:solidFill>
                <a:latin typeface="Arial" panose="020B0604020202020204" pitchFamily="34" charset="0"/>
                <a:cs typeface="Arial" panose="020B0604020202020204" pitchFamily="34" charset="0"/>
              </a:rPr>
              <a:t>6</a:t>
            </a:r>
            <a:r>
              <a:rPr lang="en-US" sz="1400" dirty="0">
                <a:solidFill>
                  <a:srgbClr val="000066"/>
                </a:solidFill>
                <a:latin typeface="Arial" panose="020B0604020202020204" pitchFamily="34" charset="0"/>
                <a:cs typeface="Arial" panose="020B0604020202020204" pitchFamily="34" charset="0"/>
              </a:rPr>
              <a:t>.</a:t>
            </a:r>
          </a:p>
          <a:p>
            <a:pPr marL="234950" indent="-234950" algn="just">
              <a:buFont typeface="Arial" panose="020B0604020202020204" pitchFamily="34" charset="0"/>
              <a:buChar char="•"/>
            </a:pPr>
            <a:endParaRPr lang="en-US" sz="1400" dirty="0">
              <a:solidFill>
                <a:srgbClr val="000066"/>
              </a:solidFill>
              <a:latin typeface="Arial" panose="020B0604020202020204" pitchFamily="34" charset="0"/>
              <a:cs typeface="Arial" panose="020B0604020202020204" pitchFamily="34" charset="0"/>
            </a:endParaRPr>
          </a:p>
          <a:p>
            <a:pPr marL="234950" indent="-234950" algn="just">
              <a:buFont typeface="Arial" panose="020B0604020202020204" pitchFamily="34" charset="0"/>
              <a:buChar char="•"/>
            </a:pPr>
            <a:r>
              <a:rPr lang="en-US" sz="1400" dirty="0">
                <a:solidFill>
                  <a:srgbClr val="000066"/>
                </a:solidFill>
                <a:latin typeface="Arial" panose="020B0604020202020204" pitchFamily="34" charset="0"/>
                <a:cs typeface="Arial" panose="020B0604020202020204" pitchFamily="34" charset="0"/>
              </a:rPr>
              <a:t>Whether such an approach mitigates bleeding complications, without increasing ischemic risk in patients who undergo complex PCI is unknown. </a:t>
            </a:r>
          </a:p>
        </p:txBody>
      </p:sp>
      <p:sp>
        <p:nvSpPr>
          <p:cNvPr id="8" name="TextBox 7"/>
          <p:cNvSpPr txBox="1"/>
          <p:nvPr/>
        </p:nvSpPr>
        <p:spPr>
          <a:xfrm>
            <a:off x="1391813" y="4574555"/>
            <a:ext cx="3581715" cy="553998"/>
          </a:xfrm>
          <a:prstGeom prst="rect">
            <a:avLst/>
          </a:prstGeom>
          <a:noFill/>
        </p:spPr>
        <p:txBody>
          <a:bodyPr wrap="square" rtlCol="0">
            <a:spAutoFit/>
          </a:bodyPr>
          <a:lstStyle/>
          <a:p>
            <a:pPr marL="111125" indent="-111125">
              <a:buFont typeface="+mj-lt"/>
              <a:buAutoNum type="arabicPeriod"/>
            </a:pPr>
            <a:r>
              <a:rPr lang="it-IT" sz="1000" dirty="0">
                <a:solidFill>
                  <a:schemeClr val="bg1"/>
                </a:solidFill>
                <a:latin typeface="Arial" panose="020B0604020202020204" pitchFamily="34" charset="0"/>
                <a:cs typeface="Arial" panose="020B0604020202020204" pitchFamily="34" charset="0"/>
              </a:rPr>
              <a:t> Giustino et al. </a:t>
            </a:r>
            <a:r>
              <a:rPr lang="it-IT" sz="1000" dirty="0" err="1">
                <a:solidFill>
                  <a:schemeClr val="bg1"/>
                </a:solidFill>
                <a:latin typeface="Arial" panose="020B0604020202020204" pitchFamily="34" charset="0"/>
                <a:cs typeface="Arial" panose="020B0604020202020204" pitchFamily="34" charset="0"/>
              </a:rPr>
              <a:t>J</a:t>
            </a: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Am</a:t>
            </a: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Coll</a:t>
            </a: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Cardiol</a:t>
            </a:r>
            <a:r>
              <a:rPr lang="it-IT" sz="1000" dirty="0">
                <a:solidFill>
                  <a:schemeClr val="bg1"/>
                </a:solidFill>
                <a:latin typeface="Arial" panose="020B0604020202020204" pitchFamily="34" charset="0"/>
                <a:cs typeface="Arial" panose="020B0604020202020204" pitchFamily="34" charset="0"/>
              </a:rPr>
              <a:t> 2016;68:1851-1864.</a:t>
            </a:r>
          </a:p>
          <a:p>
            <a:pPr marL="111125" indent="-111125">
              <a:buFont typeface="+mj-lt"/>
              <a:buAutoNum type="arabicPeriod"/>
            </a:pP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Genereux</a:t>
            </a:r>
            <a:r>
              <a:rPr lang="it-IT" sz="1000" dirty="0">
                <a:solidFill>
                  <a:schemeClr val="bg1"/>
                </a:solidFill>
                <a:latin typeface="Arial" panose="020B0604020202020204" pitchFamily="34" charset="0"/>
                <a:cs typeface="Arial" panose="020B0604020202020204" pitchFamily="34" charset="0"/>
              </a:rPr>
              <a:t> et al. </a:t>
            </a:r>
            <a:r>
              <a:rPr lang="it-IT" sz="1000" dirty="0" err="1">
                <a:solidFill>
                  <a:schemeClr val="bg1"/>
                </a:solidFill>
                <a:latin typeface="Arial" panose="020B0604020202020204" pitchFamily="34" charset="0"/>
                <a:cs typeface="Arial" panose="020B0604020202020204" pitchFamily="34" charset="0"/>
              </a:rPr>
              <a:t>Int</a:t>
            </a: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J</a:t>
            </a: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Cardiol</a:t>
            </a:r>
            <a:r>
              <a:rPr lang="it-IT" sz="1000" dirty="0">
                <a:solidFill>
                  <a:schemeClr val="bg1"/>
                </a:solidFill>
                <a:latin typeface="Arial" panose="020B0604020202020204" pitchFamily="34" charset="0"/>
                <a:cs typeface="Arial" panose="020B0604020202020204" pitchFamily="34" charset="0"/>
              </a:rPr>
              <a:t> 2018;268:61-67. </a:t>
            </a:r>
          </a:p>
          <a:p>
            <a:pPr marL="111125" indent="-111125">
              <a:buFont typeface="+mj-lt"/>
              <a:buAutoNum type="arabicPeriod"/>
            </a:pP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Serruys</a:t>
            </a:r>
            <a:r>
              <a:rPr lang="it-IT" sz="1000" dirty="0">
                <a:solidFill>
                  <a:schemeClr val="bg1"/>
                </a:solidFill>
                <a:latin typeface="Arial" panose="020B0604020202020204" pitchFamily="34" charset="0"/>
                <a:cs typeface="Arial" panose="020B0604020202020204" pitchFamily="34" charset="0"/>
              </a:rPr>
              <a:t> et al. Eur Heart J 2019;40:2595-2604.</a:t>
            </a:r>
          </a:p>
        </p:txBody>
      </p:sp>
      <p:sp>
        <p:nvSpPr>
          <p:cNvPr id="5" name="TextBox 4">
            <a:extLst>
              <a:ext uri="{FF2B5EF4-FFF2-40B4-BE49-F238E27FC236}">
                <a16:creationId xmlns:a16="http://schemas.microsoft.com/office/drawing/2014/main" id="{27E1E9B3-5FEC-4A15-A311-D2734AAD2AB7}"/>
              </a:ext>
            </a:extLst>
          </p:cNvPr>
          <p:cNvSpPr txBox="1"/>
          <p:nvPr/>
        </p:nvSpPr>
        <p:spPr>
          <a:xfrm>
            <a:off x="5042126" y="4574555"/>
            <a:ext cx="4021591" cy="553998"/>
          </a:xfrm>
          <a:prstGeom prst="rect">
            <a:avLst/>
          </a:prstGeom>
          <a:noFill/>
        </p:spPr>
        <p:txBody>
          <a:bodyPr wrap="square" rtlCol="0">
            <a:spAutoFit/>
          </a:bodyPr>
          <a:lstStyle/>
          <a:p>
            <a:r>
              <a:rPr lang="it-IT" sz="1000" dirty="0">
                <a:solidFill>
                  <a:schemeClr val="bg1"/>
                </a:solidFill>
                <a:latin typeface="Arial" panose="020B0604020202020204" pitchFamily="34" charset="0"/>
                <a:cs typeface="Arial" panose="020B0604020202020204" pitchFamily="34" charset="0"/>
              </a:rPr>
              <a:t>4. Baber et al. JACC Cardiovasc Interv 2016;9:1349-57. </a:t>
            </a:r>
          </a:p>
          <a:p>
            <a:r>
              <a:rPr lang="it-IT" sz="1000" dirty="0">
                <a:solidFill>
                  <a:schemeClr val="bg1"/>
                </a:solidFill>
                <a:latin typeface="Arial" panose="020B0604020202020204" pitchFamily="34" charset="0"/>
                <a:cs typeface="Arial" panose="020B0604020202020204" pitchFamily="34" charset="0"/>
              </a:rPr>
              <a:t>5. Capodanno et al. Nature </a:t>
            </a:r>
            <a:r>
              <a:rPr lang="it-IT" sz="1000" dirty="0" err="1">
                <a:solidFill>
                  <a:schemeClr val="bg1"/>
                </a:solidFill>
                <a:latin typeface="Arial" panose="020B0604020202020204" pitchFamily="34" charset="0"/>
                <a:cs typeface="Arial" panose="020B0604020202020204" pitchFamily="34" charset="0"/>
              </a:rPr>
              <a:t>Reviews</a:t>
            </a:r>
            <a:r>
              <a:rPr lang="it-IT" sz="1000" dirty="0">
                <a:solidFill>
                  <a:schemeClr val="bg1"/>
                </a:solidFill>
                <a:latin typeface="Arial" panose="020B0604020202020204" pitchFamily="34" charset="0"/>
                <a:cs typeface="Arial" panose="020B0604020202020204" pitchFamily="34" charset="0"/>
              </a:rPr>
              <a:t> Cardiology 2018;15:480-496.</a:t>
            </a:r>
          </a:p>
          <a:p>
            <a:r>
              <a:rPr lang="it-IT" sz="1000" dirty="0">
                <a:solidFill>
                  <a:schemeClr val="bg1"/>
                </a:solidFill>
                <a:latin typeface="Arial" panose="020B0604020202020204" pitchFamily="34" charset="0"/>
                <a:cs typeface="Arial" panose="020B0604020202020204" pitchFamily="34" charset="0"/>
              </a:rPr>
              <a:t>6. </a:t>
            </a:r>
            <a:r>
              <a:rPr lang="it-IT" sz="1000" dirty="0" err="1">
                <a:solidFill>
                  <a:schemeClr val="bg1"/>
                </a:solidFill>
                <a:latin typeface="Arial" panose="020B0604020202020204" pitchFamily="34" charset="0"/>
                <a:cs typeface="Arial" panose="020B0604020202020204" pitchFamily="34" charset="0"/>
              </a:rPr>
              <a:t>Mehran</a:t>
            </a:r>
            <a:r>
              <a:rPr lang="it-IT" sz="1000" dirty="0">
                <a:solidFill>
                  <a:schemeClr val="bg1"/>
                </a:solidFill>
                <a:latin typeface="Arial" panose="020B0604020202020204" pitchFamily="34" charset="0"/>
                <a:cs typeface="Arial" panose="020B0604020202020204" pitchFamily="34" charset="0"/>
              </a:rPr>
              <a:t> et al. </a:t>
            </a:r>
            <a:r>
              <a:rPr lang="it-IT" sz="1000" dirty="0" err="1">
                <a:solidFill>
                  <a:schemeClr val="bg1"/>
                </a:solidFill>
                <a:latin typeface="Arial" panose="020B0604020202020204" pitchFamily="34" charset="0"/>
                <a:cs typeface="Arial" panose="020B0604020202020204" pitchFamily="34" charset="0"/>
              </a:rPr>
              <a:t>N</a:t>
            </a: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Engl</a:t>
            </a: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J</a:t>
            </a: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Med</a:t>
            </a:r>
            <a:r>
              <a:rPr lang="it-IT" sz="1000" dirty="0">
                <a:solidFill>
                  <a:schemeClr val="bg1"/>
                </a:solidFill>
                <a:latin typeface="Arial" panose="020B0604020202020204" pitchFamily="34" charset="0"/>
                <a:cs typeface="Arial" panose="020B0604020202020204" pitchFamily="34" charset="0"/>
              </a:rPr>
              <a:t> 2019;381:2032-2042. </a:t>
            </a:r>
            <a:r>
              <a:rPr lang="fr-FR" sz="1000" dirty="0">
                <a:solidFill>
                  <a:schemeClr val="bg1"/>
                </a:solidFill>
                <a:latin typeface="Arial" panose="020B0604020202020204" pitchFamily="34" charset="0"/>
                <a:cs typeface="Arial" panose="020B0604020202020204" pitchFamily="34" charset="0"/>
              </a:rPr>
              <a:t> </a:t>
            </a:r>
            <a:r>
              <a:rPr lang="it-IT" sz="1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1848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4E7AD-9F85-984F-BBF5-8081B150722E}"/>
              </a:ext>
            </a:extLst>
          </p:cNvPr>
          <p:cNvSpPr txBox="1"/>
          <p:nvPr/>
        </p:nvSpPr>
        <p:spPr>
          <a:xfrm>
            <a:off x="408351" y="172926"/>
            <a:ext cx="8327299"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TWILIGHT-Complex: Study Objective</a:t>
            </a:r>
          </a:p>
        </p:txBody>
      </p:sp>
      <p:sp>
        <p:nvSpPr>
          <p:cNvPr id="5" name="TextBox 4"/>
          <p:cNvSpPr txBox="1"/>
          <p:nvPr/>
        </p:nvSpPr>
        <p:spPr>
          <a:xfrm>
            <a:off x="0" y="1607598"/>
            <a:ext cx="9146161" cy="1969770"/>
          </a:xfrm>
          <a:prstGeom prst="rect">
            <a:avLst/>
          </a:prstGeom>
          <a:noFill/>
        </p:spPr>
        <p:txBody>
          <a:bodyPr wrap="square" tIns="0" rIns="0" bIns="0" rtlCol="0" anchor="ctr">
            <a:spAutoFit/>
          </a:bodyPr>
          <a:lstStyle/>
          <a:p>
            <a:pPr algn="ctr"/>
            <a:r>
              <a:rPr lang="en-US" sz="2400" b="1" i="1" u="sng" dirty="0">
                <a:solidFill>
                  <a:srgbClr val="000066"/>
                </a:solidFill>
                <a:latin typeface="Arial" panose="020B0604020202020204" pitchFamily="34" charset="0"/>
                <a:cs typeface="Arial" panose="020B0604020202020204" pitchFamily="34" charset="0"/>
              </a:rPr>
              <a:t>Post-hoc analysis of the TWILIGHT trial</a:t>
            </a:r>
          </a:p>
          <a:p>
            <a:pPr algn="ctr"/>
            <a:endParaRPr lang="en-US" sz="2400" b="1" dirty="0">
              <a:solidFill>
                <a:srgbClr val="000066"/>
              </a:solidFill>
              <a:latin typeface="Arial" panose="020B0604020202020204" pitchFamily="34" charset="0"/>
              <a:cs typeface="Arial" panose="020B0604020202020204" pitchFamily="34" charset="0"/>
            </a:endParaRPr>
          </a:p>
          <a:p>
            <a:pPr algn="ctr"/>
            <a:r>
              <a:rPr lang="en-US" sz="2000" dirty="0">
                <a:solidFill>
                  <a:srgbClr val="000066"/>
                </a:solidFill>
                <a:latin typeface="Arial" panose="020B0604020202020204" pitchFamily="34" charset="0"/>
                <a:cs typeface="Arial" panose="020B0604020202020204" pitchFamily="34" charset="0"/>
              </a:rPr>
              <a:t>To evaluate the safety and efficacy of a regimen of </a:t>
            </a:r>
          </a:p>
          <a:p>
            <a:pPr algn="ctr"/>
            <a:r>
              <a:rPr lang="en-US" sz="2000" dirty="0">
                <a:solidFill>
                  <a:srgbClr val="000066"/>
                </a:solidFill>
                <a:latin typeface="Arial" panose="020B0604020202020204" pitchFamily="34" charset="0"/>
                <a:cs typeface="Arial" panose="020B0604020202020204" pitchFamily="34" charset="0"/>
              </a:rPr>
              <a:t>ticagrelor monotherapy versus ticagrelor plus aspirin, </a:t>
            </a:r>
          </a:p>
          <a:p>
            <a:pPr algn="ctr"/>
            <a:r>
              <a:rPr lang="en-US" sz="2000" dirty="0">
                <a:solidFill>
                  <a:srgbClr val="000066"/>
                </a:solidFill>
                <a:latin typeface="Arial" panose="020B0604020202020204" pitchFamily="34" charset="0"/>
                <a:cs typeface="Arial" panose="020B0604020202020204" pitchFamily="34" charset="0"/>
              </a:rPr>
              <a:t>in patients who initially completed 3 months</a:t>
            </a:r>
          </a:p>
          <a:p>
            <a:pPr algn="ctr"/>
            <a:r>
              <a:rPr lang="en-US" sz="2000" dirty="0">
                <a:solidFill>
                  <a:srgbClr val="000066"/>
                </a:solidFill>
                <a:latin typeface="Arial" panose="020B0604020202020204" pitchFamily="34" charset="0"/>
                <a:cs typeface="Arial" panose="020B0604020202020204" pitchFamily="34" charset="0"/>
              </a:rPr>
              <a:t>of DAPT after </a:t>
            </a:r>
            <a:r>
              <a:rPr lang="en-US" sz="2000" b="1" u="sng" dirty="0">
                <a:solidFill>
                  <a:srgbClr val="000066"/>
                </a:solidFill>
                <a:latin typeface="Arial" panose="020B0604020202020204" pitchFamily="34" charset="0"/>
                <a:cs typeface="Arial" panose="020B0604020202020204" pitchFamily="34" charset="0"/>
              </a:rPr>
              <a:t>complex</a:t>
            </a:r>
            <a:r>
              <a:rPr lang="en-US" sz="2000" dirty="0">
                <a:solidFill>
                  <a:srgbClr val="000066"/>
                </a:solidFill>
                <a:latin typeface="Arial" panose="020B0604020202020204" pitchFamily="34" charset="0"/>
                <a:cs typeface="Arial" panose="020B0604020202020204" pitchFamily="34" charset="0"/>
              </a:rPr>
              <a:t> PCI. </a:t>
            </a:r>
          </a:p>
        </p:txBody>
      </p:sp>
    </p:spTree>
    <p:extLst>
      <p:ext uri="{BB962C8B-B14F-4D97-AF65-F5344CB8AC3E}">
        <p14:creationId xmlns:p14="http://schemas.microsoft.com/office/powerpoint/2010/main" val="118397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4E7AD-9F85-984F-BBF5-8081B150722E}"/>
              </a:ext>
            </a:extLst>
          </p:cNvPr>
          <p:cNvSpPr txBox="1"/>
          <p:nvPr/>
        </p:nvSpPr>
        <p:spPr>
          <a:xfrm>
            <a:off x="408351" y="172926"/>
            <a:ext cx="8327299"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TWILIGHT-Complex: Study Design</a:t>
            </a:r>
          </a:p>
        </p:txBody>
      </p:sp>
      <p:sp>
        <p:nvSpPr>
          <p:cNvPr id="41" name="TextBox 40"/>
          <p:cNvSpPr txBox="1"/>
          <p:nvPr/>
        </p:nvSpPr>
        <p:spPr>
          <a:xfrm>
            <a:off x="30145" y="981679"/>
            <a:ext cx="9016999" cy="1660031"/>
          </a:xfrm>
          <a:prstGeom prst="rect">
            <a:avLst/>
          </a:prstGeom>
          <a:noFill/>
        </p:spPr>
        <p:txBody>
          <a:bodyPr wrap="square" rtlCol="0" anchor="ctr">
            <a:noAutofit/>
          </a:bodyPr>
          <a:lstStyle/>
          <a:p>
            <a:pPr marL="234950" indent="-234950" algn="just">
              <a:buFont typeface="Arial" panose="020B0604020202020204" pitchFamily="34" charset="0"/>
              <a:buChar char="•"/>
            </a:pPr>
            <a:r>
              <a:rPr lang="en-US" sz="1600" dirty="0">
                <a:solidFill>
                  <a:srgbClr val="000066"/>
                </a:solidFill>
                <a:latin typeface="Arial" panose="020B0604020202020204" pitchFamily="34" charset="0"/>
                <a:cs typeface="Arial" panose="020B0604020202020204" pitchFamily="34" charset="0"/>
              </a:rPr>
              <a:t>Randomized, double-blind placebo-controlled trial in 187 sites and 11 countries.</a:t>
            </a:r>
          </a:p>
          <a:p>
            <a:pPr marL="234950" indent="-234950" algn="just">
              <a:buFont typeface="Arial" panose="020B0604020202020204" pitchFamily="34" charset="0"/>
              <a:buChar char="•"/>
            </a:pPr>
            <a:endParaRPr lang="en-US" sz="1600" dirty="0">
              <a:solidFill>
                <a:srgbClr val="000066"/>
              </a:solidFill>
              <a:latin typeface="Arial" panose="020B0604020202020204" pitchFamily="34" charset="0"/>
              <a:cs typeface="Arial" panose="020B0604020202020204" pitchFamily="34" charset="0"/>
            </a:endParaRPr>
          </a:p>
          <a:p>
            <a:pPr marL="234950" indent="-234950" algn="just">
              <a:buFont typeface="Arial" panose="020B0604020202020204" pitchFamily="34" charset="0"/>
              <a:buChar char="•"/>
            </a:pPr>
            <a:r>
              <a:rPr lang="en-US" sz="1600" dirty="0">
                <a:solidFill>
                  <a:srgbClr val="000066"/>
                </a:solidFill>
                <a:latin typeface="Arial" panose="020B0604020202020204" pitchFamily="34" charset="0"/>
                <a:cs typeface="Arial" panose="020B0604020202020204" pitchFamily="34" charset="0"/>
              </a:rPr>
              <a:t>High-risk PCI patients treated with ticagrelor plus aspirin for 3 months.</a:t>
            </a:r>
          </a:p>
          <a:p>
            <a:pPr marL="234950" indent="-234950" algn="just">
              <a:buFont typeface="Arial" panose="020B0604020202020204" pitchFamily="34" charset="0"/>
              <a:buChar char="•"/>
            </a:pPr>
            <a:endParaRPr lang="en-US" sz="1600" dirty="0">
              <a:solidFill>
                <a:srgbClr val="000066"/>
              </a:solidFill>
              <a:latin typeface="Arial" panose="020B0604020202020204" pitchFamily="34" charset="0"/>
              <a:cs typeface="Arial" panose="020B0604020202020204" pitchFamily="34" charset="0"/>
            </a:endParaRPr>
          </a:p>
          <a:p>
            <a:pPr marL="234950" indent="-234950" algn="just">
              <a:buFont typeface="Arial" panose="020B0604020202020204" pitchFamily="34" charset="0"/>
              <a:buChar char="•"/>
            </a:pPr>
            <a:r>
              <a:rPr lang="en-US" sz="1600" dirty="0">
                <a:solidFill>
                  <a:srgbClr val="000066"/>
                </a:solidFill>
                <a:latin typeface="Arial" panose="020B0604020202020204" pitchFamily="34" charset="0"/>
                <a:cs typeface="Arial" panose="020B0604020202020204" pitchFamily="34" charset="0"/>
              </a:rPr>
              <a:t>Event-free and adherent patients were randomized to aspirin versus placebo and continued ticagrelor for an additional 12 months.</a:t>
            </a:r>
          </a:p>
        </p:txBody>
      </p:sp>
      <p:sp>
        <p:nvSpPr>
          <p:cNvPr id="40" name="Rectangle 39"/>
          <p:cNvSpPr/>
          <p:nvPr/>
        </p:nvSpPr>
        <p:spPr>
          <a:xfrm>
            <a:off x="0" y="4381500"/>
            <a:ext cx="9144000" cy="7493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32909" y="2636854"/>
            <a:ext cx="9112409" cy="2506024"/>
            <a:chOff x="45609" y="2636854"/>
            <a:chExt cx="9112409" cy="2506024"/>
          </a:xfrm>
        </p:grpSpPr>
        <p:cxnSp>
          <p:nvCxnSpPr>
            <p:cNvPr id="46" name="above line"/>
            <p:cNvCxnSpPr/>
            <p:nvPr/>
          </p:nvCxnSpPr>
          <p:spPr>
            <a:xfrm>
              <a:off x="949309" y="3070190"/>
              <a:ext cx="0" cy="90942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high risk group">
              <a:extLst>
                <a:ext uri="{FF2B5EF4-FFF2-40B4-BE49-F238E27FC236}">
                  <a16:creationId xmlns:a16="http://schemas.microsoft.com/office/drawing/2014/main" id="{8C3C61D5-B57E-B740-9CBF-0CE65B230691}"/>
                </a:ext>
              </a:extLst>
            </p:cNvPr>
            <p:cNvGrpSpPr/>
            <p:nvPr/>
          </p:nvGrpSpPr>
          <p:grpSpPr>
            <a:xfrm>
              <a:off x="111801" y="2636854"/>
              <a:ext cx="1700413" cy="427505"/>
              <a:chOff x="1026294" y="3266125"/>
              <a:chExt cx="1074059" cy="288418"/>
            </a:xfrm>
            <a:solidFill>
              <a:schemeClr val="bg1"/>
            </a:solidFill>
          </p:grpSpPr>
          <p:sp>
            <p:nvSpPr>
              <p:cNvPr id="38" name="Rounded Rectangle 37">
                <a:extLst>
                  <a:ext uri="{FF2B5EF4-FFF2-40B4-BE49-F238E27FC236}">
                    <a16:creationId xmlns:a16="http://schemas.microsoft.com/office/drawing/2014/main" id="{DB7FA096-B2B4-EE44-893E-E052FBCB730B}"/>
                  </a:ext>
                </a:extLst>
              </p:cNvPr>
              <p:cNvSpPr/>
              <p:nvPr/>
            </p:nvSpPr>
            <p:spPr>
              <a:xfrm>
                <a:off x="1026294" y="3266125"/>
                <a:ext cx="1074059" cy="2884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39" name="TextBox 38">
                <a:extLst>
                  <a:ext uri="{FF2B5EF4-FFF2-40B4-BE49-F238E27FC236}">
                    <a16:creationId xmlns:a16="http://schemas.microsoft.com/office/drawing/2014/main" id="{B81214C1-4027-CE48-A656-53614FB24E55}"/>
                  </a:ext>
                </a:extLst>
              </p:cNvPr>
              <p:cNvSpPr txBox="1"/>
              <p:nvPr/>
            </p:nvSpPr>
            <p:spPr>
              <a:xfrm>
                <a:off x="1048175" y="3296132"/>
                <a:ext cx="1030298" cy="228407"/>
              </a:xfrm>
              <a:prstGeom prst="rect">
                <a:avLst/>
              </a:prstGeom>
              <a:grpFill/>
            </p:spPr>
            <p:txBody>
              <a:bodyPr wrap="square" lIns="0" tIns="0" rIns="0" bIns="0" rtlCol="0" anchor="ctr" anchorCtr="0">
                <a:spAutoFit/>
              </a:bodyPr>
              <a:lstStyle/>
              <a:p>
                <a:pPr algn="ctr"/>
                <a:r>
                  <a:rPr lang="en-US" sz="1100" b="1" dirty="0">
                    <a:latin typeface="Arial" panose="020B0604020202020204" pitchFamily="34" charset="0"/>
                    <a:ea typeface="Cambria" panose="02040503050406030204" pitchFamily="18" charset="0"/>
                    <a:cs typeface="Arial" panose="020B0604020202020204" pitchFamily="34" charset="0"/>
                  </a:rPr>
                  <a:t>Enrolled PCI Patients </a:t>
                </a:r>
              </a:p>
              <a:p>
                <a:pPr algn="ctr"/>
                <a:r>
                  <a:rPr lang="en-US" sz="1100" b="1" dirty="0">
                    <a:latin typeface="Arial" panose="020B0604020202020204" pitchFamily="34" charset="0"/>
                    <a:ea typeface="Cambria" panose="02040503050406030204" pitchFamily="18" charset="0"/>
                    <a:cs typeface="Arial" panose="020B0604020202020204" pitchFamily="34" charset="0"/>
                  </a:rPr>
                  <a:t>(N = 9006)</a:t>
                </a:r>
              </a:p>
            </p:txBody>
          </p:sp>
        </p:grpSp>
        <p:grpSp>
          <p:nvGrpSpPr>
            <p:cNvPr id="43" name="high risk group">
              <a:extLst>
                <a:ext uri="{FF2B5EF4-FFF2-40B4-BE49-F238E27FC236}">
                  <a16:creationId xmlns:a16="http://schemas.microsoft.com/office/drawing/2014/main" id="{8C3C61D5-B57E-B740-9CBF-0CE65B230691}"/>
                </a:ext>
              </a:extLst>
            </p:cNvPr>
            <p:cNvGrpSpPr/>
            <p:nvPr/>
          </p:nvGrpSpPr>
          <p:grpSpPr>
            <a:xfrm>
              <a:off x="111800" y="3228415"/>
              <a:ext cx="1700411" cy="427505"/>
              <a:chOff x="1026294" y="3266123"/>
              <a:chExt cx="1074058" cy="288418"/>
            </a:xfrm>
            <a:solidFill>
              <a:schemeClr val="bg1"/>
            </a:solidFill>
          </p:grpSpPr>
          <p:sp>
            <p:nvSpPr>
              <p:cNvPr id="44" name="Rounded Rectangle 43">
                <a:extLst>
                  <a:ext uri="{FF2B5EF4-FFF2-40B4-BE49-F238E27FC236}">
                    <a16:creationId xmlns:a16="http://schemas.microsoft.com/office/drawing/2014/main" id="{DB7FA096-B2B4-EE44-893E-E052FBCB730B}"/>
                  </a:ext>
                </a:extLst>
              </p:cNvPr>
              <p:cNvSpPr/>
              <p:nvPr/>
            </p:nvSpPr>
            <p:spPr>
              <a:xfrm>
                <a:off x="1026294" y="3266123"/>
                <a:ext cx="1074058" cy="2884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45" name="TextBox 44">
                <a:extLst>
                  <a:ext uri="{FF2B5EF4-FFF2-40B4-BE49-F238E27FC236}">
                    <a16:creationId xmlns:a16="http://schemas.microsoft.com/office/drawing/2014/main" id="{B81214C1-4027-CE48-A656-53614FB24E55}"/>
                  </a:ext>
                </a:extLst>
              </p:cNvPr>
              <p:cNvSpPr txBox="1"/>
              <p:nvPr/>
            </p:nvSpPr>
            <p:spPr>
              <a:xfrm>
                <a:off x="1048175" y="3296132"/>
                <a:ext cx="1030298" cy="228407"/>
              </a:xfrm>
              <a:prstGeom prst="rect">
                <a:avLst/>
              </a:prstGeom>
              <a:grpFill/>
            </p:spPr>
            <p:txBody>
              <a:bodyPr wrap="square" lIns="0" tIns="0" rIns="0" bIns="0" rtlCol="0" anchor="ctr" anchorCtr="0">
                <a:spAutoFit/>
              </a:bodyPr>
              <a:lstStyle/>
              <a:p>
                <a:pPr algn="ctr"/>
                <a:r>
                  <a:rPr lang="en-US" sz="1100" b="1" dirty="0">
                    <a:latin typeface="Arial" panose="020B0604020202020204" pitchFamily="34" charset="0"/>
                    <a:ea typeface="Cambria" panose="02040503050406030204" pitchFamily="18" charset="0"/>
                    <a:cs typeface="Arial" panose="020B0604020202020204" pitchFamily="34" charset="0"/>
                  </a:rPr>
                  <a:t>Enrolled Complex PCI </a:t>
                </a:r>
              </a:p>
              <a:p>
                <a:pPr algn="ctr"/>
                <a:r>
                  <a:rPr lang="en-US" sz="1100" b="1" dirty="0">
                    <a:latin typeface="Arial" panose="020B0604020202020204" pitchFamily="34" charset="0"/>
                    <a:ea typeface="Cambria" panose="02040503050406030204" pitchFamily="18" charset="0"/>
                    <a:cs typeface="Arial" panose="020B0604020202020204" pitchFamily="34" charset="0"/>
                  </a:rPr>
                  <a:t>(N = 2956)</a:t>
                </a:r>
              </a:p>
            </p:txBody>
          </p:sp>
        </p:grpSp>
        <p:cxnSp>
          <p:nvCxnSpPr>
            <p:cNvPr id="47" name="horzontal line"/>
            <p:cNvCxnSpPr/>
            <p:nvPr/>
          </p:nvCxnSpPr>
          <p:spPr>
            <a:xfrm flipH="1" flipV="1">
              <a:off x="930963" y="3964820"/>
              <a:ext cx="629123"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nvPicPr>
          <p:blipFill>
            <a:blip r:embed="rId3"/>
            <a:stretch>
              <a:fillRect/>
            </a:stretch>
          </p:blipFill>
          <p:spPr>
            <a:xfrm>
              <a:off x="2511924" y="3113265"/>
              <a:ext cx="6632076" cy="654885"/>
            </a:xfrm>
            <a:prstGeom prst="rect">
              <a:avLst/>
            </a:prstGeom>
          </p:spPr>
        </p:pic>
        <p:pic>
          <p:nvPicPr>
            <p:cNvPr id="60" name="Picture 59"/>
            <p:cNvPicPr>
              <a:picLocks noChangeAspect="1"/>
            </p:cNvPicPr>
            <p:nvPr/>
          </p:nvPicPr>
          <p:blipFill>
            <a:blip r:embed="rId4"/>
            <a:stretch>
              <a:fillRect/>
            </a:stretch>
          </p:blipFill>
          <p:spPr>
            <a:xfrm>
              <a:off x="2513448" y="4131986"/>
              <a:ext cx="6644570" cy="722376"/>
            </a:xfrm>
            <a:prstGeom prst="rect">
              <a:avLst/>
            </a:prstGeom>
          </p:spPr>
        </p:pic>
        <p:sp>
          <p:nvSpPr>
            <p:cNvPr id="52" name="Equal 51"/>
            <p:cNvSpPr/>
            <p:nvPr/>
          </p:nvSpPr>
          <p:spPr>
            <a:xfrm rot="16200000">
              <a:off x="1366757" y="3905103"/>
              <a:ext cx="2286000" cy="9144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8" name="high risk group">
              <a:extLst>
                <a:ext uri="{FF2B5EF4-FFF2-40B4-BE49-F238E27FC236}">
                  <a16:creationId xmlns:a16="http://schemas.microsoft.com/office/drawing/2014/main" id="{8C3C61D5-B57E-B740-9CBF-0CE65B230691}"/>
                </a:ext>
              </a:extLst>
            </p:cNvPr>
            <p:cNvGrpSpPr/>
            <p:nvPr/>
          </p:nvGrpSpPr>
          <p:grpSpPr>
            <a:xfrm>
              <a:off x="1456850" y="3717614"/>
              <a:ext cx="1473194" cy="460148"/>
              <a:chOff x="1159844" y="3250716"/>
              <a:chExt cx="930536" cy="310441"/>
            </a:xfrm>
            <a:solidFill>
              <a:schemeClr val="bg1"/>
            </a:solidFill>
          </p:grpSpPr>
          <p:sp>
            <p:nvSpPr>
              <p:cNvPr id="49" name="Rounded Rectangle 48">
                <a:extLst>
                  <a:ext uri="{FF2B5EF4-FFF2-40B4-BE49-F238E27FC236}">
                    <a16:creationId xmlns:a16="http://schemas.microsoft.com/office/drawing/2014/main" id="{DB7FA096-B2B4-EE44-893E-E052FBCB730B}"/>
                  </a:ext>
                </a:extLst>
              </p:cNvPr>
              <p:cNvSpPr/>
              <p:nvPr/>
            </p:nvSpPr>
            <p:spPr>
              <a:xfrm>
                <a:off x="1159844" y="3250716"/>
                <a:ext cx="930536" cy="31044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50" name="TextBox 49">
                <a:extLst>
                  <a:ext uri="{FF2B5EF4-FFF2-40B4-BE49-F238E27FC236}">
                    <a16:creationId xmlns:a16="http://schemas.microsoft.com/office/drawing/2014/main" id="{B81214C1-4027-CE48-A656-53614FB24E55}"/>
                  </a:ext>
                </a:extLst>
              </p:cNvPr>
              <p:cNvSpPr txBox="1"/>
              <p:nvPr/>
            </p:nvSpPr>
            <p:spPr>
              <a:xfrm>
                <a:off x="1168800" y="3276015"/>
                <a:ext cx="896422" cy="249172"/>
              </a:xfrm>
              <a:prstGeom prst="rect">
                <a:avLst/>
              </a:prstGeom>
              <a:grpFill/>
            </p:spPr>
            <p:txBody>
              <a:bodyPr wrap="square" lIns="0" tIns="0" rIns="0" bIns="0" rtlCol="0" anchor="ctr" anchorCtr="0">
                <a:spAutoFit/>
              </a:bodyPr>
              <a:lstStyle/>
              <a:p>
                <a:pPr algn="ctr"/>
                <a:r>
                  <a:rPr lang="en-US" sz="1200" b="1" dirty="0">
                    <a:latin typeface="Arial" panose="020B0604020202020204" pitchFamily="34" charset="0"/>
                    <a:ea typeface="Cambria" panose="02040503050406030204" pitchFamily="18" charset="0"/>
                    <a:cs typeface="Arial" panose="020B0604020202020204" pitchFamily="34" charset="0"/>
                  </a:rPr>
                  <a:t>Randomized</a:t>
                </a:r>
              </a:p>
              <a:p>
                <a:pPr algn="ctr"/>
                <a:r>
                  <a:rPr lang="en-US" sz="1200" b="1" dirty="0">
                    <a:latin typeface="Arial" panose="020B0604020202020204" pitchFamily="34" charset="0"/>
                    <a:ea typeface="Cambria" panose="02040503050406030204" pitchFamily="18" charset="0"/>
                    <a:cs typeface="Arial" panose="020B0604020202020204" pitchFamily="34" charset="0"/>
                  </a:rPr>
                  <a:t>Complex PCI 2620</a:t>
                </a:r>
              </a:p>
            </p:txBody>
          </p:sp>
        </p:grpSp>
        <p:sp>
          <p:nvSpPr>
            <p:cNvPr id="61" name="Rounded Rectangle 60"/>
            <p:cNvSpPr/>
            <p:nvPr/>
          </p:nvSpPr>
          <p:spPr>
            <a:xfrm>
              <a:off x="2322392" y="4797552"/>
              <a:ext cx="374729"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tx1"/>
                  </a:solidFill>
                  <a:latin typeface="Arial" panose="020B0604020202020204" pitchFamily="34" charset="0"/>
                  <a:cs typeface="Arial" panose="020B0604020202020204" pitchFamily="34" charset="0"/>
                </a:rPr>
                <a:t>3 M</a:t>
              </a:r>
            </a:p>
          </p:txBody>
        </p:sp>
        <p:sp>
          <p:nvSpPr>
            <p:cNvPr id="62" name="Equal 61"/>
            <p:cNvSpPr/>
            <p:nvPr/>
          </p:nvSpPr>
          <p:spPr>
            <a:xfrm rot="16200000">
              <a:off x="6063630" y="3905103"/>
              <a:ext cx="2286000" cy="9144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ounded Rectangle 63"/>
            <p:cNvSpPr/>
            <p:nvPr/>
          </p:nvSpPr>
          <p:spPr>
            <a:xfrm>
              <a:off x="7019265" y="4797552"/>
              <a:ext cx="374729"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tx1"/>
                  </a:solidFill>
                  <a:latin typeface="Arial" panose="020B0604020202020204" pitchFamily="34" charset="0"/>
                  <a:cs typeface="Arial" panose="020B0604020202020204" pitchFamily="34" charset="0"/>
                </a:rPr>
                <a:t>15 M</a:t>
              </a:r>
            </a:p>
          </p:txBody>
        </p:sp>
        <p:sp>
          <p:nvSpPr>
            <p:cNvPr id="65" name="Rounded Rectangle 64"/>
            <p:cNvSpPr/>
            <p:nvPr/>
          </p:nvSpPr>
          <p:spPr>
            <a:xfrm>
              <a:off x="8740107" y="4797552"/>
              <a:ext cx="374729"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tx1"/>
                  </a:solidFill>
                  <a:latin typeface="Arial" panose="020B0604020202020204" pitchFamily="34" charset="0"/>
                  <a:cs typeface="Arial" panose="020B0604020202020204" pitchFamily="34" charset="0"/>
                </a:rPr>
                <a:t>18 M</a:t>
              </a:r>
            </a:p>
          </p:txBody>
        </p:sp>
        <p:sp>
          <p:nvSpPr>
            <p:cNvPr id="66" name="t+a">
              <a:extLst>
                <a:ext uri="{FF2B5EF4-FFF2-40B4-BE49-F238E27FC236}">
                  <a16:creationId xmlns:a16="http://schemas.microsoft.com/office/drawing/2014/main" id="{C456E78F-6423-2949-BFE8-9147DF09CA9F}"/>
                </a:ext>
              </a:extLst>
            </p:cNvPr>
            <p:cNvSpPr txBox="1"/>
            <p:nvPr/>
          </p:nvSpPr>
          <p:spPr>
            <a:xfrm>
              <a:off x="3917301" y="3000468"/>
              <a:ext cx="1873642" cy="254361"/>
            </a:xfrm>
            <a:prstGeom prst="rect">
              <a:avLst/>
            </a:prstGeom>
            <a:solidFill>
              <a:schemeClr val="bg1"/>
            </a:solidFill>
          </p:spPr>
          <p:txBody>
            <a:bodyPr wrap="square" lIns="0" rIns="0" rtlCol="0" anchor="ctr">
              <a:spAutoFit/>
            </a:bodyPr>
            <a:lstStyle/>
            <a:p>
              <a:pPr algn="ctr"/>
              <a:r>
                <a:rPr lang="en-US" sz="1400" b="1" dirty="0">
                  <a:latin typeface="Arial" panose="020B0604020202020204" pitchFamily="34" charset="0"/>
                  <a:ea typeface="Cambria" panose="02040503050406030204" pitchFamily="18" charset="0"/>
                  <a:cs typeface="Arial" panose="020B0604020202020204" pitchFamily="34" charset="0"/>
                </a:rPr>
                <a:t>Ticagrelor + Aspirin</a:t>
              </a:r>
            </a:p>
          </p:txBody>
        </p:sp>
        <p:sp>
          <p:nvSpPr>
            <p:cNvPr id="67" name="t+a">
              <a:extLst>
                <a:ext uri="{FF2B5EF4-FFF2-40B4-BE49-F238E27FC236}">
                  <a16:creationId xmlns:a16="http://schemas.microsoft.com/office/drawing/2014/main" id="{C456E78F-6423-2949-BFE8-9147DF09CA9F}"/>
                </a:ext>
              </a:extLst>
            </p:cNvPr>
            <p:cNvSpPr txBox="1"/>
            <p:nvPr/>
          </p:nvSpPr>
          <p:spPr>
            <a:xfrm>
              <a:off x="3917301" y="4318000"/>
              <a:ext cx="1873642" cy="254361"/>
            </a:xfrm>
            <a:prstGeom prst="rect">
              <a:avLst/>
            </a:prstGeom>
            <a:solidFill>
              <a:schemeClr val="bg1"/>
            </a:solidFill>
          </p:spPr>
          <p:txBody>
            <a:bodyPr wrap="square" lIns="0" rIns="0" rtlCol="0" anchor="ctr">
              <a:spAutoFit/>
            </a:bodyPr>
            <a:lstStyle/>
            <a:p>
              <a:pPr algn="ctr"/>
              <a:r>
                <a:rPr lang="en-US" sz="1400" b="1" dirty="0">
                  <a:latin typeface="Arial" panose="020B0604020202020204" pitchFamily="34" charset="0"/>
                  <a:ea typeface="Cambria" panose="02040503050406030204" pitchFamily="18" charset="0"/>
                  <a:cs typeface="Arial" panose="020B0604020202020204" pitchFamily="34" charset="0"/>
                </a:rPr>
                <a:t>Ticagrelor + Placebo</a:t>
              </a:r>
            </a:p>
          </p:txBody>
        </p:sp>
        <p:sp>
          <p:nvSpPr>
            <p:cNvPr id="68" name="t+a">
              <a:extLst>
                <a:ext uri="{FF2B5EF4-FFF2-40B4-BE49-F238E27FC236}">
                  <a16:creationId xmlns:a16="http://schemas.microsoft.com/office/drawing/2014/main" id="{C456E78F-6423-2949-BFE8-9147DF09CA9F}"/>
                </a:ext>
              </a:extLst>
            </p:cNvPr>
            <p:cNvSpPr txBox="1"/>
            <p:nvPr/>
          </p:nvSpPr>
          <p:spPr>
            <a:xfrm>
              <a:off x="7219362" y="3000468"/>
              <a:ext cx="1548465" cy="254361"/>
            </a:xfrm>
            <a:prstGeom prst="rect">
              <a:avLst/>
            </a:prstGeom>
            <a:noFill/>
          </p:spPr>
          <p:txBody>
            <a:bodyPr wrap="square" lIns="0" rIns="0" rtlCol="0" anchor="ctr">
              <a:spAutoFit/>
            </a:bodyPr>
            <a:lstStyle/>
            <a:p>
              <a:pPr algn="ctr"/>
              <a:r>
                <a:rPr lang="en-US" sz="1400" b="1" dirty="0">
                  <a:latin typeface="Arial" panose="020B0604020202020204" pitchFamily="34" charset="0"/>
                  <a:ea typeface="Cambria" panose="02040503050406030204" pitchFamily="18" charset="0"/>
                  <a:cs typeface="Arial" panose="020B0604020202020204" pitchFamily="34" charset="0"/>
                </a:rPr>
                <a:t>Standard of Care</a:t>
              </a:r>
            </a:p>
          </p:txBody>
        </p:sp>
        <p:sp>
          <p:nvSpPr>
            <p:cNvPr id="69" name="t+a">
              <a:extLst>
                <a:ext uri="{FF2B5EF4-FFF2-40B4-BE49-F238E27FC236}">
                  <a16:creationId xmlns:a16="http://schemas.microsoft.com/office/drawing/2014/main" id="{C456E78F-6423-2949-BFE8-9147DF09CA9F}"/>
                </a:ext>
              </a:extLst>
            </p:cNvPr>
            <p:cNvSpPr txBox="1"/>
            <p:nvPr/>
          </p:nvSpPr>
          <p:spPr>
            <a:xfrm>
              <a:off x="7214123" y="4319802"/>
              <a:ext cx="1548465" cy="254361"/>
            </a:xfrm>
            <a:prstGeom prst="rect">
              <a:avLst/>
            </a:prstGeom>
            <a:noFill/>
          </p:spPr>
          <p:txBody>
            <a:bodyPr wrap="square" lIns="0" rIns="0" rtlCol="0" anchor="ctr">
              <a:spAutoFit/>
            </a:bodyPr>
            <a:lstStyle/>
            <a:p>
              <a:pPr algn="ctr"/>
              <a:r>
                <a:rPr lang="en-US" sz="1400" b="1" dirty="0">
                  <a:latin typeface="Arial" panose="020B0604020202020204" pitchFamily="34" charset="0"/>
                  <a:ea typeface="Cambria" panose="02040503050406030204" pitchFamily="18" charset="0"/>
                  <a:cs typeface="Arial" panose="020B0604020202020204" pitchFamily="34" charset="0"/>
                </a:rPr>
                <a:t>Standard of Care</a:t>
              </a:r>
            </a:p>
          </p:txBody>
        </p:sp>
        <p:sp>
          <p:nvSpPr>
            <p:cNvPr id="70" name="enrol">
              <a:extLst>
                <a:ext uri="{FF2B5EF4-FFF2-40B4-BE49-F238E27FC236}">
                  <a16:creationId xmlns:a16="http://schemas.microsoft.com/office/drawing/2014/main" id="{66750BBF-1E1E-F242-86EA-66D6778CA1F2}"/>
                </a:ext>
              </a:extLst>
            </p:cNvPr>
            <p:cNvSpPr txBox="1"/>
            <p:nvPr/>
          </p:nvSpPr>
          <p:spPr>
            <a:xfrm>
              <a:off x="45609" y="4742768"/>
              <a:ext cx="1879209" cy="400110"/>
            </a:xfrm>
            <a:prstGeom prst="rect">
              <a:avLst/>
            </a:prstGeom>
            <a:noFill/>
          </p:spPr>
          <p:txBody>
            <a:bodyPr wrap="square" rtlCol="0" anchor="ctr">
              <a:spAutoFit/>
            </a:bodyPr>
            <a:lstStyle/>
            <a:p>
              <a:pPr algn="ctr"/>
              <a:r>
                <a:rPr lang="en-US" sz="1000" b="1" u="sng" dirty="0">
                  <a:solidFill>
                    <a:srgbClr val="002060"/>
                  </a:solidFill>
                  <a:latin typeface="Arial" panose="020B0604020202020204" pitchFamily="34" charset="0"/>
                  <a:ea typeface="Cambria" panose="02040503050406030204" pitchFamily="18" charset="0"/>
                  <a:cs typeface="Arial" panose="020B0604020202020204" pitchFamily="34" charset="0"/>
                </a:rPr>
                <a:t>Post Enrollment Period</a:t>
              </a:r>
            </a:p>
            <a:p>
              <a:pPr algn="ctr"/>
              <a:r>
                <a:rPr lang="en-US" sz="1000" dirty="0">
                  <a:solidFill>
                    <a:srgbClr val="002060"/>
                  </a:solidFill>
                  <a:latin typeface="Arial" panose="020B0604020202020204" pitchFamily="34" charset="0"/>
                  <a:ea typeface="Cambria" panose="02040503050406030204" pitchFamily="18" charset="0"/>
                  <a:cs typeface="Arial" panose="020B0604020202020204" pitchFamily="34" charset="0"/>
                </a:rPr>
                <a:t>3 Months</a:t>
              </a:r>
            </a:p>
          </p:txBody>
        </p:sp>
        <p:sp>
          <p:nvSpPr>
            <p:cNvPr id="71" name="enrol">
              <a:extLst>
                <a:ext uri="{FF2B5EF4-FFF2-40B4-BE49-F238E27FC236}">
                  <a16:creationId xmlns:a16="http://schemas.microsoft.com/office/drawing/2014/main" id="{66750BBF-1E1E-F242-86EA-66D6778CA1F2}"/>
                </a:ext>
              </a:extLst>
            </p:cNvPr>
            <p:cNvSpPr txBox="1"/>
            <p:nvPr/>
          </p:nvSpPr>
          <p:spPr>
            <a:xfrm>
              <a:off x="4087583" y="4769623"/>
              <a:ext cx="1533077" cy="330669"/>
            </a:xfrm>
            <a:prstGeom prst="rect">
              <a:avLst/>
            </a:prstGeom>
            <a:noFill/>
          </p:spPr>
          <p:txBody>
            <a:bodyPr wrap="square" rtlCol="0" anchor="ctr">
              <a:spAutoFit/>
            </a:bodyPr>
            <a:lstStyle/>
            <a:p>
              <a:pPr algn="ctr"/>
              <a:r>
                <a:rPr lang="en-US" sz="1000" b="1" u="sng" dirty="0">
                  <a:solidFill>
                    <a:srgbClr val="002060"/>
                  </a:solidFill>
                  <a:latin typeface="Arial" panose="020B0604020202020204" pitchFamily="34" charset="0"/>
                  <a:ea typeface="Cambria" panose="02040503050406030204" pitchFamily="18" charset="0"/>
                  <a:cs typeface="Arial" panose="020B0604020202020204" pitchFamily="34" charset="0"/>
                </a:rPr>
                <a:t>Randomization Period</a:t>
              </a:r>
            </a:p>
            <a:p>
              <a:pPr algn="ctr"/>
              <a:r>
                <a:rPr lang="en-US" sz="1000" dirty="0">
                  <a:solidFill>
                    <a:srgbClr val="002060"/>
                  </a:solidFill>
                  <a:latin typeface="Arial" panose="020B0604020202020204" pitchFamily="34" charset="0"/>
                  <a:ea typeface="Cambria" panose="02040503050406030204" pitchFamily="18" charset="0"/>
                  <a:cs typeface="Arial" panose="020B0604020202020204" pitchFamily="34" charset="0"/>
                </a:rPr>
                <a:t>12 Months</a:t>
              </a:r>
            </a:p>
          </p:txBody>
        </p:sp>
        <p:sp>
          <p:nvSpPr>
            <p:cNvPr id="72" name="enrol">
              <a:extLst>
                <a:ext uri="{FF2B5EF4-FFF2-40B4-BE49-F238E27FC236}">
                  <a16:creationId xmlns:a16="http://schemas.microsoft.com/office/drawing/2014/main" id="{66750BBF-1E1E-F242-86EA-66D6778CA1F2}"/>
                </a:ext>
              </a:extLst>
            </p:cNvPr>
            <p:cNvSpPr txBox="1"/>
            <p:nvPr/>
          </p:nvSpPr>
          <p:spPr>
            <a:xfrm>
              <a:off x="7373006" y="4769622"/>
              <a:ext cx="1393706" cy="330669"/>
            </a:xfrm>
            <a:prstGeom prst="rect">
              <a:avLst/>
            </a:prstGeom>
            <a:noFill/>
          </p:spPr>
          <p:txBody>
            <a:bodyPr wrap="square" rtlCol="0" anchor="ctr">
              <a:spAutoFit/>
            </a:bodyPr>
            <a:lstStyle/>
            <a:p>
              <a:pPr algn="ctr"/>
              <a:r>
                <a:rPr lang="en-US" sz="1000" b="1" u="sng" dirty="0">
                  <a:solidFill>
                    <a:srgbClr val="002060"/>
                  </a:solidFill>
                  <a:latin typeface="Arial" panose="020B0604020202020204" pitchFamily="34" charset="0"/>
                  <a:ea typeface="Cambria" panose="02040503050406030204" pitchFamily="18" charset="0"/>
                  <a:cs typeface="Arial" panose="020B0604020202020204" pitchFamily="34" charset="0"/>
                </a:rPr>
                <a:t>Observation Period</a:t>
              </a:r>
            </a:p>
            <a:p>
              <a:pPr algn="ctr"/>
              <a:r>
                <a:rPr lang="en-US" sz="1000" dirty="0">
                  <a:solidFill>
                    <a:srgbClr val="002060"/>
                  </a:solidFill>
                  <a:latin typeface="Arial" panose="020B0604020202020204" pitchFamily="34" charset="0"/>
                  <a:ea typeface="Cambria" panose="02040503050406030204" pitchFamily="18" charset="0"/>
                  <a:cs typeface="Arial" panose="020B0604020202020204" pitchFamily="34" charset="0"/>
                </a:rPr>
                <a:t>3 Months</a:t>
              </a:r>
            </a:p>
          </p:txBody>
        </p:sp>
      </p:grpSp>
      <p:sp>
        <p:nvSpPr>
          <p:cNvPr id="31" name="enrol">
            <a:extLst>
              <a:ext uri="{FF2B5EF4-FFF2-40B4-BE49-F238E27FC236}">
                <a16:creationId xmlns:a16="http://schemas.microsoft.com/office/drawing/2014/main" id="{8D144CC0-67A6-4F69-87EB-6AFE70BF8E56}"/>
              </a:ext>
            </a:extLst>
          </p:cNvPr>
          <p:cNvSpPr txBox="1"/>
          <p:nvPr/>
        </p:nvSpPr>
        <p:spPr>
          <a:xfrm>
            <a:off x="9700" y="4476774"/>
            <a:ext cx="1879209" cy="246221"/>
          </a:xfrm>
          <a:prstGeom prst="rect">
            <a:avLst/>
          </a:prstGeom>
          <a:noFill/>
        </p:spPr>
        <p:txBody>
          <a:bodyPr wrap="square" rtlCol="0" anchor="ctr">
            <a:spAutoFit/>
          </a:bodyPr>
          <a:lstStyle/>
          <a:p>
            <a:pPr algn="ctr"/>
            <a:r>
              <a:rPr lang="en-US" sz="1000" b="1" dirty="0">
                <a:solidFill>
                  <a:srgbClr val="000066"/>
                </a:solidFill>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376845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381500"/>
            <a:ext cx="9144000" cy="7493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ED4E7AD-9F85-984F-BBF5-8081B150722E}"/>
              </a:ext>
            </a:extLst>
          </p:cNvPr>
          <p:cNvSpPr txBox="1"/>
          <p:nvPr/>
        </p:nvSpPr>
        <p:spPr>
          <a:xfrm>
            <a:off x="-8014" y="172926"/>
            <a:ext cx="9160029"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TWILIGHT Inclusion/Exclusion Criteria</a:t>
            </a:r>
          </a:p>
        </p:txBody>
      </p:sp>
      <p:graphicFrame>
        <p:nvGraphicFramePr>
          <p:cNvPr id="5" name="Table 4"/>
          <p:cNvGraphicFramePr>
            <a:graphicFrameLocks noGrp="1"/>
          </p:cNvGraphicFramePr>
          <p:nvPr>
            <p:extLst>
              <p:ext uri="{D42A27DB-BD31-4B8C-83A1-F6EECF244321}">
                <p14:modId xmlns:p14="http://schemas.microsoft.com/office/powerpoint/2010/main" val="3353066523"/>
              </p:ext>
            </p:extLst>
          </p:nvPr>
        </p:nvGraphicFramePr>
        <p:xfrm>
          <a:off x="94128" y="1436914"/>
          <a:ext cx="4389120" cy="2926080"/>
        </p:xfrm>
        <a:graphic>
          <a:graphicData uri="http://schemas.openxmlformats.org/drawingml/2006/table">
            <a:tbl>
              <a:tblPr firstRow="1" bandRow="1">
                <a:tableStyleId>{2D5ABB26-0587-4C30-8999-92F81FD0307C}</a:tableStyleId>
              </a:tblPr>
              <a:tblGrid>
                <a:gridCol w="4389120">
                  <a:extLst>
                    <a:ext uri="{9D8B030D-6E8A-4147-A177-3AD203B41FA5}">
                      <a16:colId xmlns:a16="http://schemas.microsoft.com/office/drawing/2014/main" val="355463978"/>
                    </a:ext>
                  </a:extLst>
                </a:gridCol>
              </a:tblGrid>
              <a:tr h="411480">
                <a:tc>
                  <a:txBody>
                    <a:bodyPr/>
                    <a:lstStyle/>
                    <a:p>
                      <a:pPr lvl="0"/>
                      <a:r>
                        <a:rPr lang="en-US" sz="1600" b="1" u="none" cap="none" baseline="0" dirty="0">
                          <a:solidFill>
                            <a:srgbClr val="000066"/>
                          </a:solidFill>
                          <a:latin typeface="Arial" panose="020B0604020202020204" pitchFamily="34" charset="0"/>
                          <a:cs typeface="Arial" panose="020B0604020202020204" pitchFamily="34" charset="0"/>
                        </a:rPr>
                        <a:t>Clinical criteria</a:t>
                      </a:r>
                      <a:endParaRPr lang="en-US" sz="1600" b="1" u="none" cap="none" dirty="0">
                        <a:solidFill>
                          <a:srgbClr val="000066"/>
                        </a:solidFill>
                        <a:latin typeface="Arial" panose="020B0604020202020204" pitchFamily="34" charset="0"/>
                        <a:cs typeface="Arial" panose="020B0604020202020204" pitchFamily="34" charset="0"/>
                      </a:endParaRPr>
                    </a:p>
                  </a:txBody>
                  <a:tcPr marL="2743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8819307"/>
                  </a:ext>
                </a:extLst>
              </a:tr>
              <a:tr h="411480">
                <a:tc>
                  <a:txBody>
                    <a:bodyPr/>
                    <a:lstStyle/>
                    <a:p>
                      <a:pPr marL="0" lvl="0" indent="0"/>
                      <a:r>
                        <a:rPr lang="en-US" sz="1200" b="1" cap="none" dirty="0">
                          <a:solidFill>
                            <a:srgbClr val="000066"/>
                          </a:solidFill>
                          <a:latin typeface="Arial" panose="020B0604020202020204" pitchFamily="34" charset="0"/>
                          <a:cs typeface="Arial" panose="020B0604020202020204" pitchFamily="34" charset="0"/>
                        </a:rPr>
                        <a:t>Age</a:t>
                      </a:r>
                      <a:r>
                        <a:rPr lang="en-US" sz="1200" b="1" cap="none" baseline="0" dirty="0">
                          <a:solidFill>
                            <a:srgbClr val="000066"/>
                          </a:solidFill>
                          <a:latin typeface="Arial" panose="020B0604020202020204" pitchFamily="34" charset="0"/>
                          <a:cs typeface="Arial" panose="020B0604020202020204" pitchFamily="34" charset="0"/>
                        </a:rPr>
                        <a:t> ≥65 years</a:t>
                      </a:r>
                      <a:endParaRPr lang="en-US" sz="1200" b="1" cap="none" dirty="0">
                        <a:solidFill>
                          <a:srgbClr val="000066"/>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596954"/>
                  </a:ext>
                </a:extLst>
              </a:tr>
              <a:tr h="411480">
                <a:tc>
                  <a:txBody>
                    <a:bodyPr/>
                    <a:lstStyle/>
                    <a:p>
                      <a:pPr lvl="0"/>
                      <a:r>
                        <a:rPr lang="en-US" sz="1200" b="1" cap="none" dirty="0">
                          <a:solidFill>
                            <a:srgbClr val="000066"/>
                          </a:solidFill>
                          <a:latin typeface="Arial" panose="020B0604020202020204" pitchFamily="34" charset="0"/>
                          <a:cs typeface="Arial" panose="020B0604020202020204" pitchFamily="34" charset="0"/>
                        </a:rPr>
                        <a:t>Female gender</a:t>
                      </a: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123650"/>
                  </a:ext>
                </a:extLst>
              </a:tr>
              <a:tr h="411480">
                <a:tc>
                  <a:txBody>
                    <a:bodyPr/>
                    <a:lstStyle/>
                    <a:p>
                      <a:pPr lvl="0"/>
                      <a:r>
                        <a:rPr lang="en-US" sz="1200" b="1" cap="none" dirty="0">
                          <a:solidFill>
                            <a:srgbClr val="000066"/>
                          </a:solidFill>
                          <a:latin typeface="Arial" panose="020B0604020202020204" pitchFamily="34" charset="0"/>
                          <a:cs typeface="Arial" panose="020B0604020202020204" pitchFamily="34" charset="0"/>
                        </a:rPr>
                        <a:t>Troponin positive ACS</a:t>
                      </a: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485329"/>
                  </a:ext>
                </a:extLst>
              </a:tr>
              <a:tr h="411480">
                <a:tc>
                  <a:txBody>
                    <a:bodyPr/>
                    <a:lstStyle/>
                    <a:p>
                      <a:pPr lvl="0"/>
                      <a:r>
                        <a:rPr lang="en-US" sz="1200" b="1" cap="none" dirty="0">
                          <a:solidFill>
                            <a:srgbClr val="000066"/>
                          </a:solidFill>
                          <a:latin typeface="Arial" panose="020B0604020202020204" pitchFamily="34" charset="0"/>
                          <a:cs typeface="Arial" panose="020B0604020202020204" pitchFamily="34" charset="0"/>
                        </a:rPr>
                        <a:t>Established vascular disease (previous MI, documented PAD or CAD/PAD</a:t>
                      </a:r>
                      <a:r>
                        <a:rPr lang="en-US" sz="1200" b="1" cap="none" baseline="0" dirty="0">
                          <a:solidFill>
                            <a:srgbClr val="000066"/>
                          </a:solidFill>
                          <a:latin typeface="Arial" panose="020B0604020202020204" pitchFamily="34" charset="0"/>
                          <a:cs typeface="Arial" panose="020B0604020202020204" pitchFamily="34" charset="0"/>
                        </a:rPr>
                        <a:t> revascularization)</a:t>
                      </a:r>
                      <a:endParaRPr lang="en-US" sz="1200" b="1" cap="none" dirty="0">
                        <a:solidFill>
                          <a:srgbClr val="000066"/>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606671"/>
                  </a:ext>
                </a:extLst>
              </a:tr>
              <a:tr h="411480">
                <a:tc>
                  <a:txBody>
                    <a:bodyPr/>
                    <a:lstStyle/>
                    <a:p>
                      <a:pPr lvl="0"/>
                      <a:r>
                        <a:rPr lang="en-US" sz="1200" b="1" cap="none" dirty="0">
                          <a:solidFill>
                            <a:srgbClr val="000066"/>
                          </a:solidFill>
                          <a:latin typeface="Arial" panose="020B0604020202020204" pitchFamily="34" charset="0"/>
                          <a:cs typeface="Arial" panose="020B0604020202020204" pitchFamily="34" charset="0"/>
                        </a:rPr>
                        <a:t>DM treated with medications or insulin</a:t>
                      </a: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6494123"/>
                  </a:ext>
                </a:extLst>
              </a:tr>
              <a:tr h="411480">
                <a:tc>
                  <a:txBody>
                    <a:bodyPr/>
                    <a:lstStyle/>
                    <a:p>
                      <a:pPr lvl="0"/>
                      <a:r>
                        <a:rPr lang="en-US" sz="1200" b="1" cap="none" dirty="0">
                          <a:solidFill>
                            <a:srgbClr val="000066"/>
                          </a:solidFill>
                          <a:latin typeface="Arial" panose="020B0604020202020204" pitchFamily="34" charset="0"/>
                          <a:cs typeface="Arial" panose="020B0604020202020204" pitchFamily="34" charset="0"/>
                        </a:rPr>
                        <a:t>CKD (</a:t>
                      </a:r>
                      <a:r>
                        <a:rPr lang="en-US" sz="1200" b="1" cap="none" dirty="0" err="1">
                          <a:solidFill>
                            <a:srgbClr val="000066"/>
                          </a:solidFill>
                          <a:latin typeface="Arial" panose="020B0604020202020204" pitchFamily="34" charset="0"/>
                          <a:cs typeface="Arial" panose="020B0604020202020204" pitchFamily="34" charset="0"/>
                        </a:rPr>
                        <a:t>eGFR</a:t>
                      </a:r>
                      <a:r>
                        <a:rPr lang="en-US" sz="1200" b="1" cap="none" dirty="0">
                          <a:solidFill>
                            <a:srgbClr val="000066"/>
                          </a:solidFill>
                          <a:latin typeface="Arial" panose="020B0604020202020204" pitchFamily="34" charset="0"/>
                          <a:cs typeface="Arial" panose="020B0604020202020204" pitchFamily="34" charset="0"/>
                        </a:rPr>
                        <a:t> &lt;60ml/min/1.73m</a:t>
                      </a:r>
                      <a:r>
                        <a:rPr lang="en-US" sz="1200" b="1" cap="none" baseline="30000" dirty="0">
                          <a:solidFill>
                            <a:srgbClr val="000066"/>
                          </a:solidFill>
                          <a:latin typeface="Arial" panose="020B0604020202020204" pitchFamily="34" charset="0"/>
                          <a:cs typeface="Arial" panose="020B0604020202020204" pitchFamily="34" charset="0"/>
                        </a:rPr>
                        <a:t>2</a:t>
                      </a:r>
                      <a:r>
                        <a:rPr lang="en-US" sz="1200" b="1" cap="none" baseline="0" dirty="0">
                          <a:solidFill>
                            <a:srgbClr val="000066"/>
                          </a:solidFill>
                          <a:latin typeface="Arial" panose="020B0604020202020204" pitchFamily="34" charset="0"/>
                          <a:cs typeface="Arial" panose="020B0604020202020204" pitchFamily="34" charset="0"/>
                        </a:rPr>
                        <a:t> or </a:t>
                      </a:r>
                      <a:r>
                        <a:rPr lang="en-US" sz="1200" b="1" cap="none" baseline="0" dirty="0" err="1">
                          <a:solidFill>
                            <a:srgbClr val="000066"/>
                          </a:solidFill>
                          <a:latin typeface="Arial" panose="020B0604020202020204" pitchFamily="34" charset="0"/>
                          <a:cs typeface="Arial" panose="020B0604020202020204" pitchFamily="34" charset="0"/>
                        </a:rPr>
                        <a:t>CrCl</a:t>
                      </a:r>
                      <a:r>
                        <a:rPr lang="en-US" sz="1200" b="1" cap="none" baseline="0" dirty="0">
                          <a:solidFill>
                            <a:srgbClr val="000066"/>
                          </a:solidFill>
                          <a:latin typeface="Arial" panose="020B0604020202020204" pitchFamily="34" charset="0"/>
                          <a:cs typeface="Arial" panose="020B0604020202020204" pitchFamily="34" charset="0"/>
                        </a:rPr>
                        <a:t> &lt;60ml/min)</a:t>
                      </a: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03808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72164746"/>
              </p:ext>
            </p:extLst>
          </p:nvPr>
        </p:nvGraphicFramePr>
        <p:xfrm>
          <a:off x="4651829" y="1436912"/>
          <a:ext cx="4389120" cy="2926080"/>
        </p:xfrm>
        <a:graphic>
          <a:graphicData uri="http://schemas.openxmlformats.org/drawingml/2006/table">
            <a:tbl>
              <a:tblPr firstRow="1" bandRow="1">
                <a:tableStyleId>{2D5ABB26-0587-4C30-8999-92F81FD0307C}</a:tableStyleId>
              </a:tblPr>
              <a:tblGrid>
                <a:gridCol w="4389120">
                  <a:extLst>
                    <a:ext uri="{9D8B030D-6E8A-4147-A177-3AD203B41FA5}">
                      <a16:colId xmlns:a16="http://schemas.microsoft.com/office/drawing/2014/main" val="442369855"/>
                    </a:ext>
                  </a:extLst>
                </a:gridCol>
              </a:tblGrid>
              <a:tr h="411480">
                <a:tc>
                  <a:txBody>
                    <a:bodyPr/>
                    <a:lstStyle/>
                    <a:p>
                      <a:r>
                        <a:rPr lang="en-US" sz="1600" b="1" u="none" cap="none" dirty="0">
                          <a:solidFill>
                            <a:srgbClr val="000066"/>
                          </a:solidFill>
                          <a:latin typeface="Arial" panose="020B0604020202020204" pitchFamily="34" charset="0"/>
                          <a:cs typeface="Arial" panose="020B0604020202020204" pitchFamily="34" charset="0"/>
                        </a:rPr>
                        <a:t>Angiographic</a:t>
                      </a:r>
                      <a:r>
                        <a:rPr lang="en-US" sz="1600" b="1" u="none" cap="none" baseline="0" dirty="0">
                          <a:solidFill>
                            <a:srgbClr val="000066"/>
                          </a:solidFill>
                          <a:latin typeface="Arial" panose="020B0604020202020204" pitchFamily="34" charset="0"/>
                          <a:cs typeface="Arial" panose="020B0604020202020204" pitchFamily="34" charset="0"/>
                        </a:rPr>
                        <a:t> criteria</a:t>
                      </a:r>
                      <a:endParaRPr lang="en-US" sz="1600" b="1" u="none" cap="none" dirty="0">
                        <a:solidFill>
                          <a:srgbClr val="000066"/>
                        </a:solidFill>
                        <a:latin typeface="Arial" panose="020B0604020202020204" pitchFamily="34" charset="0"/>
                        <a:cs typeface="Arial" panose="020B0604020202020204" pitchFamily="34" charset="0"/>
                      </a:endParaRPr>
                    </a:p>
                  </a:txBody>
                  <a:tcPr marL="2743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8819307"/>
                  </a:ext>
                </a:extLst>
              </a:tr>
              <a:tr h="411480">
                <a:tc>
                  <a:txBody>
                    <a:bodyPr/>
                    <a:lstStyle/>
                    <a:p>
                      <a:r>
                        <a:rPr lang="en-US" sz="1200" b="1" cap="none" dirty="0">
                          <a:solidFill>
                            <a:srgbClr val="000066"/>
                          </a:solidFill>
                          <a:latin typeface="Arial" panose="020B0604020202020204" pitchFamily="34" charset="0"/>
                          <a:cs typeface="Arial" panose="020B0604020202020204" pitchFamily="34" charset="0"/>
                        </a:rPr>
                        <a:t>Multivessel CAD</a:t>
                      </a: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596954"/>
                  </a:ext>
                </a:extLst>
              </a:tr>
              <a:tr h="411480">
                <a:tc>
                  <a:txBody>
                    <a:bodyPr/>
                    <a:lstStyle/>
                    <a:p>
                      <a:r>
                        <a:rPr lang="en-US" sz="1200" b="1" cap="none" dirty="0">
                          <a:solidFill>
                            <a:srgbClr val="000066"/>
                          </a:solidFill>
                          <a:latin typeface="Arial" panose="020B0604020202020204" pitchFamily="34" charset="0"/>
                          <a:cs typeface="Arial" panose="020B0604020202020204" pitchFamily="34" charset="0"/>
                        </a:rPr>
                        <a:t>Target lesion requiring</a:t>
                      </a:r>
                      <a:r>
                        <a:rPr lang="en-US" sz="1200" b="1" cap="none" baseline="0" dirty="0">
                          <a:solidFill>
                            <a:srgbClr val="000066"/>
                          </a:solidFill>
                          <a:latin typeface="Arial" panose="020B0604020202020204" pitchFamily="34" charset="0"/>
                          <a:cs typeface="Arial" panose="020B0604020202020204" pitchFamily="34" charset="0"/>
                        </a:rPr>
                        <a:t> total stent length &gt;30mm</a:t>
                      </a:r>
                      <a:endParaRPr lang="en-US" sz="1200" b="1" cap="none" dirty="0">
                        <a:solidFill>
                          <a:srgbClr val="000066"/>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123650"/>
                  </a:ext>
                </a:extLst>
              </a:tr>
              <a:tr h="411480">
                <a:tc>
                  <a:txBody>
                    <a:bodyPr/>
                    <a:lstStyle/>
                    <a:p>
                      <a:r>
                        <a:rPr lang="en-US" sz="1200" b="1" cap="none" dirty="0">
                          <a:solidFill>
                            <a:srgbClr val="000066"/>
                          </a:solidFill>
                          <a:latin typeface="Arial" panose="020B0604020202020204" pitchFamily="34" charset="0"/>
                          <a:cs typeface="Arial" panose="020B0604020202020204" pitchFamily="34" charset="0"/>
                        </a:rPr>
                        <a:t>Thrombotic target</a:t>
                      </a:r>
                      <a:r>
                        <a:rPr lang="en-US" sz="1200" b="1" cap="none" baseline="0" dirty="0">
                          <a:solidFill>
                            <a:srgbClr val="000066"/>
                          </a:solidFill>
                          <a:latin typeface="Arial" panose="020B0604020202020204" pitchFamily="34" charset="0"/>
                          <a:cs typeface="Arial" panose="020B0604020202020204" pitchFamily="34" charset="0"/>
                        </a:rPr>
                        <a:t> lesion</a:t>
                      </a:r>
                      <a:endParaRPr lang="en-US" sz="1200" b="1" cap="none" dirty="0">
                        <a:solidFill>
                          <a:srgbClr val="000066"/>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485329"/>
                  </a:ext>
                </a:extLst>
              </a:tr>
              <a:tr h="411480">
                <a:tc>
                  <a:txBody>
                    <a:bodyPr/>
                    <a:lstStyle/>
                    <a:p>
                      <a:r>
                        <a:rPr lang="en-US" sz="1200" b="1" cap="none" dirty="0">
                          <a:solidFill>
                            <a:srgbClr val="000066"/>
                          </a:solidFill>
                          <a:latin typeface="Arial" panose="020B0604020202020204" pitchFamily="34" charset="0"/>
                          <a:cs typeface="Arial" panose="020B0604020202020204" pitchFamily="34" charset="0"/>
                        </a:rPr>
                        <a:t>Bifurcation lesion</a:t>
                      </a:r>
                      <a:r>
                        <a:rPr lang="en-US" sz="1200" b="1" cap="none" baseline="0" dirty="0">
                          <a:solidFill>
                            <a:srgbClr val="000066"/>
                          </a:solidFill>
                          <a:latin typeface="Arial" panose="020B0604020202020204" pitchFamily="34" charset="0"/>
                          <a:cs typeface="Arial" panose="020B0604020202020204" pitchFamily="34" charset="0"/>
                        </a:rPr>
                        <a:t>(s) with Medina X,1,1 classification requiring ≥2 stents</a:t>
                      </a:r>
                      <a:endParaRPr lang="en-US" sz="1200" b="1" cap="none" dirty="0">
                        <a:solidFill>
                          <a:srgbClr val="000066"/>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606671"/>
                  </a:ext>
                </a:extLst>
              </a:tr>
              <a:tr h="411480">
                <a:tc>
                  <a:txBody>
                    <a:bodyPr/>
                    <a:lstStyle/>
                    <a:p>
                      <a:r>
                        <a:rPr lang="en-US" sz="1200" b="1" cap="none" dirty="0">
                          <a:solidFill>
                            <a:srgbClr val="000066"/>
                          </a:solidFill>
                          <a:latin typeface="Arial" panose="020B0604020202020204" pitchFamily="34" charset="0"/>
                          <a:cs typeface="Arial" panose="020B0604020202020204" pitchFamily="34" charset="0"/>
                        </a:rPr>
                        <a:t>Left main (</a:t>
                      </a:r>
                      <a:r>
                        <a:rPr lang="en-US" sz="1200" b="1" cap="none" baseline="0" dirty="0">
                          <a:solidFill>
                            <a:srgbClr val="000066"/>
                          </a:solidFill>
                          <a:latin typeface="Arial" panose="020B0604020202020204" pitchFamily="34" charset="0"/>
                          <a:cs typeface="Arial" panose="020B0604020202020204" pitchFamily="34" charset="0"/>
                        </a:rPr>
                        <a:t>≥50%) or proximal LAD (≥70%) lesions</a:t>
                      </a:r>
                      <a:endParaRPr lang="en-US" sz="1200" b="1" cap="none" dirty="0">
                        <a:solidFill>
                          <a:srgbClr val="000066"/>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6494123"/>
                  </a:ext>
                </a:extLst>
              </a:tr>
              <a:tr h="411480">
                <a:tc>
                  <a:txBody>
                    <a:bodyPr/>
                    <a:lstStyle/>
                    <a:p>
                      <a:r>
                        <a:rPr lang="en-US" sz="1200" b="1" cap="none" dirty="0">
                          <a:solidFill>
                            <a:srgbClr val="000066"/>
                          </a:solidFill>
                          <a:latin typeface="Arial" panose="020B0604020202020204" pitchFamily="34" charset="0"/>
                          <a:cs typeface="Arial" panose="020B0604020202020204" pitchFamily="34" charset="0"/>
                        </a:rPr>
                        <a:t>Calcified target lesion(s)</a:t>
                      </a:r>
                      <a:r>
                        <a:rPr lang="en-US" sz="1200" b="1" cap="none" baseline="0" dirty="0">
                          <a:solidFill>
                            <a:srgbClr val="000066"/>
                          </a:solidFill>
                          <a:latin typeface="Arial" panose="020B0604020202020204" pitchFamily="34" charset="0"/>
                          <a:cs typeface="Arial" panose="020B0604020202020204" pitchFamily="34" charset="0"/>
                        </a:rPr>
                        <a:t> requiring </a:t>
                      </a:r>
                      <a:r>
                        <a:rPr lang="en-US" sz="1200" b="1" cap="none" baseline="0" dirty="0" err="1">
                          <a:solidFill>
                            <a:srgbClr val="000066"/>
                          </a:solidFill>
                          <a:latin typeface="Arial" panose="020B0604020202020204" pitchFamily="34" charset="0"/>
                          <a:cs typeface="Arial" panose="020B0604020202020204" pitchFamily="34" charset="0"/>
                        </a:rPr>
                        <a:t>atherectomy</a:t>
                      </a:r>
                      <a:endParaRPr lang="en-US" sz="1200" b="1" cap="none" dirty="0">
                        <a:solidFill>
                          <a:srgbClr val="000066"/>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038089"/>
                  </a:ext>
                </a:extLst>
              </a:tr>
            </a:tbl>
          </a:graphicData>
        </a:graphic>
      </p:graphicFrame>
      <p:sp>
        <p:nvSpPr>
          <p:cNvPr id="2" name="TextBox 1"/>
          <p:cNvSpPr txBox="1"/>
          <p:nvPr/>
        </p:nvSpPr>
        <p:spPr>
          <a:xfrm>
            <a:off x="330200" y="1023672"/>
            <a:ext cx="8483600" cy="369332"/>
          </a:xfrm>
          <a:prstGeom prst="rect">
            <a:avLst/>
          </a:prstGeom>
          <a:noFill/>
        </p:spPr>
        <p:txBody>
          <a:bodyPr wrap="square" rtlCol="0">
            <a:spAutoFit/>
          </a:bodyPr>
          <a:lstStyle/>
          <a:p>
            <a:pPr algn="ctr"/>
            <a:r>
              <a:rPr lang="en-US" b="1" i="1" dirty="0">
                <a:solidFill>
                  <a:srgbClr val="000066"/>
                </a:solidFill>
                <a:latin typeface="Arial" panose="020B0604020202020204" pitchFamily="34" charset="0"/>
                <a:cs typeface="Arial" panose="020B0604020202020204" pitchFamily="34" charset="0"/>
              </a:rPr>
              <a:t>Patients Must meet at least 1 clinical AND 1 angiographic criterion</a:t>
            </a:r>
          </a:p>
        </p:txBody>
      </p:sp>
      <p:sp>
        <p:nvSpPr>
          <p:cNvPr id="8" name="TextBox 7"/>
          <p:cNvSpPr txBox="1"/>
          <p:nvPr/>
        </p:nvSpPr>
        <p:spPr>
          <a:xfrm>
            <a:off x="500803" y="4475790"/>
            <a:ext cx="8133473" cy="584775"/>
          </a:xfrm>
          <a:prstGeom prst="rect">
            <a:avLst/>
          </a:prstGeom>
          <a:solidFill>
            <a:schemeClr val="bg1"/>
          </a:solidFill>
          <a:ln w="12700">
            <a:solidFill>
              <a:schemeClr val="tx1"/>
            </a:solidFill>
          </a:ln>
          <a:effectLst/>
        </p:spPr>
        <p:txBody>
          <a:bodyPr wrap="square" rtlCol="0" anchor="ctr">
            <a:spAutoFit/>
          </a:bodyPr>
          <a:lstStyle/>
          <a:p>
            <a:pPr algn="ctr"/>
            <a:r>
              <a:rPr lang="en-US" sz="1600" b="1" dirty="0">
                <a:solidFill>
                  <a:srgbClr val="000066"/>
                </a:solidFill>
                <a:latin typeface="Arial" panose="020B0604020202020204" pitchFamily="34" charset="0"/>
                <a:cs typeface="Arial" panose="020B0604020202020204" pitchFamily="34" charset="0"/>
              </a:rPr>
              <a:t>Key Exclusions: </a:t>
            </a:r>
            <a:r>
              <a:rPr lang="en-US" sz="1600" dirty="0">
                <a:solidFill>
                  <a:srgbClr val="000066"/>
                </a:solidFill>
                <a:latin typeface="Arial" panose="020B0604020202020204" pitchFamily="34" charset="0"/>
                <a:cs typeface="Arial" panose="020B0604020202020204" pitchFamily="34" charset="0"/>
              </a:rPr>
              <a:t>STEMI; Salvage PCI; need for chronic oral anticoagulation; planned repeat coronary revascularization</a:t>
            </a:r>
          </a:p>
        </p:txBody>
      </p:sp>
    </p:spTree>
    <p:extLst>
      <p:ext uri="{BB962C8B-B14F-4D97-AF65-F5344CB8AC3E}">
        <p14:creationId xmlns:p14="http://schemas.microsoft.com/office/powerpoint/2010/main" val="1333137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4E7AD-9F85-984F-BBF5-8081B150722E}"/>
              </a:ext>
            </a:extLst>
          </p:cNvPr>
          <p:cNvSpPr txBox="1"/>
          <p:nvPr/>
        </p:nvSpPr>
        <p:spPr>
          <a:xfrm>
            <a:off x="786864" y="172926"/>
            <a:ext cx="7570272"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TWILIGHT-Complex: Methods</a:t>
            </a:r>
          </a:p>
        </p:txBody>
      </p:sp>
      <p:sp>
        <p:nvSpPr>
          <p:cNvPr id="5" name="TextBox 4"/>
          <p:cNvSpPr txBox="1"/>
          <p:nvPr/>
        </p:nvSpPr>
        <p:spPr>
          <a:xfrm>
            <a:off x="452174" y="976830"/>
            <a:ext cx="7650403" cy="3546828"/>
          </a:xfrm>
          <a:prstGeom prst="rect">
            <a:avLst/>
          </a:prstGeom>
          <a:noFill/>
        </p:spPr>
        <p:txBody>
          <a:bodyPr wrap="square" rtlCol="0" anchor="ctr">
            <a:noAutofit/>
          </a:bodyPr>
          <a:lstStyle/>
          <a:p>
            <a:pPr marL="114300">
              <a:lnSpc>
                <a:spcPct val="114000"/>
              </a:lnSpc>
            </a:pPr>
            <a:r>
              <a:rPr lang="en-US" sz="1400" b="1" u="sng" dirty="0">
                <a:solidFill>
                  <a:srgbClr val="001F61"/>
                </a:solidFill>
                <a:latin typeface="Arial" panose="020B0604020202020204" pitchFamily="34" charset="0"/>
                <a:cs typeface="Arial" panose="020B0604020202020204" pitchFamily="34" charset="0"/>
              </a:rPr>
              <a:t>Target Population</a:t>
            </a:r>
          </a:p>
          <a:p>
            <a:pPr marL="457200" lvl="2">
              <a:lnSpc>
                <a:spcPct val="114000"/>
              </a:lnSpc>
            </a:pPr>
            <a:r>
              <a:rPr lang="en-US" sz="1300" dirty="0">
                <a:solidFill>
                  <a:srgbClr val="001F61"/>
                </a:solidFill>
                <a:latin typeface="Arial" panose="020B0604020202020204" pitchFamily="34" charset="0"/>
                <a:cs typeface="Arial" panose="020B0604020202020204" pitchFamily="34" charset="0"/>
              </a:rPr>
              <a:t>Randomized TWILIGHT participants undergoing </a:t>
            </a:r>
            <a:r>
              <a:rPr lang="en-US" sz="1300" i="1" u="sng" dirty="0">
                <a:solidFill>
                  <a:srgbClr val="001F61"/>
                </a:solidFill>
                <a:latin typeface="Arial" panose="020B0604020202020204" pitchFamily="34" charset="0"/>
                <a:cs typeface="Arial" panose="020B0604020202020204" pitchFamily="34" charset="0"/>
              </a:rPr>
              <a:t>complex</a:t>
            </a:r>
            <a:r>
              <a:rPr lang="en-US" sz="1300" dirty="0">
                <a:solidFill>
                  <a:srgbClr val="001F61"/>
                </a:solidFill>
                <a:latin typeface="Arial" panose="020B0604020202020204" pitchFamily="34" charset="0"/>
                <a:cs typeface="Arial" panose="020B0604020202020204" pitchFamily="34" charset="0"/>
              </a:rPr>
              <a:t> PCI, as defined below.</a:t>
            </a:r>
          </a:p>
          <a:p>
            <a:pPr marL="457200" lvl="2">
              <a:lnSpc>
                <a:spcPct val="114000"/>
              </a:lnSpc>
            </a:pPr>
            <a:r>
              <a:rPr lang="en-US" sz="1300" dirty="0">
                <a:solidFill>
                  <a:srgbClr val="001F61"/>
                </a:solidFill>
                <a:latin typeface="Arial" panose="020B0604020202020204" pitchFamily="34" charset="0"/>
                <a:cs typeface="Arial" panose="020B0604020202020204" pitchFamily="34" charset="0"/>
              </a:rPr>
              <a:t>Complex PCI included PCI with at least 1 of the following characteristics:</a:t>
            </a:r>
          </a:p>
          <a:p>
            <a:pPr marL="742950" lvl="2" indent="-163513">
              <a:lnSpc>
                <a:spcPct val="114000"/>
              </a:lnSpc>
              <a:buFont typeface="Arial" panose="020B0604020202020204" pitchFamily="34" charset="0"/>
              <a:buChar char="•"/>
            </a:pPr>
            <a:r>
              <a:rPr lang="en-US" sz="1300" dirty="0">
                <a:solidFill>
                  <a:srgbClr val="001F61"/>
                </a:solidFill>
                <a:latin typeface="Arial" panose="020B0604020202020204" pitchFamily="34" charset="0"/>
                <a:cs typeface="Arial" panose="020B0604020202020204" pitchFamily="34" charset="0"/>
              </a:rPr>
              <a:t>3 vessels treated</a:t>
            </a:r>
          </a:p>
          <a:p>
            <a:pPr marL="742950" lvl="2" indent="-163513">
              <a:lnSpc>
                <a:spcPct val="114000"/>
              </a:lnSpc>
              <a:buFont typeface="Arial" panose="020B0604020202020204" pitchFamily="34" charset="0"/>
              <a:buChar char="•"/>
            </a:pPr>
            <a:r>
              <a:rPr lang="en-US" sz="1300" dirty="0">
                <a:solidFill>
                  <a:srgbClr val="001F61"/>
                </a:solidFill>
                <a:latin typeface="Arial" panose="020B0604020202020204" pitchFamily="34" charset="0"/>
                <a:cs typeface="Arial" panose="020B0604020202020204" pitchFamily="34" charset="0"/>
              </a:rPr>
              <a:t>≥3 lesions treated</a:t>
            </a:r>
          </a:p>
          <a:p>
            <a:pPr marL="742950" lvl="2" indent="-163513">
              <a:lnSpc>
                <a:spcPct val="114000"/>
              </a:lnSpc>
              <a:buFont typeface="Arial" panose="020B0604020202020204" pitchFamily="34" charset="0"/>
              <a:buChar char="•"/>
            </a:pPr>
            <a:r>
              <a:rPr lang="en-US" sz="1300" dirty="0">
                <a:solidFill>
                  <a:srgbClr val="001F61"/>
                </a:solidFill>
                <a:latin typeface="Arial" panose="020B0604020202020204" pitchFamily="34" charset="0"/>
                <a:cs typeface="Arial" panose="020B0604020202020204" pitchFamily="34" charset="0"/>
              </a:rPr>
              <a:t>total stent length &gt;60 mm</a:t>
            </a:r>
          </a:p>
          <a:p>
            <a:pPr marL="742950" lvl="2" indent="-163513">
              <a:lnSpc>
                <a:spcPct val="114000"/>
              </a:lnSpc>
              <a:buFont typeface="Arial" panose="020B0604020202020204" pitchFamily="34" charset="0"/>
              <a:buChar char="•"/>
            </a:pPr>
            <a:r>
              <a:rPr lang="en-US" sz="1300" dirty="0">
                <a:solidFill>
                  <a:srgbClr val="001F61"/>
                </a:solidFill>
                <a:latin typeface="Arial" panose="020B0604020202020204" pitchFamily="34" charset="0"/>
                <a:cs typeface="Arial" panose="020B0604020202020204" pitchFamily="34" charset="0"/>
              </a:rPr>
              <a:t>bifurcation with 2 stents implanted</a:t>
            </a:r>
          </a:p>
          <a:p>
            <a:pPr marL="742950" lvl="2" indent="-163513">
              <a:lnSpc>
                <a:spcPct val="114000"/>
              </a:lnSpc>
              <a:buFont typeface="Arial" panose="020B0604020202020204" pitchFamily="34" charset="0"/>
              <a:buChar char="•"/>
            </a:pPr>
            <a:r>
              <a:rPr lang="en-US" sz="1300" dirty="0">
                <a:solidFill>
                  <a:srgbClr val="001F61"/>
                </a:solidFill>
                <a:latin typeface="Arial" panose="020B0604020202020204" pitchFamily="34" charset="0"/>
                <a:cs typeface="Arial" panose="020B0604020202020204" pitchFamily="34" charset="0"/>
              </a:rPr>
              <a:t>use of any atherectomy device</a:t>
            </a:r>
          </a:p>
          <a:p>
            <a:pPr marL="742950" lvl="2" indent="-163513">
              <a:lnSpc>
                <a:spcPct val="114000"/>
              </a:lnSpc>
              <a:buFont typeface="Arial" panose="020B0604020202020204" pitchFamily="34" charset="0"/>
              <a:buChar char="•"/>
            </a:pPr>
            <a:r>
              <a:rPr lang="en-US" sz="1300" dirty="0">
                <a:solidFill>
                  <a:srgbClr val="001F61"/>
                </a:solidFill>
                <a:latin typeface="Arial" panose="020B0604020202020204" pitchFamily="34" charset="0"/>
                <a:cs typeface="Arial" panose="020B0604020202020204" pitchFamily="34" charset="0"/>
              </a:rPr>
              <a:t>left main as target vessel</a:t>
            </a:r>
          </a:p>
          <a:p>
            <a:pPr marL="742950" lvl="2" indent="-163513">
              <a:lnSpc>
                <a:spcPct val="114000"/>
              </a:lnSpc>
              <a:buFont typeface="Arial" panose="020B0604020202020204" pitchFamily="34" charset="0"/>
              <a:buChar char="•"/>
            </a:pPr>
            <a:r>
              <a:rPr lang="en-US" sz="1300" dirty="0">
                <a:solidFill>
                  <a:srgbClr val="001F61"/>
                </a:solidFill>
                <a:latin typeface="Arial" panose="020B0604020202020204" pitchFamily="34" charset="0"/>
                <a:cs typeface="Arial" panose="020B0604020202020204" pitchFamily="34" charset="0"/>
              </a:rPr>
              <a:t>venous or arterial bypass graft as target lesion</a:t>
            </a:r>
          </a:p>
          <a:p>
            <a:pPr marL="742950" lvl="2" indent="-163513">
              <a:lnSpc>
                <a:spcPct val="114000"/>
              </a:lnSpc>
              <a:buFont typeface="Arial" panose="020B0604020202020204" pitchFamily="34" charset="0"/>
              <a:buChar char="•"/>
            </a:pPr>
            <a:r>
              <a:rPr lang="en-US" sz="1300" dirty="0">
                <a:solidFill>
                  <a:srgbClr val="001F61"/>
                </a:solidFill>
                <a:latin typeface="Arial" panose="020B0604020202020204" pitchFamily="34" charset="0"/>
                <a:cs typeface="Arial" panose="020B0604020202020204" pitchFamily="34" charset="0"/>
              </a:rPr>
              <a:t>chronic total occlusion of target lesion</a:t>
            </a:r>
          </a:p>
          <a:p>
            <a:pPr marL="457200" lvl="2">
              <a:lnSpc>
                <a:spcPct val="114000"/>
              </a:lnSpc>
            </a:pPr>
            <a:endParaRPr lang="en-US" sz="1200" dirty="0">
              <a:solidFill>
                <a:srgbClr val="001F61"/>
              </a:solidFill>
              <a:latin typeface="Arial" panose="020B0604020202020204" pitchFamily="34" charset="0"/>
              <a:cs typeface="Arial" panose="020B0604020202020204" pitchFamily="34" charset="0"/>
            </a:endParaRPr>
          </a:p>
          <a:p>
            <a:pPr marL="114300">
              <a:lnSpc>
                <a:spcPct val="114000"/>
              </a:lnSpc>
            </a:pPr>
            <a:r>
              <a:rPr lang="en-US" sz="1400" b="1" u="sng" dirty="0">
                <a:solidFill>
                  <a:srgbClr val="001F61"/>
                </a:solidFill>
                <a:latin typeface="Arial" panose="020B0604020202020204" pitchFamily="34" charset="0"/>
                <a:cs typeface="Arial" panose="020B0604020202020204" pitchFamily="34" charset="0"/>
              </a:rPr>
              <a:t>Endpoints</a:t>
            </a:r>
          </a:p>
          <a:p>
            <a:pPr marL="457200" lvl="2">
              <a:lnSpc>
                <a:spcPct val="114000"/>
              </a:lnSpc>
            </a:pPr>
            <a:r>
              <a:rPr lang="en-US" sz="1300" i="1" dirty="0">
                <a:solidFill>
                  <a:srgbClr val="001F61"/>
                </a:solidFill>
                <a:latin typeface="Arial" panose="020B0604020202020204" pitchFamily="34" charset="0"/>
                <a:cs typeface="Arial" panose="020B0604020202020204" pitchFamily="34" charset="0"/>
              </a:rPr>
              <a:t>Primary</a:t>
            </a:r>
            <a:r>
              <a:rPr lang="en-US" sz="1300" dirty="0">
                <a:solidFill>
                  <a:srgbClr val="001F61"/>
                </a:solidFill>
                <a:latin typeface="Arial" panose="020B0604020202020204" pitchFamily="34" charset="0"/>
                <a:cs typeface="Arial" panose="020B0604020202020204" pitchFamily="34" charset="0"/>
              </a:rPr>
              <a:t>: </a:t>
            </a:r>
            <a:r>
              <a:rPr lang="en-US" sz="1300" dirty="0">
                <a:solidFill>
                  <a:srgbClr val="002060"/>
                </a:solidFill>
                <a:latin typeface="Arial" panose="020B0604020202020204" pitchFamily="34" charset="0"/>
                <a:cs typeface="Arial" panose="020B0604020202020204" pitchFamily="34" charset="0"/>
              </a:rPr>
              <a:t>BARC 2, 3 or 5 bleeding between 0 - 12 months after randomization</a:t>
            </a:r>
          </a:p>
          <a:p>
            <a:pPr marL="457200" lvl="2">
              <a:lnSpc>
                <a:spcPct val="114000"/>
              </a:lnSpc>
            </a:pPr>
            <a:r>
              <a:rPr lang="en-US" sz="1300" i="1" dirty="0">
                <a:solidFill>
                  <a:srgbClr val="002060"/>
                </a:solidFill>
                <a:latin typeface="Arial" panose="020B0604020202020204" pitchFamily="34" charset="0"/>
                <a:cs typeface="Arial" panose="020B0604020202020204" pitchFamily="34" charset="0"/>
              </a:rPr>
              <a:t>Secondary</a:t>
            </a:r>
            <a:r>
              <a:rPr lang="en-US" sz="1300" dirty="0">
                <a:solidFill>
                  <a:srgbClr val="002060"/>
                </a:solidFill>
                <a:latin typeface="Arial" panose="020B0604020202020204" pitchFamily="34" charset="0"/>
                <a:cs typeface="Arial" panose="020B0604020202020204" pitchFamily="34" charset="0"/>
              </a:rPr>
              <a:t>: All-cause death, non-fatal MI or stroke between 0 - 12 months after randomization </a:t>
            </a:r>
          </a:p>
        </p:txBody>
      </p:sp>
      <p:sp>
        <p:nvSpPr>
          <p:cNvPr id="4" name="enrol">
            <a:extLst>
              <a:ext uri="{FF2B5EF4-FFF2-40B4-BE49-F238E27FC236}">
                <a16:creationId xmlns:a16="http://schemas.microsoft.com/office/drawing/2014/main" id="{0EA7A94D-FE85-4C4F-BE23-E88A5956EE75}"/>
              </a:ext>
            </a:extLst>
          </p:cNvPr>
          <p:cNvSpPr txBox="1"/>
          <p:nvPr/>
        </p:nvSpPr>
        <p:spPr>
          <a:xfrm>
            <a:off x="3632396" y="4708964"/>
            <a:ext cx="1879209" cy="261610"/>
          </a:xfrm>
          <a:prstGeom prst="rect">
            <a:avLst/>
          </a:prstGeom>
          <a:noFill/>
        </p:spPr>
        <p:txBody>
          <a:bodyPr wrap="square" rtlCol="0" anchor="ctr">
            <a:spAutoFit/>
          </a:bodyPr>
          <a:lstStyle/>
          <a:p>
            <a:pPr algn="ctr"/>
            <a:r>
              <a:rPr lang="en-US" sz="1100" b="1" dirty="0">
                <a:solidFill>
                  <a:schemeClr val="bg1"/>
                </a:solidFill>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119930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4E7AD-9F85-984F-BBF5-8081B150722E}"/>
              </a:ext>
            </a:extLst>
          </p:cNvPr>
          <p:cNvSpPr txBox="1"/>
          <p:nvPr/>
        </p:nvSpPr>
        <p:spPr>
          <a:xfrm>
            <a:off x="786864" y="172926"/>
            <a:ext cx="7570272"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TWILIGHT-Complex: Methods</a:t>
            </a:r>
          </a:p>
        </p:txBody>
      </p:sp>
      <p:sp>
        <p:nvSpPr>
          <p:cNvPr id="5" name="TextBox 4"/>
          <p:cNvSpPr txBox="1"/>
          <p:nvPr/>
        </p:nvSpPr>
        <p:spPr>
          <a:xfrm>
            <a:off x="1" y="1107906"/>
            <a:ext cx="8993274" cy="3224389"/>
          </a:xfrm>
          <a:prstGeom prst="rect">
            <a:avLst/>
          </a:prstGeom>
          <a:noFill/>
        </p:spPr>
        <p:txBody>
          <a:bodyPr wrap="square" rtlCol="0" anchor="ctr">
            <a:noAutofit/>
          </a:bodyPr>
          <a:lstStyle/>
          <a:p>
            <a:pPr marL="114300"/>
            <a:r>
              <a:rPr lang="en-US" sz="1600" b="1" u="sng" dirty="0">
                <a:solidFill>
                  <a:srgbClr val="002060"/>
                </a:solidFill>
                <a:latin typeface="Arial" panose="020B0604020202020204" pitchFamily="34" charset="0"/>
                <a:cs typeface="Arial" panose="020B0604020202020204" pitchFamily="34" charset="0"/>
              </a:rPr>
              <a:t>Statistical Analysis</a:t>
            </a:r>
          </a:p>
          <a:p>
            <a:pPr marL="114300"/>
            <a:endParaRPr lang="en-US" sz="1600" b="1" u="sng" dirty="0">
              <a:solidFill>
                <a:srgbClr val="002060"/>
              </a:solidFill>
              <a:latin typeface="Arial" panose="020B0604020202020204" pitchFamily="34" charset="0"/>
              <a:cs typeface="Arial" panose="020B0604020202020204" pitchFamily="34" charset="0"/>
            </a:endParaRPr>
          </a:p>
          <a:p>
            <a:pPr marL="579438" lvl="2" indent="-230188">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Analyses were performed in the intention-to-treat population for bleeding endpoints and in the per-protocol population for ischemic endpoints.</a:t>
            </a:r>
          </a:p>
          <a:p>
            <a:pPr marL="579438" lvl="2" indent="-230188">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pPr marL="579438" lvl="2" indent="-230188">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The cumulative incidence of the primary and secondary endpoints was estimated by Kaplan–Meier methods.</a:t>
            </a:r>
          </a:p>
          <a:p>
            <a:pPr marL="579438" lvl="2" indent="-230188">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pPr marL="579438" lvl="2" indent="-230188">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Hazard ratios (HR) and 95% confidence intervals were generated with Cox proportional-hazards models. </a:t>
            </a:r>
          </a:p>
          <a:p>
            <a:pPr marL="579438" lvl="2" indent="-230188">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pPr marL="579438" lvl="2" indent="-230188">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The consistency of the treatment effects of ticagrelor monotherapy versus ticagrelor plus aspirin between the complex and non-complex PCI subgroups was evaluated with formal interaction testing.</a:t>
            </a:r>
          </a:p>
        </p:txBody>
      </p:sp>
      <p:sp>
        <p:nvSpPr>
          <p:cNvPr id="4" name="enrol">
            <a:extLst>
              <a:ext uri="{FF2B5EF4-FFF2-40B4-BE49-F238E27FC236}">
                <a16:creationId xmlns:a16="http://schemas.microsoft.com/office/drawing/2014/main" id="{2E434608-4B58-4B71-89F6-F819085195FC}"/>
              </a:ext>
            </a:extLst>
          </p:cNvPr>
          <p:cNvSpPr txBox="1"/>
          <p:nvPr/>
        </p:nvSpPr>
        <p:spPr>
          <a:xfrm>
            <a:off x="3632395" y="4708964"/>
            <a:ext cx="1879209" cy="261610"/>
          </a:xfrm>
          <a:prstGeom prst="rect">
            <a:avLst/>
          </a:prstGeom>
          <a:noFill/>
        </p:spPr>
        <p:txBody>
          <a:bodyPr wrap="square" rtlCol="0" anchor="ctr">
            <a:spAutoFit/>
          </a:bodyPr>
          <a:lstStyle/>
          <a:p>
            <a:pPr algn="ctr"/>
            <a:r>
              <a:rPr lang="en-US" sz="1100" b="1" dirty="0">
                <a:solidFill>
                  <a:schemeClr val="bg1"/>
                </a:solidFill>
                <a:latin typeface="Arial" panose="020B0604020202020204" pitchFamily="34" charset="0"/>
                <a:ea typeface="Cambria" panose="02040503050406030204" pitchFamily="18" charset="0"/>
                <a:cs typeface="Arial" panose="020B0604020202020204" pitchFamily="34" charset="0"/>
              </a:rPr>
              <a:t>Dangas et al, JACC 2020</a:t>
            </a:r>
          </a:p>
        </p:txBody>
      </p:sp>
    </p:spTree>
    <p:extLst>
      <p:ext uri="{BB962C8B-B14F-4D97-AF65-F5344CB8AC3E}">
        <p14:creationId xmlns:p14="http://schemas.microsoft.com/office/powerpoint/2010/main" val="3548267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A8B52D49577F4EB313174FC1C62ECD" ma:contentTypeVersion="9" ma:contentTypeDescription="Create a new document." ma:contentTypeScope="" ma:versionID="8c529869799367ff1902529c1f4a27c5">
  <xsd:schema xmlns:xsd="http://www.w3.org/2001/XMLSchema" xmlns:xs="http://www.w3.org/2001/XMLSchema" xmlns:p="http://schemas.microsoft.com/office/2006/metadata/properties" xmlns:ns3="a963ef13-c09e-478e-af70-2f5f63ee3b9f" targetNamespace="http://schemas.microsoft.com/office/2006/metadata/properties" ma:root="true" ma:fieldsID="f541be88c348dfbb7da748d83300a3a9" ns3:_="">
    <xsd:import namespace="a963ef13-c09e-478e-af70-2f5f63ee3b9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3ef13-c09e-478e-af70-2f5f63ee3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purl.org/dc/terms/"/>
    <ds:schemaRef ds:uri="a963ef13-c09e-478e-af70-2f5f63ee3b9f"/>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F483FF1-C112-4D34-AAEB-5E87D6B5BA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63ef13-c09e-478e-af70-2f5f63ee3b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2679</TotalTime>
  <Words>2526</Words>
  <Application>Microsoft Office PowerPoint</Application>
  <PresentationFormat>On-screen Show (16:9)</PresentationFormat>
  <Paragraphs>505</Paragraphs>
  <Slides>27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Arial Narrow</vt:lpstr>
      <vt:lpstr>Calibri</vt:lpstr>
      <vt:lpstr>Cambria</vt:lpstr>
      <vt:lpstr>Cambria Math</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Chandiramani, Rishi</cp:lastModifiedBy>
  <cp:revision>171</cp:revision>
  <dcterms:created xsi:type="dcterms:W3CDTF">2010-04-12T23:12:02Z</dcterms:created>
  <dcterms:modified xsi:type="dcterms:W3CDTF">2020-03-24T21:27:46Z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0x010100C6A8B52D49577F4EB313174FC1C62ECD</vt:lpwstr>
  </property>
</Properties>
</file>