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notesSlides/notesSlide23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notesSlides/notesSlide24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5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78" r:id="rId4"/>
    <p:sldMasterId id="2147483709" r:id="rId5"/>
    <p:sldMasterId id="2147483719" r:id="rId6"/>
    <p:sldMasterId id="2147483729" r:id="rId7"/>
    <p:sldMasterId id="2147483740" r:id="rId8"/>
    <p:sldMasterId id="2147483752" r:id="rId9"/>
  </p:sldMasterIdLst>
  <p:notesMasterIdLst>
    <p:notesMasterId r:id="rId37"/>
  </p:notesMasterIdLst>
  <p:handoutMasterIdLst>
    <p:handoutMasterId r:id="rId38"/>
  </p:handoutMasterIdLst>
  <p:sldIdLst>
    <p:sldId id="691" r:id="rId10"/>
    <p:sldId id="519" r:id="rId11"/>
    <p:sldId id="1322" r:id="rId12"/>
    <p:sldId id="536" r:id="rId13"/>
    <p:sldId id="529" r:id="rId14"/>
    <p:sldId id="1385" r:id="rId15"/>
    <p:sldId id="1326" r:id="rId16"/>
    <p:sldId id="1372" r:id="rId17"/>
    <p:sldId id="1308" r:id="rId18"/>
    <p:sldId id="1386" r:id="rId19"/>
    <p:sldId id="1387" r:id="rId20"/>
    <p:sldId id="1388" r:id="rId21"/>
    <p:sldId id="1389" r:id="rId22"/>
    <p:sldId id="1269" r:id="rId23"/>
    <p:sldId id="541" r:id="rId24"/>
    <p:sldId id="1400" r:id="rId25"/>
    <p:sldId id="1399" r:id="rId26"/>
    <p:sldId id="1393" r:id="rId27"/>
    <p:sldId id="1402" r:id="rId28"/>
    <p:sldId id="1381" r:id="rId29"/>
    <p:sldId id="1398" r:id="rId30"/>
    <p:sldId id="1397" r:id="rId31"/>
    <p:sldId id="1347" r:id="rId32"/>
    <p:sldId id="1374" r:id="rId33"/>
    <p:sldId id="1382" r:id="rId34"/>
    <p:sldId id="1295" r:id="rId35"/>
    <p:sldId id="1403" r:id="rId36"/>
  </p:sldIdLst>
  <p:sldSz cx="9144000" cy="5143500" type="screen16x9"/>
  <p:notesSz cx="7086600" cy="9372600"/>
  <p:custDataLst>
    <p:tags r:id="rId3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2" userDrawn="1">
          <p15:clr>
            <a:srgbClr val="A4A3A4"/>
          </p15:clr>
        </p15:guide>
        <p15:guide id="2" orient="horz" pos="492" userDrawn="1">
          <p15:clr>
            <a:srgbClr val="A4A3A4"/>
          </p15:clr>
        </p15:guide>
        <p15:guide id="3" pos="336" userDrawn="1">
          <p15:clr>
            <a:srgbClr val="A4A3A4"/>
          </p15:clr>
        </p15:guide>
        <p15:guide id="4" pos="56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ies-Devlin, Jessica" initials="DJ" lastIdx="2" clrIdx="0"/>
  <p:cmAuthor id="2" name="Gilbert, Colleen" initials="GC" lastIdx="12" clrIdx="1"/>
  <p:cmAuthor id="3" name="McDowell, Erin" initials="ME" lastIdx="6" clrIdx="2"/>
  <p:cmAuthor id="4" name="Moore, Jane, MS, ELS" initials="JM" lastIdx="2" clrIdx="3">
    <p:extLst>
      <p:ext uri="{19B8F6BF-5375-455C-9EA6-DF929625EA0E}">
        <p15:presenceInfo xmlns:p15="http://schemas.microsoft.com/office/powerpoint/2012/main" userId="Moore, Jane, MS, ELS" providerId="None"/>
      </p:ext>
    </p:extLst>
  </p:cmAuthor>
  <p:cmAuthor id="5" name="Jane Moore, MS, ELS" initials="JM" lastIdx="2" clrIdx="4">
    <p:extLst>
      <p:ext uri="{19B8F6BF-5375-455C-9EA6-DF929625EA0E}">
        <p15:presenceInfo xmlns:p15="http://schemas.microsoft.com/office/powerpoint/2012/main" userId="Jane Moore, MS, ELS" providerId="None"/>
      </p:ext>
    </p:extLst>
  </p:cmAuthor>
  <p:cmAuthor id="6" name="Basel Ramlawi" initials="BR" lastIdx="2" clrIdx="5">
    <p:extLst>
      <p:ext uri="{19B8F6BF-5375-455C-9EA6-DF929625EA0E}">
        <p15:presenceInfo xmlns:p15="http://schemas.microsoft.com/office/powerpoint/2012/main" userId="b3500442187f6ee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815"/>
    <a:srgbClr val="25D5FF"/>
    <a:srgbClr val="00CCFF"/>
    <a:srgbClr val="D5F0F9"/>
    <a:srgbClr val="339933"/>
    <a:srgbClr val="132553"/>
    <a:srgbClr val="162A5C"/>
    <a:srgbClr val="101E4B"/>
    <a:srgbClr val="152A59"/>
    <a:srgbClr val="122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95" autoAdjust="0"/>
    <p:restoredTop sz="85789" autoAdjust="0"/>
  </p:normalViewPr>
  <p:slideViewPr>
    <p:cSldViewPr snapToGrid="0">
      <p:cViewPr varScale="1">
        <p:scale>
          <a:sx n="90" d="100"/>
          <a:sy n="90" d="100"/>
        </p:scale>
        <p:origin x="840" y="184"/>
      </p:cViewPr>
      <p:guideLst>
        <p:guide orient="horz" pos="252"/>
        <p:guide orient="horz" pos="492"/>
        <p:guide pos="336"/>
        <p:guide pos="56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3125" y="58"/>
      </p:cViewPr>
      <p:guideLst/>
    </p:cSldViewPr>
  </p:notesViewPr>
  <p:gridSpacing cx="228600" cy="2286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ags" Target="tags/tag1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notesMaster" Target="notesMasters/notesMaster1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8827285292708802E-2"/>
          <c:y val="5.8972249972070248E-2"/>
          <c:w val="0.86613954326123022"/>
          <c:h val="0.72987641288103866"/>
        </c:manualLayout>
      </c:layout>
      <c:scatterChart>
        <c:scatterStyle val="lineMarker"/>
        <c:varyColors val="0"/>
        <c:ser>
          <c:idx val="0"/>
          <c:order val="0"/>
          <c:tx>
            <c:strRef>
              <c:f>T9_DTHSTRO_P!$C$3</c:f>
              <c:strCache>
                <c:ptCount val="1"/>
                <c:pt idx="0">
                  <c:v>TAVR</c:v>
                </c:pt>
              </c:strCache>
            </c:strRef>
          </c:tx>
          <c:spPr>
            <a:ln w="28575" cap="rnd">
              <a:solidFill>
                <a:srgbClr val="FFD227"/>
              </a:solidFill>
              <a:round/>
            </a:ln>
            <a:effectLst/>
          </c:spPr>
          <c:marker>
            <c:symbol val="none"/>
          </c:marker>
          <c:xVal>
            <c:numRef>
              <c:f>T9_DTHSTRO_P!$B$4:$B$37</c:f>
              <c:numCache>
                <c:formatCode>General</c:formatCode>
                <c:ptCount val="34"/>
                <c:pt idx="0">
                  <c:v>0</c:v>
                </c:pt>
                <c:pt idx="1">
                  <c:v>0.1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6</c:v>
                </c:pt>
                <c:pt idx="9">
                  <c:v>7</c:v>
                </c:pt>
                <c:pt idx="10">
                  <c:v>8</c:v>
                </c:pt>
                <c:pt idx="11">
                  <c:v>9</c:v>
                </c:pt>
                <c:pt idx="12">
                  <c:v>10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  <c:pt idx="23">
                  <c:v>20</c:v>
                </c:pt>
                <c:pt idx="24">
                  <c:v>21</c:v>
                </c:pt>
                <c:pt idx="25">
                  <c:v>22</c:v>
                </c:pt>
                <c:pt idx="26">
                  <c:v>23</c:v>
                </c:pt>
                <c:pt idx="27">
                  <c:v>24</c:v>
                </c:pt>
                <c:pt idx="28">
                  <c:v>25</c:v>
                </c:pt>
                <c:pt idx="29">
                  <c:v>26</c:v>
                </c:pt>
                <c:pt idx="30">
                  <c:v>27</c:v>
                </c:pt>
                <c:pt idx="31">
                  <c:v>28</c:v>
                </c:pt>
                <c:pt idx="32">
                  <c:v>29</c:v>
                </c:pt>
                <c:pt idx="33">
                  <c:v>30</c:v>
                </c:pt>
              </c:numCache>
            </c:numRef>
          </c:xVal>
          <c:yVal>
            <c:numRef>
              <c:f>T9_DTHSTRO_P!$C$4:$C$37</c:f>
              <c:numCache>
                <c:formatCode>General</c:formatCode>
                <c:ptCount val="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6.6670000000000002E-3</c:v>
                </c:pt>
                <c:pt idx="4">
                  <c:v>6.6670000000000002E-3</c:v>
                </c:pt>
                <c:pt idx="5">
                  <c:v>6.6670000000000002E-3</c:v>
                </c:pt>
                <c:pt idx="6">
                  <c:v>6.6670000000000002E-3</c:v>
                </c:pt>
                <c:pt idx="7">
                  <c:v>6.6670000000000002E-3</c:v>
                </c:pt>
                <c:pt idx="8">
                  <c:v>6.6670000000000002E-3</c:v>
                </c:pt>
                <c:pt idx="9">
                  <c:v>6.6670000000000002E-3</c:v>
                </c:pt>
                <c:pt idx="10">
                  <c:v>6.6670000000000002E-3</c:v>
                </c:pt>
                <c:pt idx="11">
                  <c:v>6.6670000000000002E-3</c:v>
                </c:pt>
                <c:pt idx="12">
                  <c:v>6.6670000000000002E-3</c:v>
                </c:pt>
                <c:pt idx="13">
                  <c:v>1.3332999999999999E-2</c:v>
                </c:pt>
                <c:pt idx="14">
                  <c:v>1.3332999999999999E-2</c:v>
                </c:pt>
                <c:pt idx="15">
                  <c:v>1.3332999999999999E-2</c:v>
                </c:pt>
                <c:pt idx="16">
                  <c:v>1.3332999999999999E-2</c:v>
                </c:pt>
                <c:pt idx="17">
                  <c:v>1.3332999999999999E-2</c:v>
                </c:pt>
                <c:pt idx="18">
                  <c:v>1.3332999999999999E-2</c:v>
                </c:pt>
                <c:pt idx="19">
                  <c:v>1.3332999999999999E-2</c:v>
                </c:pt>
                <c:pt idx="20">
                  <c:v>1.3332999999999999E-2</c:v>
                </c:pt>
                <c:pt idx="21">
                  <c:v>1.3332999999999999E-2</c:v>
                </c:pt>
                <c:pt idx="22">
                  <c:v>1.3332999999999999E-2</c:v>
                </c:pt>
                <c:pt idx="23">
                  <c:v>1.3332999999999999E-2</c:v>
                </c:pt>
                <c:pt idx="24">
                  <c:v>1.3332999999999999E-2</c:v>
                </c:pt>
                <c:pt idx="25">
                  <c:v>1.3332999999999999E-2</c:v>
                </c:pt>
                <c:pt idx="26">
                  <c:v>1.3332999999999999E-2</c:v>
                </c:pt>
                <c:pt idx="27">
                  <c:v>1.3332999999999999E-2</c:v>
                </c:pt>
                <c:pt idx="28">
                  <c:v>1.3332999999999999E-2</c:v>
                </c:pt>
                <c:pt idx="29">
                  <c:v>1.3332999999999999E-2</c:v>
                </c:pt>
                <c:pt idx="30">
                  <c:v>1.3332999999999999E-2</c:v>
                </c:pt>
                <c:pt idx="31">
                  <c:v>1.3332999999999999E-2</c:v>
                </c:pt>
                <c:pt idx="32">
                  <c:v>1.3332999999999999E-2</c:v>
                </c:pt>
                <c:pt idx="33">
                  <c:v>1.3332999999999999E-2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491-42EF-AE8C-CB9EBF3091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7223024"/>
        <c:axId val="364205064"/>
      </c:scatterChart>
      <c:valAx>
        <c:axId val="597223024"/>
        <c:scaling>
          <c:orientation val="minMax"/>
          <c:max val="3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205064"/>
        <c:crosses val="autoZero"/>
        <c:crossBetween val="midCat"/>
      </c:valAx>
      <c:valAx>
        <c:axId val="364205064"/>
        <c:scaling>
          <c:orientation val="minMax"/>
          <c:max val="0.1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72230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557797920774802"/>
          <c:y val="0.18483851033348606"/>
          <c:w val="0.71534608469617733"/>
          <c:h val="0.60281692762097394"/>
        </c:manualLayout>
      </c:layou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EOA</c:v>
                </c:pt>
              </c:strCache>
            </c:strRef>
          </c:tx>
          <c:spPr>
            <a:ln w="28575">
              <a:solidFill>
                <a:srgbClr val="00CCFF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CCFF"/>
              </a:solidFill>
              <a:ln w="28575">
                <a:solidFill>
                  <a:srgbClr val="00CCFF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8024677736620134E-2"/>
                  <c:y val="4.24169711027841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2A-4D5F-95EE-7C1836A4BED1}"/>
                </c:ext>
              </c:extLst>
            </c:dLbl>
            <c:dLbl>
              <c:idx val="2"/>
              <c:layout>
                <c:manualLayout>
                  <c:x val="-3.1111095989551866E-2"/>
                  <c:y val="4.51028611284883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C4-42FF-B367-09CB015B22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solidFill>
                      <a:srgbClr val="00CCFF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Baseline</c:v>
                </c:pt>
                <c:pt idx="1">
                  <c:v>Post Procedure</c:v>
                </c:pt>
                <c:pt idx="2">
                  <c:v>30 Days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3"/>
                <c:pt idx="0">
                  <c:v>0.8</c:v>
                </c:pt>
                <c:pt idx="1">
                  <c:v>2.2000000000000002</c:v>
                </c:pt>
                <c:pt idx="2">
                  <c:v>2.2999999999999998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A2A-4D5F-95EE-7C1836A4BE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188352"/>
        <c:axId val="189186816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Mean Gradient</c:v>
                </c:pt>
              </c:strCache>
            </c:strRef>
          </c:tx>
          <c:spPr>
            <a:ln w="28575">
              <a:solidFill>
                <a:srgbClr val="FFD815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D815"/>
              </a:solidFill>
              <a:ln w="28575">
                <a:solidFill>
                  <a:srgbClr val="FFD815"/>
                </a:solidFill>
                <a:prstDash val="solid"/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4-FA2A-4D5F-95EE-7C1836A4BED1}"/>
              </c:ext>
            </c:extLst>
          </c:dPt>
          <c:dLbls>
            <c:dLbl>
              <c:idx val="0"/>
              <c:layout>
                <c:manualLayout>
                  <c:x val="-3.4979821941387254E-2"/>
                  <c:y val="-5.10613899345472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A2A-4D5F-95EE-7C1836A4BED1}"/>
                </c:ext>
              </c:extLst>
            </c:dLbl>
            <c:dLbl>
              <c:idx val="1"/>
              <c:layout>
                <c:manualLayout>
                  <c:x val="-2.1851841230756727E-2"/>
                  <c:y val="4.89035012585615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CC4-42FF-B367-09CB015B2272}"/>
                </c:ext>
              </c:extLst>
            </c:dLbl>
            <c:dLbl>
              <c:idx val="2"/>
              <c:layout>
                <c:manualLayout>
                  <c:x val="-3.0706094728251809E-2"/>
                  <c:y val="3.75690453500899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2C-45CB-9665-A460F6A011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solidFill>
                      <a:srgbClr val="FFD815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Baseline</c:v>
                </c:pt>
                <c:pt idx="1">
                  <c:v>Post Procedure</c:v>
                </c:pt>
                <c:pt idx="2">
                  <c:v>30 Days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3"/>
                <c:pt idx="0">
                  <c:v>48</c:v>
                </c:pt>
                <c:pt idx="1">
                  <c:v>9</c:v>
                </c:pt>
                <c:pt idx="2">
                  <c:v>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A2A-4D5F-95EE-7C1836A4BE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793792"/>
        <c:axId val="189792256"/>
      </c:lineChart>
      <c:valAx>
        <c:axId val="189186816"/>
        <c:scaling>
          <c:orientation val="minMax"/>
          <c:max val="3"/>
          <c:min val="0"/>
        </c:scaling>
        <c:delete val="0"/>
        <c:axPos val="l"/>
        <c:numFmt formatCode="0.0" sourceLinked="0"/>
        <c:majorTickMark val="out"/>
        <c:minorTickMark val="none"/>
        <c:tickLblPos val="nextTo"/>
        <c:spPr>
          <a:ln w="12700">
            <a:solidFill>
              <a:sysClr val="window" lastClr="FFFFFF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189188352"/>
        <c:crosses val="autoZero"/>
        <c:crossBetween val="between"/>
        <c:majorUnit val="0.5"/>
      </c:valAx>
      <c:catAx>
        <c:axId val="189188352"/>
        <c:scaling>
          <c:orientation val="minMax"/>
        </c:scaling>
        <c:delete val="0"/>
        <c:axPos val="b"/>
        <c:numFmt formatCode="#,##0.0" sourceLinked="0"/>
        <c:majorTickMark val="out"/>
        <c:minorTickMark val="none"/>
        <c:tickLblPos val="nextTo"/>
        <c:spPr>
          <a:ln w="12700">
            <a:solidFill>
              <a:sysClr val="window" lastClr="FFFFFF"/>
            </a:solidFill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189186816"/>
        <c:crosses val="autoZero"/>
        <c:auto val="1"/>
        <c:lblAlgn val="ctr"/>
        <c:lblOffset val="0"/>
        <c:noMultiLvlLbl val="0"/>
      </c:catAx>
      <c:valAx>
        <c:axId val="189792256"/>
        <c:scaling>
          <c:orientation val="minMax"/>
          <c:max val="60"/>
          <c:min val="0"/>
        </c:scaling>
        <c:delete val="0"/>
        <c:axPos val="r"/>
        <c:numFmt formatCode="0.0" sourceLinked="0"/>
        <c:majorTickMark val="out"/>
        <c:minorTickMark val="none"/>
        <c:tickLblPos val="nextTo"/>
        <c:spPr>
          <a:ln w="12700">
            <a:solidFill>
              <a:sysClr val="window" lastClr="FFFFFF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189793792"/>
        <c:crosses val="max"/>
        <c:crossBetween val="between"/>
        <c:majorUnit val="10"/>
        <c:minorUnit val="10"/>
      </c:valAx>
      <c:catAx>
        <c:axId val="1897937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89792256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3139628589662391"/>
          <c:y val="0.45724338012703625"/>
          <c:w val="0.19082607133952009"/>
          <c:h val="0.12311570010578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solidFill>
            <a:schemeClr val="bg1"/>
          </a:solidFill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249156095481629"/>
          <c:y val="0.13649248987081081"/>
          <c:w val="0.7276917577079044"/>
          <c:h val="0.64579116803224079"/>
        </c:manualLayout>
      </c:layou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Type 0 EOA</c:v>
                </c:pt>
              </c:strCache>
            </c:strRef>
          </c:tx>
          <c:spPr>
            <a:ln w="28575">
              <a:solidFill>
                <a:srgbClr val="FFFF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FF00"/>
              </a:solidFill>
              <a:ln w="28575">
                <a:solidFill>
                  <a:srgbClr val="FFFF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8024677736620134E-2"/>
                  <c:y val="4.24169711027841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2A-4D5F-95EE-7C1836A4BED1}"/>
                </c:ext>
              </c:extLst>
            </c:dLbl>
            <c:dLbl>
              <c:idx val="2"/>
              <c:layout>
                <c:manualLayout>
                  <c:x val="-3.1111095989551866E-2"/>
                  <c:y val="4.51028611284883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C4-42FF-B367-09CB015B22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rgbClr val="FFFF0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Baseline</c:v>
                </c:pt>
                <c:pt idx="1">
                  <c:v>Post Procedure</c:v>
                </c:pt>
                <c:pt idx="2">
                  <c:v>30 Days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3"/>
                <c:pt idx="0">
                  <c:v>0.7</c:v>
                </c:pt>
                <c:pt idx="1">
                  <c:v>2.2999999999999998</c:v>
                </c:pt>
                <c:pt idx="2">
                  <c:v>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A2A-4D5F-95EE-7C1836A4BED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Type 1 EOA</c:v>
                </c:pt>
              </c:strCache>
            </c:strRef>
          </c:tx>
          <c:spPr>
            <a:ln w="28575">
              <a:solidFill>
                <a:srgbClr val="F79646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79646"/>
              </a:solidFill>
              <a:ln w="28575">
                <a:solidFill>
                  <a:srgbClr val="F79646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5.7345651139471626E-2"/>
                  <c:y val="-2.0929639409747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A2A-4D5F-95EE-7C1836A4BED1}"/>
                </c:ext>
              </c:extLst>
            </c:dLbl>
            <c:dLbl>
              <c:idx val="2"/>
              <c:layout>
                <c:manualLayout>
                  <c:x val="-2.3395050357222533E-2"/>
                  <c:y val="-6.39038798210139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C4-42FF-B367-09CB015B22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rgbClr val="FFC000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Baseline</c:v>
                </c:pt>
                <c:pt idx="1">
                  <c:v>Post Procedure</c:v>
                </c:pt>
                <c:pt idx="2">
                  <c:v>30 Days</c:v>
                </c:pt>
              </c:strCache>
            </c:strRef>
          </c:cat>
          <c:val>
            <c:numRef>
              <c:f>Sheet1!$E$2:$E$5</c:f>
              <c:numCache>
                <c:formatCode>0.0</c:formatCode>
                <c:ptCount val="3"/>
                <c:pt idx="0">
                  <c:v>0.8</c:v>
                </c:pt>
                <c:pt idx="1">
                  <c:v>2.2000000000000002</c:v>
                </c:pt>
                <c:pt idx="2">
                  <c:v>2.2999999999999998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A2A-4D5F-95EE-7C1836A4BE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188352"/>
        <c:axId val="189186816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Type 0 AVG</c:v>
                </c:pt>
              </c:strCache>
            </c:strRef>
          </c:tx>
          <c:spPr>
            <a:ln w="28575">
              <a:solidFill>
                <a:srgbClr val="FFFF00"/>
              </a:solidFill>
              <a:prstDash val="sysDash"/>
            </a:ln>
          </c:spPr>
          <c:marker>
            <c:symbol val="diamond"/>
            <c:size val="5"/>
            <c:spPr>
              <a:solidFill>
                <a:srgbClr val="FFD227"/>
              </a:solidFill>
              <a:ln w="28575">
                <a:solidFill>
                  <a:srgbClr val="FFFF00"/>
                </a:solidFill>
                <a:prstDash val="sysDash"/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4-FA2A-4D5F-95EE-7C1836A4BED1}"/>
              </c:ext>
            </c:extLst>
          </c:dPt>
          <c:dLbls>
            <c:dLbl>
              <c:idx val="0"/>
              <c:layout>
                <c:manualLayout>
                  <c:x val="-3.4979821941387254E-2"/>
                  <c:y val="-5.10613899345472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A2A-4D5F-95EE-7C1836A4BED1}"/>
                </c:ext>
              </c:extLst>
            </c:dLbl>
            <c:dLbl>
              <c:idx val="1"/>
              <c:layout>
                <c:manualLayout>
                  <c:x val="-2.1851841230756727E-2"/>
                  <c:y val="4.89035012585615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CC4-42FF-B367-09CB015B22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rgbClr val="FFFF00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Baseline</c:v>
                </c:pt>
                <c:pt idx="1">
                  <c:v>Post Procedure</c:v>
                </c:pt>
                <c:pt idx="2">
                  <c:v>30 Days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3"/>
                <c:pt idx="0">
                  <c:v>48.4</c:v>
                </c:pt>
                <c:pt idx="1">
                  <c:v>8.8000000000000007</c:v>
                </c:pt>
                <c:pt idx="2">
                  <c:v>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A2A-4D5F-95EE-7C1836A4BED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Type 1 AVG</c:v>
                </c:pt>
              </c:strCache>
            </c:strRef>
          </c:tx>
          <c:spPr>
            <a:ln w="28575">
              <a:solidFill>
                <a:srgbClr val="F79646"/>
              </a:solidFill>
              <a:prstDash val="sysDash"/>
            </a:ln>
          </c:spPr>
          <c:marker>
            <c:symbol val="square"/>
            <c:size val="5"/>
            <c:spPr>
              <a:solidFill>
                <a:srgbClr val="F79646"/>
              </a:solidFill>
              <a:ln w="28575">
                <a:solidFill>
                  <a:srgbClr val="F79646"/>
                </a:solidFill>
                <a:prstDash val="sysDash"/>
              </a:ln>
            </c:spPr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7-FA2A-4D5F-95EE-7C1836A4BED1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3438-4C08-8127-5DC394382867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6-3438-4C08-8127-5DC394382867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7-3438-4C08-8127-5DC394382867}"/>
              </c:ext>
            </c:extLst>
          </c:dPt>
          <c:dLbls>
            <c:dLbl>
              <c:idx val="0"/>
              <c:layout>
                <c:manualLayout>
                  <c:x val="-3.5828576927881342E-2"/>
                  <c:y val="7.69283315716433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A2A-4D5F-95EE-7C1836A4BED1}"/>
                </c:ext>
              </c:extLst>
            </c:dLbl>
            <c:dLbl>
              <c:idx val="1"/>
              <c:layout>
                <c:manualLayout>
                  <c:x val="-2.1785150948020485E-2"/>
                  <c:y val="-3.9216161092237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A2A-4D5F-95EE-7C1836A4BE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rgbClr val="FFC00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Baseline</c:v>
                </c:pt>
                <c:pt idx="1">
                  <c:v>Post Procedure</c:v>
                </c:pt>
                <c:pt idx="2">
                  <c:v>30 Days</c:v>
                </c:pt>
              </c:strCache>
            </c:strRef>
          </c:cat>
          <c:val>
            <c:numRef>
              <c:f>Sheet1!$D$2:$D$5</c:f>
              <c:numCache>
                <c:formatCode>0.0</c:formatCode>
                <c:ptCount val="3"/>
                <c:pt idx="0">
                  <c:v>48</c:v>
                </c:pt>
                <c:pt idx="1">
                  <c:v>9.1</c:v>
                </c:pt>
                <c:pt idx="2">
                  <c:v>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A2A-4D5F-95EE-7C1836A4BE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793792"/>
        <c:axId val="189792256"/>
      </c:lineChart>
      <c:valAx>
        <c:axId val="189186816"/>
        <c:scaling>
          <c:orientation val="minMax"/>
          <c:max val="3"/>
          <c:min val="0"/>
        </c:scaling>
        <c:delete val="0"/>
        <c:axPos val="l"/>
        <c:numFmt formatCode="0.0" sourceLinked="0"/>
        <c:majorTickMark val="out"/>
        <c:minorTickMark val="none"/>
        <c:tickLblPos val="nextTo"/>
        <c:spPr>
          <a:ln w="12700">
            <a:solidFill>
              <a:sysClr val="window" lastClr="FFFFFF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189188352"/>
        <c:crosses val="autoZero"/>
        <c:crossBetween val="between"/>
        <c:majorUnit val="0.5"/>
      </c:valAx>
      <c:catAx>
        <c:axId val="189188352"/>
        <c:scaling>
          <c:orientation val="minMax"/>
        </c:scaling>
        <c:delete val="0"/>
        <c:axPos val="b"/>
        <c:numFmt formatCode="#,##0.0" sourceLinked="0"/>
        <c:majorTickMark val="out"/>
        <c:minorTickMark val="none"/>
        <c:tickLblPos val="nextTo"/>
        <c:spPr>
          <a:ln w="12700">
            <a:solidFill>
              <a:sysClr val="window" lastClr="FFFFFF"/>
            </a:solidFill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189186816"/>
        <c:crosses val="autoZero"/>
        <c:auto val="1"/>
        <c:lblAlgn val="ctr"/>
        <c:lblOffset val="0"/>
        <c:noMultiLvlLbl val="0"/>
      </c:catAx>
      <c:valAx>
        <c:axId val="189792256"/>
        <c:scaling>
          <c:orientation val="minMax"/>
          <c:max val="60"/>
          <c:min val="0"/>
        </c:scaling>
        <c:delete val="0"/>
        <c:axPos val="r"/>
        <c:numFmt formatCode="0.0" sourceLinked="0"/>
        <c:majorTickMark val="out"/>
        <c:minorTickMark val="none"/>
        <c:tickLblPos val="nextTo"/>
        <c:spPr>
          <a:ln w="12700">
            <a:solidFill>
              <a:sysClr val="window" lastClr="FFFFFF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189793792"/>
        <c:crosses val="max"/>
        <c:crossBetween val="between"/>
        <c:majorUnit val="10"/>
        <c:minorUnit val="10"/>
      </c:valAx>
      <c:catAx>
        <c:axId val="1897937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89792256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bg1"/>
          </a:solidFill>
        </a:defRPr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406988026251239E-2"/>
          <c:y val="0.10551900706300303"/>
          <c:w val="0.73812886223562735"/>
          <c:h val="0.5947354138270951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None/Trace</c:v>
                </c:pt>
              </c:strCache>
            </c:strRef>
          </c:tx>
          <c:spPr>
            <a:solidFill>
              <a:srgbClr val="33993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59.6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893-439A-9134-000458028CE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84.6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93-439A-9134-000458028CE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57.1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893-439A-9134-000458028C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All Patients
N = 146</c:v>
                </c:pt>
                <c:pt idx="1">
                  <c:v>Type 0
N = 13</c:v>
                </c:pt>
                <c:pt idx="2">
                  <c:v>Type I
N = 133</c:v>
                </c:pt>
              </c:strCache>
            </c:strRef>
          </c:cat>
          <c:val>
            <c:numRef>
              <c:f>Sheet1!$B$2:$D$2</c:f>
              <c:numCache>
                <c:formatCode>0.0%</c:formatCode>
                <c:ptCount val="3"/>
                <c:pt idx="0">
                  <c:v>0.59599999999999997</c:v>
                </c:pt>
                <c:pt idx="1">
                  <c:v>0.84599999999999997</c:v>
                </c:pt>
                <c:pt idx="2">
                  <c:v>0.57099999999999995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93-439A-9134-000458028CE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Mild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40.4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93-439A-9134-000458028CE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15.4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893-439A-9134-000458028CE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42.9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93-439A-9134-000458028C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All Patients
N = 146</c:v>
                </c:pt>
                <c:pt idx="1">
                  <c:v>Type 0
N = 13</c:v>
                </c:pt>
                <c:pt idx="2">
                  <c:v>Type I
N = 133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0.40400000000000003</c:v>
                </c:pt>
                <c:pt idx="1">
                  <c:v>0.154</c:v>
                </c:pt>
                <c:pt idx="2">
                  <c:v>0.42899999999999999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93-439A-9134-000458028CE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Moderate</c:v>
                </c:pt>
              </c:strCache>
            </c:strRef>
          </c:tx>
          <c:spPr>
            <a:solidFill>
              <a:srgbClr val="FFD815"/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All Patients
N = 146</c:v>
                </c:pt>
                <c:pt idx="1">
                  <c:v>Type 0
N = 13</c:v>
                </c:pt>
                <c:pt idx="2">
                  <c:v>Type I
N = 133</c:v>
                </c:pt>
              </c:strCache>
            </c:strRef>
          </c:cat>
          <c:val>
            <c:numRef>
              <c:f>Sheet1!$B$4:$D$4</c:f>
              <c:numCache>
                <c:formatCode>0.0%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93-439A-9134-000458028CE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Severe</c:v>
                </c:pt>
              </c:strCache>
            </c:strRef>
          </c:tx>
          <c:spPr>
            <a:solidFill>
              <a:srgbClr val="E16600"/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All Patients
N = 146</c:v>
                </c:pt>
                <c:pt idx="1">
                  <c:v>Type 0
N = 13</c:v>
                </c:pt>
                <c:pt idx="2">
                  <c:v>Type I
N = 133</c:v>
                </c:pt>
              </c:strCache>
            </c:strRef>
          </c:cat>
          <c:val>
            <c:numRef>
              <c:f>Sheet1!$B$5:$D$5</c:f>
              <c:numCache>
                <c:formatCode>0.0%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93-439A-9134-000458028C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432602960"/>
        <c:axId val="432603288"/>
      </c:barChart>
      <c:catAx>
        <c:axId val="432602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603288"/>
        <c:crosses val="autoZero"/>
        <c:auto val="1"/>
        <c:lblAlgn val="ctr"/>
        <c:lblOffset val="100"/>
        <c:noMultiLvlLbl val="0"/>
      </c:catAx>
      <c:valAx>
        <c:axId val="43260328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solidFill>
              <a:sysClr val="window" lastClr="FFFFFF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60296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95117555154545"/>
          <c:y val="9.7235887138129251E-2"/>
          <c:w val="0.17277937293186224"/>
          <c:h val="0.598921534579290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244323090373775E-2"/>
          <c:y val="0.10126324632372775"/>
          <c:w val="0.80202857787287318"/>
          <c:h val="0.620246335742287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NYHA I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2.0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A1-4CD1-BCC1-B22F2CDE774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75.3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A1-4CD1-BCC1-B22F2CDE77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Sheet1!$B$1:$E$2</c:f>
              <c:multiLvlStrCache>
                <c:ptCount val="2"/>
                <c:lvl>
                  <c:pt idx="0">
                    <c:v>N=150</c:v>
                  </c:pt>
                  <c:pt idx="1">
                    <c:v>N=146</c:v>
                  </c:pt>
                </c:lvl>
                <c:lvl>
                  <c:pt idx="0">
                    <c:v>Baseline</c:v>
                  </c:pt>
                  <c:pt idx="1">
                    <c:v>30 Days</c:v>
                  </c:pt>
                </c:lvl>
              </c:multiLvlStrCache>
            </c:multiLvlStrRef>
          </c:cat>
          <c:val>
            <c:numRef>
              <c:f>Sheet1!$B$3:$E$3</c:f>
              <c:numCache>
                <c:formatCode>0.0%</c:formatCode>
                <c:ptCount val="2"/>
                <c:pt idx="0">
                  <c:v>0.02</c:v>
                </c:pt>
                <c:pt idx="1">
                  <c:v>0.753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8D-49EB-A8B1-B19485E5C4FF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NYHA II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70.7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A1-4CD1-BCC1-B22F2CDE774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21.9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4A1-4CD1-BCC1-B22F2CDE77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Sheet1!$B$1:$E$2</c:f>
              <c:multiLvlStrCache>
                <c:ptCount val="2"/>
                <c:lvl>
                  <c:pt idx="0">
                    <c:v>N=150</c:v>
                  </c:pt>
                  <c:pt idx="1">
                    <c:v>N=146</c:v>
                  </c:pt>
                </c:lvl>
                <c:lvl>
                  <c:pt idx="0">
                    <c:v>Baseline</c:v>
                  </c:pt>
                  <c:pt idx="1">
                    <c:v>30 Days</c:v>
                  </c:pt>
                </c:lvl>
              </c:multiLvlStrCache>
            </c:multiLvlStrRef>
          </c:cat>
          <c:val>
            <c:numRef>
              <c:f>Sheet1!$B$4:$E$4</c:f>
              <c:numCache>
                <c:formatCode>0.0%</c:formatCode>
                <c:ptCount val="2"/>
                <c:pt idx="0">
                  <c:v>0.70699999999999996</c:v>
                </c:pt>
                <c:pt idx="1">
                  <c:v>0.219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8D-49EB-A8B1-B19485E5C4FF}"/>
            </c:ext>
          </c:extLst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NYHA III</c:v>
                </c:pt>
              </c:strCache>
            </c:strRef>
          </c:tx>
          <c:spPr>
            <a:solidFill>
              <a:srgbClr val="FFD81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7036688617121351E-3"/>
                  <c:y val="-2.991855791608527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26.7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874-4A8C-87D4-C5CE37522960}"/>
                </c:ext>
              </c:extLst>
            </c:dLbl>
            <c:dLbl>
              <c:idx val="1"/>
              <c:layout>
                <c:manualLayout>
                  <c:x val="3.0685508213024598E-3"/>
                  <c:y val="-4.02930306270836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>
                        <a:solidFill>
                          <a:schemeClr val="bg1"/>
                        </a:solidFill>
                      </a:rPr>
                      <a:t>2.7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74-4A8C-87D4-C5CE375229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152A5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Sheet1!$B$1:$E$2</c:f>
              <c:multiLvlStrCache>
                <c:ptCount val="2"/>
                <c:lvl>
                  <c:pt idx="0">
                    <c:v>N=150</c:v>
                  </c:pt>
                  <c:pt idx="1">
                    <c:v>N=146</c:v>
                  </c:pt>
                </c:lvl>
                <c:lvl>
                  <c:pt idx="0">
                    <c:v>Baseline</c:v>
                  </c:pt>
                  <c:pt idx="1">
                    <c:v>30 Days</c:v>
                  </c:pt>
                </c:lvl>
              </c:multiLvlStrCache>
            </c:multiLvlStrRef>
          </c:cat>
          <c:val>
            <c:numRef>
              <c:f>Sheet1!$B$5:$E$5</c:f>
              <c:numCache>
                <c:formatCode>0.0%</c:formatCode>
                <c:ptCount val="2"/>
                <c:pt idx="0">
                  <c:v>0.26700000000000002</c:v>
                </c:pt>
                <c:pt idx="1">
                  <c:v>2.7E-2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8D-49EB-A8B1-B19485E5C4FF}"/>
            </c:ext>
          </c:extLst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NYHA IV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7036688617121351E-3"/>
                  <c:y val="-4.18859810825193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0.7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74-4A8C-87D4-C5CE3752296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74-4A8C-87D4-C5CE375229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Sheet1!$B$1:$E$2</c:f>
              <c:multiLvlStrCache>
                <c:ptCount val="2"/>
                <c:lvl>
                  <c:pt idx="0">
                    <c:v>N=150</c:v>
                  </c:pt>
                  <c:pt idx="1">
                    <c:v>N=146</c:v>
                  </c:pt>
                </c:lvl>
                <c:lvl>
                  <c:pt idx="0">
                    <c:v>Baseline</c:v>
                  </c:pt>
                  <c:pt idx="1">
                    <c:v>30 Days</c:v>
                  </c:pt>
                </c:lvl>
              </c:multiLvlStrCache>
            </c:multiLvlStrRef>
          </c:cat>
          <c:val>
            <c:numRef>
              <c:f>Sheet1!$B$6:$E$6</c:f>
              <c:numCache>
                <c:formatCode>0.0%</c:formatCode>
                <c:ptCount val="2"/>
                <c:pt idx="0">
                  <c:v>7.0000000000000001E-3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8D-49EB-A8B1-B19485E5C4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778934848"/>
        <c:axId val="778933864"/>
      </c:barChart>
      <c:catAx>
        <c:axId val="77893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8933864"/>
        <c:crosses val="autoZero"/>
        <c:auto val="1"/>
        <c:lblAlgn val="ctr"/>
        <c:lblOffset val="100"/>
        <c:noMultiLvlLbl val="0"/>
      </c:catAx>
      <c:valAx>
        <c:axId val="778933864"/>
        <c:scaling>
          <c:orientation val="minMax"/>
          <c:max val="1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>
            <a:solidFill>
              <a:sysClr val="window" lastClr="FFFFFF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893484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789903573810666"/>
          <c:y val="0.11317685652657025"/>
          <c:w val="0.13289531179798594"/>
          <c:h val="0.606081876437462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0.01546</cdr:x>
      <cdr:y>0.13281</cdr:y>
    </cdr:from>
    <cdr:to>
      <cdr:x>0.04576</cdr:x>
      <cdr:y>0.80466</cdr:y>
    </cdr:to>
    <cdr:sp macro="" textlink="">
      <cdr:nvSpPr>
        <cdr:cNvPr id="3" name="Text Box 12">
          <a:extLst xmlns:a="http://schemas.openxmlformats.org/drawingml/2006/main">
            <a:ext uri="{FF2B5EF4-FFF2-40B4-BE49-F238E27FC236}">
              <a16:creationId xmlns:a16="http://schemas.microsoft.com/office/drawing/2014/main" id="{051C6EE5-485E-4890-8113-AA74E6792D6F}"/>
            </a:ext>
          </a:extLst>
        </cdr:cNvPr>
        <cdr:cNvSpPr txBox="1">
          <a:spLocks xmlns:a="http://schemas.openxmlformats.org/drawingml/2006/main" noChangeArrowheads="1"/>
        </cdr:cNvSpPr>
      </cdr:nvSpPr>
      <cdr:spPr bwMode="gray">
        <a:xfrm xmlns:a="http://schemas.openxmlformats.org/drawingml/2006/main" rot="16200000">
          <a:off x="-1336485" y="2091724"/>
          <a:ext cx="3176785" cy="2492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0" tIns="0" rIns="0" bIns="0" anchor="b">
          <a:spAutoFit/>
        </a:bodyPr>
        <a:lstStyle xmlns:a="http://schemas.openxmlformats.org/drawingml/2006/main">
          <a:defPPr>
            <a:defRPr lang="en-US"/>
          </a:defPPr>
          <a:lvl1pPr marL="0" algn="l" defTabSz="914303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1" algn="l" defTabSz="914303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03" algn="l" defTabSz="914303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54" algn="l" defTabSz="914303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06" algn="l" defTabSz="914303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57" algn="l" defTabSz="914303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08" algn="l" defTabSz="914303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060" algn="l" defTabSz="914303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11" algn="l" defTabSz="914303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457200" eaLnBrk="1" hangingPunct="1">
            <a:lnSpc>
              <a:spcPct val="90000"/>
            </a:lnSpc>
            <a:defRPr/>
          </a:pPr>
          <a:r>
            <a:rPr lang="en-US" dirty="0">
              <a:solidFill>
                <a:srgbClr val="25D5FF"/>
              </a:solidFill>
              <a:latin typeface="Calibri"/>
              <a:ea typeface="MS PGothic" pitchFamily="34" charset="-128"/>
              <a:cs typeface="Arial" panose="020B0604020202020204" pitchFamily="34" charset="0"/>
            </a:rPr>
            <a:t>Effective Orifice Area, cm</a:t>
          </a:r>
          <a:r>
            <a:rPr lang="en-US" baseline="30000" dirty="0">
              <a:solidFill>
                <a:srgbClr val="25D5FF"/>
              </a:solidFill>
              <a:latin typeface="Calibri"/>
              <a:ea typeface="MS PGothic" pitchFamily="34" charset="-128"/>
              <a:cs typeface="Arial" panose="020B0604020202020204" pitchFamily="34" charset="0"/>
            </a:rPr>
            <a:t>2           </a:t>
          </a:r>
        </a:p>
      </cdr:txBody>
    </cdr:sp>
  </cdr:relSizeAnchor>
  <cdr:relSizeAnchor xmlns:cdr="http://schemas.openxmlformats.org/drawingml/2006/chartDrawing">
    <cdr:from>
      <cdr:x>0.91761</cdr:x>
      <cdr:y>0.12503</cdr:y>
    </cdr:from>
    <cdr:to>
      <cdr:x>0.9479</cdr:x>
      <cdr:y>0.81244</cdr:y>
    </cdr:to>
    <cdr:sp macro="" textlink="">
      <cdr:nvSpPr>
        <cdr:cNvPr id="4" name="Text Box 12">
          <a:extLst xmlns:a="http://schemas.openxmlformats.org/drawingml/2006/main">
            <a:ext uri="{FF2B5EF4-FFF2-40B4-BE49-F238E27FC236}">
              <a16:creationId xmlns:a16="http://schemas.microsoft.com/office/drawing/2014/main" id="{01ACE3FB-2FD0-4EB1-8DF2-94C10C2FEB35}"/>
            </a:ext>
          </a:extLst>
        </cdr:cNvPr>
        <cdr:cNvSpPr txBox="1">
          <a:spLocks xmlns:a="http://schemas.openxmlformats.org/drawingml/2006/main" noChangeArrowheads="1"/>
        </cdr:cNvSpPr>
      </cdr:nvSpPr>
      <cdr:spPr bwMode="gray">
        <a:xfrm xmlns:a="http://schemas.openxmlformats.org/drawingml/2006/main" rot="5400000">
          <a:off x="6051032" y="2091751"/>
          <a:ext cx="3250372" cy="2492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0" tIns="0" rIns="0" bIns="0" anchor="b">
          <a:spAutoFit/>
        </a:bodyPr>
        <a:lstStyle xmlns:a="http://schemas.openxmlformats.org/drawingml/2006/main">
          <a:defPPr>
            <a:defRPr lang="en-US"/>
          </a:defPPr>
          <a:lvl1pPr marL="0" algn="l" defTabSz="914303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1" algn="l" defTabSz="914303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03" algn="l" defTabSz="914303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54" algn="l" defTabSz="914303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06" algn="l" defTabSz="914303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57" algn="l" defTabSz="914303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08" algn="l" defTabSz="914303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060" algn="l" defTabSz="914303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11" algn="l" defTabSz="914303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457200" eaLnBrk="1" hangingPunct="1">
            <a:lnSpc>
              <a:spcPct val="90000"/>
            </a:lnSpc>
            <a:defRPr/>
          </a:pPr>
          <a:r>
            <a:rPr lang="en-US" dirty="0">
              <a:solidFill>
                <a:srgbClr val="FFD815"/>
              </a:solidFill>
              <a:latin typeface="Calibri"/>
              <a:ea typeface="MS PGothic" pitchFamily="34" charset="-128"/>
              <a:cs typeface="Arial" panose="020B0604020202020204" pitchFamily="34" charset="0"/>
            </a:rPr>
            <a:t>AV Mean Gradient, mm Hg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0.01546</cdr:x>
      <cdr:y>0.12503</cdr:y>
    </cdr:from>
    <cdr:to>
      <cdr:x>0.04576</cdr:x>
      <cdr:y>0.79688</cdr:y>
    </cdr:to>
    <cdr:sp macro="" textlink="">
      <cdr:nvSpPr>
        <cdr:cNvPr id="3" name="Text Box 12">
          <a:extLst xmlns:a="http://schemas.openxmlformats.org/drawingml/2006/main">
            <a:ext uri="{FF2B5EF4-FFF2-40B4-BE49-F238E27FC236}">
              <a16:creationId xmlns:a16="http://schemas.microsoft.com/office/drawing/2014/main" id="{051C6EE5-485E-4890-8113-AA74E6792D6F}"/>
            </a:ext>
          </a:extLst>
        </cdr:cNvPr>
        <cdr:cNvSpPr txBox="1">
          <a:spLocks xmlns:a="http://schemas.openxmlformats.org/drawingml/2006/main" noChangeArrowheads="1"/>
        </cdr:cNvSpPr>
      </cdr:nvSpPr>
      <cdr:spPr bwMode="gray">
        <a:xfrm xmlns:a="http://schemas.openxmlformats.org/drawingml/2006/main" rot="16200000">
          <a:off x="-1336485" y="2054937"/>
          <a:ext cx="3176785" cy="2492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0" tIns="0" rIns="0" bIns="0" anchor="b">
          <a:spAutoFit/>
        </a:bodyPr>
        <a:lstStyle xmlns:a="http://schemas.openxmlformats.org/drawingml/2006/main">
          <a:defPPr>
            <a:defRPr lang="en-US"/>
          </a:defPPr>
          <a:lvl1pPr marL="0" algn="l" defTabSz="914303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1" algn="l" defTabSz="914303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03" algn="l" defTabSz="914303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54" algn="l" defTabSz="914303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06" algn="l" defTabSz="914303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57" algn="l" defTabSz="914303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08" algn="l" defTabSz="914303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060" algn="l" defTabSz="914303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11" algn="l" defTabSz="914303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457200" eaLnBrk="1" hangingPunct="1">
            <a:lnSpc>
              <a:spcPct val="90000"/>
            </a:lnSpc>
            <a:defRPr/>
          </a:pPr>
          <a:r>
            <a:rPr lang="en-US" dirty="0">
              <a:solidFill>
                <a:schemeClr val="bg1"/>
              </a:solidFill>
              <a:latin typeface="Calibri"/>
              <a:ea typeface="MS PGothic" pitchFamily="34" charset="-128"/>
              <a:cs typeface="Arial" panose="020B0604020202020204" pitchFamily="34" charset="0"/>
            </a:rPr>
            <a:t>Effective Orifice Area, cm</a:t>
          </a:r>
          <a:r>
            <a:rPr lang="en-US" baseline="30000" dirty="0">
              <a:solidFill>
                <a:schemeClr val="bg1"/>
              </a:solidFill>
              <a:latin typeface="Calibri"/>
              <a:ea typeface="MS PGothic" pitchFamily="34" charset="-128"/>
              <a:cs typeface="Arial" panose="020B0604020202020204" pitchFamily="34" charset="0"/>
            </a:rPr>
            <a:t>2</a:t>
          </a:r>
        </a:p>
      </cdr:txBody>
    </cdr:sp>
  </cdr:relSizeAnchor>
  <cdr:relSizeAnchor xmlns:cdr="http://schemas.openxmlformats.org/drawingml/2006/chartDrawing">
    <cdr:from>
      <cdr:x>0.9221</cdr:x>
      <cdr:y>0.13578</cdr:y>
    </cdr:from>
    <cdr:to>
      <cdr:x>0.95576</cdr:x>
      <cdr:y>0.82319</cdr:y>
    </cdr:to>
    <cdr:sp macro="" textlink="">
      <cdr:nvSpPr>
        <cdr:cNvPr id="6" name="Text Box 12">
          <a:extLst xmlns:a="http://schemas.openxmlformats.org/drawingml/2006/main">
            <a:ext uri="{FF2B5EF4-FFF2-40B4-BE49-F238E27FC236}">
              <a16:creationId xmlns:a16="http://schemas.microsoft.com/office/drawing/2014/main" id="{9BC5E173-10ED-4DA1-A20A-E7E3FC791CA0}"/>
            </a:ext>
          </a:extLst>
        </cdr:cNvPr>
        <cdr:cNvSpPr txBox="1">
          <a:spLocks xmlns:a="http://schemas.openxmlformats.org/drawingml/2006/main" noChangeArrowheads="1"/>
        </cdr:cNvSpPr>
      </cdr:nvSpPr>
      <cdr:spPr bwMode="gray">
        <a:xfrm xmlns:a="http://schemas.openxmlformats.org/drawingml/2006/main" rot="5400000">
          <a:off x="6101832" y="2128688"/>
          <a:ext cx="3250372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0" tIns="0" rIns="0" bIns="0" anchor="b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457200" eaLnBrk="1" hangingPunct="1">
            <a:lnSpc>
              <a:spcPct val="90000"/>
            </a:lnSpc>
            <a:defRPr/>
          </a:pPr>
          <a:r>
            <a:rPr lang="en-US" sz="2000" dirty="0">
              <a:solidFill>
                <a:schemeClr val="bg1"/>
              </a:solidFill>
              <a:latin typeface="Calibri"/>
              <a:ea typeface="MS PGothic" pitchFamily="34" charset="-128"/>
              <a:cs typeface="Arial" panose="020B0604020202020204" pitchFamily="34" charset="0"/>
            </a:rPr>
            <a:t>AV Mean Gradient, mm Hg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120BD924-28BB-4ACF-9591-266011CB8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9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703263"/>
            <a:ext cx="6248400" cy="3516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6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FAE678BB-763C-40DF-B781-F9D40CCA7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62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8B32E-5FD3-4E54-B466-FAFD88964F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11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u="sn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37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9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E678BB-763C-40DF-B781-F9D40CCA79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-111" charset="-128"/>
                <a:cs typeface="+mn-cs"/>
              </a:rPr>
              <a:pPr marL="0" marR="0" lvl="0" indent="0" algn="r" defTabSz="939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-11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788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9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E678BB-763C-40DF-B781-F9D40CCA79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-111" charset="-128"/>
                <a:cs typeface="+mn-cs"/>
              </a:rPr>
              <a:pPr marL="0" marR="0" lvl="0" indent="0" algn="r" defTabSz="939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-11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47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350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8B32E-5FD3-4E54-B466-FAFD88964F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-111" charset="-128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ヒラギノ角ゴ Pro W3" pitchFamily="-11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281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38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9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E678BB-763C-40DF-B781-F9D40CCA79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-111" charset="-128"/>
                <a:cs typeface="+mn-cs"/>
              </a:rPr>
              <a:pPr marL="0" marR="0" lvl="0" indent="0" algn="r" defTabSz="939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-11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794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811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085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34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937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087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u="sng" kern="12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9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E678BB-763C-40DF-B781-F9D40CCA79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-111" charset="-128"/>
                <a:cs typeface="+mn-cs"/>
              </a:rPr>
              <a:pPr marL="0" marR="0" lvl="0" indent="0" algn="r" defTabSz="939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-11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2179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9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E678BB-763C-40DF-B781-F9D40CCA79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-111" charset="-128"/>
                <a:cs typeface="+mn-cs"/>
              </a:rPr>
              <a:pPr marL="0" marR="0" lvl="0" indent="0" algn="r" defTabSz="939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-11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6688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761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483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618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015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48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49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31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75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9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E678BB-763C-40DF-B781-F9D40CCA79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-111" charset="-128"/>
                <a:cs typeface="+mn-cs"/>
              </a:rPr>
              <a:pPr marL="0" marR="0" lvl="0" indent="0" algn="r" defTabSz="939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-11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830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9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E678BB-763C-40DF-B781-F9D40CCA79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-111" charset="-128"/>
                <a:cs typeface="+mn-cs"/>
              </a:rPr>
              <a:pPr marL="0" marR="0" lvl="0" indent="0" algn="r" defTabSz="939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-11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615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9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E678BB-763C-40DF-B781-F9D40CCA79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-111" charset="-128"/>
                <a:cs typeface="+mn-cs"/>
              </a:rPr>
              <a:pPr marL="0" marR="0" lvl="0" indent="0" algn="r" defTabSz="939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-11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188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5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itle Slide_Swoos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837651"/>
          </a:xfrm>
        </p:spPr>
        <p:txBody>
          <a:bodyPr anchor="ctr">
            <a:noAutofit/>
          </a:bodyPr>
          <a:lstStyle>
            <a:lvl1pPr>
              <a:defRPr sz="3300">
                <a:solidFill>
                  <a:srgbClr val="E6C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44096"/>
            <a:ext cx="7772400" cy="51435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2601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837651"/>
          </a:xfrm>
        </p:spPr>
        <p:txBody>
          <a:bodyPr anchor="ctr">
            <a:noAutofit/>
          </a:bodyPr>
          <a:lstStyle>
            <a:lvl1pPr>
              <a:defRPr sz="3300">
                <a:solidFill>
                  <a:srgbClr val="E6C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44096"/>
            <a:ext cx="7772400" cy="51435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6973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D81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0500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  <a:latin typeface="+mn-lt"/>
              </a:defRPr>
            </a:lvl1pPr>
            <a:lvl2pPr>
              <a:defRPr b="0">
                <a:solidFill>
                  <a:schemeClr val="bg1"/>
                </a:solidFill>
                <a:latin typeface="+mn-lt"/>
              </a:defRPr>
            </a:lvl2pPr>
            <a:lvl3pPr>
              <a:defRPr b="0">
                <a:solidFill>
                  <a:schemeClr val="bg1"/>
                </a:solidFill>
                <a:latin typeface="+mn-lt"/>
              </a:defRPr>
            </a:lvl3pPr>
            <a:lvl4pPr>
              <a:defRPr b="0">
                <a:solidFill>
                  <a:schemeClr val="bg1"/>
                </a:solidFill>
                <a:latin typeface="+mn-lt"/>
              </a:defRPr>
            </a:lvl4pPr>
            <a:lvl5pPr>
              <a:defRPr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D81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1156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ord Slide_NO Swoos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25467"/>
            <a:ext cx="8686800" cy="3763310"/>
          </a:xfrm>
        </p:spPr>
        <p:txBody>
          <a:bodyPr/>
          <a:lstStyle>
            <a:lvl1pPr>
              <a:defRPr b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>
              <a:defRPr b="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>
              <a:defRPr b="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>
              <a:defRPr b="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>
              <a:defRPr b="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D81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261936-F937-4E2A-8119-282A25F856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981" y="20064"/>
            <a:ext cx="701269" cy="69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04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D81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3675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rgbClr val="FFD81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5873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3029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608" y="913498"/>
            <a:ext cx="8686800" cy="37633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0"/>
          <p:cNvSpPr>
            <a:spLocks noGrp="1"/>
          </p:cNvSpPr>
          <p:nvPr>
            <p:ph type="title"/>
          </p:nvPr>
        </p:nvSpPr>
        <p:spPr>
          <a:xfrm>
            <a:off x="242598" y="83977"/>
            <a:ext cx="8360227" cy="58256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FFD81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C04318-0D95-4FA2-924C-D152E751F18A}"/>
              </a:ext>
            </a:extLst>
          </p:cNvPr>
          <p:cNvSpPr txBox="1"/>
          <p:nvPr userDrawn="1"/>
        </p:nvSpPr>
        <p:spPr>
          <a:xfrm>
            <a:off x="6926581" y="15218"/>
            <a:ext cx="2270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i="0" u="none" dirty="0">
                <a:solidFill>
                  <a:schemeClr val="bg1"/>
                </a:solidFill>
                <a:latin typeface="Effra" panose="020B0603020203020204" pitchFamily="34" charset="0"/>
              </a:rPr>
              <a:t>Evolut Low Risk Trial–ACC.19</a:t>
            </a:r>
          </a:p>
        </p:txBody>
      </p:sp>
    </p:spTree>
    <p:extLst>
      <p:ext uri="{BB962C8B-B14F-4D97-AF65-F5344CB8AC3E}">
        <p14:creationId xmlns:p14="http://schemas.microsoft.com/office/powerpoint/2010/main" val="3445902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itle Slide_Swoos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837651"/>
          </a:xfrm>
        </p:spPr>
        <p:txBody>
          <a:bodyPr anchor="ctr">
            <a:noAutofit/>
          </a:bodyPr>
          <a:lstStyle>
            <a:lvl1pPr>
              <a:defRPr sz="3300">
                <a:solidFill>
                  <a:srgbClr val="E6C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44096"/>
            <a:ext cx="7772400" cy="51435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4777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837651"/>
          </a:xfrm>
        </p:spPr>
        <p:txBody>
          <a:bodyPr anchor="ctr">
            <a:noAutofit/>
          </a:bodyPr>
          <a:lstStyle>
            <a:lvl1pPr>
              <a:defRPr sz="3300">
                <a:solidFill>
                  <a:srgbClr val="E6C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44096"/>
            <a:ext cx="7772400" cy="51435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45894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837651"/>
          </a:xfrm>
        </p:spPr>
        <p:txBody>
          <a:bodyPr anchor="ctr">
            <a:noAutofit/>
          </a:bodyPr>
          <a:lstStyle>
            <a:lvl1pPr>
              <a:defRPr sz="3300">
                <a:solidFill>
                  <a:srgbClr val="E6C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44096"/>
            <a:ext cx="7772400" cy="51435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07115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D81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7153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  <a:latin typeface="+mn-lt"/>
              </a:defRPr>
            </a:lvl1pPr>
            <a:lvl2pPr>
              <a:defRPr b="0">
                <a:solidFill>
                  <a:schemeClr val="bg1"/>
                </a:solidFill>
                <a:latin typeface="+mn-lt"/>
              </a:defRPr>
            </a:lvl2pPr>
            <a:lvl3pPr>
              <a:defRPr b="0">
                <a:solidFill>
                  <a:schemeClr val="bg1"/>
                </a:solidFill>
                <a:latin typeface="+mn-lt"/>
              </a:defRPr>
            </a:lvl3pPr>
            <a:lvl4pPr>
              <a:defRPr b="0">
                <a:solidFill>
                  <a:schemeClr val="bg1"/>
                </a:solidFill>
                <a:latin typeface="+mn-lt"/>
              </a:defRPr>
            </a:lvl4pPr>
            <a:lvl5pPr>
              <a:defRPr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D81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060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ord Slide_NO Swoos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25467"/>
            <a:ext cx="8686800" cy="3763310"/>
          </a:xfrm>
        </p:spPr>
        <p:txBody>
          <a:bodyPr/>
          <a:lstStyle>
            <a:lvl1pPr>
              <a:defRPr b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>
              <a:defRPr b="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>
              <a:defRPr b="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>
              <a:defRPr b="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>
              <a:defRPr b="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D81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261936-F937-4E2A-8119-282A25F856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836" y="26119"/>
            <a:ext cx="701269" cy="69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49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D81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5129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rgbClr val="FFD81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3E17B-CB9F-4C9C-AE54-6560F59D310D}"/>
              </a:ext>
            </a:extLst>
          </p:cNvPr>
          <p:cNvSpPr txBox="1"/>
          <p:nvPr userDrawn="1"/>
        </p:nvSpPr>
        <p:spPr>
          <a:xfrm>
            <a:off x="6926581" y="15218"/>
            <a:ext cx="2270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i="0" u="none" dirty="0">
                <a:solidFill>
                  <a:schemeClr val="bg1"/>
                </a:solidFill>
                <a:latin typeface="Effra" panose="020B0603020203020204" pitchFamily="34" charset="0"/>
              </a:rPr>
              <a:t>Evolut Low Risk Trial–ACC.19</a:t>
            </a:r>
          </a:p>
        </p:txBody>
      </p:sp>
    </p:spTree>
    <p:extLst>
      <p:ext uri="{BB962C8B-B14F-4D97-AF65-F5344CB8AC3E}">
        <p14:creationId xmlns:p14="http://schemas.microsoft.com/office/powerpoint/2010/main" val="25230597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1162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608" y="913498"/>
            <a:ext cx="8686800" cy="37633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0"/>
          <p:cNvSpPr>
            <a:spLocks noGrp="1"/>
          </p:cNvSpPr>
          <p:nvPr>
            <p:ph type="title"/>
          </p:nvPr>
        </p:nvSpPr>
        <p:spPr>
          <a:xfrm>
            <a:off x="242598" y="83977"/>
            <a:ext cx="8360227" cy="58256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FFD81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C04318-0D95-4FA2-924C-D152E751F18A}"/>
              </a:ext>
            </a:extLst>
          </p:cNvPr>
          <p:cNvSpPr txBox="1"/>
          <p:nvPr userDrawn="1"/>
        </p:nvSpPr>
        <p:spPr>
          <a:xfrm>
            <a:off x="6926581" y="15218"/>
            <a:ext cx="2270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i="0" u="none" dirty="0">
                <a:solidFill>
                  <a:schemeClr val="bg1"/>
                </a:solidFill>
                <a:latin typeface="Effra" panose="020B0603020203020204" pitchFamily="34" charset="0"/>
              </a:rPr>
              <a:t>Evolut Low Risk Trial–ACC.19</a:t>
            </a:r>
          </a:p>
        </p:txBody>
      </p:sp>
    </p:spTree>
    <p:extLst>
      <p:ext uri="{BB962C8B-B14F-4D97-AF65-F5344CB8AC3E}">
        <p14:creationId xmlns:p14="http://schemas.microsoft.com/office/powerpoint/2010/main" val="39425812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8356" y="280034"/>
            <a:ext cx="8381999" cy="20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78356" y="469424"/>
            <a:ext cx="8381999" cy="200025"/>
          </a:xfrm>
        </p:spPr>
        <p:txBody>
          <a:bodyPr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725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725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725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725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725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1750"/>
              </a:lnSpc>
              <a:spcAft>
                <a:spcPts val="250"/>
              </a:spcAft>
              <a:buFontTx/>
              <a:buNone/>
              <a:defRPr sz="1725" b="0" i="0" cap="all">
                <a:latin typeface="Effra Light"/>
                <a:cs typeface="Effra Light"/>
              </a:defRPr>
            </a:lvl6pPr>
            <a:lvl7pPr marL="0" indent="0">
              <a:lnSpc>
                <a:spcPts val="1750"/>
              </a:lnSpc>
              <a:spcAft>
                <a:spcPts val="250"/>
              </a:spcAft>
              <a:buFontTx/>
              <a:buNone/>
              <a:defRPr sz="1725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685800" eaLnBrk="0" hangingPunct="0">
              <a:defRPr smtClean="0"/>
            </a:lvl1pPr>
          </a:lstStyle>
          <a:p>
            <a:pPr>
              <a:defRPr/>
            </a:pPr>
            <a:fld id="{F44C989A-AEEE-4FE4-BF01-5FF46CA7F7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ヒラギノ角ゴ Pro W3" pitchFamily="28" charset="-128"/>
              </a:defRPr>
            </a:lvl1pPr>
          </a:lstStyle>
          <a:p>
            <a:pPr>
              <a:defRPr/>
            </a:pPr>
            <a:r>
              <a:rPr lang="en-US" dirty="0"/>
              <a:t>CoreValve  |   June 14, 2017   |   Confidential,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6237738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78355" y="278759"/>
            <a:ext cx="8382001" cy="200025"/>
          </a:xfrm>
        </p:spPr>
        <p:txBody>
          <a:bodyPr/>
          <a:lstStyle>
            <a:lvl1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78355" y="468630"/>
            <a:ext cx="8382001" cy="200025"/>
          </a:xfrm>
        </p:spPr>
        <p:txBody>
          <a:bodyPr>
            <a:noAutofit/>
          </a:bodyPr>
          <a:lstStyle>
            <a:lvl1pPr marL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25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25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25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25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25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1750"/>
              </a:lnSpc>
              <a:spcAft>
                <a:spcPts val="250"/>
              </a:spcAft>
              <a:buFontTx/>
              <a:buNone/>
              <a:defRPr sz="1725" b="0" i="0" cap="all">
                <a:latin typeface="Effra Light"/>
                <a:cs typeface="Effra Light"/>
              </a:defRPr>
            </a:lvl6pPr>
            <a:lvl7pPr marL="0" indent="0">
              <a:lnSpc>
                <a:spcPts val="1750"/>
              </a:lnSpc>
              <a:spcAft>
                <a:spcPts val="250"/>
              </a:spcAft>
              <a:buFontTx/>
              <a:buNone/>
              <a:defRPr sz="1725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55" y="998140"/>
            <a:ext cx="4192323" cy="3429993"/>
          </a:xfrm>
        </p:spPr>
        <p:txBody>
          <a:bodyPr rIns="1523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4570678" y="998140"/>
            <a:ext cx="4189677" cy="3429993"/>
          </a:xfrm>
        </p:spPr>
        <p:txBody>
          <a:bodyPr rIns="1523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685800" eaLnBrk="0" hangingPunct="0">
              <a:defRPr smtClean="0"/>
            </a:lvl1pPr>
          </a:lstStyle>
          <a:p>
            <a:pPr>
              <a:defRPr/>
            </a:pPr>
            <a:fld id="{0FC8AD1B-5A6B-4EB3-B8A5-F5D280BE36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ヒラギノ角ゴ Pro W3" pitchFamily="28" charset="-128"/>
              </a:defRPr>
            </a:lvl1pPr>
          </a:lstStyle>
          <a:p>
            <a:pPr>
              <a:defRPr/>
            </a:pPr>
            <a:r>
              <a:rPr lang="en-US" dirty="0"/>
              <a:t>CoreValve  |   June 14, 2017   |   Confidential,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9242284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Intr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78356" y="280035"/>
            <a:ext cx="8381999" cy="200025"/>
          </a:xfrm>
        </p:spPr>
        <p:txBody>
          <a:bodyPr/>
          <a:lstStyle>
            <a:lvl1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78356" y="468630"/>
            <a:ext cx="8381999" cy="200025"/>
          </a:xfrm>
        </p:spPr>
        <p:txBody>
          <a:bodyPr>
            <a:noAutofit/>
          </a:bodyPr>
          <a:lstStyle>
            <a:lvl1pPr marL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25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25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25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25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25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1750"/>
              </a:lnSpc>
              <a:spcAft>
                <a:spcPts val="250"/>
              </a:spcAft>
              <a:buFontTx/>
              <a:buNone/>
              <a:defRPr sz="1725" b="0" i="0" cap="all">
                <a:latin typeface="Effra Light"/>
                <a:cs typeface="Effra Light"/>
              </a:defRPr>
            </a:lvl6pPr>
            <a:lvl7pPr marL="0" indent="0">
              <a:lnSpc>
                <a:spcPts val="1750"/>
              </a:lnSpc>
              <a:spcAft>
                <a:spcPts val="250"/>
              </a:spcAft>
              <a:buFontTx/>
              <a:buNone/>
              <a:defRPr sz="1725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54" y="998141"/>
            <a:ext cx="8382000" cy="514350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Aft>
                <a:spcPts val="500"/>
              </a:spcAft>
              <a:buFontTx/>
              <a:buNone/>
              <a:defRPr sz="1350" baseline="0">
                <a:solidFill>
                  <a:schemeClr val="tx1"/>
                </a:solidFill>
                <a:latin typeface="Effra"/>
              </a:defRPr>
            </a:lvl1pPr>
            <a:lvl2pPr marL="0" indent="0">
              <a:lnSpc>
                <a:spcPts val="1500"/>
              </a:lnSpc>
              <a:spcAft>
                <a:spcPts val="500"/>
              </a:spcAft>
              <a:buFontTx/>
              <a:buNone/>
              <a:defRPr sz="1350">
                <a:solidFill>
                  <a:schemeClr val="tx1"/>
                </a:solidFill>
                <a:latin typeface="Effra"/>
              </a:defRPr>
            </a:lvl2pPr>
            <a:lvl3pPr marL="0" indent="0">
              <a:lnSpc>
                <a:spcPts val="1500"/>
              </a:lnSpc>
              <a:spcAft>
                <a:spcPts val="500"/>
              </a:spcAft>
              <a:buFontTx/>
              <a:buNone/>
              <a:defRPr sz="1350">
                <a:solidFill>
                  <a:schemeClr val="tx1"/>
                </a:solidFill>
                <a:latin typeface="Effra"/>
              </a:defRPr>
            </a:lvl3pPr>
            <a:lvl4pPr marL="0" indent="0">
              <a:lnSpc>
                <a:spcPts val="1500"/>
              </a:lnSpc>
              <a:spcAft>
                <a:spcPts val="500"/>
              </a:spcAft>
              <a:buFontTx/>
              <a:buNone/>
              <a:defRPr sz="1350">
                <a:solidFill>
                  <a:schemeClr val="tx1"/>
                </a:solidFill>
                <a:latin typeface="Effra"/>
              </a:defRPr>
            </a:lvl4pPr>
            <a:lvl5pPr marL="0" indent="0">
              <a:lnSpc>
                <a:spcPts val="1500"/>
              </a:lnSpc>
              <a:spcAft>
                <a:spcPts val="500"/>
              </a:spcAft>
              <a:buFontTx/>
              <a:buNone/>
              <a:defRPr sz="1350">
                <a:solidFill>
                  <a:schemeClr val="tx1"/>
                </a:solidFill>
                <a:latin typeface="Effra"/>
              </a:defRPr>
            </a:lvl5pPr>
            <a:lvl6pPr marL="0" indent="0">
              <a:lnSpc>
                <a:spcPts val="1625"/>
              </a:lnSpc>
              <a:buFontTx/>
              <a:buNone/>
              <a:defRPr sz="1425">
                <a:solidFill>
                  <a:schemeClr val="tx1"/>
                </a:solidFill>
              </a:defRPr>
            </a:lvl6pPr>
            <a:lvl7pPr marL="0" indent="0">
              <a:lnSpc>
                <a:spcPts val="1625"/>
              </a:lnSpc>
              <a:buFontTx/>
              <a:buNone/>
              <a:defRPr sz="1425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378355" y="1518040"/>
            <a:ext cx="4192323" cy="2910094"/>
          </a:xfrm>
        </p:spPr>
        <p:txBody>
          <a:bodyPr rIns="152394"/>
          <a:lstStyle>
            <a:lvl1pPr marL="285739" indent="-142869" algn="l">
              <a:lnSpc>
                <a:spcPts val="1375"/>
              </a:lnSpc>
              <a:spcAft>
                <a:spcPts val="375"/>
              </a:spcAft>
              <a:buFont typeface="Wingdings" charset="2"/>
              <a:buChar char="§"/>
              <a:defRPr sz="1275">
                <a:solidFill>
                  <a:schemeClr val="tx2"/>
                </a:solidFill>
              </a:defRPr>
            </a:lvl1pPr>
            <a:lvl2pPr marL="428608" indent="-142869">
              <a:defRPr>
                <a:solidFill>
                  <a:schemeClr val="tx2"/>
                </a:solidFill>
              </a:defRPr>
            </a:lvl2pPr>
            <a:lvl3pPr marL="574454" indent="-142869">
              <a:defRPr>
                <a:solidFill>
                  <a:schemeClr val="tx2"/>
                </a:solidFill>
              </a:defRPr>
            </a:lvl3pPr>
            <a:lvl4pPr marL="716331" indent="-142869">
              <a:defRPr/>
            </a:lvl4pPr>
            <a:lvl5pPr marL="860193" indent="-141878">
              <a:defRPr/>
            </a:lvl5pPr>
            <a:lvl6pPr marL="1001078" indent="-140885">
              <a:defRPr/>
            </a:lvl6pPr>
            <a:lvl7pPr marL="1142954" indent="-141878" defTabSz="312526"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4570678" y="1518040"/>
            <a:ext cx="4189677" cy="2910094"/>
          </a:xfrm>
        </p:spPr>
        <p:txBody>
          <a:bodyPr rIns="152394"/>
          <a:lstStyle>
            <a:lvl1pPr marL="285739" indent="-142869" algn="l">
              <a:lnSpc>
                <a:spcPts val="1375"/>
              </a:lnSpc>
              <a:spcAft>
                <a:spcPts val="375"/>
              </a:spcAft>
              <a:buFont typeface="Wingdings" charset="2"/>
              <a:buChar char="§"/>
              <a:defRPr sz="1275">
                <a:solidFill>
                  <a:srgbClr val="004B87"/>
                </a:solidFill>
              </a:defRPr>
            </a:lvl1pPr>
            <a:lvl2pPr marL="428608" indent="-142869">
              <a:defRPr>
                <a:solidFill>
                  <a:srgbClr val="004B87"/>
                </a:solidFill>
              </a:defRPr>
            </a:lvl2pPr>
            <a:lvl3pPr marL="574454" indent="-142869">
              <a:defRPr>
                <a:solidFill>
                  <a:srgbClr val="004B87"/>
                </a:solidFill>
              </a:defRPr>
            </a:lvl3pPr>
            <a:lvl4pPr marL="716331" indent="-142869">
              <a:defRPr/>
            </a:lvl4pPr>
            <a:lvl5pPr marL="860193" indent="-141878">
              <a:defRPr/>
            </a:lvl5pPr>
            <a:lvl6pPr marL="1001078" indent="-140885">
              <a:defRPr/>
            </a:lvl6pPr>
            <a:lvl7pPr marL="1142954" indent="-141878" defTabSz="312526"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685800" eaLnBrk="0" hangingPunct="0">
              <a:defRPr smtClean="0"/>
            </a:lvl1pPr>
          </a:lstStyle>
          <a:p>
            <a:pPr>
              <a:defRPr/>
            </a:pPr>
            <a:fld id="{B1BB56DD-445E-4F57-9D3F-0BCFF47E4B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ヒラギノ角ゴ Pro W3" pitchFamily="28" charset="-128"/>
              </a:defRPr>
            </a:lvl1pPr>
          </a:lstStyle>
          <a:p>
            <a:pPr>
              <a:defRPr/>
            </a:pPr>
            <a:r>
              <a:rPr lang="en-US" dirty="0"/>
              <a:t>CoreValve  |   June 14, 2017   |   Confidential,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49002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D81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51834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78354" y="280035"/>
            <a:ext cx="5087930" cy="200025"/>
          </a:xfrm>
        </p:spPr>
        <p:txBody>
          <a:bodyPr/>
          <a:lstStyle>
            <a:lvl1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78354" y="468630"/>
            <a:ext cx="5087930" cy="200025"/>
          </a:xfrm>
        </p:spPr>
        <p:txBody>
          <a:bodyPr>
            <a:noAutofit/>
          </a:bodyPr>
          <a:lstStyle>
            <a:lvl1pPr marL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25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25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25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25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25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1750"/>
              </a:lnSpc>
              <a:spcAft>
                <a:spcPts val="250"/>
              </a:spcAft>
              <a:buFontTx/>
              <a:buNone/>
              <a:defRPr sz="1725" b="0" i="0" cap="all">
                <a:latin typeface="Effra Light"/>
                <a:cs typeface="Effra Light"/>
              </a:defRPr>
            </a:lvl6pPr>
            <a:lvl7pPr marL="0" indent="0">
              <a:lnSpc>
                <a:spcPts val="1750"/>
              </a:lnSpc>
              <a:spcAft>
                <a:spcPts val="250"/>
              </a:spcAft>
              <a:buFontTx/>
              <a:buNone/>
              <a:defRPr sz="1725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54" y="1004095"/>
            <a:ext cx="5087930" cy="34240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611813" y="0"/>
            <a:ext cx="3532187" cy="4714875"/>
          </a:xfrm>
        </p:spPr>
        <p:txBody>
          <a:bodyPr lIns="76197" tIns="38098" rIns="76197" bIns="38098" rtlCol="0">
            <a:normAutofit/>
          </a:bodyPr>
          <a:lstStyle>
            <a:lvl1pPr marL="0" indent="0">
              <a:lnSpc>
                <a:spcPts val="1125"/>
              </a:lnSpc>
              <a:buNone/>
              <a:defRPr sz="1125" cap="all" baseline="0">
                <a:solidFill>
                  <a:schemeClr val="bg2"/>
                </a:solidFill>
                <a:latin typeface="Effra Ligh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685800" eaLnBrk="0" hangingPunct="0">
              <a:defRPr smtClean="0"/>
            </a:lvl1pPr>
          </a:lstStyle>
          <a:p>
            <a:pPr>
              <a:defRPr/>
            </a:pPr>
            <a:fld id="{D8D13209-A696-442E-9E38-21CA74766D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ヒラギノ角ゴ Pro W3" pitchFamily="28" charset="-128"/>
              </a:defRPr>
            </a:lvl1pPr>
          </a:lstStyle>
          <a:p>
            <a:pPr>
              <a:defRPr/>
            </a:pPr>
            <a:r>
              <a:rPr lang="en-US"/>
              <a:t>Presentation Title (Edit on Slide Master)   |   June 1, 2015   |   Confidential, for Internal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1969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356" y="280035"/>
            <a:ext cx="8381999" cy="200025"/>
          </a:xfrm>
        </p:spPr>
        <p:txBody>
          <a:bodyPr/>
          <a:lstStyle>
            <a:lvl1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78354" y="468630"/>
            <a:ext cx="8382000" cy="200025"/>
          </a:xfrm>
        </p:spPr>
        <p:txBody>
          <a:bodyPr>
            <a:noAutofit/>
          </a:bodyPr>
          <a:lstStyle>
            <a:lvl1pPr marL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25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25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25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25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25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1750"/>
              </a:lnSpc>
              <a:spcAft>
                <a:spcPts val="250"/>
              </a:spcAft>
              <a:buFontTx/>
              <a:buNone/>
              <a:defRPr sz="1725" b="0" i="0" cap="all">
                <a:latin typeface="Effra Light"/>
                <a:cs typeface="Effra Light"/>
              </a:defRPr>
            </a:lvl6pPr>
            <a:lvl7pPr marL="0" indent="0">
              <a:lnSpc>
                <a:spcPts val="1750"/>
              </a:lnSpc>
              <a:spcAft>
                <a:spcPts val="250"/>
              </a:spcAft>
              <a:buFontTx/>
              <a:buNone/>
              <a:defRPr sz="1725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90261" y="2182481"/>
            <a:ext cx="1196340" cy="897255"/>
          </a:xfrm>
        </p:spPr>
        <p:txBody>
          <a:bodyPr rtlCol="0">
            <a:normAutofit/>
          </a:bodyPr>
          <a:lstStyle>
            <a:lvl1pPr>
              <a:lnSpc>
                <a:spcPts val="875"/>
              </a:lnSpc>
              <a:spcAft>
                <a:spcPts val="0"/>
              </a:spcAft>
              <a:defRPr sz="75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577067" y="2182481"/>
            <a:ext cx="1196340" cy="897255"/>
          </a:xfrm>
        </p:spPr>
        <p:txBody>
          <a:bodyPr rtlCol="0">
            <a:normAutofit/>
          </a:bodyPr>
          <a:lstStyle>
            <a:lvl1pPr>
              <a:lnSpc>
                <a:spcPts val="875"/>
              </a:lnSpc>
              <a:spcAft>
                <a:spcPts val="0"/>
              </a:spcAft>
              <a:defRPr sz="75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774456" y="2182481"/>
            <a:ext cx="1196340" cy="897255"/>
          </a:xfrm>
        </p:spPr>
        <p:txBody>
          <a:bodyPr rtlCol="0">
            <a:normAutofit/>
          </a:bodyPr>
          <a:lstStyle>
            <a:lvl1pPr>
              <a:lnSpc>
                <a:spcPts val="875"/>
              </a:lnSpc>
              <a:spcAft>
                <a:spcPts val="0"/>
              </a:spcAft>
              <a:defRPr sz="75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971845" y="2182481"/>
            <a:ext cx="1196340" cy="897255"/>
          </a:xfrm>
        </p:spPr>
        <p:txBody>
          <a:bodyPr rtlCol="0">
            <a:normAutofit/>
          </a:bodyPr>
          <a:lstStyle>
            <a:lvl1pPr>
              <a:lnSpc>
                <a:spcPts val="875"/>
              </a:lnSpc>
              <a:spcAft>
                <a:spcPts val="0"/>
              </a:spcAft>
              <a:defRPr sz="75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169234" y="2182481"/>
            <a:ext cx="1196340" cy="897255"/>
          </a:xfrm>
        </p:spPr>
        <p:txBody>
          <a:bodyPr rtlCol="0">
            <a:normAutofit/>
          </a:bodyPr>
          <a:lstStyle>
            <a:lvl1pPr>
              <a:lnSpc>
                <a:spcPts val="875"/>
              </a:lnSpc>
              <a:spcAft>
                <a:spcPts val="0"/>
              </a:spcAft>
              <a:defRPr sz="75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366623" y="2182481"/>
            <a:ext cx="1196340" cy="897255"/>
          </a:xfrm>
        </p:spPr>
        <p:txBody>
          <a:bodyPr rtlCol="0">
            <a:normAutofit/>
          </a:bodyPr>
          <a:lstStyle>
            <a:lvl1pPr>
              <a:lnSpc>
                <a:spcPts val="875"/>
              </a:lnSpc>
              <a:spcAft>
                <a:spcPts val="0"/>
              </a:spcAft>
              <a:defRPr sz="75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7564014" y="2182481"/>
            <a:ext cx="1196340" cy="897255"/>
          </a:xfrm>
        </p:spPr>
        <p:txBody>
          <a:bodyPr rtlCol="0">
            <a:normAutofit/>
          </a:bodyPr>
          <a:lstStyle>
            <a:lvl1pPr>
              <a:lnSpc>
                <a:spcPts val="875"/>
              </a:lnSpc>
              <a:spcAft>
                <a:spcPts val="0"/>
              </a:spcAft>
              <a:defRPr sz="75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390261" y="1283045"/>
            <a:ext cx="1196340" cy="897255"/>
          </a:xfrm>
        </p:spPr>
        <p:txBody>
          <a:bodyPr lIns="76197" tIns="76197" rIns="76197" bIns="76197" anchor="b">
            <a:noAutofit/>
          </a:bodyPr>
          <a:lstStyle>
            <a:lvl1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1577067" y="1283045"/>
            <a:ext cx="1196340" cy="897255"/>
          </a:xfrm>
        </p:spPr>
        <p:txBody>
          <a:bodyPr lIns="76197" tIns="76197" rIns="76197" bIns="76197" anchor="b">
            <a:noAutofit/>
          </a:bodyPr>
          <a:lstStyle>
            <a:lvl1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2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2774456" y="1283045"/>
            <a:ext cx="1196340" cy="897255"/>
          </a:xfrm>
        </p:spPr>
        <p:txBody>
          <a:bodyPr lIns="76197" tIns="76197" rIns="76197" bIns="76197" anchor="b">
            <a:noAutofit/>
          </a:bodyPr>
          <a:lstStyle>
            <a:lvl1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3971845" y="1283045"/>
            <a:ext cx="1196340" cy="897255"/>
          </a:xfrm>
        </p:spPr>
        <p:txBody>
          <a:bodyPr lIns="76197" tIns="76197" rIns="76197" bIns="76197" anchor="b">
            <a:noAutofit/>
          </a:bodyPr>
          <a:lstStyle>
            <a:lvl1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5169234" y="1283045"/>
            <a:ext cx="1196340" cy="897255"/>
          </a:xfrm>
        </p:spPr>
        <p:txBody>
          <a:bodyPr lIns="76197" tIns="76197" rIns="76197" bIns="76197" anchor="b">
            <a:noAutofit/>
          </a:bodyPr>
          <a:lstStyle>
            <a:lvl1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29"/>
          </p:nvPr>
        </p:nvSpPr>
        <p:spPr>
          <a:xfrm>
            <a:off x="6366623" y="1283045"/>
            <a:ext cx="1196340" cy="897255"/>
          </a:xfrm>
        </p:spPr>
        <p:txBody>
          <a:bodyPr lIns="76197" tIns="76197" rIns="76197" bIns="76197" anchor="b">
            <a:noAutofit/>
          </a:bodyPr>
          <a:lstStyle>
            <a:lvl1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7564014" y="1283045"/>
            <a:ext cx="1196340" cy="897255"/>
          </a:xfrm>
        </p:spPr>
        <p:txBody>
          <a:bodyPr lIns="76197" tIns="76197" rIns="76197" bIns="76197" anchor="b">
            <a:noAutofit/>
          </a:bodyPr>
          <a:lstStyle>
            <a:lvl1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7" name="Text Placeholder 27"/>
          <p:cNvSpPr>
            <a:spLocks noGrp="1"/>
          </p:cNvSpPr>
          <p:nvPr>
            <p:ph type="body" sz="quarter" idx="34"/>
          </p:nvPr>
        </p:nvSpPr>
        <p:spPr>
          <a:xfrm>
            <a:off x="390261" y="1283044"/>
            <a:ext cx="1196340" cy="2286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" name="Text Placeholder 27"/>
          <p:cNvSpPr>
            <a:spLocks noGrp="1"/>
          </p:cNvSpPr>
          <p:nvPr>
            <p:ph type="body" sz="quarter" idx="35"/>
          </p:nvPr>
        </p:nvSpPr>
        <p:spPr>
          <a:xfrm>
            <a:off x="1577067" y="1283044"/>
            <a:ext cx="1196340" cy="2286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9" name="Text Placeholder 27"/>
          <p:cNvSpPr>
            <a:spLocks noGrp="1"/>
          </p:cNvSpPr>
          <p:nvPr>
            <p:ph type="body" sz="quarter" idx="36"/>
          </p:nvPr>
        </p:nvSpPr>
        <p:spPr>
          <a:xfrm>
            <a:off x="2774456" y="1283044"/>
            <a:ext cx="1196340" cy="2286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0" name="Text Placeholder 27"/>
          <p:cNvSpPr>
            <a:spLocks noGrp="1"/>
          </p:cNvSpPr>
          <p:nvPr>
            <p:ph type="body" sz="quarter" idx="37"/>
          </p:nvPr>
        </p:nvSpPr>
        <p:spPr>
          <a:xfrm>
            <a:off x="3971845" y="1283044"/>
            <a:ext cx="1196340" cy="2286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1" name="Text Placeholder 27"/>
          <p:cNvSpPr>
            <a:spLocks noGrp="1"/>
          </p:cNvSpPr>
          <p:nvPr>
            <p:ph type="body" sz="quarter" idx="38"/>
          </p:nvPr>
        </p:nvSpPr>
        <p:spPr>
          <a:xfrm>
            <a:off x="5169234" y="1283044"/>
            <a:ext cx="1196340" cy="2286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2" name="Text Placeholder 27"/>
          <p:cNvSpPr>
            <a:spLocks noGrp="1"/>
          </p:cNvSpPr>
          <p:nvPr>
            <p:ph type="body" sz="quarter" idx="39"/>
          </p:nvPr>
        </p:nvSpPr>
        <p:spPr>
          <a:xfrm>
            <a:off x="6366623" y="1283044"/>
            <a:ext cx="1196340" cy="2286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3" name="Text Placeholder 27"/>
          <p:cNvSpPr>
            <a:spLocks noGrp="1"/>
          </p:cNvSpPr>
          <p:nvPr>
            <p:ph type="body" sz="quarter" idx="40"/>
          </p:nvPr>
        </p:nvSpPr>
        <p:spPr>
          <a:xfrm>
            <a:off x="7564014" y="1283044"/>
            <a:ext cx="1196340" cy="2286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44"/>
          </p:nvPr>
        </p:nvSpPr>
        <p:spPr>
          <a:xfrm>
            <a:off x="390261" y="3076176"/>
            <a:ext cx="1196340" cy="897255"/>
          </a:xfrm>
        </p:spPr>
        <p:txBody>
          <a:bodyPr lIns="76197" tIns="76197" rIns="76197" bIns="76197" anchor="b">
            <a:noAutofit/>
          </a:bodyPr>
          <a:lstStyle>
            <a:lvl1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45"/>
          </p:nvPr>
        </p:nvSpPr>
        <p:spPr>
          <a:xfrm>
            <a:off x="1577067" y="3076176"/>
            <a:ext cx="1196340" cy="897255"/>
          </a:xfrm>
        </p:spPr>
        <p:txBody>
          <a:bodyPr lIns="76197" tIns="76197" rIns="76197" bIns="76197" anchor="b">
            <a:noAutofit/>
          </a:bodyPr>
          <a:lstStyle>
            <a:lvl1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46"/>
          </p:nvPr>
        </p:nvSpPr>
        <p:spPr>
          <a:xfrm>
            <a:off x="2774456" y="3076176"/>
            <a:ext cx="1196340" cy="897255"/>
          </a:xfrm>
        </p:spPr>
        <p:txBody>
          <a:bodyPr lIns="76197" tIns="76197" rIns="76197" bIns="76197" anchor="b">
            <a:noAutofit/>
          </a:bodyPr>
          <a:lstStyle>
            <a:lvl1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47"/>
          </p:nvPr>
        </p:nvSpPr>
        <p:spPr>
          <a:xfrm>
            <a:off x="3971845" y="3076176"/>
            <a:ext cx="1196340" cy="897255"/>
          </a:xfrm>
        </p:spPr>
        <p:txBody>
          <a:bodyPr lIns="76197" tIns="76197" rIns="76197" bIns="76197" anchor="b">
            <a:noAutofit/>
          </a:bodyPr>
          <a:lstStyle>
            <a:lvl1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48"/>
          </p:nvPr>
        </p:nvSpPr>
        <p:spPr>
          <a:xfrm>
            <a:off x="5169234" y="3076176"/>
            <a:ext cx="1196340" cy="897255"/>
          </a:xfrm>
        </p:spPr>
        <p:txBody>
          <a:bodyPr lIns="76197" tIns="76197" rIns="76197" bIns="76197" anchor="b">
            <a:noAutofit/>
          </a:bodyPr>
          <a:lstStyle>
            <a:lvl1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49"/>
          </p:nvPr>
        </p:nvSpPr>
        <p:spPr>
          <a:xfrm>
            <a:off x="6366623" y="3076176"/>
            <a:ext cx="1196340" cy="897255"/>
          </a:xfrm>
        </p:spPr>
        <p:txBody>
          <a:bodyPr lIns="76197" tIns="76197" rIns="76197" bIns="76197" anchor="b">
            <a:noAutofit/>
          </a:bodyPr>
          <a:lstStyle>
            <a:lvl1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50"/>
          </p:nvPr>
        </p:nvSpPr>
        <p:spPr>
          <a:xfrm>
            <a:off x="7564014" y="3076176"/>
            <a:ext cx="1196340" cy="897255"/>
          </a:xfrm>
        </p:spPr>
        <p:txBody>
          <a:bodyPr lIns="76197" tIns="76197" rIns="76197" bIns="76197" anchor="b">
            <a:noAutofit/>
          </a:bodyPr>
          <a:lstStyle>
            <a:lvl1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1" name="Text Placeholder 27"/>
          <p:cNvSpPr>
            <a:spLocks noGrp="1"/>
          </p:cNvSpPr>
          <p:nvPr>
            <p:ph type="body" sz="quarter" idx="54"/>
          </p:nvPr>
        </p:nvSpPr>
        <p:spPr>
          <a:xfrm>
            <a:off x="390261" y="3076176"/>
            <a:ext cx="1196340" cy="2286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2" name="Text Placeholder 27"/>
          <p:cNvSpPr>
            <a:spLocks noGrp="1"/>
          </p:cNvSpPr>
          <p:nvPr>
            <p:ph type="body" sz="quarter" idx="55"/>
          </p:nvPr>
        </p:nvSpPr>
        <p:spPr>
          <a:xfrm>
            <a:off x="1577067" y="3076176"/>
            <a:ext cx="1196340" cy="2286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3" name="Text Placeholder 27"/>
          <p:cNvSpPr>
            <a:spLocks noGrp="1"/>
          </p:cNvSpPr>
          <p:nvPr>
            <p:ph type="body" sz="quarter" idx="56"/>
          </p:nvPr>
        </p:nvSpPr>
        <p:spPr>
          <a:xfrm>
            <a:off x="2774456" y="3076176"/>
            <a:ext cx="1196340" cy="2286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4" name="Text Placeholder 27"/>
          <p:cNvSpPr>
            <a:spLocks noGrp="1"/>
          </p:cNvSpPr>
          <p:nvPr>
            <p:ph type="body" sz="quarter" idx="57"/>
          </p:nvPr>
        </p:nvSpPr>
        <p:spPr>
          <a:xfrm>
            <a:off x="3971845" y="3076176"/>
            <a:ext cx="1196340" cy="2286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5" name="Text Placeholder 27"/>
          <p:cNvSpPr>
            <a:spLocks noGrp="1"/>
          </p:cNvSpPr>
          <p:nvPr>
            <p:ph type="body" sz="quarter" idx="58"/>
          </p:nvPr>
        </p:nvSpPr>
        <p:spPr>
          <a:xfrm>
            <a:off x="5169234" y="3076176"/>
            <a:ext cx="1196340" cy="2286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6" name="Text Placeholder 27"/>
          <p:cNvSpPr>
            <a:spLocks noGrp="1"/>
          </p:cNvSpPr>
          <p:nvPr>
            <p:ph type="body" sz="quarter" idx="59"/>
          </p:nvPr>
        </p:nvSpPr>
        <p:spPr>
          <a:xfrm>
            <a:off x="6366623" y="3076176"/>
            <a:ext cx="1196340" cy="2286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7" name="Text Placeholder 27"/>
          <p:cNvSpPr>
            <a:spLocks noGrp="1"/>
          </p:cNvSpPr>
          <p:nvPr>
            <p:ph type="body" sz="quarter" idx="60"/>
          </p:nvPr>
        </p:nvSpPr>
        <p:spPr>
          <a:xfrm>
            <a:off x="7564014" y="3076176"/>
            <a:ext cx="1196340" cy="2286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9" name="Slide Number Placeholder 8"/>
          <p:cNvSpPr>
            <a:spLocks noGrp="1"/>
          </p:cNvSpPr>
          <p:nvPr>
            <p:ph type="sldNum" sz="quarter" idx="61"/>
          </p:nvPr>
        </p:nvSpPr>
        <p:spPr/>
        <p:txBody>
          <a:bodyPr/>
          <a:lstStyle>
            <a:lvl1pPr defTabSz="685800" eaLnBrk="0" hangingPunct="0">
              <a:defRPr smtClean="0"/>
            </a:lvl1pPr>
          </a:lstStyle>
          <a:p>
            <a:pPr>
              <a:defRPr/>
            </a:pPr>
            <a:fld id="{6E217088-FF0E-4499-969F-5FF2F95B1A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0" name="Footer Placeholder 7"/>
          <p:cNvSpPr>
            <a:spLocks noGrp="1"/>
          </p:cNvSpPr>
          <p:nvPr>
            <p:ph type="ftr" sz="quarter" idx="62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ヒラギノ角ゴ Pro W3" pitchFamily="28" charset="-128"/>
              </a:defRPr>
            </a:lvl1pPr>
          </a:lstStyle>
          <a:p>
            <a:pPr>
              <a:defRPr/>
            </a:pPr>
            <a:r>
              <a:rPr lang="en-US"/>
              <a:t>Presentation Title (Edit on Slide Master)   |   June 1, 2015   |   Confidential, for Internal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257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356" y="280035"/>
            <a:ext cx="8381999" cy="200025"/>
          </a:xfrm>
        </p:spPr>
        <p:txBody>
          <a:bodyPr/>
          <a:lstStyle>
            <a:lvl1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78354" y="468630"/>
            <a:ext cx="8382000" cy="200025"/>
          </a:xfrm>
        </p:spPr>
        <p:txBody>
          <a:bodyPr>
            <a:noAutofit/>
          </a:bodyPr>
          <a:lstStyle>
            <a:lvl1pPr marL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25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25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25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25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25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1750"/>
              </a:lnSpc>
              <a:spcAft>
                <a:spcPts val="250"/>
              </a:spcAft>
              <a:buFontTx/>
              <a:buNone/>
              <a:defRPr sz="1725" b="0" i="0" cap="all">
                <a:latin typeface="Effra Light"/>
                <a:cs typeface="Effra Light"/>
              </a:defRPr>
            </a:lvl6pPr>
            <a:lvl7pPr marL="0" indent="0">
              <a:lnSpc>
                <a:spcPts val="1750"/>
              </a:lnSpc>
              <a:spcAft>
                <a:spcPts val="250"/>
              </a:spcAft>
              <a:buFontTx/>
              <a:buNone/>
              <a:defRPr sz="1725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685800" eaLnBrk="0" hangingPunct="0">
              <a:defRPr smtClean="0"/>
            </a:lvl1pPr>
          </a:lstStyle>
          <a:p>
            <a:pPr>
              <a:defRPr/>
            </a:pPr>
            <a:fld id="{516F3142-1657-4247-A95B-3AE7CD8F3D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ヒラギノ角ゴ Pro W3" pitchFamily="28" charset="-128"/>
              </a:defRPr>
            </a:lvl1pPr>
          </a:lstStyle>
          <a:p>
            <a:pPr>
              <a:defRPr/>
            </a:pPr>
            <a:r>
              <a:rPr lang="en-US" dirty="0"/>
              <a:t>Presentation Title (Edit on Slide Master)   |   Sep 27, 20157   |   Confidential,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8295958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685800" eaLnBrk="0" hangingPunct="0">
              <a:defRPr smtClean="0"/>
            </a:lvl1pPr>
          </a:lstStyle>
          <a:p>
            <a:pPr>
              <a:defRPr/>
            </a:pPr>
            <a:fld id="{60FADD97-D5A4-45F3-8D93-0DCA5A6392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ヒラギノ角ゴ Pro W3" pitchFamily="28" charset="-128"/>
              </a:defRPr>
            </a:lvl1pPr>
          </a:lstStyle>
          <a:p>
            <a:pPr>
              <a:defRPr/>
            </a:pPr>
            <a:r>
              <a:rPr lang="en-US"/>
              <a:t>Presentation Title (Edit on Slide Master)   |   June 1, 2015   |   Confidential, for Internal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123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378355" y="284757"/>
            <a:ext cx="8382001" cy="4257164"/>
          </a:xfrm>
          <a:prstGeom prst="frame">
            <a:avLst>
              <a:gd name="adj1" fmla="val 1811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endParaRPr lang="en-US" sz="103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30458" y="4399046"/>
            <a:ext cx="2513542" cy="85807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531495"/>
            <a:ext cx="5905500" cy="32861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3000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  <p:extLst>
    <p:ext uri="{DCECCB84-F9BA-43D5-87BE-67443E8EF086}">
      <p15:sldGuideLst xmlns:p15="http://schemas.microsoft.com/office/powerpoint/2012/main">
        <p15:guide id="1" pos="576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FE39-3000-4E83-8B99-2683516230C0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8B04-2D1C-424A-96A1-64E85F845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775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8356" y="280034"/>
            <a:ext cx="8381999" cy="20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78356" y="469424"/>
            <a:ext cx="8381999" cy="200025"/>
          </a:xfrm>
        </p:spPr>
        <p:txBody>
          <a:bodyPr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725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725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725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725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725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1750"/>
              </a:lnSpc>
              <a:spcAft>
                <a:spcPts val="250"/>
              </a:spcAft>
              <a:buFontTx/>
              <a:buNone/>
              <a:defRPr sz="1725" b="0" i="0" cap="all">
                <a:latin typeface="Effra Light"/>
                <a:cs typeface="Effra Light"/>
              </a:defRPr>
            </a:lvl6pPr>
            <a:lvl7pPr marL="0" indent="0">
              <a:lnSpc>
                <a:spcPts val="1750"/>
              </a:lnSpc>
              <a:spcAft>
                <a:spcPts val="250"/>
              </a:spcAft>
              <a:buFontTx/>
              <a:buNone/>
              <a:defRPr sz="1725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685800" eaLnBrk="0" hangingPunct="0">
              <a:defRPr smtClean="0"/>
            </a:lvl1pPr>
          </a:lstStyle>
          <a:p>
            <a:pPr>
              <a:defRPr/>
            </a:pPr>
            <a:fld id="{F44C989A-AEEE-4FE4-BF01-5FF46CA7F7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ヒラギノ角ゴ Pro W3" pitchFamily="28" charset="-128"/>
              </a:defRPr>
            </a:lvl1pPr>
          </a:lstStyle>
          <a:p>
            <a:pPr>
              <a:defRPr/>
            </a:pPr>
            <a:r>
              <a:rPr lang="en-US" dirty="0"/>
              <a:t>CoreValve  |   June 14, 2017   |   Confidential,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7383969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78355" y="278759"/>
            <a:ext cx="8382001" cy="200025"/>
          </a:xfrm>
        </p:spPr>
        <p:txBody>
          <a:bodyPr/>
          <a:lstStyle>
            <a:lvl1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78355" y="468630"/>
            <a:ext cx="8382001" cy="200025"/>
          </a:xfrm>
        </p:spPr>
        <p:txBody>
          <a:bodyPr>
            <a:noAutofit/>
          </a:bodyPr>
          <a:lstStyle>
            <a:lvl1pPr marL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25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25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25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25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25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1750"/>
              </a:lnSpc>
              <a:spcAft>
                <a:spcPts val="250"/>
              </a:spcAft>
              <a:buFontTx/>
              <a:buNone/>
              <a:defRPr sz="1725" b="0" i="0" cap="all">
                <a:latin typeface="Effra Light"/>
                <a:cs typeface="Effra Light"/>
              </a:defRPr>
            </a:lvl6pPr>
            <a:lvl7pPr marL="0" indent="0">
              <a:lnSpc>
                <a:spcPts val="1750"/>
              </a:lnSpc>
              <a:spcAft>
                <a:spcPts val="250"/>
              </a:spcAft>
              <a:buFontTx/>
              <a:buNone/>
              <a:defRPr sz="1725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55" y="998140"/>
            <a:ext cx="4192323" cy="3429993"/>
          </a:xfrm>
        </p:spPr>
        <p:txBody>
          <a:bodyPr rIns="1523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4570678" y="998140"/>
            <a:ext cx="4189677" cy="3429993"/>
          </a:xfrm>
        </p:spPr>
        <p:txBody>
          <a:bodyPr rIns="1523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685800" eaLnBrk="0" hangingPunct="0">
              <a:defRPr smtClean="0"/>
            </a:lvl1pPr>
          </a:lstStyle>
          <a:p>
            <a:pPr>
              <a:defRPr/>
            </a:pPr>
            <a:fld id="{0FC8AD1B-5A6B-4EB3-B8A5-F5D280BE36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ヒラギノ角ゴ Pro W3" pitchFamily="28" charset="-128"/>
              </a:defRPr>
            </a:lvl1pPr>
          </a:lstStyle>
          <a:p>
            <a:pPr>
              <a:defRPr/>
            </a:pPr>
            <a:r>
              <a:rPr lang="en-US" dirty="0"/>
              <a:t>CoreValve  |   June 14, 2017   |   Confidential,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4643717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Intr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78356" y="280035"/>
            <a:ext cx="8381999" cy="200025"/>
          </a:xfrm>
        </p:spPr>
        <p:txBody>
          <a:bodyPr/>
          <a:lstStyle>
            <a:lvl1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78356" y="468630"/>
            <a:ext cx="8381999" cy="200025"/>
          </a:xfrm>
        </p:spPr>
        <p:txBody>
          <a:bodyPr>
            <a:noAutofit/>
          </a:bodyPr>
          <a:lstStyle>
            <a:lvl1pPr marL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25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25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25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25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25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1750"/>
              </a:lnSpc>
              <a:spcAft>
                <a:spcPts val="250"/>
              </a:spcAft>
              <a:buFontTx/>
              <a:buNone/>
              <a:defRPr sz="1725" b="0" i="0" cap="all">
                <a:latin typeface="Effra Light"/>
                <a:cs typeface="Effra Light"/>
              </a:defRPr>
            </a:lvl6pPr>
            <a:lvl7pPr marL="0" indent="0">
              <a:lnSpc>
                <a:spcPts val="1750"/>
              </a:lnSpc>
              <a:spcAft>
                <a:spcPts val="250"/>
              </a:spcAft>
              <a:buFontTx/>
              <a:buNone/>
              <a:defRPr sz="1725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54" y="998141"/>
            <a:ext cx="8382000" cy="514350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Aft>
                <a:spcPts val="500"/>
              </a:spcAft>
              <a:buFontTx/>
              <a:buNone/>
              <a:defRPr sz="1350" baseline="0">
                <a:solidFill>
                  <a:schemeClr val="tx1"/>
                </a:solidFill>
                <a:latin typeface="Effra"/>
              </a:defRPr>
            </a:lvl1pPr>
            <a:lvl2pPr marL="0" indent="0">
              <a:lnSpc>
                <a:spcPts val="1500"/>
              </a:lnSpc>
              <a:spcAft>
                <a:spcPts val="500"/>
              </a:spcAft>
              <a:buFontTx/>
              <a:buNone/>
              <a:defRPr sz="1350">
                <a:solidFill>
                  <a:schemeClr val="tx1"/>
                </a:solidFill>
                <a:latin typeface="Effra"/>
              </a:defRPr>
            </a:lvl2pPr>
            <a:lvl3pPr marL="0" indent="0">
              <a:lnSpc>
                <a:spcPts val="1500"/>
              </a:lnSpc>
              <a:spcAft>
                <a:spcPts val="500"/>
              </a:spcAft>
              <a:buFontTx/>
              <a:buNone/>
              <a:defRPr sz="1350">
                <a:solidFill>
                  <a:schemeClr val="tx1"/>
                </a:solidFill>
                <a:latin typeface="Effra"/>
              </a:defRPr>
            </a:lvl3pPr>
            <a:lvl4pPr marL="0" indent="0">
              <a:lnSpc>
                <a:spcPts val="1500"/>
              </a:lnSpc>
              <a:spcAft>
                <a:spcPts val="500"/>
              </a:spcAft>
              <a:buFontTx/>
              <a:buNone/>
              <a:defRPr sz="1350">
                <a:solidFill>
                  <a:schemeClr val="tx1"/>
                </a:solidFill>
                <a:latin typeface="Effra"/>
              </a:defRPr>
            </a:lvl4pPr>
            <a:lvl5pPr marL="0" indent="0">
              <a:lnSpc>
                <a:spcPts val="1500"/>
              </a:lnSpc>
              <a:spcAft>
                <a:spcPts val="500"/>
              </a:spcAft>
              <a:buFontTx/>
              <a:buNone/>
              <a:defRPr sz="1350">
                <a:solidFill>
                  <a:schemeClr val="tx1"/>
                </a:solidFill>
                <a:latin typeface="Effra"/>
              </a:defRPr>
            </a:lvl5pPr>
            <a:lvl6pPr marL="0" indent="0">
              <a:lnSpc>
                <a:spcPts val="1625"/>
              </a:lnSpc>
              <a:buFontTx/>
              <a:buNone/>
              <a:defRPr sz="1425">
                <a:solidFill>
                  <a:schemeClr val="tx1"/>
                </a:solidFill>
              </a:defRPr>
            </a:lvl6pPr>
            <a:lvl7pPr marL="0" indent="0">
              <a:lnSpc>
                <a:spcPts val="1625"/>
              </a:lnSpc>
              <a:buFontTx/>
              <a:buNone/>
              <a:defRPr sz="1425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378355" y="1518040"/>
            <a:ext cx="4192323" cy="2910094"/>
          </a:xfrm>
        </p:spPr>
        <p:txBody>
          <a:bodyPr rIns="152394"/>
          <a:lstStyle>
            <a:lvl1pPr marL="285739" indent="-142869" algn="l">
              <a:lnSpc>
                <a:spcPts val="1375"/>
              </a:lnSpc>
              <a:spcAft>
                <a:spcPts val="375"/>
              </a:spcAft>
              <a:buFont typeface="Wingdings" charset="2"/>
              <a:buChar char="§"/>
              <a:defRPr sz="1275">
                <a:solidFill>
                  <a:schemeClr val="tx2"/>
                </a:solidFill>
              </a:defRPr>
            </a:lvl1pPr>
            <a:lvl2pPr marL="428608" indent="-142869">
              <a:defRPr>
                <a:solidFill>
                  <a:schemeClr val="tx2"/>
                </a:solidFill>
              </a:defRPr>
            </a:lvl2pPr>
            <a:lvl3pPr marL="574454" indent="-142869">
              <a:defRPr>
                <a:solidFill>
                  <a:schemeClr val="tx2"/>
                </a:solidFill>
              </a:defRPr>
            </a:lvl3pPr>
            <a:lvl4pPr marL="716331" indent="-142869">
              <a:defRPr/>
            </a:lvl4pPr>
            <a:lvl5pPr marL="860193" indent="-141878">
              <a:defRPr/>
            </a:lvl5pPr>
            <a:lvl6pPr marL="1001078" indent="-140885">
              <a:defRPr/>
            </a:lvl6pPr>
            <a:lvl7pPr marL="1142954" indent="-141878" defTabSz="312526"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4570678" y="1518040"/>
            <a:ext cx="4189677" cy="2910094"/>
          </a:xfrm>
        </p:spPr>
        <p:txBody>
          <a:bodyPr rIns="152394"/>
          <a:lstStyle>
            <a:lvl1pPr marL="285739" indent="-142869" algn="l">
              <a:lnSpc>
                <a:spcPts val="1375"/>
              </a:lnSpc>
              <a:spcAft>
                <a:spcPts val="375"/>
              </a:spcAft>
              <a:buFont typeface="Wingdings" charset="2"/>
              <a:buChar char="§"/>
              <a:defRPr sz="1275">
                <a:solidFill>
                  <a:srgbClr val="004B87"/>
                </a:solidFill>
              </a:defRPr>
            </a:lvl1pPr>
            <a:lvl2pPr marL="428608" indent="-142869">
              <a:defRPr>
                <a:solidFill>
                  <a:srgbClr val="004B87"/>
                </a:solidFill>
              </a:defRPr>
            </a:lvl2pPr>
            <a:lvl3pPr marL="574454" indent="-142869">
              <a:defRPr>
                <a:solidFill>
                  <a:srgbClr val="004B87"/>
                </a:solidFill>
              </a:defRPr>
            </a:lvl3pPr>
            <a:lvl4pPr marL="716331" indent="-142869">
              <a:defRPr/>
            </a:lvl4pPr>
            <a:lvl5pPr marL="860193" indent="-141878">
              <a:defRPr/>
            </a:lvl5pPr>
            <a:lvl6pPr marL="1001078" indent="-140885">
              <a:defRPr/>
            </a:lvl6pPr>
            <a:lvl7pPr marL="1142954" indent="-141878" defTabSz="312526"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685800" eaLnBrk="0" hangingPunct="0">
              <a:defRPr smtClean="0"/>
            </a:lvl1pPr>
          </a:lstStyle>
          <a:p>
            <a:pPr>
              <a:defRPr/>
            </a:pPr>
            <a:fld id="{B1BB56DD-445E-4F57-9D3F-0BCFF47E4B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ヒラギノ角ゴ Pro W3" pitchFamily="28" charset="-128"/>
              </a:defRPr>
            </a:lvl1pPr>
          </a:lstStyle>
          <a:p>
            <a:pPr>
              <a:defRPr/>
            </a:pPr>
            <a:r>
              <a:rPr lang="en-US" dirty="0"/>
              <a:t>CoreValve  |   June 14, 2017   |   Confidential,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4532195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78354" y="280035"/>
            <a:ext cx="5087930" cy="200025"/>
          </a:xfrm>
        </p:spPr>
        <p:txBody>
          <a:bodyPr/>
          <a:lstStyle>
            <a:lvl1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78354" y="468630"/>
            <a:ext cx="5087930" cy="200025"/>
          </a:xfrm>
        </p:spPr>
        <p:txBody>
          <a:bodyPr>
            <a:noAutofit/>
          </a:bodyPr>
          <a:lstStyle>
            <a:lvl1pPr marL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25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25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25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25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25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1750"/>
              </a:lnSpc>
              <a:spcAft>
                <a:spcPts val="250"/>
              </a:spcAft>
              <a:buFontTx/>
              <a:buNone/>
              <a:defRPr sz="1725" b="0" i="0" cap="all">
                <a:latin typeface="Effra Light"/>
                <a:cs typeface="Effra Light"/>
              </a:defRPr>
            </a:lvl6pPr>
            <a:lvl7pPr marL="0" indent="0">
              <a:lnSpc>
                <a:spcPts val="1750"/>
              </a:lnSpc>
              <a:spcAft>
                <a:spcPts val="250"/>
              </a:spcAft>
              <a:buFontTx/>
              <a:buNone/>
              <a:defRPr sz="1725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54" y="1004095"/>
            <a:ext cx="5087930" cy="34240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611813" y="0"/>
            <a:ext cx="3532187" cy="4714875"/>
          </a:xfrm>
        </p:spPr>
        <p:txBody>
          <a:bodyPr lIns="76197" tIns="38098" rIns="76197" bIns="38098" rtlCol="0">
            <a:normAutofit/>
          </a:bodyPr>
          <a:lstStyle>
            <a:lvl1pPr marL="0" indent="0">
              <a:lnSpc>
                <a:spcPts val="1125"/>
              </a:lnSpc>
              <a:buNone/>
              <a:defRPr sz="1125" cap="all" baseline="0">
                <a:solidFill>
                  <a:schemeClr val="bg2"/>
                </a:solidFill>
                <a:latin typeface="Effra Ligh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685800" eaLnBrk="0" hangingPunct="0">
              <a:defRPr smtClean="0"/>
            </a:lvl1pPr>
          </a:lstStyle>
          <a:p>
            <a:pPr>
              <a:defRPr/>
            </a:pPr>
            <a:fld id="{D8D13209-A696-442E-9E38-21CA74766D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ヒラギノ角ゴ Pro W3" pitchFamily="28" charset="-128"/>
              </a:defRPr>
            </a:lvl1pPr>
          </a:lstStyle>
          <a:p>
            <a:pPr>
              <a:defRPr/>
            </a:pPr>
            <a:r>
              <a:rPr lang="en-US"/>
              <a:t>Presentation Title (Edit on Slide Master)   |   June 1, 2015   |   Confidential, for Internal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064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  <a:latin typeface="+mn-lt"/>
              </a:defRPr>
            </a:lvl1pPr>
            <a:lvl2pPr>
              <a:defRPr b="0">
                <a:solidFill>
                  <a:schemeClr val="bg1"/>
                </a:solidFill>
                <a:latin typeface="+mn-lt"/>
              </a:defRPr>
            </a:lvl2pPr>
            <a:lvl3pPr>
              <a:defRPr b="0">
                <a:solidFill>
                  <a:schemeClr val="bg1"/>
                </a:solidFill>
                <a:latin typeface="+mn-lt"/>
              </a:defRPr>
            </a:lvl3pPr>
            <a:lvl4pPr>
              <a:defRPr b="0">
                <a:solidFill>
                  <a:schemeClr val="bg1"/>
                </a:solidFill>
                <a:latin typeface="+mn-lt"/>
              </a:defRPr>
            </a:lvl4pPr>
            <a:lvl5pPr>
              <a:defRPr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D81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16885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356" y="280035"/>
            <a:ext cx="8381999" cy="200025"/>
          </a:xfrm>
        </p:spPr>
        <p:txBody>
          <a:bodyPr/>
          <a:lstStyle>
            <a:lvl1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78354" y="468630"/>
            <a:ext cx="8382000" cy="200025"/>
          </a:xfrm>
        </p:spPr>
        <p:txBody>
          <a:bodyPr>
            <a:noAutofit/>
          </a:bodyPr>
          <a:lstStyle>
            <a:lvl1pPr marL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25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25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25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25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25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1750"/>
              </a:lnSpc>
              <a:spcAft>
                <a:spcPts val="250"/>
              </a:spcAft>
              <a:buFontTx/>
              <a:buNone/>
              <a:defRPr sz="1725" b="0" i="0" cap="all">
                <a:latin typeface="Effra Light"/>
                <a:cs typeface="Effra Light"/>
              </a:defRPr>
            </a:lvl6pPr>
            <a:lvl7pPr marL="0" indent="0">
              <a:lnSpc>
                <a:spcPts val="1750"/>
              </a:lnSpc>
              <a:spcAft>
                <a:spcPts val="250"/>
              </a:spcAft>
              <a:buFontTx/>
              <a:buNone/>
              <a:defRPr sz="1725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90261" y="2182481"/>
            <a:ext cx="1196340" cy="897255"/>
          </a:xfrm>
        </p:spPr>
        <p:txBody>
          <a:bodyPr rtlCol="0">
            <a:normAutofit/>
          </a:bodyPr>
          <a:lstStyle>
            <a:lvl1pPr>
              <a:lnSpc>
                <a:spcPts val="875"/>
              </a:lnSpc>
              <a:spcAft>
                <a:spcPts val="0"/>
              </a:spcAft>
              <a:defRPr sz="75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577067" y="2182481"/>
            <a:ext cx="1196340" cy="897255"/>
          </a:xfrm>
        </p:spPr>
        <p:txBody>
          <a:bodyPr rtlCol="0">
            <a:normAutofit/>
          </a:bodyPr>
          <a:lstStyle>
            <a:lvl1pPr>
              <a:lnSpc>
                <a:spcPts val="875"/>
              </a:lnSpc>
              <a:spcAft>
                <a:spcPts val="0"/>
              </a:spcAft>
              <a:defRPr sz="75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774456" y="2182481"/>
            <a:ext cx="1196340" cy="897255"/>
          </a:xfrm>
        </p:spPr>
        <p:txBody>
          <a:bodyPr rtlCol="0">
            <a:normAutofit/>
          </a:bodyPr>
          <a:lstStyle>
            <a:lvl1pPr>
              <a:lnSpc>
                <a:spcPts val="875"/>
              </a:lnSpc>
              <a:spcAft>
                <a:spcPts val="0"/>
              </a:spcAft>
              <a:defRPr sz="75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971845" y="2182481"/>
            <a:ext cx="1196340" cy="897255"/>
          </a:xfrm>
        </p:spPr>
        <p:txBody>
          <a:bodyPr rtlCol="0">
            <a:normAutofit/>
          </a:bodyPr>
          <a:lstStyle>
            <a:lvl1pPr>
              <a:lnSpc>
                <a:spcPts val="875"/>
              </a:lnSpc>
              <a:spcAft>
                <a:spcPts val="0"/>
              </a:spcAft>
              <a:defRPr sz="75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169234" y="2182481"/>
            <a:ext cx="1196340" cy="897255"/>
          </a:xfrm>
        </p:spPr>
        <p:txBody>
          <a:bodyPr rtlCol="0">
            <a:normAutofit/>
          </a:bodyPr>
          <a:lstStyle>
            <a:lvl1pPr>
              <a:lnSpc>
                <a:spcPts val="875"/>
              </a:lnSpc>
              <a:spcAft>
                <a:spcPts val="0"/>
              </a:spcAft>
              <a:defRPr sz="75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366623" y="2182481"/>
            <a:ext cx="1196340" cy="897255"/>
          </a:xfrm>
        </p:spPr>
        <p:txBody>
          <a:bodyPr rtlCol="0">
            <a:normAutofit/>
          </a:bodyPr>
          <a:lstStyle>
            <a:lvl1pPr>
              <a:lnSpc>
                <a:spcPts val="875"/>
              </a:lnSpc>
              <a:spcAft>
                <a:spcPts val="0"/>
              </a:spcAft>
              <a:defRPr sz="75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7564014" y="2182481"/>
            <a:ext cx="1196340" cy="897255"/>
          </a:xfrm>
        </p:spPr>
        <p:txBody>
          <a:bodyPr rtlCol="0">
            <a:normAutofit/>
          </a:bodyPr>
          <a:lstStyle>
            <a:lvl1pPr>
              <a:lnSpc>
                <a:spcPts val="875"/>
              </a:lnSpc>
              <a:spcAft>
                <a:spcPts val="0"/>
              </a:spcAft>
              <a:defRPr sz="75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390261" y="1283045"/>
            <a:ext cx="1196340" cy="897255"/>
          </a:xfrm>
        </p:spPr>
        <p:txBody>
          <a:bodyPr lIns="76197" tIns="76197" rIns="76197" bIns="76197" anchor="b">
            <a:noAutofit/>
          </a:bodyPr>
          <a:lstStyle>
            <a:lvl1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1577067" y="1283045"/>
            <a:ext cx="1196340" cy="897255"/>
          </a:xfrm>
        </p:spPr>
        <p:txBody>
          <a:bodyPr lIns="76197" tIns="76197" rIns="76197" bIns="76197" anchor="b">
            <a:noAutofit/>
          </a:bodyPr>
          <a:lstStyle>
            <a:lvl1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2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2774456" y="1283045"/>
            <a:ext cx="1196340" cy="897255"/>
          </a:xfrm>
        </p:spPr>
        <p:txBody>
          <a:bodyPr lIns="76197" tIns="76197" rIns="76197" bIns="76197" anchor="b">
            <a:noAutofit/>
          </a:bodyPr>
          <a:lstStyle>
            <a:lvl1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3971845" y="1283045"/>
            <a:ext cx="1196340" cy="897255"/>
          </a:xfrm>
        </p:spPr>
        <p:txBody>
          <a:bodyPr lIns="76197" tIns="76197" rIns="76197" bIns="76197" anchor="b">
            <a:noAutofit/>
          </a:bodyPr>
          <a:lstStyle>
            <a:lvl1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5169234" y="1283045"/>
            <a:ext cx="1196340" cy="897255"/>
          </a:xfrm>
        </p:spPr>
        <p:txBody>
          <a:bodyPr lIns="76197" tIns="76197" rIns="76197" bIns="76197" anchor="b">
            <a:noAutofit/>
          </a:bodyPr>
          <a:lstStyle>
            <a:lvl1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29"/>
          </p:nvPr>
        </p:nvSpPr>
        <p:spPr>
          <a:xfrm>
            <a:off x="6366623" y="1283045"/>
            <a:ext cx="1196340" cy="897255"/>
          </a:xfrm>
        </p:spPr>
        <p:txBody>
          <a:bodyPr lIns="76197" tIns="76197" rIns="76197" bIns="76197" anchor="b">
            <a:noAutofit/>
          </a:bodyPr>
          <a:lstStyle>
            <a:lvl1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7564014" y="1283045"/>
            <a:ext cx="1196340" cy="897255"/>
          </a:xfrm>
        </p:spPr>
        <p:txBody>
          <a:bodyPr lIns="76197" tIns="76197" rIns="76197" bIns="76197" anchor="b">
            <a:noAutofit/>
          </a:bodyPr>
          <a:lstStyle>
            <a:lvl1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7" name="Text Placeholder 27"/>
          <p:cNvSpPr>
            <a:spLocks noGrp="1"/>
          </p:cNvSpPr>
          <p:nvPr>
            <p:ph type="body" sz="quarter" idx="34"/>
          </p:nvPr>
        </p:nvSpPr>
        <p:spPr>
          <a:xfrm>
            <a:off x="390261" y="1283044"/>
            <a:ext cx="1196340" cy="2286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" name="Text Placeholder 27"/>
          <p:cNvSpPr>
            <a:spLocks noGrp="1"/>
          </p:cNvSpPr>
          <p:nvPr>
            <p:ph type="body" sz="quarter" idx="35"/>
          </p:nvPr>
        </p:nvSpPr>
        <p:spPr>
          <a:xfrm>
            <a:off x="1577067" y="1283044"/>
            <a:ext cx="1196340" cy="2286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9" name="Text Placeholder 27"/>
          <p:cNvSpPr>
            <a:spLocks noGrp="1"/>
          </p:cNvSpPr>
          <p:nvPr>
            <p:ph type="body" sz="quarter" idx="36"/>
          </p:nvPr>
        </p:nvSpPr>
        <p:spPr>
          <a:xfrm>
            <a:off x="2774456" y="1283044"/>
            <a:ext cx="1196340" cy="2286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0" name="Text Placeholder 27"/>
          <p:cNvSpPr>
            <a:spLocks noGrp="1"/>
          </p:cNvSpPr>
          <p:nvPr>
            <p:ph type="body" sz="quarter" idx="37"/>
          </p:nvPr>
        </p:nvSpPr>
        <p:spPr>
          <a:xfrm>
            <a:off x="3971845" y="1283044"/>
            <a:ext cx="1196340" cy="2286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1" name="Text Placeholder 27"/>
          <p:cNvSpPr>
            <a:spLocks noGrp="1"/>
          </p:cNvSpPr>
          <p:nvPr>
            <p:ph type="body" sz="quarter" idx="38"/>
          </p:nvPr>
        </p:nvSpPr>
        <p:spPr>
          <a:xfrm>
            <a:off x="5169234" y="1283044"/>
            <a:ext cx="1196340" cy="2286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2" name="Text Placeholder 27"/>
          <p:cNvSpPr>
            <a:spLocks noGrp="1"/>
          </p:cNvSpPr>
          <p:nvPr>
            <p:ph type="body" sz="quarter" idx="39"/>
          </p:nvPr>
        </p:nvSpPr>
        <p:spPr>
          <a:xfrm>
            <a:off x="6366623" y="1283044"/>
            <a:ext cx="1196340" cy="2286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3" name="Text Placeholder 27"/>
          <p:cNvSpPr>
            <a:spLocks noGrp="1"/>
          </p:cNvSpPr>
          <p:nvPr>
            <p:ph type="body" sz="quarter" idx="40"/>
          </p:nvPr>
        </p:nvSpPr>
        <p:spPr>
          <a:xfrm>
            <a:off x="7564014" y="1283044"/>
            <a:ext cx="1196340" cy="2286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44"/>
          </p:nvPr>
        </p:nvSpPr>
        <p:spPr>
          <a:xfrm>
            <a:off x="390261" y="3076176"/>
            <a:ext cx="1196340" cy="897255"/>
          </a:xfrm>
        </p:spPr>
        <p:txBody>
          <a:bodyPr lIns="76197" tIns="76197" rIns="76197" bIns="76197" anchor="b">
            <a:noAutofit/>
          </a:bodyPr>
          <a:lstStyle>
            <a:lvl1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45"/>
          </p:nvPr>
        </p:nvSpPr>
        <p:spPr>
          <a:xfrm>
            <a:off x="1577067" y="3076176"/>
            <a:ext cx="1196340" cy="897255"/>
          </a:xfrm>
        </p:spPr>
        <p:txBody>
          <a:bodyPr lIns="76197" tIns="76197" rIns="76197" bIns="76197" anchor="b">
            <a:noAutofit/>
          </a:bodyPr>
          <a:lstStyle>
            <a:lvl1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46"/>
          </p:nvPr>
        </p:nvSpPr>
        <p:spPr>
          <a:xfrm>
            <a:off x="2774456" y="3076176"/>
            <a:ext cx="1196340" cy="897255"/>
          </a:xfrm>
        </p:spPr>
        <p:txBody>
          <a:bodyPr lIns="76197" tIns="76197" rIns="76197" bIns="76197" anchor="b">
            <a:noAutofit/>
          </a:bodyPr>
          <a:lstStyle>
            <a:lvl1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47"/>
          </p:nvPr>
        </p:nvSpPr>
        <p:spPr>
          <a:xfrm>
            <a:off x="3971845" y="3076176"/>
            <a:ext cx="1196340" cy="897255"/>
          </a:xfrm>
        </p:spPr>
        <p:txBody>
          <a:bodyPr lIns="76197" tIns="76197" rIns="76197" bIns="76197" anchor="b">
            <a:noAutofit/>
          </a:bodyPr>
          <a:lstStyle>
            <a:lvl1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48"/>
          </p:nvPr>
        </p:nvSpPr>
        <p:spPr>
          <a:xfrm>
            <a:off x="5169234" y="3076176"/>
            <a:ext cx="1196340" cy="897255"/>
          </a:xfrm>
        </p:spPr>
        <p:txBody>
          <a:bodyPr lIns="76197" tIns="76197" rIns="76197" bIns="76197" anchor="b">
            <a:noAutofit/>
          </a:bodyPr>
          <a:lstStyle>
            <a:lvl1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49"/>
          </p:nvPr>
        </p:nvSpPr>
        <p:spPr>
          <a:xfrm>
            <a:off x="6366623" y="3076176"/>
            <a:ext cx="1196340" cy="897255"/>
          </a:xfrm>
        </p:spPr>
        <p:txBody>
          <a:bodyPr lIns="76197" tIns="76197" rIns="76197" bIns="76197" anchor="b">
            <a:noAutofit/>
          </a:bodyPr>
          <a:lstStyle>
            <a:lvl1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50"/>
          </p:nvPr>
        </p:nvSpPr>
        <p:spPr>
          <a:xfrm>
            <a:off x="7564014" y="3076176"/>
            <a:ext cx="1196340" cy="897255"/>
          </a:xfrm>
        </p:spPr>
        <p:txBody>
          <a:bodyPr lIns="76197" tIns="76197" rIns="76197" bIns="76197" anchor="b">
            <a:noAutofit/>
          </a:bodyPr>
          <a:lstStyle>
            <a:lvl1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875"/>
              </a:lnSpc>
              <a:spcAft>
                <a:spcPts val="0"/>
              </a:spcAft>
              <a:buFontTx/>
              <a:buNone/>
              <a:defRPr sz="9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1" name="Text Placeholder 27"/>
          <p:cNvSpPr>
            <a:spLocks noGrp="1"/>
          </p:cNvSpPr>
          <p:nvPr>
            <p:ph type="body" sz="quarter" idx="54"/>
          </p:nvPr>
        </p:nvSpPr>
        <p:spPr>
          <a:xfrm>
            <a:off x="390261" y="3076176"/>
            <a:ext cx="1196340" cy="2286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2" name="Text Placeholder 27"/>
          <p:cNvSpPr>
            <a:spLocks noGrp="1"/>
          </p:cNvSpPr>
          <p:nvPr>
            <p:ph type="body" sz="quarter" idx="55"/>
          </p:nvPr>
        </p:nvSpPr>
        <p:spPr>
          <a:xfrm>
            <a:off x="1577067" y="3076176"/>
            <a:ext cx="1196340" cy="2286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3" name="Text Placeholder 27"/>
          <p:cNvSpPr>
            <a:spLocks noGrp="1"/>
          </p:cNvSpPr>
          <p:nvPr>
            <p:ph type="body" sz="quarter" idx="56"/>
          </p:nvPr>
        </p:nvSpPr>
        <p:spPr>
          <a:xfrm>
            <a:off x="2774456" y="3076176"/>
            <a:ext cx="1196340" cy="2286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4" name="Text Placeholder 27"/>
          <p:cNvSpPr>
            <a:spLocks noGrp="1"/>
          </p:cNvSpPr>
          <p:nvPr>
            <p:ph type="body" sz="quarter" idx="57"/>
          </p:nvPr>
        </p:nvSpPr>
        <p:spPr>
          <a:xfrm>
            <a:off x="3971845" y="3076176"/>
            <a:ext cx="1196340" cy="2286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5" name="Text Placeholder 27"/>
          <p:cNvSpPr>
            <a:spLocks noGrp="1"/>
          </p:cNvSpPr>
          <p:nvPr>
            <p:ph type="body" sz="quarter" idx="58"/>
          </p:nvPr>
        </p:nvSpPr>
        <p:spPr>
          <a:xfrm>
            <a:off x="5169234" y="3076176"/>
            <a:ext cx="1196340" cy="2286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6" name="Text Placeholder 27"/>
          <p:cNvSpPr>
            <a:spLocks noGrp="1"/>
          </p:cNvSpPr>
          <p:nvPr>
            <p:ph type="body" sz="quarter" idx="59"/>
          </p:nvPr>
        </p:nvSpPr>
        <p:spPr>
          <a:xfrm>
            <a:off x="6366623" y="3076176"/>
            <a:ext cx="1196340" cy="2286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7" name="Text Placeholder 27"/>
          <p:cNvSpPr>
            <a:spLocks noGrp="1"/>
          </p:cNvSpPr>
          <p:nvPr>
            <p:ph type="body" sz="quarter" idx="60"/>
          </p:nvPr>
        </p:nvSpPr>
        <p:spPr>
          <a:xfrm>
            <a:off x="7564014" y="3076176"/>
            <a:ext cx="1196340" cy="2286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25"/>
              </a:lnSpc>
              <a:spcAft>
                <a:spcPts val="0"/>
              </a:spcAft>
              <a:buFontTx/>
              <a:buNone/>
              <a:defRPr sz="1125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9" name="Slide Number Placeholder 8"/>
          <p:cNvSpPr>
            <a:spLocks noGrp="1"/>
          </p:cNvSpPr>
          <p:nvPr>
            <p:ph type="sldNum" sz="quarter" idx="61"/>
          </p:nvPr>
        </p:nvSpPr>
        <p:spPr/>
        <p:txBody>
          <a:bodyPr/>
          <a:lstStyle>
            <a:lvl1pPr defTabSz="685800" eaLnBrk="0" hangingPunct="0">
              <a:defRPr smtClean="0"/>
            </a:lvl1pPr>
          </a:lstStyle>
          <a:p>
            <a:pPr>
              <a:defRPr/>
            </a:pPr>
            <a:fld id="{6E217088-FF0E-4499-969F-5FF2F95B1A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0" name="Footer Placeholder 7"/>
          <p:cNvSpPr>
            <a:spLocks noGrp="1"/>
          </p:cNvSpPr>
          <p:nvPr>
            <p:ph type="ftr" sz="quarter" idx="62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ヒラギノ角ゴ Pro W3" pitchFamily="28" charset="-128"/>
              </a:defRPr>
            </a:lvl1pPr>
          </a:lstStyle>
          <a:p>
            <a:pPr>
              <a:defRPr/>
            </a:pPr>
            <a:r>
              <a:rPr lang="en-US"/>
              <a:t>Presentation Title (Edit on Slide Master)   |   June 1, 2015   |   Confidential, for Internal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2501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356" y="280035"/>
            <a:ext cx="8381999" cy="200025"/>
          </a:xfrm>
        </p:spPr>
        <p:txBody>
          <a:bodyPr/>
          <a:lstStyle>
            <a:lvl1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78354" y="468630"/>
            <a:ext cx="8382000" cy="200025"/>
          </a:xfrm>
        </p:spPr>
        <p:txBody>
          <a:bodyPr>
            <a:noAutofit/>
          </a:bodyPr>
          <a:lstStyle>
            <a:lvl1pPr marL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25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25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25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25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25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1750"/>
              </a:lnSpc>
              <a:spcAft>
                <a:spcPts val="250"/>
              </a:spcAft>
              <a:buFontTx/>
              <a:buNone/>
              <a:defRPr sz="1725" b="0" i="0" cap="all">
                <a:latin typeface="Effra Light"/>
                <a:cs typeface="Effra Light"/>
              </a:defRPr>
            </a:lvl6pPr>
            <a:lvl7pPr marL="0" indent="0">
              <a:lnSpc>
                <a:spcPts val="1750"/>
              </a:lnSpc>
              <a:spcAft>
                <a:spcPts val="250"/>
              </a:spcAft>
              <a:buFontTx/>
              <a:buNone/>
              <a:defRPr sz="1725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685800" eaLnBrk="0" hangingPunct="0">
              <a:defRPr smtClean="0"/>
            </a:lvl1pPr>
          </a:lstStyle>
          <a:p>
            <a:pPr>
              <a:defRPr/>
            </a:pPr>
            <a:fld id="{516F3142-1657-4247-A95B-3AE7CD8F3D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ヒラギノ角ゴ Pro W3" pitchFamily="28" charset="-128"/>
              </a:defRPr>
            </a:lvl1pPr>
          </a:lstStyle>
          <a:p>
            <a:pPr>
              <a:defRPr/>
            </a:pPr>
            <a:r>
              <a:rPr lang="en-US" dirty="0"/>
              <a:t>Presentation Title (Edit on Slide Master)   |   Sep 27, 20157   |   Confidential,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5114372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685800" eaLnBrk="0" hangingPunct="0">
              <a:defRPr smtClean="0"/>
            </a:lvl1pPr>
          </a:lstStyle>
          <a:p>
            <a:pPr>
              <a:defRPr/>
            </a:pPr>
            <a:fld id="{60FADD97-D5A4-45F3-8D93-0DCA5A6392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ヒラギノ角ゴ Pro W3" pitchFamily="28" charset="-128"/>
              </a:defRPr>
            </a:lvl1pPr>
          </a:lstStyle>
          <a:p>
            <a:pPr>
              <a:defRPr/>
            </a:pPr>
            <a:r>
              <a:rPr lang="en-US"/>
              <a:t>Presentation Title (Edit on Slide Master)   |   June 1, 2015   |   Confidential, for Internal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7065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378355" y="284757"/>
            <a:ext cx="8382001" cy="4257164"/>
          </a:xfrm>
          <a:prstGeom prst="frame">
            <a:avLst>
              <a:gd name="adj1" fmla="val 1811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endParaRPr lang="en-US" sz="103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30458" y="4399046"/>
            <a:ext cx="2513542" cy="85807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531495"/>
            <a:ext cx="5905500" cy="32861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0966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  <p:extLst>
    <p:ext uri="{DCECCB84-F9BA-43D5-87BE-67443E8EF086}">
      <p15:sldGuideLst xmlns:p15="http://schemas.microsoft.com/office/powerpoint/2012/main">
        <p15:guide id="1" pos="576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FE39-3000-4E83-8B99-2683516230C0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8B04-2D1C-424A-96A1-64E85F845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883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itle Slide_Swoos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837651"/>
          </a:xfrm>
        </p:spPr>
        <p:txBody>
          <a:bodyPr anchor="ctr">
            <a:noAutofit/>
          </a:bodyPr>
          <a:lstStyle>
            <a:lvl1pPr>
              <a:defRPr sz="3300">
                <a:solidFill>
                  <a:srgbClr val="E6C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44096"/>
            <a:ext cx="7772400" cy="51435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330654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837651"/>
          </a:xfrm>
        </p:spPr>
        <p:txBody>
          <a:bodyPr anchor="ctr">
            <a:noAutofit/>
          </a:bodyPr>
          <a:lstStyle>
            <a:lvl1pPr>
              <a:defRPr sz="3300">
                <a:solidFill>
                  <a:srgbClr val="E6C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44096"/>
            <a:ext cx="7772400" cy="51435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119160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D81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61439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  <a:latin typeface="+mn-lt"/>
              </a:defRPr>
            </a:lvl1pPr>
            <a:lvl2pPr>
              <a:defRPr b="0">
                <a:solidFill>
                  <a:schemeClr val="bg1"/>
                </a:solidFill>
                <a:latin typeface="+mn-lt"/>
              </a:defRPr>
            </a:lvl2pPr>
            <a:lvl3pPr>
              <a:defRPr b="0">
                <a:solidFill>
                  <a:schemeClr val="bg1"/>
                </a:solidFill>
                <a:latin typeface="+mn-lt"/>
              </a:defRPr>
            </a:lvl3pPr>
            <a:lvl4pPr>
              <a:defRPr b="0">
                <a:solidFill>
                  <a:schemeClr val="bg1"/>
                </a:solidFill>
                <a:latin typeface="+mn-lt"/>
              </a:defRPr>
            </a:lvl4pPr>
            <a:lvl5pPr>
              <a:defRPr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D81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31915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ord Slide_NO Swoos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25467"/>
            <a:ext cx="8686800" cy="3763310"/>
          </a:xfrm>
        </p:spPr>
        <p:txBody>
          <a:bodyPr/>
          <a:lstStyle>
            <a:lvl1pPr>
              <a:defRPr b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>
              <a:defRPr b="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>
              <a:defRPr b="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>
              <a:defRPr b="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>
              <a:defRPr b="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D81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3346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ord Slide_NO Swoos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25467"/>
            <a:ext cx="8686800" cy="3763310"/>
          </a:xfrm>
        </p:spPr>
        <p:txBody>
          <a:bodyPr/>
          <a:lstStyle>
            <a:lvl1pPr>
              <a:defRPr b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>
              <a:defRPr b="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>
              <a:defRPr b="0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>
              <a:defRPr b="0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>
              <a:defRPr b="0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D81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F0EC9E-59C0-45D0-8433-06004536B044}"/>
              </a:ext>
            </a:extLst>
          </p:cNvPr>
          <p:cNvSpPr txBox="1"/>
          <p:nvPr userDrawn="1"/>
        </p:nvSpPr>
        <p:spPr>
          <a:xfrm>
            <a:off x="8233039" y="4891356"/>
            <a:ext cx="907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62965C7-C12D-426C-8FA6-E0B4CDE75700}" type="slidenum">
              <a:rPr lang="en-US" sz="1200" b="0" i="0" smtClean="0">
                <a:solidFill>
                  <a:schemeClr val="bg1"/>
                </a:solidFill>
                <a:latin typeface="+mn-lt"/>
              </a:rPr>
              <a:t>‹#›</a:t>
            </a:fld>
            <a:endParaRPr lang="en-US" sz="1100" b="0" i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10DE8578-4F49-4DBC-8AC7-BF34A05EDE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403" y="6177"/>
            <a:ext cx="715596" cy="73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069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D81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37449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rgbClr val="FFD81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38863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4358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608" y="913498"/>
            <a:ext cx="8686800" cy="37633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0"/>
          <p:cNvSpPr>
            <a:spLocks noGrp="1"/>
          </p:cNvSpPr>
          <p:nvPr>
            <p:ph type="title"/>
          </p:nvPr>
        </p:nvSpPr>
        <p:spPr>
          <a:xfrm>
            <a:off x="242598" y="83977"/>
            <a:ext cx="8360227" cy="58256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FFD81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C04318-0D95-4FA2-924C-D152E751F18A}"/>
              </a:ext>
            </a:extLst>
          </p:cNvPr>
          <p:cNvSpPr txBox="1"/>
          <p:nvPr userDrawn="1"/>
        </p:nvSpPr>
        <p:spPr>
          <a:xfrm>
            <a:off x="6926581" y="15218"/>
            <a:ext cx="2270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i="0" u="none" dirty="0">
                <a:solidFill>
                  <a:schemeClr val="bg1"/>
                </a:solidFill>
                <a:latin typeface="Effra" panose="020B0603020203020204" pitchFamily="34" charset="0"/>
              </a:rPr>
              <a:t>Evolut Low Risk Trial–ACC.19</a:t>
            </a:r>
          </a:p>
        </p:txBody>
      </p:sp>
    </p:spTree>
    <p:extLst>
      <p:ext uri="{BB962C8B-B14F-4D97-AF65-F5344CB8AC3E}">
        <p14:creationId xmlns:p14="http://schemas.microsoft.com/office/powerpoint/2010/main" val="2790936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D81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1029693-D121-461D-9DDF-C3AF6F1355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403" y="6177"/>
            <a:ext cx="715596" cy="73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29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rgbClr val="FFD81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8E8DDE3-F201-4F08-AF94-585F75EAB2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403" y="6177"/>
            <a:ext cx="715596" cy="73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99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126830A-635F-484C-8E01-19F2A80155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403" y="6177"/>
            <a:ext cx="715596" cy="73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40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itle Slide_Swoos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837651"/>
          </a:xfrm>
        </p:spPr>
        <p:txBody>
          <a:bodyPr anchor="ctr">
            <a:noAutofit/>
          </a:bodyPr>
          <a:lstStyle>
            <a:lvl1pPr>
              <a:defRPr sz="3300">
                <a:solidFill>
                  <a:srgbClr val="E6C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44096"/>
            <a:ext cx="7772400" cy="51435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95250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image" Target="../media/image5.emf"/><Relationship Id="rId5" Type="http://schemas.openxmlformats.org/officeDocument/2006/relationships/slideLayout" Target="../slideLayouts/slideLayout31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image" Target="../media/image5.emf"/><Relationship Id="rId5" Type="http://schemas.openxmlformats.org/officeDocument/2006/relationships/slideLayout" Target="../slideLayouts/slideLayout40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49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ord Slide_NO Swoosh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5467"/>
            <a:ext cx="8686800" cy="3763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6485" y="153718"/>
            <a:ext cx="8450317" cy="5912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065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hf hdr="0" ftr="0" dt="0"/>
  <p:txStyles>
    <p:titleStyle>
      <a:lvl1pPr algn="l" defTabSz="685783" rtl="0" eaLnBrk="1" latinLnBrk="0" hangingPunct="1">
        <a:spcBef>
          <a:spcPct val="0"/>
        </a:spcBef>
        <a:buNone/>
        <a:defRPr lang="en-US" sz="2800" b="0" kern="1200" smtClean="0">
          <a:solidFill>
            <a:srgbClr val="FFD815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Arial" panose="020B0604020202020204" pitchFamily="34" charset="0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b="1" kern="1200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b="1" kern="1200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b="1" kern="1200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b="1" kern="1200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ord Slide_NO Swoosh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5467"/>
            <a:ext cx="8686800" cy="3763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6485" y="153718"/>
            <a:ext cx="8450317" cy="5912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60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</p:sldLayoutIdLst>
  <p:hf hdr="0" ftr="0" dt="0"/>
  <p:txStyles>
    <p:titleStyle>
      <a:lvl1pPr algn="l" defTabSz="685783" rtl="0" eaLnBrk="1" latinLnBrk="0" hangingPunct="1">
        <a:spcBef>
          <a:spcPct val="0"/>
        </a:spcBef>
        <a:buNone/>
        <a:defRPr lang="en-US" sz="2800" b="0" kern="1200" smtClean="0">
          <a:solidFill>
            <a:srgbClr val="FFD815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Arial" panose="020B0604020202020204" pitchFamily="34" charset="0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b="1" kern="1200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b="1" kern="1200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b="1" kern="1200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b="1" kern="1200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ord Slide_NO Swoosh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5467"/>
            <a:ext cx="8686800" cy="3763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6485" y="153718"/>
            <a:ext cx="8450317" cy="5912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5EB43A-9FA7-4156-9441-DA5410011A45}"/>
              </a:ext>
            </a:extLst>
          </p:cNvPr>
          <p:cNvSpPr txBox="1"/>
          <p:nvPr userDrawn="1"/>
        </p:nvSpPr>
        <p:spPr>
          <a:xfrm>
            <a:off x="-60960" y="4930819"/>
            <a:ext cx="3649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u="none" dirty="0">
                <a:solidFill>
                  <a:schemeClr val="bg1"/>
                </a:solidFill>
                <a:latin typeface="Effra" panose="020B0603020203020204" pitchFamily="34" charset="0"/>
              </a:rPr>
              <a:t>Evolut Low Risk Trial–ACC.19</a:t>
            </a:r>
          </a:p>
        </p:txBody>
      </p:sp>
    </p:spTree>
    <p:extLst>
      <p:ext uri="{BB962C8B-B14F-4D97-AF65-F5344CB8AC3E}">
        <p14:creationId xmlns:p14="http://schemas.microsoft.com/office/powerpoint/2010/main" val="201442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</p:sldLayoutIdLst>
  <p:hf hdr="0" ftr="0" dt="0"/>
  <p:txStyles>
    <p:titleStyle>
      <a:lvl1pPr algn="l" defTabSz="685783" rtl="0" eaLnBrk="1" latinLnBrk="0" hangingPunct="1">
        <a:spcBef>
          <a:spcPct val="0"/>
        </a:spcBef>
        <a:buNone/>
        <a:defRPr lang="en-US" sz="2800" b="0" kern="1200" smtClean="0">
          <a:solidFill>
            <a:srgbClr val="FFD815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Arial" panose="020B0604020202020204" pitchFamily="34" charset="0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b="1" kern="1200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b="1" kern="1200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b="1" kern="1200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b="1" kern="1200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4714875"/>
            <a:ext cx="6667500" cy="4286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48" tIns="28574" rIns="57148" bIns="28574"/>
          <a:lstStyle/>
          <a:p>
            <a:pPr algn="ctr" defTabSz="3427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67501" y="4714875"/>
            <a:ext cx="2474913" cy="4286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48" tIns="28574" rIns="57148" bIns="28574"/>
          <a:lstStyle/>
          <a:p>
            <a:pPr algn="ctr" defTabSz="3427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FFFFFF"/>
              </a:solidFill>
            </a:endParaRPr>
          </a:p>
        </p:txBody>
      </p:sp>
      <p:pic>
        <p:nvPicPr>
          <p:cNvPr id="2052" name="Picture 25" descr="med_logo_rgb_rev_REG_OL.emf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4" y="4698207"/>
            <a:ext cx="1550987" cy="53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4920854"/>
            <a:ext cx="381000" cy="1428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defTabSz="341710" eaLnBrk="1" hangingPunct="1">
              <a:lnSpc>
                <a:spcPts val="750"/>
              </a:lnSpc>
              <a:defRPr sz="600" smtClean="0">
                <a:solidFill>
                  <a:srgbClr val="FFFFFF"/>
                </a:solidFill>
                <a:latin typeface="Effra" panose="020B0603020203020204" pitchFamily="34" charset="0"/>
              </a:defRPr>
            </a:lvl1pPr>
          </a:lstStyle>
          <a:p>
            <a:pPr>
              <a:defRPr/>
            </a:pPr>
            <a:fld id="{06A6E4C9-C3A5-4672-BBCC-4216DEC9FB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4920854"/>
            <a:ext cx="5524500" cy="1428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342772" eaLnBrk="1" fontAlgn="auto" hangingPunct="1">
              <a:lnSpc>
                <a:spcPts val="75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Effra"/>
                <a:ea typeface="+mn-ea"/>
                <a:cs typeface="Effra"/>
              </a:defRPr>
            </a:lvl1pPr>
          </a:lstStyle>
          <a:p>
            <a:pPr>
              <a:defRPr/>
            </a:pPr>
            <a:r>
              <a:rPr lang="en-US"/>
              <a:t>Presentation Title (Edit on Slide Master)   |   June 1, 2015   |   Confidential, for Internal Use Only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825" y="278606"/>
            <a:ext cx="8382000" cy="571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77825" y="997744"/>
            <a:ext cx="8382000" cy="343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716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9" r:id="rId9"/>
  </p:sldLayoutIdLst>
  <p:hf hdr="0"/>
  <p:txStyles>
    <p:titleStyle>
      <a:lvl1pPr algn="l" defTabSz="341710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725" b="1" kern="1200" cap="all">
          <a:solidFill>
            <a:schemeClr val="tx1"/>
          </a:solidFill>
          <a:latin typeface="Effra"/>
          <a:ea typeface="+mj-ea"/>
          <a:cs typeface="+mj-cs"/>
        </a:defRPr>
      </a:lvl1pPr>
      <a:lvl2pPr algn="l" defTabSz="341710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725" b="1">
          <a:solidFill>
            <a:schemeClr val="tx1"/>
          </a:solidFill>
          <a:latin typeface="Effra" panose="020B0603020203020204" pitchFamily="34" charset="0"/>
        </a:defRPr>
      </a:lvl2pPr>
      <a:lvl3pPr algn="l" defTabSz="341710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725" b="1">
          <a:solidFill>
            <a:schemeClr val="tx1"/>
          </a:solidFill>
          <a:latin typeface="Effra" panose="020B0603020203020204" pitchFamily="34" charset="0"/>
        </a:defRPr>
      </a:lvl3pPr>
      <a:lvl4pPr algn="l" defTabSz="341710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725" b="1">
          <a:solidFill>
            <a:schemeClr val="tx1"/>
          </a:solidFill>
          <a:latin typeface="Effra" panose="020B0603020203020204" pitchFamily="34" charset="0"/>
        </a:defRPr>
      </a:lvl4pPr>
      <a:lvl5pPr algn="l" defTabSz="341710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725" b="1">
          <a:solidFill>
            <a:schemeClr val="tx1"/>
          </a:solidFill>
          <a:latin typeface="Effra" panose="020B0603020203020204" pitchFamily="34" charset="0"/>
        </a:defRPr>
      </a:lvl5pPr>
      <a:lvl6pPr marL="342900" algn="l" defTabSz="341710" rtl="0" fontAlgn="base">
        <a:lnSpc>
          <a:spcPts val="1500"/>
        </a:lnSpc>
        <a:spcBef>
          <a:spcPct val="0"/>
        </a:spcBef>
        <a:spcAft>
          <a:spcPct val="0"/>
        </a:spcAft>
        <a:defRPr sz="1725" b="1">
          <a:solidFill>
            <a:schemeClr val="tx1"/>
          </a:solidFill>
          <a:latin typeface="Effra" panose="020B0603020203020204" pitchFamily="34" charset="0"/>
        </a:defRPr>
      </a:lvl6pPr>
      <a:lvl7pPr marL="685800" algn="l" defTabSz="341710" rtl="0" fontAlgn="base">
        <a:lnSpc>
          <a:spcPts val="1500"/>
        </a:lnSpc>
        <a:spcBef>
          <a:spcPct val="0"/>
        </a:spcBef>
        <a:spcAft>
          <a:spcPct val="0"/>
        </a:spcAft>
        <a:defRPr sz="1725" b="1">
          <a:solidFill>
            <a:schemeClr val="tx1"/>
          </a:solidFill>
          <a:latin typeface="Effra" panose="020B0603020203020204" pitchFamily="34" charset="0"/>
        </a:defRPr>
      </a:lvl7pPr>
      <a:lvl8pPr marL="1028700" algn="l" defTabSz="341710" rtl="0" fontAlgn="base">
        <a:lnSpc>
          <a:spcPts val="1500"/>
        </a:lnSpc>
        <a:spcBef>
          <a:spcPct val="0"/>
        </a:spcBef>
        <a:spcAft>
          <a:spcPct val="0"/>
        </a:spcAft>
        <a:defRPr sz="1725" b="1">
          <a:solidFill>
            <a:schemeClr val="tx1"/>
          </a:solidFill>
          <a:latin typeface="Effra" panose="020B0603020203020204" pitchFamily="34" charset="0"/>
        </a:defRPr>
      </a:lvl8pPr>
      <a:lvl9pPr marL="1371600" algn="l" defTabSz="341710" rtl="0" fontAlgn="base">
        <a:lnSpc>
          <a:spcPts val="1500"/>
        </a:lnSpc>
        <a:spcBef>
          <a:spcPct val="0"/>
        </a:spcBef>
        <a:spcAft>
          <a:spcPct val="0"/>
        </a:spcAft>
        <a:defRPr sz="1725" b="1">
          <a:solidFill>
            <a:schemeClr val="tx1"/>
          </a:solidFill>
          <a:latin typeface="Effra" panose="020B0603020203020204" pitchFamily="34" charset="0"/>
        </a:defRPr>
      </a:lvl9pPr>
    </p:titleStyle>
    <p:bodyStyle>
      <a:lvl1pPr marL="141685" indent="-141685" algn="l" defTabSz="341710" rtl="0" eaLnBrk="0" fontAlgn="base" hangingPunct="0">
        <a:lnSpc>
          <a:spcPts val="1500"/>
        </a:lnSpc>
        <a:spcBef>
          <a:spcPct val="0"/>
        </a:spcBef>
        <a:spcAft>
          <a:spcPts val="497"/>
        </a:spcAft>
        <a:buFont typeface="Wingdings" panose="05000000000000000000" pitchFamily="2" charset="2"/>
        <a:buChar char="§"/>
        <a:defRPr kern="1200">
          <a:solidFill>
            <a:schemeClr val="tx1"/>
          </a:solidFill>
          <a:latin typeface="Effra"/>
          <a:ea typeface="+mn-ea"/>
          <a:cs typeface="+mn-cs"/>
        </a:defRPr>
      </a:lvl1pPr>
      <a:lvl2pPr marL="283369" indent="-141685" algn="l" defTabSz="341710" rtl="0" eaLnBrk="0" fontAlgn="base" hangingPunct="0">
        <a:lnSpc>
          <a:spcPts val="1379"/>
        </a:lnSpc>
        <a:spcBef>
          <a:spcPct val="0"/>
        </a:spcBef>
        <a:spcAft>
          <a:spcPts val="497"/>
        </a:spcAft>
        <a:buFont typeface="Wingdings" panose="05000000000000000000" pitchFamily="2" charset="2"/>
        <a:buChar char="§"/>
        <a:defRPr sz="1275" kern="1200">
          <a:solidFill>
            <a:schemeClr val="tx2"/>
          </a:solidFill>
          <a:latin typeface="Effra"/>
          <a:ea typeface="+mn-ea"/>
          <a:cs typeface="+mn-cs"/>
        </a:defRPr>
      </a:lvl2pPr>
      <a:lvl3pPr marL="427435" indent="-141685" algn="l" defTabSz="341710" rtl="0" eaLnBrk="0" fontAlgn="base" hangingPunct="0">
        <a:lnSpc>
          <a:spcPts val="1248"/>
        </a:lnSpc>
        <a:spcBef>
          <a:spcPct val="0"/>
        </a:spcBef>
        <a:spcAft>
          <a:spcPts val="497"/>
        </a:spcAft>
        <a:buFont typeface="Wingdings" panose="05000000000000000000" pitchFamily="2" charset="2"/>
        <a:buChar char="§"/>
        <a:defRPr sz="1125" kern="1200">
          <a:solidFill>
            <a:schemeClr val="tx2"/>
          </a:solidFill>
          <a:latin typeface="Effra"/>
          <a:ea typeface="+mn-ea"/>
          <a:cs typeface="+mn-cs"/>
        </a:defRPr>
      </a:lvl3pPr>
      <a:lvl4pPr marL="570310" indent="-141685" algn="l" defTabSz="341710" rtl="0" eaLnBrk="0" fontAlgn="base" hangingPunct="0">
        <a:lnSpc>
          <a:spcPts val="1248"/>
        </a:lnSpc>
        <a:spcBef>
          <a:spcPct val="0"/>
        </a:spcBef>
        <a:spcAft>
          <a:spcPts val="497"/>
        </a:spcAft>
        <a:buFont typeface="Wingdings" panose="05000000000000000000" pitchFamily="2" charset="2"/>
        <a:buChar char="§"/>
        <a:defRPr sz="1125" kern="1200">
          <a:solidFill>
            <a:schemeClr val="accent1"/>
          </a:solidFill>
          <a:latin typeface="+mn-lt"/>
          <a:ea typeface="+mn-ea"/>
          <a:cs typeface="+mn-cs"/>
        </a:defRPr>
      </a:lvl4pPr>
      <a:lvl5pPr marL="714375" indent="-141685" algn="l" defTabSz="341710" rtl="0" eaLnBrk="0" fontAlgn="base" hangingPunct="0">
        <a:lnSpc>
          <a:spcPts val="1125"/>
        </a:lnSpc>
        <a:spcBef>
          <a:spcPct val="0"/>
        </a:spcBef>
        <a:spcAft>
          <a:spcPts val="497"/>
        </a:spcAft>
        <a:buFont typeface="Lucida Grande"/>
        <a:buChar char="-"/>
        <a:defRPr sz="975" kern="1200">
          <a:solidFill>
            <a:schemeClr val="accent1"/>
          </a:solidFill>
          <a:latin typeface="Effra"/>
          <a:ea typeface="+mn-ea"/>
          <a:cs typeface="+mn-cs"/>
        </a:defRPr>
      </a:lvl5pPr>
      <a:lvl6pPr marL="856224" indent="-140885" algn="l" defTabSz="342772" rtl="0" eaLnBrk="1" latinLnBrk="0" hangingPunct="1">
        <a:lnSpc>
          <a:spcPts val="1125"/>
        </a:lnSpc>
        <a:spcBef>
          <a:spcPts val="0"/>
        </a:spcBef>
        <a:spcAft>
          <a:spcPts val="500"/>
        </a:spcAft>
        <a:buFont typeface="Lucida Grande"/>
        <a:buChar char="-"/>
        <a:defRPr sz="975" kern="1200">
          <a:solidFill>
            <a:schemeClr val="accent1"/>
          </a:solidFill>
          <a:latin typeface="Effra"/>
          <a:ea typeface="+mn-ea"/>
          <a:cs typeface="+mn-cs"/>
        </a:defRPr>
      </a:lvl6pPr>
      <a:lvl7pPr marL="998101" indent="-141878" algn="l" defTabSz="342772" rtl="0" eaLnBrk="1" latinLnBrk="0" hangingPunct="1">
        <a:lnSpc>
          <a:spcPts val="1125"/>
        </a:lnSpc>
        <a:spcBef>
          <a:spcPts val="0"/>
        </a:spcBef>
        <a:spcAft>
          <a:spcPts val="500"/>
        </a:spcAft>
        <a:buFont typeface="Lucida Grande"/>
        <a:buChar char="-"/>
        <a:defRPr sz="975" kern="1200">
          <a:solidFill>
            <a:schemeClr val="accent1"/>
          </a:solidFill>
          <a:latin typeface="Effra"/>
          <a:ea typeface="+mn-ea"/>
          <a:cs typeface="+mn-cs"/>
        </a:defRPr>
      </a:lvl7pPr>
      <a:lvl8pPr marL="2570790" indent="-171386" algn="l" defTabSz="34277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563" indent="-171386" algn="l" defTabSz="34277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772" algn="l" defTabSz="342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544" algn="l" defTabSz="342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16" algn="l" defTabSz="342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88" algn="l" defTabSz="342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0" algn="l" defTabSz="342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32" algn="l" defTabSz="342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04" algn="l" defTabSz="342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176" algn="l" defTabSz="342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4714875"/>
            <a:ext cx="6667500" cy="4286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48" tIns="28574" rIns="57148" bIns="28574"/>
          <a:lstStyle/>
          <a:p>
            <a:pPr algn="ctr" defTabSz="3427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67501" y="4714875"/>
            <a:ext cx="2474913" cy="4286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48" tIns="28574" rIns="57148" bIns="28574"/>
          <a:lstStyle/>
          <a:p>
            <a:pPr algn="ctr" defTabSz="3427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FFFFFF"/>
              </a:solidFill>
            </a:endParaRPr>
          </a:p>
        </p:txBody>
      </p:sp>
      <p:pic>
        <p:nvPicPr>
          <p:cNvPr id="2052" name="Picture 25" descr="med_logo_rgb_rev_REG_OL.emf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4" y="4698207"/>
            <a:ext cx="1550987" cy="53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4920854"/>
            <a:ext cx="381000" cy="1428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defTabSz="341710" eaLnBrk="1" hangingPunct="1">
              <a:lnSpc>
                <a:spcPts val="750"/>
              </a:lnSpc>
              <a:defRPr sz="600" smtClean="0">
                <a:solidFill>
                  <a:srgbClr val="FFFFFF"/>
                </a:solidFill>
                <a:latin typeface="Effra" panose="020B0603020203020204" pitchFamily="34" charset="0"/>
              </a:defRPr>
            </a:lvl1pPr>
          </a:lstStyle>
          <a:p>
            <a:pPr>
              <a:defRPr/>
            </a:pPr>
            <a:fld id="{06A6E4C9-C3A5-4672-BBCC-4216DEC9FB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4920854"/>
            <a:ext cx="5524500" cy="1428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342772" eaLnBrk="1" fontAlgn="auto" hangingPunct="1">
              <a:lnSpc>
                <a:spcPts val="750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Effra"/>
                <a:ea typeface="+mn-ea"/>
                <a:cs typeface="Effra"/>
              </a:defRPr>
            </a:lvl1pPr>
          </a:lstStyle>
          <a:p>
            <a:pPr>
              <a:defRPr/>
            </a:pPr>
            <a:r>
              <a:rPr lang="en-US"/>
              <a:t>Presentation Title (Edit on Slide Master)   |   June 1, 2015   |   Confidential, for Internal Use Only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825" y="278606"/>
            <a:ext cx="8382000" cy="571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77825" y="997744"/>
            <a:ext cx="8382000" cy="343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804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50" r:id="rId9"/>
  </p:sldLayoutIdLst>
  <p:hf hdr="0"/>
  <p:txStyles>
    <p:titleStyle>
      <a:lvl1pPr algn="l" defTabSz="341710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725" b="1" kern="1200" cap="all">
          <a:solidFill>
            <a:schemeClr val="tx1"/>
          </a:solidFill>
          <a:latin typeface="Effra"/>
          <a:ea typeface="+mj-ea"/>
          <a:cs typeface="+mj-cs"/>
        </a:defRPr>
      </a:lvl1pPr>
      <a:lvl2pPr algn="l" defTabSz="341710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725" b="1">
          <a:solidFill>
            <a:schemeClr val="tx1"/>
          </a:solidFill>
          <a:latin typeface="Effra" panose="020B0603020203020204" pitchFamily="34" charset="0"/>
        </a:defRPr>
      </a:lvl2pPr>
      <a:lvl3pPr algn="l" defTabSz="341710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725" b="1">
          <a:solidFill>
            <a:schemeClr val="tx1"/>
          </a:solidFill>
          <a:latin typeface="Effra" panose="020B0603020203020204" pitchFamily="34" charset="0"/>
        </a:defRPr>
      </a:lvl3pPr>
      <a:lvl4pPr algn="l" defTabSz="341710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725" b="1">
          <a:solidFill>
            <a:schemeClr val="tx1"/>
          </a:solidFill>
          <a:latin typeface="Effra" panose="020B0603020203020204" pitchFamily="34" charset="0"/>
        </a:defRPr>
      </a:lvl4pPr>
      <a:lvl5pPr algn="l" defTabSz="341710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725" b="1">
          <a:solidFill>
            <a:schemeClr val="tx1"/>
          </a:solidFill>
          <a:latin typeface="Effra" panose="020B0603020203020204" pitchFamily="34" charset="0"/>
        </a:defRPr>
      </a:lvl5pPr>
      <a:lvl6pPr marL="342900" algn="l" defTabSz="341710" rtl="0" fontAlgn="base">
        <a:lnSpc>
          <a:spcPts val="1500"/>
        </a:lnSpc>
        <a:spcBef>
          <a:spcPct val="0"/>
        </a:spcBef>
        <a:spcAft>
          <a:spcPct val="0"/>
        </a:spcAft>
        <a:defRPr sz="1725" b="1">
          <a:solidFill>
            <a:schemeClr val="tx1"/>
          </a:solidFill>
          <a:latin typeface="Effra" panose="020B0603020203020204" pitchFamily="34" charset="0"/>
        </a:defRPr>
      </a:lvl6pPr>
      <a:lvl7pPr marL="685800" algn="l" defTabSz="341710" rtl="0" fontAlgn="base">
        <a:lnSpc>
          <a:spcPts val="1500"/>
        </a:lnSpc>
        <a:spcBef>
          <a:spcPct val="0"/>
        </a:spcBef>
        <a:spcAft>
          <a:spcPct val="0"/>
        </a:spcAft>
        <a:defRPr sz="1725" b="1">
          <a:solidFill>
            <a:schemeClr val="tx1"/>
          </a:solidFill>
          <a:latin typeface="Effra" panose="020B0603020203020204" pitchFamily="34" charset="0"/>
        </a:defRPr>
      </a:lvl7pPr>
      <a:lvl8pPr marL="1028700" algn="l" defTabSz="341710" rtl="0" fontAlgn="base">
        <a:lnSpc>
          <a:spcPts val="1500"/>
        </a:lnSpc>
        <a:spcBef>
          <a:spcPct val="0"/>
        </a:spcBef>
        <a:spcAft>
          <a:spcPct val="0"/>
        </a:spcAft>
        <a:defRPr sz="1725" b="1">
          <a:solidFill>
            <a:schemeClr val="tx1"/>
          </a:solidFill>
          <a:latin typeface="Effra" panose="020B0603020203020204" pitchFamily="34" charset="0"/>
        </a:defRPr>
      </a:lvl8pPr>
      <a:lvl9pPr marL="1371600" algn="l" defTabSz="341710" rtl="0" fontAlgn="base">
        <a:lnSpc>
          <a:spcPts val="1500"/>
        </a:lnSpc>
        <a:spcBef>
          <a:spcPct val="0"/>
        </a:spcBef>
        <a:spcAft>
          <a:spcPct val="0"/>
        </a:spcAft>
        <a:defRPr sz="1725" b="1">
          <a:solidFill>
            <a:schemeClr val="tx1"/>
          </a:solidFill>
          <a:latin typeface="Effra" panose="020B0603020203020204" pitchFamily="34" charset="0"/>
        </a:defRPr>
      </a:lvl9pPr>
    </p:titleStyle>
    <p:bodyStyle>
      <a:lvl1pPr marL="141685" indent="-141685" algn="l" defTabSz="341710" rtl="0" eaLnBrk="0" fontAlgn="base" hangingPunct="0">
        <a:lnSpc>
          <a:spcPts val="1500"/>
        </a:lnSpc>
        <a:spcBef>
          <a:spcPct val="0"/>
        </a:spcBef>
        <a:spcAft>
          <a:spcPts val="497"/>
        </a:spcAft>
        <a:buFont typeface="Wingdings" panose="05000000000000000000" pitchFamily="2" charset="2"/>
        <a:buChar char="§"/>
        <a:defRPr kern="1200">
          <a:solidFill>
            <a:schemeClr val="tx1"/>
          </a:solidFill>
          <a:latin typeface="Effra"/>
          <a:ea typeface="+mn-ea"/>
          <a:cs typeface="+mn-cs"/>
        </a:defRPr>
      </a:lvl1pPr>
      <a:lvl2pPr marL="283369" indent="-141685" algn="l" defTabSz="341710" rtl="0" eaLnBrk="0" fontAlgn="base" hangingPunct="0">
        <a:lnSpc>
          <a:spcPts val="1379"/>
        </a:lnSpc>
        <a:spcBef>
          <a:spcPct val="0"/>
        </a:spcBef>
        <a:spcAft>
          <a:spcPts val="497"/>
        </a:spcAft>
        <a:buFont typeface="Wingdings" panose="05000000000000000000" pitchFamily="2" charset="2"/>
        <a:buChar char="§"/>
        <a:defRPr sz="1275" kern="1200">
          <a:solidFill>
            <a:schemeClr val="tx2"/>
          </a:solidFill>
          <a:latin typeface="Effra"/>
          <a:ea typeface="+mn-ea"/>
          <a:cs typeface="+mn-cs"/>
        </a:defRPr>
      </a:lvl2pPr>
      <a:lvl3pPr marL="427435" indent="-141685" algn="l" defTabSz="341710" rtl="0" eaLnBrk="0" fontAlgn="base" hangingPunct="0">
        <a:lnSpc>
          <a:spcPts val="1248"/>
        </a:lnSpc>
        <a:spcBef>
          <a:spcPct val="0"/>
        </a:spcBef>
        <a:spcAft>
          <a:spcPts val="497"/>
        </a:spcAft>
        <a:buFont typeface="Wingdings" panose="05000000000000000000" pitchFamily="2" charset="2"/>
        <a:buChar char="§"/>
        <a:defRPr sz="1125" kern="1200">
          <a:solidFill>
            <a:schemeClr val="tx2"/>
          </a:solidFill>
          <a:latin typeface="Effra"/>
          <a:ea typeface="+mn-ea"/>
          <a:cs typeface="+mn-cs"/>
        </a:defRPr>
      </a:lvl3pPr>
      <a:lvl4pPr marL="570310" indent="-141685" algn="l" defTabSz="341710" rtl="0" eaLnBrk="0" fontAlgn="base" hangingPunct="0">
        <a:lnSpc>
          <a:spcPts val="1248"/>
        </a:lnSpc>
        <a:spcBef>
          <a:spcPct val="0"/>
        </a:spcBef>
        <a:spcAft>
          <a:spcPts val="497"/>
        </a:spcAft>
        <a:buFont typeface="Wingdings" panose="05000000000000000000" pitchFamily="2" charset="2"/>
        <a:buChar char="§"/>
        <a:defRPr sz="1125" kern="1200">
          <a:solidFill>
            <a:schemeClr val="accent1"/>
          </a:solidFill>
          <a:latin typeface="+mn-lt"/>
          <a:ea typeface="+mn-ea"/>
          <a:cs typeface="+mn-cs"/>
        </a:defRPr>
      </a:lvl4pPr>
      <a:lvl5pPr marL="714375" indent="-141685" algn="l" defTabSz="341710" rtl="0" eaLnBrk="0" fontAlgn="base" hangingPunct="0">
        <a:lnSpc>
          <a:spcPts val="1125"/>
        </a:lnSpc>
        <a:spcBef>
          <a:spcPct val="0"/>
        </a:spcBef>
        <a:spcAft>
          <a:spcPts val="497"/>
        </a:spcAft>
        <a:buFont typeface="Lucida Grande"/>
        <a:buChar char="-"/>
        <a:defRPr sz="975" kern="1200">
          <a:solidFill>
            <a:schemeClr val="accent1"/>
          </a:solidFill>
          <a:latin typeface="Effra"/>
          <a:ea typeface="+mn-ea"/>
          <a:cs typeface="+mn-cs"/>
        </a:defRPr>
      </a:lvl5pPr>
      <a:lvl6pPr marL="856224" indent="-140885" algn="l" defTabSz="342772" rtl="0" eaLnBrk="1" latinLnBrk="0" hangingPunct="1">
        <a:lnSpc>
          <a:spcPts val="1125"/>
        </a:lnSpc>
        <a:spcBef>
          <a:spcPts val="0"/>
        </a:spcBef>
        <a:spcAft>
          <a:spcPts val="500"/>
        </a:spcAft>
        <a:buFont typeface="Lucida Grande"/>
        <a:buChar char="-"/>
        <a:defRPr sz="975" kern="1200">
          <a:solidFill>
            <a:schemeClr val="accent1"/>
          </a:solidFill>
          <a:latin typeface="Effra"/>
          <a:ea typeface="+mn-ea"/>
          <a:cs typeface="+mn-cs"/>
        </a:defRPr>
      </a:lvl6pPr>
      <a:lvl7pPr marL="998101" indent="-141878" algn="l" defTabSz="342772" rtl="0" eaLnBrk="1" latinLnBrk="0" hangingPunct="1">
        <a:lnSpc>
          <a:spcPts val="1125"/>
        </a:lnSpc>
        <a:spcBef>
          <a:spcPts val="0"/>
        </a:spcBef>
        <a:spcAft>
          <a:spcPts val="500"/>
        </a:spcAft>
        <a:buFont typeface="Lucida Grande"/>
        <a:buChar char="-"/>
        <a:defRPr sz="975" kern="1200">
          <a:solidFill>
            <a:schemeClr val="accent1"/>
          </a:solidFill>
          <a:latin typeface="Effra"/>
          <a:ea typeface="+mn-ea"/>
          <a:cs typeface="+mn-cs"/>
        </a:defRPr>
      </a:lvl7pPr>
      <a:lvl8pPr marL="2570790" indent="-171386" algn="l" defTabSz="34277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563" indent="-171386" algn="l" defTabSz="34277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772" algn="l" defTabSz="342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544" algn="l" defTabSz="342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16" algn="l" defTabSz="342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88" algn="l" defTabSz="342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0" algn="l" defTabSz="342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32" algn="l" defTabSz="342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04" algn="l" defTabSz="342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176" algn="l" defTabSz="342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ord Slide_NO Swoosh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5467"/>
            <a:ext cx="8686800" cy="3763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6485" y="153718"/>
            <a:ext cx="8450317" cy="5912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799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</p:sldLayoutIdLst>
  <p:hf hdr="0" ftr="0" dt="0"/>
  <p:txStyles>
    <p:titleStyle>
      <a:lvl1pPr algn="l" defTabSz="685783" rtl="0" eaLnBrk="1" latinLnBrk="0" hangingPunct="1">
        <a:spcBef>
          <a:spcPct val="0"/>
        </a:spcBef>
        <a:buNone/>
        <a:defRPr lang="en-US" sz="2800" b="0" kern="1200" smtClean="0">
          <a:solidFill>
            <a:srgbClr val="FFD815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Arial" panose="020B0604020202020204" pitchFamily="34" charset="0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b="1" kern="1200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b="1" kern="1200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b="1" kern="1200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b="1" kern="1200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640265"/>
            <a:ext cx="9144000" cy="1784627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FFD227"/>
                </a:solidFill>
                <a:effectLst/>
                <a:latin typeface="Calibri"/>
              </a:rPr>
              <a:t>Primary Results From the </a:t>
            </a:r>
            <a:r>
              <a:rPr lang="en-US" sz="4400" dirty="0" err="1">
                <a:solidFill>
                  <a:srgbClr val="FFD227"/>
                </a:solidFill>
                <a:effectLst/>
                <a:latin typeface="Calibri"/>
              </a:rPr>
              <a:t>Evolut</a:t>
            </a:r>
            <a:r>
              <a:rPr lang="en-US" sz="4400" dirty="0">
                <a:solidFill>
                  <a:srgbClr val="FFD227"/>
                </a:solidFill>
                <a:effectLst/>
                <a:latin typeface="Calibri"/>
              </a:rPr>
              <a:t> Low Risk Bicuspid Study</a:t>
            </a:r>
            <a:endParaRPr lang="en-US" sz="4400" dirty="0">
              <a:solidFill>
                <a:srgbClr val="FFD227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09224" y="3511659"/>
            <a:ext cx="8319491" cy="1252907"/>
          </a:xfrm>
        </p:spPr>
        <p:txBody>
          <a:bodyPr>
            <a:normAutofit/>
          </a:bodyPr>
          <a:lstStyle/>
          <a:p>
            <a:pPr>
              <a:lnSpc>
                <a:spcPts val="2800"/>
              </a:lnSpc>
              <a:spcBef>
                <a:spcPts val="0"/>
              </a:spcBef>
            </a:pPr>
            <a:r>
              <a:rPr lang="en-GB" sz="2800" b="0" dirty="0"/>
              <a:t>Basel Ramlawi, MD, FACC</a:t>
            </a:r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en-GB" sz="2800" b="0" dirty="0"/>
              <a:t>Valley Health System, Winchester, Virginia</a:t>
            </a:r>
            <a:br>
              <a:rPr lang="en-GB" sz="2800" b="0" dirty="0"/>
            </a:br>
            <a:r>
              <a:rPr lang="en-GB" sz="2800" b="0" dirty="0"/>
              <a:t>For the </a:t>
            </a:r>
            <a:r>
              <a:rPr lang="en-GB" sz="2800" b="0" dirty="0" err="1"/>
              <a:t>Evolut</a:t>
            </a:r>
            <a:r>
              <a:rPr lang="en-GB" sz="2800" b="0" dirty="0"/>
              <a:t> Low Risk Bicuspid Investigators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411158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40F2C8-AF19-422D-93D6-85B16347E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05137"/>
            <a:ext cx="8686800" cy="421539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/>
              <a:t>Age &lt; 60 years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Multivessel coronary artery disease (SYNTAX score &gt;22)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Ascending aorta diameter &gt; 4.5 cm</a:t>
            </a:r>
          </a:p>
          <a:p>
            <a:pPr>
              <a:spcBef>
                <a:spcPts val="0"/>
              </a:spcBef>
            </a:pPr>
            <a:r>
              <a:rPr lang="en-US" sz="2800" dirty="0" err="1"/>
              <a:t>Aortopathy</a:t>
            </a:r>
            <a:r>
              <a:rPr lang="en-US" sz="2800" dirty="0"/>
              <a:t> requiring surgical intervention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Prohibitive LVOT calcification</a:t>
            </a:r>
          </a:p>
          <a:p>
            <a:pPr>
              <a:spcBef>
                <a:spcPts val="0"/>
              </a:spcBef>
            </a:pPr>
            <a:r>
              <a:rPr lang="en-US" sz="2800" dirty="0" err="1"/>
              <a:t>Trileaflet</a:t>
            </a:r>
            <a:r>
              <a:rPr lang="en-US" sz="2800" dirty="0"/>
              <a:t> aortic valve on MSCT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Anatomic dimensions outside recommended range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SOV (≥ 25 mm)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Annulus (18 to 30 mm)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8E0ECE2-4202-41DC-A1C7-35D089074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" y="155448"/>
            <a:ext cx="8686802" cy="591207"/>
          </a:xfrm>
        </p:spPr>
        <p:txBody>
          <a:bodyPr/>
          <a:lstStyle/>
          <a:p>
            <a:r>
              <a:rPr lang="en-US" sz="3600" dirty="0">
                <a:solidFill>
                  <a:srgbClr val="FFD227"/>
                </a:solidFill>
                <a:effectLst/>
              </a:rPr>
              <a:t>Key Exclusion Criteria</a:t>
            </a:r>
            <a:endParaRPr lang="en-US" sz="3200" dirty="0">
              <a:solidFill>
                <a:srgbClr val="FFD227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8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26EA89-A2A9-47B1-856B-11B6E44319BA}"/>
              </a:ext>
            </a:extLst>
          </p:cNvPr>
          <p:cNvSpPr txBox="1"/>
          <p:nvPr/>
        </p:nvSpPr>
        <p:spPr>
          <a:xfrm>
            <a:off x="1021080" y="828675"/>
            <a:ext cx="7094220" cy="892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D22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Primary Safety Endpoint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All-cause mortality or disabling stroke at 30 days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313C318F-E377-43B1-983B-09309CDF2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" y="155448"/>
            <a:ext cx="8686802" cy="591207"/>
          </a:xfrm>
        </p:spPr>
        <p:txBody>
          <a:bodyPr/>
          <a:lstStyle/>
          <a:p>
            <a:r>
              <a:rPr lang="en-US" sz="3200" dirty="0">
                <a:solidFill>
                  <a:srgbClr val="FFD227"/>
                </a:solidFill>
                <a:effectLst/>
              </a:rPr>
              <a:t>Study Endpoints</a:t>
            </a:r>
            <a:endParaRPr lang="en-US" dirty="0">
              <a:solidFill>
                <a:srgbClr val="FFD227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4568E54-C321-4BD7-AEE4-01FFE48ED407}"/>
              </a:ext>
            </a:extLst>
          </p:cNvPr>
          <p:cNvSpPr/>
          <p:nvPr/>
        </p:nvSpPr>
        <p:spPr>
          <a:xfrm>
            <a:off x="1131570" y="783364"/>
            <a:ext cx="6873240" cy="967446"/>
          </a:xfrm>
          <a:prstGeom prst="roundRect">
            <a:avLst/>
          </a:prstGeom>
          <a:noFill/>
          <a:ln cap="rnd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1D367B-2CCE-43BF-827E-AF7EBBAA8FDD}"/>
              </a:ext>
            </a:extLst>
          </p:cNvPr>
          <p:cNvSpPr txBox="1"/>
          <p:nvPr/>
        </p:nvSpPr>
        <p:spPr>
          <a:xfrm>
            <a:off x="1499045" y="1876923"/>
            <a:ext cx="643499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D815"/>
                </a:solidFill>
                <a:effectLst/>
                <a:uLnTx/>
                <a:uFillTx/>
                <a:latin typeface="Calibri"/>
                <a:ea typeface="ヒラギノ角ゴ Pro W3"/>
                <a:cs typeface="Arial" charset="0"/>
              </a:rPr>
              <a:t>Primary Efficacy Endpoint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b="0" i="0" dirty="0">
                <a:solidFill>
                  <a:srgbClr val="FFFFFF"/>
                </a:solidFill>
                <a:latin typeface="+mj-lt"/>
              </a:rPr>
              <a:t>Device Success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ヒラギノ角ゴ Pro W3"/>
                <a:cs typeface="Arial" charset="0"/>
              </a:rPr>
              <a:t>Absence of procedural mortality AND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b="0" i="0" dirty="0">
                <a:solidFill>
                  <a:srgbClr val="FFFFFF"/>
                </a:solidFill>
                <a:latin typeface="+mj-lt"/>
              </a:rPr>
              <a:t>Correct position of 1 valve in the proper anatomical location AND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ヒラギノ角ゴ Pro W3"/>
                <a:cs typeface="Arial" charset="0"/>
              </a:rPr>
              <a:t>Absence of &gt; mild aortic valve regurgitation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ヒラギノ角ゴ Pro W3"/>
              <a:cs typeface="Arial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60BACEF-181C-4926-A148-B0B5687DD688}"/>
              </a:ext>
            </a:extLst>
          </p:cNvPr>
          <p:cNvSpPr/>
          <p:nvPr/>
        </p:nvSpPr>
        <p:spPr>
          <a:xfrm>
            <a:off x="1131571" y="1849610"/>
            <a:ext cx="6873239" cy="2870172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EAC985-5493-4BA7-8522-29CD6145DBE9}"/>
              </a:ext>
            </a:extLst>
          </p:cNvPr>
          <p:cNvSpPr txBox="1"/>
          <p:nvPr/>
        </p:nvSpPr>
        <p:spPr>
          <a:xfrm>
            <a:off x="8233039" y="4891356"/>
            <a:ext cx="907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62965C7-C12D-426C-8FA6-E0B4CDE75700}" type="slidenum">
              <a:rPr lang="en-US" sz="1200" b="0" i="0" smtClean="0">
                <a:solidFill>
                  <a:schemeClr val="bg1"/>
                </a:solidFill>
                <a:latin typeface="+mn-lt"/>
              </a:rPr>
              <a:t>10</a:t>
            </a:fld>
            <a:endParaRPr lang="en-US" sz="1100" b="0" i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7319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6EEBBC4-4EF0-4EE7-9C50-535E5CE700D1}"/>
              </a:ext>
            </a:extLst>
          </p:cNvPr>
          <p:cNvCxnSpPr>
            <a:cxnSpLocks/>
          </p:cNvCxnSpPr>
          <p:nvPr/>
        </p:nvCxnSpPr>
        <p:spPr>
          <a:xfrm flipH="1">
            <a:off x="2519893" y="1615912"/>
            <a:ext cx="2236994" cy="0"/>
          </a:xfrm>
          <a:prstGeom prst="line">
            <a:avLst/>
          </a:prstGeom>
          <a:ln>
            <a:solidFill>
              <a:srgbClr val="00CC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A47D841-2B6D-4049-98F4-F778F498B0DC}"/>
              </a:ext>
            </a:extLst>
          </p:cNvPr>
          <p:cNvCxnSpPr>
            <a:cxnSpLocks/>
          </p:cNvCxnSpPr>
          <p:nvPr/>
        </p:nvCxnSpPr>
        <p:spPr>
          <a:xfrm flipH="1">
            <a:off x="2516338" y="3460588"/>
            <a:ext cx="2215016" cy="0"/>
          </a:xfrm>
          <a:prstGeom prst="line">
            <a:avLst/>
          </a:prstGeom>
          <a:ln>
            <a:solidFill>
              <a:srgbClr val="00CC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CF3F25E-33D7-48B4-9166-5874CA9423A3}"/>
              </a:ext>
            </a:extLst>
          </p:cNvPr>
          <p:cNvCxnSpPr>
            <a:cxnSpLocks/>
          </p:cNvCxnSpPr>
          <p:nvPr/>
        </p:nvCxnSpPr>
        <p:spPr>
          <a:xfrm flipH="1">
            <a:off x="2523448" y="2579761"/>
            <a:ext cx="2215016" cy="0"/>
          </a:xfrm>
          <a:prstGeom prst="line">
            <a:avLst/>
          </a:prstGeom>
          <a:ln>
            <a:solidFill>
              <a:srgbClr val="00CC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3B10A7B-4373-4758-A5EA-83781866A2DF}"/>
              </a:ext>
            </a:extLst>
          </p:cNvPr>
          <p:cNvCxnSpPr>
            <a:cxnSpLocks/>
            <a:stCxn id="49" idx="2"/>
          </p:cNvCxnSpPr>
          <p:nvPr/>
        </p:nvCxnSpPr>
        <p:spPr>
          <a:xfrm>
            <a:off x="2514978" y="2381918"/>
            <a:ext cx="0" cy="741744"/>
          </a:xfrm>
          <a:prstGeom prst="line">
            <a:avLst/>
          </a:prstGeom>
          <a:ln>
            <a:solidFill>
              <a:srgbClr val="00CC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itle 2">
            <a:extLst>
              <a:ext uri="{FF2B5EF4-FFF2-40B4-BE49-F238E27FC236}">
                <a16:creationId xmlns:a16="http://schemas.microsoft.com/office/drawing/2014/main" id="{313C318F-E377-43B1-983B-09309CDF2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" y="155448"/>
            <a:ext cx="8686802" cy="591207"/>
          </a:xfrm>
        </p:spPr>
        <p:txBody>
          <a:bodyPr/>
          <a:lstStyle/>
          <a:p>
            <a:r>
              <a:rPr lang="en-US" sz="3200" dirty="0">
                <a:solidFill>
                  <a:srgbClr val="FFD227"/>
                </a:solidFill>
                <a:effectLst/>
              </a:rPr>
              <a:t>Patient Flow </a:t>
            </a:r>
            <a:endParaRPr lang="en-US" dirty="0">
              <a:solidFill>
                <a:srgbClr val="FFD227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EAC985-5493-4BA7-8522-29CD6145DBE9}"/>
              </a:ext>
            </a:extLst>
          </p:cNvPr>
          <p:cNvSpPr txBox="1"/>
          <p:nvPr/>
        </p:nvSpPr>
        <p:spPr>
          <a:xfrm>
            <a:off x="8233039" y="4891356"/>
            <a:ext cx="907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62965C7-C12D-426C-8FA6-E0B4CDE75700}" type="slidenum">
              <a:rPr lang="en-US" sz="1200" b="0" i="0" smtClean="0">
                <a:solidFill>
                  <a:schemeClr val="bg1"/>
                </a:solidFill>
                <a:latin typeface="+mn-lt"/>
              </a:rPr>
              <a:t>11</a:t>
            </a:fld>
            <a:endParaRPr lang="en-US" sz="11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21B42CB-371C-4F5E-8A20-34D9348353B3}"/>
              </a:ext>
            </a:extLst>
          </p:cNvPr>
          <p:cNvSpPr/>
          <p:nvPr/>
        </p:nvSpPr>
        <p:spPr>
          <a:xfrm>
            <a:off x="1001864" y="860660"/>
            <a:ext cx="3020154" cy="606455"/>
          </a:xfrm>
          <a:prstGeom prst="rect">
            <a:avLst/>
          </a:prstGeom>
          <a:solidFill>
            <a:schemeClr val="tx2"/>
          </a:solidFill>
          <a:ln>
            <a:solidFill>
              <a:srgbClr val="00CC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>
                <a:solidFill>
                  <a:schemeClr val="bg1"/>
                </a:solidFill>
              </a:rPr>
              <a:t>Patients screened (n=222)</a:t>
            </a:r>
            <a:endParaRPr lang="nl-NL" b="0" i="0" dirty="0">
              <a:solidFill>
                <a:schemeClr val="bg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8F0041F-D510-4FCF-BB32-D44769D0F1BB}"/>
              </a:ext>
            </a:extLst>
          </p:cNvPr>
          <p:cNvSpPr/>
          <p:nvPr/>
        </p:nvSpPr>
        <p:spPr>
          <a:xfrm>
            <a:off x="4701880" y="935600"/>
            <a:ext cx="3070448" cy="1211944"/>
          </a:xfrm>
          <a:prstGeom prst="rect">
            <a:avLst/>
          </a:prstGeom>
          <a:solidFill>
            <a:schemeClr val="tx2"/>
          </a:solidFill>
          <a:ln>
            <a:solidFill>
              <a:srgbClr val="00CC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0" i="0" dirty="0">
                <a:solidFill>
                  <a:schemeClr val="bg1"/>
                </a:solidFill>
              </a:rPr>
              <a:t>Excluded (n=72):</a:t>
            </a:r>
          </a:p>
          <a:p>
            <a:pPr marL="285750" indent="-285750">
              <a:buFontTx/>
              <a:buChar char="-"/>
            </a:pPr>
            <a:r>
              <a:rPr lang="en-US" sz="1600" b="0" i="0" dirty="0">
                <a:solidFill>
                  <a:schemeClr val="bg1"/>
                </a:solidFill>
              </a:rPr>
              <a:t>Exclusion criteria met (n=60)</a:t>
            </a:r>
          </a:p>
          <a:p>
            <a:pPr marL="285750" indent="-285750">
              <a:buFontTx/>
              <a:buChar char="-"/>
            </a:pPr>
            <a:r>
              <a:rPr lang="nl-NL" sz="1600" b="0" i="0" dirty="0">
                <a:solidFill>
                  <a:schemeClr val="bg1"/>
                </a:solidFill>
              </a:rPr>
              <a:t>Patient withdrawal (n=2)</a:t>
            </a:r>
          </a:p>
          <a:p>
            <a:pPr marL="285750" indent="-285750">
              <a:buFontTx/>
              <a:buChar char="-"/>
            </a:pPr>
            <a:r>
              <a:rPr lang="nl-NL" sz="1600" b="0" i="0" dirty="0">
                <a:solidFill>
                  <a:schemeClr val="bg1"/>
                </a:solidFill>
              </a:rPr>
              <a:t>Physician withdrawal (n=3)</a:t>
            </a:r>
          </a:p>
          <a:p>
            <a:pPr marL="285750" indent="-285750">
              <a:buFontTx/>
              <a:buChar char="-"/>
            </a:pPr>
            <a:r>
              <a:rPr lang="nl-NL" sz="1600" b="0" i="0" dirty="0">
                <a:solidFill>
                  <a:schemeClr val="bg1"/>
                </a:solidFill>
              </a:rPr>
              <a:t>Other (n=7)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6D62E4F-826E-4749-B56B-43302B215507}"/>
              </a:ext>
            </a:extLst>
          </p:cNvPr>
          <p:cNvSpPr/>
          <p:nvPr/>
        </p:nvSpPr>
        <p:spPr>
          <a:xfrm>
            <a:off x="1007938" y="1802090"/>
            <a:ext cx="3014079" cy="579828"/>
          </a:xfrm>
          <a:prstGeom prst="rect">
            <a:avLst/>
          </a:prstGeom>
          <a:solidFill>
            <a:schemeClr val="tx2"/>
          </a:solidFill>
          <a:ln>
            <a:solidFill>
              <a:srgbClr val="FFD81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>
                <a:solidFill>
                  <a:schemeClr val="bg1"/>
                </a:solidFill>
              </a:rPr>
              <a:t>Attempted procedure (n=150)</a:t>
            </a:r>
            <a:endParaRPr lang="nl-NL" b="0" i="0" dirty="0">
              <a:solidFill>
                <a:schemeClr val="bg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E6DF7B1-B215-48EE-8B03-8856E3F991DB}"/>
              </a:ext>
            </a:extLst>
          </p:cNvPr>
          <p:cNvSpPr/>
          <p:nvPr/>
        </p:nvSpPr>
        <p:spPr>
          <a:xfrm>
            <a:off x="4701880" y="2365431"/>
            <a:ext cx="3070448" cy="428660"/>
          </a:xfrm>
          <a:prstGeom prst="rect">
            <a:avLst/>
          </a:prstGeom>
          <a:solidFill>
            <a:schemeClr val="tx2"/>
          </a:solidFill>
          <a:ln>
            <a:solidFill>
              <a:srgbClr val="00CC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0" i="0" dirty="0">
                <a:solidFill>
                  <a:schemeClr val="bg1"/>
                </a:solidFill>
              </a:rPr>
              <a:t>Aborted procedure (n=1)</a:t>
            </a:r>
            <a:endParaRPr lang="nl-NL" b="0" i="0" dirty="0">
              <a:solidFill>
                <a:schemeClr val="bg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798A6DF-AABE-44CB-89DF-948368C5FF06}"/>
              </a:ext>
            </a:extLst>
          </p:cNvPr>
          <p:cNvSpPr/>
          <p:nvPr/>
        </p:nvSpPr>
        <p:spPr>
          <a:xfrm>
            <a:off x="1001864" y="2716893"/>
            <a:ext cx="3020153" cy="579817"/>
          </a:xfrm>
          <a:prstGeom prst="rect">
            <a:avLst/>
          </a:prstGeom>
          <a:solidFill>
            <a:schemeClr val="tx2"/>
          </a:solidFill>
          <a:ln>
            <a:solidFill>
              <a:srgbClr val="FFD81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>
                <a:solidFill>
                  <a:schemeClr val="bg1"/>
                </a:solidFill>
              </a:rPr>
              <a:t>Implanted TAV (n=149)</a:t>
            </a:r>
            <a:endParaRPr lang="nl-NL" b="0" i="0" dirty="0">
              <a:solidFill>
                <a:schemeClr val="bg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5AF435D-5C63-42E9-8888-21F65BF9FF17}"/>
              </a:ext>
            </a:extLst>
          </p:cNvPr>
          <p:cNvSpPr/>
          <p:nvPr/>
        </p:nvSpPr>
        <p:spPr>
          <a:xfrm>
            <a:off x="1015889" y="4537045"/>
            <a:ext cx="3006128" cy="464077"/>
          </a:xfrm>
          <a:prstGeom prst="rect">
            <a:avLst/>
          </a:prstGeom>
          <a:solidFill>
            <a:schemeClr val="tx2"/>
          </a:solidFill>
          <a:ln>
            <a:solidFill>
              <a:srgbClr val="FFD81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>
                <a:solidFill>
                  <a:schemeClr val="bg1"/>
                </a:solidFill>
              </a:rPr>
              <a:t>30-Day follow-up (n=147)</a:t>
            </a:r>
            <a:endParaRPr lang="nl-NL" b="0" i="0" dirty="0">
              <a:solidFill>
                <a:schemeClr val="bg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EAB8609-4E83-48A3-BB01-D7EAD1E7FDA5}"/>
              </a:ext>
            </a:extLst>
          </p:cNvPr>
          <p:cNvSpPr/>
          <p:nvPr/>
        </p:nvSpPr>
        <p:spPr>
          <a:xfrm>
            <a:off x="4701880" y="4127085"/>
            <a:ext cx="3084434" cy="428665"/>
          </a:xfrm>
          <a:prstGeom prst="rect">
            <a:avLst/>
          </a:prstGeom>
          <a:solidFill>
            <a:schemeClr val="tx2"/>
          </a:solidFill>
          <a:ln>
            <a:solidFill>
              <a:srgbClr val="00CC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0" i="0" dirty="0">
                <a:solidFill>
                  <a:schemeClr val="bg1"/>
                </a:solidFill>
              </a:rPr>
              <a:t>Death (n=1)</a:t>
            </a:r>
            <a:endParaRPr lang="nl-NL" b="0" i="0" dirty="0">
              <a:solidFill>
                <a:schemeClr val="bg1"/>
              </a:solidFill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0712FF6-8DF0-49BA-804B-095237DE84BE}"/>
              </a:ext>
            </a:extLst>
          </p:cNvPr>
          <p:cNvCxnSpPr>
            <a:cxnSpLocks/>
            <a:stCxn id="47" idx="2"/>
            <a:endCxn id="49" idx="0"/>
          </p:cNvCxnSpPr>
          <p:nvPr/>
        </p:nvCxnSpPr>
        <p:spPr>
          <a:xfrm>
            <a:off x="2511941" y="1467115"/>
            <a:ext cx="3037" cy="334975"/>
          </a:xfrm>
          <a:prstGeom prst="line">
            <a:avLst/>
          </a:prstGeom>
          <a:ln>
            <a:solidFill>
              <a:srgbClr val="00CC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68313B4-2198-4844-96CC-610D7C35CD02}"/>
              </a:ext>
            </a:extLst>
          </p:cNvPr>
          <p:cNvCxnSpPr>
            <a:cxnSpLocks/>
            <a:stCxn id="51" idx="2"/>
            <a:endCxn id="52" idx="0"/>
          </p:cNvCxnSpPr>
          <p:nvPr/>
        </p:nvCxnSpPr>
        <p:spPr>
          <a:xfrm>
            <a:off x="2511941" y="3296710"/>
            <a:ext cx="7012" cy="1240335"/>
          </a:xfrm>
          <a:prstGeom prst="line">
            <a:avLst/>
          </a:prstGeom>
          <a:ln>
            <a:solidFill>
              <a:srgbClr val="00CC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2DC6834-3126-4A4A-90CE-3F6654226C4F}"/>
              </a:ext>
            </a:extLst>
          </p:cNvPr>
          <p:cNvCxnSpPr>
            <a:cxnSpLocks/>
          </p:cNvCxnSpPr>
          <p:nvPr/>
        </p:nvCxnSpPr>
        <p:spPr>
          <a:xfrm flipH="1">
            <a:off x="2525966" y="4341417"/>
            <a:ext cx="2175914" cy="0"/>
          </a:xfrm>
          <a:prstGeom prst="line">
            <a:avLst/>
          </a:prstGeom>
          <a:ln>
            <a:solidFill>
              <a:srgbClr val="00CC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9146BE48-1F7D-4397-BFB9-81D808182B59}"/>
              </a:ext>
            </a:extLst>
          </p:cNvPr>
          <p:cNvSpPr/>
          <p:nvPr/>
        </p:nvSpPr>
        <p:spPr>
          <a:xfrm>
            <a:off x="1001864" y="3631685"/>
            <a:ext cx="3006128" cy="570386"/>
          </a:xfrm>
          <a:prstGeom prst="rect">
            <a:avLst/>
          </a:prstGeom>
          <a:solidFill>
            <a:schemeClr val="tx2"/>
          </a:solidFill>
          <a:ln>
            <a:solidFill>
              <a:srgbClr val="00CC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>
                <a:solidFill>
                  <a:schemeClr val="bg1"/>
                </a:solidFill>
              </a:rPr>
              <a:t>Discharged with TAV (n=148)</a:t>
            </a:r>
            <a:endParaRPr lang="nl-NL" b="0" i="0" dirty="0">
              <a:solidFill>
                <a:schemeClr val="bg1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FB918A5-94BB-4593-A3AD-F8145DC6F8B6}"/>
              </a:ext>
            </a:extLst>
          </p:cNvPr>
          <p:cNvSpPr/>
          <p:nvPr/>
        </p:nvSpPr>
        <p:spPr>
          <a:xfrm>
            <a:off x="4701880" y="3246258"/>
            <a:ext cx="3070448" cy="428660"/>
          </a:xfrm>
          <a:prstGeom prst="rect">
            <a:avLst/>
          </a:prstGeom>
          <a:solidFill>
            <a:schemeClr val="tx2"/>
          </a:solidFill>
          <a:ln>
            <a:solidFill>
              <a:srgbClr val="00CC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0" i="0" dirty="0">
                <a:solidFill>
                  <a:schemeClr val="bg1"/>
                </a:solidFill>
              </a:rPr>
              <a:t>Conversion to surgery (n=1)</a:t>
            </a:r>
            <a:endParaRPr lang="nl-NL" b="0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863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3869BCC-CF2E-4414-A520-ABE15BCCD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502779"/>
              </p:ext>
            </p:extLst>
          </p:nvPr>
        </p:nvGraphicFramePr>
        <p:xfrm>
          <a:off x="630843" y="931586"/>
          <a:ext cx="7882314" cy="39460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92080">
                  <a:extLst>
                    <a:ext uri="{9D8B030D-6E8A-4147-A177-3AD203B41FA5}">
                      <a16:colId xmlns:a16="http://schemas.microsoft.com/office/drawing/2014/main" val="3242768471"/>
                    </a:ext>
                  </a:extLst>
                </a:gridCol>
                <a:gridCol w="2090234">
                  <a:extLst>
                    <a:ext uri="{9D8B030D-6E8A-4147-A177-3AD203B41FA5}">
                      <a16:colId xmlns:a16="http://schemas.microsoft.com/office/drawing/2014/main" val="543650941"/>
                    </a:ext>
                  </a:extLst>
                </a:gridCol>
              </a:tblGrid>
              <a:tr h="3002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Reason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FFD2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 = 60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FFD2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1516494"/>
                  </a:ext>
                </a:extLst>
              </a:tr>
              <a:tr h="30286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Anatomical reasons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2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46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2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8574090"/>
                  </a:ext>
                </a:extLst>
              </a:tr>
              <a:tr h="302863">
                <a:tc>
                  <a:txBody>
                    <a:bodyPr/>
                    <a:lstStyle/>
                    <a:p>
                      <a:pPr marL="346075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Tricuspid aortic valve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9920707"/>
                  </a:ext>
                </a:extLst>
              </a:tr>
              <a:tr h="302863">
                <a:tc>
                  <a:txBody>
                    <a:bodyPr/>
                    <a:lstStyle/>
                    <a:p>
                      <a:pPr marL="346075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Aortic root dimensions: annular perimeter/diameter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5096419"/>
                  </a:ext>
                </a:extLst>
              </a:tr>
              <a:tr h="302863">
                <a:tc>
                  <a:txBody>
                    <a:bodyPr/>
                    <a:lstStyle/>
                    <a:p>
                      <a:pPr marL="346075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Mean ascending aorta &gt; 45 mm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3472761"/>
                  </a:ext>
                </a:extLst>
              </a:tr>
              <a:tr h="302863">
                <a:tc>
                  <a:txBody>
                    <a:bodyPr/>
                    <a:lstStyle/>
                    <a:p>
                      <a:pPr marL="346075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Aortic root dimensions: SOV diameter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387687"/>
                  </a:ext>
                </a:extLst>
              </a:tr>
              <a:tr h="302863">
                <a:tc>
                  <a:txBody>
                    <a:bodyPr/>
                    <a:lstStyle/>
                    <a:p>
                      <a:pPr marL="346075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Prohibitive LVOT calcification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4128273"/>
                  </a:ext>
                </a:extLst>
              </a:tr>
              <a:tr h="30286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Risk of mortality outside protocol (&gt; low risk)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294328"/>
                  </a:ext>
                </a:extLst>
              </a:tr>
              <a:tr h="30286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Contraindication for placement of bioprosthetic valve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8878892"/>
                  </a:ext>
                </a:extLst>
              </a:tr>
              <a:tr h="30286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Allergies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965505"/>
                  </a:ext>
                </a:extLst>
              </a:tr>
              <a:tr h="30286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Did not meet severe AS criteria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4870065"/>
                  </a:ext>
                </a:extLst>
              </a:tr>
              <a:tr h="30286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Age less than 60 years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1021287"/>
                  </a:ext>
                </a:extLst>
              </a:tr>
              <a:tr h="30286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Other condition excluding from study per investigator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167400"/>
                  </a:ext>
                </a:extLst>
              </a:tr>
            </a:tbl>
          </a:graphicData>
        </a:graphic>
      </p:graphicFrame>
      <p:sp>
        <p:nvSpPr>
          <p:cNvPr id="8" name="Title 2">
            <a:extLst>
              <a:ext uri="{FF2B5EF4-FFF2-40B4-BE49-F238E27FC236}">
                <a16:creationId xmlns:a16="http://schemas.microsoft.com/office/drawing/2014/main" id="{645CD329-DC03-49A6-8ABD-85E5909B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" y="155448"/>
            <a:ext cx="8686802" cy="591207"/>
          </a:xfrm>
        </p:spPr>
        <p:txBody>
          <a:bodyPr/>
          <a:lstStyle/>
          <a:p>
            <a:r>
              <a:rPr lang="en-US" sz="3200" dirty="0">
                <a:solidFill>
                  <a:srgbClr val="FFD227"/>
                </a:solidFill>
                <a:effectLst/>
                <a:latin typeface="Calibri" charset="0"/>
                <a:ea typeface="Calibri" charset="0"/>
                <a:cs typeface="Calibri" charset="0"/>
              </a:rPr>
              <a:t>Reasons for Study Exclusion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6AEAC8-B78C-4DDB-8A3E-1C57958690B3}"/>
              </a:ext>
            </a:extLst>
          </p:cNvPr>
          <p:cNvSpPr/>
          <p:nvPr/>
        </p:nvSpPr>
        <p:spPr>
          <a:xfrm>
            <a:off x="630843" y="1237849"/>
            <a:ext cx="7864228" cy="1817965"/>
          </a:xfrm>
          <a:prstGeom prst="rect">
            <a:avLst/>
          </a:prstGeom>
          <a:noFill/>
          <a:ln w="28575">
            <a:solidFill>
              <a:srgbClr val="FFD8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4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81178" y="1646796"/>
            <a:ext cx="8579358" cy="178462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D227"/>
                </a:solidFill>
                <a:effectLst/>
                <a:latin typeface="Calibri"/>
              </a:rPr>
              <a:t>RESULTS</a:t>
            </a:r>
            <a:endParaRPr lang="en-US" sz="3600" dirty="0">
              <a:solidFill>
                <a:srgbClr val="FFD2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712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3869BCC-CF2E-4414-A520-ABE15BCCD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522533"/>
              </p:ext>
            </p:extLst>
          </p:nvPr>
        </p:nvGraphicFramePr>
        <p:xfrm>
          <a:off x="900545" y="855405"/>
          <a:ext cx="7342910" cy="40229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19544">
                  <a:extLst>
                    <a:ext uri="{9D8B030D-6E8A-4147-A177-3AD203B41FA5}">
                      <a16:colId xmlns:a16="http://schemas.microsoft.com/office/drawing/2014/main" val="3242768471"/>
                    </a:ext>
                  </a:extLst>
                </a:gridCol>
                <a:gridCol w="2423366">
                  <a:extLst>
                    <a:ext uri="{9D8B030D-6E8A-4147-A177-3AD203B41FA5}">
                      <a16:colId xmlns:a16="http://schemas.microsoft.com/office/drawing/2014/main" val="543650941"/>
                    </a:ext>
                  </a:extLst>
                </a:gridCol>
              </a:tblGrid>
              <a:tr h="365358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2000" dirty="0">
                          <a:latin typeface="+mn-lt"/>
                        </a:rPr>
                        <a:t>Mean ± SD or no. (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+mn-lt"/>
                        </a:rPr>
                        <a:t>%)</a:t>
                      </a:r>
                    </a:p>
                  </a:txBody>
                  <a:tcPr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FFD2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2000" dirty="0">
                          <a:latin typeface="+mn-lt"/>
                        </a:rPr>
                        <a:t>N = 150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FFD2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1516494"/>
                  </a:ext>
                </a:extLst>
              </a:tr>
              <a:tr h="3653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latin typeface="+mn-lt"/>
                        </a:rPr>
                        <a:t>Age, years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2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latin typeface="+mn-lt"/>
                        </a:rPr>
                        <a:t>70.3 ± 5.5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2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8574090"/>
                  </a:ext>
                </a:extLst>
              </a:tr>
              <a:tr h="3653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latin typeface="+mn-lt"/>
                        </a:rPr>
                        <a:t>Male sex</a:t>
                      </a:r>
                      <a:endParaRPr lang="en-US" sz="18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latin typeface="+mn-lt"/>
                        </a:rPr>
                        <a:t>78 (52.0)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5096419"/>
                  </a:ext>
                </a:extLst>
              </a:tr>
              <a:tr h="3653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strike="noStrike" dirty="0">
                          <a:latin typeface="+mn-lt"/>
                        </a:rPr>
                        <a:t>Body surface area, m</a:t>
                      </a:r>
                      <a:r>
                        <a:rPr lang="en-US" sz="1800" strike="noStrike" baseline="30000" dirty="0">
                          <a:latin typeface="+mn-lt"/>
                        </a:rPr>
                        <a:t>2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strike="noStrike" dirty="0">
                          <a:latin typeface="+mn-lt"/>
                        </a:rPr>
                        <a:t>1.9 ± 0.2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3983541"/>
                  </a:ext>
                </a:extLst>
              </a:tr>
              <a:tr h="3653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latin typeface="+mn-lt"/>
                        </a:rPr>
                        <a:t>STS PROM, %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</a:rPr>
                        <a:t>1.4 ± 0.6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1021287"/>
                  </a:ext>
                </a:extLst>
              </a:tr>
              <a:tr h="3653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latin typeface="+mn-lt"/>
                        </a:rPr>
                        <a:t>NYHA Class III or IV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latin typeface="+mn-lt"/>
                        </a:rPr>
                        <a:t>41 (27.3)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167400"/>
                  </a:ext>
                </a:extLst>
              </a:tr>
              <a:tr h="3653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/>
                        <a:t>Peripheral arterial disease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/>
                        <a:t>14 (9.3)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7849719"/>
                  </a:ext>
                </a:extLst>
              </a:tr>
              <a:tr h="3653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/>
                        <a:t>Chronic lung disease/ COPD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/>
                        <a:t>26 (17.7)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5255070"/>
                  </a:ext>
                </a:extLst>
              </a:tr>
              <a:tr h="3653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/>
                        <a:t>Prior coronary artery bypass grafting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/>
                        <a:t>2 (1.3)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8308394"/>
                  </a:ext>
                </a:extLst>
              </a:tr>
              <a:tr h="3653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strike="noStrike" dirty="0"/>
                        <a:t>Mean gradient, mm Hg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strike="noStrike" dirty="0"/>
                        <a:t>48.0 ± 16.1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4635361"/>
                  </a:ext>
                </a:extLst>
              </a:tr>
              <a:tr h="3653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strike="noStrike" dirty="0"/>
                        <a:t>Aortic valve area, cm</a:t>
                      </a:r>
                      <a:r>
                        <a:rPr lang="en-US" sz="1800" strike="noStrike" baseline="30000" dirty="0"/>
                        <a:t>2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strike="noStrike" dirty="0"/>
                        <a:t>0.8 ± 0.2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1903776"/>
                  </a:ext>
                </a:extLst>
              </a:tr>
            </a:tbl>
          </a:graphicData>
        </a:graphic>
      </p:graphicFrame>
      <p:sp>
        <p:nvSpPr>
          <p:cNvPr id="8" name="Title 2">
            <a:extLst>
              <a:ext uri="{FF2B5EF4-FFF2-40B4-BE49-F238E27FC236}">
                <a16:creationId xmlns:a16="http://schemas.microsoft.com/office/drawing/2014/main" id="{645CD329-DC03-49A6-8ABD-85E5909B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" y="155448"/>
            <a:ext cx="8686802" cy="591207"/>
          </a:xfrm>
        </p:spPr>
        <p:txBody>
          <a:bodyPr/>
          <a:lstStyle/>
          <a:p>
            <a:r>
              <a:rPr lang="en-US" sz="3200" dirty="0">
                <a:solidFill>
                  <a:srgbClr val="FFD227"/>
                </a:solidFill>
                <a:effectLst/>
              </a:rPr>
              <a:t>Baseline Clinical Characteristics</a:t>
            </a:r>
            <a:endParaRPr lang="en-US" sz="3200" dirty="0">
              <a:solidFill>
                <a:srgbClr val="FFD227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562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">
            <a:extLst>
              <a:ext uri="{FF2B5EF4-FFF2-40B4-BE49-F238E27FC236}">
                <a16:creationId xmlns:a16="http://schemas.microsoft.com/office/drawing/2014/main" id="{80CF336E-BA7A-4CA6-AD7E-AC32348C8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85" y="160249"/>
            <a:ext cx="8450317" cy="591207"/>
          </a:xfrm>
        </p:spPr>
        <p:txBody>
          <a:bodyPr/>
          <a:lstStyle/>
          <a:p>
            <a:r>
              <a:rPr lang="en-US" sz="3200" dirty="0">
                <a:solidFill>
                  <a:srgbClr val="FFD227"/>
                </a:solidFill>
                <a:effectLst/>
              </a:rPr>
              <a:t>Bicuspid Valve Sievers Subtypes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434E9D5-E75E-47C6-87E0-982E5A589A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033670"/>
              </p:ext>
            </p:extLst>
          </p:nvPr>
        </p:nvGraphicFramePr>
        <p:xfrm>
          <a:off x="1315845" y="1524607"/>
          <a:ext cx="6727904" cy="2978472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681976">
                  <a:extLst>
                    <a:ext uri="{9D8B030D-6E8A-4147-A177-3AD203B41FA5}">
                      <a16:colId xmlns:a16="http://schemas.microsoft.com/office/drawing/2014/main" val="2620822166"/>
                    </a:ext>
                  </a:extLst>
                </a:gridCol>
                <a:gridCol w="1681976">
                  <a:extLst>
                    <a:ext uri="{9D8B030D-6E8A-4147-A177-3AD203B41FA5}">
                      <a16:colId xmlns:a16="http://schemas.microsoft.com/office/drawing/2014/main" val="1703219149"/>
                    </a:ext>
                  </a:extLst>
                </a:gridCol>
                <a:gridCol w="1681976">
                  <a:extLst>
                    <a:ext uri="{9D8B030D-6E8A-4147-A177-3AD203B41FA5}">
                      <a16:colId xmlns:a16="http://schemas.microsoft.com/office/drawing/2014/main" val="4172305077"/>
                    </a:ext>
                  </a:extLst>
                </a:gridCol>
                <a:gridCol w="1681976">
                  <a:extLst>
                    <a:ext uri="{9D8B030D-6E8A-4147-A177-3AD203B41FA5}">
                      <a16:colId xmlns:a16="http://schemas.microsoft.com/office/drawing/2014/main" val="2833574816"/>
                    </a:ext>
                  </a:extLst>
                </a:gridCol>
              </a:tblGrid>
              <a:tr h="109210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Type 0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N  = 14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Type I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Left-Right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N = 107</a:t>
                      </a:r>
                    </a:p>
                  </a:txBody>
                  <a:tcPr anchor="b"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Type I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Right-Non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N=27</a:t>
                      </a:r>
                    </a:p>
                  </a:txBody>
                  <a:tcPr anchor="b"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Type I 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Non-Left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N= 2</a:t>
                      </a:r>
                    </a:p>
                  </a:txBody>
                  <a:tcPr anchor="b">
                    <a:lnR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648735"/>
                  </a:ext>
                </a:extLst>
              </a:tr>
              <a:tr h="18863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339314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6CFF55E-38F8-4469-B7A3-A6E1728916E0}"/>
              </a:ext>
            </a:extLst>
          </p:cNvPr>
          <p:cNvSpPr txBox="1"/>
          <p:nvPr/>
        </p:nvSpPr>
        <p:spPr>
          <a:xfrm>
            <a:off x="111512" y="4795024"/>
            <a:ext cx="8080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ヒラギノ角ゴ Pro W3"/>
                <a:cs typeface="Arial" charset="0"/>
              </a:rPr>
              <a:t>No patients had  Sievers Type 2.</a:t>
            </a:r>
          </a:p>
        </p:txBody>
      </p:sp>
      <p:pic>
        <p:nvPicPr>
          <p:cNvPr id="10" name="Picture 9" descr="A picture containing doughnut, food, cup, plate&#10;&#10;Description automatically generated">
            <a:extLst>
              <a:ext uri="{FF2B5EF4-FFF2-40B4-BE49-F238E27FC236}">
                <a16:creationId xmlns:a16="http://schemas.microsoft.com/office/drawing/2014/main" id="{3E81A376-5C7B-42AE-B358-E4A419946C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063" y="2779773"/>
            <a:ext cx="1357272" cy="1383349"/>
          </a:xfrm>
          <a:prstGeom prst="rect">
            <a:avLst/>
          </a:prstGeom>
        </p:spPr>
      </p:pic>
      <p:pic>
        <p:nvPicPr>
          <p:cNvPr id="12" name="Picture 11" descr="A picture containing doughnut, donut, plate, food&#10;&#10;Description automatically generated">
            <a:extLst>
              <a:ext uri="{FF2B5EF4-FFF2-40B4-BE49-F238E27FC236}">
                <a16:creationId xmlns:a16="http://schemas.microsoft.com/office/drawing/2014/main" id="{D444AA09-EFC2-4266-BD0F-E371F8EDCC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356" y="2779773"/>
            <a:ext cx="1357272" cy="1383349"/>
          </a:xfrm>
          <a:prstGeom prst="rect">
            <a:avLst/>
          </a:prstGeom>
        </p:spPr>
      </p:pic>
      <p:pic>
        <p:nvPicPr>
          <p:cNvPr id="14" name="Picture 13" descr="A picture containing indoor, doughnut, sitting, small&#10;&#10;Description automatically generated">
            <a:extLst>
              <a:ext uri="{FF2B5EF4-FFF2-40B4-BE49-F238E27FC236}">
                <a16:creationId xmlns:a16="http://schemas.microsoft.com/office/drawing/2014/main" id="{C2B75362-82B1-47AB-99EB-E0C0E67F76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649" y="2779773"/>
            <a:ext cx="1357272" cy="1383349"/>
          </a:xfrm>
          <a:prstGeom prst="rect">
            <a:avLst/>
          </a:prstGeom>
        </p:spPr>
      </p:pic>
      <p:pic>
        <p:nvPicPr>
          <p:cNvPr id="16" name="Picture 15" descr="A picture containing indoor, doughnut, donut, small&#10;&#10;Description automatically generated">
            <a:extLst>
              <a:ext uri="{FF2B5EF4-FFF2-40B4-BE49-F238E27FC236}">
                <a16:creationId xmlns:a16="http://schemas.microsoft.com/office/drawing/2014/main" id="{A76F7911-8967-486D-9505-06A52287B3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941" y="2766113"/>
            <a:ext cx="1370674" cy="13970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EB9578-4F6C-4DBD-964D-999FBDE4903D}"/>
              </a:ext>
            </a:extLst>
          </p:cNvPr>
          <p:cNvSpPr txBox="1"/>
          <p:nvPr/>
        </p:nvSpPr>
        <p:spPr>
          <a:xfrm>
            <a:off x="1402152" y="4138258"/>
            <a:ext cx="1619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ヒラギノ角ゴ Pro W3"/>
                <a:cs typeface="Arial" charset="0"/>
              </a:rPr>
              <a:t>9.3%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73C406-F636-417D-8D0E-75CEDF89AFF9}"/>
              </a:ext>
            </a:extLst>
          </p:cNvPr>
          <p:cNvSpPr txBox="1"/>
          <p:nvPr/>
        </p:nvSpPr>
        <p:spPr>
          <a:xfrm>
            <a:off x="3118015" y="4138258"/>
            <a:ext cx="1619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ヒラギノ角ゴ Pro W3"/>
                <a:cs typeface="Arial" charset="0"/>
              </a:rPr>
              <a:t>71.3%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429851-4637-4F40-AE22-144119603764}"/>
              </a:ext>
            </a:extLst>
          </p:cNvPr>
          <p:cNvSpPr txBox="1"/>
          <p:nvPr/>
        </p:nvSpPr>
        <p:spPr>
          <a:xfrm>
            <a:off x="4833878" y="4138258"/>
            <a:ext cx="1619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ヒラギノ角ゴ Pro W3"/>
                <a:cs typeface="Arial" charset="0"/>
              </a:rPr>
              <a:t>18.0%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85D578-AB73-4EAA-A021-1D3B5B9D1F0E}"/>
              </a:ext>
            </a:extLst>
          </p:cNvPr>
          <p:cNvSpPr txBox="1"/>
          <p:nvPr/>
        </p:nvSpPr>
        <p:spPr>
          <a:xfrm>
            <a:off x="6549740" y="4138258"/>
            <a:ext cx="1494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ヒラギノ角ゴ Pro W3"/>
                <a:cs typeface="Arial" charset="0"/>
              </a:rPr>
              <a:t>1.3%</a:t>
            </a:r>
          </a:p>
        </p:txBody>
      </p:sp>
    </p:spTree>
    <p:extLst>
      <p:ext uri="{BB962C8B-B14F-4D97-AF65-F5344CB8AC3E}">
        <p14:creationId xmlns:p14="http://schemas.microsoft.com/office/powerpoint/2010/main" val="1243166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3869BCC-CF2E-4414-A520-ABE15BCCD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263011"/>
              </p:ext>
            </p:extLst>
          </p:nvPr>
        </p:nvGraphicFramePr>
        <p:xfrm>
          <a:off x="302342" y="993881"/>
          <a:ext cx="4114801" cy="36834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7555">
                  <a:extLst>
                    <a:ext uri="{9D8B030D-6E8A-4147-A177-3AD203B41FA5}">
                      <a16:colId xmlns:a16="http://schemas.microsoft.com/office/drawing/2014/main" val="3242768471"/>
                    </a:ext>
                  </a:extLst>
                </a:gridCol>
                <a:gridCol w="1187246">
                  <a:extLst>
                    <a:ext uri="{9D8B030D-6E8A-4147-A177-3AD203B41FA5}">
                      <a16:colId xmlns:a16="http://schemas.microsoft.com/office/drawing/2014/main" val="543650941"/>
                    </a:ext>
                  </a:extLst>
                </a:gridCol>
              </a:tblGrid>
              <a:tr h="526212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800" dirty="0">
                          <a:latin typeface="+mn-lt"/>
                        </a:rPr>
                        <a:t>No. (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</a:rPr>
                        <a:t>%)</a:t>
                      </a:r>
                    </a:p>
                  </a:txBody>
                  <a:tcPr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FFD2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800" dirty="0">
                          <a:latin typeface="+mn-lt"/>
                        </a:rPr>
                        <a:t>N = 150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FFD2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1516494"/>
                  </a:ext>
                </a:extLst>
              </a:tr>
              <a:tr h="526212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800" dirty="0">
                          <a:latin typeface="+mn-lt"/>
                        </a:rPr>
                        <a:t>General anesthesia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2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latin typeface="+mn-lt"/>
                        </a:rPr>
                        <a:t>95 (63.3)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2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8574090"/>
                  </a:ext>
                </a:extLst>
              </a:tr>
              <a:tr h="526212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800" dirty="0">
                          <a:latin typeface="+mn-lt"/>
                        </a:rPr>
                        <a:t>Iliofemoral access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latin typeface="+mn-lt"/>
                        </a:rPr>
                        <a:t>147 (98.7)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5096419"/>
                  </a:ext>
                </a:extLst>
              </a:tr>
              <a:tr h="526212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Embolic protection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strike="noStrike" dirty="0">
                          <a:latin typeface="+mn-lt"/>
                        </a:rPr>
                        <a:t>45 (30.0)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3983541"/>
                  </a:ext>
                </a:extLst>
              </a:tr>
              <a:tr h="526212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800" dirty="0">
                          <a:solidFill>
                            <a:srgbClr val="FFD815"/>
                          </a:solidFill>
                          <a:latin typeface="+mn-lt"/>
                        </a:rPr>
                        <a:t>Pre-TAVR balloon dilation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D815"/>
                          </a:solidFill>
                          <a:latin typeface="+mn-lt"/>
                        </a:rPr>
                        <a:t>137 (91.3)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1021287"/>
                  </a:ext>
                </a:extLst>
              </a:tr>
              <a:tr h="526212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800" dirty="0">
                          <a:latin typeface="+mn-lt"/>
                        </a:rPr>
                        <a:t>Post-TAVR balloon dilation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latin typeface="+mn-lt"/>
                        </a:rPr>
                        <a:t>55 (36.9)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167400"/>
                  </a:ext>
                </a:extLst>
              </a:tr>
              <a:tr h="526212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800" dirty="0">
                          <a:latin typeface="+mn-lt"/>
                        </a:rPr>
                        <a:t>&gt; 1 valve implanted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/>
                        <a:t>5 (3.3)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7849719"/>
                  </a:ext>
                </a:extLst>
              </a:tr>
            </a:tbl>
          </a:graphicData>
        </a:graphic>
      </p:graphicFrame>
      <p:sp>
        <p:nvSpPr>
          <p:cNvPr id="8" name="Title 2">
            <a:extLst>
              <a:ext uri="{FF2B5EF4-FFF2-40B4-BE49-F238E27FC236}">
                <a16:creationId xmlns:a16="http://schemas.microsoft.com/office/drawing/2014/main" id="{645CD329-DC03-49A6-8ABD-85E5909B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" y="155448"/>
            <a:ext cx="8686802" cy="591207"/>
          </a:xfrm>
        </p:spPr>
        <p:txBody>
          <a:bodyPr/>
          <a:lstStyle/>
          <a:p>
            <a:r>
              <a:rPr lang="en-US" sz="3200" dirty="0">
                <a:solidFill>
                  <a:srgbClr val="FFD227"/>
                </a:solidFill>
                <a:effectLst/>
              </a:rPr>
              <a:t>Procedural Characteristics</a:t>
            </a:r>
            <a:endParaRPr lang="en-US" sz="3200" dirty="0">
              <a:solidFill>
                <a:srgbClr val="FFD227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55A0BD4-D7D6-45F3-9F15-6F36640774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57301"/>
              </p:ext>
            </p:extLst>
          </p:nvPr>
        </p:nvGraphicFramePr>
        <p:xfrm>
          <a:off x="4581145" y="965882"/>
          <a:ext cx="4114801" cy="37114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6802">
                  <a:extLst>
                    <a:ext uri="{9D8B030D-6E8A-4147-A177-3AD203B41FA5}">
                      <a16:colId xmlns:a16="http://schemas.microsoft.com/office/drawing/2014/main" val="3242768471"/>
                    </a:ext>
                  </a:extLst>
                </a:gridCol>
                <a:gridCol w="1357999">
                  <a:extLst>
                    <a:ext uri="{9D8B030D-6E8A-4147-A177-3AD203B41FA5}">
                      <a16:colId xmlns:a16="http://schemas.microsoft.com/office/drawing/2014/main" val="543650941"/>
                    </a:ext>
                  </a:extLst>
                </a:gridCol>
              </a:tblGrid>
              <a:tr h="530212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800" dirty="0">
                          <a:latin typeface="+mn-lt"/>
                        </a:rPr>
                        <a:t>No. (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</a:rPr>
                        <a:t>%)</a:t>
                      </a:r>
                    </a:p>
                  </a:txBody>
                  <a:tcPr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FFD2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800" dirty="0">
                          <a:latin typeface="+mn-lt"/>
                        </a:rPr>
                        <a:t>N = 150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FFD2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1516494"/>
                  </a:ext>
                </a:extLst>
              </a:tr>
              <a:tr h="530212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800" dirty="0" err="1">
                          <a:latin typeface="+mn-lt"/>
                        </a:rPr>
                        <a:t>Resheath</a:t>
                      </a:r>
                      <a:r>
                        <a:rPr lang="en-US" sz="1800" dirty="0">
                          <a:latin typeface="+mn-lt"/>
                        </a:rPr>
                        <a:t> or recapture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2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/>
                        <a:t>49 (32.9)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2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5096419"/>
                  </a:ext>
                </a:extLst>
              </a:tr>
              <a:tr h="530212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</a:rPr>
                        <a:t>Implanted valve size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3983541"/>
                  </a:ext>
                </a:extLst>
              </a:tr>
              <a:tr h="530212">
                <a:tc>
                  <a:txBody>
                    <a:bodyPr/>
                    <a:lstStyle/>
                    <a:p>
                      <a:pPr marL="228600" indent="0">
                        <a:lnSpc>
                          <a:spcPts val="2000"/>
                        </a:lnSpc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</a:rPr>
                        <a:t>23 mm</a:t>
                      </a:r>
                      <a:endParaRPr lang="en-US" sz="1800" strike="sng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</a:rPr>
                        <a:t>0 (0.0)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1021287"/>
                  </a:ext>
                </a:extLst>
              </a:tr>
              <a:tr h="530212">
                <a:tc>
                  <a:txBody>
                    <a:bodyPr/>
                    <a:lstStyle/>
                    <a:p>
                      <a:pPr marL="228600" indent="0">
                        <a:lnSpc>
                          <a:spcPts val="2000"/>
                        </a:lnSpc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26 mm</a:t>
                      </a:r>
                      <a:endParaRPr lang="en-US" sz="1800" strike="sng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32 (21.5)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167400"/>
                  </a:ext>
                </a:extLst>
              </a:tr>
              <a:tr h="530212">
                <a:tc>
                  <a:txBody>
                    <a:bodyPr/>
                    <a:lstStyle/>
                    <a:p>
                      <a:pPr marL="228600" indent="0">
                        <a:lnSpc>
                          <a:spcPts val="2000"/>
                        </a:lnSpc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</a:rPr>
                        <a:t>29 mm</a:t>
                      </a:r>
                      <a:endParaRPr lang="en-US" sz="1800" strike="sng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</a:rPr>
                        <a:t>55 (36.9)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7849719"/>
                  </a:ext>
                </a:extLst>
              </a:tr>
              <a:tr h="530212">
                <a:tc>
                  <a:txBody>
                    <a:bodyPr/>
                    <a:lstStyle/>
                    <a:p>
                      <a:pPr marL="228600" indent="0">
                        <a:lnSpc>
                          <a:spcPts val="2000"/>
                        </a:lnSpc>
                      </a:pPr>
                      <a:r>
                        <a:rPr lang="en-US" sz="1800" dirty="0">
                          <a:solidFill>
                            <a:srgbClr val="FFD815"/>
                          </a:solidFill>
                          <a:latin typeface="+mn-lt"/>
                        </a:rPr>
                        <a:t>34 mm*</a:t>
                      </a:r>
                      <a:endParaRPr lang="en-US" sz="1800" strike="sngStrike" dirty="0">
                        <a:solidFill>
                          <a:srgbClr val="FFD815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rgbClr val="FFD815"/>
                          </a:solidFill>
                          <a:latin typeface="+mn-lt"/>
                        </a:rPr>
                        <a:t>62 (41.6)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525507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C965D02-4C61-4EEC-B65E-8E0D7CEAF2A4}"/>
              </a:ext>
            </a:extLst>
          </p:cNvPr>
          <p:cNvSpPr txBox="1"/>
          <p:nvPr/>
        </p:nvSpPr>
        <p:spPr>
          <a:xfrm>
            <a:off x="302342" y="4835723"/>
            <a:ext cx="8393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chemeClr val="bg1"/>
                </a:solidFill>
                <a:latin typeface="+mn-lt"/>
              </a:rPr>
              <a:t>*Only </a:t>
            </a:r>
            <a:r>
              <a:rPr lang="en-US" sz="1400" b="0" i="0" dirty="0" err="1">
                <a:solidFill>
                  <a:schemeClr val="bg1"/>
                </a:solidFill>
                <a:latin typeface="+mn-lt"/>
              </a:rPr>
              <a:t>Evolut</a:t>
            </a:r>
            <a:r>
              <a:rPr lang="en-US" sz="1400" b="0" i="0" dirty="0">
                <a:solidFill>
                  <a:schemeClr val="bg1"/>
                </a:solidFill>
                <a:latin typeface="+mn-lt"/>
              </a:rPr>
              <a:t> R </a:t>
            </a:r>
          </a:p>
        </p:txBody>
      </p:sp>
    </p:spTree>
    <p:extLst>
      <p:ext uri="{BB962C8B-B14F-4D97-AF65-F5344CB8AC3E}">
        <p14:creationId xmlns:p14="http://schemas.microsoft.com/office/powerpoint/2010/main" val="1023521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645CD329-DC03-49A6-8ABD-85E5909B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" y="155448"/>
            <a:ext cx="8686802" cy="591207"/>
          </a:xfrm>
        </p:spPr>
        <p:txBody>
          <a:bodyPr/>
          <a:lstStyle/>
          <a:p>
            <a:r>
              <a:rPr lang="en-US" sz="3600" dirty="0">
                <a:effectLst/>
                <a:latin typeface="Calibri" charset="0"/>
                <a:ea typeface="Calibri" charset="0"/>
                <a:cs typeface="Calibri" charset="0"/>
              </a:rPr>
              <a:t>Primary Endpoint</a:t>
            </a:r>
            <a:endParaRPr lang="en-US" sz="3600" dirty="0">
              <a:solidFill>
                <a:srgbClr val="FFD227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EE146BD-BB7F-4A8A-96B8-9A40B903CB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6613463"/>
              </p:ext>
            </p:extLst>
          </p:nvPr>
        </p:nvGraphicFramePr>
        <p:xfrm>
          <a:off x="627363" y="682605"/>
          <a:ext cx="7661710" cy="3705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8722DB2-7254-4B3D-B602-166EE55C8DC2}"/>
              </a:ext>
            </a:extLst>
          </p:cNvPr>
          <p:cNvSpPr txBox="1"/>
          <p:nvPr/>
        </p:nvSpPr>
        <p:spPr>
          <a:xfrm>
            <a:off x="8008222" y="2993896"/>
            <a:ext cx="1029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solidFill>
                  <a:schemeClr val="bg1"/>
                </a:solidFill>
                <a:latin typeface="+mn-lt"/>
              </a:rPr>
              <a:t>1.3%</a:t>
            </a:r>
            <a:endParaRPr lang="en-US" sz="28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0D0BC6-CBEB-446B-8410-82ACC603AC70}"/>
              </a:ext>
            </a:extLst>
          </p:cNvPr>
          <p:cNvSpPr txBox="1"/>
          <p:nvPr/>
        </p:nvSpPr>
        <p:spPr>
          <a:xfrm>
            <a:off x="393262" y="773744"/>
            <a:ext cx="492443" cy="301500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000" b="0" i="0" dirty="0">
                <a:solidFill>
                  <a:schemeClr val="bg1"/>
                </a:solidFill>
                <a:latin typeface="+mn-lt"/>
              </a:rPr>
              <a:t>Death or Disabling Stroke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DFE48AF9-AB0F-4DBA-899A-F6B41A704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443650"/>
              </p:ext>
            </p:extLst>
          </p:nvPr>
        </p:nvGraphicFramePr>
        <p:xfrm>
          <a:off x="51619" y="4617212"/>
          <a:ext cx="815585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1491">
                  <a:extLst>
                    <a:ext uri="{9D8B030D-6E8A-4147-A177-3AD203B41FA5}">
                      <a16:colId xmlns:a16="http://schemas.microsoft.com/office/drawing/2014/main" val="1671898219"/>
                    </a:ext>
                  </a:extLst>
                </a:gridCol>
                <a:gridCol w="4205748">
                  <a:extLst>
                    <a:ext uri="{9D8B030D-6E8A-4147-A177-3AD203B41FA5}">
                      <a16:colId xmlns:a16="http://schemas.microsoft.com/office/drawing/2014/main" val="2948195044"/>
                    </a:ext>
                  </a:extLst>
                </a:gridCol>
                <a:gridCol w="2718619">
                  <a:extLst>
                    <a:ext uri="{9D8B030D-6E8A-4147-A177-3AD203B41FA5}">
                      <a16:colId xmlns:a16="http://schemas.microsoft.com/office/drawing/2014/main" val="27924650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No. at Risk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150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143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382726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32FD8BF-216F-4CC1-86B9-D8EC404C0070}"/>
              </a:ext>
            </a:extLst>
          </p:cNvPr>
          <p:cNvSpPr txBox="1"/>
          <p:nvPr/>
        </p:nvSpPr>
        <p:spPr>
          <a:xfrm>
            <a:off x="2586892" y="4092542"/>
            <a:ext cx="4157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0" dirty="0">
                <a:solidFill>
                  <a:schemeClr val="bg1"/>
                </a:solidFill>
                <a:latin typeface="+mn-lt"/>
              </a:rPr>
              <a:t>Days Post Procedure</a:t>
            </a:r>
          </a:p>
        </p:txBody>
      </p:sp>
    </p:spTree>
    <p:extLst>
      <p:ext uri="{BB962C8B-B14F-4D97-AF65-F5344CB8AC3E}">
        <p14:creationId xmlns:p14="http://schemas.microsoft.com/office/powerpoint/2010/main" val="66787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3869BCC-CF2E-4414-A520-ABE15BCCD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031778"/>
              </p:ext>
            </p:extLst>
          </p:nvPr>
        </p:nvGraphicFramePr>
        <p:xfrm>
          <a:off x="792525" y="706511"/>
          <a:ext cx="7362826" cy="402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72370">
                  <a:extLst>
                    <a:ext uri="{9D8B030D-6E8A-4147-A177-3AD203B41FA5}">
                      <a16:colId xmlns:a16="http://schemas.microsoft.com/office/drawing/2014/main" val="3242768471"/>
                    </a:ext>
                  </a:extLst>
                </a:gridCol>
                <a:gridCol w="1890456">
                  <a:extLst>
                    <a:ext uri="{9D8B030D-6E8A-4147-A177-3AD203B41FA5}">
                      <a16:colId xmlns:a16="http://schemas.microsoft.com/office/drawing/2014/main" val="2829643057"/>
                    </a:ext>
                  </a:extLst>
                </a:gridCol>
              </a:tblGrid>
              <a:tr h="3358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/>
                        <a:t>No. of patients (KM estimates as %)</a:t>
                      </a:r>
                    </a:p>
                  </a:txBody>
                  <a:tcPr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FFD2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/>
                        <a:t>N = 150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FFD2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1516494"/>
                  </a:ext>
                </a:extLst>
              </a:tr>
              <a:tr h="335821">
                <a:tc>
                  <a:txBody>
                    <a:bodyPr/>
                    <a:lstStyle/>
                    <a:p>
                      <a:pPr marL="4763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All-cause</a:t>
                      </a:r>
                      <a:r>
                        <a:rPr lang="en-US" sz="1800" b="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 mortality or disabling stroke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2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dirty="0">
                          <a:latin typeface="+mn-lt"/>
                        </a:rPr>
                        <a:t>2 (1.3)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2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5096419"/>
                  </a:ext>
                </a:extLst>
              </a:tr>
              <a:tr h="335821">
                <a:tc>
                  <a:txBody>
                    <a:bodyPr/>
                    <a:lstStyle/>
                    <a:p>
                      <a:pPr marL="227013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All-cause mortality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+mn-lt"/>
                        </a:rPr>
                        <a:t>1 (0.7)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466485"/>
                  </a:ext>
                </a:extLst>
              </a:tr>
              <a:tr h="335821">
                <a:tc>
                  <a:txBody>
                    <a:bodyPr/>
                    <a:lstStyle/>
                    <a:p>
                      <a:pPr marL="227013" marR="0" indent="-158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Disabling stroke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+mn-lt"/>
                        </a:rPr>
                        <a:t>1 (0.7)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571194"/>
                  </a:ext>
                </a:extLst>
              </a:tr>
              <a:tr h="335821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Non-disabling stroke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+mn-lt"/>
                        </a:rPr>
                        <a:t>5 (3.3)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3983541"/>
                  </a:ext>
                </a:extLst>
              </a:tr>
              <a:tr h="33582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Major vascular complication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</a:rPr>
                        <a:t>2 (1.3)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591448"/>
                  </a:ext>
                </a:extLst>
              </a:tr>
              <a:tr h="33582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Aortic dissection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</a:rPr>
                        <a:t>0 (0.0)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673238"/>
                  </a:ext>
                </a:extLst>
              </a:tr>
              <a:tr h="33582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Annular rupture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</a:rPr>
                        <a:t>0 (0.0)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5148379"/>
                  </a:ext>
                </a:extLst>
              </a:tr>
              <a:tr h="33582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Arial"/>
                        </a:rPr>
                        <a:t>Permanent pacemaker*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</a:rPr>
                        <a:t>22 (14.7)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6834438"/>
                  </a:ext>
                </a:extLst>
              </a:tr>
              <a:tr h="33582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Arial"/>
                        </a:rPr>
                        <a:t>Permanent pacemaker†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</a:rPr>
                        <a:t>22 (15.1)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2480578"/>
                  </a:ext>
                </a:extLst>
              </a:tr>
              <a:tr h="335821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Coronary artery obstruction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+mn-lt"/>
                        </a:rPr>
                        <a:t>1 (0.7)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5255070"/>
                  </a:ext>
                </a:extLst>
              </a:tr>
            </a:tbl>
          </a:graphicData>
        </a:graphic>
      </p:graphicFrame>
      <p:sp>
        <p:nvSpPr>
          <p:cNvPr id="8" name="Title 2">
            <a:extLst>
              <a:ext uri="{FF2B5EF4-FFF2-40B4-BE49-F238E27FC236}">
                <a16:creationId xmlns:a16="http://schemas.microsoft.com/office/drawing/2014/main" id="{645CD329-DC03-49A6-8ABD-85E5909B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" y="155448"/>
            <a:ext cx="8686802" cy="591207"/>
          </a:xfrm>
        </p:spPr>
        <p:txBody>
          <a:bodyPr/>
          <a:lstStyle/>
          <a:p>
            <a:r>
              <a:rPr lang="en-US" sz="3600" dirty="0">
                <a:effectLst/>
                <a:latin typeface="Calibri" charset="0"/>
                <a:ea typeface="Calibri" charset="0"/>
                <a:cs typeface="Calibri" charset="0"/>
              </a:rPr>
              <a:t>Outcomes at 30 Days</a:t>
            </a:r>
            <a:endParaRPr lang="en-US" sz="3600" dirty="0">
              <a:solidFill>
                <a:srgbClr val="FFD227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B397D7-090E-4148-B52D-CFE8428F20DF}"/>
              </a:ext>
            </a:extLst>
          </p:cNvPr>
          <p:cNvSpPr txBox="1"/>
          <p:nvPr/>
        </p:nvSpPr>
        <p:spPr>
          <a:xfrm>
            <a:off x="671450" y="4819269"/>
            <a:ext cx="7362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>
                <a:solidFill>
                  <a:schemeClr val="bg1"/>
                </a:solidFill>
                <a:latin typeface="+mn-lt"/>
              </a:rPr>
              <a:t>*Includes patients with baseline permanent pacemaker. †Excludes patients with baseline permanent pacemaker. </a:t>
            </a:r>
          </a:p>
          <a:p>
            <a:endParaRPr lang="en-US" sz="1200" b="0" i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3609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7744" y="155448"/>
            <a:ext cx="8686802" cy="59120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>
                <a:solidFill>
                  <a:srgbClr val="FFD227"/>
                </a:solidFill>
                <a:effectLst/>
              </a:rPr>
              <a:t>Disclosure Statement of Financial Interests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72F86548-907F-49FC-B074-2750383D4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744" y="1405397"/>
            <a:ext cx="868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b="0" i="0" dirty="0">
                <a:solidFill>
                  <a:srgbClr val="FFFFFF"/>
                </a:solidFill>
                <a:latin typeface="+mn-lt"/>
                <a:ea typeface="ヒラギノ角ゴ Pro W3" charset="-128"/>
              </a:rPr>
              <a:t>Within the past 12 months, I have had a financial interest/arrangement or affiliation with the organization(s) listed below.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3533E1C-FACD-4CCD-AB7C-A808530C1D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05051"/>
              </p:ext>
            </p:extLst>
          </p:nvPr>
        </p:nvGraphicFramePr>
        <p:xfrm>
          <a:off x="237744" y="2139663"/>
          <a:ext cx="8686800" cy="243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27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8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000" u="none" dirty="0">
                          <a:solidFill>
                            <a:schemeClr val="bg1"/>
                          </a:solidFill>
                        </a:rPr>
                        <a:t>Financial Relationship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none" dirty="0">
                          <a:solidFill>
                            <a:schemeClr val="bg1"/>
                          </a:solidFill>
                        </a:rPr>
                        <a:t>Company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Research grants, consulting fees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bg1"/>
                          </a:solidFill>
                        </a:rPr>
                        <a:t>AtriCure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</a:rPr>
                        <a:t>Liva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 Nova, Medtronic</a:t>
                      </a:r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:a16="http://schemas.microsoft.com/office/drawing/2014/main" val="1979619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:a16="http://schemas.microsoft.com/office/drawing/2014/main" val="3348968631"/>
                  </a:ext>
                </a:extLst>
              </a:tr>
              <a:tr h="640080">
                <a:tc gridSpan="2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Medtronic personnel performed all statistical analyses and assisted with the graphical display of the data presented.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079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3869BCC-CF2E-4414-A520-ABE15BCCD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066940"/>
              </p:ext>
            </p:extLst>
          </p:nvPr>
        </p:nvGraphicFramePr>
        <p:xfrm>
          <a:off x="813585" y="1071790"/>
          <a:ext cx="7362826" cy="32041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21492">
                  <a:extLst>
                    <a:ext uri="{9D8B030D-6E8A-4147-A177-3AD203B41FA5}">
                      <a16:colId xmlns:a16="http://schemas.microsoft.com/office/drawing/2014/main" val="3242768471"/>
                    </a:ext>
                  </a:extLst>
                </a:gridCol>
                <a:gridCol w="2041334">
                  <a:extLst>
                    <a:ext uri="{9D8B030D-6E8A-4147-A177-3AD203B41FA5}">
                      <a16:colId xmlns:a16="http://schemas.microsoft.com/office/drawing/2014/main" val="2829643057"/>
                    </a:ext>
                  </a:extLst>
                </a:gridCol>
              </a:tblGrid>
              <a:tr h="4609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dirty="0"/>
                        <a:t>No. of patients (%)</a:t>
                      </a:r>
                    </a:p>
                  </a:txBody>
                  <a:tcPr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FFD2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FFD2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1516494"/>
                  </a:ext>
                </a:extLst>
              </a:tr>
              <a:tr h="306749">
                <a:tc>
                  <a:txBody>
                    <a:bodyPr/>
                    <a:lstStyle/>
                    <a:p>
                      <a:pPr marL="4763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Device success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2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+mn-lt"/>
                        </a:rPr>
                        <a:t>141/148 (95.3)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2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6804913"/>
                  </a:ext>
                </a:extLst>
              </a:tr>
              <a:tr h="35766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Patient-prosthesis mismatch*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1848688"/>
                  </a:ext>
                </a:extLst>
              </a:tr>
              <a:tr h="357667">
                <a:tc>
                  <a:txBody>
                    <a:bodyPr/>
                    <a:lstStyle/>
                    <a:p>
                      <a:pPr marL="45720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None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+mn-lt"/>
                        </a:rPr>
                        <a:t>115 (87.1)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02589"/>
                  </a:ext>
                </a:extLst>
              </a:tr>
              <a:tr h="357667">
                <a:tc>
                  <a:txBody>
                    <a:bodyPr/>
                    <a:lstStyle/>
                    <a:p>
                      <a:pPr marL="45720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/>
                          <a:cs typeface="Arial"/>
                        </a:rPr>
                        <a:t>Moderate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+mn-lt"/>
                        </a:rPr>
                        <a:t>10 (7.6)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0520954"/>
                  </a:ext>
                </a:extLst>
              </a:tr>
              <a:tr h="357667">
                <a:tc>
                  <a:txBody>
                    <a:bodyPr/>
                    <a:lstStyle/>
                    <a:p>
                      <a:pPr marL="45720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Severe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+mn-lt"/>
                        </a:rPr>
                        <a:t>7 (5.3)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1706803"/>
                  </a:ext>
                </a:extLst>
              </a:tr>
              <a:tr h="306749">
                <a:tc>
                  <a:txBody>
                    <a:bodyPr/>
                    <a:lstStyle/>
                    <a:p>
                      <a:pPr marL="4763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Mean gradient &gt; 20 mm Hg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+mn-lt"/>
                        </a:rPr>
                        <a:t>2/146 (1.4)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8308394"/>
                  </a:ext>
                </a:extLst>
              </a:tr>
            </a:tbl>
          </a:graphicData>
        </a:graphic>
      </p:graphicFrame>
      <p:sp>
        <p:nvSpPr>
          <p:cNvPr id="8" name="Title 2">
            <a:extLst>
              <a:ext uri="{FF2B5EF4-FFF2-40B4-BE49-F238E27FC236}">
                <a16:creationId xmlns:a16="http://schemas.microsoft.com/office/drawing/2014/main" id="{645CD329-DC03-49A6-8ABD-85E5909B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" y="155448"/>
            <a:ext cx="8686802" cy="591207"/>
          </a:xfrm>
        </p:spPr>
        <p:txBody>
          <a:bodyPr/>
          <a:lstStyle/>
          <a:p>
            <a:r>
              <a:rPr lang="en-US" sz="3600" dirty="0">
                <a:effectLst/>
                <a:latin typeface="Calibri" charset="0"/>
                <a:ea typeface="Calibri" charset="0"/>
                <a:cs typeface="Calibri" charset="0"/>
              </a:rPr>
              <a:t>Additional Outcomes at 30 Days</a:t>
            </a:r>
            <a:endParaRPr lang="en-US" sz="3600" dirty="0">
              <a:solidFill>
                <a:srgbClr val="FFD227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11CDCB-E903-4B41-B97A-1A47B0855C70}"/>
              </a:ext>
            </a:extLst>
          </p:cNvPr>
          <p:cNvSpPr txBox="1"/>
          <p:nvPr/>
        </p:nvSpPr>
        <p:spPr>
          <a:xfrm>
            <a:off x="789039" y="4660490"/>
            <a:ext cx="7617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latin typeface="+mn-lt"/>
              </a:rPr>
              <a:t>*N=132 patients per VARC-2.</a:t>
            </a:r>
          </a:p>
        </p:txBody>
      </p:sp>
    </p:spTree>
    <p:extLst>
      <p:ext uri="{BB962C8B-B14F-4D97-AF65-F5344CB8AC3E}">
        <p14:creationId xmlns:p14="http://schemas.microsoft.com/office/powerpoint/2010/main" val="3621066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DA94BD0C-861D-4301-8E0A-8B8C769F09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6195272"/>
              </p:ext>
            </p:extLst>
          </p:nvPr>
        </p:nvGraphicFramePr>
        <p:xfrm>
          <a:off x="457198" y="304242"/>
          <a:ext cx="8229604" cy="4728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2">
            <a:extLst>
              <a:ext uri="{FF2B5EF4-FFF2-40B4-BE49-F238E27FC236}">
                <a16:creationId xmlns:a16="http://schemas.microsoft.com/office/drawing/2014/main" id="{FC2970ED-F65E-4D3F-B59A-0107B449C864}"/>
              </a:ext>
            </a:extLst>
          </p:cNvPr>
          <p:cNvSpPr txBox="1">
            <a:spLocks/>
          </p:cNvSpPr>
          <p:nvPr/>
        </p:nvSpPr>
        <p:spPr>
          <a:xfrm>
            <a:off x="237744" y="110844"/>
            <a:ext cx="8686802" cy="5912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783" rtl="0" eaLnBrk="1" latinLnBrk="0" hangingPunct="1">
              <a:spcBef>
                <a:spcPct val="0"/>
              </a:spcBef>
              <a:buNone/>
              <a:defRPr lang="en-US" sz="2800" b="0" kern="1200">
                <a:solidFill>
                  <a:srgbClr val="FFD8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normalizeH="0" baseline="0" noProof="0" dirty="0">
                <a:ln>
                  <a:noFill/>
                </a:ln>
                <a:solidFill>
                  <a:srgbClr val="FFD227"/>
                </a:solidFill>
                <a:effectLst/>
                <a:uLnTx/>
                <a:uFillTx/>
                <a:latin typeface="Calibri"/>
              </a:rPr>
              <a:t>Valve Hemodynamics</a:t>
            </a:r>
            <a:br>
              <a:rPr kumimoji="0" lang="en-US" sz="3600" b="0" i="0" u="none" strike="noStrike" kern="1200" cap="none" normalizeH="0" baseline="0" noProof="0" dirty="0">
                <a:ln>
                  <a:noFill/>
                </a:ln>
                <a:solidFill>
                  <a:srgbClr val="FFD227"/>
                </a:solidFill>
                <a:effectLst/>
                <a:uLnTx/>
                <a:uFillTx/>
                <a:latin typeface="Calibri"/>
              </a:rPr>
            </a:br>
            <a:endParaRPr kumimoji="0" lang="en-US" sz="3200" b="0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766C666-3FB2-4092-871B-1700207EAE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486774"/>
              </p:ext>
            </p:extLst>
          </p:nvPr>
        </p:nvGraphicFramePr>
        <p:xfrm>
          <a:off x="-60046" y="4472940"/>
          <a:ext cx="7463883" cy="67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4065">
                  <a:extLst>
                    <a:ext uri="{9D8B030D-6E8A-4147-A177-3AD203B41FA5}">
                      <a16:colId xmlns:a16="http://schemas.microsoft.com/office/drawing/2014/main" val="964891142"/>
                    </a:ext>
                  </a:extLst>
                </a:gridCol>
                <a:gridCol w="2102503">
                  <a:extLst>
                    <a:ext uri="{9D8B030D-6E8A-4147-A177-3AD203B41FA5}">
                      <a16:colId xmlns:a16="http://schemas.microsoft.com/office/drawing/2014/main" val="2268848802"/>
                    </a:ext>
                  </a:extLst>
                </a:gridCol>
                <a:gridCol w="2042430">
                  <a:extLst>
                    <a:ext uri="{9D8B030D-6E8A-4147-A177-3AD203B41FA5}">
                      <a16:colId xmlns:a16="http://schemas.microsoft.com/office/drawing/2014/main" val="2823084847"/>
                    </a:ext>
                  </a:extLst>
                </a:gridCol>
                <a:gridCol w="2004885">
                  <a:extLst>
                    <a:ext uri="{9D8B030D-6E8A-4147-A177-3AD203B41FA5}">
                      <a16:colId xmlns:a16="http://schemas.microsoft.com/office/drawing/2014/main" val="565523435"/>
                    </a:ext>
                  </a:extLst>
                </a:gridCol>
              </a:tblGrid>
              <a:tr h="253774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CCFF"/>
                          </a:solidFill>
                        </a:rPr>
                        <a:t>EOA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CCFF"/>
                          </a:solidFill>
                        </a:rPr>
                        <a:t>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CCFF"/>
                          </a:solidFill>
                        </a:rPr>
                        <a:t>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CCFF"/>
                          </a:solidFill>
                        </a:rPr>
                        <a:t>132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865566"/>
                  </a:ext>
                </a:extLst>
              </a:tr>
              <a:tr h="253774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D815"/>
                          </a:solidFill>
                        </a:rPr>
                        <a:t>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D815"/>
                          </a:solidFill>
                        </a:rPr>
                        <a:t>148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D815"/>
                          </a:solidFill>
                        </a:rPr>
                        <a:t>146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D815"/>
                          </a:solidFill>
                        </a:rPr>
                        <a:t>146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96081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021050B-4805-43AB-999A-6D8C3E914C8F}"/>
              </a:ext>
            </a:extLst>
          </p:cNvPr>
          <p:cNvSpPr txBox="1"/>
          <p:nvPr/>
        </p:nvSpPr>
        <p:spPr>
          <a:xfrm>
            <a:off x="0" y="4108729"/>
            <a:ext cx="1728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u="sng" dirty="0">
                <a:solidFill>
                  <a:schemeClr val="bg1"/>
                </a:solidFill>
                <a:latin typeface="+mn-lt"/>
              </a:rPr>
              <a:t>No. of </a:t>
            </a:r>
            <a:r>
              <a:rPr lang="en-US" sz="1600" b="0" i="0" u="sng" dirty="0" err="1">
                <a:solidFill>
                  <a:schemeClr val="bg1"/>
                </a:solidFill>
                <a:latin typeface="+mn-lt"/>
              </a:rPr>
              <a:t>Echos</a:t>
            </a:r>
            <a:endParaRPr lang="en-US" sz="1600" b="0" i="0" u="sng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5081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DA94BD0C-861D-4301-8E0A-8B8C769F09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0854211"/>
              </p:ext>
            </p:extLst>
          </p:nvPr>
        </p:nvGraphicFramePr>
        <p:xfrm>
          <a:off x="457198" y="110844"/>
          <a:ext cx="8229604" cy="4728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2">
            <a:extLst>
              <a:ext uri="{FF2B5EF4-FFF2-40B4-BE49-F238E27FC236}">
                <a16:creationId xmlns:a16="http://schemas.microsoft.com/office/drawing/2014/main" id="{FC2970ED-F65E-4D3F-B59A-0107B449C864}"/>
              </a:ext>
            </a:extLst>
          </p:cNvPr>
          <p:cNvSpPr txBox="1">
            <a:spLocks/>
          </p:cNvSpPr>
          <p:nvPr/>
        </p:nvSpPr>
        <p:spPr>
          <a:xfrm>
            <a:off x="237744" y="110844"/>
            <a:ext cx="8686802" cy="5912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783" rtl="0" eaLnBrk="1" latinLnBrk="0" hangingPunct="1">
              <a:spcBef>
                <a:spcPct val="0"/>
              </a:spcBef>
              <a:buNone/>
              <a:defRPr lang="en-US" sz="2800" b="0" kern="1200">
                <a:solidFill>
                  <a:srgbClr val="FFD8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normalizeH="0" baseline="0" noProof="0" dirty="0">
                <a:ln>
                  <a:noFill/>
                </a:ln>
                <a:solidFill>
                  <a:srgbClr val="FFD227"/>
                </a:solidFill>
                <a:effectLst/>
                <a:uLnTx/>
                <a:uFillTx/>
                <a:latin typeface="Calibri"/>
              </a:rPr>
              <a:t>Valve Hemodynamics by Subtypes</a:t>
            </a:r>
            <a:endParaRPr kumimoji="0" lang="en-US" sz="3200" b="0" i="0" u="none" strike="noStrike" kern="1200" cap="none" normalizeH="0" baseline="0" noProof="0" dirty="0">
              <a:ln>
                <a:noFill/>
              </a:ln>
              <a:solidFill>
                <a:srgbClr val="FFD227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BE32CF-4017-4888-9264-EF64F5090EC0}"/>
              </a:ext>
            </a:extLst>
          </p:cNvPr>
          <p:cNvSpPr txBox="1"/>
          <p:nvPr/>
        </p:nvSpPr>
        <p:spPr>
          <a:xfrm>
            <a:off x="6898888" y="4373990"/>
            <a:ext cx="795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 i="0" dirty="0">
                <a:solidFill>
                  <a:schemeClr val="bg1"/>
                </a:solidFill>
                <a:latin typeface="+mn-lt"/>
              </a:rPr>
              <a:t>Type 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07A66C-5D86-4973-B8CD-CAFB1FA60AE5}"/>
              </a:ext>
            </a:extLst>
          </p:cNvPr>
          <p:cNvSpPr txBox="1"/>
          <p:nvPr/>
        </p:nvSpPr>
        <p:spPr>
          <a:xfrm>
            <a:off x="6898888" y="4663324"/>
            <a:ext cx="795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 i="0" dirty="0">
                <a:solidFill>
                  <a:schemeClr val="bg1"/>
                </a:solidFill>
                <a:latin typeface="+mn-lt"/>
              </a:rPr>
              <a:t>Type 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4C6E422-6159-4F63-A65B-2FB3C3334548}"/>
              </a:ext>
            </a:extLst>
          </p:cNvPr>
          <p:cNvCxnSpPr/>
          <p:nvPr/>
        </p:nvCxnSpPr>
        <p:spPr>
          <a:xfrm flipH="1">
            <a:off x="6564352" y="4558656"/>
            <a:ext cx="334536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8F5E8B6-78DB-478E-BF6E-A35FEB2F6AE7}"/>
              </a:ext>
            </a:extLst>
          </p:cNvPr>
          <p:cNvCxnSpPr/>
          <p:nvPr/>
        </p:nvCxnSpPr>
        <p:spPr>
          <a:xfrm flipH="1">
            <a:off x="6564352" y="4847990"/>
            <a:ext cx="334536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64DB69F-479E-4E85-AFD1-E6F4852BDB90}"/>
              </a:ext>
            </a:extLst>
          </p:cNvPr>
          <p:cNvSpPr txBox="1"/>
          <p:nvPr/>
        </p:nvSpPr>
        <p:spPr>
          <a:xfrm>
            <a:off x="8233039" y="4891356"/>
            <a:ext cx="907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62965C7-C12D-426C-8FA6-E0B4CDE75700}" type="slidenum">
              <a:rPr lang="en-US" sz="1200" b="0" i="0" smtClean="0">
                <a:solidFill>
                  <a:schemeClr val="bg1"/>
                </a:solidFill>
                <a:latin typeface="+mn-lt"/>
              </a:rPr>
              <a:t>21</a:t>
            </a:fld>
            <a:endParaRPr lang="en-US" sz="1100" b="0" i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AA450C4B-2C84-44F3-B88B-FC35A26F88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403" y="6177"/>
            <a:ext cx="715596" cy="73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43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850240-5266-4154-B0AB-16F9499CE76E}"/>
              </a:ext>
            </a:extLst>
          </p:cNvPr>
          <p:cNvSpPr txBox="1"/>
          <p:nvPr/>
        </p:nvSpPr>
        <p:spPr>
          <a:xfrm>
            <a:off x="485637" y="319955"/>
            <a:ext cx="461665" cy="407689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b="0" i="0" dirty="0">
                <a:solidFill>
                  <a:schemeClr val="bg1"/>
                </a:solidFill>
                <a:latin typeface="+mn-lt"/>
              </a:rPr>
              <a:t>Patients w/Echo (%)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1A40893-DEEC-4D99-AB2B-49C5BA39DD77}"/>
              </a:ext>
            </a:extLst>
          </p:cNvPr>
          <p:cNvSpPr txBox="1">
            <a:spLocks/>
          </p:cNvSpPr>
          <p:nvPr/>
        </p:nvSpPr>
        <p:spPr>
          <a:xfrm>
            <a:off x="237744" y="155448"/>
            <a:ext cx="8686802" cy="5912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783" rtl="0" eaLnBrk="1" latinLnBrk="0" hangingPunct="1">
              <a:spcBef>
                <a:spcPct val="0"/>
              </a:spcBef>
              <a:buNone/>
              <a:defRPr lang="en-US" sz="2800" b="0" kern="1200">
                <a:solidFill>
                  <a:srgbClr val="FFD8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i="0" dirty="0">
                <a:solidFill>
                  <a:srgbClr val="FFD227"/>
                </a:solidFill>
                <a:effectLst/>
              </a:rPr>
              <a:t>Total Aortic Valve Regurgitation at 30 Days</a:t>
            </a:r>
            <a:endParaRPr lang="en-US" i="0" dirty="0">
              <a:solidFill>
                <a:srgbClr val="FFD227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0F3681-A07D-4412-A199-EA0548342C95}"/>
              </a:ext>
            </a:extLst>
          </p:cNvPr>
          <p:cNvSpPr txBox="1"/>
          <p:nvPr/>
        </p:nvSpPr>
        <p:spPr>
          <a:xfrm>
            <a:off x="-21768" y="4823544"/>
            <a:ext cx="4893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chemeClr val="bg1"/>
                </a:solidFill>
                <a:latin typeface="+mn-lt"/>
              </a:rPr>
              <a:t>Implant population. Core lab assessments. 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D0B18BB-7D6E-4354-8CFE-EAF03DCE65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0276292"/>
              </p:ext>
            </p:extLst>
          </p:nvPr>
        </p:nvGraphicFramePr>
        <p:xfrm>
          <a:off x="819482" y="746655"/>
          <a:ext cx="8324518" cy="4241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8781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6BA9C28-5700-40A8-8308-C3CFE40B3B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629078"/>
              </p:ext>
            </p:extLst>
          </p:nvPr>
        </p:nvGraphicFramePr>
        <p:xfrm>
          <a:off x="736937" y="744925"/>
          <a:ext cx="8277523" cy="4547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F850240-5266-4154-B0AB-16F9499CE76E}"/>
              </a:ext>
            </a:extLst>
          </p:cNvPr>
          <p:cNvSpPr txBox="1"/>
          <p:nvPr/>
        </p:nvSpPr>
        <p:spPr>
          <a:xfrm>
            <a:off x="376671" y="1121790"/>
            <a:ext cx="461665" cy="297887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b="0" i="0" dirty="0">
                <a:solidFill>
                  <a:schemeClr val="bg1"/>
                </a:solidFill>
                <a:latin typeface="+mn-lt"/>
              </a:rPr>
              <a:t>Proportion of Patients (%)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1A40893-DEEC-4D99-AB2B-49C5BA39DD77}"/>
              </a:ext>
            </a:extLst>
          </p:cNvPr>
          <p:cNvSpPr txBox="1">
            <a:spLocks/>
          </p:cNvSpPr>
          <p:nvPr/>
        </p:nvSpPr>
        <p:spPr>
          <a:xfrm>
            <a:off x="237744" y="155448"/>
            <a:ext cx="8686802" cy="5912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783" rtl="0" eaLnBrk="1" latinLnBrk="0" hangingPunct="1">
              <a:spcBef>
                <a:spcPct val="0"/>
              </a:spcBef>
              <a:buNone/>
              <a:defRPr lang="en-US" sz="2800" b="0" kern="1200">
                <a:solidFill>
                  <a:srgbClr val="FFD8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i="0" dirty="0">
                <a:solidFill>
                  <a:srgbClr val="FFD227"/>
                </a:solidFill>
                <a:effectLst/>
              </a:rPr>
              <a:t>New York Heart Association</a:t>
            </a:r>
            <a:endParaRPr lang="en-US" i="0" dirty="0">
              <a:solidFill>
                <a:srgbClr val="FFD227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090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F28D26-24C3-9A49-ADE5-5B4BADE95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25466"/>
            <a:ext cx="8686800" cy="3964315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Study performed at high volume expert centers</a:t>
            </a:r>
          </a:p>
          <a:p>
            <a:r>
              <a:rPr lang="en-US" sz="3200" dirty="0"/>
              <a:t>Non-randomized study design</a:t>
            </a:r>
          </a:p>
          <a:p>
            <a:r>
              <a:rPr lang="en-US" sz="3200" dirty="0"/>
              <a:t>Standardized implant technique</a:t>
            </a:r>
          </a:p>
          <a:p>
            <a:pPr lvl="1"/>
            <a:r>
              <a:rPr lang="en-US" sz="3200" dirty="0"/>
              <a:t>Annular sizing</a:t>
            </a:r>
          </a:p>
          <a:p>
            <a:pPr lvl="1"/>
            <a:r>
              <a:rPr lang="en-US" sz="3200" dirty="0"/>
              <a:t>Pre-TAVR balloon dilation</a:t>
            </a:r>
          </a:p>
          <a:p>
            <a:r>
              <a:rPr lang="en-US" sz="3200" dirty="0"/>
              <a:t>Rigorous adherence to patient selection parameters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18F2E4-5F80-7540-B90F-C77AB55BF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2490861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12A27C-BF04-4215-BA01-4477AD68C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1006794"/>
            <a:ext cx="8686800" cy="389950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56540" indent="-256540"/>
            <a:r>
              <a:rPr lang="en-US" sz="2800" dirty="0"/>
              <a:t>TAVR with </a:t>
            </a:r>
            <a:r>
              <a:rPr lang="en-US" sz="2800" dirty="0" err="1"/>
              <a:t>Evolut</a:t>
            </a:r>
            <a:r>
              <a:rPr lang="en-US" sz="2800" dirty="0"/>
              <a:t> supra-annular self-expanding valve in low-risk bicuspid patients achieved excellent early results:</a:t>
            </a:r>
          </a:p>
          <a:p>
            <a:pPr marL="556571" lvl="1" indent="-256540"/>
            <a:r>
              <a:rPr lang="en-US" sz="2800" dirty="0"/>
              <a:t>Annular sizing achieved 95.3% device success</a:t>
            </a:r>
          </a:p>
          <a:p>
            <a:pPr marL="556571" lvl="1" indent="-256540"/>
            <a:r>
              <a:rPr lang="en-US" sz="2800" dirty="0"/>
              <a:t>Low mortality and stroke at 30 days (1.3%)</a:t>
            </a:r>
          </a:p>
          <a:p>
            <a:pPr marL="556571" lvl="1" indent="-256540"/>
            <a:r>
              <a:rPr lang="en-US" sz="2700" dirty="0"/>
              <a:t>Low rates of PVL (no moderate/severe)</a:t>
            </a:r>
          </a:p>
          <a:p>
            <a:pPr marL="556571" lvl="1" indent="-256540"/>
            <a:r>
              <a:rPr lang="en-US" sz="2700" dirty="0"/>
              <a:t>Consistent hemodynamics across Sievers Classification</a:t>
            </a:r>
          </a:p>
          <a:p>
            <a:r>
              <a:rPr lang="en-US" sz="2800" dirty="0"/>
              <a:t>Patients will be followed for 10 years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7744" y="153718"/>
            <a:ext cx="8450317" cy="591207"/>
          </a:xfrm>
        </p:spPr>
        <p:txBody>
          <a:bodyPr/>
          <a:lstStyle/>
          <a:p>
            <a:r>
              <a:rPr lang="en-US" sz="3600" dirty="0">
                <a:solidFill>
                  <a:srgbClr val="FFD227"/>
                </a:solidFill>
              </a:rPr>
              <a:t>Summary</a:t>
            </a:r>
            <a:endParaRPr lang="en-US" sz="3600" dirty="0">
              <a:solidFill>
                <a:srgbClr val="FFD227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17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12A27C-BF04-4215-BA01-4477AD68C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1006794"/>
            <a:ext cx="8686800" cy="389950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/>
              <a:t>In low-risk AS patients with bicuspid morphology, TAVR with the </a:t>
            </a:r>
            <a:r>
              <a:rPr lang="en-US" sz="2800" dirty="0" err="1"/>
              <a:t>Evolut</a:t>
            </a:r>
            <a:r>
              <a:rPr lang="en-US" sz="2800" dirty="0"/>
              <a:t> platform is a safe and effective treatment option.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The choice between TAVR and surgery should be based on a multidisciplinary heart team discussion that includes anatomic, clinical and patient social factors. 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7744" y="153718"/>
            <a:ext cx="8450317" cy="591207"/>
          </a:xfrm>
        </p:spPr>
        <p:txBody>
          <a:bodyPr/>
          <a:lstStyle/>
          <a:p>
            <a:r>
              <a:rPr lang="en-US" sz="3600" dirty="0">
                <a:solidFill>
                  <a:srgbClr val="FFD227"/>
                </a:solidFill>
              </a:rPr>
              <a:t>Clinical Implications</a:t>
            </a:r>
            <a:endParaRPr lang="en-US" sz="3600" dirty="0">
              <a:solidFill>
                <a:srgbClr val="FFD227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647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D227"/>
                </a:solidFill>
                <a:effectLst/>
              </a:rPr>
              <a:t>Background</a:t>
            </a:r>
            <a:endParaRPr lang="en-US" sz="3200" dirty="0">
              <a:solidFill>
                <a:srgbClr val="FFD227"/>
              </a:solidFill>
              <a:effectLst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906EF1-D4E9-49B9-B261-4927F5B10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485" y="857840"/>
            <a:ext cx="8686800" cy="3864990"/>
          </a:xfrm>
        </p:spPr>
        <p:txBody>
          <a:bodyPr>
            <a:noAutofit/>
          </a:bodyPr>
          <a:lstStyle/>
          <a:p>
            <a:r>
              <a:rPr lang="en-US" dirty="0"/>
              <a:t>TAVR with </a:t>
            </a:r>
            <a:r>
              <a:rPr lang="en-US" dirty="0" err="1"/>
              <a:t>Evolut</a:t>
            </a:r>
            <a:r>
              <a:rPr lang="en-US" dirty="0"/>
              <a:t> supra-annular self-expanding valves has demonstrated excellent outcomes in tricuspid aortic stenosis and is currently approved in the US for patients across all risk classes.</a:t>
            </a:r>
          </a:p>
          <a:p>
            <a:r>
              <a:rPr lang="en-US" dirty="0"/>
              <a:t>Patients with bicuspid aortic stenosis have been generally excluded from prior TAVR trials, due to concerns of: </a:t>
            </a:r>
          </a:p>
          <a:p>
            <a:pPr lvl="1"/>
            <a:r>
              <a:rPr lang="en-US" sz="2000" dirty="0"/>
              <a:t>Asymmetric calcification, elliptical shape, potential incomplete valve expansion,  procedural technical concerns, etc.</a:t>
            </a:r>
          </a:p>
          <a:p>
            <a:pPr lvl="1"/>
            <a:r>
              <a:rPr lang="en-US" sz="2000" dirty="0"/>
              <a:t>Annular vs. supra-annular  measurements</a:t>
            </a:r>
          </a:p>
          <a:p>
            <a:r>
              <a:rPr lang="en-US" dirty="0"/>
              <a:t>There have been no prospective studies assessing TAVR in low risk patients with bicuspid aortic stenosis.</a:t>
            </a:r>
          </a:p>
        </p:txBody>
      </p:sp>
    </p:spTree>
    <p:extLst>
      <p:ext uri="{BB962C8B-B14F-4D97-AF65-F5344CB8AC3E}">
        <p14:creationId xmlns:p14="http://schemas.microsoft.com/office/powerpoint/2010/main" val="330066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12A27C-BF04-4215-BA01-4477AD68C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68067"/>
            <a:ext cx="8686800" cy="1747562"/>
          </a:xfrm>
          <a:solidFill>
            <a:schemeClr val="tx2"/>
          </a:solidFill>
          <a:ln w="12700">
            <a:solidFill>
              <a:srgbClr val="FFD81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To assess the safety and efficacy of TAVR in patients with bicuspid aortic valve stenosis and low surgical risk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431A8FD3-8993-43F3-97A7-AF31B4B11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85" y="153718"/>
            <a:ext cx="8450317" cy="591207"/>
          </a:xfrm>
        </p:spPr>
        <p:txBody>
          <a:bodyPr/>
          <a:lstStyle/>
          <a:p>
            <a:r>
              <a:rPr lang="en-US" sz="3600" dirty="0">
                <a:solidFill>
                  <a:srgbClr val="FFD227"/>
                </a:solidFill>
                <a:effectLst/>
              </a:rPr>
              <a:t>Objective</a:t>
            </a:r>
          </a:p>
        </p:txBody>
      </p:sp>
    </p:spTree>
    <p:extLst>
      <p:ext uri="{BB962C8B-B14F-4D97-AF65-F5344CB8AC3E}">
        <p14:creationId xmlns:p14="http://schemas.microsoft.com/office/powerpoint/2010/main" val="3593840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Box 159">
            <a:extLst>
              <a:ext uri="{FF2B5EF4-FFF2-40B4-BE49-F238E27FC236}">
                <a16:creationId xmlns:a16="http://schemas.microsoft.com/office/drawing/2014/main" id="{36EA59DA-08E3-4518-9A17-B3FDEB2D586C}"/>
              </a:ext>
            </a:extLst>
          </p:cNvPr>
          <p:cNvSpPr txBox="1"/>
          <p:nvPr/>
        </p:nvSpPr>
        <p:spPr>
          <a:xfrm>
            <a:off x="6749169" y="2157728"/>
            <a:ext cx="2250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0" dirty="0">
                <a:solidFill>
                  <a:schemeClr val="bg1"/>
                </a:solidFill>
                <a:latin typeface="+mn-lt"/>
              </a:rPr>
              <a:t>The Mount Sinai  Medical Center</a:t>
            </a:r>
            <a:br>
              <a:rPr lang="en-US" sz="800" i="0" dirty="0">
                <a:solidFill>
                  <a:schemeClr val="bg1"/>
                </a:solidFill>
                <a:latin typeface="+mn-lt"/>
              </a:rPr>
            </a:br>
            <a:r>
              <a:rPr lang="en-US" sz="800" b="0" i="0" dirty="0">
                <a:solidFill>
                  <a:schemeClr val="bg1"/>
                </a:solidFill>
                <a:latin typeface="+mn-lt"/>
              </a:rPr>
              <a:t>New York, NY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ED0ABDC8-6A46-453B-AF28-9D73548420CE}"/>
              </a:ext>
            </a:extLst>
          </p:cNvPr>
          <p:cNvSpPr txBox="1"/>
          <p:nvPr/>
        </p:nvSpPr>
        <p:spPr>
          <a:xfrm>
            <a:off x="6978212" y="2048388"/>
            <a:ext cx="20039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0" dirty="0">
                <a:solidFill>
                  <a:schemeClr val="bg1"/>
                </a:solidFill>
                <a:latin typeface="+mn-lt"/>
              </a:rPr>
              <a:t>St. Francis Hospital, </a:t>
            </a:r>
            <a:r>
              <a:rPr lang="en-US" sz="800" b="0" i="0" dirty="0">
                <a:solidFill>
                  <a:schemeClr val="bg1"/>
                </a:solidFill>
                <a:latin typeface="+mn-lt"/>
              </a:rPr>
              <a:t>Roslyn, NY</a:t>
            </a:r>
          </a:p>
        </p:txBody>
      </p:sp>
      <p:sp>
        <p:nvSpPr>
          <p:cNvPr id="24" name="Freeform 107">
            <a:extLst>
              <a:ext uri="{FF2B5EF4-FFF2-40B4-BE49-F238E27FC236}">
                <a16:creationId xmlns:a16="http://schemas.microsoft.com/office/drawing/2014/main" id="{D6860CD0-45CB-4812-B3AA-B795CB8A887B}"/>
              </a:ext>
            </a:extLst>
          </p:cNvPr>
          <p:cNvSpPr>
            <a:spLocks/>
          </p:cNvSpPr>
          <p:nvPr/>
        </p:nvSpPr>
        <p:spPr bwMode="auto">
          <a:xfrm>
            <a:off x="346363" y="661949"/>
            <a:ext cx="6971131" cy="4435029"/>
          </a:xfrm>
          <a:custGeom>
            <a:avLst/>
            <a:gdLst/>
            <a:ahLst/>
            <a:cxnLst>
              <a:cxn ang="0">
                <a:pos x="260" y="959"/>
              </a:cxn>
              <a:cxn ang="0">
                <a:pos x="106" y="1485"/>
              </a:cxn>
              <a:cxn ang="0">
                <a:pos x="0" y="2108"/>
              </a:cxn>
              <a:cxn ang="0">
                <a:pos x="130" y="2790"/>
              </a:cxn>
              <a:cxn ang="0">
                <a:pos x="354" y="3232"/>
              </a:cxn>
              <a:cxn ang="0">
                <a:pos x="803" y="3735"/>
              </a:cxn>
              <a:cxn ang="0">
                <a:pos x="1292" y="3922"/>
              </a:cxn>
              <a:cxn ang="0">
                <a:pos x="2138" y="4249"/>
              </a:cxn>
              <a:cxn ang="0">
                <a:pos x="2647" y="4369"/>
              </a:cxn>
              <a:cxn ang="0">
                <a:pos x="3001" y="4859"/>
              </a:cxn>
              <a:cxn ang="0">
                <a:pos x="3367" y="4728"/>
              </a:cxn>
              <a:cxn ang="0">
                <a:pos x="3745" y="5194"/>
              </a:cxn>
              <a:cxn ang="0">
                <a:pos x="4068" y="5597"/>
              </a:cxn>
              <a:cxn ang="0">
                <a:pos x="4206" y="5230"/>
              </a:cxn>
              <a:cxn ang="0">
                <a:pos x="4679" y="4859"/>
              </a:cxn>
              <a:cxn ang="0">
                <a:pos x="5187" y="4835"/>
              </a:cxn>
              <a:cxn ang="0">
                <a:pos x="5671" y="4740"/>
              </a:cxn>
              <a:cxn ang="0">
                <a:pos x="6191" y="4584"/>
              </a:cxn>
              <a:cxn ang="0">
                <a:pos x="6664" y="4620"/>
              </a:cxn>
              <a:cxn ang="0">
                <a:pos x="7006" y="5158"/>
              </a:cxn>
              <a:cxn ang="0">
                <a:pos x="7290" y="5493"/>
              </a:cxn>
              <a:cxn ang="0">
                <a:pos x="7479" y="5386"/>
              </a:cxn>
              <a:cxn ang="0">
                <a:pos x="7313" y="4859"/>
              </a:cxn>
              <a:cxn ang="0">
                <a:pos x="7113" y="4285"/>
              </a:cxn>
              <a:cxn ang="0">
                <a:pos x="7514" y="3627"/>
              </a:cxn>
              <a:cxn ang="0">
                <a:pos x="7845" y="3125"/>
              </a:cxn>
              <a:cxn ang="0">
                <a:pos x="7597" y="2670"/>
              </a:cxn>
              <a:cxn ang="0">
                <a:pos x="7821" y="2658"/>
              </a:cxn>
              <a:cxn ang="0">
                <a:pos x="7916" y="2347"/>
              </a:cxn>
              <a:cxn ang="0">
                <a:pos x="7904" y="1964"/>
              </a:cxn>
              <a:cxn ang="0">
                <a:pos x="8318" y="1689"/>
              </a:cxn>
              <a:cxn ang="0">
                <a:pos x="8341" y="1378"/>
              </a:cxn>
              <a:cxn ang="0">
                <a:pos x="8625" y="959"/>
              </a:cxn>
              <a:cxn ang="0">
                <a:pos x="8484" y="621"/>
              </a:cxn>
              <a:cxn ang="0">
                <a:pos x="8237" y="438"/>
              </a:cxn>
              <a:cxn ang="0">
                <a:pos x="7990" y="1022"/>
              </a:cxn>
              <a:cxn ang="0">
                <a:pos x="7337" y="1545"/>
              </a:cxn>
              <a:cxn ang="0">
                <a:pos x="7030" y="1820"/>
              </a:cxn>
              <a:cxn ang="0">
                <a:pos x="6758" y="2048"/>
              </a:cxn>
              <a:cxn ang="0">
                <a:pos x="6462" y="2029"/>
              </a:cxn>
              <a:cxn ang="0">
                <a:pos x="6432" y="1588"/>
              </a:cxn>
              <a:cxn ang="0">
                <a:pos x="6132" y="1354"/>
              </a:cxn>
              <a:cxn ang="0">
                <a:pos x="5931" y="1521"/>
              </a:cxn>
              <a:cxn ang="0">
                <a:pos x="5966" y="1928"/>
              </a:cxn>
              <a:cxn ang="0">
                <a:pos x="5801" y="2191"/>
              </a:cxn>
              <a:cxn ang="0">
                <a:pos x="5694" y="1708"/>
              </a:cxn>
              <a:cxn ang="0">
                <a:pos x="5896" y="1258"/>
              </a:cxn>
              <a:cxn ang="0">
                <a:pos x="6156" y="1139"/>
              </a:cxn>
              <a:cxn ang="0">
                <a:pos x="5837" y="1151"/>
              </a:cxn>
              <a:cxn ang="0">
                <a:pos x="5565" y="1031"/>
              </a:cxn>
              <a:cxn ang="0">
                <a:pos x="5222" y="1151"/>
              </a:cxn>
              <a:cxn ang="0">
                <a:pos x="5280" y="888"/>
              </a:cxn>
              <a:cxn ang="0">
                <a:pos x="4659" y="667"/>
              </a:cxn>
              <a:cxn ang="0">
                <a:pos x="3524" y="588"/>
              </a:cxn>
              <a:cxn ang="0">
                <a:pos x="2210" y="411"/>
              </a:cxn>
              <a:cxn ang="0">
                <a:pos x="803" y="86"/>
              </a:cxn>
              <a:cxn ang="0">
                <a:pos x="557" y="25"/>
              </a:cxn>
            </a:cxnLst>
            <a:rect l="0" t="0" r="r" b="b"/>
            <a:pathLst>
              <a:path w="8679" h="5597">
                <a:moveTo>
                  <a:pt x="532" y="277"/>
                </a:moveTo>
                <a:lnTo>
                  <a:pt x="496" y="493"/>
                </a:lnTo>
                <a:lnTo>
                  <a:pt x="260" y="959"/>
                </a:lnTo>
                <a:lnTo>
                  <a:pt x="154" y="1151"/>
                </a:lnTo>
                <a:lnTo>
                  <a:pt x="140" y="1349"/>
                </a:lnTo>
                <a:lnTo>
                  <a:pt x="106" y="1485"/>
                </a:lnTo>
                <a:lnTo>
                  <a:pt x="12" y="1641"/>
                </a:lnTo>
                <a:lnTo>
                  <a:pt x="35" y="1856"/>
                </a:lnTo>
                <a:lnTo>
                  <a:pt x="0" y="2108"/>
                </a:lnTo>
                <a:lnTo>
                  <a:pt x="118" y="2323"/>
                </a:lnTo>
                <a:lnTo>
                  <a:pt x="130" y="2586"/>
                </a:lnTo>
                <a:lnTo>
                  <a:pt x="130" y="2790"/>
                </a:lnTo>
                <a:lnTo>
                  <a:pt x="224" y="3041"/>
                </a:lnTo>
                <a:lnTo>
                  <a:pt x="236" y="3196"/>
                </a:lnTo>
                <a:lnTo>
                  <a:pt x="354" y="3232"/>
                </a:lnTo>
                <a:lnTo>
                  <a:pt x="508" y="3376"/>
                </a:lnTo>
                <a:lnTo>
                  <a:pt x="673" y="3615"/>
                </a:lnTo>
                <a:lnTo>
                  <a:pt x="803" y="3735"/>
                </a:lnTo>
                <a:lnTo>
                  <a:pt x="969" y="3711"/>
                </a:lnTo>
                <a:lnTo>
                  <a:pt x="1122" y="3806"/>
                </a:lnTo>
                <a:lnTo>
                  <a:pt x="1292" y="3922"/>
                </a:lnTo>
                <a:lnTo>
                  <a:pt x="1607" y="4141"/>
                </a:lnTo>
                <a:lnTo>
                  <a:pt x="1796" y="4189"/>
                </a:lnTo>
                <a:lnTo>
                  <a:pt x="2138" y="4249"/>
                </a:lnTo>
                <a:lnTo>
                  <a:pt x="2257" y="4189"/>
                </a:lnTo>
                <a:lnTo>
                  <a:pt x="2481" y="4237"/>
                </a:lnTo>
                <a:lnTo>
                  <a:pt x="2647" y="4369"/>
                </a:lnTo>
                <a:lnTo>
                  <a:pt x="2812" y="4536"/>
                </a:lnTo>
                <a:lnTo>
                  <a:pt x="2895" y="4775"/>
                </a:lnTo>
                <a:lnTo>
                  <a:pt x="3001" y="4859"/>
                </a:lnTo>
                <a:lnTo>
                  <a:pt x="3131" y="4847"/>
                </a:lnTo>
                <a:lnTo>
                  <a:pt x="3214" y="4716"/>
                </a:lnTo>
                <a:lnTo>
                  <a:pt x="3367" y="4728"/>
                </a:lnTo>
                <a:lnTo>
                  <a:pt x="3497" y="4859"/>
                </a:lnTo>
                <a:lnTo>
                  <a:pt x="3615" y="5051"/>
                </a:lnTo>
                <a:lnTo>
                  <a:pt x="3745" y="5194"/>
                </a:lnTo>
                <a:lnTo>
                  <a:pt x="3793" y="5362"/>
                </a:lnTo>
                <a:lnTo>
                  <a:pt x="3863" y="5529"/>
                </a:lnTo>
                <a:lnTo>
                  <a:pt x="4068" y="5597"/>
                </a:lnTo>
                <a:lnTo>
                  <a:pt x="4194" y="5541"/>
                </a:lnTo>
                <a:lnTo>
                  <a:pt x="4171" y="5410"/>
                </a:lnTo>
                <a:lnTo>
                  <a:pt x="4206" y="5230"/>
                </a:lnTo>
                <a:lnTo>
                  <a:pt x="4360" y="5087"/>
                </a:lnTo>
                <a:lnTo>
                  <a:pt x="4490" y="4967"/>
                </a:lnTo>
                <a:lnTo>
                  <a:pt x="4679" y="4859"/>
                </a:lnTo>
                <a:lnTo>
                  <a:pt x="4856" y="4823"/>
                </a:lnTo>
                <a:lnTo>
                  <a:pt x="5069" y="4859"/>
                </a:lnTo>
                <a:lnTo>
                  <a:pt x="5187" y="4835"/>
                </a:lnTo>
                <a:lnTo>
                  <a:pt x="5369" y="4879"/>
                </a:lnTo>
                <a:lnTo>
                  <a:pt x="5605" y="4849"/>
                </a:lnTo>
                <a:lnTo>
                  <a:pt x="5671" y="4740"/>
                </a:lnTo>
                <a:lnTo>
                  <a:pt x="5841" y="4640"/>
                </a:lnTo>
                <a:lnTo>
                  <a:pt x="6002" y="4584"/>
                </a:lnTo>
                <a:lnTo>
                  <a:pt x="6191" y="4584"/>
                </a:lnTo>
                <a:lnTo>
                  <a:pt x="6403" y="4700"/>
                </a:lnTo>
                <a:lnTo>
                  <a:pt x="6534" y="4656"/>
                </a:lnTo>
                <a:lnTo>
                  <a:pt x="6664" y="4620"/>
                </a:lnTo>
                <a:lnTo>
                  <a:pt x="6875" y="4789"/>
                </a:lnTo>
                <a:lnTo>
                  <a:pt x="6912" y="5003"/>
                </a:lnTo>
                <a:lnTo>
                  <a:pt x="7006" y="5158"/>
                </a:lnTo>
                <a:lnTo>
                  <a:pt x="7077" y="5278"/>
                </a:lnTo>
                <a:lnTo>
                  <a:pt x="7207" y="5398"/>
                </a:lnTo>
                <a:lnTo>
                  <a:pt x="7290" y="5493"/>
                </a:lnTo>
                <a:lnTo>
                  <a:pt x="7349" y="5541"/>
                </a:lnTo>
                <a:lnTo>
                  <a:pt x="7467" y="5529"/>
                </a:lnTo>
                <a:lnTo>
                  <a:pt x="7479" y="5386"/>
                </a:lnTo>
                <a:lnTo>
                  <a:pt x="7496" y="5238"/>
                </a:lnTo>
                <a:lnTo>
                  <a:pt x="7384" y="5051"/>
                </a:lnTo>
                <a:lnTo>
                  <a:pt x="7313" y="4859"/>
                </a:lnTo>
                <a:lnTo>
                  <a:pt x="7242" y="4728"/>
                </a:lnTo>
                <a:lnTo>
                  <a:pt x="7136" y="4464"/>
                </a:lnTo>
                <a:lnTo>
                  <a:pt x="7113" y="4285"/>
                </a:lnTo>
                <a:lnTo>
                  <a:pt x="7171" y="4072"/>
                </a:lnTo>
                <a:lnTo>
                  <a:pt x="7337" y="3854"/>
                </a:lnTo>
                <a:lnTo>
                  <a:pt x="7514" y="3627"/>
                </a:lnTo>
                <a:lnTo>
                  <a:pt x="7761" y="3414"/>
                </a:lnTo>
                <a:lnTo>
                  <a:pt x="7798" y="3256"/>
                </a:lnTo>
                <a:lnTo>
                  <a:pt x="7845" y="3125"/>
                </a:lnTo>
                <a:lnTo>
                  <a:pt x="7739" y="2861"/>
                </a:lnTo>
                <a:lnTo>
                  <a:pt x="7656" y="2742"/>
                </a:lnTo>
                <a:lnTo>
                  <a:pt x="7597" y="2670"/>
                </a:lnTo>
                <a:lnTo>
                  <a:pt x="7609" y="2550"/>
                </a:lnTo>
                <a:lnTo>
                  <a:pt x="7727" y="2550"/>
                </a:lnTo>
                <a:lnTo>
                  <a:pt x="7821" y="2658"/>
                </a:lnTo>
                <a:lnTo>
                  <a:pt x="7892" y="2610"/>
                </a:lnTo>
                <a:lnTo>
                  <a:pt x="7821" y="2502"/>
                </a:lnTo>
                <a:lnTo>
                  <a:pt x="7916" y="2347"/>
                </a:lnTo>
                <a:lnTo>
                  <a:pt x="8022" y="2203"/>
                </a:lnTo>
                <a:lnTo>
                  <a:pt x="7975" y="2096"/>
                </a:lnTo>
                <a:lnTo>
                  <a:pt x="7904" y="1964"/>
                </a:lnTo>
                <a:lnTo>
                  <a:pt x="8058" y="1868"/>
                </a:lnTo>
                <a:lnTo>
                  <a:pt x="8199" y="1785"/>
                </a:lnTo>
                <a:lnTo>
                  <a:pt x="8318" y="1689"/>
                </a:lnTo>
                <a:lnTo>
                  <a:pt x="8436" y="1629"/>
                </a:lnTo>
                <a:lnTo>
                  <a:pt x="8365" y="1521"/>
                </a:lnTo>
                <a:lnTo>
                  <a:pt x="8341" y="1378"/>
                </a:lnTo>
                <a:lnTo>
                  <a:pt x="8412" y="1198"/>
                </a:lnTo>
                <a:lnTo>
                  <a:pt x="8459" y="1043"/>
                </a:lnTo>
                <a:lnTo>
                  <a:pt x="8625" y="959"/>
                </a:lnTo>
                <a:lnTo>
                  <a:pt x="8679" y="781"/>
                </a:lnTo>
                <a:lnTo>
                  <a:pt x="8567" y="739"/>
                </a:lnTo>
                <a:lnTo>
                  <a:pt x="8484" y="621"/>
                </a:lnTo>
                <a:lnTo>
                  <a:pt x="8439" y="516"/>
                </a:lnTo>
                <a:lnTo>
                  <a:pt x="8387" y="375"/>
                </a:lnTo>
                <a:lnTo>
                  <a:pt x="8237" y="438"/>
                </a:lnTo>
                <a:lnTo>
                  <a:pt x="8187" y="644"/>
                </a:lnTo>
                <a:lnTo>
                  <a:pt x="8179" y="862"/>
                </a:lnTo>
                <a:lnTo>
                  <a:pt x="7990" y="1022"/>
                </a:lnTo>
                <a:lnTo>
                  <a:pt x="7599" y="1133"/>
                </a:lnTo>
                <a:lnTo>
                  <a:pt x="7491" y="1306"/>
                </a:lnTo>
                <a:lnTo>
                  <a:pt x="7337" y="1545"/>
                </a:lnTo>
                <a:lnTo>
                  <a:pt x="7172" y="1593"/>
                </a:lnTo>
                <a:lnTo>
                  <a:pt x="7082" y="1734"/>
                </a:lnTo>
                <a:lnTo>
                  <a:pt x="7030" y="1820"/>
                </a:lnTo>
                <a:lnTo>
                  <a:pt x="6971" y="1928"/>
                </a:lnTo>
                <a:lnTo>
                  <a:pt x="6900" y="1988"/>
                </a:lnTo>
                <a:lnTo>
                  <a:pt x="6758" y="2048"/>
                </a:lnTo>
                <a:lnTo>
                  <a:pt x="6664" y="2120"/>
                </a:lnTo>
                <a:lnTo>
                  <a:pt x="6475" y="2155"/>
                </a:lnTo>
                <a:lnTo>
                  <a:pt x="6462" y="2029"/>
                </a:lnTo>
                <a:lnTo>
                  <a:pt x="6512" y="1903"/>
                </a:lnTo>
                <a:lnTo>
                  <a:pt x="6510" y="1725"/>
                </a:lnTo>
                <a:lnTo>
                  <a:pt x="6432" y="1588"/>
                </a:lnTo>
                <a:lnTo>
                  <a:pt x="6356" y="1462"/>
                </a:lnTo>
                <a:lnTo>
                  <a:pt x="6262" y="1378"/>
                </a:lnTo>
                <a:lnTo>
                  <a:pt x="6132" y="1354"/>
                </a:lnTo>
                <a:lnTo>
                  <a:pt x="6061" y="1378"/>
                </a:lnTo>
                <a:lnTo>
                  <a:pt x="6014" y="1497"/>
                </a:lnTo>
                <a:lnTo>
                  <a:pt x="5931" y="1521"/>
                </a:lnTo>
                <a:lnTo>
                  <a:pt x="5896" y="1653"/>
                </a:lnTo>
                <a:lnTo>
                  <a:pt x="5955" y="1785"/>
                </a:lnTo>
                <a:lnTo>
                  <a:pt x="5966" y="1928"/>
                </a:lnTo>
                <a:lnTo>
                  <a:pt x="6014" y="2012"/>
                </a:lnTo>
                <a:lnTo>
                  <a:pt x="5943" y="2143"/>
                </a:lnTo>
                <a:lnTo>
                  <a:pt x="5801" y="2191"/>
                </a:lnTo>
                <a:lnTo>
                  <a:pt x="5730" y="2096"/>
                </a:lnTo>
                <a:lnTo>
                  <a:pt x="5671" y="1964"/>
                </a:lnTo>
                <a:lnTo>
                  <a:pt x="5694" y="1708"/>
                </a:lnTo>
                <a:lnTo>
                  <a:pt x="5683" y="1533"/>
                </a:lnTo>
                <a:lnTo>
                  <a:pt x="5754" y="1330"/>
                </a:lnTo>
                <a:lnTo>
                  <a:pt x="5896" y="1258"/>
                </a:lnTo>
                <a:lnTo>
                  <a:pt x="6014" y="1246"/>
                </a:lnTo>
                <a:lnTo>
                  <a:pt x="6108" y="1234"/>
                </a:lnTo>
                <a:lnTo>
                  <a:pt x="6156" y="1139"/>
                </a:lnTo>
                <a:lnTo>
                  <a:pt x="6014" y="1103"/>
                </a:lnTo>
                <a:lnTo>
                  <a:pt x="5930" y="1140"/>
                </a:lnTo>
                <a:lnTo>
                  <a:pt x="5837" y="1151"/>
                </a:lnTo>
                <a:lnTo>
                  <a:pt x="5742" y="1127"/>
                </a:lnTo>
                <a:lnTo>
                  <a:pt x="5683" y="1127"/>
                </a:lnTo>
                <a:lnTo>
                  <a:pt x="5565" y="1031"/>
                </a:lnTo>
                <a:lnTo>
                  <a:pt x="5423" y="1079"/>
                </a:lnTo>
                <a:lnTo>
                  <a:pt x="5376" y="1115"/>
                </a:lnTo>
                <a:lnTo>
                  <a:pt x="5222" y="1151"/>
                </a:lnTo>
                <a:lnTo>
                  <a:pt x="5069" y="1127"/>
                </a:lnTo>
                <a:lnTo>
                  <a:pt x="5175" y="1031"/>
                </a:lnTo>
                <a:lnTo>
                  <a:pt x="5280" y="888"/>
                </a:lnTo>
                <a:lnTo>
                  <a:pt x="5004" y="789"/>
                </a:lnTo>
                <a:lnTo>
                  <a:pt x="4770" y="763"/>
                </a:lnTo>
                <a:lnTo>
                  <a:pt x="4659" y="667"/>
                </a:lnTo>
                <a:lnTo>
                  <a:pt x="4401" y="651"/>
                </a:lnTo>
                <a:lnTo>
                  <a:pt x="3995" y="636"/>
                </a:lnTo>
                <a:lnTo>
                  <a:pt x="3524" y="588"/>
                </a:lnTo>
                <a:lnTo>
                  <a:pt x="3185" y="573"/>
                </a:lnTo>
                <a:lnTo>
                  <a:pt x="2714" y="508"/>
                </a:lnTo>
                <a:lnTo>
                  <a:pt x="2210" y="411"/>
                </a:lnTo>
                <a:lnTo>
                  <a:pt x="1343" y="166"/>
                </a:lnTo>
                <a:lnTo>
                  <a:pt x="900" y="0"/>
                </a:lnTo>
                <a:lnTo>
                  <a:pt x="803" y="86"/>
                </a:lnTo>
                <a:lnTo>
                  <a:pt x="803" y="241"/>
                </a:lnTo>
                <a:lnTo>
                  <a:pt x="673" y="146"/>
                </a:lnTo>
                <a:lnTo>
                  <a:pt x="557" y="25"/>
                </a:lnTo>
                <a:lnTo>
                  <a:pt x="532" y="277"/>
                </a:lnTo>
                <a:close/>
              </a:path>
            </a:pathLst>
          </a:custGeom>
          <a:solidFill>
            <a:srgbClr val="0070C0">
              <a:alpha val="36000"/>
            </a:srgbClr>
          </a:solidFill>
          <a:ln w="3175" cmpd="sng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700" b="1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80D3349-B484-4FC8-8B66-E9997EE628E2}"/>
              </a:ext>
            </a:extLst>
          </p:cNvPr>
          <p:cNvSpPr/>
          <p:nvPr/>
        </p:nvSpPr>
        <p:spPr bwMode="auto">
          <a:xfrm>
            <a:off x="4035462" y="1849167"/>
            <a:ext cx="104129" cy="109382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endParaRPr lang="en-US" sz="700">
              <a:solidFill>
                <a:srgbClr val="0066CC"/>
              </a:solidFill>
              <a:latin typeface="Gill Sans" charset="0"/>
              <a:ea typeface="ヒラギノ角ゴ ProN W3" charset="0"/>
              <a:sym typeface="Gill Sans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D277DFD-237F-4C62-AD29-A8C0176FF9DD}"/>
              </a:ext>
            </a:extLst>
          </p:cNvPr>
          <p:cNvSpPr txBox="1"/>
          <p:nvPr/>
        </p:nvSpPr>
        <p:spPr>
          <a:xfrm>
            <a:off x="3191869" y="1578091"/>
            <a:ext cx="11811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0" dirty="0">
                <a:solidFill>
                  <a:schemeClr val="bg1"/>
                </a:solidFill>
                <a:latin typeface="+mn-lt"/>
              </a:rPr>
              <a:t>Abbott Northwestern </a:t>
            </a:r>
            <a:r>
              <a:rPr lang="en-US" sz="800" b="0" i="0" dirty="0">
                <a:solidFill>
                  <a:schemeClr val="bg1"/>
                </a:solidFill>
                <a:latin typeface="+mn-lt"/>
              </a:rPr>
              <a:t>Minneapolis, MN</a:t>
            </a:r>
            <a:endParaRPr lang="en-US" sz="9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124C5B6-B2A3-4289-9241-EB44D0F38B10}"/>
              </a:ext>
            </a:extLst>
          </p:cNvPr>
          <p:cNvSpPr/>
          <p:nvPr/>
        </p:nvSpPr>
        <p:spPr bwMode="auto">
          <a:xfrm>
            <a:off x="6975785" y="1747578"/>
            <a:ext cx="104129" cy="109382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endParaRPr lang="en-US" sz="800">
              <a:solidFill>
                <a:srgbClr val="0066CC"/>
              </a:solidFill>
              <a:latin typeface="Gill Sans" charset="0"/>
              <a:ea typeface="ヒラギノ角ゴ ProN W3" charset="0"/>
              <a:sym typeface="Gill Sans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ED8823B-208B-40C9-A6A0-6216BF88CFF8}"/>
              </a:ext>
            </a:extLst>
          </p:cNvPr>
          <p:cNvSpPr txBox="1"/>
          <p:nvPr/>
        </p:nvSpPr>
        <p:spPr>
          <a:xfrm>
            <a:off x="7007723" y="1405578"/>
            <a:ext cx="1730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0" dirty="0">
                <a:solidFill>
                  <a:schemeClr val="bg1"/>
                </a:solidFill>
                <a:latin typeface="+mn-lt"/>
              </a:rPr>
              <a:t>Beth Israel Deaconess</a:t>
            </a:r>
            <a:br>
              <a:rPr lang="en-US" sz="800" i="0" dirty="0">
                <a:solidFill>
                  <a:schemeClr val="bg1"/>
                </a:solidFill>
                <a:latin typeface="+mn-lt"/>
              </a:rPr>
            </a:br>
            <a:r>
              <a:rPr lang="en-US" sz="800" i="0" dirty="0">
                <a:solidFill>
                  <a:schemeClr val="bg1"/>
                </a:solidFill>
                <a:latin typeface="+mn-lt"/>
              </a:rPr>
              <a:t>Mass General</a:t>
            </a:r>
            <a:br>
              <a:rPr lang="en-US" sz="800" i="0" dirty="0">
                <a:solidFill>
                  <a:schemeClr val="bg1"/>
                </a:solidFill>
                <a:latin typeface="+mn-lt"/>
              </a:rPr>
            </a:br>
            <a:r>
              <a:rPr lang="en-US" sz="800" b="0" i="0" dirty="0">
                <a:solidFill>
                  <a:schemeClr val="bg1"/>
                </a:solidFill>
                <a:latin typeface="+mn-lt"/>
              </a:rPr>
              <a:t>Boston, MA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D9501B7-F88C-4691-9F40-BFAEB262956F}"/>
              </a:ext>
            </a:extLst>
          </p:cNvPr>
          <p:cNvSpPr/>
          <p:nvPr/>
        </p:nvSpPr>
        <p:spPr bwMode="auto">
          <a:xfrm>
            <a:off x="6934963" y="2027363"/>
            <a:ext cx="104129" cy="109382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endParaRPr lang="en-US" sz="800">
              <a:solidFill>
                <a:srgbClr val="0066CC"/>
              </a:solidFill>
              <a:latin typeface="Gill Sans" charset="0"/>
              <a:ea typeface="ヒラギノ角ゴ ProN W3" charset="0"/>
              <a:sym typeface="Gill Sans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C2A482B-81CB-49F0-A584-EF70603AF5E9}"/>
              </a:ext>
            </a:extLst>
          </p:cNvPr>
          <p:cNvSpPr txBox="1"/>
          <p:nvPr/>
        </p:nvSpPr>
        <p:spPr>
          <a:xfrm>
            <a:off x="6955066" y="1947815"/>
            <a:ext cx="21889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0" dirty="0">
                <a:solidFill>
                  <a:schemeClr val="bg1"/>
                </a:solidFill>
                <a:latin typeface="+mn-lt"/>
              </a:rPr>
              <a:t>Northwell Health, </a:t>
            </a:r>
            <a:r>
              <a:rPr lang="en-US" sz="800" b="0" i="0" dirty="0">
                <a:solidFill>
                  <a:schemeClr val="bg1"/>
                </a:solidFill>
                <a:latin typeface="+mn-lt"/>
              </a:rPr>
              <a:t>Manhasset, NY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4CA34C7-93D5-4E49-9C67-EEA030C7BDB0}"/>
              </a:ext>
            </a:extLst>
          </p:cNvPr>
          <p:cNvSpPr/>
          <p:nvPr/>
        </p:nvSpPr>
        <p:spPr bwMode="auto">
          <a:xfrm>
            <a:off x="3969093" y="2345717"/>
            <a:ext cx="104129" cy="109382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endParaRPr lang="en-US" sz="700">
              <a:solidFill>
                <a:srgbClr val="0066CC"/>
              </a:solidFill>
              <a:latin typeface="Gill Sans" charset="0"/>
              <a:ea typeface="ヒラギノ角ゴ ProN W3" charset="0"/>
              <a:sym typeface="Gill Sans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FB16DDE-8B1F-46EE-ACDD-D46416179CF0}"/>
              </a:ext>
            </a:extLst>
          </p:cNvPr>
          <p:cNvSpPr txBox="1"/>
          <p:nvPr/>
        </p:nvSpPr>
        <p:spPr>
          <a:xfrm>
            <a:off x="2372639" y="2292686"/>
            <a:ext cx="1655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0" dirty="0">
                <a:solidFill>
                  <a:schemeClr val="bg1"/>
                </a:solidFill>
                <a:latin typeface="+mn-lt"/>
              </a:rPr>
              <a:t>Mercy Medical Center– Iowa Heart</a:t>
            </a:r>
            <a:br>
              <a:rPr lang="en-US" sz="800" i="0" dirty="0">
                <a:solidFill>
                  <a:schemeClr val="bg1"/>
                </a:solidFill>
                <a:latin typeface="+mn-lt"/>
              </a:rPr>
            </a:br>
            <a:r>
              <a:rPr lang="en-US" sz="800" b="0" i="0" dirty="0">
                <a:solidFill>
                  <a:schemeClr val="bg1"/>
                </a:solidFill>
                <a:latin typeface="+mn-lt"/>
              </a:rPr>
              <a:t>Des Moines, IA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5D44496-1932-4447-9D8D-2BFA1CD32852}"/>
              </a:ext>
            </a:extLst>
          </p:cNvPr>
          <p:cNvSpPr/>
          <p:nvPr/>
        </p:nvSpPr>
        <p:spPr bwMode="auto">
          <a:xfrm>
            <a:off x="5859346" y="4538029"/>
            <a:ext cx="104129" cy="109382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endParaRPr lang="en-US" sz="800">
              <a:solidFill>
                <a:srgbClr val="0066CC"/>
              </a:solidFill>
              <a:latin typeface="Gill Sans" charset="0"/>
              <a:ea typeface="ヒラギノ角ゴ ProN W3" charset="0"/>
              <a:sym typeface="Gill Sans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BC0EDFC-BD07-40D6-AD3B-92CF7030832C}"/>
              </a:ext>
            </a:extLst>
          </p:cNvPr>
          <p:cNvSpPr txBox="1"/>
          <p:nvPr/>
        </p:nvSpPr>
        <p:spPr>
          <a:xfrm>
            <a:off x="5093304" y="4390045"/>
            <a:ext cx="13476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0" dirty="0">
                <a:solidFill>
                  <a:schemeClr val="bg1"/>
                </a:solidFill>
                <a:latin typeface="+mn-lt"/>
              </a:rPr>
              <a:t>Morton Plant</a:t>
            </a:r>
            <a:br>
              <a:rPr lang="en-US" sz="900" i="0" dirty="0">
                <a:solidFill>
                  <a:schemeClr val="bg1"/>
                </a:solidFill>
                <a:latin typeface="+mn-lt"/>
              </a:rPr>
            </a:br>
            <a:r>
              <a:rPr lang="en-US" sz="900" b="0" i="0" dirty="0">
                <a:solidFill>
                  <a:schemeClr val="bg1"/>
                </a:solidFill>
                <a:latin typeface="+mn-lt"/>
              </a:rPr>
              <a:t>Clearwater, FL</a:t>
            </a:r>
            <a:br>
              <a:rPr lang="en-US" sz="900" b="0" i="0" dirty="0">
                <a:solidFill>
                  <a:schemeClr val="bg1"/>
                </a:solidFill>
                <a:latin typeface="+mn-lt"/>
              </a:rPr>
            </a:br>
            <a:endParaRPr lang="en-US" sz="9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6E661A63-16A9-4977-99ED-82EBC1E802BF}"/>
              </a:ext>
            </a:extLst>
          </p:cNvPr>
          <p:cNvSpPr/>
          <p:nvPr/>
        </p:nvSpPr>
        <p:spPr bwMode="auto">
          <a:xfrm>
            <a:off x="3641976" y="3669839"/>
            <a:ext cx="104129" cy="109382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endParaRPr lang="en-US" sz="700">
              <a:solidFill>
                <a:srgbClr val="0066CC"/>
              </a:solidFill>
              <a:latin typeface="Gill Sans" charset="0"/>
              <a:ea typeface="ヒラギノ角ゴ ProN W3" charset="0"/>
              <a:sym typeface="Gill Sans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58D92AD-76BB-4C4A-A7AA-8D6264EE0495}"/>
              </a:ext>
            </a:extLst>
          </p:cNvPr>
          <p:cNvSpPr txBox="1"/>
          <p:nvPr/>
        </p:nvSpPr>
        <p:spPr>
          <a:xfrm>
            <a:off x="2372639" y="3618587"/>
            <a:ext cx="16080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0" dirty="0">
                <a:solidFill>
                  <a:schemeClr val="bg1"/>
                </a:solidFill>
                <a:latin typeface="+mn-lt"/>
              </a:rPr>
              <a:t>Baylor Heart &amp; Vascular</a:t>
            </a:r>
            <a:br>
              <a:rPr lang="en-US" sz="900" i="0" dirty="0">
                <a:solidFill>
                  <a:schemeClr val="bg1"/>
                </a:solidFill>
                <a:latin typeface="+mn-lt"/>
              </a:rPr>
            </a:br>
            <a:r>
              <a:rPr lang="en-US" sz="800" b="0" i="0" dirty="0">
                <a:solidFill>
                  <a:schemeClr val="bg1"/>
                </a:solidFill>
                <a:latin typeface="+mn-lt"/>
              </a:rPr>
              <a:t>Dallas, TX</a:t>
            </a:r>
            <a:br>
              <a:rPr lang="en-US" sz="900" b="0" i="0" dirty="0">
                <a:solidFill>
                  <a:schemeClr val="bg1"/>
                </a:solidFill>
                <a:latin typeface="+mn-lt"/>
              </a:rPr>
            </a:br>
            <a:endParaRPr lang="en-US" sz="9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63B6212B-0985-49C8-A83E-41CED1C672A0}"/>
              </a:ext>
            </a:extLst>
          </p:cNvPr>
          <p:cNvSpPr/>
          <p:nvPr/>
        </p:nvSpPr>
        <p:spPr bwMode="auto">
          <a:xfrm>
            <a:off x="3928642" y="4429413"/>
            <a:ext cx="104129" cy="109382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endParaRPr lang="en-US" sz="700">
              <a:solidFill>
                <a:srgbClr val="0066CC"/>
              </a:solidFill>
              <a:latin typeface="Gill Sans" charset="0"/>
              <a:ea typeface="ヒラギノ角ゴ ProN W3" charset="0"/>
              <a:sym typeface="Gill Sans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4A79E9D-73F9-44D4-A668-A00994D45F59}"/>
              </a:ext>
            </a:extLst>
          </p:cNvPr>
          <p:cNvSpPr txBox="1"/>
          <p:nvPr/>
        </p:nvSpPr>
        <p:spPr>
          <a:xfrm>
            <a:off x="3244844" y="4132262"/>
            <a:ext cx="16826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0" dirty="0">
                <a:solidFill>
                  <a:schemeClr val="bg1"/>
                </a:solidFill>
                <a:latin typeface="+mn-lt"/>
              </a:rPr>
              <a:t>Houston Methodist </a:t>
            </a:r>
            <a:r>
              <a:rPr lang="en-US" sz="900" i="0" dirty="0" err="1">
                <a:solidFill>
                  <a:schemeClr val="bg1"/>
                </a:solidFill>
                <a:latin typeface="+mn-lt"/>
              </a:rPr>
              <a:t>DeBakey</a:t>
            </a:r>
            <a:r>
              <a:rPr lang="en-US" sz="900" i="0" dirty="0">
                <a:solidFill>
                  <a:schemeClr val="bg1"/>
                </a:solidFill>
                <a:latin typeface="+mn-lt"/>
              </a:rPr>
              <a:t> </a:t>
            </a:r>
            <a:br>
              <a:rPr lang="en-US" sz="900" i="0" dirty="0">
                <a:solidFill>
                  <a:schemeClr val="bg1"/>
                </a:solidFill>
                <a:latin typeface="+mn-lt"/>
              </a:rPr>
            </a:br>
            <a:r>
              <a:rPr lang="en-US" sz="900" i="0" dirty="0">
                <a:solidFill>
                  <a:schemeClr val="bg1"/>
                </a:solidFill>
                <a:latin typeface="+mn-lt"/>
              </a:rPr>
              <a:t>Heart &amp; Vascular Center</a:t>
            </a:r>
            <a:br>
              <a:rPr lang="en-US" sz="800" i="0" dirty="0">
                <a:solidFill>
                  <a:schemeClr val="bg1"/>
                </a:solidFill>
                <a:latin typeface="+mn-lt"/>
              </a:rPr>
            </a:br>
            <a:r>
              <a:rPr lang="en-US" sz="800" b="0" i="0" dirty="0">
                <a:solidFill>
                  <a:schemeClr val="bg1"/>
                </a:solidFill>
                <a:latin typeface="+mn-lt"/>
              </a:rPr>
              <a:t>Houston, TX</a:t>
            </a:r>
            <a:br>
              <a:rPr lang="en-US" sz="700" b="0" i="0" dirty="0">
                <a:solidFill>
                  <a:schemeClr val="bg1"/>
                </a:solidFill>
                <a:latin typeface="+mn-lt"/>
              </a:rPr>
            </a:br>
            <a:endParaRPr lang="en-US" sz="7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E451826A-15A8-4B06-BD04-AEA7B12F2156}"/>
              </a:ext>
            </a:extLst>
          </p:cNvPr>
          <p:cNvSpPr/>
          <p:nvPr/>
        </p:nvSpPr>
        <p:spPr bwMode="auto">
          <a:xfrm>
            <a:off x="4809302" y="2130772"/>
            <a:ext cx="104129" cy="109382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endParaRPr lang="en-US" sz="700">
              <a:solidFill>
                <a:srgbClr val="0066CC"/>
              </a:solidFill>
              <a:latin typeface="Gill Sans" charset="0"/>
              <a:ea typeface="ヒラギノ角ゴ ProN W3" charset="0"/>
              <a:sym typeface="Gill Sans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7785C72-2B15-4A16-B471-46E0AE810365}"/>
              </a:ext>
            </a:extLst>
          </p:cNvPr>
          <p:cNvSpPr txBox="1"/>
          <p:nvPr/>
        </p:nvSpPr>
        <p:spPr>
          <a:xfrm>
            <a:off x="3936091" y="2050988"/>
            <a:ext cx="1268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0" dirty="0">
                <a:solidFill>
                  <a:schemeClr val="bg1"/>
                </a:solidFill>
                <a:latin typeface="+mn-lt"/>
              </a:rPr>
              <a:t>St. </a:t>
            </a:r>
            <a:r>
              <a:rPr lang="en-US" sz="800" i="0" dirty="0" err="1">
                <a:solidFill>
                  <a:schemeClr val="bg1"/>
                </a:solidFill>
                <a:latin typeface="+mn-lt"/>
              </a:rPr>
              <a:t>Lukes</a:t>
            </a:r>
            <a:r>
              <a:rPr lang="en-US" sz="800" i="0" dirty="0">
                <a:solidFill>
                  <a:schemeClr val="bg1"/>
                </a:solidFill>
                <a:latin typeface="+mn-lt"/>
              </a:rPr>
              <a:t>/Aurora</a:t>
            </a:r>
            <a:br>
              <a:rPr lang="en-US" sz="800" i="0" dirty="0">
                <a:solidFill>
                  <a:schemeClr val="bg1"/>
                </a:solidFill>
                <a:latin typeface="+mn-lt"/>
              </a:rPr>
            </a:br>
            <a:r>
              <a:rPr lang="en-US" sz="800" b="0" i="0" dirty="0">
                <a:solidFill>
                  <a:schemeClr val="bg1"/>
                </a:solidFill>
                <a:latin typeface="+mn-lt"/>
              </a:rPr>
              <a:t>Milwaukee, WI</a:t>
            </a:r>
            <a:br>
              <a:rPr lang="en-US" sz="800" b="0" i="0" dirty="0">
                <a:solidFill>
                  <a:schemeClr val="bg1"/>
                </a:solidFill>
                <a:latin typeface="+mn-lt"/>
              </a:rPr>
            </a:br>
            <a:endParaRPr lang="en-US" sz="8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5916C551-F601-4B5C-8AC4-AA23873E26ED}"/>
              </a:ext>
            </a:extLst>
          </p:cNvPr>
          <p:cNvSpPr/>
          <p:nvPr/>
        </p:nvSpPr>
        <p:spPr bwMode="auto">
          <a:xfrm>
            <a:off x="5545839" y="3388285"/>
            <a:ext cx="104129" cy="109382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endParaRPr lang="en-US" sz="800">
              <a:solidFill>
                <a:srgbClr val="0066CC"/>
              </a:solidFill>
              <a:latin typeface="Gill Sans" charset="0"/>
              <a:ea typeface="ヒラギノ角ゴ ProN W3" charset="0"/>
              <a:sym typeface="Gill Sans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DD3ECDA-738D-45A1-AAC7-4B8DEBB10A83}"/>
              </a:ext>
            </a:extLst>
          </p:cNvPr>
          <p:cNvSpPr txBox="1"/>
          <p:nvPr/>
        </p:nvSpPr>
        <p:spPr>
          <a:xfrm>
            <a:off x="4223218" y="3313796"/>
            <a:ext cx="1505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0" dirty="0">
                <a:solidFill>
                  <a:schemeClr val="bg1"/>
                </a:solidFill>
                <a:latin typeface="+mn-lt"/>
              </a:rPr>
              <a:t>Piedmont Heart Institute</a:t>
            </a:r>
            <a:br>
              <a:rPr lang="en-US" sz="900" i="0" dirty="0">
                <a:solidFill>
                  <a:schemeClr val="bg1"/>
                </a:solidFill>
                <a:latin typeface="+mn-lt"/>
              </a:rPr>
            </a:br>
            <a:r>
              <a:rPr lang="en-US" sz="900" b="0" i="0" dirty="0">
                <a:solidFill>
                  <a:schemeClr val="bg1"/>
                </a:solidFill>
                <a:latin typeface="+mn-lt"/>
              </a:rPr>
              <a:t>Atlanta, GA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4DAA0AF8-9318-4184-A7AD-166574749E9F}"/>
              </a:ext>
            </a:extLst>
          </p:cNvPr>
          <p:cNvSpPr/>
          <p:nvPr/>
        </p:nvSpPr>
        <p:spPr bwMode="auto">
          <a:xfrm>
            <a:off x="5609939" y="2345717"/>
            <a:ext cx="104129" cy="109382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endParaRPr lang="en-US" sz="800">
              <a:solidFill>
                <a:srgbClr val="0066CC"/>
              </a:solidFill>
              <a:latin typeface="Gill Sans" charset="0"/>
              <a:ea typeface="ヒラギノ角ゴ ProN W3" charset="0"/>
              <a:sym typeface="Gill Sans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C063D5B-86B9-496C-B27F-7E88F694719D}"/>
              </a:ext>
            </a:extLst>
          </p:cNvPr>
          <p:cNvSpPr txBox="1"/>
          <p:nvPr/>
        </p:nvSpPr>
        <p:spPr>
          <a:xfrm>
            <a:off x="5611075" y="1857290"/>
            <a:ext cx="1126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0" dirty="0">
                <a:solidFill>
                  <a:schemeClr val="bg1"/>
                </a:solidFill>
                <a:latin typeface="+mn-lt"/>
              </a:rPr>
              <a:t>Case Medical Center </a:t>
            </a:r>
            <a:r>
              <a:rPr lang="en-US" sz="800" b="0" i="0" dirty="0">
                <a:solidFill>
                  <a:schemeClr val="bg1"/>
                </a:solidFill>
                <a:latin typeface="+mn-lt"/>
              </a:rPr>
              <a:t>Cleveland, OH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500EBD5C-1613-408A-A520-9E42C9EE41D8}"/>
              </a:ext>
            </a:extLst>
          </p:cNvPr>
          <p:cNvSpPr/>
          <p:nvPr/>
        </p:nvSpPr>
        <p:spPr bwMode="auto">
          <a:xfrm>
            <a:off x="5498024" y="2673721"/>
            <a:ext cx="104129" cy="109382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endParaRPr lang="en-US" sz="800">
              <a:solidFill>
                <a:srgbClr val="0066CC"/>
              </a:solidFill>
              <a:latin typeface="Gill Sans" charset="0"/>
              <a:ea typeface="ヒラギノ角ゴ ProN W3" charset="0"/>
              <a:sym typeface="Gill Sans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89EEC7C-3D6F-4339-AF7F-D41F570EFD8F}"/>
              </a:ext>
            </a:extLst>
          </p:cNvPr>
          <p:cNvSpPr txBox="1"/>
          <p:nvPr/>
        </p:nvSpPr>
        <p:spPr>
          <a:xfrm>
            <a:off x="4273722" y="2733825"/>
            <a:ext cx="1576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0" dirty="0">
                <a:solidFill>
                  <a:schemeClr val="bg1"/>
                </a:solidFill>
                <a:latin typeface="+mn-lt"/>
              </a:rPr>
              <a:t>OhioHealth/Riverside Methodist</a:t>
            </a:r>
            <a:br>
              <a:rPr lang="en-US" sz="800" i="0" dirty="0">
                <a:solidFill>
                  <a:schemeClr val="bg1"/>
                </a:solidFill>
                <a:latin typeface="+mn-lt"/>
              </a:rPr>
            </a:br>
            <a:r>
              <a:rPr lang="en-US" sz="800" b="0" i="0" dirty="0">
                <a:solidFill>
                  <a:schemeClr val="bg1"/>
                </a:solidFill>
                <a:latin typeface="+mn-lt"/>
              </a:rPr>
              <a:t>Columbus, OH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BEAC69B4-670E-4158-A6B6-4D04DE6E3A47}"/>
              </a:ext>
            </a:extLst>
          </p:cNvPr>
          <p:cNvSpPr/>
          <p:nvPr/>
        </p:nvSpPr>
        <p:spPr bwMode="auto">
          <a:xfrm>
            <a:off x="6205653" y="2708793"/>
            <a:ext cx="104129" cy="109382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endParaRPr lang="en-US" sz="800">
              <a:solidFill>
                <a:srgbClr val="0066CC"/>
              </a:solidFill>
              <a:latin typeface="Gill Sans" charset="0"/>
              <a:ea typeface="ヒラギノ角ゴ ProN W3" charset="0"/>
              <a:sym typeface="Gill Sans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67009751-19E2-44A0-B27D-3449B302D894}"/>
              </a:ext>
            </a:extLst>
          </p:cNvPr>
          <p:cNvSpPr txBox="1"/>
          <p:nvPr/>
        </p:nvSpPr>
        <p:spPr>
          <a:xfrm>
            <a:off x="6173115" y="2776253"/>
            <a:ext cx="932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0" dirty="0">
                <a:solidFill>
                  <a:schemeClr val="bg1"/>
                </a:solidFill>
                <a:latin typeface="+mn-lt"/>
              </a:rPr>
              <a:t>Valley Health</a:t>
            </a:r>
            <a:br>
              <a:rPr lang="en-US" sz="800" i="0" dirty="0">
                <a:solidFill>
                  <a:schemeClr val="bg1"/>
                </a:solidFill>
                <a:latin typeface="+mn-lt"/>
              </a:rPr>
            </a:br>
            <a:r>
              <a:rPr lang="en-US" sz="800" b="0" i="0" dirty="0">
                <a:solidFill>
                  <a:schemeClr val="bg1"/>
                </a:solidFill>
                <a:latin typeface="+mn-lt"/>
              </a:rPr>
              <a:t>Winchester, VA</a:t>
            </a:r>
            <a:endParaRPr lang="en-US" sz="7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2DE01A80-CE43-4615-BD4E-2AC60242FCF3}"/>
              </a:ext>
            </a:extLst>
          </p:cNvPr>
          <p:cNvSpPr/>
          <p:nvPr/>
        </p:nvSpPr>
        <p:spPr bwMode="auto">
          <a:xfrm>
            <a:off x="5356695" y="2202967"/>
            <a:ext cx="104129" cy="109382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endParaRPr lang="en-US" sz="800">
              <a:solidFill>
                <a:srgbClr val="0066CC"/>
              </a:solidFill>
              <a:latin typeface="Gill Sans" charset="0"/>
              <a:ea typeface="ヒラギノ角ゴ ProN W3" charset="0"/>
              <a:sym typeface="Gill Sans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D148398-6CF7-4309-8CCC-1688360FEACC}"/>
              </a:ext>
            </a:extLst>
          </p:cNvPr>
          <p:cNvSpPr txBox="1"/>
          <p:nvPr/>
        </p:nvSpPr>
        <p:spPr>
          <a:xfrm>
            <a:off x="4868193" y="1037639"/>
            <a:ext cx="15042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0" dirty="0">
                <a:solidFill>
                  <a:schemeClr val="bg1"/>
                </a:solidFill>
                <a:latin typeface="+mn-lt"/>
              </a:rPr>
              <a:t>University of Michigan</a:t>
            </a:r>
            <a:br>
              <a:rPr lang="en-US" sz="900" i="0" dirty="0">
                <a:solidFill>
                  <a:schemeClr val="bg1"/>
                </a:solidFill>
                <a:latin typeface="+mn-lt"/>
              </a:rPr>
            </a:br>
            <a:r>
              <a:rPr lang="en-US" sz="900" b="0" i="0" dirty="0">
                <a:solidFill>
                  <a:schemeClr val="bg1"/>
                </a:solidFill>
                <a:latin typeface="+mn-lt"/>
              </a:rPr>
              <a:t>Ann Arbor, MI</a:t>
            </a:r>
            <a:br>
              <a:rPr lang="en-US" sz="900" b="0" i="0" dirty="0">
                <a:solidFill>
                  <a:schemeClr val="bg1"/>
                </a:solidFill>
                <a:latin typeface="+mn-lt"/>
              </a:rPr>
            </a:br>
            <a:endParaRPr lang="en-US" sz="9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F56CD47F-2A7C-4BCC-BFE5-3D3EE7D5147B}"/>
              </a:ext>
            </a:extLst>
          </p:cNvPr>
          <p:cNvSpPr/>
          <p:nvPr/>
        </p:nvSpPr>
        <p:spPr bwMode="auto">
          <a:xfrm>
            <a:off x="6934963" y="2093742"/>
            <a:ext cx="104129" cy="109382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endParaRPr lang="en-US" sz="800">
              <a:solidFill>
                <a:srgbClr val="0066CC"/>
              </a:solidFill>
              <a:latin typeface="Gill Sans" charset="0"/>
              <a:ea typeface="ヒラギノ角ゴ ProN W3" charset="0"/>
              <a:sym typeface="Gill Sans" charset="0"/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6254198-71A5-42A0-AD36-3898B1A2FC88}"/>
              </a:ext>
            </a:extLst>
          </p:cNvPr>
          <p:cNvSpPr/>
          <p:nvPr/>
        </p:nvSpPr>
        <p:spPr bwMode="auto">
          <a:xfrm>
            <a:off x="6500084" y="2460208"/>
            <a:ext cx="104129" cy="109382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endParaRPr lang="en-US" sz="800">
              <a:solidFill>
                <a:srgbClr val="0066CC"/>
              </a:solidFill>
              <a:latin typeface="Gill Sans" charset="0"/>
              <a:ea typeface="ヒラギノ角ゴ ProN W3" charset="0"/>
              <a:sym typeface="Gill Sans" charset="0"/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072FE425-7366-45A9-BC9B-3426B4F61A2A}"/>
              </a:ext>
            </a:extLst>
          </p:cNvPr>
          <p:cNvSpPr/>
          <p:nvPr/>
        </p:nvSpPr>
        <p:spPr bwMode="auto">
          <a:xfrm>
            <a:off x="6987027" y="1905826"/>
            <a:ext cx="104129" cy="109382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endParaRPr lang="en-US" sz="800">
              <a:solidFill>
                <a:srgbClr val="0066CC"/>
              </a:solidFill>
              <a:latin typeface="Gill Sans" charset="0"/>
              <a:ea typeface="ヒラギノ角ゴ ProN W3" charset="0"/>
              <a:sym typeface="Gill Sans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2331944-21F2-4CBB-9850-B24DE7CEFD90}"/>
              </a:ext>
            </a:extLst>
          </p:cNvPr>
          <p:cNvSpPr txBox="1"/>
          <p:nvPr/>
        </p:nvSpPr>
        <p:spPr>
          <a:xfrm>
            <a:off x="7032963" y="1819106"/>
            <a:ext cx="19491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0" dirty="0">
                <a:solidFill>
                  <a:schemeClr val="bg1"/>
                </a:solidFill>
                <a:latin typeface="+mn-lt"/>
              </a:rPr>
              <a:t>Yale New Haven Hospital, </a:t>
            </a:r>
            <a:r>
              <a:rPr lang="en-US" sz="800" b="0" i="0" dirty="0">
                <a:solidFill>
                  <a:schemeClr val="bg1"/>
                </a:solidFill>
                <a:latin typeface="+mn-lt"/>
              </a:rPr>
              <a:t>New Haven, CT</a:t>
            </a: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3DC56789-9BF4-4316-8120-4FC4C50E5AF5}"/>
              </a:ext>
            </a:extLst>
          </p:cNvPr>
          <p:cNvSpPr/>
          <p:nvPr/>
        </p:nvSpPr>
        <p:spPr bwMode="auto">
          <a:xfrm>
            <a:off x="865254" y="1202603"/>
            <a:ext cx="104129" cy="109382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endParaRPr lang="en-US" sz="800">
              <a:solidFill>
                <a:srgbClr val="0066CC"/>
              </a:solidFill>
              <a:latin typeface="Gill Sans" charset="0"/>
              <a:ea typeface="ヒラギノ角ゴ ProN W3" charset="0"/>
              <a:sym typeface="Gill Sans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685B8B8-4A73-47B3-979F-E35BC5E8B89B}"/>
              </a:ext>
            </a:extLst>
          </p:cNvPr>
          <p:cNvSpPr txBox="1"/>
          <p:nvPr/>
        </p:nvSpPr>
        <p:spPr>
          <a:xfrm>
            <a:off x="902064" y="1089160"/>
            <a:ext cx="190928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0" dirty="0">
                <a:solidFill>
                  <a:schemeClr val="bg1"/>
                </a:solidFill>
                <a:latin typeface="+mn-lt"/>
              </a:rPr>
              <a:t>Oregon Health &amp; Science University</a:t>
            </a:r>
            <a:br>
              <a:rPr lang="en-US" sz="800" i="0" dirty="0">
                <a:solidFill>
                  <a:schemeClr val="bg1"/>
                </a:solidFill>
                <a:latin typeface="+mn-lt"/>
              </a:rPr>
            </a:br>
            <a:r>
              <a:rPr lang="en-US" sz="800" b="0" i="0" dirty="0">
                <a:solidFill>
                  <a:schemeClr val="bg1"/>
                </a:solidFill>
                <a:latin typeface="+mn-lt"/>
              </a:rPr>
              <a:t>Portland, OR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661C334-2E9B-41D0-BBDA-9E1CE37E1D2A}"/>
              </a:ext>
            </a:extLst>
          </p:cNvPr>
          <p:cNvCxnSpPr>
            <a:cxnSpLocks/>
          </p:cNvCxnSpPr>
          <p:nvPr/>
        </p:nvCxnSpPr>
        <p:spPr>
          <a:xfrm>
            <a:off x="5390988" y="1335754"/>
            <a:ext cx="11333" cy="857507"/>
          </a:xfrm>
          <a:prstGeom prst="line">
            <a:avLst/>
          </a:prstGeom>
          <a:ln w="12700">
            <a:solidFill>
              <a:srgbClr val="FFD815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C3D58EB3-6BBF-4EC2-8625-1C7064D5D0E8}"/>
              </a:ext>
            </a:extLst>
          </p:cNvPr>
          <p:cNvCxnSpPr>
            <a:cxnSpLocks/>
          </p:cNvCxnSpPr>
          <p:nvPr/>
        </p:nvCxnSpPr>
        <p:spPr>
          <a:xfrm flipH="1">
            <a:off x="5675431" y="2165449"/>
            <a:ext cx="29247" cy="158888"/>
          </a:xfrm>
          <a:prstGeom prst="line">
            <a:avLst/>
          </a:prstGeom>
          <a:ln w="12700">
            <a:solidFill>
              <a:srgbClr val="FFD815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0" name="Oval 139">
            <a:extLst>
              <a:ext uri="{FF2B5EF4-FFF2-40B4-BE49-F238E27FC236}">
                <a16:creationId xmlns:a16="http://schemas.microsoft.com/office/drawing/2014/main" id="{C9478FB0-C7F0-4D5B-B050-F8C04D62ABD6}"/>
              </a:ext>
            </a:extLst>
          </p:cNvPr>
          <p:cNvSpPr/>
          <p:nvPr/>
        </p:nvSpPr>
        <p:spPr bwMode="auto">
          <a:xfrm>
            <a:off x="5752550" y="4250141"/>
            <a:ext cx="104129" cy="109382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endParaRPr lang="en-US" sz="800">
              <a:solidFill>
                <a:srgbClr val="0066CC"/>
              </a:solidFill>
              <a:latin typeface="Gill Sans" charset="0"/>
              <a:ea typeface="ヒラギノ角ゴ ProN W3" charset="0"/>
              <a:sym typeface="Gill Sans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D92F83C1-93C4-4B6D-8D4A-1A640C57C118}"/>
              </a:ext>
            </a:extLst>
          </p:cNvPr>
          <p:cNvSpPr txBox="1"/>
          <p:nvPr/>
        </p:nvSpPr>
        <p:spPr>
          <a:xfrm>
            <a:off x="5776841" y="4105861"/>
            <a:ext cx="17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0" dirty="0">
                <a:solidFill>
                  <a:schemeClr val="bg1"/>
                </a:solidFill>
                <a:latin typeface="+mn-lt"/>
              </a:rPr>
              <a:t>Tallahassee Research Institute</a:t>
            </a:r>
            <a:br>
              <a:rPr lang="en-US" sz="900" i="0" dirty="0">
                <a:solidFill>
                  <a:schemeClr val="bg1"/>
                </a:solidFill>
                <a:latin typeface="+mn-lt"/>
              </a:rPr>
            </a:br>
            <a:r>
              <a:rPr lang="en-US" sz="900" b="0" i="0" dirty="0">
                <a:solidFill>
                  <a:schemeClr val="bg1"/>
                </a:solidFill>
                <a:latin typeface="+mn-lt"/>
              </a:rPr>
              <a:t>Tallahassee, FL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8DEC13B5-6923-4658-BA6A-78286C39DF0A}"/>
              </a:ext>
            </a:extLst>
          </p:cNvPr>
          <p:cNvSpPr txBox="1"/>
          <p:nvPr/>
        </p:nvSpPr>
        <p:spPr>
          <a:xfrm>
            <a:off x="1425883" y="3269849"/>
            <a:ext cx="192691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0" dirty="0">
                <a:solidFill>
                  <a:schemeClr val="bg1"/>
                </a:solidFill>
                <a:latin typeface="+mn-lt"/>
              </a:rPr>
              <a:t>Abrazo Arizona Heart Hospital</a:t>
            </a:r>
            <a:br>
              <a:rPr lang="en-US" sz="900" i="0" dirty="0">
                <a:solidFill>
                  <a:schemeClr val="bg1"/>
                </a:solidFill>
                <a:latin typeface="+mn-lt"/>
              </a:rPr>
            </a:br>
            <a:r>
              <a:rPr lang="en-US" sz="900" b="0" i="0" dirty="0">
                <a:solidFill>
                  <a:schemeClr val="bg1"/>
                </a:solidFill>
                <a:latin typeface="+mn-lt"/>
              </a:rPr>
              <a:t>Phoenix, AZ</a:t>
            </a:r>
            <a:br>
              <a:rPr lang="en-US" sz="900" b="0" i="0" dirty="0">
                <a:solidFill>
                  <a:schemeClr val="bg1"/>
                </a:solidFill>
                <a:latin typeface="+mn-lt"/>
              </a:rPr>
            </a:br>
            <a:endParaRPr lang="en-US" sz="9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63E2F633-80BA-4DF1-AE3B-035F2B26B734}"/>
              </a:ext>
            </a:extLst>
          </p:cNvPr>
          <p:cNvSpPr/>
          <p:nvPr/>
        </p:nvSpPr>
        <p:spPr bwMode="auto">
          <a:xfrm>
            <a:off x="1349489" y="3361431"/>
            <a:ext cx="104129" cy="109382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endParaRPr lang="en-US" sz="800">
              <a:solidFill>
                <a:srgbClr val="0066CC"/>
              </a:solidFill>
              <a:latin typeface="Gill Sans" charset="0"/>
              <a:ea typeface="ヒラギノ角ゴ ProN W3" charset="0"/>
              <a:sym typeface="Gill Sans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3A1AED96-D8FE-41B3-96E6-7DD16AD63ECC}"/>
              </a:ext>
            </a:extLst>
          </p:cNvPr>
          <p:cNvSpPr txBox="1"/>
          <p:nvPr/>
        </p:nvSpPr>
        <p:spPr>
          <a:xfrm>
            <a:off x="4447222" y="4687714"/>
            <a:ext cx="1618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0" dirty="0">
                <a:solidFill>
                  <a:schemeClr val="bg1"/>
                </a:solidFill>
                <a:latin typeface="+mn-lt"/>
              </a:rPr>
              <a:t>Lee Memorial Health System</a:t>
            </a:r>
            <a:br>
              <a:rPr lang="en-US" sz="900" i="0" dirty="0">
                <a:solidFill>
                  <a:schemeClr val="bg1"/>
                </a:solidFill>
                <a:latin typeface="+mn-lt"/>
              </a:rPr>
            </a:br>
            <a:r>
              <a:rPr lang="en-US" sz="900" b="0" i="0" dirty="0">
                <a:solidFill>
                  <a:schemeClr val="bg1"/>
                </a:solidFill>
                <a:latin typeface="+mn-lt"/>
              </a:rPr>
              <a:t>Ft. Myers, FL</a:t>
            </a: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5022A336-15A4-43D1-B705-B5A44C500CB8}"/>
              </a:ext>
            </a:extLst>
          </p:cNvPr>
          <p:cNvSpPr/>
          <p:nvPr/>
        </p:nvSpPr>
        <p:spPr bwMode="auto">
          <a:xfrm>
            <a:off x="5954531" y="4748439"/>
            <a:ext cx="104129" cy="109382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endParaRPr lang="en-US" sz="700">
              <a:solidFill>
                <a:srgbClr val="0066CC"/>
              </a:solidFill>
              <a:latin typeface="Gill Sans" charset="0"/>
              <a:ea typeface="ヒラギノ角ゴ ProN W3" charset="0"/>
              <a:sym typeface="Gill Sans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0194C119-0154-42CD-8E21-A2C9ADF04351}"/>
              </a:ext>
            </a:extLst>
          </p:cNvPr>
          <p:cNvSpPr txBox="1"/>
          <p:nvPr/>
        </p:nvSpPr>
        <p:spPr>
          <a:xfrm>
            <a:off x="659930" y="2928242"/>
            <a:ext cx="1181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0" dirty="0">
                <a:solidFill>
                  <a:schemeClr val="bg1"/>
                </a:solidFill>
                <a:latin typeface="+mn-lt"/>
              </a:rPr>
              <a:t>Los Robles Hospital</a:t>
            </a:r>
            <a:br>
              <a:rPr lang="en-US" sz="900" i="0" dirty="0">
                <a:solidFill>
                  <a:schemeClr val="bg1"/>
                </a:solidFill>
                <a:latin typeface="+mn-lt"/>
              </a:rPr>
            </a:br>
            <a:r>
              <a:rPr lang="en-US" sz="900" b="0" i="0" dirty="0">
                <a:solidFill>
                  <a:schemeClr val="bg1"/>
                </a:solidFill>
                <a:latin typeface="+mn-lt"/>
              </a:rPr>
              <a:t>Thousand Oaks, CA</a:t>
            </a: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499D7C8B-A97F-49B1-BA11-6EF41C81D078}"/>
              </a:ext>
            </a:extLst>
          </p:cNvPr>
          <p:cNvSpPr/>
          <p:nvPr/>
        </p:nvSpPr>
        <p:spPr bwMode="auto">
          <a:xfrm>
            <a:off x="632439" y="3153897"/>
            <a:ext cx="104129" cy="109382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endParaRPr lang="en-US" sz="800">
              <a:solidFill>
                <a:srgbClr val="0066CC"/>
              </a:solidFill>
              <a:latin typeface="Gill Sans" charset="0"/>
              <a:ea typeface="ヒラギノ角ゴ ProN W3" charset="0"/>
              <a:sym typeface="Gill Sans" charset="0"/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68B0EEC2-4FED-459E-BFED-F953E35D0F4D}"/>
              </a:ext>
            </a:extLst>
          </p:cNvPr>
          <p:cNvSpPr/>
          <p:nvPr/>
        </p:nvSpPr>
        <p:spPr bwMode="auto">
          <a:xfrm>
            <a:off x="6840885" y="2104003"/>
            <a:ext cx="104129" cy="109382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endParaRPr lang="en-US" sz="800">
              <a:solidFill>
                <a:srgbClr val="0066CC"/>
              </a:solidFill>
              <a:latin typeface="Gill Sans" charset="0"/>
              <a:ea typeface="ヒラギノ角ゴ ProN W3" charset="0"/>
              <a:sym typeface="Gill Sans" charset="0"/>
            </a:endParaRPr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767CF843-C7DB-4264-A65A-EBE3A4344D8D}"/>
              </a:ext>
            </a:extLst>
          </p:cNvPr>
          <p:cNvSpPr/>
          <p:nvPr/>
        </p:nvSpPr>
        <p:spPr bwMode="auto">
          <a:xfrm>
            <a:off x="5267454" y="2066084"/>
            <a:ext cx="104129" cy="109382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endParaRPr lang="en-US" sz="800">
              <a:solidFill>
                <a:srgbClr val="0066CC"/>
              </a:solidFill>
              <a:latin typeface="Gill Sans" charset="0"/>
              <a:ea typeface="ヒラギノ角ゴ ProN W3" charset="0"/>
              <a:sym typeface="Gill Sans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99445858-3594-4CF6-ADC9-979A5712A79A}"/>
              </a:ext>
            </a:extLst>
          </p:cNvPr>
          <p:cNvSpPr txBox="1"/>
          <p:nvPr/>
        </p:nvSpPr>
        <p:spPr>
          <a:xfrm>
            <a:off x="4531942" y="1773905"/>
            <a:ext cx="118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0" dirty="0">
                <a:solidFill>
                  <a:schemeClr val="bg1"/>
                </a:solidFill>
                <a:latin typeface="+mn-lt"/>
              </a:rPr>
              <a:t>Spectrum Health</a:t>
            </a:r>
            <a:br>
              <a:rPr lang="en-US" sz="800" i="0" dirty="0">
                <a:solidFill>
                  <a:schemeClr val="bg1"/>
                </a:solidFill>
                <a:latin typeface="+mn-lt"/>
              </a:rPr>
            </a:br>
            <a:r>
              <a:rPr lang="en-US" sz="800" b="0" i="0" dirty="0">
                <a:solidFill>
                  <a:schemeClr val="bg1"/>
                </a:solidFill>
                <a:latin typeface="+mn-lt"/>
              </a:rPr>
              <a:t>Grand Rapids, MI</a:t>
            </a:r>
            <a:br>
              <a:rPr lang="en-US" sz="800" b="0" i="0" dirty="0">
                <a:solidFill>
                  <a:schemeClr val="bg1"/>
                </a:solidFill>
                <a:latin typeface="+mn-lt"/>
              </a:rPr>
            </a:br>
            <a:endParaRPr lang="en-US" sz="8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0" name="Title 2">
            <a:extLst>
              <a:ext uri="{FF2B5EF4-FFF2-40B4-BE49-F238E27FC236}">
                <a16:creationId xmlns:a16="http://schemas.microsoft.com/office/drawing/2014/main" id="{5573A070-84C3-43BE-AA3C-B8B118DC889D}"/>
              </a:ext>
            </a:extLst>
          </p:cNvPr>
          <p:cNvSpPr txBox="1">
            <a:spLocks/>
          </p:cNvSpPr>
          <p:nvPr/>
        </p:nvSpPr>
        <p:spPr>
          <a:xfrm>
            <a:off x="237744" y="155448"/>
            <a:ext cx="8686802" cy="5912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783" rtl="0" eaLnBrk="1" latinLnBrk="0" hangingPunct="1">
              <a:spcBef>
                <a:spcPct val="0"/>
              </a:spcBef>
              <a:buNone/>
              <a:defRPr lang="en-US" sz="2800" b="0" kern="1200">
                <a:solidFill>
                  <a:srgbClr val="FFD8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i="0" dirty="0">
                <a:solidFill>
                  <a:srgbClr val="FFD227"/>
                </a:solidFill>
                <a:effectLst/>
              </a:rPr>
              <a:t>Participating Sites</a:t>
            </a:r>
            <a:endParaRPr lang="en-US" i="0" dirty="0">
              <a:solidFill>
                <a:srgbClr val="FFD227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0A721CF8-7179-4831-94A8-E591FB68464A}"/>
              </a:ext>
            </a:extLst>
          </p:cNvPr>
          <p:cNvSpPr txBox="1"/>
          <p:nvPr/>
        </p:nvSpPr>
        <p:spPr>
          <a:xfrm>
            <a:off x="6539485" y="2407177"/>
            <a:ext cx="2212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0" dirty="0">
                <a:solidFill>
                  <a:schemeClr val="bg1"/>
                </a:solidFill>
                <a:latin typeface="+mn-lt"/>
              </a:rPr>
              <a:t>University Pittsburg Pinnacle Health</a:t>
            </a:r>
            <a:br>
              <a:rPr lang="en-US" sz="800" i="0" dirty="0">
                <a:solidFill>
                  <a:schemeClr val="bg1"/>
                </a:solidFill>
                <a:latin typeface="+mn-lt"/>
              </a:rPr>
            </a:br>
            <a:r>
              <a:rPr lang="en-US" sz="800" b="0" i="0" dirty="0">
                <a:solidFill>
                  <a:schemeClr val="bg1"/>
                </a:solidFill>
                <a:latin typeface="+mn-lt"/>
              </a:rPr>
              <a:t>Harrisburg, PA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AFD15621-E29D-4148-AB62-B8DD5C44622C}"/>
              </a:ext>
            </a:extLst>
          </p:cNvPr>
          <p:cNvSpPr txBox="1"/>
          <p:nvPr/>
        </p:nvSpPr>
        <p:spPr>
          <a:xfrm>
            <a:off x="-28956" y="3373518"/>
            <a:ext cx="1181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0" dirty="0">
                <a:solidFill>
                  <a:schemeClr val="bg1"/>
                </a:solidFill>
                <a:latin typeface="+mn-lt"/>
              </a:rPr>
              <a:t>Scripps Memorial</a:t>
            </a:r>
            <a:br>
              <a:rPr lang="en-US" sz="900" i="0" dirty="0">
                <a:solidFill>
                  <a:schemeClr val="bg1"/>
                </a:solidFill>
                <a:latin typeface="+mn-lt"/>
              </a:rPr>
            </a:br>
            <a:r>
              <a:rPr lang="en-US" sz="900" b="0" i="0" dirty="0">
                <a:solidFill>
                  <a:schemeClr val="bg1"/>
                </a:solidFill>
                <a:latin typeface="+mn-lt"/>
              </a:rPr>
              <a:t>La Jolla, CA </a:t>
            </a: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D5F5D9B0-3E74-49CE-A342-75FAB6E3EA97}"/>
              </a:ext>
            </a:extLst>
          </p:cNvPr>
          <p:cNvSpPr/>
          <p:nvPr/>
        </p:nvSpPr>
        <p:spPr bwMode="auto">
          <a:xfrm>
            <a:off x="731937" y="3307546"/>
            <a:ext cx="104129" cy="109382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endParaRPr lang="en-US" sz="800">
              <a:solidFill>
                <a:srgbClr val="0066CC"/>
              </a:solidFill>
              <a:latin typeface="Gill Sans" charset="0"/>
              <a:ea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53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69CE846C-2E6A-40F0-BC2D-06E0D372C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D227"/>
                </a:solidFill>
                <a:effectLst/>
              </a:rPr>
              <a:t>Study Administration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88C1A919-D078-4778-A90D-4E5CBBAA57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067276"/>
              </p:ext>
            </p:extLst>
          </p:nvPr>
        </p:nvGraphicFramePr>
        <p:xfrm>
          <a:off x="129309" y="718286"/>
          <a:ext cx="8964924" cy="42714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64924">
                  <a:extLst>
                    <a:ext uri="{9D8B030D-6E8A-4147-A177-3AD203B41FA5}">
                      <a16:colId xmlns:a16="http://schemas.microsoft.com/office/drawing/2014/main" val="3125359825"/>
                    </a:ext>
                  </a:extLst>
                </a:gridCol>
              </a:tblGrid>
              <a:tr h="431737">
                <a:tc>
                  <a:txBody>
                    <a:bodyPr/>
                    <a:lstStyle/>
                    <a:p>
                      <a:pPr marL="109538" marR="0" lvl="0" indent="-109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>
                          <a:solidFill>
                            <a:srgbClr val="FFD815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Principal Investigator</a:t>
                      </a:r>
                      <a:r>
                        <a:rPr lang="en-US" sz="1800" b="0" i="0" dirty="0">
                          <a:solidFill>
                            <a:srgbClr val="FFD815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</a:t>
                      </a:r>
                      <a:r>
                        <a:rPr lang="en-US" sz="1800" b="0" i="0" baseline="0" dirty="0">
                          <a:solidFill>
                            <a:srgbClr val="FFD815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: </a:t>
                      </a:r>
                      <a:r>
                        <a:rPr lang="en-US" sz="1800" b="0" i="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John Forrest, Basel Ramlawi</a:t>
                      </a:r>
                      <a:endParaRPr lang="en-US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3546631"/>
                  </a:ext>
                </a:extLst>
              </a:tr>
              <a:tr h="431737">
                <a:tc>
                  <a:txBody>
                    <a:bodyPr/>
                    <a:lstStyle/>
                    <a:p>
                      <a:pPr marL="109538" marR="0" indent="-109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>
                          <a:solidFill>
                            <a:srgbClr val="FFD815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Executive Committee</a:t>
                      </a:r>
                      <a:r>
                        <a:rPr lang="en-US" sz="1800" b="1" i="0" baseline="0" dirty="0">
                          <a:solidFill>
                            <a:srgbClr val="FFD815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:</a:t>
                      </a:r>
                      <a:r>
                        <a:rPr lang="en-US" sz="1800" b="0" i="0" baseline="0" dirty="0">
                          <a:solidFill>
                            <a:srgbClr val="FFD815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800" b="0" i="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John Forrest, </a:t>
                      </a: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Jeffrey </a:t>
                      </a:r>
                      <a:r>
                        <a:rPr lang="en-US" sz="18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Popma</a:t>
                      </a: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Basel Ramlawi, </a:t>
                      </a: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Michael Reardon</a:t>
                      </a: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3874707"/>
                  </a:ext>
                </a:extLst>
              </a:tr>
              <a:tr h="624766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Clr>
                          <a:srgbClr val="FFCC66"/>
                        </a:buClr>
                      </a:pPr>
                      <a:r>
                        <a:rPr lang="en-US" sz="1800" b="1" i="0" dirty="0">
                          <a:solidFill>
                            <a:srgbClr val="FFD815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Screening Committee:</a:t>
                      </a:r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G. Michael </a:t>
                      </a:r>
                      <a:r>
                        <a:rPr lang="en-US" sz="1800" b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Deeb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(Chair), John Forrest, Jeffrey </a:t>
                      </a:r>
                      <a:r>
                        <a:rPr lang="en-US" sz="1800" b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Popma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, Basel Ramlawi, Michael  Reardon, Steven Yakubov</a:t>
                      </a:r>
                      <a:endParaRPr lang="en-US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7811907"/>
                  </a:ext>
                </a:extLst>
              </a:tr>
              <a:tr h="431737"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D815"/>
                          </a:solidFill>
                          <a:effectLst/>
                          <a:uLnTx/>
                          <a:uFillTx/>
                          <a:latin typeface="+mn-lt"/>
                          <a:cs typeface="Arial" panose="020B0604020202020204" pitchFamily="34" charset="0"/>
                        </a:rPr>
                        <a:t>Echo Core Laboratory: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cs typeface="Arial" panose="020B0604020202020204" pitchFamily="34" charset="0"/>
                        </a:rPr>
                        <a:t>Jae Oh, Mayo Clinic, Rochester, MN</a:t>
                      </a:r>
                      <a:endParaRPr lang="en-US" sz="1800" b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264288"/>
                  </a:ext>
                </a:extLst>
              </a:tr>
              <a:tr h="6780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D815"/>
                          </a:solidFill>
                          <a:effectLst/>
                          <a:uLnTx/>
                          <a:uFillTx/>
                          <a:latin typeface="+mn-lt"/>
                          <a:cs typeface="Arial" panose="020B0604020202020204" pitchFamily="34" charset="0"/>
                        </a:rPr>
                        <a:t>Data &amp; Safety Monitoring Board: </a:t>
                      </a: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David Faxon (Chair), William Holman, John Lopez, Scott </a:t>
                      </a:r>
                      <a:r>
                        <a:rPr lang="en-US" sz="18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Kasner</a:t>
                      </a: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John </a:t>
                      </a:r>
                      <a:r>
                        <a:rPr lang="en-US" sz="18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Orav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4041392"/>
                  </a:ext>
                </a:extLst>
              </a:tr>
              <a:tr h="1241694">
                <a:tc>
                  <a:txBody>
                    <a:bodyPr/>
                    <a:lstStyle/>
                    <a:p>
                      <a:pPr marL="109538" marR="0" lvl="0" indent="-109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D815"/>
                          </a:solidFill>
                          <a:effectLst/>
                          <a:uLnTx/>
                          <a:uFillTx/>
                          <a:latin typeface="+mn-lt"/>
                          <a:cs typeface="Arial" pitchFamily="34" charset="0"/>
                        </a:rPr>
                        <a:t>Clinical Events Committee: </a:t>
                      </a:r>
                      <a:r>
                        <a:rPr lang="en-US" sz="1800" u="non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Cliff Berger, Scott </a:t>
                      </a:r>
                      <a:r>
                        <a:rPr lang="en-US" sz="1800" u="non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Bortman</a:t>
                      </a:r>
                      <a:r>
                        <a:rPr lang="en-US" sz="1800" u="non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Manish Chauhan, Donald </a:t>
                      </a:r>
                      <a:r>
                        <a:rPr lang="en-US" sz="1800" u="non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Cutlip</a:t>
                      </a:r>
                      <a:r>
                        <a:rPr lang="en-US" sz="1800" u="non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u="non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Torin</a:t>
                      </a:r>
                      <a:r>
                        <a:rPr lang="en-US" sz="1800" u="non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Fitton, Eli Gelfand, David Grossman, Claudia Hochberg (Chair), Carey </a:t>
                      </a:r>
                      <a:r>
                        <a:rPr lang="en-US" sz="1800" u="non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Kimmelstiel</a:t>
                      </a:r>
                      <a:r>
                        <a:rPr lang="en-US" sz="1800" u="non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Daniel Kramer, Megan Leary, Robert Rodriguez, Sanjay </a:t>
                      </a:r>
                      <a:r>
                        <a:rPr lang="en-US" sz="1800" u="non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Samy</a:t>
                      </a:r>
                      <a:r>
                        <a:rPr lang="en-US" sz="1800" u="non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Jonathan Silver, Gregory </a:t>
                      </a:r>
                      <a:r>
                        <a:rPr lang="en-US" sz="1800" u="non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Smaroff</a:t>
                      </a:r>
                      <a:r>
                        <a:rPr lang="en-US" sz="1800" u="non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David Thaler, Jonathan </a:t>
                      </a:r>
                      <a:r>
                        <a:rPr lang="en-US" sz="1800" u="non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Waks</a:t>
                      </a:r>
                      <a:r>
                        <a:rPr lang="en-US" sz="1800" u="non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Sergio Waxman, David Weiss, Jeffrey </a:t>
                      </a:r>
                      <a:r>
                        <a:rPr lang="en-US" sz="1800" u="non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Veluz</a:t>
                      </a:r>
                      <a:r>
                        <a:rPr lang="en-US" sz="1800" u="non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b="0" u="non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7002465"/>
                  </a:ext>
                </a:extLst>
              </a:tr>
              <a:tr h="431737"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D815"/>
                          </a:solidFill>
                          <a:effectLst/>
                          <a:uLnTx/>
                          <a:uFillTx/>
                          <a:latin typeface="+mn-lt"/>
                          <a:cs typeface="Arial" pitchFamily="34" charset="0"/>
                        </a:rPr>
                        <a:t>Sponsor: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cs typeface="Arial" pitchFamily="34" charset="0"/>
                        </a:rPr>
                        <a:t>Medtronic, Minneapolis, MN</a:t>
                      </a:r>
                      <a:endParaRPr lang="en-US" sz="1800" b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706366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01D08FA-E557-480A-A726-8044A21482EB}"/>
              </a:ext>
            </a:extLst>
          </p:cNvPr>
          <p:cNvSpPr txBox="1"/>
          <p:nvPr/>
        </p:nvSpPr>
        <p:spPr>
          <a:xfrm>
            <a:off x="8233039" y="4891356"/>
            <a:ext cx="907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62965C7-C12D-426C-8FA6-E0B4CDE75700}" type="slidenum">
              <a:rPr lang="en-US" sz="1200" b="0" i="0" smtClean="0">
                <a:solidFill>
                  <a:schemeClr val="bg1"/>
                </a:solidFill>
                <a:latin typeface="+mn-lt"/>
              </a:rPr>
              <a:t>5</a:t>
            </a:fld>
            <a:endParaRPr lang="en-US" sz="1100" b="0" i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575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0F3A57-FF37-4646-951A-508265573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25466"/>
            <a:ext cx="8686800" cy="4111857"/>
          </a:xfrm>
        </p:spPr>
        <p:txBody>
          <a:bodyPr>
            <a:normAutofit fontScale="92500"/>
          </a:bodyPr>
          <a:lstStyle/>
          <a:p>
            <a:r>
              <a:rPr lang="en-US" dirty="0"/>
              <a:t>Multicenter, prospective, interventional, single-arm study</a:t>
            </a:r>
          </a:p>
          <a:p>
            <a:r>
              <a:rPr lang="en-US" dirty="0"/>
              <a:t>Baseline MSCT to confirm bicuspid morphology</a:t>
            </a:r>
          </a:p>
          <a:p>
            <a:r>
              <a:rPr lang="en-US" dirty="0"/>
              <a:t>Patient eligibility reviewed by local Heart Team &amp; Screening Committee </a:t>
            </a:r>
          </a:p>
          <a:p>
            <a:r>
              <a:rPr lang="en-US" dirty="0"/>
              <a:t>Implant Procedure</a:t>
            </a:r>
          </a:p>
          <a:p>
            <a:pPr lvl="1"/>
            <a:r>
              <a:rPr lang="en-US" sz="2200" dirty="0"/>
              <a:t>Annular sizing recommended for all patients</a:t>
            </a:r>
          </a:p>
          <a:p>
            <a:pPr lvl="1"/>
            <a:r>
              <a:rPr lang="en-US" sz="2200" dirty="0"/>
              <a:t>Pre-TAVR balloon valvuloplasty strongly encouraged</a:t>
            </a:r>
          </a:p>
          <a:p>
            <a:r>
              <a:rPr lang="en-US" dirty="0"/>
              <a:t>CEC adjudicated all endpoint-related adverse events</a:t>
            </a:r>
          </a:p>
          <a:p>
            <a:r>
              <a:rPr lang="en-US" dirty="0"/>
              <a:t>Hemodynamics centrally assessed by echocardiographic core laboratory </a:t>
            </a:r>
          </a:p>
          <a:p>
            <a:r>
              <a:rPr lang="en-US" dirty="0"/>
              <a:t>Patient follow-up planned for 10 years</a:t>
            </a: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80CF336E-BA7A-4CA6-AD7E-AC32348C8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D227"/>
                </a:solidFill>
                <a:effectLst/>
              </a:rPr>
              <a:t>Study Methods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FB0F1F-CF35-4CB8-BCAA-B680310ABC2E}"/>
              </a:ext>
            </a:extLst>
          </p:cNvPr>
          <p:cNvSpPr txBox="1"/>
          <p:nvPr/>
        </p:nvSpPr>
        <p:spPr>
          <a:xfrm>
            <a:off x="8233039" y="4891356"/>
            <a:ext cx="907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62965C7-C12D-426C-8FA6-E0B4CDE75700}" type="slidenum">
              <a:rPr lang="en-US" sz="1200" b="0" i="0" smtClean="0">
                <a:solidFill>
                  <a:schemeClr val="bg1"/>
                </a:solidFill>
                <a:latin typeface="+mn-lt"/>
              </a:rPr>
              <a:t>6</a:t>
            </a:fld>
            <a:endParaRPr lang="en-US" sz="1100" b="0" i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647EFBC-953A-487D-A744-D39C66BE99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403" y="6177"/>
            <a:ext cx="715596" cy="73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8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">
            <a:extLst>
              <a:ext uri="{FF2B5EF4-FFF2-40B4-BE49-F238E27FC236}">
                <a16:creationId xmlns:a16="http://schemas.microsoft.com/office/drawing/2014/main" id="{80CF336E-BA7A-4CA6-AD7E-AC32348C8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85" y="160249"/>
            <a:ext cx="8450317" cy="591207"/>
          </a:xfrm>
        </p:spPr>
        <p:txBody>
          <a:bodyPr/>
          <a:lstStyle/>
          <a:p>
            <a:r>
              <a:rPr lang="en-US" sz="3200" dirty="0">
                <a:solidFill>
                  <a:srgbClr val="FFD227"/>
                </a:solidFill>
                <a:effectLst/>
              </a:rPr>
              <a:t>Valves Studied</a:t>
            </a:r>
          </a:p>
        </p:txBody>
      </p:sp>
      <p:pic>
        <p:nvPicPr>
          <p:cNvPr id="3" name="Picture 2" descr="A picture containing game, sport, basketball&#10;&#10;Description automatically generated">
            <a:extLst>
              <a:ext uri="{FF2B5EF4-FFF2-40B4-BE49-F238E27FC236}">
                <a16:creationId xmlns:a16="http://schemas.microsoft.com/office/drawing/2014/main" id="{BA7AF7F7-8D10-4E2C-8CFF-80E83D5424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9" r="15261" b="7481"/>
          <a:stretch/>
        </p:blipFill>
        <p:spPr>
          <a:xfrm>
            <a:off x="2286000" y="765524"/>
            <a:ext cx="2286000" cy="2969181"/>
          </a:xfrm>
          <a:prstGeom prst="rect">
            <a:avLst/>
          </a:prstGeom>
        </p:spPr>
      </p:pic>
      <p:pic>
        <p:nvPicPr>
          <p:cNvPr id="7" name="Picture 6" descr="A picture containing athletic game, sport&#10;&#10;Description generated with very high confidence">
            <a:extLst>
              <a:ext uri="{FF2B5EF4-FFF2-40B4-BE49-F238E27FC236}">
                <a16:creationId xmlns:a16="http://schemas.microsoft.com/office/drawing/2014/main" id="{1437059F-0FCF-4CDF-BB3B-5D75903487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2" r="15496" b="5896"/>
          <a:stretch/>
        </p:blipFill>
        <p:spPr>
          <a:xfrm>
            <a:off x="5021589" y="898706"/>
            <a:ext cx="2286000" cy="2850067"/>
          </a:xfrm>
          <a:prstGeom prst="rect">
            <a:avLst/>
          </a:prstGeom>
        </p:spPr>
      </p:pic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AAC4A75B-2A45-479F-AAD3-82EA59036A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594882"/>
              </p:ext>
            </p:extLst>
          </p:nvPr>
        </p:nvGraphicFramePr>
        <p:xfrm>
          <a:off x="2113350" y="3748773"/>
          <a:ext cx="5503863" cy="85344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706330">
                  <a:extLst>
                    <a:ext uri="{9D8B030D-6E8A-4147-A177-3AD203B41FA5}">
                      <a16:colId xmlns:a16="http://schemas.microsoft.com/office/drawing/2014/main" val="466444699"/>
                    </a:ext>
                  </a:extLst>
                </a:gridCol>
                <a:gridCol w="2797533">
                  <a:extLst>
                    <a:ext uri="{9D8B030D-6E8A-4147-A177-3AD203B41FA5}">
                      <a16:colId xmlns:a16="http://schemas.microsoft.com/office/drawing/2014/main" val="952455729"/>
                    </a:ext>
                  </a:extLst>
                </a:gridCol>
              </a:tblGrid>
              <a:tr h="25775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/>
                        <a:t>Evolut</a:t>
                      </a:r>
                      <a:r>
                        <a:rPr lang="en-US" sz="2000" b="0" dirty="0"/>
                        <a:t> R Valve [43%]</a:t>
                      </a:r>
                    </a:p>
                  </a:txBody>
                  <a:tcPr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D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/>
                        <a:t>Evolut</a:t>
                      </a:r>
                      <a:r>
                        <a:rPr lang="en-US" sz="2000" b="0" dirty="0"/>
                        <a:t> PRO Valve [57%]</a:t>
                      </a:r>
                    </a:p>
                  </a:txBody>
                  <a:tcPr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FFD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3108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23, 26, 29 and 34 mm</a:t>
                      </a:r>
                    </a:p>
                  </a:txBody>
                  <a:tcPr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23, 26 and 29 mm</a:t>
                      </a:r>
                    </a:p>
                  </a:txBody>
                  <a:tcPr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D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492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4474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40F2C8-AF19-422D-93D6-85B16347E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364" y="1221897"/>
            <a:ext cx="8695946" cy="3675381"/>
          </a:xfrm>
        </p:spPr>
        <p:txBody>
          <a:bodyPr>
            <a:noAutofit/>
          </a:bodyPr>
          <a:lstStyle/>
          <a:p>
            <a:r>
              <a:rPr lang="en-US" sz="3200" dirty="0"/>
              <a:t>Bicuspid aortic valve anatomy confirmed by MSCT</a:t>
            </a:r>
          </a:p>
          <a:p>
            <a:r>
              <a:rPr lang="en-US" sz="3200" b="0" dirty="0">
                <a:latin typeface="+mn-lt"/>
              </a:rPr>
              <a:t>Symptomatic and asymptomatic severe AS</a:t>
            </a:r>
            <a:r>
              <a:rPr lang="en-US" sz="3200" baseline="30000" dirty="0">
                <a:latin typeface="+mn-lt"/>
              </a:rPr>
              <a:t>1</a:t>
            </a:r>
            <a:r>
              <a:rPr lang="en-US" sz="3200" b="0" dirty="0">
                <a:latin typeface="+mn-lt"/>
              </a:rPr>
              <a:t> </a:t>
            </a:r>
          </a:p>
          <a:p>
            <a:r>
              <a:rPr lang="en-US" sz="3200" dirty="0">
                <a:latin typeface="+mn-lt"/>
              </a:rPr>
              <a:t>A predicted risk of 30-day mortality &lt;3% per multidisciplinary local Heart Team assessment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745625-5E8F-4408-9418-CA71165A0A0F}"/>
              </a:ext>
            </a:extLst>
          </p:cNvPr>
          <p:cNvSpPr txBox="1"/>
          <p:nvPr/>
        </p:nvSpPr>
        <p:spPr>
          <a:xfrm>
            <a:off x="-122567" y="4821136"/>
            <a:ext cx="4265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i="0" baseline="30000" dirty="0">
                <a:solidFill>
                  <a:schemeClr val="bg1"/>
                </a:solidFill>
                <a:latin typeface="+mn-lt"/>
              </a:rPr>
              <a:t>1</a:t>
            </a:r>
            <a:r>
              <a:rPr lang="en-US" sz="1400" b="0" i="0" dirty="0">
                <a:solidFill>
                  <a:schemeClr val="bg1"/>
                </a:solidFill>
                <a:latin typeface="+mn-lt"/>
              </a:rPr>
              <a:t>Nishimura RA, et al. Circulation. 2014;129:2440-92. 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58A45180-608A-4235-A4A4-16AE16A5A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" y="155448"/>
            <a:ext cx="8686802" cy="591207"/>
          </a:xfrm>
        </p:spPr>
        <p:txBody>
          <a:bodyPr/>
          <a:lstStyle/>
          <a:p>
            <a:r>
              <a:rPr lang="en-US" sz="3200" dirty="0">
                <a:solidFill>
                  <a:srgbClr val="FFD227"/>
                </a:solidFill>
                <a:effectLst/>
              </a:rPr>
              <a:t>Key Inclusion Criteria</a:t>
            </a:r>
            <a:endParaRPr lang="en-US" dirty="0">
              <a:solidFill>
                <a:srgbClr val="FFD227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0060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RF 2007 Template&amp;#x0D;&amp;#x0A;Title 44 pt Bold Arial&amp;quot;&quot;/&gt;&lt;property id=&quot;20307&quot; value=&quot;404&quot;/&gt;&lt;/object&gt;&lt;object type=&quot;3&quot; unique_id=&quot;10005&quot;&gt;&lt;property id=&quot;20148&quot; value=&quot;5&quot;/&gt;&lt;property id=&quot;20300&quot; value=&quot;Slide 2 - &amp;quot;Text Slide – Titles Need to be Titlecase&amp;quot;&quot;/&gt;&lt;property id=&quot;20307&quot; value=&quot;405&quot;/&gt;&lt;/object&gt;&lt;object type=&quot;3&quot; unique_id=&quot;10006&quot;&gt;&lt;property id=&quot;20148&quot; value=&quot;5&quot;/&gt;&lt;property id=&quot;20300&quot; value=&quot;Slide 3 - &amp;quot;Color Palette&amp;quot;&quot;/&gt;&lt;property id=&quot;20307&quot; value=&quot;409&quot;/&gt;&lt;/object&gt;&lt;object type=&quot;3&quot; unique_id=&quot;10007&quot;&gt;&lt;property id=&quot;20148&quot; value=&quot;5&quot;/&gt;&lt;property id=&quot;20300&quot; value=&quot;Slide 4 - &amp;quot;Charts Slide&amp;quot;&quot;/&gt;&lt;property id=&quot;20307&quot; value=&quot;406&quot;/&gt;&lt;/object&gt;&lt;object type=&quot;3&quot; unique_id=&quot;10008&quot;&gt;&lt;property id=&quot;20148&quot; value=&quot;5&quot;/&gt;&lt;property id=&quot;20300&quot; value=&quot;Slide 6 - &amp;quot;Table Slide&amp;quot;&quot;/&gt;&lt;property id=&quot;20307&quot; value=&quot;398&quot;/&gt;&lt;/object&gt;&lt;object type=&quot;3&quot; unique_id=&quot;10009&quot;&gt;&lt;property id=&quot;20148&quot; value=&quot;5&quot;/&gt;&lt;property id=&quot;20300&quot; value=&quot;Slide 7 - &amp;quot;Sample Org Chart&amp;quot;&quot;/&gt;&lt;property id=&quot;20307&quot; value=&quot;403&quot;/&gt;&lt;/object&gt;&lt;object type=&quot;3&quot; unique_id=&quot;10010&quot;&gt;&lt;property id=&quot;20148&quot; value=&quot;5&quot;/&gt;&lt;property id=&quot;20300&quot; value=&quot;Slide 8 - &amp;quot;Sample Line Chart&amp;quot;&quot;/&gt;&lt;property id=&quot;20307&quot; value=&quot;407&quot;/&gt;&lt;/object&gt;&lt;object type=&quot;3&quot; unique_id=&quot;10011&quot;&gt;&lt;property id=&quot;20148&quot; value=&quot;5&quot;/&gt;&lt;property id=&quot;20300&quot; value=&quot;Slide 10 - &amp;quot;Photos &amp;amp; Bulleted Text&amp;quot;&quot;/&gt;&lt;property id=&quot;20307&quot; value=&quot;410&quot;/&gt;&lt;/object&gt;&lt;object type=&quot;3&quot; unique_id=&quot;10012&quot;&gt;&lt;property id=&quot;20148&quot; value=&quot;5&quot;/&gt;&lt;property id=&quot;20300&quot; value=&quot;Slide 11 - &amp;quot;Photo&amp;quot;&quot;/&gt;&lt;property id=&quot;20307&quot; value=&quot;411&quot;/&gt;&lt;/object&gt;&lt;object type=&quot;3&quot; unique_id=&quot;17581&quot;&gt;&lt;property id=&quot;20148&quot; value=&quot;5&quot;/&gt;&lt;property id=&quot;20300&quot; value=&quot;Slide 5&quot;/&gt;&lt;property id=&quot;20307&quot; value=&quot;414&quot;/&gt;&lt;/object&gt;&lt;object type=&quot;3&quot; unique_id=&quot;17582&quot;&gt;&lt;property id=&quot;20148&quot; value=&quot;5&quot;/&gt;&lt;property id=&quot;20300&quot; value=&quot;Slide 9 - &amp;quot;Sample Line Chart&amp;quot;&quot;/&gt;&lt;property id=&quot;20307&quot; value=&quot;413&quot;/&gt;&lt;/object&gt;&lt;/object&gt;&lt;/object&gt;&lt;/database&gt;"/>
</p:tagLst>
</file>

<file path=ppt/theme/theme1.xml><?xml version="1.0" encoding="utf-8"?>
<a:theme xmlns:a="http://schemas.openxmlformats.org/drawingml/2006/main" name="4_Office Theme">
  <a:themeElements>
    <a:clrScheme name="Custom 2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E16600"/>
      </a:accent1>
      <a:accent2>
        <a:srgbClr val="E6C000"/>
      </a:accent2>
      <a:accent3>
        <a:srgbClr val="2DB5DF"/>
      </a:accent3>
      <a:accent4>
        <a:srgbClr val="3D995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Custom 2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E16600"/>
      </a:accent1>
      <a:accent2>
        <a:srgbClr val="E6C000"/>
      </a:accent2>
      <a:accent3>
        <a:srgbClr val="2DB5DF"/>
      </a:accent3>
      <a:accent4>
        <a:srgbClr val="3D995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Office Theme">
  <a:themeElements>
    <a:clrScheme name="Custom 2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E16600"/>
      </a:accent1>
      <a:accent2>
        <a:srgbClr val="E6C000"/>
      </a:accent2>
      <a:accent3>
        <a:srgbClr val="2DB5DF"/>
      </a:accent3>
      <a:accent4>
        <a:srgbClr val="3D995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plate_powerpoint_light_4x3_ppt">
  <a:themeElements>
    <a:clrScheme name="Medtronic Dark">
      <a:dk1>
        <a:srgbClr val="001E46"/>
      </a:dk1>
      <a:lt1>
        <a:srgbClr val="FFFFFF"/>
      </a:lt1>
      <a:dk2>
        <a:srgbClr val="004B87"/>
      </a:dk2>
      <a:lt2>
        <a:srgbClr val="71C5E8"/>
      </a:lt2>
      <a:accent1>
        <a:srgbClr val="0085CA"/>
      </a:accent1>
      <a:accent2>
        <a:srgbClr val="00A9E0"/>
      </a:accent2>
      <a:accent3>
        <a:srgbClr val="B9D9EB"/>
      </a:accent3>
      <a:accent4>
        <a:srgbClr val="5B7F95"/>
      </a:accent4>
      <a:accent5>
        <a:srgbClr val="888B8D"/>
      </a:accent5>
      <a:accent6>
        <a:srgbClr val="B1B3B3"/>
      </a:accent6>
      <a:hlink>
        <a:srgbClr val="77BC1F"/>
      </a:hlink>
      <a:folHlink>
        <a:srgbClr val="00C4B3"/>
      </a:folHlink>
    </a:clrScheme>
    <a:fontScheme name="Medtronic Font Theme">
      <a:majorFont>
        <a:latin typeface="Effra"/>
        <a:ea typeface=""/>
        <a:cs typeface=""/>
      </a:majorFont>
      <a:minorFont>
        <a:latin typeface="Effra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t" anchorCtr="0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noAutofit/>
      </a:bodyPr>
      <a:lstStyle>
        <a:defPPr marL="115888" indent="-115888">
          <a:lnSpc>
            <a:spcPts val="1900"/>
          </a:lnSpc>
          <a:buFont typeface="Wingdings" charset="2"/>
          <a:buChar char="§"/>
          <a:defRPr sz="1600" dirty="0" smtClean="0">
            <a:latin typeface="Effra"/>
            <a:cs typeface="Effra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_template_powerpoint_light_4x3_ppt">
  <a:themeElements>
    <a:clrScheme name="Medtronic Dark">
      <a:dk1>
        <a:srgbClr val="001E46"/>
      </a:dk1>
      <a:lt1>
        <a:srgbClr val="FFFFFF"/>
      </a:lt1>
      <a:dk2>
        <a:srgbClr val="004B87"/>
      </a:dk2>
      <a:lt2>
        <a:srgbClr val="71C5E8"/>
      </a:lt2>
      <a:accent1>
        <a:srgbClr val="0085CA"/>
      </a:accent1>
      <a:accent2>
        <a:srgbClr val="00A9E0"/>
      </a:accent2>
      <a:accent3>
        <a:srgbClr val="B9D9EB"/>
      </a:accent3>
      <a:accent4>
        <a:srgbClr val="5B7F95"/>
      </a:accent4>
      <a:accent5>
        <a:srgbClr val="888B8D"/>
      </a:accent5>
      <a:accent6>
        <a:srgbClr val="B1B3B3"/>
      </a:accent6>
      <a:hlink>
        <a:srgbClr val="77BC1F"/>
      </a:hlink>
      <a:folHlink>
        <a:srgbClr val="00C4B3"/>
      </a:folHlink>
    </a:clrScheme>
    <a:fontScheme name="Medtronic Font Theme">
      <a:majorFont>
        <a:latin typeface="Effra"/>
        <a:ea typeface=""/>
        <a:cs typeface=""/>
      </a:majorFont>
      <a:minorFont>
        <a:latin typeface="Effra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t" anchorCtr="0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noAutofit/>
      </a:bodyPr>
      <a:lstStyle>
        <a:defPPr marL="115888" indent="-115888">
          <a:lnSpc>
            <a:spcPts val="1900"/>
          </a:lnSpc>
          <a:buFont typeface="Wingdings" charset="2"/>
          <a:buChar char="§"/>
          <a:defRPr sz="1600" dirty="0" smtClean="0">
            <a:latin typeface="Effra"/>
            <a:cs typeface="Effra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8_Office Theme">
  <a:themeElements>
    <a:clrScheme name="Custom 2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E16600"/>
      </a:accent1>
      <a:accent2>
        <a:srgbClr val="E6C000"/>
      </a:accent2>
      <a:accent3>
        <a:srgbClr val="2DB5DF"/>
      </a:accent3>
      <a:accent4>
        <a:srgbClr val="3D995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F7439F4C38694885BB1A58FE5CC6E4" ma:contentTypeVersion="13" ma:contentTypeDescription="Create a new document." ma:contentTypeScope="" ma:versionID="6b26ae22dc099704022f5f68f7c3ae9c">
  <xsd:schema xmlns:xsd="http://www.w3.org/2001/XMLSchema" xmlns:xs="http://www.w3.org/2001/XMLSchema" xmlns:p="http://schemas.microsoft.com/office/2006/metadata/properties" xmlns:ns3="83813ff8-800f-4ffe-92fa-69ccdf575e2e" xmlns:ns4="aab5354c-7f1c-423a-bd14-a26e131b8ee9" targetNamespace="http://schemas.microsoft.com/office/2006/metadata/properties" ma:root="true" ma:fieldsID="0a221f70cece84c58927670017ef99a6" ns3:_="" ns4:_="">
    <xsd:import namespace="83813ff8-800f-4ffe-92fa-69ccdf575e2e"/>
    <xsd:import namespace="aab5354c-7f1c-423a-bd14-a26e131b8ee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813ff8-800f-4ffe-92fa-69ccdf575e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b5354c-7f1c-423a-bd14-a26e131b8ee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C936715-7EA0-45B4-BF68-8C67E3C54D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813ff8-800f-4ffe-92fa-69ccdf575e2e"/>
    <ds:schemaRef ds:uri="aab5354c-7f1c-423a-bd14-a26e131b8e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7BD259-38FC-48EE-A21F-0DC5E7D099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ABA73E-E537-4C77-AC26-DAEDE211B099}">
  <ds:schemaRefs>
    <ds:schemaRef ds:uri="aab5354c-7f1c-423a-bd14-a26e131b8ee9"/>
    <ds:schemaRef ds:uri="http://purl.org/dc/elements/1.1/"/>
    <ds:schemaRef ds:uri="http://schemas.microsoft.com/office/2006/metadata/properties"/>
    <ds:schemaRef ds:uri="83813ff8-800f-4ffe-92fa-69ccdf575e2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21323</TotalTime>
  <Words>1610</Words>
  <Application>Microsoft Macintosh PowerPoint</Application>
  <PresentationFormat>On-screen Show (16:9)</PresentationFormat>
  <Paragraphs>341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Arial</vt:lpstr>
      <vt:lpstr>Calibri</vt:lpstr>
      <vt:lpstr>Effra</vt:lpstr>
      <vt:lpstr>Effra Light</vt:lpstr>
      <vt:lpstr>Gill Sans</vt:lpstr>
      <vt:lpstr>Lucida Grande</vt:lpstr>
      <vt:lpstr>Wingdings</vt:lpstr>
      <vt:lpstr>4_Office Theme</vt:lpstr>
      <vt:lpstr>6_Office Theme</vt:lpstr>
      <vt:lpstr>7_Office Theme</vt:lpstr>
      <vt:lpstr>template_powerpoint_light_4x3_ppt</vt:lpstr>
      <vt:lpstr>1_template_powerpoint_light_4x3_ppt</vt:lpstr>
      <vt:lpstr>8_Office Theme</vt:lpstr>
      <vt:lpstr>Primary Results From the Evolut Low Risk Bicuspid Study</vt:lpstr>
      <vt:lpstr>Disclosure Statement of Financial Interests</vt:lpstr>
      <vt:lpstr>Background</vt:lpstr>
      <vt:lpstr>Objective</vt:lpstr>
      <vt:lpstr>PowerPoint Presentation</vt:lpstr>
      <vt:lpstr>Study Administration</vt:lpstr>
      <vt:lpstr>Study Methods</vt:lpstr>
      <vt:lpstr>Valves Studied</vt:lpstr>
      <vt:lpstr>Key Inclusion Criteria</vt:lpstr>
      <vt:lpstr>Key Exclusion Criteria</vt:lpstr>
      <vt:lpstr>Study Endpoints</vt:lpstr>
      <vt:lpstr>Patient Flow </vt:lpstr>
      <vt:lpstr>Reasons for Study Exclusion</vt:lpstr>
      <vt:lpstr>RESULTS</vt:lpstr>
      <vt:lpstr>Baseline Clinical Characteristics</vt:lpstr>
      <vt:lpstr>Bicuspid Valve Sievers Subtypes</vt:lpstr>
      <vt:lpstr>Procedural Characteristics</vt:lpstr>
      <vt:lpstr>Primary Endpoint</vt:lpstr>
      <vt:lpstr>Outcomes at 30 Days</vt:lpstr>
      <vt:lpstr>Additional Outcomes at 30 Days</vt:lpstr>
      <vt:lpstr>PowerPoint Presentation</vt:lpstr>
      <vt:lpstr>PowerPoint Presentation</vt:lpstr>
      <vt:lpstr>PowerPoint Presentation</vt:lpstr>
      <vt:lpstr>PowerPoint Presentation</vt:lpstr>
      <vt:lpstr>Discussion</vt:lpstr>
      <vt:lpstr>Summary</vt:lpstr>
      <vt:lpstr>Clinical Implications</vt:lpstr>
    </vt:vector>
  </TitlesOfParts>
  <Company>CRF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Results From the Evolut Low Risk Bicuspid Study</dc:title>
  <dc:creator/>
  <cp:keywords>Medtronic Controlled, Medtronic Business Restricted</cp:keywords>
  <cp:lastModifiedBy>Basel Ramlawi</cp:lastModifiedBy>
  <cp:revision>1165</cp:revision>
  <dcterms:created xsi:type="dcterms:W3CDTF">2015-03-17T14:58:49Z</dcterms:created>
  <dcterms:modified xsi:type="dcterms:W3CDTF">2020-03-24T21:52:48Z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">
    <vt:lpwstr>MedtronicBusinessRestricted</vt:lpwstr>
  </property>
  <property fmtid="{D5CDD505-2E9C-101B-9397-08002B2CF9AE}" pid="3" name="TitusGUID">
    <vt:lpwstr>5c6fb000-5fbc-4c46-aa03-517dfff1712e</vt:lpwstr>
  </property>
  <property fmtid="{D5CDD505-2E9C-101B-9397-08002B2CF9AE}" pid="4" name="ContentTypeId">
    <vt:lpwstr>0x0101001AF7439F4C38694885BB1A58FE5CC6E4</vt:lpwstr>
  </property>
</Properties>
</file>