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3" r:id="rId5"/>
  </p:sldMasterIdLst>
  <p:notesMasterIdLst>
    <p:notesMasterId r:id="rId32"/>
  </p:notesMasterIdLst>
  <p:sldIdLst>
    <p:sldId id="256" r:id="rId6"/>
    <p:sldId id="257" r:id="rId7"/>
    <p:sldId id="258" r:id="rId8"/>
    <p:sldId id="2708" r:id="rId9"/>
    <p:sldId id="2690" r:id="rId10"/>
    <p:sldId id="2607" r:id="rId11"/>
    <p:sldId id="2611" r:id="rId12"/>
    <p:sldId id="2711" r:id="rId13"/>
    <p:sldId id="2709" r:id="rId14"/>
    <p:sldId id="2706" r:id="rId15"/>
    <p:sldId id="2712" r:id="rId16"/>
    <p:sldId id="2676" r:id="rId17"/>
    <p:sldId id="2618" r:id="rId18"/>
    <p:sldId id="2620" r:id="rId19"/>
    <p:sldId id="2622" r:id="rId20"/>
    <p:sldId id="280" r:id="rId21"/>
    <p:sldId id="263" r:id="rId22"/>
    <p:sldId id="260" r:id="rId23"/>
    <p:sldId id="261" r:id="rId24"/>
    <p:sldId id="264" r:id="rId25"/>
    <p:sldId id="2713" r:id="rId26"/>
    <p:sldId id="265" r:id="rId27"/>
    <p:sldId id="267" r:id="rId28"/>
    <p:sldId id="2714" r:id="rId29"/>
    <p:sldId id="2715" r:id="rId30"/>
    <p:sldId id="27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D83"/>
    <a:srgbClr val="3982BF"/>
    <a:srgbClr val="E41A1C"/>
    <a:srgbClr val="E5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58" autoAdjust="0"/>
    <p:restoredTop sz="84678"/>
  </p:normalViewPr>
  <p:slideViewPr>
    <p:cSldViewPr snapToGrid="0" snapToObjects="1">
      <p:cViewPr varScale="1">
        <p:scale>
          <a:sx n="157" d="100"/>
          <a:sy n="157" d="100"/>
        </p:scale>
        <p:origin x="168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B19C-6540-3F40-9EB4-EEF268C7856D}" type="datetimeFigureOut">
              <a:rPr kumimoji="1" lang="ko-Kore-KR" altLang="en-US" smtClean="0"/>
              <a:t>2020. 3. 30.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EBE9B-3148-C843-9E43-E5FD9F2BFDAE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1447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639F5-DC3C-41E6-8A1D-A4EFE13A600D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8ED08C27-D997-4C99-BC3A-A547DCCFE254}" type="slidenum">
              <a:rPr kumimoji="0" lang="en-US" altLang="ko-KR" sz="1200"/>
              <a:pPr algn="ctr" defTabSz="939800" latinLnBrk="0"/>
              <a:t>5</a:t>
            </a:fld>
            <a:endParaRPr kumimoji="0" lang="en-US" altLang="ko-KR" sz="12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 dirty="0">
                <a:ea typeface="굴림" pitchFamily="50" charset="-127"/>
              </a:rPr>
              <a:t>This is the </a:t>
            </a:r>
            <a:r>
              <a:rPr lang="en-US" altLang="ko-KR" b="1" dirty="0">
                <a:ea typeface="굴림" pitchFamily="50" charset="-127"/>
              </a:rPr>
              <a:t>Bulleted List</a:t>
            </a:r>
            <a:r>
              <a:rPr lang="en-US" altLang="ko-KR" dirty="0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 dirty="0">
                <a:ea typeface="굴림" pitchFamily="50" charset="-127"/>
              </a:rPr>
              <a:t>To create this particular slide, click the </a:t>
            </a:r>
            <a:r>
              <a:rPr lang="en-US" altLang="ko-KR" b="1" i="1" dirty="0">
                <a:ea typeface="굴림" pitchFamily="50" charset="-127"/>
              </a:rPr>
              <a:t>NEW SLIDE</a:t>
            </a:r>
            <a:r>
              <a:rPr lang="en-US" altLang="ko-KR" dirty="0">
                <a:ea typeface="굴림" pitchFamily="50" charset="-127"/>
              </a:rPr>
              <a:t> button on your toolbar and choose the </a:t>
            </a:r>
            <a:r>
              <a:rPr lang="en-US" altLang="ko-KR" b="1" i="1" dirty="0">
                <a:ea typeface="굴림" pitchFamily="50" charset="-127"/>
              </a:rPr>
              <a:t>BULLETED LIST</a:t>
            </a:r>
            <a:r>
              <a:rPr lang="en-US" altLang="ko-KR" dirty="0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 dirty="0">
                <a:ea typeface="굴림" pitchFamily="50" charset="-127"/>
              </a:rPr>
              <a:t>The </a:t>
            </a:r>
            <a:r>
              <a:rPr lang="en-US" altLang="ko-KR" b="1" dirty="0">
                <a:ea typeface="굴림" pitchFamily="50" charset="-127"/>
              </a:rPr>
              <a:t>Sub-Heading</a:t>
            </a:r>
            <a:r>
              <a:rPr lang="en-US" altLang="ko-KR" dirty="0">
                <a:ea typeface="굴림" pitchFamily="50" charset="-127"/>
              </a:rPr>
              <a:t> and </a:t>
            </a:r>
            <a:r>
              <a:rPr lang="en-US" altLang="ko-KR" b="1" dirty="0">
                <a:ea typeface="굴림" pitchFamily="50" charset="-127"/>
              </a:rPr>
              <a:t>footnote</a:t>
            </a:r>
            <a:r>
              <a:rPr lang="en-US" altLang="ko-KR" dirty="0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 dirty="0">
                <a:ea typeface="굴림" pitchFamily="50" charset="-127"/>
              </a:rPr>
              <a:t>If you choose not to use a </a:t>
            </a:r>
            <a:r>
              <a:rPr lang="en-US" altLang="ko-KR" b="1" dirty="0">
                <a:ea typeface="굴림" pitchFamily="50" charset="-127"/>
              </a:rPr>
              <a:t>Sub-Heading</a:t>
            </a:r>
            <a:r>
              <a:rPr lang="en-US" altLang="ko-KR" dirty="0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 dirty="0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 dirty="0">
                <a:ea typeface="굴림" pitchFamily="50" charset="-127"/>
              </a:rPr>
              <a:t>BULLETED LIST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b="1" i="1" dirty="0">
                <a:ea typeface="굴림" pitchFamily="50" charset="-127"/>
              </a:rPr>
              <a:t>MASTER</a:t>
            </a:r>
            <a:r>
              <a:rPr lang="en-US" altLang="ko-KR" dirty="0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 dirty="0">
                <a:ea typeface="굴림" pitchFamily="50" charset="-127"/>
              </a:rPr>
              <a:t>Choose </a:t>
            </a:r>
            <a:r>
              <a:rPr lang="en-US" altLang="ko-KR" b="1" i="1" dirty="0">
                <a:ea typeface="굴림" pitchFamily="50" charset="-127"/>
              </a:rPr>
              <a:t>View / Master / Slide Master</a:t>
            </a:r>
            <a:r>
              <a:rPr lang="en-US" altLang="ko-KR" dirty="0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 dirty="0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 dirty="0">
                <a:ea typeface="굴림" pitchFamily="50" charset="-127"/>
              </a:rPr>
              <a:t>Click the </a:t>
            </a:r>
            <a:r>
              <a:rPr lang="en-US" altLang="ko-KR" b="1" i="1" dirty="0">
                <a:ea typeface="굴림" pitchFamily="50" charset="-127"/>
              </a:rPr>
              <a:t>SLIDE VIEW</a:t>
            </a:r>
            <a:r>
              <a:rPr lang="en-US" altLang="ko-KR" dirty="0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2400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dirty="0"/>
              <a:t>논문 </a:t>
            </a:r>
            <a:r>
              <a:rPr kumimoji="1" lang="en-US" altLang="ko-KR" dirty="0"/>
              <a:t>Figure 1A</a:t>
            </a:r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EBE9B-3148-C843-9E43-E5FD9F2BFDAE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0795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논문 </a:t>
            </a:r>
            <a:r>
              <a:rPr kumimoji="1" lang="en-US" altLang="ko-KR" dirty="0"/>
              <a:t>Figure 1B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EBE9B-3148-C843-9E43-E5FD9F2BFDAE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444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dirty="0"/>
              <a:t>논문 </a:t>
            </a:r>
            <a:r>
              <a:rPr kumimoji="1" lang="en-US" altLang="ko-KR" dirty="0"/>
              <a:t>Figure 1C</a:t>
            </a:r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EBE9B-3148-C843-9E43-E5FD9F2BFDAE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2472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dirty="0"/>
              <a:t>논문 </a:t>
            </a:r>
            <a:r>
              <a:rPr kumimoji="1" lang="en-US" altLang="ko-KR" dirty="0"/>
              <a:t>Figure 1D</a:t>
            </a:r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EBE9B-3148-C843-9E43-E5FD9F2BFDAE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2980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논문 </a:t>
            </a:r>
            <a:r>
              <a:rPr kumimoji="1" lang="en-US" altLang="ko-KR" dirty="0"/>
              <a:t>Figure 2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EBE9B-3148-C843-9E43-E5FD9F2BFDAE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7851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48A2A-9D33-4153-A7A4-E6DDA56D92A1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27924C61-E014-4182-B4CF-A62E80706904}" type="slidenum">
              <a:rPr kumimoji="0" lang="en-US" altLang="ko-KR" sz="1200"/>
              <a:pPr algn="ctr" defTabSz="939800" latinLnBrk="0"/>
              <a:t>6</a:t>
            </a:fld>
            <a:endParaRPr kumimoji="0" lang="en-US" altLang="ko-KR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68129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2B52D-4C65-4E87-A325-AC5F0A87DC49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0DED9AB9-65A9-452E-837E-650733DEDC51}" type="slidenum">
              <a:rPr kumimoji="0" lang="en-US" altLang="ko-KR" sz="1200"/>
              <a:pPr algn="ctr" defTabSz="939800" latinLnBrk="0"/>
              <a:t>7</a:t>
            </a:fld>
            <a:endParaRPr kumimoji="0" lang="en-US" altLang="ko-KR" sz="120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40047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1pPr>
            <a:lvl2pPr marL="742950" indent="-285750" defTabSz="930275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2pPr>
            <a:lvl3pPr marL="1143000" indent="-228600" defTabSz="930275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3pPr>
            <a:lvl4pPr marL="1600200" indent="-228600" defTabSz="930275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4pPr>
            <a:lvl5pPr marL="2057400" indent="-228600" defTabSz="930275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9pPr>
          </a:lstStyle>
          <a:p>
            <a:pPr eaLnBrk="1" hangingPunct="1"/>
            <a:fld id="{65074725-7515-4FEB-BADB-573F85D2BABE}" type="slidenum">
              <a:rPr kumimoji="0" lang="en-US" altLang="ko-KR" sz="1200" smtClean="0">
                <a:latin typeface="Times New Roman" pitchFamily="18" charset="0"/>
              </a:rPr>
              <a:pPr eaLnBrk="1" hangingPunct="1"/>
              <a:t>10</a:t>
            </a:fld>
            <a:endParaRPr kumimoji="0" lang="en-US" altLang="ko-KR" sz="1200">
              <a:latin typeface="Times New Roman" pitchFamily="18" charset="0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38" tIns="47020" rIns="94038" bIns="47020" anchor="b"/>
          <a:lstStyle>
            <a:lvl1pPr defTabSz="939800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1pPr>
            <a:lvl2pPr marL="742950" indent="-285750" defTabSz="939800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2pPr>
            <a:lvl3pPr marL="1143000" indent="-228600" defTabSz="939800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3pPr>
            <a:lvl4pPr marL="1600200" indent="-228600" defTabSz="939800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4pPr>
            <a:lvl5pPr marL="2057400" indent="-228600" defTabSz="939800" eaLnBrk="0" hangingPunct="0"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 Black" pitchFamily="34" charset="0"/>
                <a:ea typeface="굴림" charset="-127"/>
              </a:defRPr>
            </a:lvl9pPr>
          </a:lstStyle>
          <a:p>
            <a:pPr algn="ctr" eaLnBrk="1" latinLnBrk="0" hangingPunct="1"/>
            <a:fld id="{E03BF72B-34CA-4084-AB27-74B98C728486}" type="slidenum">
              <a:rPr kumimoji="0" lang="en-US" altLang="ko-KR" sz="1200"/>
              <a:pPr algn="ctr" eaLnBrk="1" latinLnBrk="0" hangingPunct="1"/>
              <a:t>10</a:t>
            </a:fld>
            <a:endParaRPr kumimoji="0" lang="en-US" altLang="ko-KR" sz="120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0" tIns="46215" rIns="92430" bIns="46215"/>
          <a:lstStyle/>
          <a:p>
            <a:pPr marL="228600" indent="-228600"/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432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684CA-588B-478D-AA69-1C1C2169FF63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F973DB82-2F27-4F11-A0A0-150FC384D2EE}" type="slidenum">
              <a:rPr kumimoji="0" lang="en-US" altLang="ko-KR" sz="1200"/>
              <a:pPr algn="ctr" defTabSz="939800" latinLnBrk="0"/>
              <a:t>12</a:t>
            </a:fld>
            <a:endParaRPr kumimoji="0" lang="en-US" altLang="ko-KR" sz="12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44559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8026E-6B5B-4F1E-81F9-6A969E9EA668}" type="slidenum">
              <a:rPr lang="en-US" altLang="ko-KR" smtClean="0"/>
              <a:pPr/>
              <a:t>13</a:t>
            </a:fld>
            <a:endParaRPr lang="en-US" altLang="ko-KR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56C47488-2CB2-4946-86B8-75BA2A5D4898}" type="slidenum">
              <a:rPr kumimoji="0" lang="en-US" altLang="ko-KR" sz="1200"/>
              <a:pPr algn="ctr" defTabSz="939800" latinLnBrk="0"/>
              <a:t>13</a:t>
            </a:fld>
            <a:endParaRPr kumimoji="0" lang="en-US" altLang="ko-KR" sz="12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61816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F2327-22C0-4BE6-AB62-6FF3A41A9E20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2EDA9696-5453-4AFE-A75B-D040C89E219A}" type="slidenum">
              <a:rPr kumimoji="0" lang="en-US" altLang="ko-KR" sz="1200"/>
              <a:pPr algn="ctr" defTabSz="939800" latinLnBrk="0"/>
              <a:t>14</a:t>
            </a:fld>
            <a:endParaRPr kumimoji="0" lang="en-US" altLang="ko-KR" sz="120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05133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21985-F8FC-442C-ABC4-0EBD902D8A92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ctr" defTabSz="939800" latinLnBrk="0"/>
            <a:fld id="{837C1115-1C03-4CD0-BBD0-C8DCE9AC8EFE}" type="slidenum">
              <a:rPr kumimoji="0" lang="en-US" altLang="ko-KR" sz="1200"/>
              <a:pPr algn="ctr" defTabSz="939800" latinLnBrk="0"/>
              <a:t>15</a:t>
            </a:fld>
            <a:endParaRPr kumimoji="0" lang="en-US" altLang="ko-KR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0" tIns="46215" rIns="92430" bIns="46215"/>
          <a:lstStyle/>
          <a:p>
            <a:pPr marL="228600" indent="-228600"/>
            <a:r>
              <a:rPr lang="en-US" altLang="ko-KR">
                <a:ea typeface="굴림" pitchFamily="50" charset="-127"/>
              </a:rPr>
              <a:t>This is the </a:t>
            </a:r>
            <a:r>
              <a:rPr lang="en-US" altLang="ko-KR" b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To create this particular slide, click the </a:t>
            </a:r>
            <a:r>
              <a:rPr lang="en-US" altLang="ko-KR" b="1" i="1">
                <a:ea typeface="굴림" pitchFamily="50" charset="-127"/>
              </a:rPr>
              <a:t>NEW SLIDE</a:t>
            </a:r>
            <a:r>
              <a:rPr lang="en-US" altLang="ko-KR">
                <a:ea typeface="굴림" pitchFamily="50" charset="-127"/>
              </a:rPr>
              <a:t> button on your toolbar and choose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format. (Top row, second from left)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The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 and </a:t>
            </a:r>
            <a:r>
              <a:rPr lang="en-US" altLang="ko-KR" b="1">
                <a:ea typeface="굴림" pitchFamily="50" charset="-127"/>
              </a:rPr>
              <a:t>footnote</a:t>
            </a:r>
            <a:r>
              <a:rPr lang="en-US" altLang="ko-KR">
                <a:ea typeface="굴림" pitchFamily="50" charset="-127"/>
              </a:rPr>
              <a:t> will not appear when you insert a new slide. If you need either one, copy and paste it from the sample slide.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If you choose not to use a </a:t>
            </a:r>
            <a:r>
              <a:rPr lang="en-US" altLang="ko-KR" b="1">
                <a:ea typeface="굴림" pitchFamily="50" charset="-127"/>
              </a:rPr>
              <a:t>Sub-Heading</a:t>
            </a:r>
            <a:r>
              <a:rPr lang="en-US" altLang="ko-KR">
                <a:ea typeface="굴림" pitchFamily="50" charset="-127"/>
              </a:rPr>
              <a:t>, let us know when you hand in your presentation for clean-up and we’ll adjust where the bullets begin on your master page.</a:t>
            </a:r>
          </a:p>
          <a:p>
            <a:pPr marL="228600" indent="-228600"/>
            <a:r>
              <a:rPr lang="en-US" altLang="ko-KR">
                <a:ea typeface="굴림" pitchFamily="50" charset="-127"/>
              </a:rPr>
              <a:t>Also, be sure to insert the presentation title onto the </a:t>
            </a:r>
            <a:r>
              <a:rPr lang="en-US" altLang="ko-KR" b="1" i="1">
                <a:ea typeface="굴림" pitchFamily="50" charset="-127"/>
              </a:rPr>
              <a:t>BULLETED LIST</a:t>
            </a:r>
            <a:r>
              <a:rPr lang="en-US" altLang="ko-KR">
                <a:ea typeface="굴림" pitchFamily="50" charset="-127"/>
              </a:rPr>
              <a:t> </a:t>
            </a:r>
            <a:r>
              <a:rPr lang="en-US" altLang="ko-KR" b="1" i="1">
                <a:ea typeface="굴림" pitchFamily="50" charset="-127"/>
              </a:rPr>
              <a:t>MASTER</a:t>
            </a:r>
            <a:r>
              <a:rPr lang="en-US" altLang="ko-KR">
                <a:ea typeface="굴림" pitchFamily="50" charset="-127"/>
              </a:rPr>
              <a:t> as follows: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Choose </a:t>
            </a:r>
            <a:r>
              <a:rPr lang="en-US" altLang="ko-KR" b="1" i="1">
                <a:ea typeface="굴림" pitchFamily="50" charset="-127"/>
              </a:rPr>
              <a:t>View / Master / Slide Master</a:t>
            </a:r>
            <a:r>
              <a:rPr lang="en-US" altLang="ko-KR">
                <a:ea typeface="굴림" pitchFamily="50" charset="-127"/>
              </a:rPr>
              <a:t> from your menu.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Select the text at the bottom of the slide and type in a short version of your presentation title.</a:t>
            </a:r>
          </a:p>
          <a:p>
            <a:pPr marL="228600" indent="-228600">
              <a:buFontTx/>
              <a:buAutoNum type="arabicPeriod"/>
            </a:pPr>
            <a:r>
              <a:rPr lang="en-US" altLang="ko-KR">
                <a:ea typeface="굴림" pitchFamily="50" charset="-127"/>
              </a:rPr>
              <a:t>Click the </a:t>
            </a:r>
            <a:r>
              <a:rPr lang="en-US" altLang="ko-KR" b="1" i="1">
                <a:ea typeface="굴림" pitchFamily="50" charset="-127"/>
              </a:rPr>
              <a:t>SLIDE VIEW</a:t>
            </a:r>
            <a:r>
              <a:rPr lang="en-US" altLang="ko-KR">
                <a:ea typeface="굴림" pitchFamily="50" charset="-127"/>
              </a:rPr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65249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81881-7E7E-8C47-B673-41FC8CE24D07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5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6532" y="587023"/>
            <a:ext cx="4459112" cy="2698044"/>
          </a:xfrm>
        </p:spPr>
        <p:txBody>
          <a:bodyPr>
            <a:normAutofit/>
          </a:bodyPr>
          <a:lstStyle>
            <a:lvl1pPr algn="r">
              <a:defRPr sz="2800" b="1" i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821" y="3242027"/>
            <a:ext cx="4459112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1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94058-B16A-2943-954B-B2731749096E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E89F54-FF28-B044-83B7-699D4E0694F4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2EB42-83FE-3643-804C-81BF373DB7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547BEE-548D-8244-943C-C7518F48639F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B3A799-45EE-E745-8F88-F856AB52E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8229599" cy="29534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1" r:id="rId5"/>
    <p:sldLayoutId id="21474934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72D83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1D12-17DF-AD40-9B8A-EC7873E0615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E915-0FEE-FF4E-913F-0D94F56B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4" r:id="rId1"/>
    <p:sldLayoutId id="2147493465" r:id="rId2"/>
    <p:sldLayoutId id="2147493466" r:id="rId3"/>
    <p:sldLayoutId id="2147493467" r:id="rId4"/>
    <p:sldLayoutId id="2147493468" r:id="rId5"/>
    <p:sldLayoutId id="2147493469" r:id="rId6"/>
    <p:sldLayoutId id="2147493470" r:id="rId7"/>
    <p:sldLayoutId id="2147493471" r:id="rId8"/>
    <p:sldLayoutId id="2147493472" r:id="rId9"/>
    <p:sldLayoutId id="2147493473" r:id="rId10"/>
    <p:sldLayoutId id="21474934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F672E6-4284-3C43-8371-032795BA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7E42DD-91AB-3443-B260-1B1661CE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974" y="-51370"/>
            <a:ext cx="5218204" cy="35137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Ten-year Outcomes After Drug-Eluting Stents Versus Coronary Artery Bypass Grafting For Left Main Coronary Disease</a:t>
            </a:r>
            <a:b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-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Extended FU of PRECOMBAT</a:t>
            </a:r>
            <a:endParaRPr lang="en-US" sz="3600" b="1" dirty="0">
              <a:solidFill>
                <a:srgbClr val="372D83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A19CE8-838B-3745-BC2E-16B3BAD78408}"/>
              </a:ext>
            </a:extLst>
          </p:cNvPr>
          <p:cNvSpPr txBox="1">
            <a:spLocks/>
          </p:cNvSpPr>
          <p:nvPr/>
        </p:nvSpPr>
        <p:spPr>
          <a:xfrm>
            <a:off x="3472664" y="3777680"/>
            <a:ext cx="5564296" cy="1314450"/>
          </a:xfrm>
          <a:prstGeom prst="rect">
            <a:avLst/>
          </a:prstGeom>
          <a:effectLst>
            <a:glow rad="1790700">
              <a:srgbClr val="FFC000">
                <a:alpha val="0"/>
              </a:srgb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372D83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Duk-Woo Park, MD </a:t>
            </a:r>
          </a:p>
          <a:p>
            <a:pPr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On behalf of the PRECOMBAT Investigators, </a:t>
            </a:r>
          </a:p>
          <a:p>
            <a:pPr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Asan Medical Center,</a:t>
            </a:r>
          </a:p>
          <a:p>
            <a:pPr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University of Ulsan College of Medicine, Seoul, Korea</a:t>
            </a:r>
          </a:p>
          <a:p>
            <a:pPr>
              <a:lnSpc>
                <a:spcPct val="90000"/>
              </a:lnSpc>
            </a:pP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Twitter (@</a:t>
            </a:r>
            <a:r>
              <a:rPr lang="en-US" sz="1400" b="0" dirty="0" err="1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dukwoo_park</a:t>
            </a:r>
            <a:r>
              <a:rPr lang="en-US" sz="1400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)</a:t>
            </a:r>
            <a:endParaRPr lang="en-US" sz="24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43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9288" y="121185"/>
            <a:ext cx="68580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Participating Centers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59718"/>
              </p:ext>
            </p:extLst>
          </p:nvPr>
        </p:nvGraphicFramePr>
        <p:xfrm>
          <a:off x="1462524" y="680930"/>
          <a:ext cx="6439087" cy="378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r>
                        <a:rPr lang="ko-KR" alt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</a:t>
                      </a:r>
                      <a:r>
                        <a:rPr lang="ko-KR" alt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hospitals in Korea)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Investigators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7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Medical Center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Seung-Jung Park,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Duk-Woo Park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 University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Anam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Do-Sun Lim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 University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Guro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Seung-Woon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Ulsan University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Kyung-Min Park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Samsung Medical Center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Hyeon-Cheol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Seoul National University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Hyo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-Soo Kim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Seoul National University Hospital,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Bundang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Yonsei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University Severance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Yangsoo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Jang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Chonnam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National University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Myung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-Ho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Jeong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Ajou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University Medical Center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Seung-Jea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01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Catholic University of Korea, St. Mary’s Hospital</a:t>
                      </a: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Bae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98" marR="3998" marT="39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4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C0DD7C-1895-6648-96F6-4E4EF170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Statistical Analysis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0E87DB-E519-2A4D-87D6-952C8793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059115"/>
            <a:ext cx="8229600" cy="3481851"/>
          </a:xfrm>
        </p:spPr>
        <p:txBody>
          <a:bodyPr>
            <a:normAutofit/>
          </a:bodyPr>
          <a:lstStyle/>
          <a:p>
            <a:r>
              <a:rPr kumimoji="1" lang="en-US" altLang="ko-Kore-KR" sz="2000" dirty="0"/>
              <a:t>This report provides descriptive information on all end-point events that occurred during 10-year FU: therefore, we did not perform formal hypothesis testing for the non-inferiority comparison between PCI and CABG for the primary end point of MACCE. </a:t>
            </a:r>
          </a:p>
          <a:p>
            <a:r>
              <a:rPr kumimoji="1" lang="en-US" altLang="ko-Kore-KR" sz="2000" dirty="0"/>
              <a:t>Kaplan-Meier method to estimate cumulative event rates, and log-rank test to compare them.</a:t>
            </a:r>
          </a:p>
          <a:p>
            <a:r>
              <a:rPr kumimoji="1" lang="en-US" altLang="ko-Kore-KR" sz="2000" dirty="0"/>
              <a:t>Cox proportional hazards model to calculate hazard ratios and 95% CI. </a:t>
            </a:r>
          </a:p>
          <a:p>
            <a:r>
              <a:rPr kumimoji="1" lang="en-US" altLang="ko-Kore-KR" sz="2000" dirty="0"/>
              <a:t>Primary analysis based on an intention-to-treat principle.</a:t>
            </a:r>
          </a:p>
          <a:p>
            <a:r>
              <a:rPr kumimoji="1" lang="en-US" altLang="ko-Kore-KR" sz="2000" dirty="0"/>
              <a:t>The consistency of treatment effects were also assessed in the prespecified subgroups using Cox regression models with tests for interaction.</a:t>
            </a:r>
            <a:endParaRPr kumimoji="1" lang="ko-Kore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80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7322" y="29817"/>
            <a:ext cx="6858000" cy="552450"/>
          </a:xfrm>
        </p:spPr>
        <p:txBody>
          <a:bodyPr anchor="ctr"/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Baseline Clinical Characteristics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72779"/>
              </p:ext>
            </p:extLst>
          </p:nvPr>
        </p:nvGraphicFramePr>
        <p:xfrm>
          <a:off x="1338322" y="646042"/>
          <a:ext cx="6324748" cy="3821790"/>
        </p:xfrm>
        <a:graphic>
          <a:graphicData uri="http://schemas.openxmlformats.org/drawingml/2006/table">
            <a:tbl>
              <a:tblPr/>
              <a:tblGrid>
                <a:gridCol w="295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6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ko-KR" sz="1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PCI 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CABG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Age, years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61.8±10.0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62.7±9.5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Male gender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228 (76.0)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231 (77.0)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Body-mass index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24.6±2.7 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24.5±3.0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Diabetes mellitus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 Any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102 (34.0)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90 (30.0)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Requiring insulin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10 (3.3)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9 (3.0)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Hypertension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163 (54.3)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154 (51.3)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Hyperlipidemia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127 (42.3)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120 (40.0)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Current smoker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89 (29.7)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83 (27.7)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Previous PCI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38 (12.7)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38 (12.7)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Previous myocardial infarction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13 (4.3)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 (6.7)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27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Previous congestive heart failure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 (0)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 (0.7)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75DCE1-3E4A-5C40-B355-D1E34C6ED324}"/>
              </a:ext>
            </a:extLst>
          </p:cNvPr>
          <p:cNvSpPr txBox="1"/>
          <p:nvPr/>
        </p:nvSpPr>
        <p:spPr>
          <a:xfrm>
            <a:off x="1396181" y="4660488"/>
            <a:ext cx="433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are presented as mean ± SD or n (%)</a:t>
            </a:r>
            <a:endParaRPr kumimoji="1" lang="ko-Kore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90691"/>
              </p:ext>
            </p:extLst>
          </p:nvPr>
        </p:nvGraphicFramePr>
        <p:xfrm>
          <a:off x="1212574" y="695247"/>
          <a:ext cx="6718852" cy="3767124"/>
        </p:xfrm>
        <a:graphic>
          <a:graphicData uri="http://schemas.openxmlformats.org/drawingml/2006/table">
            <a:tbl>
              <a:tblPr/>
              <a:tblGrid>
                <a:gridCol w="326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0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PCI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CABG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Chronic renal failure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 (1.3)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1( 0.3)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Peripheral vascular disease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15 (5.0)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7 (2.3)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Chronic pulmonary disease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 (2.0)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10 (3.3)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Family history of CAD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31 (10.3)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19 (6.3)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095485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Clinical manifestation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Stable angina or silent ischemia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160 (53.3)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137 (45.7)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Unstable angina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128 (42.7)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144 (48.0)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indent="228600"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Recent myocardial infarction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 (4.0)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19 (6.3)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Ejection fraction, %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61.7±8.3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60.6±8.5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Electrocardiographic findings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Sinus rhythm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286 (96.6)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289 (97.3)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Atrial fibrillation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 (1.7)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 (1.7)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Others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 (1.7)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 (1.0)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4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EuroSCORE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2.6±1.8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2.8±1.9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66471"/>
                  </a:ext>
                </a:extLst>
              </a:tr>
            </a:tbl>
          </a:graphicData>
        </a:graphic>
      </p:graphicFrame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7503" y="23529"/>
            <a:ext cx="6858000" cy="552450"/>
          </a:xfrm>
        </p:spPr>
        <p:txBody>
          <a:bodyPr anchor="ctr"/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Baseline Clinical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C7420-6658-0042-B08A-5DD8C446D1CE}"/>
              </a:ext>
            </a:extLst>
          </p:cNvPr>
          <p:cNvSpPr txBox="1"/>
          <p:nvPr/>
        </p:nvSpPr>
        <p:spPr>
          <a:xfrm>
            <a:off x="1219199" y="4689984"/>
            <a:ext cx="433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are presented as mean ± SD or n (%)</a:t>
            </a:r>
            <a:endParaRPr kumimoji="1" lang="ko-Kore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6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00458"/>
              </p:ext>
            </p:extLst>
          </p:nvPr>
        </p:nvGraphicFramePr>
        <p:xfrm>
          <a:off x="862410" y="659241"/>
          <a:ext cx="7506338" cy="3808700"/>
        </p:xfrm>
        <a:graphic>
          <a:graphicData uri="http://schemas.openxmlformats.org/drawingml/2006/table">
            <a:tbl>
              <a:tblPr/>
              <a:tblGrid>
                <a:gridCol w="40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56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ko-KR" sz="1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PCI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CABG (N=300)</a:t>
                      </a:r>
                      <a:endParaRPr lang="ko-KR" sz="1800" kern="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Extent of disease vessel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LM only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27 (9.0)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34 (11.3)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LM plus 1-vessel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50 (16.7)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53 (17.7)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LM plus 2-vessel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101 (33.7)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90 (30.0)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LM plus 3-vessel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122 (40.7)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123 (41.0)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Bifurcation left main involvement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200 (66.9)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183 (62.2)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SYNTAX score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24.4±9.4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25.8±10.5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Low ( ≤22)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131 / 291 (45.0)</a:t>
                      </a:r>
                      <a:endParaRPr lang="ko-Kore-KR" sz="14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109 / 275 (39.6)</a:t>
                      </a:r>
                      <a:endParaRPr lang="ko-Kore-KR" sz="14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82979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marL="0" marR="0" indent="228600" algn="just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Intermediate (23 to 32)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102 / 291 (35.1)</a:t>
                      </a:r>
                      <a:endParaRPr lang="ko-Kore-KR" sz="140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98 / 275 (35.6)</a:t>
                      </a:r>
                      <a:endParaRPr lang="ko-Kore-KR" sz="14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High (≥33)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58 / 291 (19.9)</a:t>
                      </a:r>
                      <a:endParaRPr lang="ko-Kore-KR" sz="14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34" charset="-127"/>
                          <a:cs typeface="Arial" panose="020B0604020202020204" pitchFamily="34" charset="0"/>
                        </a:rPr>
                        <a:t>68 / 275 (24.7)</a:t>
                      </a:r>
                      <a:endParaRPr lang="ko-Kore-KR" sz="14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3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Complete revascularization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205 (68.3)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211 (70.3)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12989" marR="129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18052" y="52722"/>
            <a:ext cx="6858000" cy="552450"/>
          </a:xfrm>
        </p:spPr>
        <p:txBody>
          <a:bodyPr anchor="ctr"/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Baseline Angiographic Characteristics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A3F1B-DFD2-8A4E-8572-94AD4B53972F}"/>
              </a:ext>
            </a:extLst>
          </p:cNvPr>
          <p:cNvSpPr txBox="1"/>
          <p:nvPr/>
        </p:nvSpPr>
        <p:spPr>
          <a:xfrm>
            <a:off x="943897" y="4689984"/>
            <a:ext cx="433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are presented as mean ± SD or n (%)</a:t>
            </a:r>
            <a:endParaRPr kumimoji="1" lang="ko-Kore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5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0486" y="48217"/>
            <a:ext cx="6858000" cy="552450"/>
          </a:xfrm>
        </p:spPr>
        <p:txBody>
          <a:bodyPr/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Procedural or Operative Characteristics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99452"/>
              </p:ext>
            </p:extLst>
          </p:nvPr>
        </p:nvGraphicFramePr>
        <p:xfrm>
          <a:off x="785192" y="1011215"/>
          <a:ext cx="3925956" cy="3438214"/>
        </p:xfrm>
        <a:graphic>
          <a:graphicData uri="http://schemas.openxmlformats.org/drawingml/2006/table">
            <a:tbl>
              <a:tblPr/>
              <a:tblGrid>
                <a:gridCol w="25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Stents number in LM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1.6±0.8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Stent length in LM, mm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44.0±31.9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Stents per pt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2.7±1.4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Stent</a:t>
                      </a:r>
                      <a:r>
                        <a:rPr lang="en-US" sz="1400" kern="100" baseline="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length </a:t>
                      </a: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per pt, mm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60.0±42.1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IVUS guidance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250 (91.2)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Bifurcation treatment </a:t>
                      </a:r>
                      <a:endParaRPr lang="ko-KR" sz="1400" kern="10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1-stent technique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87 (46.3)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2-stent technique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  Crush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33 (17.9)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  Kissing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33 (17.9)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  T stent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25 (13.6)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   V stent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 (2.2)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   Final kissing balloon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129 (70.1)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21759"/>
              </p:ext>
            </p:extLst>
          </p:nvPr>
        </p:nvGraphicFramePr>
        <p:xfrm>
          <a:off x="5168347" y="1005153"/>
          <a:ext cx="3349485" cy="1413580"/>
        </p:xfrm>
        <a:graphic>
          <a:graphicData uri="http://schemas.openxmlformats.org/drawingml/2006/table">
            <a:tbl>
              <a:tblPr/>
              <a:tblGrid>
                <a:gridCol w="209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1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Grafts per patient   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2.7±0.9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1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Arterial grafts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2.1±0.9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1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Vein graft          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0.7±0.8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1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Use of LIMA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233 (93.6)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1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Off-pump surgery   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155 (63.8)</a:t>
                      </a:r>
                      <a:endParaRPr lang="ko-KR" sz="14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430769" y="618585"/>
            <a:ext cx="6375797" cy="394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kern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PCI  (N=300)                                CABG (N=300)</a:t>
            </a:r>
            <a:endParaRPr lang="ko-KR" altLang="en-US" kern="1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433EC-6D85-1047-9114-915644A7E5C5}"/>
              </a:ext>
            </a:extLst>
          </p:cNvPr>
          <p:cNvSpPr txBox="1"/>
          <p:nvPr/>
        </p:nvSpPr>
        <p:spPr>
          <a:xfrm>
            <a:off x="943897" y="4689984"/>
            <a:ext cx="433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are presented as mean ± SD or n (%)</a:t>
            </a:r>
            <a:endParaRPr kumimoji="1" lang="ko-Kore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1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288509" y="151452"/>
            <a:ext cx="2700300" cy="328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algn="ctr"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1454 Patients assessed for eligibility</a:t>
            </a:r>
            <a:endParaRPr lang="ko-KR" altLang="en-US" sz="900" b="1" dirty="0">
              <a:solidFill>
                <a:schemeClr val="accent1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/>
          <p:cNvCxnSpPr>
            <a:cxnSpLocks/>
            <a:stCxn id="4" idx="2"/>
          </p:cNvCxnSpPr>
          <p:nvPr/>
        </p:nvCxnSpPr>
        <p:spPr>
          <a:xfrm>
            <a:off x="4638659" y="479647"/>
            <a:ext cx="0" cy="10230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4637540" y="984405"/>
            <a:ext cx="81009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5454774" y="639353"/>
            <a:ext cx="2632007" cy="697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854 Ineligible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335 enrolled in CABG registry 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475 enrolled in PCI registry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44 underwent medical treatment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288509" y="1494226"/>
            <a:ext cx="2700300" cy="313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600 Patients underwent randomization</a:t>
            </a:r>
            <a:endParaRPr lang="ko-KR" altLang="en-US" sz="900" b="1" dirty="0">
              <a:solidFill>
                <a:schemeClr val="accent1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9" name="직선 화살표 연결선 8"/>
          <p:cNvCxnSpPr>
            <a:cxnSpLocks/>
            <a:stCxn id="8" idx="2"/>
          </p:cNvCxnSpPr>
          <p:nvPr/>
        </p:nvCxnSpPr>
        <p:spPr>
          <a:xfrm>
            <a:off x="4638660" y="1807450"/>
            <a:ext cx="1336" cy="1907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20"/>
          <p:cNvCxnSpPr>
            <a:cxnSpLocks/>
          </p:cNvCxnSpPr>
          <p:nvPr/>
        </p:nvCxnSpPr>
        <p:spPr>
          <a:xfrm>
            <a:off x="3063766" y="1998191"/>
            <a:ext cx="32811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cxnSpLocks/>
            <a:endCxn id="13" idx="0"/>
          </p:cNvCxnSpPr>
          <p:nvPr/>
        </p:nvCxnSpPr>
        <p:spPr>
          <a:xfrm>
            <a:off x="3063766" y="1998192"/>
            <a:ext cx="875" cy="3147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8"/>
          <p:cNvSpPr txBox="1"/>
          <p:nvPr/>
        </p:nvSpPr>
        <p:spPr>
          <a:xfrm>
            <a:off x="1649290" y="2312951"/>
            <a:ext cx="2830701" cy="80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defTabSz="685800" latinLnBrk="1"/>
            <a:r>
              <a:rPr lang="en-US" altLang="ko-KR" sz="9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300 Were assigned to receive PCI</a:t>
            </a:r>
          </a:p>
          <a:p>
            <a:pPr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276 Received assigned treatment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24 Did not receive assigned treatment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 24 Underwent CABG </a:t>
            </a:r>
          </a:p>
          <a:p>
            <a:pPr defTabSz="685800" latinLnBrk="1"/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/>
          <p:cNvCxnSpPr>
            <a:cxnSpLocks/>
            <a:endCxn id="31" idx="0"/>
          </p:cNvCxnSpPr>
          <p:nvPr/>
        </p:nvCxnSpPr>
        <p:spPr>
          <a:xfrm>
            <a:off x="6344912" y="1998192"/>
            <a:ext cx="0" cy="3147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cxnSpLocks/>
            <a:endCxn id="35" idx="0"/>
          </p:cNvCxnSpPr>
          <p:nvPr/>
        </p:nvCxnSpPr>
        <p:spPr>
          <a:xfrm>
            <a:off x="3055503" y="3122950"/>
            <a:ext cx="9139" cy="25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  <a:endCxn id="42" idx="0"/>
          </p:cNvCxnSpPr>
          <p:nvPr/>
        </p:nvCxnSpPr>
        <p:spPr>
          <a:xfrm flipH="1">
            <a:off x="6344912" y="3122950"/>
            <a:ext cx="2178" cy="25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8">
            <a:extLst>
              <a:ext uri="{FF2B5EF4-FFF2-40B4-BE49-F238E27FC236}">
                <a16:creationId xmlns:a16="http://schemas.microsoft.com/office/drawing/2014/main" id="{1BF5F457-9011-CC43-B5A9-0FA7A761C12E}"/>
              </a:ext>
            </a:extLst>
          </p:cNvPr>
          <p:cNvSpPr txBox="1"/>
          <p:nvPr/>
        </p:nvSpPr>
        <p:spPr>
          <a:xfrm>
            <a:off x="4937273" y="2312951"/>
            <a:ext cx="2815278" cy="80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300 Were assigned to receive CABG</a:t>
            </a:r>
          </a:p>
          <a:p>
            <a:pPr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248 Received assigned treatment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52 Did not receive assigned treatment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  51 Underwent PCI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    1 Underwent medical treatment </a:t>
            </a: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87BF988B-5F29-E540-B7E4-7CB9D8DBB4D2}"/>
              </a:ext>
            </a:extLst>
          </p:cNvPr>
          <p:cNvSpPr txBox="1"/>
          <p:nvPr/>
        </p:nvSpPr>
        <p:spPr>
          <a:xfrm>
            <a:off x="1648737" y="3378829"/>
            <a:ext cx="2831809" cy="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300 From sites that participated in 10-year FU 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</a:t>
            </a:r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288 With complete FU data at 10 years </a:t>
            </a:r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en-US" altLang="ko-KR" sz="1200" b="1" u="sng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96%</a:t>
            </a:r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241 Followed-up and alive 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47 Died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12 With incomplete follow-up data at 10 years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12 Lost to follow-up</a:t>
            </a: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FC922642-25A2-2E43-AF28-117756EBA379}"/>
              </a:ext>
            </a:extLst>
          </p:cNvPr>
          <p:cNvSpPr txBox="1"/>
          <p:nvPr/>
        </p:nvSpPr>
        <p:spPr>
          <a:xfrm>
            <a:off x="4929008" y="3378829"/>
            <a:ext cx="2831809" cy="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300 From sites that participated in 10-year FU </a:t>
            </a:r>
          </a:p>
          <a:p>
            <a:pPr defTabSz="685800" latinLnBrk="1"/>
            <a:r>
              <a:rPr lang="en-US" altLang="ko-KR" sz="90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</a:t>
            </a:r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288 With complete FU data at 10 years </a:t>
            </a:r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en-US" altLang="ko-KR" sz="1200" b="1" u="sng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96%</a:t>
            </a:r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244 Followed-up and alive 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44 Died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12 With incomplete follow-up data at 10 years</a:t>
            </a:r>
          </a:p>
          <a:p>
            <a:pPr defTabSz="685800" latinLnBrk="1"/>
            <a:r>
              <a:rPr lang="en-US" altLang="ko-KR" sz="90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             12 Lost to follow-up</a:t>
            </a:r>
            <a:endParaRPr lang="ko-KR" altLang="en-US" sz="900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EBA9AC0D-AC8D-BB41-9681-D6CD72F9C67A}"/>
              </a:ext>
            </a:extLst>
          </p:cNvPr>
          <p:cNvSpPr txBox="1"/>
          <p:nvPr/>
        </p:nvSpPr>
        <p:spPr>
          <a:xfrm>
            <a:off x="1648737" y="4626491"/>
            <a:ext cx="2831809" cy="3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algn="ctr"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300 Were included in primary analysis</a:t>
            </a:r>
            <a:endParaRPr lang="ko-KR" altLang="en-US" sz="900" b="1" dirty="0">
              <a:solidFill>
                <a:schemeClr val="accent1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94C24A86-9E4A-D547-B87E-F47BBBBEC7AD}"/>
              </a:ext>
            </a:extLst>
          </p:cNvPr>
          <p:cNvSpPr txBox="1"/>
          <p:nvPr/>
        </p:nvSpPr>
        <p:spPr>
          <a:xfrm>
            <a:off x="4929008" y="4626491"/>
            <a:ext cx="2831809" cy="3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7500" rtlCol="0" anchor="ctr">
            <a:noAutofit/>
          </a:bodyPr>
          <a:lstStyle/>
          <a:p>
            <a:pPr algn="ctr" defTabSz="685800" latinLnBrk="1"/>
            <a:r>
              <a:rPr lang="en-US" altLang="ko-KR" sz="900" b="1" dirty="0">
                <a:solidFill>
                  <a:schemeClr val="accent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300 Were included in primary analysis</a:t>
            </a:r>
            <a:endParaRPr lang="ko-KR" altLang="en-US" sz="900" b="1" dirty="0">
              <a:solidFill>
                <a:schemeClr val="accent1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F0684354-33B9-3C47-9801-14016D79348A}"/>
              </a:ext>
            </a:extLst>
          </p:cNvPr>
          <p:cNvCxnSpPr>
            <a:cxnSpLocks/>
          </p:cNvCxnSpPr>
          <p:nvPr/>
        </p:nvCxnSpPr>
        <p:spPr>
          <a:xfrm>
            <a:off x="3055503" y="4378872"/>
            <a:ext cx="9139" cy="25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2000810-404F-304B-8C26-FC10003125B6}"/>
              </a:ext>
            </a:extLst>
          </p:cNvPr>
          <p:cNvCxnSpPr>
            <a:cxnSpLocks/>
          </p:cNvCxnSpPr>
          <p:nvPr/>
        </p:nvCxnSpPr>
        <p:spPr>
          <a:xfrm flipH="1">
            <a:off x="6344912" y="4378872"/>
            <a:ext cx="2178" cy="25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1">
            <a:extLst>
              <a:ext uri="{FF2B5EF4-FFF2-40B4-BE49-F238E27FC236}">
                <a16:creationId xmlns:a16="http://schemas.microsoft.com/office/drawing/2014/main" id="{D4521088-4B61-6A4D-B91B-4FA881B6A713}"/>
              </a:ext>
            </a:extLst>
          </p:cNvPr>
          <p:cNvSpPr txBox="1">
            <a:spLocks/>
          </p:cNvSpPr>
          <p:nvPr/>
        </p:nvSpPr>
        <p:spPr>
          <a:xfrm>
            <a:off x="61364" y="62860"/>
            <a:ext cx="31174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ore-KR" sz="2400" b="1" i="0" u="none" strike="noStrike" kern="1200" cap="none" spc="0" normalizeH="0" baseline="0" noProof="0" dirty="0">
                <a:ln>
                  <a:noFill/>
                </a:ln>
                <a:solidFill>
                  <a:srgbClr val="372D83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10-Year Follow-Up of PRECOMBAT Trial</a:t>
            </a:r>
            <a:endParaRPr kumimoji="1" lang="ko-Kore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72D83"/>
              </a:solidFill>
              <a:effectLst/>
              <a:uLnTx/>
              <a:uFillTx/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</p:txBody>
      </p:sp>
      <p:cxnSp>
        <p:nvCxnSpPr>
          <p:cNvPr id="24" name="Straight Connector 5">
            <a:extLst>
              <a:ext uri="{FF2B5EF4-FFF2-40B4-BE49-F238E27FC236}">
                <a16:creationId xmlns:a16="http://schemas.microsoft.com/office/drawing/2014/main" id="{5F25D494-0808-EC41-84F0-862655130D67}"/>
              </a:ext>
            </a:extLst>
          </p:cNvPr>
          <p:cNvCxnSpPr>
            <a:cxnSpLocks/>
          </p:cNvCxnSpPr>
          <p:nvPr/>
        </p:nvCxnSpPr>
        <p:spPr>
          <a:xfrm>
            <a:off x="46738" y="945986"/>
            <a:ext cx="2929375" cy="0"/>
          </a:xfrm>
          <a:prstGeom prst="line">
            <a:avLst/>
          </a:prstGeom>
          <a:noFill/>
          <a:ln w="25400" cap="flat" cmpd="sng" algn="ctr">
            <a:solidFill>
              <a:srgbClr val="372D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5156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빨간색, 비행, 연기, 오렌지이(가) 표시된 사진&#10;&#10;자동 생성된 설명">
            <a:extLst>
              <a:ext uri="{FF2B5EF4-FFF2-40B4-BE49-F238E27FC236}">
                <a16:creationId xmlns:a16="http://schemas.microsoft.com/office/drawing/2014/main" id="{C83F087B-4110-4589-B6F8-11019D0EA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86" y="2120032"/>
            <a:ext cx="6732000" cy="1647048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FDB1B064-06F6-4CE7-AB7D-DD7682CE6ADC}"/>
              </a:ext>
            </a:extLst>
          </p:cNvPr>
          <p:cNvSpPr/>
          <p:nvPr/>
        </p:nvSpPr>
        <p:spPr>
          <a:xfrm>
            <a:off x="1903632" y="1180683"/>
            <a:ext cx="6062239" cy="2332917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5969A149-D68B-4DA6-8D82-19FB98424D37}"/>
              </a:ext>
            </a:extLst>
          </p:cNvPr>
          <p:cNvGrpSpPr/>
          <p:nvPr/>
        </p:nvGrpSpPr>
        <p:grpSpPr>
          <a:xfrm>
            <a:off x="1549701" y="1882680"/>
            <a:ext cx="7086098" cy="2204411"/>
            <a:chOff x="1549701" y="1882680"/>
            <a:chExt cx="7086098" cy="2204411"/>
          </a:xfrm>
        </p:grpSpPr>
        <p:pic>
          <p:nvPicPr>
            <p:cNvPr id="75" name="그림 74" descr="빨간색, 게임이(가) 표시된 사진&#10;&#10;자동 생성된 설명">
              <a:extLst>
                <a:ext uri="{FF2B5EF4-FFF2-40B4-BE49-F238E27FC236}">
                  <a16:creationId xmlns:a16="http://schemas.microsoft.com/office/drawing/2014/main" id="{E7BFDE8B-23E7-4E0A-9263-956AB732E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701" y="1882680"/>
              <a:ext cx="6602512" cy="220441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CF77FDD-730C-4375-8E29-B6A15ABE56F9}"/>
                </a:ext>
              </a:extLst>
            </p:cNvPr>
            <p:cNvSpPr txBox="1"/>
            <p:nvPr/>
          </p:nvSpPr>
          <p:spPr>
            <a:xfrm>
              <a:off x="7934400" y="2243769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24.7%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1AC6CE25-78BB-4E57-B706-D0BA9078DBE4}"/>
              </a:ext>
            </a:extLst>
          </p:cNvPr>
          <p:cNvGrpSpPr/>
          <p:nvPr/>
        </p:nvGrpSpPr>
        <p:grpSpPr>
          <a:xfrm>
            <a:off x="1549701" y="1558741"/>
            <a:ext cx="7091875" cy="2638920"/>
            <a:chOff x="1549701" y="1558741"/>
            <a:chExt cx="7091875" cy="2638920"/>
          </a:xfrm>
        </p:grpSpPr>
        <p:pic>
          <p:nvPicPr>
            <p:cNvPr id="81" name="그림 80" descr="하얀색, 남자, 쥐고있는, 게임이(가) 표시된 사진&#10;&#10;자동 생성된 설명">
              <a:extLst>
                <a:ext uri="{FF2B5EF4-FFF2-40B4-BE49-F238E27FC236}">
                  <a16:creationId xmlns:a16="http://schemas.microsoft.com/office/drawing/2014/main" id="{B2B7E405-3FF4-4CD9-8DC1-3CA79C4D4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701" y="1558741"/>
              <a:ext cx="6602512" cy="263892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05FC5B2-F309-49C3-AB55-84BC758184D7}"/>
                </a:ext>
              </a:extLst>
            </p:cNvPr>
            <p:cNvSpPr txBox="1"/>
            <p:nvPr/>
          </p:nvSpPr>
          <p:spPr>
            <a:xfrm>
              <a:off x="7940177" y="2010810"/>
              <a:ext cx="701399" cy="221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29.8%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821AB49-6BD2-C74C-B233-814CD7F6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Primary Endpoint of MACCE: ITT Population </a:t>
            </a:r>
            <a:endParaRPr kumimoji="1" lang="ko-Kore-KR" altLang="en-US" dirty="0"/>
          </a:p>
        </p:txBody>
      </p:sp>
      <p:graphicFrame>
        <p:nvGraphicFramePr>
          <p:cNvPr id="24" name="표 119">
            <a:extLst>
              <a:ext uri="{FF2B5EF4-FFF2-40B4-BE49-F238E27FC236}">
                <a16:creationId xmlns:a16="http://schemas.microsoft.com/office/drawing/2014/main" id="{293A492B-0A3B-4EA9-9740-18BF71F0E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3088"/>
              </p:ext>
            </p:extLst>
          </p:nvPr>
        </p:nvGraphicFramePr>
        <p:xfrm>
          <a:off x="97200" y="3966486"/>
          <a:ext cx="8471302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86">
                  <a:extLst>
                    <a:ext uri="{9D8B030D-6E8A-4147-A177-3AD203B41FA5}">
                      <a16:colId xmlns:a16="http://schemas.microsoft.com/office/drawing/2014/main" val="194673652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2060292146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041152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50813578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189767239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306482777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91829152"/>
                    </a:ext>
                  </a:extLst>
                </a:gridCol>
              </a:tblGrid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Number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at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risk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548058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PCI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256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239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226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214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195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411553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CABG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265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253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237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227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210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430033"/>
                  </a:ext>
                </a:extLst>
              </a:tr>
            </a:tbl>
          </a:graphicData>
        </a:graphic>
      </p:graphicFrame>
      <p:grpSp>
        <p:nvGrpSpPr>
          <p:cNvPr id="25" name="Group 8">
            <a:extLst>
              <a:ext uri="{FF2B5EF4-FFF2-40B4-BE49-F238E27FC236}">
                <a16:creationId xmlns:a16="http://schemas.microsoft.com/office/drawing/2014/main" id="{644BA1EE-439D-4C1F-9B50-D3E22D05FFF4}"/>
              </a:ext>
            </a:extLst>
          </p:cNvPr>
          <p:cNvGrpSpPr/>
          <p:nvPr/>
        </p:nvGrpSpPr>
        <p:grpSpPr>
          <a:xfrm>
            <a:off x="2143007" y="1217768"/>
            <a:ext cx="902346" cy="565930"/>
            <a:chOff x="1080431" y="1240119"/>
            <a:chExt cx="811593" cy="565930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43A09348-DBAD-4464-9CA3-E5FA026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052" y="1240119"/>
              <a:ext cx="3765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PCI</a:t>
              </a: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89751659-E418-4319-8266-E2639D13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3" y="1498272"/>
              <a:ext cx="5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CABG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16454B86-0636-4E3F-A5A1-F1362FA9E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2" y="1387461"/>
              <a:ext cx="290106" cy="0"/>
            </a:xfrm>
            <a:prstGeom prst="line">
              <a:avLst/>
            </a:prstGeom>
            <a:noFill/>
            <a:ln w="28575">
              <a:solidFill>
                <a:srgbClr val="3982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D6D8AFF-223D-4658-8C83-ABFC5EB41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1" y="1646672"/>
              <a:ext cx="290106" cy="0"/>
            </a:xfrm>
            <a:prstGeom prst="line">
              <a:avLst/>
            </a:prstGeom>
            <a:noFill/>
            <a:ln w="28575">
              <a:solidFill>
                <a:srgbClr val="E41A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BF20CF9-C5F3-475D-81B1-03D52B54A80F}"/>
              </a:ext>
            </a:extLst>
          </p:cNvPr>
          <p:cNvSpPr txBox="1"/>
          <p:nvPr/>
        </p:nvSpPr>
        <p:spPr>
          <a:xfrm>
            <a:off x="5843534" y="1307349"/>
            <a:ext cx="2072892" cy="62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HR 1.25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(95% CI 0.93 – 1.69)</a:t>
            </a: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95D054FA-DAC9-4EBC-BD5F-8B278690462E}"/>
              </a:ext>
            </a:extLst>
          </p:cNvPr>
          <p:cNvGrpSpPr/>
          <p:nvPr/>
        </p:nvGrpSpPr>
        <p:grpSpPr>
          <a:xfrm>
            <a:off x="825684" y="1082327"/>
            <a:ext cx="7222986" cy="2900893"/>
            <a:chOff x="825684" y="1082327"/>
            <a:chExt cx="7222986" cy="290089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37866BE-8CEF-460A-A33C-769F4DE816A0}"/>
                </a:ext>
              </a:extLst>
            </p:cNvPr>
            <p:cNvGrpSpPr/>
            <p:nvPr/>
          </p:nvGrpSpPr>
          <p:grpSpPr>
            <a:xfrm>
              <a:off x="825684" y="1082327"/>
              <a:ext cx="7222986" cy="2900893"/>
              <a:chOff x="825684" y="1082327"/>
              <a:chExt cx="7222986" cy="2900893"/>
            </a:xfrm>
          </p:grpSpPr>
          <p:pic>
            <p:nvPicPr>
              <p:cNvPr id="35" name="그림 34" descr="빨간색, 오렌지, 게임, 남자이(가) 표시된 사진&#10;&#10;자동 생성된 설명">
                <a:extLst>
                  <a:ext uri="{FF2B5EF4-FFF2-40B4-BE49-F238E27FC236}">
                    <a16:creationId xmlns:a16="http://schemas.microsoft.com/office/drawing/2014/main" id="{87962DE0-214E-47E4-B99B-B7591C8F5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5633" y="3513600"/>
                <a:ext cx="172440" cy="68400"/>
              </a:xfrm>
              <a:prstGeom prst="rect">
                <a:avLst/>
              </a:prstGeom>
            </p:spPr>
          </p:pic>
          <p:sp>
            <p:nvSpPr>
              <p:cNvPr id="36" name="Rectangle 62">
                <a:extLst>
                  <a:ext uri="{FF2B5EF4-FFF2-40B4-BE49-F238E27FC236}">
                    <a16:creationId xmlns:a16="http://schemas.microsoft.com/office/drawing/2014/main" id="{CB79EE90-2600-45E2-B9C3-CFDC33407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07718" y="2200530"/>
                <a:ext cx="11129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dirty="0">
                    <a:latin typeface="+mj-lt"/>
                    <a:cs typeface="Arial" panose="020B0604020202020204" pitchFamily="34" charset="0"/>
                  </a:rPr>
                  <a:t>Patients (%)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79">
                <a:extLst>
                  <a:ext uri="{FF2B5EF4-FFF2-40B4-BE49-F238E27FC236}">
                    <a16:creationId xmlns:a16="http://schemas.microsoft.com/office/drawing/2014/main" id="{FC39141A-C8BB-468F-8E84-3BE2B3837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7441" y="3767776"/>
                <a:ext cx="15865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cs typeface="Arial" panose="020B0604020202020204" pitchFamily="34" charset="0"/>
                  </a:rPr>
                  <a:t>Years since procedure</a:t>
                </a:r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B43739CF-1990-46B1-93BF-587276ED1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2762" y="3508438"/>
                <a:ext cx="6120000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41">
                <a:extLst>
                  <a:ext uri="{FF2B5EF4-FFF2-40B4-BE49-F238E27FC236}">
                    <a16:creationId xmlns:a16="http://schemas.microsoft.com/office/drawing/2014/main" id="{4C9978BF-C5A4-4DD1-9017-6A7CFE544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5290" y="1175519"/>
                <a:ext cx="2975" cy="239574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3">
                <a:extLst>
                  <a:ext uri="{FF2B5EF4-FFF2-40B4-BE49-F238E27FC236}">
                    <a16:creationId xmlns:a16="http://schemas.microsoft.com/office/drawing/2014/main" id="{B2F842D3-DC66-4392-BDCF-7D30A7342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3638" y="3513600"/>
                <a:ext cx="0" cy="68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47">
                <a:extLst>
                  <a:ext uri="{FF2B5EF4-FFF2-40B4-BE49-F238E27FC236}">
                    <a16:creationId xmlns:a16="http://schemas.microsoft.com/office/drawing/2014/main" id="{D393D8E2-3D28-4048-A3CD-DB2A907EE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000" y="2112944"/>
                <a:ext cx="6989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48">
                <a:extLst>
                  <a:ext uri="{FF2B5EF4-FFF2-40B4-BE49-F238E27FC236}">
                    <a16:creationId xmlns:a16="http://schemas.microsoft.com/office/drawing/2014/main" id="{3298414A-43F9-4AD4-AEA6-E08BDA218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000" y="1169316"/>
                <a:ext cx="6989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80">
                <a:extLst>
                  <a:ext uri="{FF2B5EF4-FFF2-40B4-BE49-F238E27FC236}">
                    <a16:creationId xmlns:a16="http://schemas.microsoft.com/office/drawing/2014/main" id="{17C3CF04-B1DA-4A06-9172-02F34BBA3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398" y="3588190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4" name="Rectangle 81">
                <a:extLst>
                  <a:ext uri="{FF2B5EF4-FFF2-40B4-BE49-F238E27FC236}">
                    <a16:creationId xmlns:a16="http://schemas.microsoft.com/office/drawing/2014/main" id="{BDBFEBA3-984E-449B-9A70-5079ED82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289" y="3585100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 dirty="0">
                    <a:cs typeface="Arial" panose="020B0604020202020204" pitchFamily="34" charset="0"/>
                  </a:rPr>
                  <a:t>2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9F8133B6-40AA-4200-8898-550C9C677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977" y="3426948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80B432B0-E6B1-4E01-898A-255AA5E2E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018" y="2488127"/>
                <a:ext cx="16991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 dirty="0"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7" name="Rectangle 40">
                <a:extLst>
                  <a:ext uri="{FF2B5EF4-FFF2-40B4-BE49-F238E27FC236}">
                    <a16:creationId xmlns:a16="http://schemas.microsoft.com/office/drawing/2014/main" id="{CF2E256A-0D8C-4D12-8E5E-C33D40028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642" y="2020611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61EDCDB2-BABF-45B3-8030-5AF4EA017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018" y="1082327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49" name="Line 47">
                <a:extLst>
                  <a:ext uri="{FF2B5EF4-FFF2-40B4-BE49-F238E27FC236}">
                    <a16:creationId xmlns:a16="http://schemas.microsoft.com/office/drawing/2014/main" id="{CD8E3D5B-814D-4062-94F2-31BA949DD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000" y="2580460"/>
                <a:ext cx="6989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756A4202-22A9-4A15-8145-32F54EB18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8076" y="3513600"/>
                <a:ext cx="0" cy="68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0713B7FF-4E8F-4276-9738-24DD514E0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7750" y="3513600"/>
                <a:ext cx="0" cy="68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33">
                <a:extLst>
                  <a:ext uri="{FF2B5EF4-FFF2-40B4-BE49-F238E27FC236}">
                    <a16:creationId xmlns:a16="http://schemas.microsoft.com/office/drawing/2014/main" id="{73F8B88E-7691-4A50-BFB4-33CDF67D2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6950" y="3513600"/>
                <a:ext cx="0" cy="68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33">
                <a:extLst>
                  <a:ext uri="{FF2B5EF4-FFF2-40B4-BE49-F238E27FC236}">
                    <a16:creationId xmlns:a16="http://schemas.microsoft.com/office/drawing/2014/main" id="{020A76A9-6185-4EDC-841A-D858FE166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4354" y="3513600"/>
                <a:ext cx="0" cy="6840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81">
                <a:extLst>
                  <a:ext uri="{FF2B5EF4-FFF2-40B4-BE49-F238E27FC236}">
                    <a16:creationId xmlns:a16="http://schemas.microsoft.com/office/drawing/2014/main" id="{BF1A7A85-0000-4904-9472-E9BF11056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7600" y="3585600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5" name="Rectangle 81">
                <a:extLst>
                  <a:ext uri="{FF2B5EF4-FFF2-40B4-BE49-F238E27FC236}">
                    <a16:creationId xmlns:a16="http://schemas.microsoft.com/office/drawing/2014/main" id="{8ED73F2F-C4BD-4B0D-82F3-027978638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7101" y="3585600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56" name="Rectangle 81">
                <a:extLst>
                  <a:ext uri="{FF2B5EF4-FFF2-40B4-BE49-F238E27FC236}">
                    <a16:creationId xmlns:a16="http://schemas.microsoft.com/office/drawing/2014/main" id="{F220A0A9-EF2E-4B45-9863-D5652AC2C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000" y="3585600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57" name="Rectangle 81">
                <a:extLst>
                  <a:ext uri="{FF2B5EF4-FFF2-40B4-BE49-F238E27FC236}">
                    <a16:creationId xmlns:a16="http://schemas.microsoft.com/office/drawing/2014/main" id="{8BAEBCFE-C2FD-4583-B720-348172210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8752" y="358560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effectLst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681D947F-BB86-4091-A557-B0B09462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8" y="295961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8" name="Line 47">
              <a:extLst>
                <a:ext uri="{FF2B5EF4-FFF2-40B4-BE49-F238E27FC236}">
                  <a16:creationId xmlns:a16="http://schemas.microsoft.com/office/drawing/2014/main" id="{219427F0-123E-4FA7-B953-B9819BA22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999" y="3051950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025E1334-C817-4A23-BD07-7411660B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109" y="1554000"/>
              <a:ext cx="1699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cs typeface="Arial" panose="020B0604020202020204" pitchFamily="34" charset="0"/>
                </a:rPr>
                <a:t>4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0" name="Line 47">
              <a:extLst>
                <a:ext uri="{FF2B5EF4-FFF2-40B4-BE49-F238E27FC236}">
                  <a16:creationId xmlns:a16="http://schemas.microsoft.com/office/drawing/2014/main" id="{06C985AD-1902-4DD2-8B79-2AEF59095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7091" y="1646333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13">
            <a:extLst>
              <a:ext uri="{FF2B5EF4-FFF2-40B4-BE49-F238E27FC236}">
                <a16:creationId xmlns:a16="http://schemas.microsoft.com/office/drawing/2014/main" id="{442F8B0C-9EE6-384D-89F2-130D034AEBEE}"/>
              </a:ext>
            </a:extLst>
          </p:cNvPr>
          <p:cNvSpPr/>
          <p:nvPr/>
        </p:nvSpPr>
        <p:spPr>
          <a:xfrm>
            <a:off x="1025799" y="4661163"/>
            <a:ext cx="755394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kern="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Primary endpoint: </a:t>
            </a:r>
            <a:r>
              <a:rPr lang="en-US" sz="16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MACCE (death, MI, stroke, or ischemia-driven TVR)</a:t>
            </a:r>
          </a:p>
        </p:txBody>
      </p:sp>
    </p:spTree>
    <p:extLst>
      <p:ext uri="{BB962C8B-B14F-4D97-AF65-F5344CB8AC3E}">
        <p14:creationId xmlns:p14="http://schemas.microsoft.com/office/powerpoint/2010/main" val="56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C4DB940-9114-42FE-B98D-1978BE74E883}"/>
              </a:ext>
            </a:extLst>
          </p:cNvPr>
          <p:cNvSpPr/>
          <p:nvPr/>
        </p:nvSpPr>
        <p:spPr>
          <a:xfrm>
            <a:off x="1903740" y="1180683"/>
            <a:ext cx="6062239" cy="2332917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41A99994-2E64-4418-91F8-7A469AFD2F56}"/>
              </a:ext>
            </a:extLst>
          </p:cNvPr>
          <p:cNvGrpSpPr/>
          <p:nvPr/>
        </p:nvGrpSpPr>
        <p:grpSpPr>
          <a:xfrm>
            <a:off x="1548912" y="1591512"/>
            <a:ext cx="7086031" cy="2601712"/>
            <a:chOff x="1548912" y="1591512"/>
            <a:chExt cx="7086031" cy="2601712"/>
          </a:xfrm>
        </p:grpSpPr>
        <p:pic>
          <p:nvPicPr>
            <p:cNvPr id="139" name="그림 138" descr="빨간색, 게임, 오렌지이(가) 표시된 사진&#10;&#10;자동 생성된 설명">
              <a:extLst>
                <a:ext uri="{FF2B5EF4-FFF2-40B4-BE49-F238E27FC236}">
                  <a16:creationId xmlns:a16="http://schemas.microsoft.com/office/drawing/2014/main" id="{B34B47C9-0B8C-4950-8169-5CBB35B15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8912" y="1591512"/>
              <a:ext cx="6589838" cy="2601712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E817F3A-587A-4024-AF58-AF1E561ADD03}"/>
                </a:ext>
              </a:extLst>
            </p:cNvPr>
            <p:cNvSpPr txBox="1"/>
            <p:nvPr/>
          </p:nvSpPr>
          <p:spPr>
            <a:xfrm>
              <a:off x="7933544" y="2096377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17.5%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57448A1B-6A09-4682-814B-CD19B7F317CD}"/>
              </a:ext>
            </a:extLst>
          </p:cNvPr>
          <p:cNvGrpSpPr/>
          <p:nvPr/>
        </p:nvGrpSpPr>
        <p:grpSpPr>
          <a:xfrm>
            <a:off x="1556000" y="1500842"/>
            <a:ext cx="7078542" cy="2736000"/>
            <a:chOff x="1556000" y="1500842"/>
            <a:chExt cx="7078542" cy="2736000"/>
          </a:xfrm>
        </p:grpSpPr>
        <p:pic>
          <p:nvPicPr>
            <p:cNvPr id="141" name="그림 140" descr="쥐고있는, 하얀색, 공, 흔들리는이(가) 표시된 사진&#10;&#10;자동 생성된 설명">
              <a:extLst>
                <a:ext uri="{FF2B5EF4-FFF2-40B4-BE49-F238E27FC236}">
                  <a16:creationId xmlns:a16="http://schemas.microsoft.com/office/drawing/2014/main" id="{0A33F7DB-D1A3-4853-8F20-FAEB84F9CA01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000" y="1500842"/>
              <a:ext cx="6596926" cy="273600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471237D-517B-48B8-9E7D-E8384FCD679A}"/>
                </a:ext>
              </a:extLst>
            </p:cNvPr>
            <p:cNvSpPr txBox="1"/>
            <p:nvPr/>
          </p:nvSpPr>
          <p:spPr>
            <a:xfrm>
              <a:off x="7933143" y="1889861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18.2%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9" name="표 119">
            <a:extLst>
              <a:ext uri="{FF2B5EF4-FFF2-40B4-BE49-F238E27FC236}">
                <a16:creationId xmlns:a16="http://schemas.microsoft.com/office/drawing/2014/main" id="{09CE461D-A961-403C-86B8-AB8BDBEE8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31"/>
              </p:ext>
            </p:extLst>
          </p:nvPr>
        </p:nvGraphicFramePr>
        <p:xfrm>
          <a:off x="97200" y="3966486"/>
          <a:ext cx="8471302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86">
                  <a:extLst>
                    <a:ext uri="{9D8B030D-6E8A-4147-A177-3AD203B41FA5}">
                      <a16:colId xmlns:a16="http://schemas.microsoft.com/office/drawing/2014/main" val="194673652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2060292146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041152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50813578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189767239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306482777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91829152"/>
                    </a:ext>
                  </a:extLst>
                </a:gridCol>
              </a:tblGrid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Number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at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risk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548058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PCI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279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253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244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226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411553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CABG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265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253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244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228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430033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D821AB49-6BD2-C74C-B233-814CD7F6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kumimoji="1" lang="en-US" altLang="ko-Kore-KR" dirty="0"/>
              <a:t>Composite of Death, MI, or Stroke</a:t>
            </a:r>
            <a:endParaRPr kumimoji="1" lang="ko-Kore-KR" altLang="en-US" dirty="0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D40CF537-F02B-4F5C-B592-67C468C7739F}"/>
              </a:ext>
            </a:extLst>
          </p:cNvPr>
          <p:cNvGrpSpPr/>
          <p:nvPr/>
        </p:nvGrpSpPr>
        <p:grpSpPr>
          <a:xfrm>
            <a:off x="2143007" y="1217768"/>
            <a:ext cx="902346" cy="565930"/>
            <a:chOff x="1080431" y="1240119"/>
            <a:chExt cx="811593" cy="565930"/>
          </a:xfrm>
        </p:grpSpPr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07069DCA-1110-4175-A0C2-94F07BE4F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052" y="1240119"/>
              <a:ext cx="3765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PCI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0255D179-8B56-4697-9D9F-E188586A3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3" y="1498272"/>
              <a:ext cx="5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CABG</a:t>
              </a: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C53726BB-8217-47FD-B8D6-D7B6D8056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2" y="1387461"/>
              <a:ext cx="290106" cy="0"/>
            </a:xfrm>
            <a:prstGeom prst="line">
              <a:avLst/>
            </a:prstGeom>
            <a:noFill/>
            <a:ln w="28575">
              <a:solidFill>
                <a:srgbClr val="3982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28C76FE4-F978-4A4C-A6B9-CF23C8E17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1" y="1646672"/>
              <a:ext cx="290106" cy="0"/>
            </a:xfrm>
            <a:prstGeom prst="line">
              <a:avLst/>
            </a:prstGeom>
            <a:noFill/>
            <a:ln w="28575">
              <a:solidFill>
                <a:srgbClr val="E41A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F552C7E-B6EB-492E-BC99-AFD4C1A14856}"/>
              </a:ext>
            </a:extLst>
          </p:cNvPr>
          <p:cNvSpPr txBox="1"/>
          <p:nvPr/>
        </p:nvSpPr>
        <p:spPr>
          <a:xfrm>
            <a:off x="5843534" y="1307349"/>
            <a:ext cx="2072892" cy="62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HR 1.00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(95% CI 0.70 – 1.44)</a:t>
            </a:r>
          </a:p>
        </p:txBody>
      </p:sp>
      <p:sp>
        <p:nvSpPr>
          <p:cNvPr id="78" name="Freeform 87">
            <a:extLst>
              <a:ext uri="{FF2B5EF4-FFF2-40B4-BE49-F238E27FC236}">
                <a16:creationId xmlns:a16="http://schemas.microsoft.com/office/drawing/2014/main" id="{D3DF7952-041F-467A-96C4-3B30E1EFB402}"/>
              </a:ext>
            </a:extLst>
          </p:cNvPr>
          <p:cNvSpPr>
            <a:spLocks/>
          </p:cNvSpPr>
          <p:nvPr/>
        </p:nvSpPr>
        <p:spPr bwMode="auto">
          <a:xfrm>
            <a:off x="5581907" y="2559629"/>
            <a:ext cx="1741698" cy="284280"/>
          </a:xfrm>
          <a:custGeom>
            <a:avLst/>
            <a:gdLst>
              <a:gd name="T0" fmla="*/ 2 w 151"/>
              <a:gd name="T1" fmla="*/ 44 h 46"/>
              <a:gd name="T2" fmla="*/ 5 w 151"/>
              <a:gd name="T3" fmla="*/ 44 h 46"/>
              <a:gd name="T4" fmla="*/ 7 w 151"/>
              <a:gd name="T5" fmla="*/ 44 h 46"/>
              <a:gd name="T6" fmla="*/ 10 w 151"/>
              <a:gd name="T7" fmla="*/ 44 h 46"/>
              <a:gd name="T8" fmla="*/ 13 w 151"/>
              <a:gd name="T9" fmla="*/ 44 h 46"/>
              <a:gd name="T10" fmla="*/ 15 w 151"/>
              <a:gd name="T11" fmla="*/ 44 h 46"/>
              <a:gd name="T12" fmla="*/ 18 w 151"/>
              <a:gd name="T13" fmla="*/ 44 h 46"/>
              <a:gd name="T14" fmla="*/ 21 w 151"/>
              <a:gd name="T15" fmla="*/ 43 h 46"/>
              <a:gd name="T16" fmla="*/ 23 w 151"/>
              <a:gd name="T17" fmla="*/ 43 h 46"/>
              <a:gd name="T18" fmla="*/ 26 w 151"/>
              <a:gd name="T19" fmla="*/ 43 h 46"/>
              <a:gd name="T20" fmla="*/ 29 w 151"/>
              <a:gd name="T21" fmla="*/ 43 h 46"/>
              <a:gd name="T22" fmla="*/ 31 w 151"/>
              <a:gd name="T23" fmla="*/ 41 h 46"/>
              <a:gd name="T24" fmla="*/ 34 w 151"/>
              <a:gd name="T25" fmla="*/ 41 h 46"/>
              <a:gd name="T26" fmla="*/ 36 w 151"/>
              <a:gd name="T27" fmla="*/ 41 h 46"/>
              <a:gd name="T28" fmla="*/ 39 w 151"/>
              <a:gd name="T29" fmla="*/ 41 h 46"/>
              <a:gd name="T30" fmla="*/ 42 w 151"/>
              <a:gd name="T31" fmla="*/ 40 h 46"/>
              <a:gd name="T32" fmla="*/ 44 w 151"/>
              <a:gd name="T33" fmla="*/ 38 h 46"/>
              <a:gd name="T34" fmla="*/ 47 w 151"/>
              <a:gd name="T35" fmla="*/ 38 h 46"/>
              <a:gd name="T36" fmla="*/ 50 w 151"/>
              <a:gd name="T37" fmla="*/ 36 h 46"/>
              <a:gd name="T38" fmla="*/ 52 w 151"/>
              <a:gd name="T39" fmla="*/ 35 h 46"/>
              <a:gd name="T40" fmla="*/ 55 w 151"/>
              <a:gd name="T41" fmla="*/ 35 h 46"/>
              <a:gd name="T42" fmla="*/ 58 w 151"/>
              <a:gd name="T43" fmla="*/ 33 h 46"/>
              <a:gd name="T44" fmla="*/ 60 w 151"/>
              <a:gd name="T45" fmla="*/ 33 h 46"/>
              <a:gd name="T46" fmla="*/ 63 w 151"/>
              <a:gd name="T47" fmla="*/ 32 h 46"/>
              <a:gd name="T48" fmla="*/ 66 w 151"/>
              <a:gd name="T49" fmla="*/ 32 h 46"/>
              <a:gd name="T50" fmla="*/ 68 w 151"/>
              <a:gd name="T51" fmla="*/ 32 h 46"/>
              <a:gd name="T52" fmla="*/ 71 w 151"/>
              <a:gd name="T53" fmla="*/ 29 h 46"/>
              <a:gd name="T54" fmla="*/ 73 w 151"/>
              <a:gd name="T55" fmla="*/ 29 h 46"/>
              <a:gd name="T56" fmla="*/ 76 w 151"/>
              <a:gd name="T57" fmla="*/ 29 h 46"/>
              <a:gd name="T58" fmla="*/ 79 w 151"/>
              <a:gd name="T59" fmla="*/ 27 h 46"/>
              <a:gd name="T60" fmla="*/ 81 w 151"/>
              <a:gd name="T61" fmla="*/ 24 h 46"/>
              <a:gd name="T62" fmla="*/ 84 w 151"/>
              <a:gd name="T63" fmla="*/ 24 h 46"/>
              <a:gd name="T64" fmla="*/ 87 w 151"/>
              <a:gd name="T65" fmla="*/ 21 h 46"/>
              <a:gd name="T66" fmla="*/ 89 w 151"/>
              <a:gd name="T67" fmla="*/ 21 h 46"/>
              <a:gd name="T68" fmla="*/ 92 w 151"/>
              <a:gd name="T69" fmla="*/ 19 h 46"/>
              <a:gd name="T70" fmla="*/ 95 w 151"/>
              <a:gd name="T71" fmla="*/ 16 h 46"/>
              <a:gd name="T72" fmla="*/ 97 w 151"/>
              <a:gd name="T73" fmla="*/ 15 h 46"/>
              <a:gd name="T74" fmla="*/ 100 w 151"/>
              <a:gd name="T75" fmla="*/ 15 h 46"/>
              <a:gd name="T76" fmla="*/ 102 w 151"/>
              <a:gd name="T77" fmla="*/ 13 h 46"/>
              <a:gd name="T78" fmla="*/ 105 w 151"/>
              <a:gd name="T79" fmla="*/ 13 h 46"/>
              <a:gd name="T80" fmla="*/ 108 w 151"/>
              <a:gd name="T81" fmla="*/ 13 h 46"/>
              <a:gd name="T82" fmla="*/ 110 w 151"/>
              <a:gd name="T83" fmla="*/ 13 h 46"/>
              <a:gd name="T84" fmla="*/ 113 w 151"/>
              <a:gd name="T85" fmla="*/ 11 h 46"/>
              <a:gd name="T86" fmla="*/ 116 w 151"/>
              <a:gd name="T87" fmla="*/ 11 h 46"/>
              <a:gd name="T88" fmla="*/ 118 w 151"/>
              <a:gd name="T89" fmla="*/ 11 h 46"/>
              <a:gd name="T90" fmla="*/ 121 w 151"/>
              <a:gd name="T91" fmla="*/ 10 h 46"/>
              <a:gd name="T92" fmla="*/ 124 w 151"/>
              <a:gd name="T93" fmla="*/ 8 h 46"/>
              <a:gd name="T94" fmla="*/ 126 w 151"/>
              <a:gd name="T95" fmla="*/ 8 h 46"/>
              <a:gd name="T96" fmla="*/ 129 w 151"/>
              <a:gd name="T97" fmla="*/ 7 h 46"/>
              <a:gd name="T98" fmla="*/ 132 w 151"/>
              <a:gd name="T99" fmla="*/ 7 h 46"/>
              <a:gd name="T100" fmla="*/ 134 w 151"/>
              <a:gd name="T101" fmla="*/ 5 h 46"/>
              <a:gd name="T102" fmla="*/ 137 w 151"/>
              <a:gd name="T103" fmla="*/ 4 h 46"/>
              <a:gd name="T104" fmla="*/ 139 w 151"/>
              <a:gd name="T105" fmla="*/ 4 h 46"/>
              <a:gd name="T106" fmla="*/ 142 w 151"/>
              <a:gd name="T107" fmla="*/ 2 h 46"/>
              <a:gd name="T108" fmla="*/ 145 w 151"/>
              <a:gd name="T109" fmla="*/ 2 h 46"/>
              <a:gd name="T110" fmla="*/ 147 w 151"/>
              <a:gd name="T111" fmla="*/ 0 h 46"/>
              <a:gd name="T112" fmla="*/ 150 w 151"/>
              <a:gd name="T11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/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4BD7224B-9E9A-49F4-BB6E-9A2D899C2215}"/>
              </a:ext>
            </a:extLst>
          </p:cNvPr>
          <p:cNvGrpSpPr/>
          <p:nvPr/>
        </p:nvGrpSpPr>
        <p:grpSpPr>
          <a:xfrm>
            <a:off x="825684" y="1082327"/>
            <a:ext cx="7222986" cy="2900893"/>
            <a:chOff x="825684" y="1082327"/>
            <a:chExt cx="7222986" cy="2900893"/>
          </a:xfrm>
        </p:grpSpPr>
        <p:pic>
          <p:nvPicPr>
            <p:cNvPr id="18" name="그림 17" descr="빨간색, 오렌지, 게임, 남자이(가) 표시된 사진&#10;&#10;자동 생성된 설명">
              <a:extLst>
                <a:ext uri="{FF2B5EF4-FFF2-40B4-BE49-F238E27FC236}">
                  <a16:creationId xmlns:a16="http://schemas.microsoft.com/office/drawing/2014/main" id="{AD59125F-C4CC-496A-B5C1-CD88F096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5633" y="3513600"/>
              <a:ext cx="172440" cy="68400"/>
            </a:xfrm>
            <a:prstGeom prst="rect">
              <a:avLst/>
            </a:prstGeom>
          </p:spPr>
        </p:pic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0C1D64DF-D2CB-4644-8C3D-53F6940687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7718" y="2200530"/>
              <a:ext cx="1112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latin typeface="+mj-lt"/>
                  <a:cs typeface="Arial" panose="020B0604020202020204" pitchFamily="34" charset="0"/>
                </a:rPr>
                <a:t>Patients (%)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5" name="Rectangle 79">
              <a:extLst>
                <a:ext uri="{FF2B5EF4-FFF2-40B4-BE49-F238E27FC236}">
                  <a16:creationId xmlns:a16="http://schemas.microsoft.com/office/drawing/2014/main" id="{26CC5AAF-D4F7-4943-B990-698DA030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441" y="3767776"/>
              <a:ext cx="15865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panose="020B0604020202020204" pitchFamily="34" charset="0"/>
                </a:rPr>
                <a:t>Years since procedure</a:t>
              </a:r>
            </a:p>
          </p:txBody>
        </p:sp>
        <p:sp>
          <p:nvSpPr>
            <p:cNvPr id="76" name="Line 31">
              <a:extLst>
                <a:ext uri="{FF2B5EF4-FFF2-40B4-BE49-F238E27FC236}">
                  <a16:creationId xmlns:a16="http://schemas.microsoft.com/office/drawing/2014/main" id="{C934D49E-3AF3-424F-9EF2-7DDF028A5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762" y="3508438"/>
              <a:ext cx="612000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A2AA832A-B2B1-4A2F-A228-FA32DB4C5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290" y="1175519"/>
              <a:ext cx="2975" cy="239574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62758122-3B37-45E1-BE5B-20D940C82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638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47">
              <a:extLst>
                <a:ext uri="{FF2B5EF4-FFF2-40B4-BE49-F238E27FC236}">
                  <a16:creationId xmlns:a16="http://schemas.microsoft.com/office/drawing/2014/main" id="{36F97B70-21AA-43B3-8428-F6117AB88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955782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48">
              <a:extLst>
                <a:ext uri="{FF2B5EF4-FFF2-40B4-BE49-F238E27FC236}">
                  <a16:creationId xmlns:a16="http://schemas.microsoft.com/office/drawing/2014/main" id="{728284DF-1AE8-4676-8C1A-CF949B3E9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169316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80">
              <a:extLst>
                <a:ext uri="{FF2B5EF4-FFF2-40B4-BE49-F238E27FC236}">
                  <a16:creationId xmlns:a16="http://schemas.microsoft.com/office/drawing/2014/main" id="{DB1CAA39-3EF8-4F94-9AA7-06EAFCFCF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398" y="358819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6" name="Rectangle 81">
              <a:extLst>
                <a:ext uri="{FF2B5EF4-FFF2-40B4-BE49-F238E27FC236}">
                  <a16:creationId xmlns:a16="http://schemas.microsoft.com/office/drawing/2014/main" id="{3D618522-071D-419E-9DD4-52132E120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289" y="35851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cs typeface="Arial" panose="020B0604020202020204" pitchFamily="34" charset="0"/>
                </a:rPr>
                <a:t>2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5" name="Rectangle 38">
              <a:extLst>
                <a:ext uri="{FF2B5EF4-FFF2-40B4-BE49-F238E27FC236}">
                  <a16:creationId xmlns:a16="http://schemas.microsoft.com/office/drawing/2014/main" id="{BBFA1495-5C17-4ACF-B85C-FA0A6DA93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77" y="342694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6" name="Rectangle 39">
              <a:extLst>
                <a:ext uri="{FF2B5EF4-FFF2-40B4-BE49-F238E27FC236}">
                  <a16:creationId xmlns:a16="http://schemas.microsoft.com/office/drawing/2014/main" id="{6DA5BC3C-AB63-4E90-8558-E4D573A84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9" y="264767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7" name="Rectangle 40">
              <a:extLst>
                <a:ext uri="{FF2B5EF4-FFF2-40B4-BE49-F238E27FC236}">
                  <a16:creationId xmlns:a16="http://schemas.microsoft.com/office/drawing/2014/main" id="{D77D647D-62A1-4E3E-B512-6370B5F7A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642" y="186344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09" name="Rectangle 42">
              <a:extLst>
                <a:ext uri="{FF2B5EF4-FFF2-40B4-BE49-F238E27FC236}">
                  <a16:creationId xmlns:a16="http://schemas.microsoft.com/office/drawing/2014/main" id="{D7CDE4A9-6815-4CCE-B8F3-259C01BD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8" y="108232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12" name="Line 47">
              <a:extLst>
                <a:ext uri="{FF2B5EF4-FFF2-40B4-BE49-F238E27FC236}">
                  <a16:creationId xmlns:a16="http://schemas.microsoft.com/office/drawing/2014/main" id="{767D7D49-0287-4338-8A83-8A25C1A40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2740005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Line 33">
              <a:extLst>
                <a:ext uri="{FF2B5EF4-FFF2-40B4-BE49-F238E27FC236}">
                  <a16:creationId xmlns:a16="http://schemas.microsoft.com/office/drawing/2014/main" id="{5517C85F-4C0A-4928-A959-3B4010F3A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076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33">
              <a:extLst>
                <a:ext uri="{FF2B5EF4-FFF2-40B4-BE49-F238E27FC236}">
                  <a16:creationId xmlns:a16="http://schemas.microsoft.com/office/drawing/2014/main" id="{43649125-8F53-4891-8E8A-DD91F1F44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7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33">
              <a:extLst>
                <a:ext uri="{FF2B5EF4-FFF2-40B4-BE49-F238E27FC236}">
                  <a16:creationId xmlns:a16="http://schemas.microsoft.com/office/drawing/2014/main" id="{09E756AA-1920-48A5-ABA1-60052218D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69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Line 33">
              <a:extLst>
                <a:ext uri="{FF2B5EF4-FFF2-40B4-BE49-F238E27FC236}">
                  <a16:creationId xmlns:a16="http://schemas.microsoft.com/office/drawing/2014/main" id="{BAAFD85A-7C43-4D86-976A-C19CC2D4D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4354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81">
              <a:extLst>
                <a:ext uri="{FF2B5EF4-FFF2-40B4-BE49-F238E27FC236}">
                  <a16:creationId xmlns:a16="http://schemas.microsoft.com/office/drawing/2014/main" id="{570953E5-C6B6-4DD9-B37D-5CE509542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6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3" name="Rectangle 81">
              <a:extLst>
                <a:ext uri="{FF2B5EF4-FFF2-40B4-BE49-F238E27FC236}">
                  <a16:creationId xmlns:a16="http://schemas.microsoft.com/office/drawing/2014/main" id="{2875D437-5171-4567-BD29-74994B2FE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01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4" name="Rectangle 81">
              <a:extLst>
                <a:ext uri="{FF2B5EF4-FFF2-40B4-BE49-F238E27FC236}">
                  <a16:creationId xmlns:a16="http://schemas.microsoft.com/office/drawing/2014/main" id="{8F8621C1-5D6E-4BC7-9F60-BBBDC379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40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5" name="Rectangle 81">
              <a:extLst>
                <a:ext uri="{FF2B5EF4-FFF2-40B4-BE49-F238E27FC236}">
                  <a16:creationId xmlns:a16="http://schemas.microsoft.com/office/drawing/2014/main" id="{529D61DF-5039-450B-B53B-0AEC1F1C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752" y="35856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0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9EC9AEA-9288-432F-A037-7DAE52F72CDE}"/>
              </a:ext>
            </a:extLst>
          </p:cNvPr>
          <p:cNvSpPr/>
          <p:nvPr/>
        </p:nvSpPr>
        <p:spPr>
          <a:xfrm>
            <a:off x="1903740" y="1180683"/>
            <a:ext cx="6062239" cy="2332917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43BE93B4-D723-4079-A519-D595B1093148}"/>
              </a:ext>
            </a:extLst>
          </p:cNvPr>
          <p:cNvGrpSpPr/>
          <p:nvPr/>
        </p:nvGrpSpPr>
        <p:grpSpPr>
          <a:xfrm>
            <a:off x="1016062" y="1829548"/>
            <a:ext cx="7618479" cy="2424617"/>
            <a:chOff x="1016062" y="1829548"/>
            <a:chExt cx="7618479" cy="2424617"/>
          </a:xfrm>
        </p:grpSpPr>
        <p:pic>
          <p:nvPicPr>
            <p:cNvPr id="69" name="그림 68" descr="빨간색, 비행, 오렌지, 공기이(가) 표시된 사진&#10;&#10;자동 생성된 설명">
              <a:extLst>
                <a:ext uri="{FF2B5EF4-FFF2-40B4-BE49-F238E27FC236}">
                  <a16:creationId xmlns:a16="http://schemas.microsoft.com/office/drawing/2014/main" id="{97F63B4F-660F-4827-BC70-52401EDA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62" y="1829548"/>
              <a:ext cx="7398000" cy="242461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BED8D9-E3C6-4EAE-8B50-CE6344C78A82}"/>
                </a:ext>
              </a:extLst>
            </p:cNvPr>
            <p:cNvSpPr txBox="1"/>
            <p:nvPr/>
          </p:nvSpPr>
          <p:spPr>
            <a:xfrm>
              <a:off x="7933142" y="2400674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13.8%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026EB0C-0889-47AF-A2B2-5813CCF851BB}"/>
              </a:ext>
            </a:extLst>
          </p:cNvPr>
          <p:cNvGrpSpPr/>
          <p:nvPr/>
        </p:nvGrpSpPr>
        <p:grpSpPr>
          <a:xfrm>
            <a:off x="1547357" y="1888766"/>
            <a:ext cx="7087185" cy="2212389"/>
            <a:chOff x="1547357" y="1888766"/>
            <a:chExt cx="7087185" cy="2212389"/>
          </a:xfrm>
        </p:grpSpPr>
        <p:pic>
          <p:nvPicPr>
            <p:cNvPr id="65" name="그림 64" descr="공, 하얀색, 쥐고있는, 플레이어이(가) 표시된 사진&#10;&#10;자동 생성된 설명">
              <a:extLst>
                <a:ext uri="{FF2B5EF4-FFF2-40B4-BE49-F238E27FC236}">
                  <a16:creationId xmlns:a16="http://schemas.microsoft.com/office/drawing/2014/main" id="{BC22F8E7-79BF-4009-847B-2C3C42AA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357" y="1888766"/>
              <a:ext cx="6597876" cy="22123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AF210A-3762-4093-809A-E857CA8D4709}"/>
                </a:ext>
              </a:extLst>
            </p:cNvPr>
            <p:cNvSpPr txBox="1"/>
            <p:nvPr/>
          </p:nvSpPr>
          <p:spPr>
            <a:xfrm>
              <a:off x="7933143" y="2176046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14.5%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821AB49-6BD2-C74C-B233-814CD7F6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Death from Any Cause</a:t>
            </a:r>
            <a:endParaRPr kumimoji="1" lang="ko-Kore-KR" altLang="en-US" dirty="0"/>
          </a:p>
        </p:txBody>
      </p:sp>
      <p:graphicFrame>
        <p:nvGraphicFramePr>
          <p:cNvPr id="9" name="표 119">
            <a:extLst>
              <a:ext uri="{FF2B5EF4-FFF2-40B4-BE49-F238E27FC236}">
                <a16:creationId xmlns:a16="http://schemas.microsoft.com/office/drawing/2014/main" id="{F8E237AC-4BF3-4C85-BA0A-012CE52E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12370"/>
              </p:ext>
            </p:extLst>
          </p:nvPr>
        </p:nvGraphicFramePr>
        <p:xfrm>
          <a:off x="97200" y="3966486"/>
          <a:ext cx="8471302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86">
                  <a:extLst>
                    <a:ext uri="{9D8B030D-6E8A-4147-A177-3AD203B41FA5}">
                      <a16:colId xmlns:a16="http://schemas.microsoft.com/office/drawing/2014/main" val="194673652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2060292146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041152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50813578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189767239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306482777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91829152"/>
                    </a:ext>
                  </a:extLst>
                </a:gridCol>
              </a:tblGrid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Number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at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risk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548058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PCI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284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272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262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253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237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411553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CABG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279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272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262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238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430033"/>
                  </a:ext>
                </a:extLst>
              </a:tr>
            </a:tbl>
          </a:graphicData>
        </a:graphic>
      </p:graphicFrame>
      <p:grpSp>
        <p:nvGrpSpPr>
          <p:cNvPr id="10" name="Group 8">
            <a:extLst>
              <a:ext uri="{FF2B5EF4-FFF2-40B4-BE49-F238E27FC236}">
                <a16:creationId xmlns:a16="http://schemas.microsoft.com/office/drawing/2014/main" id="{C37701E9-DDF1-4C73-8FD0-781AEE594FC1}"/>
              </a:ext>
            </a:extLst>
          </p:cNvPr>
          <p:cNvGrpSpPr/>
          <p:nvPr/>
        </p:nvGrpSpPr>
        <p:grpSpPr>
          <a:xfrm>
            <a:off x="2143007" y="1217768"/>
            <a:ext cx="902346" cy="565930"/>
            <a:chOff x="1080431" y="1240119"/>
            <a:chExt cx="811593" cy="565930"/>
          </a:xfrm>
        </p:grpSpPr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A8A04234-1434-4D03-98E5-238AEA447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052" y="1240119"/>
              <a:ext cx="3765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PCI</a:t>
              </a: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76B17F2F-FE35-4738-9A5C-C3F97D286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3" y="1498272"/>
              <a:ext cx="5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CABG</a:t>
              </a: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74B52620-A4E6-49F0-AE0D-90FCEAFDA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2" y="1387461"/>
              <a:ext cx="290106" cy="0"/>
            </a:xfrm>
            <a:prstGeom prst="line">
              <a:avLst/>
            </a:prstGeom>
            <a:noFill/>
            <a:ln w="28575">
              <a:solidFill>
                <a:srgbClr val="3982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Line 24">
              <a:extLst>
                <a:ext uri="{FF2B5EF4-FFF2-40B4-BE49-F238E27FC236}">
                  <a16:creationId xmlns:a16="http://schemas.microsoft.com/office/drawing/2014/main" id="{70F978BD-86C9-48FD-A8A1-B617858D5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1" y="1646672"/>
              <a:ext cx="290106" cy="0"/>
            </a:xfrm>
            <a:prstGeom prst="line">
              <a:avLst/>
            </a:prstGeom>
            <a:noFill/>
            <a:ln w="28575">
              <a:solidFill>
                <a:srgbClr val="E41A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964B0C-E03B-4BF8-966E-77E248501735}"/>
              </a:ext>
            </a:extLst>
          </p:cNvPr>
          <p:cNvSpPr txBox="1"/>
          <p:nvPr/>
        </p:nvSpPr>
        <p:spPr>
          <a:xfrm>
            <a:off x="5843534" y="1337881"/>
            <a:ext cx="2072892" cy="62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HR 1.13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(95% CI 0.75 – 1.70)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3C80A20-31C2-4AFD-9132-45100C4DDDBE}"/>
              </a:ext>
            </a:extLst>
          </p:cNvPr>
          <p:cNvGrpSpPr/>
          <p:nvPr/>
        </p:nvGrpSpPr>
        <p:grpSpPr>
          <a:xfrm>
            <a:off x="825684" y="1082327"/>
            <a:ext cx="7222986" cy="2900893"/>
            <a:chOff x="825684" y="1082327"/>
            <a:chExt cx="7222986" cy="2900893"/>
          </a:xfrm>
        </p:grpSpPr>
        <p:pic>
          <p:nvPicPr>
            <p:cNvPr id="17" name="그림 16" descr="빨간색, 오렌지, 게임, 남자이(가) 표시된 사진&#10;&#10;자동 생성된 설명">
              <a:extLst>
                <a:ext uri="{FF2B5EF4-FFF2-40B4-BE49-F238E27FC236}">
                  <a16:creationId xmlns:a16="http://schemas.microsoft.com/office/drawing/2014/main" id="{55D79B7A-FFA1-4ABA-A829-4F68C885F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5633" y="3513600"/>
              <a:ext cx="172440" cy="68400"/>
            </a:xfrm>
            <a:prstGeom prst="rect">
              <a:avLst/>
            </a:prstGeom>
          </p:spPr>
        </p:pic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DE5AE5A0-A8DD-488D-A09E-EEA72F5170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7718" y="2200530"/>
              <a:ext cx="1112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latin typeface="+mj-lt"/>
                  <a:cs typeface="Arial" panose="020B0604020202020204" pitchFamily="34" charset="0"/>
                </a:rPr>
                <a:t>Patients (%)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Rectangle 79">
              <a:extLst>
                <a:ext uri="{FF2B5EF4-FFF2-40B4-BE49-F238E27FC236}">
                  <a16:creationId xmlns:a16="http://schemas.microsoft.com/office/drawing/2014/main" id="{C5C85051-2402-463A-821B-F4DBF74A1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441" y="3767776"/>
              <a:ext cx="15865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panose="020B0604020202020204" pitchFamily="34" charset="0"/>
                </a:rPr>
                <a:t>Years since procedure</a:t>
              </a:r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97A0FF71-29B2-4009-AD9B-7AFDB4DF0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762" y="3508438"/>
              <a:ext cx="612000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41">
              <a:extLst>
                <a:ext uri="{FF2B5EF4-FFF2-40B4-BE49-F238E27FC236}">
                  <a16:creationId xmlns:a16="http://schemas.microsoft.com/office/drawing/2014/main" id="{EE016861-CEBA-4A6B-A8C7-8C2625BFC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290" y="1175519"/>
              <a:ext cx="2975" cy="239574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2152EB36-23EE-425B-BF9E-CEC306333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638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7">
              <a:extLst>
                <a:ext uri="{FF2B5EF4-FFF2-40B4-BE49-F238E27FC236}">
                  <a16:creationId xmlns:a16="http://schemas.microsoft.com/office/drawing/2014/main" id="{DC58CE93-2DFA-4D2A-B712-07ACB5F5B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955782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48">
              <a:extLst>
                <a:ext uri="{FF2B5EF4-FFF2-40B4-BE49-F238E27FC236}">
                  <a16:creationId xmlns:a16="http://schemas.microsoft.com/office/drawing/2014/main" id="{D8F9A622-A765-4591-88D5-A5A16BD1A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169316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80">
              <a:extLst>
                <a:ext uri="{FF2B5EF4-FFF2-40B4-BE49-F238E27FC236}">
                  <a16:creationId xmlns:a16="http://schemas.microsoft.com/office/drawing/2014/main" id="{600ECA91-A67F-45FB-8E8B-5F45185D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398" y="358819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46C7D36A-5857-4713-8BAD-5A333F9A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289" y="35851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cs typeface="Arial" panose="020B0604020202020204" pitchFamily="34" charset="0"/>
                </a:rPr>
                <a:t>2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166C4C71-8937-410E-B5AC-5E8C284CA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77" y="342694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6851D2F6-3773-4F23-A4BE-2607E1DF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9" y="264767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id="{CDABFBD9-A33E-45A3-A786-6C3990F3B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642" y="186344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2DF5AB2A-0480-44BE-8616-8C6EA319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8" y="108232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1" name="Line 47">
              <a:extLst>
                <a:ext uri="{FF2B5EF4-FFF2-40B4-BE49-F238E27FC236}">
                  <a16:creationId xmlns:a16="http://schemas.microsoft.com/office/drawing/2014/main" id="{E4B5A026-B291-4BC9-8108-98E8443EF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2740005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2EE81230-C84D-405E-823B-623B7EE01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076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AB0B0B43-EC8C-465E-808B-3B033E6A3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7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272D711D-780B-4076-B769-6109300E3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69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CD52DC2A-1751-4116-9AC2-C34F45FE8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4354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81">
              <a:extLst>
                <a:ext uri="{FF2B5EF4-FFF2-40B4-BE49-F238E27FC236}">
                  <a16:creationId xmlns:a16="http://schemas.microsoft.com/office/drawing/2014/main" id="{82F426BE-8C42-4E9C-A372-7F74BF700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6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Rectangle 81">
              <a:extLst>
                <a:ext uri="{FF2B5EF4-FFF2-40B4-BE49-F238E27FC236}">
                  <a16:creationId xmlns:a16="http://schemas.microsoft.com/office/drawing/2014/main" id="{7E965946-EE3D-4122-94F9-9EA972E8D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01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8" name="Rectangle 81">
              <a:extLst>
                <a:ext uri="{FF2B5EF4-FFF2-40B4-BE49-F238E27FC236}">
                  <a16:creationId xmlns:a16="http://schemas.microsoft.com/office/drawing/2014/main" id="{030BCEC7-2296-41F2-90FF-99D75D5D4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40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9" name="Rectangle 81">
              <a:extLst>
                <a:ext uri="{FF2B5EF4-FFF2-40B4-BE49-F238E27FC236}">
                  <a16:creationId xmlns:a16="http://schemas.microsoft.com/office/drawing/2014/main" id="{4CEFAAA7-A17A-40EF-B4FF-7C2031EED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752" y="35856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4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265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ts val="2800"/>
              </a:lnSpc>
            </a:pPr>
            <a:r>
              <a:rPr lang="en-US" sz="2800" b="1" dirty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Disclosures: Dr. Duk-Woo Park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1796" y="1376360"/>
            <a:ext cx="7340408" cy="2868262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/>
                <a:cs typeface="Arial Narrow"/>
              </a:rPr>
              <a:t>Dr D.W. Park reports grants from Daiichi-Sankyo, ChongKunDang Pharm, and Daewoong Pharm, personal fees from Edwards, grants and personal fees from Abott Vascular, and personal fees from Medtronic, all outside this work.</a:t>
            </a: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D40DD-5C32-0B49-8FB8-A3FD7CBF36BA}"/>
              </a:ext>
            </a:extLst>
          </p:cNvPr>
          <p:cNvSpPr/>
          <p:nvPr/>
        </p:nvSpPr>
        <p:spPr>
          <a:xfrm>
            <a:off x="457200" y="1057796"/>
            <a:ext cx="8810978" cy="45719"/>
          </a:xfrm>
          <a:prstGeom prst="rect">
            <a:avLst/>
          </a:prstGeom>
          <a:solidFill>
            <a:srgbClr val="372D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4F81652-0B2D-4C57-A2B6-4B3D868EF744}"/>
              </a:ext>
            </a:extLst>
          </p:cNvPr>
          <p:cNvSpPr/>
          <p:nvPr/>
        </p:nvSpPr>
        <p:spPr>
          <a:xfrm>
            <a:off x="1903740" y="1180683"/>
            <a:ext cx="6062239" cy="2332917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7646B46-A289-4089-A0FE-F7FE64938F71}"/>
              </a:ext>
            </a:extLst>
          </p:cNvPr>
          <p:cNvGrpSpPr/>
          <p:nvPr/>
        </p:nvGrpSpPr>
        <p:grpSpPr>
          <a:xfrm>
            <a:off x="1540269" y="2596446"/>
            <a:ext cx="7094272" cy="1239398"/>
            <a:chOff x="1540269" y="2596446"/>
            <a:chExt cx="7094272" cy="1239398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8D18D726-2AE0-4FC7-95D2-15ECC1B97923}"/>
                </a:ext>
              </a:extLst>
            </p:cNvPr>
            <p:cNvGrpSpPr/>
            <p:nvPr/>
          </p:nvGrpSpPr>
          <p:grpSpPr>
            <a:xfrm>
              <a:off x="1540269" y="2596446"/>
              <a:ext cx="7094272" cy="1233205"/>
              <a:chOff x="1540269" y="2596446"/>
              <a:chExt cx="7094272" cy="1233205"/>
            </a:xfrm>
          </p:grpSpPr>
          <p:pic>
            <p:nvPicPr>
              <p:cNvPr id="57" name="그림 56">
                <a:extLst>
                  <a:ext uri="{FF2B5EF4-FFF2-40B4-BE49-F238E27FC236}">
                    <a16:creationId xmlns:a16="http://schemas.microsoft.com/office/drawing/2014/main" id="{78EB2459-CB74-44A4-A047-F9AEDAE13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269" y="2596446"/>
                <a:ext cx="6609902" cy="123320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A3170-F216-43EE-AA97-B33C0F3DF488}"/>
                  </a:ext>
                </a:extLst>
              </p:cNvPr>
              <p:cNvSpPr txBox="1"/>
              <p:nvPr/>
            </p:nvSpPr>
            <p:spPr>
              <a:xfrm>
                <a:off x="7933142" y="2770622"/>
                <a:ext cx="701399" cy="225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8.0%</a:t>
                </a:r>
                <a:endParaRPr lang="en-US" sz="1400" i="0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62F338E7-BA04-4FCC-9635-DD5D05016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0269" y="2602639"/>
              <a:ext cx="6609902" cy="1233205"/>
            </a:xfrm>
            <a:prstGeom prst="rect">
              <a:avLst/>
            </a:prstGeom>
          </p:spPr>
        </p:pic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57C1990-4CA5-491B-BBA4-88E7B7565AA4}"/>
              </a:ext>
            </a:extLst>
          </p:cNvPr>
          <p:cNvGrpSpPr/>
          <p:nvPr/>
        </p:nvGrpSpPr>
        <p:grpSpPr>
          <a:xfrm>
            <a:off x="1535935" y="1749597"/>
            <a:ext cx="7098607" cy="2402466"/>
            <a:chOff x="1535935" y="1749597"/>
            <a:chExt cx="7098607" cy="2402466"/>
          </a:xfrm>
        </p:grpSpPr>
        <p:pic>
          <p:nvPicPr>
            <p:cNvPr id="47" name="그림 46" descr="오렌지, 앉아있는, 남자, 야구이(가) 표시된 사진&#10;&#10;자동 생성된 설명">
              <a:extLst>
                <a:ext uri="{FF2B5EF4-FFF2-40B4-BE49-F238E27FC236}">
                  <a16:creationId xmlns:a16="http://schemas.microsoft.com/office/drawing/2014/main" id="{48635096-5E20-44CB-9862-05E10FF88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5935" y="1749597"/>
              <a:ext cx="6609600" cy="24024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DE201B-ED6F-44BC-8B4B-0929447A6BB8}"/>
                </a:ext>
              </a:extLst>
            </p:cNvPr>
            <p:cNvSpPr txBox="1"/>
            <p:nvPr/>
          </p:nvSpPr>
          <p:spPr>
            <a:xfrm>
              <a:off x="7933143" y="2162086"/>
              <a:ext cx="701399" cy="2251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16.1%</a:t>
              </a:r>
              <a:endParaRPr lang="en-US" sz="1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821AB49-6BD2-C74C-B233-814CD7F6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ko-Kore-KR" dirty="0"/>
              <a:t>Ischemic-Driven Target-Vessel Revascularization</a:t>
            </a:r>
            <a:endParaRPr kumimoji="1" lang="ko-Kore-KR" altLang="en-US" dirty="0"/>
          </a:p>
        </p:txBody>
      </p:sp>
      <p:graphicFrame>
        <p:nvGraphicFramePr>
          <p:cNvPr id="11" name="표 119">
            <a:extLst>
              <a:ext uri="{FF2B5EF4-FFF2-40B4-BE49-F238E27FC236}">
                <a16:creationId xmlns:a16="http://schemas.microsoft.com/office/drawing/2014/main" id="{14FB4D35-2B9B-4E87-9DD8-BE077AF23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15834"/>
              </p:ext>
            </p:extLst>
          </p:nvPr>
        </p:nvGraphicFramePr>
        <p:xfrm>
          <a:off x="97200" y="3966486"/>
          <a:ext cx="8471302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86">
                  <a:extLst>
                    <a:ext uri="{9D8B030D-6E8A-4147-A177-3AD203B41FA5}">
                      <a16:colId xmlns:a16="http://schemas.microsoft.com/office/drawing/2014/main" val="194673652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2060292146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0411521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508135782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189767239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306482777"/>
                    </a:ext>
                  </a:extLst>
                </a:gridCol>
                <a:gridCol w="1210186">
                  <a:extLst>
                    <a:ext uri="{9D8B030D-6E8A-4147-A177-3AD203B41FA5}">
                      <a16:colId xmlns:a16="http://schemas.microsoft.com/office/drawing/2014/main" val="1791829152"/>
                    </a:ext>
                  </a:extLst>
                </a:gridCol>
              </a:tblGrid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Number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at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risk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548058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PCI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255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240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227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214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199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411553"/>
                  </a:ext>
                </a:extLst>
              </a:tr>
              <a:tr h="1557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/>
                        <a:t>          CABG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260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246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237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220</a:t>
                      </a:r>
                      <a:endParaRPr lang="ko-KR" altLang="en-US" sz="11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7430033"/>
                  </a:ext>
                </a:extLst>
              </a:tr>
            </a:tbl>
          </a:graphicData>
        </a:graphic>
      </p:graphicFrame>
      <p:grpSp>
        <p:nvGrpSpPr>
          <p:cNvPr id="12" name="Group 8">
            <a:extLst>
              <a:ext uri="{FF2B5EF4-FFF2-40B4-BE49-F238E27FC236}">
                <a16:creationId xmlns:a16="http://schemas.microsoft.com/office/drawing/2014/main" id="{94674F6A-9193-4E86-856C-8B65C9C20363}"/>
              </a:ext>
            </a:extLst>
          </p:cNvPr>
          <p:cNvGrpSpPr/>
          <p:nvPr/>
        </p:nvGrpSpPr>
        <p:grpSpPr>
          <a:xfrm>
            <a:off x="2143007" y="1217768"/>
            <a:ext cx="902346" cy="565930"/>
            <a:chOff x="1080431" y="1240119"/>
            <a:chExt cx="811593" cy="565930"/>
          </a:xfrm>
        </p:grpSpPr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48194BDE-A419-4A6B-997B-8421AE46C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052" y="1240119"/>
              <a:ext cx="3765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PCI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65F47481-2363-4602-82ED-51A921359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3" y="1498272"/>
              <a:ext cx="5366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0" i="0" dirty="0">
                  <a:latin typeface="+mj-lt"/>
                  <a:cs typeface="Arial" panose="020B0604020202020204" pitchFamily="34" charset="0"/>
                </a:rPr>
                <a:t>CABG</a:t>
              </a: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81F0A139-FBEF-4724-98EF-0BBE49EE3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2" y="1387461"/>
              <a:ext cx="290106" cy="0"/>
            </a:xfrm>
            <a:prstGeom prst="line">
              <a:avLst/>
            </a:prstGeom>
            <a:noFill/>
            <a:ln w="28575">
              <a:solidFill>
                <a:srgbClr val="3982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B1F6A751-4D63-47AE-A90D-35C797788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431" y="1646672"/>
              <a:ext cx="290106" cy="0"/>
            </a:xfrm>
            <a:prstGeom prst="line">
              <a:avLst/>
            </a:prstGeom>
            <a:noFill/>
            <a:ln w="28575">
              <a:solidFill>
                <a:srgbClr val="E41A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DEE0AF9-5310-41F9-8D5C-423DBCDD02CC}"/>
              </a:ext>
            </a:extLst>
          </p:cNvPr>
          <p:cNvSpPr txBox="1"/>
          <p:nvPr/>
        </p:nvSpPr>
        <p:spPr>
          <a:xfrm>
            <a:off x="5843534" y="1327227"/>
            <a:ext cx="2072892" cy="62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HR 1.98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0" dirty="0">
                <a:latin typeface="+mj-lt"/>
                <a:cs typeface="Arial" panose="020B0604020202020204" pitchFamily="34" charset="0"/>
              </a:rPr>
              <a:t>(95% CI 1.21 – 3.21)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590D86B-441F-4238-BBC1-085E15F181E2}"/>
              </a:ext>
            </a:extLst>
          </p:cNvPr>
          <p:cNvGrpSpPr/>
          <p:nvPr/>
        </p:nvGrpSpPr>
        <p:grpSpPr>
          <a:xfrm>
            <a:off x="825684" y="1082327"/>
            <a:ext cx="7222986" cy="2900893"/>
            <a:chOff x="825684" y="1082327"/>
            <a:chExt cx="7222986" cy="2900893"/>
          </a:xfrm>
        </p:grpSpPr>
        <p:pic>
          <p:nvPicPr>
            <p:cNvPr id="19" name="그림 18" descr="빨간색, 오렌지, 게임, 남자이(가) 표시된 사진&#10;&#10;자동 생성된 설명">
              <a:extLst>
                <a:ext uri="{FF2B5EF4-FFF2-40B4-BE49-F238E27FC236}">
                  <a16:creationId xmlns:a16="http://schemas.microsoft.com/office/drawing/2014/main" id="{9A3EC652-6ED8-4BF7-AEBE-723A99F2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5633" y="3513600"/>
              <a:ext cx="172440" cy="68400"/>
            </a:xfrm>
            <a:prstGeom prst="rect">
              <a:avLst/>
            </a:prstGeom>
          </p:spPr>
        </p:pic>
        <p:sp>
          <p:nvSpPr>
            <p:cNvPr id="20" name="Rectangle 62">
              <a:extLst>
                <a:ext uri="{FF2B5EF4-FFF2-40B4-BE49-F238E27FC236}">
                  <a16:creationId xmlns:a16="http://schemas.microsoft.com/office/drawing/2014/main" id="{75A2052F-EE07-4A22-82AA-E3E7A4CAD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7718" y="2200530"/>
              <a:ext cx="1112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latin typeface="+mj-lt"/>
                  <a:cs typeface="Arial" panose="020B0604020202020204" pitchFamily="34" charset="0"/>
                </a:rPr>
                <a:t>Patients (%)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1" name="Rectangle 79">
              <a:extLst>
                <a:ext uri="{FF2B5EF4-FFF2-40B4-BE49-F238E27FC236}">
                  <a16:creationId xmlns:a16="http://schemas.microsoft.com/office/drawing/2014/main" id="{DA58B767-7C2F-488D-99F7-020EAD89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441" y="3767776"/>
              <a:ext cx="15865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Arial" panose="020B0604020202020204" pitchFamily="34" charset="0"/>
                </a:rPr>
                <a:t>Years since procedure</a:t>
              </a:r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6CDFA28E-454D-477C-8B6F-1A5869D1E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762" y="3508438"/>
              <a:ext cx="612000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183ADFB8-A03D-4142-AF50-AE1051C5D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290" y="1175519"/>
              <a:ext cx="2975" cy="239574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60F1670A-106B-4427-B090-0BA840E80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3638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62FE44A5-C6ED-4FF8-9449-DB6A1EE49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955782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C650AA39-41FC-4CE8-84B9-A46F5C5D7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1169316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80">
              <a:extLst>
                <a:ext uri="{FF2B5EF4-FFF2-40B4-BE49-F238E27FC236}">
                  <a16:creationId xmlns:a16="http://schemas.microsoft.com/office/drawing/2014/main" id="{0B33D805-1FD2-496A-B24D-B1C647068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398" y="358819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" name="Rectangle 81">
              <a:extLst>
                <a:ext uri="{FF2B5EF4-FFF2-40B4-BE49-F238E27FC236}">
                  <a16:creationId xmlns:a16="http://schemas.microsoft.com/office/drawing/2014/main" id="{E7D1482A-F51A-49D1-9B82-62252407E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289" y="35851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cs typeface="Arial" panose="020B0604020202020204" pitchFamily="34" charset="0"/>
                </a:rPr>
                <a:t>2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2745197D-D468-4536-8929-A88799B69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77" y="342694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63D12504-4BDA-4E3A-8538-D4F42040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9" y="264767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26C97A22-6307-430A-A98B-47697A042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642" y="186344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2" name="Rectangle 42">
              <a:extLst>
                <a:ext uri="{FF2B5EF4-FFF2-40B4-BE49-F238E27FC236}">
                  <a16:creationId xmlns:a16="http://schemas.microsoft.com/office/drawing/2014/main" id="{E61272A9-9357-49D8-BA5C-8ADF319BD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018" y="108232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3" name="Line 47">
              <a:extLst>
                <a:ext uri="{FF2B5EF4-FFF2-40B4-BE49-F238E27FC236}">
                  <a16:creationId xmlns:a16="http://schemas.microsoft.com/office/drawing/2014/main" id="{00B2F71E-F2DB-4E5C-933D-3A424AF6F6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000" y="2740005"/>
              <a:ext cx="6989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BC11DE6E-E826-42AF-BAA8-F8C650E6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076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E59493E3-8E5D-4285-94AE-9E5314030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7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5C51BF53-5D0F-4AB3-A141-FD3FB7676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6950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785DBB0C-5269-45AA-8359-8E4410939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4354" y="3513600"/>
              <a:ext cx="0" cy="684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81">
              <a:extLst>
                <a:ext uri="{FF2B5EF4-FFF2-40B4-BE49-F238E27FC236}">
                  <a16:creationId xmlns:a16="http://schemas.microsoft.com/office/drawing/2014/main" id="{4C401A53-E6B7-4141-9149-C11C9ED97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6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81">
              <a:extLst>
                <a:ext uri="{FF2B5EF4-FFF2-40B4-BE49-F238E27FC236}">
                  <a16:creationId xmlns:a16="http://schemas.microsoft.com/office/drawing/2014/main" id="{E76B53CF-6A7F-47E8-9521-F041E9237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01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0" name="Rectangle 81">
              <a:extLst>
                <a:ext uri="{FF2B5EF4-FFF2-40B4-BE49-F238E27FC236}">
                  <a16:creationId xmlns:a16="http://schemas.microsoft.com/office/drawing/2014/main" id="{919880A5-E1BB-4A05-B528-A0653DE7D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4000" y="358560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1" name="Rectangle 81">
              <a:extLst>
                <a:ext uri="{FF2B5EF4-FFF2-40B4-BE49-F238E27FC236}">
                  <a16:creationId xmlns:a16="http://schemas.microsoft.com/office/drawing/2014/main" id="{23DED7AA-F990-4E6E-98C2-1C6388FD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752" y="35856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effectLst/>
                  <a:cs typeface="Arial" panose="020B0604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0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502131B-F35E-4943-9548-7C55649F1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52828"/>
              </p:ext>
            </p:extLst>
          </p:nvPr>
        </p:nvGraphicFramePr>
        <p:xfrm>
          <a:off x="188843" y="734638"/>
          <a:ext cx="8905460" cy="37980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3334601">
                  <a:extLst>
                    <a:ext uri="{9D8B030D-6E8A-4147-A177-3AD203B41FA5}">
                      <a16:colId xmlns:a16="http://schemas.microsoft.com/office/drawing/2014/main" val="2660957068"/>
                    </a:ext>
                  </a:extLst>
                </a:gridCol>
                <a:gridCol w="979601">
                  <a:extLst>
                    <a:ext uri="{9D8B030D-6E8A-4147-A177-3AD203B41FA5}">
                      <a16:colId xmlns:a16="http://schemas.microsoft.com/office/drawing/2014/main" val="2798485438"/>
                    </a:ext>
                  </a:extLst>
                </a:gridCol>
                <a:gridCol w="1128025">
                  <a:extLst>
                    <a:ext uri="{9D8B030D-6E8A-4147-A177-3AD203B41FA5}">
                      <a16:colId xmlns:a16="http://schemas.microsoft.com/office/drawing/2014/main" val="2122174427"/>
                    </a:ext>
                  </a:extLst>
                </a:gridCol>
                <a:gridCol w="1860251">
                  <a:extLst>
                    <a:ext uri="{9D8B030D-6E8A-4147-A177-3AD203B41FA5}">
                      <a16:colId xmlns:a16="http://schemas.microsoft.com/office/drawing/2014/main" val="130997023"/>
                    </a:ext>
                  </a:extLst>
                </a:gridCol>
                <a:gridCol w="1602982">
                  <a:extLst>
                    <a:ext uri="{9D8B030D-6E8A-4147-A177-3AD203B41FA5}">
                      <a16:colId xmlns:a16="http://schemas.microsoft.com/office/drawing/2014/main" val="2584492264"/>
                    </a:ext>
                  </a:extLst>
                </a:gridCol>
              </a:tblGrid>
              <a:tr h="2712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endParaRPr lang="ko-Kore-KR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 (N=300)</a:t>
                      </a:r>
                      <a:endParaRPr lang="ko-Kore-KR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CABG (N=300)</a:t>
                      </a:r>
                      <a:endParaRPr lang="ko-Kore-KR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Difference (95% CI)</a:t>
                      </a:r>
                      <a:endParaRPr lang="ko-Kore-KR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CI)*</a:t>
                      </a:r>
                      <a:endParaRPr lang="ko-Kore-KR" sz="12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85641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MACCE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(29.8%)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(24.7%)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(-2.1 to 12.4)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(0.93–1.69)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96924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Death, MI, or stroke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(18.2%)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(17.5)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 (-5.6 to 6.9)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(0.70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796563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 from any cause 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(14.5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(13.8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 (-5.0 to 6.4)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 (0.75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994983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Cardiovascular cause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(7.8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(8.7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 (-5.5 to 3.6)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 (0.56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604778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Non-cardiovascular cause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(3.9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(2.9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(-2.0 to 4.0)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(0.63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04466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Undetermined cause        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(3.4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(2.7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(-2.2 to 3.7)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 (0.50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919677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(3.2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(2.8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(-2.4 to 3.2)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 (0.32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04383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Q-wave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(1.4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(1.4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 (-1.9 to 1.9)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(0.22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948637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Non-Q-wave 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(1.8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(1.4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(-1.7 to 2.5)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(0.22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33886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</a:t>
                      </a:r>
                      <a:endParaRPr lang="ko-Kore-KR" sz="1200" b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(1.9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 (-2.7 to 2.1)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(0.22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921691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Ischemia-driven TVR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(16.1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(8.0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 (2.8 to 13.5)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 (1.21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14839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revascularization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(21.3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(10.6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 (4.6 to 16.7)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 (1.33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76473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 thrombosis or symptomatic graft occlusion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(1.4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(3.7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 (-4.9 to 0.3)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 (0.20</a:t>
                      </a:r>
                      <a:r>
                        <a:rPr lang="en-US" altLang="ko-Kore-KR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1.55)</a:t>
                      </a:r>
                      <a:endParaRPr lang="ko-Kore-KR" sz="12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195" marR="39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455860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C9600A0A-7AA5-0848-8743-F8A25DBB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8" y="-9939"/>
            <a:ext cx="8229600" cy="616225"/>
          </a:xfrm>
        </p:spPr>
        <p:txBody>
          <a:bodyPr/>
          <a:lstStyle/>
          <a:p>
            <a:r>
              <a:rPr kumimoji="1" lang="en-US" altLang="ko-Kore-KR" dirty="0"/>
              <a:t>Primary and Secondary Outcomes at 10 Years </a:t>
            </a:r>
            <a:endParaRPr kumimoji="1" lang="ko-Kore-KR" altLang="en-US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30730C0-0B2B-1142-8DFE-A8C8FCB72F50}"/>
              </a:ext>
            </a:extLst>
          </p:cNvPr>
          <p:cNvSpPr/>
          <p:nvPr/>
        </p:nvSpPr>
        <p:spPr>
          <a:xfrm>
            <a:off x="946287" y="4661163"/>
            <a:ext cx="6875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*Hazard ratios (HR) are for the PCI group as compared with the CABG group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69F86EFC-3AF6-1C47-97D7-C9EAC6244579}"/>
              </a:ext>
            </a:extLst>
          </p:cNvPr>
          <p:cNvCxnSpPr>
            <a:cxnSpLocks/>
          </p:cNvCxnSpPr>
          <p:nvPr/>
        </p:nvCxnSpPr>
        <p:spPr>
          <a:xfrm>
            <a:off x="44246" y="970842"/>
            <a:ext cx="9089922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그림 221">
            <a:extLst>
              <a:ext uri="{FF2B5EF4-FFF2-40B4-BE49-F238E27FC236}">
                <a16:creationId xmlns:a16="http://schemas.microsoft.com/office/drawing/2014/main" id="{C91DB06A-9962-AB49-A496-4BB76C99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27" y="521107"/>
            <a:ext cx="5967120" cy="4430214"/>
          </a:xfrm>
          <a:prstGeom prst="rect">
            <a:avLst/>
          </a:prstGeom>
          <a:ln w="9525"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0331664-EAE1-094C-B4AB-70FBDE71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0" y="-19168"/>
            <a:ext cx="8229600" cy="530001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Key Subgroup Analyses: Forest Plot for Primary Endpoint </a:t>
            </a:r>
            <a:endParaRPr kumimoji="1" lang="ko-Kore-KR" altLang="en-US" sz="2400" dirty="0"/>
          </a:p>
        </p:txBody>
      </p:sp>
      <p:cxnSp>
        <p:nvCxnSpPr>
          <p:cNvPr id="223" name="Straight Connector 6">
            <a:extLst>
              <a:ext uri="{FF2B5EF4-FFF2-40B4-BE49-F238E27FC236}">
                <a16:creationId xmlns:a16="http://schemas.microsoft.com/office/drawing/2014/main" id="{7CD75136-8F07-ED4D-B916-7EB29348FDED}"/>
              </a:ext>
            </a:extLst>
          </p:cNvPr>
          <p:cNvCxnSpPr>
            <a:cxnSpLocks/>
          </p:cNvCxnSpPr>
          <p:nvPr/>
        </p:nvCxnSpPr>
        <p:spPr>
          <a:xfrm>
            <a:off x="1482527" y="970842"/>
            <a:ext cx="596712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AC3D5D-A0F4-6944-9EC9-3D17D65B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r>
              <a:rPr kumimoji="1" lang="en-US" altLang="ko-Kore-KR" dirty="0"/>
              <a:t>Limitations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985287-D3B4-DA42-889D-035CD4C9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24339"/>
            <a:ext cx="8368301" cy="3660345"/>
          </a:xfrm>
        </p:spPr>
        <p:txBody>
          <a:bodyPr>
            <a:normAutofit/>
          </a:bodyPr>
          <a:lstStyle/>
          <a:p>
            <a:r>
              <a:rPr kumimoji="1" lang="en-US" altLang="ko-Kore-KR" sz="2200" dirty="0"/>
              <a:t>Owing to the limited number of patients and low event rates, this trial did not have sufficient statistical power to detect a clinically significant difference in end-points. </a:t>
            </a:r>
          </a:p>
          <a:p>
            <a:r>
              <a:rPr kumimoji="1" lang="en-US" altLang="ko-Kore-KR" sz="2200" dirty="0"/>
              <a:t>Blinding of PCI vs. CABG was not possible; some degree of event ascertainment bias cannot be excluded.</a:t>
            </a:r>
          </a:p>
          <a:p>
            <a:r>
              <a:rPr lang="en-US" altLang="ko-Kore-KR" sz="2200" dirty="0"/>
              <a:t>We did not capture detailed information on concurrent cardiovascular medications during long-term follow-up. </a:t>
            </a:r>
          </a:p>
          <a:p>
            <a:r>
              <a:rPr kumimoji="1" lang="en-US" altLang="ko-Kore-KR" sz="2200" dirty="0"/>
              <a:t>Because we evaluated the first-generation DES (Cypher stent), our findings should be confirmed or refuted through longer follow-up of the trials involving contemporary DES (i.e., EXCEL or NOBLE). </a:t>
            </a:r>
          </a:p>
          <a:p>
            <a:endParaRPr kumimoji="1" lang="ko-Kore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3551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9407A3-D826-464A-AA07-955CA144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Summary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1B98A4-BCBD-A648-9449-1B4488C6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063229"/>
            <a:ext cx="8229600" cy="3531394"/>
          </a:xfrm>
        </p:spPr>
        <p:txBody>
          <a:bodyPr>
            <a:normAutofit lnSpcReduction="10000"/>
          </a:bodyPr>
          <a:lstStyle/>
          <a:p>
            <a:r>
              <a:rPr lang="en-US" altLang="ko-Kore-KR" dirty="0"/>
              <a:t>PRECOMBAT was a first RCT specifically targeting patients with unprotected LMCA disease. </a:t>
            </a:r>
          </a:p>
          <a:p>
            <a:r>
              <a:rPr lang="en-US" altLang="ko-Kore-KR" dirty="0"/>
              <a:t>In this longest extended follow-up, we did not detect significant difference between PCI with SES and CABG in the primary composite of death, MI, stroke, or ischemic-driven TVR at 10 years.</a:t>
            </a:r>
          </a:p>
          <a:p>
            <a:r>
              <a:rPr lang="en-US" altLang="ko-Kore-KR" dirty="0"/>
              <a:t>The 10-year incidence of composite of death, MI, or stroke and all-cause mortality were also similar between the two groups. </a:t>
            </a:r>
          </a:p>
          <a:p>
            <a:r>
              <a:rPr lang="en-US" altLang="ko-Kore-KR" dirty="0"/>
              <a:t>The 10-year rate of ischemia-driven target-vessel revascularization was 8 percentage points higher with PCI than with CABG.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032184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D12087-7260-A440-930A-C8E8914F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335"/>
            <a:ext cx="8229600" cy="857250"/>
          </a:xfrm>
        </p:spPr>
        <p:txBody>
          <a:bodyPr>
            <a:normAutofit/>
          </a:bodyPr>
          <a:lstStyle/>
          <a:p>
            <a:r>
              <a:rPr kumimoji="1" lang="en-US" altLang="ko-Kore-KR" sz="3200" dirty="0"/>
              <a:t>Conclusions</a:t>
            </a:r>
            <a:endParaRPr kumimoji="1" lang="ko-Kore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639236-0F73-C848-ADA7-D100F43E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883"/>
            <a:ext cx="8229600" cy="3394472"/>
          </a:xfrm>
        </p:spPr>
        <p:txBody>
          <a:bodyPr>
            <a:normAutofit/>
          </a:bodyPr>
          <a:lstStyle/>
          <a:p>
            <a:r>
              <a:rPr kumimoji="1" lang="en-US" altLang="ko-Kore-KR" sz="2800" b="1" dirty="0"/>
              <a:t>Ten-year follow-up of the PRECOMBAT trial of patients with LMCA disease randomized to PCI or CABG did not demonstrate significant difference in the incidence of major adverse cardiac or cerebrovascular events.</a:t>
            </a:r>
          </a:p>
          <a:p>
            <a:r>
              <a:rPr kumimoji="1" lang="en-US" altLang="ko-Kore-KR" sz="2800" b="1" dirty="0"/>
              <a:t>Because the study was underpowered, the results should be considered hypothesis-generating highlighting the need for further research. </a:t>
            </a:r>
          </a:p>
          <a:p>
            <a:endParaRPr kumimoji="1" lang="ko-Kore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9282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965225-0653-4A4A-B8C6-9EF21C98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20" y="56506"/>
            <a:ext cx="4325143" cy="4743348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1D556-ECD3-0649-B5AF-B3F24FFECE64}"/>
              </a:ext>
            </a:extLst>
          </p:cNvPr>
          <p:cNvSpPr txBox="1"/>
          <p:nvPr/>
        </p:nvSpPr>
        <p:spPr>
          <a:xfrm>
            <a:off x="1867727" y="4799854"/>
            <a:ext cx="530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Park DW, Park SJ et al. Circulation 2020:March 30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, On-line</a:t>
            </a:r>
          </a:p>
        </p:txBody>
      </p:sp>
    </p:spTree>
    <p:extLst>
      <p:ext uri="{BB962C8B-B14F-4D97-AF65-F5344CB8AC3E}">
        <p14:creationId xmlns:p14="http://schemas.microsoft.com/office/powerpoint/2010/main" val="386924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2BFA-4D82-E845-9A56-FC24C526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E6CC-9E0E-5A41-A821-7A53299C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3656"/>
            <a:ext cx="8229600" cy="3531394"/>
          </a:xfrm>
        </p:spPr>
        <p:txBody>
          <a:bodyPr>
            <a:normAutofit/>
          </a:bodyPr>
          <a:lstStyle/>
          <a:p>
            <a:r>
              <a:rPr lang="en-US" dirty="0"/>
              <a:t>Data are still limited on very long-term (beyond 5 years) outcomes of PCI or CABG in patients with left main coronary artery (LMCA) disease. </a:t>
            </a:r>
          </a:p>
          <a:p>
            <a:r>
              <a:rPr lang="en-US" dirty="0"/>
              <a:t>Available long-term studies showed conflicting results, and some studies reported a trend of late catch-up or crossover in the incidence of the primary composite outcome or all-cause mortality favoring CABG over PCI during extended follow-up.</a:t>
            </a:r>
          </a:p>
          <a:p>
            <a:r>
              <a:rPr lang="en-US" dirty="0"/>
              <a:t>Therefore, there remains uncertainty about long-term outcomes warranting additional longer-term follow-up studies. </a:t>
            </a:r>
          </a:p>
        </p:txBody>
      </p:sp>
    </p:spTree>
    <p:extLst>
      <p:ext uri="{BB962C8B-B14F-4D97-AF65-F5344CB8AC3E}">
        <p14:creationId xmlns:p14="http://schemas.microsoft.com/office/powerpoint/2010/main" val="171848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10">
            <a:extLst>
              <a:ext uri="{FF2B5EF4-FFF2-40B4-BE49-F238E27FC236}">
                <a16:creationId xmlns:a16="http://schemas.microsoft.com/office/drawing/2014/main" id="{65C99789-12CA-A543-A7DB-FD2F80090656}"/>
              </a:ext>
            </a:extLst>
          </p:cNvPr>
          <p:cNvCxnSpPr>
            <a:cxnSpLocks/>
            <a:stCxn id="28" idx="2"/>
            <a:endCxn id="35" idx="0"/>
          </p:cNvCxnSpPr>
          <p:nvPr/>
        </p:nvCxnSpPr>
        <p:spPr>
          <a:xfrm flipH="1">
            <a:off x="3168448" y="3340348"/>
            <a:ext cx="1270202" cy="46012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10">
            <a:extLst>
              <a:ext uri="{FF2B5EF4-FFF2-40B4-BE49-F238E27FC236}">
                <a16:creationId xmlns:a16="http://schemas.microsoft.com/office/drawing/2014/main" id="{5E58215A-0595-1842-AC02-0244CC210E97}"/>
              </a:ext>
            </a:extLst>
          </p:cNvPr>
          <p:cNvCxnSpPr>
            <a:cxnSpLocks/>
            <a:stCxn id="28" idx="6"/>
            <a:endCxn id="34" idx="0"/>
          </p:cNvCxnSpPr>
          <p:nvPr/>
        </p:nvCxnSpPr>
        <p:spPr>
          <a:xfrm>
            <a:off x="4705350" y="3340348"/>
            <a:ext cx="1164221" cy="4491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4F57E03-B487-944D-976C-66AD81DB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00" y="124954"/>
            <a:ext cx="8229600" cy="857250"/>
          </a:xfrm>
        </p:spPr>
        <p:txBody>
          <a:bodyPr/>
          <a:lstStyle/>
          <a:p>
            <a:r>
              <a:rPr kumimoji="1" lang="en-US" altLang="ko-Kore-KR" dirty="0"/>
              <a:t>PRECOMBAT: Trial Design</a:t>
            </a:r>
            <a:endParaRPr kumimoji="1" lang="ko-Kore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2F4E34A-B2C6-3B49-B863-75C327F41483}"/>
              </a:ext>
            </a:extLst>
          </p:cNvPr>
          <p:cNvSpPr/>
          <p:nvPr/>
        </p:nvSpPr>
        <p:spPr>
          <a:xfrm>
            <a:off x="1900719" y="3789515"/>
            <a:ext cx="2502424" cy="646331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200" kern="0">
              <a:solidFill>
                <a:sysClr val="window" lastClr="FFFF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8">
            <a:extLst>
              <a:ext uri="{FF2B5EF4-FFF2-40B4-BE49-F238E27FC236}">
                <a16:creationId xmlns:a16="http://schemas.microsoft.com/office/drawing/2014/main" id="{91B2840C-F1BD-D044-ABB4-B4EB5BE12B03}"/>
              </a:ext>
            </a:extLst>
          </p:cNvPr>
          <p:cNvCxnSpPr/>
          <p:nvPr/>
        </p:nvCxnSpPr>
        <p:spPr>
          <a:xfrm rot="5400000">
            <a:off x="4417815" y="1779519"/>
            <a:ext cx="308372" cy="238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9">
            <a:extLst>
              <a:ext uri="{FF2B5EF4-FFF2-40B4-BE49-F238E27FC236}">
                <a16:creationId xmlns:a16="http://schemas.microsoft.com/office/drawing/2014/main" id="{716F5614-9A88-F441-B6C7-A9299D6C5840}"/>
              </a:ext>
            </a:extLst>
          </p:cNvPr>
          <p:cNvCxnSpPr/>
          <p:nvPr/>
        </p:nvCxnSpPr>
        <p:spPr>
          <a:xfrm rot="5400000">
            <a:off x="4417815" y="2379613"/>
            <a:ext cx="308372" cy="238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8" name="Oval 12">
            <a:extLst>
              <a:ext uri="{FF2B5EF4-FFF2-40B4-BE49-F238E27FC236}">
                <a16:creationId xmlns:a16="http://schemas.microsoft.com/office/drawing/2014/main" id="{6B98C136-EDCC-B746-82C5-CFCACDA80A17}"/>
              </a:ext>
            </a:extLst>
          </p:cNvPr>
          <p:cNvSpPr/>
          <p:nvPr/>
        </p:nvSpPr>
        <p:spPr>
          <a:xfrm>
            <a:off x="4438650" y="3206998"/>
            <a:ext cx="266700" cy="266700"/>
          </a:xfrm>
          <a:prstGeom prst="ellipse">
            <a:avLst/>
          </a:prstGeom>
          <a:solidFill>
            <a:srgbClr val="7030A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500" kern="0" dirty="0">
                <a:solidFill>
                  <a:sysClr val="window" lastClr="FFFFFF"/>
                </a:solidFill>
                <a:highlight>
                  <a:srgbClr val="000000"/>
                </a:highligh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AF7E18-AE3A-9E42-A4B0-3A6031423FB1}"/>
              </a:ext>
            </a:extLst>
          </p:cNvPr>
          <p:cNvSpPr txBox="1"/>
          <p:nvPr/>
        </p:nvSpPr>
        <p:spPr>
          <a:xfrm>
            <a:off x="1005957" y="1914648"/>
            <a:ext cx="7132081" cy="313932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225"/>
              </a:spcAft>
              <a:defRPr/>
            </a:pPr>
            <a:r>
              <a:rPr lang="en-US" altLang="ko-Kore-KR" sz="1600" dirty="0">
                <a:latin typeface="Arial" panose="020B0604020202020204" pitchFamily="34" charset="0"/>
                <a:cs typeface="Arial" panose="020B0604020202020204" pitchFamily="34" charset="0"/>
              </a:rPr>
              <a:t>Clinical and anatomic eligibility considered by the cardiologists and surgeons</a:t>
            </a:r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869667B1-3CD1-E040-BFCA-107357E5C526}"/>
              </a:ext>
            </a:extLst>
          </p:cNvPr>
          <p:cNvSpPr/>
          <p:nvPr/>
        </p:nvSpPr>
        <p:spPr bwMode="auto">
          <a:xfrm>
            <a:off x="5488676" y="2199856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</a:t>
            </a:r>
          </a:p>
          <a:p>
            <a:pPr algn="ctr">
              <a:defRPr/>
            </a:pPr>
            <a:r>
              <a:rPr lang="en-US" sz="1600" kern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(N=854)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28FF8A29-5EF0-334D-B20D-962D7729184D}"/>
              </a:ext>
            </a:extLst>
          </p:cNvPr>
          <p:cNvSpPr/>
          <p:nvPr/>
        </p:nvSpPr>
        <p:spPr bwMode="auto">
          <a:xfrm>
            <a:off x="6151315" y="3012188"/>
            <a:ext cx="22574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Enrollment</a:t>
            </a:r>
          </a:p>
          <a:p>
            <a:pPr algn="ctr">
              <a:defRPr/>
            </a:pPr>
            <a:r>
              <a:rPr lang="en-US" kern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registry</a:t>
            </a:r>
          </a:p>
        </p:txBody>
      </p:sp>
      <p:cxnSp>
        <p:nvCxnSpPr>
          <p:cNvPr id="32" name="Straight Arrow Connector 19">
            <a:extLst>
              <a:ext uri="{FF2B5EF4-FFF2-40B4-BE49-F238E27FC236}">
                <a16:creationId xmlns:a16="http://schemas.microsoft.com/office/drawing/2014/main" id="{5E04B3AC-9120-6644-AAB6-96BAE8DF847F}"/>
              </a:ext>
            </a:extLst>
          </p:cNvPr>
          <p:cNvCxnSpPr/>
          <p:nvPr/>
        </p:nvCxnSpPr>
        <p:spPr bwMode="auto">
          <a:xfrm rot="5400000">
            <a:off x="7068273" y="2899901"/>
            <a:ext cx="309563" cy="238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20">
            <a:extLst>
              <a:ext uri="{FF2B5EF4-FFF2-40B4-BE49-F238E27FC236}">
                <a16:creationId xmlns:a16="http://schemas.microsoft.com/office/drawing/2014/main" id="{56BF2332-F1CB-664B-9300-E5851B7C69DC}"/>
              </a:ext>
            </a:extLst>
          </p:cNvPr>
          <p:cNvCxnSpPr>
            <a:cxnSpLocks/>
          </p:cNvCxnSpPr>
          <p:nvPr/>
        </p:nvCxnSpPr>
        <p:spPr>
          <a:xfrm flipV="1">
            <a:off x="4636875" y="2358871"/>
            <a:ext cx="2252599" cy="2193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455C109E-0CC3-4D49-A60A-010D7A3B5087}"/>
              </a:ext>
            </a:extLst>
          </p:cNvPr>
          <p:cNvSpPr/>
          <p:nvPr/>
        </p:nvSpPr>
        <p:spPr>
          <a:xfrm>
            <a:off x="4740858" y="3789515"/>
            <a:ext cx="2257425" cy="646331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0221366-400C-2B42-B860-6E0039BE1650}"/>
              </a:ext>
            </a:extLst>
          </p:cNvPr>
          <p:cNvSpPr/>
          <p:nvPr/>
        </p:nvSpPr>
        <p:spPr>
          <a:xfrm>
            <a:off x="2402854" y="3800476"/>
            <a:ext cx="1531188" cy="646331"/>
          </a:xfrm>
          <a:prstGeom prst="rect">
            <a:avLst/>
          </a:prstGeom>
          <a:solidFill>
            <a:srgbClr val="7030A0"/>
          </a:solidFill>
        </p:spPr>
        <p:txBody>
          <a:bodyPr wrap="none" anchor="ctr" anchorCtr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PCI (Cypher)</a:t>
            </a:r>
          </a:p>
          <a:p>
            <a:pPr algn="ctr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(N=300)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218B2F2F-E1DC-3C40-BECF-6D599CF7B68F}"/>
              </a:ext>
            </a:extLst>
          </p:cNvPr>
          <p:cNvSpPr/>
          <p:nvPr/>
        </p:nvSpPr>
        <p:spPr>
          <a:xfrm>
            <a:off x="5344156" y="3800476"/>
            <a:ext cx="1024639" cy="646331"/>
          </a:xfrm>
          <a:prstGeom prst="rect">
            <a:avLst/>
          </a:prstGeom>
          <a:solidFill>
            <a:srgbClr val="7030A0"/>
          </a:solidFill>
        </p:spPr>
        <p:txBody>
          <a:bodyPr wrap="none" anchor="ctr" anchorCtr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CABG</a:t>
            </a:r>
          </a:p>
          <a:p>
            <a:pPr algn="ctr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(N=300)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0133FB11-5AD9-CA41-9B7C-C7E9DF6D83A8}"/>
              </a:ext>
            </a:extLst>
          </p:cNvPr>
          <p:cNvSpPr/>
          <p:nvPr/>
        </p:nvSpPr>
        <p:spPr>
          <a:xfrm>
            <a:off x="127323" y="4550198"/>
            <a:ext cx="90166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Follow-up: 1 month, 6 months, 1 year, annually through 5 years</a:t>
            </a:r>
          </a:p>
          <a:p>
            <a:pPr algn="ctr">
              <a:defRPr/>
            </a:pPr>
            <a:r>
              <a:rPr lang="en-US" sz="1650" kern="0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Primary endpoint: </a:t>
            </a:r>
            <a:r>
              <a:rPr lang="en-US" sz="16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Arial" charset="0"/>
                <a:cs typeface="Arial" charset="0"/>
              </a:rPr>
              <a:t>Major adverse cardiac or cerebrovascular events (MACCE)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BEFBA1-017C-6140-90D6-697FF226B670}"/>
              </a:ext>
            </a:extLst>
          </p:cNvPr>
          <p:cNvSpPr txBox="1"/>
          <p:nvPr/>
        </p:nvSpPr>
        <p:spPr>
          <a:xfrm>
            <a:off x="1779508" y="3243630"/>
            <a:ext cx="233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200" dirty="0">
                <a:latin typeface="Arial" panose="020B0604020202020204" pitchFamily="34" charset="0"/>
                <a:cs typeface="Arial" panose="020B0604020202020204" pitchFamily="34" charset="0"/>
              </a:rPr>
              <a:t>Stratified by participating center</a:t>
            </a:r>
            <a:endParaRPr kumimoji="1" lang="ko-Kore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FCB3BE0-5F33-6642-948D-0C00D3DF24C4}"/>
              </a:ext>
            </a:extLst>
          </p:cNvPr>
          <p:cNvGrpSpPr/>
          <p:nvPr/>
        </p:nvGrpSpPr>
        <p:grpSpPr>
          <a:xfrm>
            <a:off x="3354246" y="2528833"/>
            <a:ext cx="2470907" cy="671979"/>
            <a:chOff x="3354246" y="2447808"/>
            <a:chExt cx="2470907" cy="671979"/>
          </a:xfrm>
        </p:grpSpPr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24B2CB8D-BBE2-C043-A0A0-38DA4903FED6}"/>
                </a:ext>
              </a:extLst>
            </p:cNvPr>
            <p:cNvSpPr/>
            <p:nvPr/>
          </p:nvSpPr>
          <p:spPr>
            <a:xfrm>
              <a:off x="3883819" y="2470595"/>
              <a:ext cx="1376363" cy="644129"/>
            </a:xfrm>
            <a:prstGeom prst="roundRec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6239E04-6EB6-9B48-9E07-F59E333B935D}"/>
                </a:ext>
              </a:extLst>
            </p:cNvPr>
            <p:cNvSpPr/>
            <p:nvPr/>
          </p:nvSpPr>
          <p:spPr>
            <a:xfrm>
              <a:off x="3354246" y="2447808"/>
              <a:ext cx="2470907" cy="671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25"/>
                </a:spcAft>
                <a:defRPr/>
              </a:pPr>
              <a:r>
                <a:rPr lang="en-US" altLang="ko-Kore-K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Randomized</a:t>
              </a:r>
            </a:p>
            <a:p>
              <a:pPr algn="ctr">
                <a:spcAft>
                  <a:spcPts val="225"/>
                </a:spcAft>
                <a:defRPr/>
              </a:pPr>
              <a:r>
                <a:rPr lang="en-US" altLang="ko-Kore-K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(N=600)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2BA9773-CD27-A746-BCB3-85B01487D225}"/>
              </a:ext>
            </a:extLst>
          </p:cNvPr>
          <p:cNvSpPr txBox="1"/>
          <p:nvPr/>
        </p:nvSpPr>
        <p:spPr>
          <a:xfrm>
            <a:off x="4041888" y="2188272"/>
            <a:ext cx="51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6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kumimoji="1" lang="ko-Kore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9EB25EE-F5A2-C249-B1E5-E745A308A225}"/>
              </a:ext>
            </a:extLst>
          </p:cNvPr>
          <p:cNvGrpSpPr/>
          <p:nvPr/>
        </p:nvGrpSpPr>
        <p:grpSpPr>
          <a:xfrm>
            <a:off x="1312101" y="929977"/>
            <a:ext cx="6510403" cy="733534"/>
            <a:chOff x="1312101" y="895252"/>
            <a:chExt cx="6510403" cy="73353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8E78FF52-A6AC-8D4A-ACBE-A16231CA621A}"/>
                </a:ext>
              </a:extLst>
            </p:cNvPr>
            <p:cNvSpPr/>
            <p:nvPr/>
          </p:nvSpPr>
          <p:spPr>
            <a:xfrm>
              <a:off x="1312101" y="926572"/>
              <a:ext cx="6510403" cy="647479"/>
            </a:xfrm>
            <a:prstGeom prst="roundRect">
              <a:avLst/>
            </a:prstGeom>
            <a:solidFill>
              <a:srgbClr val="7030A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" lastClr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0FBD46C-F234-FC43-8576-AA2A74BC5E7C}"/>
                </a:ext>
              </a:extLst>
            </p:cNvPr>
            <p:cNvSpPr/>
            <p:nvPr/>
          </p:nvSpPr>
          <p:spPr>
            <a:xfrm>
              <a:off x="1450672" y="895252"/>
              <a:ext cx="6230584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25"/>
                </a:spcAft>
                <a:defRPr/>
              </a:pPr>
              <a:r>
                <a:rPr lang="en-US" altLang="ko-Kore-KR" sz="2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1454 patients with LMCA disease </a:t>
              </a:r>
            </a:p>
            <a:p>
              <a:pPr algn="ctr">
                <a:spcAft>
                  <a:spcPts val="225"/>
                </a:spcAft>
                <a:defRPr/>
              </a:pPr>
              <a:r>
                <a:rPr lang="en-US" altLang="ko-Kore-KR" sz="2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from April 2004 to August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91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3398" y="180050"/>
            <a:ext cx="6858000" cy="552450"/>
          </a:xfrm>
        </p:spPr>
        <p:txBody>
          <a:bodyPr anchor="ctr"/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PRECOMBAT Trial at 2 Year and at 5 Year</a:t>
            </a:r>
          </a:p>
        </p:txBody>
      </p:sp>
      <p:pic>
        <p:nvPicPr>
          <p:cNvPr id="3" name="그림 2" descr="화면, 텍스트, 모니터, 검은색이(가) 표시된 사진&#10;&#10;자동 생성된 설명">
            <a:extLst>
              <a:ext uri="{FF2B5EF4-FFF2-40B4-BE49-F238E27FC236}">
                <a16:creationId xmlns:a16="http://schemas.microsoft.com/office/drawing/2014/main" id="{4BA7E862-BE06-8C42-948B-03BABA59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6" y="1834600"/>
            <a:ext cx="3830247" cy="242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61D52-BFC5-C74A-B4A6-79A80B7A86BD}"/>
              </a:ext>
            </a:extLst>
          </p:cNvPr>
          <p:cNvSpPr txBox="1"/>
          <p:nvPr/>
        </p:nvSpPr>
        <p:spPr>
          <a:xfrm>
            <a:off x="433337" y="974036"/>
            <a:ext cx="827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600" dirty="0">
                <a:latin typeface="Arial" panose="020B0604020202020204" pitchFamily="34" charset="0"/>
                <a:cs typeface="Arial" panose="020B0604020202020204" pitchFamily="34" charset="0"/>
              </a:rPr>
              <a:t>Primary endpoint: MACCE (a composite of death from any cause, MI, stroke, or ischemia-driven target-vessel revascularization) </a:t>
            </a:r>
            <a:endParaRPr kumimoji="1" lang="ko-Kore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 descr="텍스트, 모니터, 검은색, 화면이(가) 표시된 사진&#10;&#10;자동 생성된 설명">
            <a:extLst>
              <a:ext uri="{FF2B5EF4-FFF2-40B4-BE49-F238E27FC236}">
                <a16:creationId xmlns:a16="http://schemas.microsoft.com/office/drawing/2014/main" id="{A9587FB6-0D4F-874F-8ADC-57F68F6D6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66" y="1834601"/>
            <a:ext cx="3899821" cy="24130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CCA3D-B15F-484A-9164-E7F03A65F14F}"/>
              </a:ext>
            </a:extLst>
          </p:cNvPr>
          <p:cNvSpPr txBox="1"/>
          <p:nvPr/>
        </p:nvSpPr>
        <p:spPr>
          <a:xfrm>
            <a:off x="1779106" y="1489867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Report</a:t>
            </a:r>
            <a:endParaRPr kumimoji="1" lang="ko-Kore-KR" altLang="en-US" b="1" dirty="0">
              <a:solidFill>
                <a:srgbClr val="37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D3B54-D219-154B-BD85-BA077DD7F27F}"/>
              </a:ext>
            </a:extLst>
          </p:cNvPr>
          <p:cNvSpPr txBox="1"/>
          <p:nvPr/>
        </p:nvSpPr>
        <p:spPr>
          <a:xfrm>
            <a:off x="5923723" y="1489867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 dirty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Report</a:t>
            </a:r>
            <a:endParaRPr kumimoji="1" lang="ko-Kore-KR" altLang="en-US" b="1" dirty="0">
              <a:solidFill>
                <a:srgbClr val="372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2156B-1315-8D44-8A67-AC16A97DF9DC}"/>
              </a:ext>
            </a:extLst>
          </p:cNvPr>
          <p:cNvSpPr txBox="1"/>
          <p:nvPr/>
        </p:nvSpPr>
        <p:spPr>
          <a:xfrm>
            <a:off x="1597780" y="4253949"/>
            <a:ext cx="187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" dirty="0">
                <a:latin typeface="Arial" panose="020B0604020202020204" pitchFamily="34" charset="0"/>
                <a:cs typeface="Arial" panose="020B0604020202020204" pitchFamily="34" charset="0"/>
              </a:rPr>
              <a:t>NEJM 2011;364:1718-27</a:t>
            </a:r>
            <a:endParaRPr kumimoji="1" lang="ko-Kore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27E95-9E43-7541-9F96-063AA7A6FAC6}"/>
              </a:ext>
            </a:extLst>
          </p:cNvPr>
          <p:cNvSpPr txBox="1"/>
          <p:nvPr/>
        </p:nvSpPr>
        <p:spPr>
          <a:xfrm>
            <a:off x="5459598" y="4253949"/>
            <a:ext cx="274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" dirty="0">
                <a:latin typeface="Arial" panose="020B0604020202020204" pitchFamily="34" charset="0"/>
                <a:cs typeface="Arial" panose="020B0604020202020204" pitchFamily="34" charset="0"/>
              </a:rPr>
              <a:t>J Am Coll Cardiol. 2015;65:2198-206</a:t>
            </a:r>
            <a:endParaRPr kumimoji="1" lang="ko-Kore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0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96348" y="204239"/>
            <a:ext cx="2743200" cy="748954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Major </a:t>
            </a:r>
            <a:br>
              <a:rPr lang="en-US" altLang="ko-KR" sz="2700" dirty="0">
                <a:solidFill>
                  <a:schemeClr val="tx1"/>
                </a:solidFill>
                <a:ea typeface="굴림" charset="-127"/>
              </a:rPr>
            </a:b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Inclusion Criteria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587" y="1111320"/>
            <a:ext cx="4438804" cy="3475435"/>
          </a:xfrm>
        </p:spPr>
        <p:txBody>
          <a:bodyPr>
            <a:normAutofit fontScale="92500"/>
          </a:bodyPr>
          <a:lstStyle/>
          <a:p>
            <a:pPr marL="214313" indent="-214313">
              <a:lnSpc>
                <a:spcPct val="120000"/>
              </a:lnSpc>
            </a:pPr>
            <a:r>
              <a:rPr lang="en-US" altLang="ko-KR" sz="1800" dirty="0">
                <a:latin typeface="Arial" pitchFamily="34" charset="0"/>
                <a:ea typeface="굴림" pitchFamily="50" charset="-127"/>
                <a:sym typeface="Symbol" pitchFamily="18" charset="2"/>
              </a:rPr>
              <a:t> </a:t>
            </a: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18 years of age.</a:t>
            </a:r>
          </a:p>
          <a:p>
            <a:pPr marL="214313" indent="-214313">
              <a:lnSpc>
                <a:spcPct val="120000"/>
              </a:lnSpc>
            </a:pP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Significant 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ULMCA stenosis (&gt;50%)</a:t>
            </a:r>
          </a:p>
          <a:p>
            <a:pPr marL="214313" indent="-214313">
              <a:lnSpc>
                <a:spcPct val="120000"/>
              </a:lnSpc>
            </a:pP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Left main lesion and lesions outside ULMCA (if present) </a:t>
            </a:r>
            <a:r>
              <a:rPr lang="en-US" altLang="ko-KR" sz="1800" u="sng" dirty="0">
                <a:latin typeface="Arial" pitchFamily="34" charset="0"/>
                <a:ea typeface="굴림" pitchFamily="50" charset="-127"/>
              </a:rPr>
              <a:t>potentially comparably treatable with PCI and CABG, </a:t>
            </a: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determined by physician and operators</a:t>
            </a:r>
          </a:p>
          <a:p>
            <a:pPr marL="214313" indent="-214313">
              <a:lnSpc>
                <a:spcPct val="120000"/>
              </a:lnSpc>
            </a:pPr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Objective evidence of ischemia or ischemic symptom with angina or NSTEMI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AF392A-4135-4643-94BE-91935C18C440}"/>
              </a:ext>
            </a:extLst>
          </p:cNvPr>
          <p:cNvSpPr txBox="1">
            <a:spLocks noChangeArrowheads="1"/>
          </p:cNvSpPr>
          <p:nvPr/>
        </p:nvSpPr>
        <p:spPr>
          <a:xfrm>
            <a:off x="4823176" y="1085041"/>
            <a:ext cx="4241312" cy="334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Any contraindication to DAPT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Any previous PCI within 1 year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Previous CABG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Chronic total occlusion &gt; 1 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AMI within 1 week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Shock or LV EF &lt; 30%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Planed surgery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Disabled stroke</a:t>
            </a:r>
          </a:p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Other comorbidity, such as CRF, liver disease, </a:t>
            </a:r>
            <a:r>
              <a:rPr lang="en-US" altLang="ko-KR" sz="1800" dirty="0" err="1">
                <a:latin typeface="Arial" pitchFamily="34" charset="0"/>
                <a:ea typeface="굴림" pitchFamily="50" charset="-127"/>
              </a:rPr>
              <a:t>etc</a:t>
            </a:r>
            <a:endParaRPr lang="en-US" altLang="ko-KR" sz="1800" dirty="0">
              <a:latin typeface="Arial" pitchFamily="34" charset="0"/>
              <a:ea typeface="굴림" pitchFamily="50" charset="-127"/>
            </a:endParaRPr>
          </a:p>
          <a:p>
            <a:pPr marL="214313" indent="-214313"/>
            <a:endParaRPr lang="en-US" altLang="ko-KR" sz="1800" dirty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50AF5E-77ED-ED4A-B2EB-BF36EB5F8465}"/>
              </a:ext>
            </a:extLst>
          </p:cNvPr>
          <p:cNvSpPr txBox="1">
            <a:spLocks noChangeArrowheads="1"/>
          </p:cNvSpPr>
          <p:nvPr/>
        </p:nvSpPr>
        <p:spPr>
          <a:xfrm>
            <a:off x="5486400" y="75673"/>
            <a:ext cx="2743200" cy="888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Major </a:t>
            </a:r>
            <a:br>
              <a:rPr lang="en-US" altLang="ko-KR" sz="2400" dirty="0">
                <a:solidFill>
                  <a:schemeClr val="tx1"/>
                </a:solidFill>
                <a:ea typeface="굴림" charset="-127"/>
              </a:rPr>
            </a:br>
            <a:r>
              <a:rPr lang="en-US" altLang="ko-KR" sz="2400" dirty="0">
                <a:solidFill>
                  <a:schemeClr val="tx1"/>
                </a:solidFill>
                <a:ea typeface="굴림" charset="-127"/>
              </a:rPr>
              <a:t>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213484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7626" y="260126"/>
            <a:ext cx="3071191" cy="5524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Primary Outcome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626" y="1209025"/>
            <a:ext cx="3995531" cy="3284318"/>
          </a:xfrm>
        </p:spPr>
        <p:txBody>
          <a:bodyPr>
            <a:normAutofit/>
          </a:bodyPr>
          <a:lstStyle/>
          <a:p>
            <a:pPr marL="214313" indent="-214313"/>
            <a:r>
              <a:rPr lang="en-US" altLang="ko-KR" sz="1800" dirty="0">
                <a:latin typeface="Arial" pitchFamily="34" charset="0"/>
                <a:ea typeface="굴림" pitchFamily="50" charset="-127"/>
              </a:rPr>
              <a:t>Cumulative rate of major adverse cardiac or cerebrovascular events (MACCE) at 10-year after randomization</a:t>
            </a:r>
          </a:p>
          <a:p>
            <a:pPr marL="214313" indent="-214313"/>
            <a:endParaRPr lang="en-US" altLang="ko-KR" sz="1100" dirty="0">
              <a:latin typeface="Arial" pitchFamily="34" charset="0"/>
              <a:ea typeface="굴림" pitchFamily="50" charset="-127"/>
            </a:endParaRPr>
          </a:p>
          <a:p>
            <a:pPr marL="514350" lvl="1"/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굴림" pitchFamily="50" charset="-127"/>
              </a:rPr>
              <a:t>Death from any cause</a:t>
            </a:r>
          </a:p>
          <a:p>
            <a:pPr marL="514350" lvl="1"/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굴림" pitchFamily="50" charset="-127"/>
              </a:rPr>
              <a:t>Myocardial infarction</a:t>
            </a:r>
          </a:p>
          <a:p>
            <a:pPr marL="514350" lvl="1"/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굴림" pitchFamily="50" charset="-127"/>
              </a:rPr>
              <a:t>Stroke</a:t>
            </a:r>
          </a:p>
          <a:p>
            <a:pPr marL="514350" lvl="1"/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굴림" pitchFamily="50" charset="-127"/>
              </a:rPr>
              <a:t>Ischemia-driven TVR</a:t>
            </a:r>
          </a:p>
          <a:p>
            <a:pPr marL="214313" indent="-214313"/>
            <a:endParaRPr lang="en-US" altLang="ko-KR" sz="1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20E00-4BC6-5340-9E6F-D5226C2CE02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199192"/>
            <a:ext cx="4532243" cy="328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Myocardial Infarction</a:t>
            </a:r>
          </a:p>
          <a:p>
            <a:pPr marL="300038" lvl="1" indent="0">
              <a:buFont typeface="Arial"/>
              <a:buNone/>
              <a:defRPr/>
            </a:pPr>
            <a:r>
              <a:rPr lang="en-US" sz="1800" dirty="0"/>
              <a:t>≤48 H: new Q waves and CK-MB </a:t>
            </a:r>
            <a:r>
              <a:rPr lang="en-US" sz="1800" dirty="0">
                <a:sym typeface="Symbol"/>
              </a:rPr>
              <a:t> 5 times</a:t>
            </a:r>
            <a:r>
              <a:rPr lang="en-US" sz="1800" dirty="0"/>
              <a:t> </a:t>
            </a:r>
          </a:p>
          <a:p>
            <a:pPr marL="300038" lvl="1" indent="0">
              <a:buFont typeface="Arial"/>
              <a:buNone/>
              <a:defRPr/>
            </a:pPr>
            <a:r>
              <a:rPr lang="en-US" sz="1800" dirty="0"/>
              <a:t>&gt;48 H: Any CK-MB elevation and</a:t>
            </a:r>
          </a:p>
          <a:p>
            <a:pPr marL="300038" lvl="1" indent="0" defTabSz="459581">
              <a:buFont typeface="Arial"/>
              <a:buNone/>
              <a:tabLst>
                <a:tab pos="1145381" algn="l"/>
              </a:tabLst>
              <a:defRPr/>
            </a:pPr>
            <a:r>
              <a:rPr lang="en-US" sz="1800" dirty="0"/>
              <a:t>            ischemic symptoms/signs</a:t>
            </a:r>
          </a:p>
          <a:p>
            <a:pPr marL="214313">
              <a:defRPr/>
            </a:pPr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ea typeface="굴림" charset="-127"/>
              </a:rPr>
              <a:t>Stroke</a:t>
            </a:r>
            <a:r>
              <a:rPr lang="en-US" altLang="ko-KR" sz="1800" dirty="0">
                <a:ea typeface="굴림" charset="-127"/>
              </a:rPr>
              <a:t>: confirmed by imaging and neurologist</a:t>
            </a:r>
          </a:p>
          <a:p>
            <a:pPr marL="214313">
              <a:defRPr/>
            </a:pPr>
            <a:r>
              <a:rPr lang="en-US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ea typeface="굴림" charset="-127"/>
              </a:rPr>
              <a:t>TVR (target-vessel revascularization)</a:t>
            </a:r>
          </a:p>
          <a:p>
            <a:pPr marL="514350" lvl="1">
              <a:buFont typeface="Arial" charset="0"/>
              <a:buChar char="-"/>
              <a:tabLst>
                <a:tab pos="1076325" algn="l"/>
                <a:tab pos="1206104" algn="l"/>
                <a:tab pos="1414463" algn="l"/>
              </a:tabLst>
              <a:defRPr/>
            </a:pPr>
            <a:r>
              <a:rPr lang="en-US" altLang="ko-KR" sz="1800" dirty="0">
                <a:ea typeface="굴림" charset="-127"/>
              </a:rPr>
              <a:t>Ischemia-driven: angiographic stenosis &gt;50% and ischemic symptom/sign or angiographic stenosis &gt;70%</a:t>
            </a:r>
          </a:p>
          <a:p>
            <a:pPr marL="214313" indent="-214313">
              <a:defRPr/>
            </a:pPr>
            <a:endParaRPr lang="en-US" altLang="ko-KR" sz="1800" dirty="0">
              <a:ea typeface="굴림" charset="-12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6DFB2-8566-AF49-B017-549BC93D5AFE}"/>
              </a:ext>
            </a:extLst>
          </p:cNvPr>
          <p:cNvSpPr txBox="1">
            <a:spLocks noChangeArrowheads="1"/>
          </p:cNvSpPr>
          <p:nvPr/>
        </p:nvSpPr>
        <p:spPr>
          <a:xfrm>
            <a:off x="4721088" y="260126"/>
            <a:ext cx="2842591" cy="552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ko-KR" sz="2700" dirty="0">
                <a:solidFill>
                  <a:schemeClr val="tx1"/>
                </a:solidFill>
                <a:ea typeface="굴림" charset="-127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77649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B5FA9-5447-B747-A624-6F429A9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solidFill>
                  <a:schemeClr val="tx1"/>
                </a:solidFill>
              </a:rPr>
              <a:t>Major Secondary Outcomes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9D80C4-7580-774B-805B-4829671F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ore-KR" dirty="0"/>
              <a:t>Individual components of the primary composite outcome,</a:t>
            </a:r>
          </a:p>
          <a:p>
            <a:r>
              <a:rPr kumimoji="1" lang="en-US" altLang="ko-Kore-KR" dirty="0"/>
              <a:t>A composite of death, MI, or stroke,</a:t>
            </a:r>
          </a:p>
          <a:p>
            <a:r>
              <a:rPr kumimoji="1" lang="en-US" altLang="ko-Kore-KR" dirty="0"/>
              <a:t>Any revascularization, or</a:t>
            </a:r>
          </a:p>
          <a:p>
            <a:r>
              <a:rPr kumimoji="1" lang="en-US" altLang="ko-Kore-KR" dirty="0"/>
              <a:t>Definite stent thrombosis or symptomatic graft occlusion. 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8579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21794-4622-1E4F-B466-3F2D535C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solidFill>
                  <a:schemeClr val="tx1"/>
                </a:solidFill>
              </a:rPr>
              <a:t>10-Year Follow-Up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64142D-876D-7647-BAF3-5289FD00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456"/>
            <a:ext cx="8229600" cy="3394472"/>
          </a:xfrm>
        </p:spPr>
        <p:txBody>
          <a:bodyPr>
            <a:normAutofit fontScale="92500"/>
          </a:bodyPr>
          <a:lstStyle/>
          <a:p>
            <a:r>
              <a:rPr kumimoji="1" lang="en-US" altLang="ko-Kore-KR" dirty="0"/>
              <a:t>Although the PRECOMBAT was initially planned to complete</a:t>
            </a:r>
            <a:r>
              <a:rPr kumimoji="1" lang="ko-KR" altLang="en-US" dirty="0"/>
              <a:t> </a:t>
            </a:r>
            <a:r>
              <a:rPr kumimoji="1" lang="en-US" altLang="ko-KR" dirty="0"/>
              <a:t>FU </a:t>
            </a:r>
            <a:r>
              <a:rPr kumimoji="1" lang="en-US" altLang="ko-Kore-KR" dirty="0"/>
              <a:t>at 5 years in the original protocol, all participating centers agreed to participate in an </a:t>
            </a:r>
            <a:r>
              <a:rPr lang="en-US" altLang="ko-Kore-KR" dirty="0"/>
              <a:t>investigator-driven extension of follow-up of 10 years.</a:t>
            </a:r>
          </a:p>
          <a:p>
            <a:r>
              <a:rPr lang="en-US" altLang="ko-Kore-KR" dirty="0"/>
              <a:t>Information on adverse clinical events and survival data was obtained through (electronic) healthcare record review and national death registry checks of the Korean National Health Insurance Service (NHIS) database.</a:t>
            </a:r>
          </a:p>
          <a:p>
            <a:r>
              <a:rPr lang="en-US" altLang="ko-Kore-KR" dirty="0"/>
              <a:t>The NHIS is a single-payer program of a universal health coverage system and provides mandatory health care for all Korean citizens, with an enrollment rate of more than 97%.  </a:t>
            </a:r>
            <a:r>
              <a:rPr kumimoji="1" lang="en-US" altLang="ko-Kore-KR" dirty="0"/>
              <a:t> 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88457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1818</TotalTime>
  <Words>3661</Words>
  <Application>Microsoft Macintosh PowerPoint</Application>
  <PresentationFormat>화면 슬라이드 쇼(16:9)</PresentationFormat>
  <Paragraphs>599</Paragraphs>
  <Slides>26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맑은 고딕</vt:lpstr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Office 테마</vt:lpstr>
      <vt:lpstr>Ten-year Outcomes After Drug-Eluting Stents Versus Coronary Artery Bypass Grafting For Left Main Coronary Disease - Extended FU of PRECOMBAT</vt:lpstr>
      <vt:lpstr>Disclosures: Dr. Duk-Woo Park</vt:lpstr>
      <vt:lpstr>Background</vt:lpstr>
      <vt:lpstr>PRECOMBAT: Trial Design</vt:lpstr>
      <vt:lpstr>PRECOMBAT Trial at 2 Year and at 5 Year</vt:lpstr>
      <vt:lpstr>Major  Inclusion Criteria</vt:lpstr>
      <vt:lpstr>Primary Outcome</vt:lpstr>
      <vt:lpstr>Major Secondary Outcomes</vt:lpstr>
      <vt:lpstr>10-Year Follow-Up</vt:lpstr>
      <vt:lpstr>Participating Centers</vt:lpstr>
      <vt:lpstr>Statistical Analysis</vt:lpstr>
      <vt:lpstr>Baseline Clinical Characteristics</vt:lpstr>
      <vt:lpstr>Baseline Clinical Characteristics</vt:lpstr>
      <vt:lpstr>Baseline Angiographic Characteristics</vt:lpstr>
      <vt:lpstr>Procedural or Operative Characteristics</vt:lpstr>
      <vt:lpstr>PowerPoint 프레젠테이션</vt:lpstr>
      <vt:lpstr>Primary Endpoint of MACCE: ITT Population </vt:lpstr>
      <vt:lpstr>Composite of Death, MI, or Stroke</vt:lpstr>
      <vt:lpstr>Death from Any Cause</vt:lpstr>
      <vt:lpstr>Ischemic-Driven Target-Vessel Revascularization</vt:lpstr>
      <vt:lpstr>Primary and Secondary Outcomes at 10 Years </vt:lpstr>
      <vt:lpstr>Key Subgroup Analyses: Forest Plot for Primary Endpoint </vt:lpstr>
      <vt:lpstr>Limitations</vt:lpstr>
      <vt:lpstr>Summary</vt:lpstr>
      <vt:lpstr>Conclusions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박덕우</cp:lastModifiedBy>
  <cp:revision>216</cp:revision>
  <dcterms:created xsi:type="dcterms:W3CDTF">2010-04-12T23:12:02Z</dcterms:created>
  <dcterms:modified xsi:type="dcterms:W3CDTF">2020-03-30T00:43:19Z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