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6" r:id="rId5"/>
    <p:sldMasterId id="2147483725" r:id="rId6"/>
    <p:sldMasterId id="2147483732" r:id="rId7"/>
  </p:sldMasterIdLst>
  <p:notesMasterIdLst>
    <p:notesMasterId r:id="rId34"/>
  </p:notesMasterIdLst>
  <p:handoutMasterIdLst>
    <p:handoutMasterId r:id="rId35"/>
  </p:handoutMasterIdLst>
  <p:sldIdLst>
    <p:sldId id="1281" r:id="rId8"/>
    <p:sldId id="1130" r:id="rId9"/>
    <p:sldId id="1250" r:id="rId10"/>
    <p:sldId id="1298" r:id="rId11"/>
    <p:sldId id="753" r:id="rId12"/>
    <p:sldId id="563" r:id="rId13"/>
    <p:sldId id="695" r:id="rId14"/>
    <p:sldId id="1217" r:id="rId15"/>
    <p:sldId id="859" r:id="rId16"/>
    <p:sldId id="1315" r:id="rId17"/>
    <p:sldId id="1316" r:id="rId18"/>
    <p:sldId id="1255" r:id="rId19"/>
    <p:sldId id="1317" r:id="rId20"/>
    <p:sldId id="1291" r:id="rId21"/>
    <p:sldId id="1179" r:id="rId22"/>
    <p:sldId id="1319" r:id="rId23"/>
    <p:sldId id="1260" r:id="rId24"/>
    <p:sldId id="1320" r:id="rId25"/>
    <p:sldId id="1311" r:id="rId26"/>
    <p:sldId id="1270" r:id="rId27"/>
    <p:sldId id="1211" r:id="rId28"/>
    <p:sldId id="1228" r:id="rId29"/>
    <p:sldId id="1229" r:id="rId30"/>
    <p:sldId id="1312" r:id="rId31"/>
    <p:sldId id="1145" r:id="rId32"/>
    <p:sldId id="1174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1248" userDrawn="1">
          <p15:clr>
            <a:srgbClr val="A4A3A4"/>
          </p15:clr>
        </p15:guide>
        <p15:guide id="3" pos="53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rin Rogers" initials="ER [2]" lastIdx="5" clrIdx="6">
    <p:extLst>
      <p:ext uri="{19B8F6BF-5375-455C-9EA6-DF929625EA0E}">
        <p15:presenceInfo xmlns:p15="http://schemas.microsoft.com/office/powerpoint/2012/main" userId="S::Erin_Rogers@edwards.com::d4fef7db-dbf7-49f5-b048-1e7222f2d824" providerId="AD"/>
      </p:ext>
    </p:extLst>
  </p:cmAuthor>
  <p:cmAuthor id="1" name="Leticia Barraza Fields" initials="LBF" lastIdx="33" clrIdx="0">
    <p:extLst>
      <p:ext uri="{19B8F6BF-5375-455C-9EA6-DF929625EA0E}">
        <p15:presenceInfo xmlns:p15="http://schemas.microsoft.com/office/powerpoint/2012/main" userId="S-1-5-21-757294454-3041214230-1244278596-112131" providerId="AD"/>
      </p:ext>
    </p:extLst>
  </p:cmAuthor>
  <p:cmAuthor id="8" name="carlie gaunty" initials="cg" lastIdx="16" clrIdx="7">
    <p:extLst>
      <p:ext uri="{19B8F6BF-5375-455C-9EA6-DF929625EA0E}">
        <p15:presenceInfo xmlns:p15="http://schemas.microsoft.com/office/powerpoint/2012/main" userId="carlie gaunty" providerId="None"/>
      </p:ext>
    </p:extLst>
  </p:cmAuthor>
  <p:cmAuthor id="2" name="Tenley.Koepnick" initials="TSK" lastIdx="31" clrIdx="1">
    <p:extLst>
      <p:ext uri="{19B8F6BF-5375-455C-9EA6-DF929625EA0E}">
        <p15:presenceInfo xmlns:p15="http://schemas.microsoft.com/office/powerpoint/2012/main" userId="Tenley.Koepnick" providerId="None"/>
      </p:ext>
    </p:extLst>
  </p:cmAuthor>
  <p:cmAuthor id="9" name="Jaime Wheeler" initials="JW" lastIdx="9" clrIdx="8">
    <p:extLst>
      <p:ext uri="{19B8F6BF-5375-455C-9EA6-DF929625EA0E}">
        <p15:presenceInfo xmlns:p15="http://schemas.microsoft.com/office/powerpoint/2012/main" userId="S::Jaime_Wheeler@edwards.com::f0e095b4-0d38-4e92-b987-8e88767ba4b6" providerId="AD"/>
      </p:ext>
    </p:extLst>
  </p:cmAuthor>
  <p:cmAuthor id="3" name="Michael Lu" initials="ML" lastIdx="28" clrIdx="2">
    <p:extLst>
      <p:ext uri="{19B8F6BF-5375-455C-9EA6-DF929625EA0E}">
        <p15:presenceInfo xmlns:p15="http://schemas.microsoft.com/office/powerpoint/2012/main" userId="S-1-5-21-757294454-3041214230-1244278596-68017" providerId="AD"/>
      </p:ext>
    </p:extLst>
  </p:cmAuthor>
  <p:cmAuthor id="4" name="Vinny Podichetty" initials="VP" lastIdx="8" clrIdx="3">
    <p:extLst>
      <p:ext uri="{19B8F6BF-5375-455C-9EA6-DF929625EA0E}">
        <p15:presenceInfo xmlns:p15="http://schemas.microsoft.com/office/powerpoint/2012/main" userId="S-1-5-21-757294454-3041214230-1244278596-112130" providerId="AD"/>
      </p:ext>
    </p:extLst>
  </p:cmAuthor>
  <p:cmAuthor id="5" name="Erin Rogers" initials="ER" lastIdx="180" clrIdx="4">
    <p:extLst>
      <p:ext uri="{19B8F6BF-5375-455C-9EA6-DF929625EA0E}">
        <p15:presenceInfo xmlns:p15="http://schemas.microsoft.com/office/powerpoint/2012/main" userId="S-1-5-21-757294454-3041214230-1244278596-139386" providerId="AD"/>
      </p:ext>
    </p:extLst>
  </p:cmAuthor>
  <p:cmAuthor id="6" name="Tracey Fine" initials="TF" lastIdx="2" clrIdx="5">
    <p:extLst>
      <p:ext uri="{19B8F6BF-5375-455C-9EA6-DF929625EA0E}">
        <p15:presenceInfo xmlns:p15="http://schemas.microsoft.com/office/powerpoint/2012/main" userId="S-1-5-21-757294454-3041214230-1244278596-149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1FE00"/>
    <a:srgbClr val="85F5E9"/>
    <a:srgbClr val="6699FF"/>
    <a:srgbClr val="30508D"/>
    <a:srgbClr val="2B477D"/>
    <a:srgbClr val="0D1B38"/>
    <a:srgbClr val="2C4981"/>
    <a:srgbClr val="FDE25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024" autoAdjust="0"/>
    <p:restoredTop sz="93400" autoAdjust="0"/>
  </p:normalViewPr>
  <p:slideViewPr>
    <p:cSldViewPr snapToGrid="0" showGuides="1">
      <p:cViewPr varScale="1">
        <p:scale>
          <a:sx n="91" d="100"/>
          <a:sy n="91" d="100"/>
        </p:scale>
        <p:origin x="216" y="240"/>
      </p:cViewPr>
      <p:guideLst>
        <p:guide orient="horz" pos="1056"/>
        <p:guide pos="1248"/>
        <p:guide pos="53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6192402178711"/>
          <c:y val="6.643748835835496E-2"/>
          <c:w val="0.80968371894775115"/>
          <c:h val="0.80458883906782819"/>
        </c:manualLayout>
      </c:layout>
      <c:lineChart>
        <c:grouping val="standard"/>
        <c:varyColors val="0"/>
        <c:ser>
          <c:idx val="0"/>
          <c:order val="0"/>
          <c:tx>
            <c:v>Surgery</c:v>
          </c:tx>
          <c:spPr>
            <a:ln w="57150">
              <a:solidFill>
                <a:srgbClr val="F1FE00"/>
              </a:solidFill>
            </a:ln>
          </c:spPr>
          <c:marker>
            <c:spPr>
              <a:solidFill>
                <a:srgbClr val="FFFF66"/>
              </a:solidFill>
              <a:ln w="57150">
                <a:solidFill>
                  <a:srgbClr val="F1FE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AREA'!$E$17:$E$30</c:f>
                <c:numCache>
                  <c:formatCode>General</c:formatCode>
                  <c:ptCount val="14"/>
                  <c:pt idx="0">
                    <c:v>0.6</c:v>
                  </c:pt>
                  <c:pt idx="1">
                    <c:v>0.2</c:v>
                  </c:pt>
                  <c:pt idx="13">
                    <c:v>0.3</c:v>
                  </c:pt>
                </c:numCache>
              </c:numRef>
            </c:plus>
            <c:minus>
              <c:numRef>
                <c:f>'AV AREA'!$E$17:$E$30</c:f>
                <c:numCache>
                  <c:formatCode>General</c:formatCode>
                  <c:ptCount val="14"/>
                  <c:pt idx="0">
                    <c:v>0.6</c:v>
                  </c:pt>
                  <c:pt idx="1">
                    <c:v>0.2</c:v>
                  </c:pt>
                  <c:pt idx="13">
                    <c:v>0.3</c:v>
                  </c:pt>
                </c:numCache>
              </c:numRef>
            </c:minus>
          </c:errBars>
          <c:cat>
            <c:strRef>
              <c:f>'AV AREA'!$B$3:$B$16</c:f>
              <c:strCache>
                <c:ptCount val="14"/>
                <c:pt idx="0">
                  <c:v>Baseline </c:v>
                </c:pt>
                <c:pt idx="1">
                  <c:v>30 Day </c:v>
                </c:pt>
                <c:pt idx="7">
                  <c:v>1 Year</c:v>
                </c:pt>
                <c:pt idx="13">
                  <c:v>1 Year </c:v>
                </c:pt>
              </c:strCache>
            </c:strRef>
          </c:cat>
          <c:val>
            <c:numRef>
              <c:f>'AV AREA'!$D$17:$D$30</c:f>
              <c:numCache>
                <c:formatCode>0.00</c:formatCode>
                <c:ptCount val="14"/>
                <c:pt idx="0">
                  <c:v>48.3</c:v>
                </c:pt>
                <c:pt idx="1">
                  <c:v>11.2</c:v>
                </c:pt>
                <c:pt idx="7">
                  <c:v>11.6</c:v>
                </c:pt>
                <c:pt idx="13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BA-42A3-A8C3-A09593F6FBDF}"/>
            </c:ext>
          </c:extLst>
        </c:ser>
        <c:ser>
          <c:idx val="1"/>
          <c:order val="1"/>
          <c:tx>
            <c:v>TAVR</c:v>
          </c:tx>
          <c:spPr>
            <a:ln w="57150">
              <a:solidFill>
                <a:srgbClr val="85F5E9"/>
              </a:solidFill>
            </a:ln>
          </c:spPr>
          <c:marker>
            <c:spPr>
              <a:solidFill>
                <a:srgbClr val="85F5E9"/>
              </a:solidFill>
              <a:ln w="57150">
                <a:solidFill>
                  <a:srgbClr val="85F5E9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 AREA'!$E$3:$E$16</c:f>
                <c:numCache>
                  <c:formatCode>General</c:formatCode>
                  <c:ptCount val="14"/>
                  <c:pt idx="0">
                    <c:v>0.6</c:v>
                  </c:pt>
                  <c:pt idx="1">
                    <c:v>0.2</c:v>
                  </c:pt>
                  <c:pt idx="13">
                    <c:v>0.3</c:v>
                  </c:pt>
                </c:numCache>
              </c:numRef>
            </c:plus>
            <c:minus>
              <c:numRef>
                <c:f>'AV AREA'!$E$3:$E$16</c:f>
                <c:numCache>
                  <c:formatCode>General</c:formatCode>
                  <c:ptCount val="14"/>
                  <c:pt idx="0">
                    <c:v>0.6</c:v>
                  </c:pt>
                  <c:pt idx="1">
                    <c:v>0.2</c:v>
                  </c:pt>
                  <c:pt idx="13">
                    <c:v>0.3</c:v>
                  </c:pt>
                </c:numCache>
              </c:numRef>
            </c:minus>
          </c:errBars>
          <c:cat>
            <c:strRef>
              <c:f>'AV AREA'!$B$3:$B$16</c:f>
              <c:strCache>
                <c:ptCount val="14"/>
                <c:pt idx="0">
                  <c:v>Baseline </c:v>
                </c:pt>
                <c:pt idx="1">
                  <c:v>30 Day </c:v>
                </c:pt>
                <c:pt idx="7">
                  <c:v>1 Year</c:v>
                </c:pt>
                <c:pt idx="13">
                  <c:v>1 Year </c:v>
                </c:pt>
              </c:strCache>
            </c:strRef>
          </c:cat>
          <c:val>
            <c:numRef>
              <c:f>'AV AREA'!$D$3:$D$16</c:f>
              <c:numCache>
                <c:formatCode>0.00</c:formatCode>
                <c:ptCount val="14"/>
                <c:pt idx="0">
                  <c:v>49.4</c:v>
                </c:pt>
                <c:pt idx="1">
                  <c:v>12.8</c:v>
                </c:pt>
                <c:pt idx="7">
                  <c:v>13.6</c:v>
                </c:pt>
                <c:pt idx="13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BA-42A3-A8C3-A09593F6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301472"/>
        <c:axId val="473304608"/>
      </c:lineChart>
      <c:catAx>
        <c:axId val="47330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 b="0">
                <a:solidFill>
                  <a:srgbClr val="85F5E9"/>
                </a:solidFill>
              </a:defRPr>
            </a:pPr>
            <a:endParaRPr lang="en-US"/>
          </a:p>
        </c:txPr>
        <c:crossAx val="473304608"/>
        <c:crosses val="autoZero"/>
        <c:auto val="1"/>
        <c:lblAlgn val="ctr"/>
        <c:lblOffset val="100"/>
        <c:noMultiLvlLbl val="0"/>
      </c:catAx>
      <c:valAx>
        <c:axId val="473304608"/>
        <c:scaling>
          <c:orientation val="minMax"/>
          <c:max val="5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en-US"/>
          </a:p>
        </c:txPr>
        <c:crossAx val="473301472"/>
        <c:crosses val="autoZero"/>
        <c:crossBetween val="between"/>
        <c:majorUnit val="10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6192402178711"/>
          <c:y val="6.643748835835496E-2"/>
          <c:w val="0.80968371894775115"/>
          <c:h val="0.80458883906782819"/>
        </c:manualLayout>
      </c:layout>
      <c:lineChart>
        <c:grouping val="standard"/>
        <c:varyColors val="0"/>
        <c:ser>
          <c:idx val="0"/>
          <c:order val="0"/>
          <c:tx>
            <c:v>Surgery</c:v>
          </c:tx>
          <c:spPr>
            <a:ln w="57150">
              <a:solidFill>
                <a:srgbClr val="F1FE00"/>
              </a:solidFill>
            </a:ln>
          </c:spPr>
          <c:marker>
            <c:spPr>
              <a:solidFill>
                <a:srgbClr val="FFFF66"/>
              </a:solidFill>
              <a:ln w="57150">
                <a:solidFill>
                  <a:srgbClr val="F1FE00"/>
                </a:solidFill>
              </a:ln>
            </c:spPr>
          </c:marker>
          <c:cat>
            <c:strRef>
              <c:f>'AV AREA'!$B$3:$B$16</c:f>
              <c:strCache>
                <c:ptCount val="14"/>
                <c:pt idx="0">
                  <c:v>Baseline </c:v>
                </c:pt>
                <c:pt idx="1">
                  <c:v>30 Day </c:v>
                </c:pt>
                <c:pt idx="7">
                  <c:v>1 Year </c:v>
                </c:pt>
                <c:pt idx="13">
                  <c:v>2 year</c:v>
                </c:pt>
              </c:strCache>
            </c:strRef>
          </c:cat>
          <c:val>
            <c:numRef>
              <c:f>'AV AREA'!$D$17:$D$30</c:f>
              <c:numCache>
                <c:formatCode>0.00</c:formatCode>
                <c:ptCount val="14"/>
                <c:pt idx="0">
                  <c:v>0.8</c:v>
                </c:pt>
                <c:pt idx="1">
                  <c:v>1.8</c:v>
                </c:pt>
                <c:pt idx="7">
                  <c:v>1.8</c:v>
                </c:pt>
                <c:pt idx="1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BA-42A3-A8C3-A09593F6FBDF}"/>
            </c:ext>
          </c:extLst>
        </c:ser>
        <c:ser>
          <c:idx val="1"/>
          <c:order val="1"/>
          <c:tx>
            <c:v>TAVR</c:v>
          </c:tx>
          <c:spPr>
            <a:ln w="57150">
              <a:solidFill>
                <a:srgbClr val="85F5E9"/>
              </a:solidFill>
            </a:ln>
          </c:spPr>
          <c:marker>
            <c:spPr>
              <a:solidFill>
                <a:srgbClr val="85F5E9"/>
              </a:solidFill>
              <a:ln w="57150">
                <a:solidFill>
                  <a:srgbClr val="85F5E9"/>
                </a:solidFill>
              </a:ln>
            </c:spPr>
          </c:marker>
          <c:cat>
            <c:strRef>
              <c:f>'AV AREA'!$B$3:$B$16</c:f>
              <c:strCache>
                <c:ptCount val="14"/>
                <c:pt idx="0">
                  <c:v>Baseline </c:v>
                </c:pt>
                <c:pt idx="1">
                  <c:v>30 Day </c:v>
                </c:pt>
                <c:pt idx="7">
                  <c:v>1 Year </c:v>
                </c:pt>
                <c:pt idx="13">
                  <c:v>2 year</c:v>
                </c:pt>
              </c:strCache>
            </c:strRef>
          </c:cat>
          <c:val>
            <c:numRef>
              <c:f>'AV AREA'!$D$3:$D$16</c:f>
              <c:numCache>
                <c:formatCode>0.00</c:formatCode>
                <c:ptCount val="14"/>
                <c:pt idx="0">
                  <c:v>0.8</c:v>
                </c:pt>
                <c:pt idx="1">
                  <c:v>1.7</c:v>
                </c:pt>
                <c:pt idx="7">
                  <c:v>1.7</c:v>
                </c:pt>
                <c:pt idx="13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0BA-42A3-A8C3-A09593F6F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3301472"/>
        <c:axId val="473304608"/>
      </c:lineChart>
      <c:catAx>
        <c:axId val="473301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 b="0">
                <a:solidFill>
                  <a:srgbClr val="85F5E9"/>
                </a:solidFill>
              </a:defRPr>
            </a:pPr>
            <a:endParaRPr lang="en-US"/>
          </a:p>
        </c:txPr>
        <c:crossAx val="473304608"/>
        <c:crosses val="autoZero"/>
        <c:auto val="1"/>
        <c:lblAlgn val="ctr"/>
        <c:lblOffset val="100"/>
        <c:noMultiLvlLbl val="0"/>
      </c:catAx>
      <c:valAx>
        <c:axId val="473304608"/>
        <c:scaling>
          <c:orientation val="minMax"/>
          <c:max val="2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en-US"/>
          </a:p>
        </c:txPr>
        <c:crossAx val="473301472"/>
        <c:crosses val="autoZero"/>
        <c:crossBetween val="between"/>
        <c:majorUnit val="0.5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90361924687983E-2"/>
          <c:y val="8.5722027001074438E-2"/>
          <c:w val="0.8333191112130095"/>
          <c:h val="0.775120186443405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ITT!$C$1</c:f>
              <c:strCache>
                <c:ptCount val="1"/>
                <c:pt idx="0">
                  <c:v>None?Trace</c:v>
                </c:pt>
              </c:strCache>
            </c:strRef>
          </c:tx>
          <c:spPr>
            <a:solidFill>
              <a:srgbClr val="FFAAA7"/>
            </a:solidFill>
            <a:effectLst>
              <a:outerShdw blurRad="40000" dist="1778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186-41E2-B62C-4CFD6052466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186-41E2-B62C-4CFD6052466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186-41E2-B62C-4CFD6052466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186-41E2-B62C-4CFD60524669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70.4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86-41E2-B62C-4CFD605246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97.1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86-41E2-B62C-4CFD605246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69.8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86-41E2-B62C-4CFD6052466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97.4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86-41E2-B62C-4CFD605246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73.5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0-4D22-AE61-C5AC7D4691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97.7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0-4D22-AE61-C5AC7D469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00B050"/>
                      </a:solidFill>
                    </a:ln>
                  </c:spPr>
                </c15:leaderLines>
              </c:ext>
            </c:extLst>
          </c:dLbls>
          <c:cat>
            <c:strRef>
              <c:f>ITT!$B$2:$B$11</c:f>
              <c:strCache>
                <c:ptCount val="9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  <c:pt idx="7">
                  <c:v>TAVR</c:v>
                </c:pt>
                <c:pt idx="8">
                  <c:v>Surgery</c:v>
                </c:pt>
              </c:strCache>
            </c:strRef>
          </c:cat>
          <c:val>
            <c:numRef>
              <c:f>ITT!$C$2:$C$11</c:f>
              <c:numCache>
                <c:formatCode>0.0%</c:formatCode>
                <c:ptCount val="10"/>
                <c:pt idx="1">
                  <c:v>0.70399999999999996</c:v>
                </c:pt>
                <c:pt idx="2">
                  <c:v>0.97099999999999997</c:v>
                </c:pt>
                <c:pt idx="4">
                  <c:v>0.69799999999999995</c:v>
                </c:pt>
                <c:pt idx="5">
                  <c:v>0.97399999999999998</c:v>
                </c:pt>
                <c:pt idx="7">
                  <c:v>0.73599999999999999</c:v>
                </c:pt>
                <c:pt idx="8">
                  <c:v>0.97799999999999998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9-4C45-8EF1-04C56BCD4E08}"/>
            </c:ext>
          </c:extLst>
        </c:ser>
        <c:ser>
          <c:idx val="1"/>
          <c:order val="1"/>
          <c:tx>
            <c:strRef>
              <c:f>ITT!$D$1</c:f>
              <c:strCache>
                <c:ptCount val="1"/>
                <c:pt idx="0">
                  <c:v>Mild</c:v>
                </c:pt>
              </c:strCache>
            </c:strRef>
          </c:tx>
          <c:spPr>
            <a:gradFill flip="none" rotWithShape="1">
              <a:gsLst>
                <a:gs pos="0">
                  <a:srgbClr val="6FBDEE">
                    <a:shade val="30000"/>
                    <a:satMod val="115000"/>
                  </a:srgbClr>
                </a:gs>
                <a:gs pos="50000">
                  <a:srgbClr val="6FBDEE">
                    <a:shade val="67500"/>
                    <a:satMod val="115000"/>
                  </a:srgbClr>
                </a:gs>
                <a:gs pos="100000">
                  <a:srgbClr val="6FBDEE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86-41E2-B62C-4CFD60524669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2.9</a:t>
                    </a:r>
                    <a:endParaRPr lang="en-US" dirty="0"/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86-41E2-B62C-4CFD6052466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86-41E2-B62C-4CFD60524669}"/>
                </c:ext>
              </c:extLst>
            </c:dLbl>
            <c:dLbl>
              <c:idx val="5"/>
              <c:layout>
                <c:manualLayout>
                  <c:x val="-2.5791654003539067E-3"/>
                  <c:y val="2.373104812129202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/>
                      <a:t>2.1</a:t>
                    </a:r>
                    <a:endParaRPr lang="en-US" dirty="0"/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19516960906439E-2"/>
                      <c:h val="6.24917600527356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86-41E2-B62C-4CFD6052466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26.0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C0-4D22-AE61-C5AC7D46912E}"/>
                </c:ext>
              </c:extLst>
            </c:dLbl>
            <c:dLbl>
              <c:idx val="8"/>
              <c:layout>
                <c:manualLayout>
                  <c:x val="-3.9624205446974793E-3"/>
                  <c:y val="5.3526697429136473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>
                      <a:defRPr sz="1800" b="1">
                        <a:solidFill>
                          <a:srgbClr val="002060"/>
                        </a:solidFill>
                      </a:defRPr>
                    </a:pPr>
                    <a:r>
                      <a:rPr lang="en-US" dirty="0"/>
                      <a:t>2.3</a:t>
                    </a:r>
                  </a:p>
                </c:rich>
              </c:tx>
              <c:spPr>
                <a:solidFill>
                  <a:srgbClr val="6FBDEE"/>
                </a:solidFill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13897538288168E-2"/>
                      <c:h val="6.26499670402109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7C0-4D22-AE61-C5AC7D46912E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ITT!$B$2:$B$11</c:f>
              <c:strCache>
                <c:ptCount val="9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  <c:pt idx="7">
                  <c:v>TAVR</c:v>
                </c:pt>
                <c:pt idx="8">
                  <c:v>Surgery</c:v>
                </c:pt>
              </c:strCache>
            </c:strRef>
          </c:cat>
          <c:val>
            <c:numRef>
              <c:f>ITT!$D$2:$D$11</c:f>
              <c:numCache>
                <c:formatCode>0.0%</c:formatCode>
                <c:ptCount val="10"/>
                <c:pt idx="1">
                  <c:v>0.28799999999999998</c:v>
                </c:pt>
                <c:pt idx="2">
                  <c:v>2.9000000000000001E-2</c:v>
                </c:pt>
                <c:pt idx="4">
                  <c:v>0.29399999999999998</c:v>
                </c:pt>
                <c:pt idx="5">
                  <c:v>1.7999999999999999E-2</c:v>
                </c:pt>
                <c:pt idx="7">
                  <c:v>0.26</c:v>
                </c:pt>
                <c:pt idx="8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9-4C45-8EF1-04C56BCD4E08}"/>
            </c:ext>
          </c:extLst>
        </c:ser>
        <c:ser>
          <c:idx val="2"/>
          <c:order val="2"/>
          <c:tx>
            <c:strRef>
              <c:f>ITT!$E$1</c:f>
              <c:strCache>
                <c:ptCount val="1"/>
                <c:pt idx="0">
                  <c:v>&gt;Mod</c:v>
                </c:pt>
              </c:strCache>
            </c:strRef>
          </c:tx>
          <c:spPr>
            <a:solidFill>
              <a:srgbClr val="F1FE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86-41E2-B62C-4CFD605246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86-41E2-B62C-4CFD605246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86-41E2-B62C-4CFD605246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86-41E2-B62C-4CFD605246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C0-4D22-AE61-C5AC7D46912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C0-4D22-AE61-C5AC7D46912E}"/>
                </c:ext>
              </c:extLst>
            </c:dLbl>
            <c:spPr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ITT!$B$2:$B$11</c:f>
              <c:strCache>
                <c:ptCount val="9"/>
                <c:pt idx="1">
                  <c:v>TAVR      (N=487)</c:v>
                </c:pt>
                <c:pt idx="2">
                  <c:v>Surgery       (N=421)</c:v>
                </c:pt>
                <c:pt idx="4">
                  <c:v>TAVR       (N=466)</c:v>
                </c:pt>
                <c:pt idx="5">
                  <c:v>Surgery       (N=381)</c:v>
                </c:pt>
                <c:pt idx="7">
                  <c:v>TAVR</c:v>
                </c:pt>
                <c:pt idx="8">
                  <c:v>Surgery</c:v>
                </c:pt>
              </c:strCache>
            </c:strRef>
          </c:cat>
          <c:val>
            <c:numRef>
              <c:f>ITT!$E$2:$E$11</c:f>
              <c:numCache>
                <c:formatCode>0.0%</c:formatCode>
                <c:ptCount val="10"/>
                <c:pt idx="1">
                  <c:v>8.0000000000000002E-3</c:v>
                </c:pt>
                <c:pt idx="2">
                  <c:v>0</c:v>
                </c:pt>
                <c:pt idx="4">
                  <c:v>8.0000000000000002E-3</c:v>
                </c:pt>
                <c:pt idx="5">
                  <c:v>8.0000000000000002E-3</c:v>
                </c:pt>
                <c:pt idx="7">
                  <c:v>5.0000000000000001E-3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9-4C45-8EF1-04C56BCD4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94126256"/>
        <c:axId val="194126648"/>
      </c:barChart>
      <c:dateAx>
        <c:axId val="19412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>
                <a:solidFill>
                  <a:schemeClr val="tx1"/>
                </a:solidFill>
              </a:defRPr>
            </a:pPr>
            <a:endParaRPr lang="en-US"/>
          </a:p>
        </c:txPr>
        <c:crossAx val="194126648"/>
        <c:crosses val="autoZero"/>
        <c:auto val="0"/>
        <c:lblOffset val="100"/>
        <c:baseTimeUnit val="days"/>
      </c:dateAx>
      <c:valAx>
        <c:axId val="19412664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2000" b="0">
                <a:solidFill>
                  <a:schemeClr val="tx1"/>
                </a:solidFill>
              </a:defRPr>
            </a:pPr>
            <a:endParaRPr lang="en-US"/>
          </a:p>
        </c:txPr>
        <c:crossAx val="194126256"/>
        <c:crossesAt val="1"/>
        <c:crossBetween val="between"/>
        <c:majorUnit val="0.2"/>
      </c:valAx>
      <c:spPr>
        <a:solidFill>
          <a:srgbClr val="002060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0.21203</cdr:x>
      <cdr:y>0.65649</cdr:y>
    </cdr:from>
    <cdr:to>
      <cdr:x>0.89261</cdr:x>
      <cdr:y>0.66525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0789CD-2AE7-4666-9153-7DD50EA4B461}"/>
            </a:ext>
          </a:extLst>
        </cdr:cNvPr>
        <cdr:cNvCxnSpPr/>
      </cdr:nvCxnSpPr>
      <cdr:spPr>
        <a:xfrm xmlns:a="http://schemas.openxmlformats.org/drawingml/2006/main" flipV="1">
          <a:off x="2155216" y="3062784"/>
          <a:ext cx="6917933" cy="4085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85F5E9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0.21173</cdr:x>
      <cdr:y>0.19126</cdr:y>
    </cdr:from>
    <cdr:to>
      <cdr:x>0.90151</cdr:x>
      <cdr:y>0.19126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F0789CD-2AE7-4666-9153-7DD50EA4B461}"/>
            </a:ext>
          </a:extLst>
        </cdr:cNvPr>
        <cdr:cNvCxnSpPr/>
      </cdr:nvCxnSpPr>
      <cdr:spPr>
        <a:xfrm xmlns:a="http://schemas.openxmlformats.org/drawingml/2006/main">
          <a:off x="2152177" y="892297"/>
          <a:ext cx="7011437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85F5E9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1DE2-28FF-477F-86AD-B4A94ACE181F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9C77C-4651-4BF7-89E6-54EFF9691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48CDB7-3A79-4A43-9545-36D71F490378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05F72E-1086-4CFD-8818-E0AB896B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2338"/>
            <a:endParaRPr lang="en-US" dirty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247120-4D42-4C3C-9243-3CE32065A9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6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38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74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7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84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69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1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B0400-47A9-4EA8-B376-A7B6FCFF7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6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4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2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5F72E-1086-4CFD-8818-E0AB896BF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76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0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05F72E-1086-4CFD-8818-E0AB896BF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37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 bwMode="white">
          <a:xfrm>
            <a:off x="1314449" y="6025625"/>
            <a:ext cx="7073195" cy="307975"/>
          </a:xfrm>
        </p:spPr>
        <p:txBody>
          <a:bodyPr anchor="ctr"/>
          <a:lstStyle>
            <a:lvl1pPr>
              <a:defRPr sz="1400" i="0">
                <a:solidFill>
                  <a:srgbClr val="CDC68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1273176"/>
            <a:ext cx="10363200" cy="1470025"/>
          </a:xfrm>
        </p:spPr>
        <p:txBody>
          <a:bodyPr anchor="b"/>
          <a:lstStyle>
            <a:lvl1pPr algn="l">
              <a:defRPr sz="2800">
                <a:solidFill>
                  <a:srgbClr val="FFFF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320800" y="3505200"/>
            <a:ext cx="10363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i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10" name="Picture 9" descr="Partner_3_Trial_K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96" y="5813735"/>
            <a:ext cx="1732636" cy="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6593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55776" y="1981200"/>
            <a:ext cx="9717024" cy="403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02" y="1524001"/>
            <a:ext cx="11175997" cy="4572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>
                <a:solidFill>
                  <a:srgbClr val="FFFF66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12923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52943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453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585" y="2488688"/>
            <a:ext cx="10977032" cy="636025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tretch>
            <a:fillRect/>
          </a:stretch>
        </p:blipFill>
        <p:spPr>
          <a:xfrm>
            <a:off x="6998170" y="-342900"/>
            <a:ext cx="471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0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3" y="1381401"/>
            <a:ext cx="10972800" cy="47083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800"/>
            </a:lvl2pPr>
            <a:lvl3pPr>
              <a:buClr>
                <a:schemeClr val="accent4"/>
              </a:buClr>
              <a:buFont typeface="Arial" pitchFamily="34" charset="0"/>
              <a:buChar char="–"/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2060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7711889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, Hight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40936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299667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55776" y="1987805"/>
            <a:ext cx="9717024" cy="4032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45585" y="1524001"/>
            <a:ext cx="10977033" cy="4651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accent4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48166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463801" y="2103439"/>
            <a:ext cx="7228417" cy="335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53990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194097"/>
            <a:ext cx="10363200" cy="1470025"/>
          </a:xfrm>
        </p:spPr>
        <p:txBody>
          <a:bodyPr anchor="b"/>
          <a:lstStyle>
            <a:lvl1pPr algn="l">
              <a:defRPr sz="2800">
                <a:solidFill>
                  <a:srgbClr val="FFFF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6998170" y="0"/>
            <a:ext cx="4717143" cy="6515100"/>
          </a:xfrm>
          <a:prstGeom prst="rect">
            <a:avLst/>
          </a:prstGeom>
        </p:spPr>
      </p:pic>
      <p:pic>
        <p:nvPicPr>
          <p:cNvPr id="10" name="Picture 9" descr="Partner_3_Trial_K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50" y="4149185"/>
            <a:ext cx="2905921" cy="14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9250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585" y="2488688"/>
            <a:ext cx="10977032" cy="636025"/>
          </a:xfrm>
          <a:prstGeom prst="rect">
            <a:avLst/>
          </a:prstGeom>
        </p:spPr>
        <p:txBody>
          <a:bodyPr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5" descr="ed_heart.ai"/>
          <p:cNvPicPr>
            <a:picLocks noChangeAspect="1"/>
          </p:cNvPicPr>
          <p:nvPr userDrawn="1"/>
        </p:nvPicPr>
        <p:blipFill>
          <a:blip r:embed="rId2" cstate="print">
            <a:alphaModFix amt="10000"/>
          </a:blip>
          <a:stretch>
            <a:fillRect/>
          </a:stretch>
        </p:blipFill>
        <p:spPr>
          <a:xfrm>
            <a:off x="6998170" y="-342900"/>
            <a:ext cx="471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27467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3" y="1381401"/>
            <a:ext cx="10972800" cy="470832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800"/>
            </a:lvl2pPr>
            <a:lvl3pPr>
              <a:buClr>
                <a:schemeClr val="accent4"/>
              </a:buClr>
              <a:buFont typeface="Arial" pitchFamily="34" charset="0"/>
              <a:buChar char="–"/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076036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defRPr sz="2200"/>
            </a:lvl1pPr>
            <a:lvl2pPr marL="688975" indent="-231775">
              <a:spcBef>
                <a:spcPts val="25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047534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, Hight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714" y="1381401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310352" y="1375098"/>
            <a:ext cx="5498881" cy="4875389"/>
          </a:xfrm>
          <a:prstGeom prst="rect">
            <a:avLst/>
          </a:prstGeom>
        </p:spPr>
        <p:txBody>
          <a:bodyPr/>
          <a:lstStyle>
            <a:lvl1pPr marL="174625" indent="-174625">
              <a:spcBef>
                <a:spcPts val="1200"/>
              </a:spcBef>
              <a:buClr>
                <a:schemeClr val="accent4"/>
              </a:buClr>
              <a:buNone/>
              <a:defRPr sz="2100" b="1">
                <a:solidFill>
                  <a:schemeClr val="accent4"/>
                </a:solidFill>
              </a:defRPr>
            </a:lvl1pPr>
            <a:lvl2pPr marL="688975" indent="-231775">
              <a:spcBef>
                <a:spcPts val="600"/>
              </a:spcBef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78560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870414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55776" y="1987805"/>
            <a:ext cx="9717024" cy="4032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45585" y="1524001"/>
            <a:ext cx="10977033" cy="465137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accent4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47840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,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4576" y="6356351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fld id="{4ECA2066-C095-4B8E-9573-772045B6EA9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463801" y="2103439"/>
            <a:ext cx="7228417" cy="33559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290" y="171450"/>
            <a:ext cx="8675511" cy="9525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3000"/>
              </a:lnSpc>
              <a:defRPr sz="26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38595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54707-AF6A-43A3-87FB-72114151FC90}" type="datetimeFigureOut">
              <a:rPr lang="en-US" smtClean="0"/>
              <a:t>3/21/20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7FD6-8362-4923-803C-4B6C4AAA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3443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TCT18_CRF_pres_slide_16-9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0013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8" name="Picture 7" descr="Partner_3_Trial_K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" y="107908"/>
            <a:ext cx="2196596" cy="11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091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838" indent="-223838">
              <a:spcAft>
                <a:spcPts val="0"/>
              </a:spcAft>
              <a:buClr>
                <a:srgbClr val="FFFF66"/>
              </a:buClr>
              <a:buFont typeface="Arial"/>
              <a:buChar char="•"/>
              <a:defRPr sz="2800" b="0" i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400" b="1"/>
            </a:lvl2pPr>
            <a:lvl3pPr>
              <a:spcBef>
                <a:spcPts val="600"/>
              </a:spcBef>
              <a:buFont typeface="Lucida Grande"/>
              <a:buChar char="–"/>
              <a:defRPr b="0"/>
            </a:lvl3pPr>
            <a:lvl4pPr>
              <a:spcBef>
                <a:spcPts val="600"/>
              </a:spcBef>
              <a:buFont typeface="Lucida Grande"/>
              <a:buChar char="·"/>
              <a:defRPr b="0"/>
            </a:lvl4pPr>
            <a:lvl5pPr>
              <a:spcBef>
                <a:spcPts val="600"/>
              </a:spcBef>
              <a:buFont typeface="Lucida Grande"/>
              <a:buChar char="»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645027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18483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39558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Picture 3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43017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 descr="TCT18-ppt-slide-no-logos-no-bar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761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3732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17648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5135" y="1565295"/>
            <a:ext cx="10639244" cy="1355725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ct val="100000"/>
              </a:lnSpc>
              <a:def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611723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3838" indent="-223838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Clr>
                <a:schemeClr val="accent2"/>
              </a:buClr>
              <a:buFont typeface="Lucida Grande"/>
              <a:buChar char="–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Clr>
                <a:schemeClr val="accent2"/>
              </a:buClr>
              <a:buFont typeface="Lucida Grande"/>
              <a:buChar char="·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Clr>
                <a:schemeClr val="accent2"/>
              </a:buClr>
              <a:buFont typeface="Lucida Grande"/>
              <a:buChar char="»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14523"/>
      </p:ext>
    </p:extLst>
  </p:cSld>
  <p:clrMapOvr>
    <a:masterClrMapping/>
  </p:clrMapOvr>
  <p:transition spd="slow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71" y="1371601"/>
            <a:ext cx="5357949" cy="4754563"/>
          </a:xfrm>
        </p:spPr>
        <p:txBody>
          <a:bodyPr/>
          <a:lstStyle>
            <a:lvl1pPr marL="223838" indent="-223838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Clr>
                <a:schemeClr val="accent2"/>
              </a:buClr>
              <a:buFont typeface="Lucida Grande"/>
              <a:buChar char="–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Clr>
                <a:schemeClr val="accent2"/>
              </a:buClr>
              <a:buFont typeface="Lucida Grande"/>
              <a:buChar char="·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Clr>
                <a:schemeClr val="accent2"/>
              </a:buClr>
              <a:buFont typeface="Lucida Grande"/>
              <a:buChar char="»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458308" y="1371601"/>
            <a:ext cx="5357949" cy="4754563"/>
          </a:xfrm>
        </p:spPr>
        <p:txBody>
          <a:bodyPr/>
          <a:lstStyle>
            <a:lvl1pPr marL="223838" indent="-223838"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Clr>
                <a:schemeClr val="accent2"/>
              </a:buClr>
              <a:buFont typeface="Lucida Grande"/>
              <a:buChar char="–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Clr>
                <a:schemeClr val="accent2"/>
              </a:buClr>
              <a:buFont typeface="Lucida Grande"/>
              <a:buChar char="·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Clr>
                <a:schemeClr val="accent2"/>
              </a:buClr>
              <a:buFont typeface="Lucida Grande"/>
              <a:buChar char="»"/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367208"/>
      </p:ext>
    </p:extLst>
  </p:cSld>
  <p:clrMapOvr>
    <a:masterClrMapping/>
  </p:clrMapOvr>
  <p:transition spd="slow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3120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4402090"/>
            <a:ext cx="11176000" cy="1917020"/>
          </a:xfrm>
        </p:spPr>
        <p:txBody>
          <a:bodyPr anchor="b" anchorCtr="0"/>
          <a:lstStyle>
            <a:lvl1pPr marL="223838" indent="-223838"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/>
              <a:buChar char="•"/>
              <a:defRPr sz="1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Font typeface="Lucida Grande"/>
              <a:buChar char="–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Font typeface="Lucida Grande"/>
              <a:buChar char="·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Font typeface="Lucida Grande"/>
              <a:buChar char="»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43887077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227C-5C6F-CB43-A202-51611B28C28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98673"/>
      </p:ext>
    </p:extLst>
  </p:cSld>
  <p:clrMapOvr>
    <a:masterClrMapping/>
  </p:clrMapOvr>
  <p:transition spd="slow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5135" y="1565295"/>
            <a:ext cx="10639244" cy="1355725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ct val="100000"/>
              </a:lnSpc>
              <a:def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814037"/>
      </p:ext>
    </p:extLst>
  </p:cSld>
  <p:clrMapOvr>
    <a:masterClrMapping/>
  </p:clrMapOvr>
  <p:transition spd="slow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749300" y="3946526"/>
            <a:ext cx="10913533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260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56219" y="1424186"/>
            <a:ext cx="10119783" cy="615553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24213"/>
            <a:ext cx="10913533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333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TCT18_CRF_pres_slide_16-9_blu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39631"/>
      </p:ext>
    </p:extLst>
  </p:cSld>
  <p:clrMapOvr>
    <a:masterClrMapping/>
  </p:clrMapOvr>
  <p:transition spd="slow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133" baseline="0"/>
            </a:lvl3pPr>
            <a:lvl4pPr>
              <a:defRPr sz="1867" baseline="0"/>
            </a:lvl4pPr>
            <a:lvl5pPr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</p:spPr>
      </p:pic>
      <p:pic>
        <p:nvPicPr>
          <p:cNvPr id="6" name="Picture 5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7" name="Picture 6" descr="Partner_3_Trial_K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" y="107907"/>
            <a:ext cx="2294274" cy="11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6947"/>
      </p:ext>
    </p:extLst>
  </p:cSld>
  <p:clrMapOvr>
    <a:masterClrMapping/>
  </p:clrMapOvr>
  <p:transition spd="slow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9551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2990"/>
      </p:ext>
    </p:extLst>
  </p:cSld>
  <p:clrMapOvr>
    <a:masterClrMapping/>
  </p:clrMapOvr>
  <p:transition spd="slow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38812"/>
      </p:ext>
    </p:extLst>
  </p:cSld>
  <p:clrMapOvr>
    <a:masterClrMapping/>
  </p:clrMapOvr>
  <p:transition spd="slow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CT18_CRF_pres_slide_16-9_bl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Picture 3" descr="TCT18-ppt-slide-no-logos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9097"/>
      </p:ext>
    </p:extLst>
  </p:cSld>
  <p:clrMapOvr>
    <a:masterClrMapping/>
  </p:clrMapOvr>
  <p:transition spd="slow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 descr="TCT18-ppt-slide-no-logos-no-bar-16-9_01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613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31379"/>
      </p:ext>
    </p:extLst>
  </p:cSld>
  <p:clrMapOvr>
    <a:masterClrMapping/>
  </p:clrMapOvr>
  <p:transition spd="slow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no-bar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4697"/>
      </p:ext>
    </p:extLst>
  </p:cSld>
  <p:clrMapOvr>
    <a:masterClrMapping/>
  </p:clrMapOvr>
  <p:transition spd="slow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CT18-ppt-slide-no-logos-16-9_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526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+yellow1s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0"/>
              </a:spcAft>
              <a:buNone/>
              <a:defRPr sz="2800" b="0" i="1">
                <a:solidFill>
                  <a:srgbClr val="FFFF66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b="0"/>
            </a:lvl2pPr>
            <a:lvl3pPr>
              <a:spcBef>
                <a:spcPts val="1200"/>
              </a:spcBef>
              <a:spcAft>
                <a:spcPts val="0"/>
              </a:spcAft>
              <a:buFont typeface="Lucida Grande"/>
              <a:buChar char="–"/>
              <a:defRPr b="0"/>
            </a:lvl3pPr>
            <a:lvl4pPr>
              <a:spcBef>
                <a:spcPts val="1200"/>
              </a:spcBef>
              <a:buFont typeface="Lucida Grande"/>
              <a:buChar char="·"/>
              <a:defRPr b="0"/>
            </a:lvl4pPr>
            <a:lvl5pPr>
              <a:spcBef>
                <a:spcPts val="600"/>
              </a:spcBef>
              <a:buFont typeface="Lucida Grande"/>
              <a:buChar char="»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14498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9814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63399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1"/>
            <a:ext cx="5384800" cy="475456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FFFF66"/>
                </a:solidFill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371601"/>
            <a:ext cx="5384800" cy="475456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FFFF66"/>
                </a:solidFill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77820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4531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2235200" y="2057401"/>
            <a:ext cx="7721600" cy="335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93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flip="none" rotWithShape="1">
          <a:gsLst>
            <a:gs pos="14000">
              <a:srgbClr val="234594"/>
            </a:gs>
            <a:gs pos="100000">
              <a:srgbClr val="091226"/>
            </a:gs>
            <a:gs pos="53000">
              <a:srgbClr val="182B5C"/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508000" y="0"/>
            <a:ext cx="818726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71601"/>
            <a:ext cx="111760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artner_3_Trial_KO_RGB.png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332" y="253828"/>
            <a:ext cx="1732636" cy="8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transition spd="slow">
    <p:wipe dir="r"/>
  </p:transition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FF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 typeface="Arial"/>
        <a:buNone/>
        <a:defRPr sz="2800" b="1" i="1" kern="1200">
          <a:solidFill>
            <a:srgbClr val="FDFF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23838" indent="-223838" algn="l" defTabSz="457200" rtl="0" eaLnBrk="1" latinLnBrk="0" hangingPunct="1">
        <a:spcBef>
          <a:spcPts val="1200"/>
        </a:spcBef>
        <a:buClr>
          <a:srgbClr val="FFFF66"/>
        </a:buClr>
        <a:buFont typeface="Arial"/>
        <a:buChar char="•"/>
        <a:defRPr sz="28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82625" indent="-223838" algn="l" defTabSz="457200" rtl="0" eaLnBrk="1" latinLnBrk="0" hangingPunct="1">
        <a:spcBef>
          <a:spcPts val="1200"/>
        </a:spcBef>
        <a:buClr>
          <a:srgbClr val="FFFF66"/>
        </a:buClr>
        <a:buFont typeface="Lucida Grande"/>
        <a:buChar char="–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1413" indent="-223838" algn="l" defTabSz="457200" rtl="0" eaLnBrk="1" latinLnBrk="0" hangingPunct="1">
        <a:spcBef>
          <a:spcPts val="1200"/>
        </a:spcBef>
        <a:buClr>
          <a:srgbClr val="FFFF66"/>
        </a:buClr>
        <a:buFont typeface="Lucida Grande"/>
        <a:buChar char="·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98613" indent="-222250" algn="l" defTabSz="457200" rtl="0" eaLnBrk="1" latinLnBrk="0" hangingPunct="1">
        <a:spcBef>
          <a:spcPts val="600"/>
        </a:spcBef>
        <a:buClr>
          <a:srgbClr val="FFFF66"/>
        </a:buClr>
        <a:buFont typeface="Lucida Grande"/>
        <a:buChar char="»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-ppt-slide-no-logos-no-bar-16-9_0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6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8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400" b="1" baseline="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1" baseline="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1" baseline="0">
          <a:solidFill>
            <a:schemeClr val="tx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1" baseline="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4000">
              <a:srgbClr val="234594"/>
            </a:gs>
            <a:gs pos="100000">
              <a:srgbClr val="091226"/>
            </a:gs>
            <a:gs pos="53000">
              <a:srgbClr val="182B5C"/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973" y="0"/>
            <a:ext cx="8946537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469" y="1371601"/>
            <a:ext cx="11568968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3469" y="6356353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0F2F227C-5C6F-CB43-A202-51611B28C28E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12" descr="Partner_II_REV_KO_rgb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733786" y="225071"/>
            <a:ext cx="2047792" cy="91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06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ransition spd="slow">
    <p:wipe dir="r"/>
  </p:transition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 typeface="Arial"/>
        <a:buNone/>
        <a:defRPr sz="2800" b="1" i="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23838" indent="-22383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8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82625" indent="-223838" algn="l" defTabSz="457200" rtl="0" eaLnBrk="1" latinLnBrk="0" hangingPunct="1">
        <a:spcBef>
          <a:spcPts val="1200"/>
        </a:spcBef>
        <a:buClr>
          <a:schemeClr val="accent2"/>
        </a:buClr>
        <a:buFont typeface="Lucida Grande"/>
        <a:buChar char="–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1413" indent="-223838" algn="l" defTabSz="457200" rtl="0" eaLnBrk="1" latinLnBrk="0" hangingPunct="1">
        <a:spcBef>
          <a:spcPts val="1200"/>
        </a:spcBef>
        <a:buClr>
          <a:schemeClr val="accent2"/>
        </a:buClr>
        <a:buFont typeface="Lucida Grande"/>
        <a:buChar char="·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98613" indent="-222250" algn="l" defTabSz="457200" rtl="0" eaLnBrk="1" latinLnBrk="0" hangingPunct="1">
        <a:spcBef>
          <a:spcPts val="600"/>
        </a:spcBef>
        <a:buClr>
          <a:schemeClr val="accent2"/>
        </a:buClr>
        <a:buFont typeface="Lucida Grande"/>
        <a:buChar char="»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155575"/>
            <a:ext cx="10358967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79551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TCT18-ppt-slide-no-logos-no-bar-16-9_01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4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33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800" b="1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400" b="1" baseline="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30000"/>
        </a:spcBef>
        <a:spcAft>
          <a:spcPct val="0"/>
        </a:spcAft>
        <a:buChar char="•"/>
        <a:defRPr sz="2133" b="1" baseline="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30000"/>
        </a:spcBef>
        <a:spcAft>
          <a:spcPct val="0"/>
        </a:spcAft>
        <a:buChar char="–"/>
        <a:defRPr sz="1867" b="1" baseline="0">
          <a:solidFill>
            <a:schemeClr val="tx1"/>
          </a:solidFill>
          <a:latin typeface="+mj-lt"/>
        </a:defRPr>
      </a:lvl4pPr>
      <a:lvl5pPr marL="2057349" indent="-228594" algn="l" rtl="0" eaLnBrk="0" fontAlgn="base" hangingPunct="0">
        <a:spcBef>
          <a:spcPct val="30000"/>
        </a:spcBef>
        <a:spcAft>
          <a:spcPct val="0"/>
        </a:spcAft>
        <a:buChar char="»"/>
        <a:defRPr sz="1600" b="1" baseline="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2"/>
          <p:cNvSpPr>
            <a:spLocks noGrp="1"/>
          </p:cNvSpPr>
          <p:nvPr>
            <p:ph type="ctrTitle"/>
          </p:nvPr>
        </p:nvSpPr>
        <p:spPr bwMode="white">
          <a:xfrm>
            <a:off x="466165" y="1481234"/>
            <a:ext cx="11459879" cy="61555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500" dirty="0">
                <a:solidFill>
                  <a:srgbClr val="85F5E9"/>
                </a:solidFill>
              </a:rPr>
              <a:t>Two-year Clinical and Echocardiographic Outcomes from the PARTNER 3 </a:t>
            </a:r>
            <a:br>
              <a:rPr lang="en-US" sz="4500" dirty="0">
                <a:solidFill>
                  <a:srgbClr val="85F5E9"/>
                </a:solidFill>
              </a:rPr>
            </a:br>
            <a:r>
              <a:rPr lang="en-US" sz="4500" dirty="0">
                <a:solidFill>
                  <a:srgbClr val="85F5E9"/>
                </a:solidFill>
              </a:rPr>
              <a:t>Low-risk Randomized Trial</a:t>
            </a:r>
            <a:br>
              <a:rPr lang="en-US" sz="4500" dirty="0">
                <a:solidFill>
                  <a:srgbClr val="85F5E9"/>
                </a:solidFill>
              </a:rPr>
            </a:br>
            <a:br>
              <a:rPr lang="en-US" sz="4500" b="0" dirty="0">
                <a:solidFill>
                  <a:srgbClr val="85F5E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500" b="0" dirty="0">
              <a:solidFill>
                <a:srgbClr val="85F5E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3766" y="4178018"/>
            <a:ext cx="11375557" cy="889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4267" i="0" dirty="0">
                <a:effectLst/>
              </a:rPr>
              <a:t>Michael J. Mack, </a:t>
            </a:r>
            <a:r>
              <a:rPr lang="en-US" sz="4267" i="0" dirty="0"/>
              <a:t>MD &amp; </a:t>
            </a:r>
          </a:p>
          <a:p>
            <a:pPr algn="l">
              <a:spcBef>
                <a:spcPts val="0"/>
              </a:spcBef>
            </a:pPr>
            <a:r>
              <a:rPr lang="en-US" sz="4267" i="0" dirty="0"/>
              <a:t>Martin B. Leon, MD</a:t>
            </a:r>
            <a:br>
              <a:rPr lang="en-US" sz="4267" i="0" dirty="0"/>
            </a:br>
            <a:r>
              <a:rPr lang="en-US" sz="2667" b="0" i="0" dirty="0">
                <a:effectLst/>
              </a:rPr>
              <a:t>on behalf of the PARTNER 3 Trial Investigators</a:t>
            </a:r>
          </a:p>
        </p:txBody>
      </p:sp>
      <p:pic>
        <p:nvPicPr>
          <p:cNvPr id="6" name="Picture 5" descr="Partner_3_Trial_K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0" y="107908"/>
            <a:ext cx="2508570" cy="12636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5E41A0-F6BC-4B7D-8A74-564A33846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80838"/>
            <a:ext cx="3702310" cy="14253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062018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56431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Primary Endpoint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Line 43"/>
          <p:cNvSpPr>
            <a:spLocks noChangeShapeType="1"/>
          </p:cNvSpPr>
          <p:nvPr/>
        </p:nvSpPr>
        <p:spPr bwMode="auto">
          <a:xfrm flipV="1">
            <a:off x="2816352" y="5084064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Line 44"/>
          <p:cNvSpPr>
            <a:spLocks noChangeShapeType="1"/>
          </p:cNvSpPr>
          <p:nvPr/>
        </p:nvSpPr>
        <p:spPr bwMode="auto">
          <a:xfrm flipV="1">
            <a:off x="3657600" y="5084064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Line 46"/>
          <p:cNvSpPr>
            <a:spLocks noChangeShapeType="1"/>
          </p:cNvSpPr>
          <p:nvPr/>
        </p:nvSpPr>
        <p:spPr bwMode="auto">
          <a:xfrm flipH="1" flipV="1">
            <a:off x="4507991" y="5081936"/>
            <a:ext cx="0" cy="18288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Line 47"/>
          <p:cNvSpPr>
            <a:spLocks noChangeShapeType="1"/>
          </p:cNvSpPr>
          <p:nvPr/>
        </p:nvSpPr>
        <p:spPr bwMode="auto">
          <a:xfrm flipV="1">
            <a:off x="534924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Line 49"/>
          <p:cNvSpPr>
            <a:spLocks noChangeShapeType="1"/>
          </p:cNvSpPr>
          <p:nvPr/>
        </p:nvSpPr>
        <p:spPr bwMode="auto">
          <a:xfrm flipV="1">
            <a:off x="6245352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Line 50"/>
          <p:cNvSpPr>
            <a:spLocks noChangeShapeType="1"/>
          </p:cNvSpPr>
          <p:nvPr/>
        </p:nvSpPr>
        <p:spPr bwMode="auto">
          <a:xfrm flipV="1">
            <a:off x="708660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Line 52"/>
          <p:cNvSpPr>
            <a:spLocks noChangeShapeType="1"/>
          </p:cNvSpPr>
          <p:nvPr/>
        </p:nvSpPr>
        <p:spPr bwMode="auto">
          <a:xfrm flipV="1">
            <a:off x="7507224" y="5056632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Line 53"/>
          <p:cNvSpPr>
            <a:spLocks noChangeShapeType="1"/>
          </p:cNvSpPr>
          <p:nvPr/>
        </p:nvSpPr>
        <p:spPr bwMode="auto">
          <a:xfrm flipV="1">
            <a:off x="792784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Rectangle 56"/>
          <p:cNvSpPr>
            <a:spLocks noChangeArrowheads="1"/>
          </p:cNvSpPr>
          <p:nvPr/>
        </p:nvSpPr>
        <p:spPr bwMode="auto">
          <a:xfrm>
            <a:off x="237178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8" name="Rectangle 57"/>
          <p:cNvSpPr>
            <a:spLocks noChangeArrowheads="1"/>
          </p:cNvSpPr>
          <p:nvPr/>
        </p:nvSpPr>
        <p:spPr bwMode="auto">
          <a:xfrm>
            <a:off x="405308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129" name="Rectangle 58"/>
          <p:cNvSpPr>
            <a:spLocks noChangeArrowheads="1"/>
          </p:cNvSpPr>
          <p:nvPr/>
        </p:nvSpPr>
        <p:spPr bwMode="auto">
          <a:xfrm>
            <a:off x="5684981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" name="Rectangle 59"/>
          <p:cNvSpPr>
            <a:spLocks noChangeArrowheads="1"/>
          </p:cNvSpPr>
          <p:nvPr/>
        </p:nvSpPr>
        <p:spPr bwMode="auto">
          <a:xfrm>
            <a:off x="7379602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" name="Rectangle 60"/>
          <p:cNvSpPr>
            <a:spLocks noChangeArrowheads="1"/>
          </p:cNvSpPr>
          <p:nvPr/>
        </p:nvSpPr>
        <p:spPr bwMode="auto">
          <a:xfrm>
            <a:off x="907174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68" name="Rectangle 13"/>
          <p:cNvSpPr>
            <a:spLocks noChangeArrowheads="1"/>
          </p:cNvSpPr>
          <p:nvPr/>
        </p:nvSpPr>
        <p:spPr bwMode="auto">
          <a:xfrm>
            <a:off x="4033886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5740847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452</a:t>
            </a: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auto">
          <a:xfrm>
            <a:off x="7409177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2276842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22"/>
          <p:cNvSpPr>
            <a:spLocks noChangeArrowheads="1"/>
          </p:cNvSpPr>
          <p:nvPr/>
        </p:nvSpPr>
        <p:spPr bwMode="auto">
          <a:xfrm>
            <a:off x="4033886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5736615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370</a:t>
            </a:r>
          </a:p>
        </p:txBody>
      </p:sp>
      <p:sp>
        <p:nvSpPr>
          <p:cNvPr id="76" name="Rectangle 26"/>
          <p:cNvSpPr>
            <a:spLocks noChangeArrowheads="1"/>
          </p:cNvSpPr>
          <p:nvPr/>
        </p:nvSpPr>
        <p:spPr bwMode="auto">
          <a:xfrm>
            <a:off x="7409177" y="600570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352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1321439" y="5726908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Rectangle 78"/>
          <p:cNvSpPr>
            <a:spLocks noChangeArrowheads="1"/>
          </p:cNvSpPr>
          <p:nvPr/>
        </p:nvSpPr>
        <p:spPr bwMode="auto">
          <a:xfrm>
            <a:off x="4236570" y="5456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after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9139162" y="623995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9139162" y="5987292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339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90059" y="1285260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8" name="Rectangle 45"/>
          <p:cNvSpPr>
            <a:spLocks noChangeArrowheads="1"/>
          </p:cNvSpPr>
          <p:nvPr/>
        </p:nvSpPr>
        <p:spPr bwMode="auto">
          <a:xfrm rot="16200000">
            <a:off x="-407673" y="3100521"/>
            <a:ext cx="4037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Death, Stroke, or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Rehosp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(%)</a:t>
            </a:r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9257708" y="2684776"/>
            <a:ext cx="7776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11.5%</a:t>
            </a:r>
          </a:p>
        </p:txBody>
      </p:sp>
      <p:sp>
        <p:nvSpPr>
          <p:cNvPr id="86" name="Rectangle 28"/>
          <p:cNvSpPr>
            <a:spLocks noChangeArrowheads="1"/>
          </p:cNvSpPr>
          <p:nvPr/>
        </p:nvSpPr>
        <p:spPr bwMode="auto">
          <a:xfrm>
            <a:off x="9274590" y="1618763"/>
            <a:ext cx="7261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17.4%</a:t>
            </a: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38"/>
          <p:cNvSpPr>
            <a:spLocks noChangeArrowheads="1"/>
          </p:cNvSpPr>
          <p:nvPr/>
        </p:nvSpPr>
        <p:spPr bwMode="auto">
          <a:xfrm>
            <a:off x="1957369" y="3022225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Line 30"/>
          <p:cNvSpPr>
            <a:spLocks noChangeShapeType="1"/>
          </p:cNvSpPr>
          <p:nvPr/>
        </p:nvSpPr>
        <p:spPr bwMode="auto">
          <a:xfrm flipH="1">
            <a:off x="2331094" y="5026864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9113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63" name="Freeform 91">
            <a:extLst>
              <a:ext uri="{FF2B5EF4-FFF2-40B4-BE49-F238E27FC236}">
                <a16:creationId xmlns:a16="http://schemas.microsoft.com/office/drawing/2014/main" id="{D997ADBC-1514-48BC-AEC8-476A2D7CA7BD}"/>
              </a:ext>
            </a:extLst>
          </p:cNvPr>
          <p:cNvSpPr>
            <a:spLocks/>
          </p:cNvSpPr>
          <p:nvPr/>
        </p:nvSpPr>
        <p:spPr bwMode="auto">
          <a:xfrm>
            <a:off x="2451967" y="2874608"/>
            <a:ext cx="6749956" cy="2142894"/>
          </a:xfrm>
          <a:custGeom>
            <a:avLst/>
            <a:gdLst>
              <a:gd name="T0" fmla="*/ 0 w 492"/>
              <a:gd name="T1" fmla="*/ 99 h 99"/>
              <a:gd name="T2" fmla="*/ 0 w 492"/>
              <a:gd name="T3" fmla="*/ 96 h 99"/>
              <a:gd name="T4" fmla="*/ 1 w 492"/>
              <a:gd name="T5" fmla="*/ 94 h 99"/>
              <a:gd name="T6" fmla="*/ 2 w 492"/>
              <a:gd name="T7" fmla="*/ 91 h 99"/>
              <a:gd name="T8" fmla="*/ 2 w 492"/>
              <a:gd name="T9" fmla="*/ 89 h 99"/>
              <a:gd name="T10" fmla="*/ 3 w 492"/>
              <a:gd name="T11" fmla="*/ 86 h 99"/>
              <a:gd name="T12" fmla="*/ 4 w 492"/>
              <a:gd name="T13" fmla="*/ 84 h 99"/>
              <a:gd name="T14" fmla="*/ 4 w 492"/>
              <a:gd name="T15" fmla="*/ 79 h 99"/>
              <a:gd name="T16" fmla="*/ 5 w 492"/>
              <a:gd name="T17" fmla="*/ 77 h 99"/>
              <a:gd name="T18" fmla="*/ 9 w 492"/>
              <a:gd name="T19" fmla="*/ 72 h 99"/>
              <a:gd name="T20" fmla="*/ 10 w 492"/>
              <a:gd name="T21" fmla="*/ 70 h 99"/>
              <a:gd name="T22" fmla="*/ 12 w 492"/>
              <a:gd name="T23" fmla="*/ 68 h 99"/>
              <a:gd name="T24" fmla="*/ 13 w 492"/>
              <a:gd name="T25" fmla="*/ 66 h 99"/>
              <a:gd name="T26" fmla="*/ 16 w 492"/>
              <a:gd name="T27" fmla="*/ 65 h 99"/>
              <a:gd name="T28" fmla="*/ 20 w 492"/>
              <a:gd name="T29" fmla="*/ 63 h 99"/>
              <a:gd name="T30" fmla="*/ 21 w 492"/>
              <a:gd name="T31" fmla="*/ 63 h 99"/>
              <a:gd name="T32" fmla="*/ 24 w 492"/>
              <a:gd name="T33" fmla="*/ 61 h 99"/>
              <a:gd name="T34" fmla="*/ 27 w 492"/>
              <a:gd name="T35" fmla="*/ 60 h 99"/>
              <a:gd name="T36" fmla="*/ 29 w 492"/>
              <a:gd name="T37" fmla="*/ 58 h 99"/>
              <a:gd name="T38" fmla="*/ 32 w 492"/>
              <a:gd name="T39" fmla="*/ 56 h 99"/>
              <a:gd name="T40" fmla="*/ 35 w 492"/>
              <a:gd name="T41" fmla="*/ 54 h 99"/>
              <a:gd name="T42" fmla="*/ 40 w 492"/>
              <a:gd name="T43" fmla="*/ 53 h 99"/>
              <a:gd name="T44" fmla="*/ 47 w 492"/>
              <a:gd name="T45" fmla="*/ 51 h 99"/>
              <a:gd name="T46" fmla="*/ 61 w 492"/>
              <a:gd name="T47" fmla="*/ 49 h 99"/>
              <a:gd name="T48" fmla="*/ 75 w 492"/>
              <a:gd name="T49" fmla="*/ 49 h 99"/>
              <a:gd name="T50" fmla="*/ 79 w 492"/>
              <a:gd name="T51" fmla="*/ 47 h 99"/>
              <a:gd name="T52" fmla="*/ 95 w 492"/>
              <a:gd name="T53" fmla="*/ 46 h 99"/>
              <a:gd name="T54" fmla="*/ 118 w 492"/>
              <a:gd name="T55" fmla="*/ 44 h 99"/>
              <a:gd name="T56" fmla="*/ 123 w 492"/>
              <a:gd name="T57" fmla="*/ 42 h 99"/>
              <a:gd name="T58" fmla="*/ 145 w 492"/>
              <a:gd name="T59" fmla="*/ 42 h 99"/>
              <a:gd name="T60" fmla="*/ 157 w 492"/>
              <a:gd name="T61" fmla="*/ 40 h 99"/>
              <a:gd name="T62" fmla="*/ 161 w 492"/>
              <a:gd name="T63" fmla="*/ 39 h 99"/>
              <a:gd name="T64" fmla="*/ 163 w 492"/>
              <a:gd name="T65" fmla="*/ 37 h 99"/>
              <a:gd name="T66" fmla="*/ 174 w 492"/>
              <a:gd name="T67" fmla="*/ 35 h 99"/>
              <a:gd name="T68" fmla="*/ 184 w 492"/>
              <a:gd name="T69" fmla="*/ 33 h 99"/>
              <a:gd name="T70" fmla="*/ 190 w 492"/>
              <a:gd name="T71" fmla="*/ 33 h 99"/>
              <a:gd name="T72" fmla="*/ 205 w 492"/>
              <a:gd name="T73" fmla="*/ 32 h 99"/>
              <a:gd name="T74" fmla="*/ 213 w 492"/>
              <a:gd name="T75" fmla="*/ 30 h 99"/>
              <a:gd name="T76" fmla="*/ 224 w 492"/>
              <a:gd name="T77" fmla="*/ 28 h 99"/>
              <a:gd name="T78" fmla="*/ 246 w 492"/>
              <a:gd name="T79" fmla="*/ 26 h 99"/>
              <a:gd name="T80" fmla="*/ 280 w 492"/>
              <a:gd name="T81" fmla="*/ 26 h 99"/>
              <a:gd name="T82" fmla="*/ 298 w 492"/>
              <a:gd name="T83" fmla="*/ 25 h 99"/>
              <a:gd name="T84" fmla="*/ 304 w 492"/>
              <a:gd name="T85" fmla="*/ 23 h 99"/>
              <a:gd name="T86" fmla="*/ 307 w 492"/>
              <a:gd name="T87" fmla="*/ 21 h 99"/>
              <a:gd name="T88" fmla="*/ 307 w 492"/>
              <a:gd name="T89" fmla="*/ 19 h 99"/>
              <a:gd name="T90" fmla="*/ 331 w 492"/>
              <a:gd name="T91" fmla="*/ 19 h 99"/>
              <a:gd name="T92" fmla="*/ 349 w 492"/>
              <a:gd name="T93" fmla="*/ 18 h 99"/>
              <a:gd name="T94" fmla="*/ 369 w 492"/>
              <a:gd name="T95" fmla="*/ 16 h 99"/>
              <a:gd name="T96" fmla="*/ 389 w 492"/>
              <a:gd name="T97" fmla="*/ 16 h 99"/>
              <a:gd name="T98" fmla="*/ 399 w 492"/>
              <a:gd name="T99" fmla="*/ 14 h 99"/>
              <a:gd name="T100" fmla="*/ 407 w 492"/>
              <a:gd name="T101" fmla="*/ 12 h 99"/>
              <a:gd name="T102" fmla="*/ 409 w 492"/>
              <a:gd name="T103" fmla="*/ 10 h 99"/>
              <a:gd name="T104" fmla="*/ 415 w 492"/>
              <a:gd name="T105" fmla="*/ 9 h 99"/>
              <a:gd name="T106" fmla="*/ 423 w 492"/>
              <a:gd name="T107" fmla="*/ 7 h 99"/>
              <a:gd name="T108" fmla="*/ 430 w 492"/>
              <a:gd name="T109" fmla="*/ 5 h 99"/>
              <a:gd name="T110" fmla="*/ 442 w 492"/>
              <a:gd name="T111" fmla="*/ 5 h 99"/>
              <a:gd name="T112" fmla="*/ 457 w 492"/>
              <a:gd name="T113" fmla="*/ 3 h 99"/>
              <a:gd name="T114" fmla="*/ 468 w 492"/>
              <a:gd name="T115" fmla="*/ 1 h 99"/>
              <a:gd name="T116" fmla="*/ 492 w 492"/>
              <a:gd name="T117" fmla="*/ 0 h 99"/>
              <a:gd name="T118" fmla="*/ 492 w 492"/>
              <a:gd name="T119" fmla="*/ 0 h 99"/>
              <a:gd name="T120" fmla="*/ 492 w 492"/>
              <a:gd name="T121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2" h="99">
                <a:moveTo>
                  <a:pt x="0" y="99"/>
                </a:moveTo>
                <a:lnTo>
                  <a:pt x="0" y="99"/>
                </a:lnTo>
                <a:lnTo>
                  <a:pt x="0" y="96"/>
                </a:lnTo>
                <a:lnTo>
                  <a:pt x="0" y="96"/>
                </a:lnTo>
                <a:lnTo>
                  <a:pt x="0" y="94"/>
                </a:lnTo>
                <a:lnTo>
                  <a:pt x="1" y="94"/>
                </a:lnTo>
                <a:lnTo>
                  <a:pt x="1" y="91"/>
                </a:lnTo>
                <a:lnTo>
                  <a:pt x="2" y="91"/>
                </a:lnTo>
                <a:lnTo>
                  <a:pt x="2" y="89"/>
                </a:lnTo>
                <a:lnTo>
                  <a:pt x="2" y="89"/>
                </a:lnTo>
                <a:lnTo>
                  <a:pt x="2" y="86"/>
                </a:lnTo>
                <a:lnTo>
                  <a:pt x="3" y="86"/>
                </a:lnTo>
                <a:lnTo>
                  <a:pt x="3" y="84"/>
                </a:lnTo>
                <a:lnTo>
                  <a:pt x="4" y="84"/>
                </a:lnTo>
                <a:lnTo>
                  <a:pt x="4" y="79"/>
                </a:lnTo>
                <a:lnTo>
                  <a:pt x="4" y="79"/>
                </a:lnTo>
                <a:lnTo>
                  <a:pt x="4" y="77"/>
                </a:lnTo>
                <a:lnTo>
                  <a:pt x="5" y="77"/>
                </a:lnTo>
                <a:lnTo>
                  <a:pt x="5" y="72"/>
                </a:lnTo>
                <a:lnTo>
                  <a:pt x="9" y="72"/>
                </a:lnTo>
                <a:lnTo>
                  <a:pt x="9" y="70"/>
                </a:lnTo>
                <a:lnTo>
                  <a:pt x="10" y="70"/>
                </a:lnTo>
                <a:lnTo>
                  <a:pt x="10" y="68"/>
                </a:lnTo>
                <a:lnTo>
                  <a:pt x="12" y="68"/>
                </a:lnTo>
                <a:lnTo>
                  <a:pt x="12" y="66"/>
                </a:lnTo>
                <a:lnTo>
                  <a:pt x="13" y="66"/>
                </a:lnTo>
                <a:lnTo>
                  <a:pt x="13" y="65"/>
                </a:lnTo>
                <a:lnTo>
                  <a:pt x="16" y="65"/>
                </a:lnTo>
                <a:lnTo>
                  <a:pt x="16" y="63"/>
                </a:lnTo>
                <a:lnTo>
                  <a:pt x="20" y="63"/>
                </a:lnTo>
                <a:lnTo>
                  <a:pt x="20" y="63"/>
                </a:lnTo>
                <a:lnTo>
                  <a:pt x="21" y="63"/>
                </a:lnTo>
                <a:lnTo>
                  <a:pt x="21" y="61"/>
                </a:lnTo>
                <a:lnTo>
                  <a:pt x="24" y="61"/>
                </a:lnTo>
                <a:lnTo>
                  <a:pt x="24" y="60"/>
                </a:lnTo>
                <a:lnTo>
                  <a:pt x="27" y="60"/>
                </a:lnTo>
                <a:lnTo>
                  <a:pt x="27" y="58"/>
                </a:lnTo>
                <a:lnTo>
                  <a:pt x="29" y="58"/>
                </a:lnTo>
                <a:lnTo>
                  <a:pt x="29" y="56"/>
                </a:lnTo>
                <a:lnTo>
                  <a:pt x="32" y="56"/>
                </a:lnTo>
                <a:lnTo>
                  <a:pt x="32" y="54"/>
                </a:lnTo>
                <a:lnTo>
                  <a:pt x="35" y="54"/>
                </a:lnTo>
                <a:lnTo>
                  <a:pt x="35" y="53"/>
                </a:lnTo>
                <a:lnTo>
                  <a:pt x="40" y="53"/>
                </a:lnTo>
                <a:lnTo>
                  <a:pt x="40" y="51"/>
                </a:lnTo>
                <a:lnTo>
                  <a:pt x="47" y="51"/>
                </a:lnTo>
                <a:lnTo>
                  <a:pt x="47" y="49"/>
                </a:lnTo>
                <a:lnTo>
                  <a:pt x="61" y="49"/>
                </a:lnTo>
                <a:lnTo>
                  <a:pt x="61" y="49"/>
                </a:lnTo>
                <a:lnTo>
                  <a:pt x="75" y="49"/>
                </a:lnTo>
                <a:lnTo>
                  <a:pt x="75" y="47"/>
                </a:lnTo>
                <a:lnTo>
                  <a:pt x="79" y="47"/>
                </a:lnTo>
                <a:lnTo>
                  <a:pt x="79" y="46"/>
                </a:lnTo>
                <a:lnTo>
                  <a:pt x="95" y="46"/>
                </a:lnTo>
                <a:lnTo>
                  <a:pt x="95" y="44"/>
                </a:lnTo>
                <a:lnTo>
                  <a:pt x="118" y="44"/>
                </a:lnTo>
                <a:lnTo>
                  <a:pt x="118" y="42"/>
                </a:lnTo>
                <a:lnTo>
                  <a:pt x="123" y="42"/>
                </a:lnTo>
                <a:lnTo>
                  <a:pt x="123" y="42"/>
                </a:lnTo>
                <a:lnTo>
                  <a:pt x="145" y="42"/>
                </a:lnTo>
                <a:lnTo>
                  <a:pt x="145" y="40"/>
                </a:lnTo>
                <a:lnTo>
                  <a:pt x="157" y="40"/>
                </a:lnTo>
                <a:lnTo>
                  <a:pt x="157" y="39"/>
                </a:lnTo>
                <a:lnTo>
                  <a:pt x="161" y="39"/>
                </a:lnTo>
                <a:lnTo>
                  <a:pt x="161" y="37"/>
                </a:lnTo>
                <a:lnTo>
                  <a:pt x="163" y="37"/>
                </a:lnTo>
                <a:lnTo>
                  <a:pt x="163" y="35"/>
                </a:lnTo>
                <a:lnTo>
                  <a:pt x="174" y="35"/>
                </a:lnTo>
                <a:lnTo>
                  <a:pt x="174" y="33"/>
                </a:lnTo>
                <a:lnTo>
                  <a:pt x="184" y="33"/>
                </a:lnTo>
                <a:lnTo>
                  <a:pt x="184" y="33"/>
                </a:lnTo>
                <a:lnTo>
                  <a:pt x="190" y="33"/>
                </a:lnTo>
                <a:lnTo>
                  <a:pt x="190" y="32"/>
                </a:lnTo>
                <a:lnTo>
                  <a:pt x="205" y="32"/>
                </a:lnTo>
                <a:lnTo>
                  <a:pt x="205" y="30"/>
                </a:lnTo>
                <a:lnTo>
                  <a:pt x="213" y="30"/>
                </a:lnTo>
                <a:lnTo>
                  <a:pt x="213" y="28"/>
                </a:lnTo>
                <a:lnTo>
                  <a:pt x="224" y="28"/>
                </a:lnTo>
                <a:lnTo>
                  <a:pt x="224" y="26"/>
                </a:lnTo>
                <a:lnTo>
                  <a:pt x="246" y="26"/>
                </a:lnTo>
                <a:lnTo>
                  <a:pt x="246" y="26"/>
                </a:lnTo>
                <a:lnTo>
                  <a:pt x="280" y="26"/>
                </a:lnTo>
                <a:lnTo>
                  <a:pt x="280" y="25"/>
                </a:lnTo>
                <a:lnTo>
                  <a:pt x="298" y="25"/>
                </a:lnTo>
                <a:lnTo>
                  <a:pt x="298" y="23"/>
                </a:lnTo>
                <a:lnTo>
                  <a:pt x="304" y="23"/>
                </a:lnTo>
                <a:lnTo>
                  <a:pt x="304" y="21"/>
                </a:lnTo>
                <a:lnTo>
                  <a:pt x="307" y="21"/>
                </a:lnTo>
                <a:lnTo>
                  <a:pt x="307" y="19"/>
                </a:lnTo>
                <a:lnTo>
                  <a:pt x="307" y="19"/>
                </a:lnTo>
                <a:lnTo>
                  <a:pt x="307" y="19"/>
                </a:lnTo>
                <a:lnTo>
                  <a:pt x="331" y="19"/>
                </a:lnTo>
                <a:lnTo>
                  <a:pt x="331" y="18"/>
                </a:lnTo>
                <a:lnTo>
                  <a:pt x="349" y="18"/>
                </a:lnTo>
                <a:lnTo>
                  <a:pt x="349" y="16"/>
                </a:lnTo>
                <a:lnTo>
                  <a:pt x="369" y="16"/>
                </a:lnTo>
                <a:lnTo>
                  <a:pt x="369" y="16"/>
                </a:lnTo>
                <a:lnTo>
                  <a:pt x="389" y="16"/>
                </a:lnTo>
                <a:lnTo>
                  <a:pt x="389" y="14"/>
                </a:lnTo>
                <a:lnTo>
                  <a:pt x="399" y="14"/>
                </a:lnTo>
                <a:lnTo>
                  <a:pt x="399" y="12"/>
                </a:lnTo>
                <a:lnTo>
                  <a:pt x="407" y="12"/>
                </a:lnTo>
                <a:lnTo>
                  <a:pt x="407" y="10"/>
                </a:lnTo>
                <a:lnTo>
                  <a:pt x="409" y="10"/>
                </a:lnTo>
                <a:lnTo>
                  <a:pt x="409" y="9"/>
                </a:lnTo>
                <a:lnTo>
                  <a:pt x="415" y="9"/>
                </a:lnTo>
                <a:lnTo>
                  <a:pt x="415" y="7"/>
                </a:lnTo>
                <a:lnTo>
                  <a:pt x="423" y="7"/>
                </a:lnTo>
                <a:lnTo>
                  <a:pt x="423" y="5"/>
                </a:lnTo>
                <a:lnTo>
                  <a:pt x="430" y="5"/>
                </a:lnTo>
                <a:lnTo>
                  <a:pt x="430" y="5"/>
                </a:lnTo>
                <a:lnTo>
                  <a:pt x="442" y="5"/>
                </a:lnTo>
                <a:lnTo>
                  <a:pt x="442" y="3"/>
                </a:lnTo>
                <a:lnTo>
                  <a:pt x="457" y="3"/>
                </a:lnTo>
                <a:lnTo>
                  <a:pt x="457" y="1"/>
                </a:lnTo>
                <a:lnTo>
                  <a:pt x="468" y="1"/>
                </a:lnTo>
                <a:lnTo>
                  <a:pt x="468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00F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Line 43">
            <a:extLst>
              <a:ext uri="{FF2B5EF4-FFF2-40B4-BE49-F238E27FC236}">
                <a16:creationId xmlns:a16="http://schemas.microsoft.com/office/drawing/2014/main" id="{F4CFBD8E-1CD8-42FC-A936-6BF77A3DAC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36976" y="5084064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Line 47">
            <a:extLst>
              <a:ext uri="{FF2B5EF4-FFF2-40B4-BE49-F238E27FC236}">
                <a16:creationId xmlns:a16="http://schemas.microsoft.com/office/drawing/2014/main" id="{D3F6ADD1-04F3-4913-A190-1E8732FF6A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8616" y="5084064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49">
            <a:extLst>
              <a:ext uri="{FF2B5EF4-FFF2-40B4-BE49-F238E27FC236}">
                <a16:creationId xmlns:a16="http://schemas.microsoft.com/office/drawing/2014/main" id="{26AB9F2D-7D17-4B83-A055-DDB8DB6434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65976" y="5084064"/>
            <a:ext cx="0" cy="13334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Line 53">
            <a:extLst>
              <a:ext uri="{FF2B5EF4-FFF2-40B4-BE49-F238E27FC236}">
                <a16:creationId xmlns:a16="http://schemas.microsoft.com/office/drawing/2014/main" id="{DACA0778-2310-40F7-85F5-B6EC3BABA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48472" y="5084064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Line 53">
            <a:extLst>
              <a:ext uri="{FF2B5EF4-FFF2-40B4-BE49-F238E27FC236}">
                <a16:creationId xmlns:a16="http://schemas.microsoft.com/office/drawing/2014/main" id="{4CE16832-2C0E-4F16-9E62-CDF05B44AF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9096" y="5084064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433456-BF49-47DC-9185-AF01059B6529}"/>
              </a:ext>
            </a:extLst>
          </p:cNvPr>
          <p:cNvGrpSpPr/>
          <p:nvPr/>
        </p:nvGrpSpPr>
        <p:grpSpPr>
          <a:xfrm>
            <a:off x="7539685" y="3383484"/>
            <a:ext cx="3836143" cy="1046321"/>
            <a:chOff x="6929214" y="3697251"/>
            <a:chExt cx="3836143" cy="10463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099DEE-1721-4F03-9203-1E620C2AFD5C}"/>
                </a:ext>
              </a:extLst>
            </p:cNvPr>
            <p:cNvGrpSpPr/>
            <p:nvPr/>
          </p:nvGrpSpPr>
          <p:grpSpPr>
            <a:xfrm>
              <a:off x="6929214" y="3697251"/>
              <a:ext cx="3836143" cy="1046321"/>
              <a:chOff x="7027295" y="1366826"/>
              <a:chExt cx="3836143" cy="1046321"/>
            </a:xfrm>
          </p:grpSpPr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7489893" y="2043815"/>
                <a:ext cx="33735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7027295" y="1366826"/>
                <a:ext cx="2559645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HR [95% CI] = </a:t>
                </a:r>
                <a:b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0.63 [0.45, 0.88]</a:t>
                </a:r>
              </a:p>
            </p:txBody>
          </p:sp>
        </p:grpSp>
        <p:sp>
          <p:nvSpPr>
            <p:cNvPr id="108" name="Rectangle 31">
              <a:extLst>
                <a:ext uri="{FF2B5EF4-FFF2-40B4-BE49-F238E27FC236}">
                  <a16:creationId xmlns:a16="http://schemas.microsoft.com/office/drawing/2014/main" id="{400703D0-339F-4AA6-813E-67BA78BF3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157" y="4284568"/>
              <a:ext cx="10982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0.007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2" name="Freeform 92">
            <a:extLst>
              <a:ext uri="{FF2B5EF4-FFF2-40B4-BE49-F238E27FC236}">
                <a16:creationId xmlns:a16="http://schemas.microsoft.com/office/drawing/2014/main" id="{69140B36-CBE0-473B-B424-9D6E5D719679}"/>
              </a:ext>
            </a:extLst>
          </p:cNvPr>
          <p:cNvSpPr>
            <a:spLocks/>
          </p:cNvSpPr>
          <p:nvPr/>
        </p:nvSpPr>
        <p:spPr bwMode="auto">
          <a:xfrm>
            <a:off x="2453587" y="1803615"/>
            <a:ext cx="6774273" cy="3210294"/>
          </a:xfrm>
          <a:custGeom>
            <a:avLst/>
            <a:gdLst>
              <a:gd name="T0" fmla="*/ 0 w 492"/>
              <a:gd name="T1" fmla="*/ 143 h 150"/>
              <a:gd name="T2" fmla="*/ 2 w 492"/>
              <a:gd name="T3" fmla="*/ 137 h 150"/>
              <a:gd name="T4" fmla="*/ 2 w 492"/>
              <a:gd name="T5" fmla="*/ 130 h 150"/>
              <a:gd name="T6" fmla="*/ 4 w 492"/>
              <a:gd name="T7" fmla="*/ 128 h 150"/>
              <a:gd name="T8" fmla="*/ 5 w 492"/>
              <a:gd name="T9" fmla="*/ 120 h 150"/>
              <a:gd name="T10" fmla="*/ 7 w 492"/>
              <a:gd name="T11" fmla="*/ 114 h 150"/>
              <a:gd name="T12" fmla="*/ 7 w 492"/>
              <a:gd name="T13" fmla="*/ 111 h 150"/>
              <a:gd name="T14" fmla="*/ 9 w 492"/>
              <a:gd name="T15" fmla="*/ 107 h 150"/>
              <a:gd name="T16" fmla="*/ 9 w 492"/>
              <a:gd name="T17" fmla="*/ 97 h 150"/>
              <a:gd name="T18" fmla="*/ 11 w 492"/>
              <a:gd name="T19" fmla="*/ 90 h 150"/>
              <a:gd name="T20" fmla="*/ 11 w 492"/>
              <a:gd name="T21" fmla="*/ 86 h 150"/>
              <a:gd name="T22" fmla="*/ 13 w 492"/>
              <a:gd name="T23" fmla="*/ 82 h 150"/>
              <a:gd name="T24" fmla="*/ 14 w 492"/>
              <a:gd name="T25" fmla="*/ 78 h 150"/>
              <a:gd name="T26" fmla="*/ 17 w 492"/>
              <a:gd name="T27" fmla="*/ 74 h 150"/>
              <a:gd name="T28" fmla="*/ 19 w 492"/>
              <a:gd name="T29" fmla="*/ 67 h 150"/>
              <a:gd name="T30" fmla="*/ 21 w 492"/>
              <a:gd name="T31" fmla="*/ 67 h 150"/>
              <a:gd name="T32" fmla="*/ 23 w 492"/>
              <a:gd name="T33" fmla="*/ 63 h 150"/>
              <a:gd name="T34" fmla="*/ 24 w 492"/>
              <a:gd name="T35" fmla="*/ 61 h 150"/>
              <a:gd name="T36" fmla="*/ 27 w 492"/>
              <a:gd name="T37" fmla="*/ 57 h 150"/>
              <a:gd name="T38" fmla="*/ 30 w 492"/>
              <a:gd name="T39" fmla="*/ 53 h 150"/>
              <a:gd name="T40" fmla="*/ 33 w 492"/>
              <a:gd name="T41" fmla="*/ 49 h 150"/>
              <a:gd name="T42" fmla="*/ 51 w 492"/>
              <a:gd name="T43" fmla="*/ 48 h 150"/>
              <a:gd name="T44" fmla="*/ 56 w 492"/>
              <a:gd name="T45" fmla="*/ 44 h 150"/>
              <a:gd name="T46" fmla="*/ 60 w 492"/>
              <a:gd name="T47" fmla="*/ 42 h 150"/>
              <a:gd name="T48" fmla="*/ 61 w 492"/>
              <a:gd name="T49" fmla="*/ 40 h 150"/>
              <a:gd name="T50" fmla="*/ 75 w 492"/>
              <a:gd name="T51" fmla="*/ 38 h 150"/>
              <a:gd name="T52" fmla="*/ 87 w 492"/>
              <a:gd name="T53" fmla="*/ 34 h 150"/>
              <a:gd name="T54" fmla="*/ 93 w 492"/>
              <a:gd name="T55" fmla="*/ 32 h 150"/>
              <a:gd name="T56" fmla="*/ 111 w 492"/>
              <a:gd name="T57" fmla="*/ 28 h 150"/>
              <a:gd name="T58" fmla="*/ 123 w 492"/>
              <a:gd name="T59" fmla="*/ 24 h 150"/>
              <a:gd name="T60" fmla="*/ 171 w 492"/>
              <a:gd name="T61" fmla="*/ 22 h 150"/>
              <a:gd name="T62" fmla="*/ 184 w 492"/>
              <a:gd name="T63" fmla="*/ 20 h 150"/>
              <a:gd name="T64" fmla="*/ 233 w 492"/>
              <a:gd name="T65" fmla="*/ 18 h 150"/>
              <a:gd name="T66" fmla="*/ 246 w 492"/>
              <a:gd name="T67" fmla="*/ 16 h 150"/>
              <a:gd name="T68" fmla="*/ 278 w 492"/>
              <a:gd name="T69" fmla="*/ 14 h 150"/>
              <a:gd name="T70" fmla="*/ 343 w 492"/>
              <a:gd name="T71" fmla="*/ 14 h 150"/>
              <a:gd name="T72" fmla="*/ 349 w 492"/>
              <a:gd name="T73" fmla="*/ 10 h 150"/>
              <a:gd name="T74" fmla="*/ 369 w 492"/>
              <a:gd name="T75" fmla="*/ 8 h 150"/>
              <a:gd name="T76" fmla="*/ 412 w 492"/>
              <a:gd name="T77" fmla="*/ 6 h 150"/>
              <a:gd name="T78" fmla="*/ 419 w 492"/>
              <a:gd name="T79" fmla="*/ 4 h 150"/>
              <a:gd name="T80" fmla="*/ 430 w 492"/>
              <a:gd name="T81" fmla="*/ 2 h 150"/>
              <a:gd name="T82" fmla="*/ 492 w 492"/>
              <a:gd name="T83" fmla="*/ 0 h 150"/>
              <a:gd name="T84" fmla="*/ 492 w 492"/>
              <a:gd name="T8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2" h="150">
                <a:moveTo>
                  <a:pt x="0" y="150"/>
                </a:moveTo>
                <a:lnTo>
                  <a:pt x="0" y="150"/>
                </a:lnTo>
                <a:lnTo>
                  <a:pt x="0" y="143"/>
                </a:lnTo>
                <a:lnTo>
                  <a:pt x="0" y="143"/>
                </a:lnTo>
                <a:lnTo>
                  <a:pt x="0" y="137"/>
                </a:lnTo>
                <a:lnTo>
                  <a:pt x="2" y="137"/>
                </a:lnTo>
                <a:lnTo>
                  <a:pt x="2" y="133"/>
                </a:lnTo>
                <a:lnTo>
                  <a:pt x="2" y="133"/>
                </a:lnTo>
                <a:lnTo>
                  <a:pt x="2" y="130"/>
                </a:lnTo>
                <a:lnTo>
                  <a:pt x="3" y="130"/>
                </a:lnTo>
                <a:lnTo>
                  <a:pt x="3" y="128"/>
                </a:lnTo>
                <a:lnTo>
                  <a:pt x="4" y="128"/>
                </a:lnTo>
                <a:lnTo>
                  <a:pt x="4" y="122"/>
                </a:lnTo>
                <a:lnTo>
                  <a:pt x="5" y="122"/>
                </a:lnTo>
                <a:lnTo>
                  <a:pt x="5" y="120"/>
                </a:lnTo>
                <a:lnTo>
                  <a:pt x="6" y="120"/>
                </a:lnTo>
                <a:lnTo>
                  <a:pt x="6" y="114"/>
                </a:lnTo>
                <a:lnTo>
                  <a:pt x="7" y="114"/>
                </a:lnTo>
                <a:lnTo>
                  <a:pt x="7" y="112"/>
                </a:lnTo>
                <a:lnTo>
                  <a:pt x="7" y="112"/>
                </a:lnTo>
                <a:lnTo>
                  <a:pt x="7" y="111"/>
                </a:lnTo>
                <a:lnTo>
                  <a:pt x="8" y="111"/>
                </a:lnTo>
                <a:lnTo>
                  <a:pt x="8" y="107"/>
                </a:lnTo>
                <a:lnTo>
                  <a:pt x="9" y="107"/>
                </a:lnTo>
                <a:lnTo>
                  <a:pt x="9" y="99"/>
                </a:lnTo>
                <a:lnTo>
                  <a:pt x="9" y="99"/>
                </a:lnTo>
                <a:lnTo>
                  <a:pt x="9" y="97"/>
                </a:lnTo>
                <a:lnTo>
                  <a:pt x="10" y="97"/>
                </a:lnTo>
                <a:lnTo>
                  <a:pt x="10" y="90"/>
                </a:lnTo>
                <a:lnTo>
                  <a:pt x="11" y="90"/>
                </a:lnTo>
                <a:lnTo>
                  <a:pt x="11" y="88"/>
                </a:lnTo>
                <a:lnTo>
                  <a:pt x="11" y="88"/>
                </a:lnTo>
                <a:lnTo>
                  <a:pt x="11" y="86"/>
                </a:lnTo>
                <a:lnTo>
                  <a:pt x="13" y="86"/>
                </a:lnTo>
                <a:lnTo>
                  <a:pt x="13" y="82"/>
                </a:lnTo>
                <a:lnTo>
                  <a:pt x="13" y="82"/>
                </a:lnTo>
                <a:lnTo>
                  <a:pt x="13" y="80"/>
                </a:lnTo>
                <a:lnTo>
                  <a:pt x="14" y="80"/>
                </a:lnTo>
                <a:lnTo>
                  <a:pt x="14" y="78"/>
                </a:lnTo>
                <a:lnTo>
                  <a:pt x="15" y="78"/>
                </a:lnTo>
                <a:lnTo>
                  <a:pt x="15" y="74"/>
                </a:lnTo>
                <a:lnTo>
                  <a:pt x="17" y="74"/>
                </a:lnTo>
                <a:lnTo>
                  <a:pt x="17" y="71"/>
                </a:lnTo>
                <a:lnTo>
                  <a:pt x="19" y="71"/>
                </a:lnTo>
                <a:lnTo>
                  <a:pt x="19" y="67"/>
                </a:lnTo>
                <a:lnTo>
                  <a:pt x="20" y="67"/>
                </a:lnTo>
                <a:lnTo>
                  <a:pt x="20" y="67"/>
                </a:lnTo>
                <a:lnTo>
                  <a:pt x="21" y="67"/>
                </a:lnTo>
                <a:lnTo>
                  <a:pt x="21" y="65"/>
                </a:lnTo>
                <a:lnTo>
                  <a:pt x="23" y="65"/>
                </a:lnTo>
                <a:lnTo>
                  <a:pt x="23" y="63"/>
                </a:lnTo>
                <a:lnTo>
                  <a:pt x="23" y="63"/>
                </a:lnTo>
                <a:lnTo>
                  <a:pt x="23" y="61"/>
                </a:lnTo>
                <a:lnTo>
                  <a:pt x="24" y="61"/>
                </a:lnTo>
                <a:lnTo>
                  <a:pt x="24" y="59"/>
                </a:lnTo>
                <a:lnTo>
                  <a:pt x="27" y="59"/>
                </a:lnTo>
                <a:lnTo>
                  <a:pt x="27" y="57"/>
                </a:lnTo>
                <a:lnTo>
                  <a:pt x="29" y="57"/>
                </a:lnTo>
                <a:lnTo>
                  <a:pt x="29" y="53"/>
                </a:lnTo>
                <a:lnTo>
                  <a:pt x="30" y="53"/>
                </a:lnTo>
                <a:lnTo>
                  <a:pt x="30" y="51"/>
                </a:lnTo>
                <a:lnTo>
                  <a:pt x="33" y="51"/>
                </a:lnTo>
                <a:lnTo>
                  <a:pt x="33" y="49"/>
                </a:lnTo>
                <a:lnTo>
                  <a:pt x="35" y="49"/>
                </a:lnTo>
                <a:lnTo>
                  <a:pt x="35" y="48"/>
                </a:lnTo>
                <a:lnTo>
                  <a:pt x="51" y="48"/>
                </a:lnTo>
                <a:lnTo>
                  <a:pt x="51" y="46"/>
                </a:lnTo>
                <a:lnTo>
                  <a:pt x="56" y="46"/>
                </a:lnTo>
                <a:lnTo>
                  <a:pt x="56" y="44"/>
                </a:lnTo>
                <a:lnTo>
                  <a:pt x="60" y="44"/>
                </a:lnTo>
                <a:lnTo>
                  <a:pt x="60" y="42"/>
                </a:lnTo>
                <a:lnTo>
                  <a:pt x="60" y="42"/>
                </a:lnTo>
                <a:lnTo>
                  <a:pt x="60" y="40"/>
                </a:lnTo>
                <a:lnTo>
                  <a:pt x="61" y="40"/>
                </a:lnTo>
                <a:lnTo>
                  <a:pt x="61" y="40"/>
                </a:lnTo>
                <a:lnTo>
                  <a:pt x="66" y="40"/>
                </a:lnTo>
                <a:lnTo>
                  <a:pt x="66" y="38"/>
                </a:lnTo>
                <a:lnTo>
                  <a:pt x="75" y="38"/>
                </a:lnTo>
                <a:lnTo>
                  <a:pt x="75" y="36"/>
                </a:lnTo>
                <a:lnTo>
                  <a:pt x="87" y="36"/>
                </a:lnTo>
                <a:lnTo>
                  <a:pt x="87" y="34"/>
                </a:lnTo>
                <a:lnTo>
                  <a:pt x="91" y="34"/>
                </a:lnTo>
                <a:lnTo>
                  <a:pt x="91" y="32"/>
                </a:lnTo>
                <a:lnTo>
                  <a:pt x="93" y="32"/>
                </a:lnTo>
                <a:lnTo>
                  <a:pt x="93" y="30"/>
                </a:lnTo>
                <a:lnTo>
                  <a:pt x="111" y="30"/>
                </a:lnTo>
                <a:lnTo>
                  <a:pt x="111" y="28"/>
                </a:lnTo>
                <a:lnTo>
                  <a:pt x="118" y="28"/>
                </a:lnTo>
                <a:lnTo>
                  <a:pt x="118" y="24"/>
                </a:lnTo>
                <a:lnTo>
                  <a:pt x="123" y="24"/>
                </a:lnTo>
                <a:lnTo>
                  <a:pt x="123" y="24"/>
                </a:lnTo>
                <a:lnTo>
                  <a:pt x="171" y="24"/>
                </a:lnTo>
                <a:lnTo>
                  <a:pt x="171" y="22"/>
                </a:lnTo>
                <a:lnTo>
                  <a:pt x="178" y="22"/>
                </a:lnTo>
                <a:lnTo>
                  <a:pt x="178" y="20"/>
                </a:lnTo>
                <a:lnTo>
                  <a:pt x="184" y="20"/>
                </a:lnTo>
                <a:lnTo>
                  <a:pt x="184" y="20"/>
                </a:lnTo>
                <a:lnTo>
                  <a:pt x="233" y="20"/>
                </a:lnTo>
                <a:lnTo>
                  <a:pt x="233" y="18"/>
                </a:lnTo>
                <a:lnTo>
                  <a:pt x="241" y="18"/>
                </a:lnTo>
                <a:lnTo>
                  <a:pt x="241" y="16"/>
                </a:lnTo>
                <a:lnTo>
                  <a:pt x="246" y="16"/>
                </a:lnTo>
                <a:lnTo>
                  <a:pt x="246" y="16"/>
                </a:lnTo>
                <a:lnTo>
                  <a:pt x="278" y="16"/>
                </a:lnTo>
                <a:lnTo>
                  <a:pt x="278" y="14"/>
                </a:lnTo>
                <a:lnTo>
                  <a:pt x="307" y="14"/>
                </a:lnTo>
                <a:lnTo>
                  <a:pt x="307" y="14"/>
                </a:lnTo>
                <a:lnTo>
                  <a:pt x="343" y="14"/>
                </a:lnTo>
                <a:lnTo>
                  <a:pt x="343" y="12"/>
                </a:lnTo>
                <a:lnTo>
                  <a:pt x="349" y="12"/>
                </a:lnTo>
                <a:lnTo>
                  <a:pt x="349" y="10"/>
                </a:lnTo>
                <a:lnTo>
                  <a:pt x="366" y="10"/>
                </a:lnTo>
                <a:lnTo>
                  <a:pt x="366" y="8"/>
                </a:lnTo>
                <a:lnTo>
                  <a:pt x="369" y="8"/>
                </a:lnTo>
                <a:lnTo>
                  <a:pt x="369" y="8"/>
                </a:lnTo>
                <a:lnTo>
                  <a:pt x="412" y="8"/>
                </a:lnTo>
                <a:lnTo>
                  <a:pt x="412" y="6"/>
                </a:lnTo>
                <a:lnTo>
                  <a:pt x="414" y="6"/>
                </a:lnTo>
                <a:lnTo>
                  <a:pt x="414" y="4"/>
                </a:lnTo>
                <a:lnTo>
                  <a:pt x="419" y="4"/>
                </a:lnTo>
                <a:lnTo>
                  <a:pt x="419" y="2"/>
                </a:lnTo>
                <a:lnTo>
                  <a:pt x="430" y="2"/>
                </a:lnTo>
                <a:lnTo>
                  <a:pt x="430" y="2"/>
                </a:lnTo>
                <a:lnTo>
                  <a:pt x="479" y="2"/>
                </a:lnTo>
                <a:lnTo>
                  <a:pt x="479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1FE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FB173-F43A-45ED-A9B6-C40382888D51}"/>
              </a:ext>
            </a:extLst>
          </p:cNvPr>
          <p:cNvSpPr/>
          <p:nvPr/>
        </p:nvSpPr>
        <p:spPr bwMode="auto">
          <a:xfrm>
            <a:off x="5837253" y="1337938"/>
            <a:ext cx="4206057" cy="367058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109530F-321E-4A86-8072-D3B8DE742A92}"/>
              </a:ext>
            </a:extLst>
          </p:cNvPr>
          <p:cNvGrpSpPr/>
          <p:nvPr/>
        </p:nvGrpSpPr>
        <p:grpSpPr>
          <a:xfrm>
            <a:off x="4715038" y="3979821"/>
            <a:ext cx="3836143" cy="1046321"/>
            <a:chOff x="6929214" y="3697251"/>
            <a:chExt cx="3836143" cy="104632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7381C6F-81B3-4088-BFD9-CD242022EE45}"/>
                </a:ext>
              </a:extLst>
            </p:cNvPr>
            <p:cNvGrpSpPr/>
            <p:nvPr/>
          </p:nvGrpSpPr>
          <p:grpSpPr>
            <a:xfrm>
              <a:off x="6929214" y="3697251"/>
              <a:ext cx="3836143" cy="1046321"/>
              <a:chOff x="7027295" y="1366826"/>
              <a:chExt cx="3836143" cy="1046321"/>
            </a:xfrm>
          </p:grpSpPr>
          <p:sp>
            <p:nvSpPr>
              <p:cNvPr id="109" name="Rectangle 30">
                <a:extLst>
                  <a:ext uri="{FF2B5EF4-FFF2-40B4-BE49-F238E27FC236}">
                    <a16:creationId xmlns:a16="http://schemas.microsoft.com/office/drawing/2014/main" id="{EBC105B6-8ECF-4745-A7CE-739A6BEEB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9893" y="2043815"/>
                <a:ext cx="33735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0" name="Rectangle 31">
                <a:extLst>
                  <a:ext uri="{FF2B5EF4-FFF2-40B4-BE49-F238E27FC236}">
                    <a16:creationId xmlns:a16="http://schemas.microsoft.com/office/drawing/2014/main" id="{36D7DC91-D9E9-4D71-9E2D-16923C736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7295" y="1366826"/>
                <a:ext cx="2559645" cy="615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HR [95% CI] = </a:t>
                </a:r>
                <a:b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0.52 [0.35, 0.76]</a:t>
                </a:r>
              </a:p>
            </p:txBody>
          </p:sp>
        </p:grpSp>
        <p:sp>
          <p:nvSpPr>
            <p:cNvPr id="85" name="Rectangle 31">
              <a:extLst>
                <a:ext uri="{FF2B5EF4-FFF2-40B4-BE49-F238E27FC236}">
                  <a16:creationId xmlns:a16="http://schemas.microsoft.com/office/drawing/2014/main" id="{2C6B2DB7-6706-48DE-A2F6-290A0F72B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157" y="4284568"/>
              <a:ext cx="10982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&lt; 0.001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Rectangle 27">
            <a:extLst>
              <a:ext uri="{FF2B5EF4-FFF2-40B4-BE49-F238E27FC236}">
                <a16:creationId xmlns:a16="http://schemas.microsoft.com/office/drawing/2014/main" id="{0822B228-9B54-4A35-BD1F-DF84CBDE6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225" y="2286611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15.6%</a:t>
            </a:r>
          </a:p>
        </p:txBody>
      </p:sp>
      <p:sp>
        <p:nvSpPr>
          <p:cNvPr id="87" name="Rectangle 25">
            <a:extLst>
              <a:ext uri="{FF2B5EF4-FFF2-40B4-BE49-F238E27FC236}">
                <a16:creationId xmlns:a16="http://schemas.microsoft.com/office/drawing/2014/main" id="{D2431138-7A27-4525-AC32-D7A69C779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70" y="3543362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59B628-51CB-4DE3-8102-934D6619A543}"/>
              </a:ext>
            </a:extLst>
          </p:cNvPr>
          <p:cNvSpPr txBox="1"/>
          <p:nvPr/>
        </p:nvSpPr>
        <p:spPr>
          <a:xfrm>
            <a:off x="5290078" y="272713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7.1%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8D4EF07-9C73-4761-B890-1CCE34CB5385}"/>
              </a:ext>
            </a:extLst>
          </p:cNvPr>
          <p:cNvSpPr txBox="1"/>
          <p:nvPr/>
        </p:nvSpPr>
        <p:spPr>
          <a:xfrm>
            <a:off x="9026732" y="2150409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5.9%</a:t>
            </a:r>
          </a:p>
        </p:txBody>
      </p:sp>
    </p:spTree>
    <p:extLst>
      <p:ext uri="{BB962C8B-B14F-4D97-AF65-F5344CB8AC3E}">
        <p14:creationId xmlns:p14="http://schemas.microsoft.com/office/powerpoint/2010/main" val="571124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6" grpId="0" animBg="1"/>
      <p:bldP spid="5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92800" y="1309684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956921" y="3040361"/>
            <a:ext cx="1386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 (%)</a:t>
            </a: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12901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1986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489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8819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32357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15630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425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388192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9277395" y="3948692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2.4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98" name="Rectangle 27"/>
          <p:cNvSpPr>
            <a:spLocks noChangeArrowheads="1"/>
          </p:cNvSpPr>
          <p:nvPr/>
        </p:nvSpPr>
        <p:spPr bwMode="auto">
          <a:xfrm>
            <a:off x="9299448" y="3693233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3.2%</a:t>
            </a:r>
          </a:p>
        </p:txBody>
      </p:sp>
      <p:sp>
        <p:nvSpPr>
          <p:cNvPr id="107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" name="Rectangle 38"/>
          <p:cNvSpPr>
            <a:spLocks noChangeArrowheads="1"/>
          </p:cNvSpPr>
          <p:nvPr/>
        </p:nvSpPr>
        <p:spPr bwMode="auto">
          <a:xfrm>
            <a:off x="1957369" y="3022225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20147" y="2368311"/>
            <a:ext cx="2559644" cy="948045"/>
            <a:chOff x="7421532" y="1405950"/>
            <a:chExt cx="2559644" cy="948045"/>
          </a:xfrm>
        </p:grpSpPr>
        <p:sp>
          <p:nvSpPr>
            <p:cNvPr id="201" name="Rectangle 31"/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0.75 [0.35, 1.63]</a:t>
              </a:r>
            </a:p>
          </p:txBody>
        </p:sp>
        <p:sp>
          <p:nvSpPr>
            <p:cNvPr id="63" name="Rectangle 30">
              <a:extLst>
                <a:ext uri="{FF2B5EF4-FFF2-40B4-BE49-F238E27FC236}">
                  <a16:creationId xmlns:a16="http://schemas.microsoft.com/office/drawing/2014/main" id="{BEF85D1B-2BDD-4055-BDF1-6AA3D92C1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4762" y="1738442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0.47</a:t>
              </a:r>
            </a:p>
          </p:txBody>
        </p:sp>
      </p:grpSp>
      <p:sp>
        <p:nvSpPr>
          <p:cNvPr id="92" name="Rectangle 56"/>
          <p:cNvSpPr>
            <a:spLocks noChangeArrowheads="1"/>
          </p:cNvSpPr>
          <p:nvPr/>
        </p:nvSpPr>
        <p:spPr bwMode="auto">
          <a:xfrm>
            <a:off x="2365641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Rectangle 57"/>
          <p:cNvSpPr>
            <a:spLocks noChangeArrowheads="1"/>
          </p:cNvSpPr>
          <p:nvPr/>
        </p:nvSpPr>
        <p:spPr bwMode="auto">
          <a:xfrm>
            <a:off x="4048407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Rectangle 58"/>
          <p:cNvSpPr>
            <a:spLocks noChangeArrowheads="1"/>
          </p:cNvSpPr>
          <p:nvPr/>
        </p:nvSpPr>
        <p:spPr bwMode="auto">
          <a:xfrm>
            <a:off x="5683617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Rectangle 59"/>
          <p:cNvSpPr>
            <a:spLocks noChangeArrowheads="1"/>
          </p:cNvSpPr>
          <p:nvPr/>
        </p:nvSpPr>
        <p:spPr bwMode="auto">
          <a:xfrm>
            <a:off x="7373152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</a:p>
        </p:txBody>
      </p:sp>
      <p:sp>
        <p:nvSpPr>
          <p:cNvPr id="103" name="Rectangle 60"/>
          <p:cNvSpPr>
            <a:spLocks noChangeArrowheads="1"/>
          </p:cNvSpPr>
          <p:nvPr/>
        </p:nvSpPr>
        <p:spPr bwMode="auto">
          <a:xfrm>
            <a:off x="9059471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2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7" name="Freeform 87">
            <a:extLst>
              <a:ext uri="{FF2B5EF4-FFF2-40B4-BE49-F238E27FC236}">
                <a16:creationId xmlns:a16="http://schemas.microsoft.com/office/drawing/2014/main" id="{D14FE5DC-7873-4E88-AFCE-F6DCF1ADA635}"/>
              </a:ext>
            </a:extLst>
          </p:cNvPr>
          <p:cNvSpPr>
            <a:spLocks/>
          </p:cNvSpPr>
          <p:nvPr/>
        </p:nvSpPr>
        <p:spPr bwMode="auto">
          <a:xfrm>
            <a:off x="2482833" y="4117672"/>
            <a:ext cx="6784586" cy="941832"/>
          </a:xfrm>
          <a:custGeom>
            <a:avLst/>
            <a:gdLst>
              <a:gd name="T0" fmla="*/ 0 w 492"/>
              <a:gd name="T1" fmla="*/ 84 h 84"/>
              <a:gd name="T2" fmla="*/ 0 w 492"/>
              <a:gd name="T3" fmla="*/ 84 h 84"/>
              <a:gd name="T4" fmla="*/ 0 w 492"/>
              <a:gd name="T5" fmla="*/ 78 h 84"/>
              <a:gd name="T6" fmla="*/ 2 w 492"/>
              <a:gd name="T7" fmla="*/ 78 h 84"/>
              <a:gd name="T8" fmla="*/ 2 w 492"/>
              <a:gd name="T9" fmla="*/ 71 h 84"/>
              <a:gd name="T10" fmla="*/ 20 w 492"/>
              <a:gd name="T11" fmla="*/ 71 h 84"/>
              <a:gd name="T12" fmla="*/ 20 w 492"/>
              <a:gd name="T13" fmla="*/ 71 h 84"/>
              <a:gd name="T14" fmla="*/ 61 w 492"/>
              <a:gd name="T15" fmla="*/ 71 h 84"/>
              <a:gd name="T16" fmla="*/ 61 w 492"/>
              <a:gd name="T17" fmla="*/ 71 h 84"/>
              <a:gd name="T18" fmla="*/ 123 w 492"/>
              <a:gd name="T19" fmla="*/ 71 h 84"/>
              <a:gd name="T20" fmla="*/ 123 w 492"/>
              <a:gd name="T21" fmla="*/ 71 h 84"/>
              <a:gd name="T22" fmla="*/ 184 w 492"/>
              <a:gd name="T23" fmla="*/ 71 h 84"/>
              <a:gd name="T24" fmla="*/ 184 w 492"/>
              <a:gd name="T25" fmla="*/ 71 h 84"/>
              <a:gd name="T26" fmla="*/ 205 w 492"/>
              <a:gd name="T27" fmla="*/ 71 h 84"/>
              <a:gd name="T28" fmla="*/ 205 w 492"/>
              <a:gd name="T29" fmla="*/ 64 h 84"/>
              <a:gd name="T30" fmla="*/ 214 w 492"/>
              <a:gd name="T31" fmla="*/ 64 h 84"/>
              <a:gd name="T32" fmla="*/ 214 w 492"/>
              <a:gd name="T33" fmla="*/ 57 h 84"/>
              <a:gd name="T34" fmla="*/ 225 w 492"/>
              <a:gd name="T35" fmla="*/ 57 h 84"/>
              <a:gd name="T36" fmla="*/ 225 w 492"/>
              <a:gd name="T37" fmla="*/ 50 h 84"/>
              <a:gd name="T38" fmla="*/ 246 w 492"/>
              <a:gd name="T39" fmla="*/ 50 h 84"/>
              <a:gd name="T40" fmla="*/ 246 w 492"/>
              <a:gd name="T41" fmla="*/ 50 h 84"/>
              <a:gd name="T42" fmla="*/ 304 w 492"/>
              <a:gd name="T43" fmla="*/ 50 h 84"/>
              <a:gd name="T44" fmla="*/ 304 w 492"/>
              <a:gd name="T45" fmla="*/ 43 h 84"/>
              <a:gd name="T46" fmla="*/ 307 w 492"/>
              <a:gd name="T47" fmla="*/ 43 h 84"/>
              <a:gd name="T48" fmla="*/ 307 w 492"/>
              <a:gd name="T49" fmla="*/ 43 h 84"/>
              <a:gd name="T50" fmla="*/ 369 w 492"/>
              <a:gd name="T51" fmla="*/ 43 h 84"/>
              <a:gd name="T52" fmla="*/ 369 w 492"/>
              <a:gd name="T53" fmla="*/ 43 h 84"/>
              <a:gd name="T54" fmla="*/ 372 w 492"/>
              <a:gd name="T55" fmla="*/ 43 h 84"/>
              <a:gd name="T56" fmla="*/ 372 w 492"/>
              <a:gd name="T57" fmla="*/ 35 h 84"/>
              <a:gd name="T58" fmla="*/ 399 w 492"/>
              <a:gd name="T59" fmla="*/ 35 h 84"/>
              <a:gd name="T60" fmla="*/ 399 w 492"/>
              <a:gd name="T61" fmla="*/ 28 h 84"/>
              <a:gd name="T62" fmla="*/ 409 w 492"/>
              <a:gd name="T63" fmla="*/ 28 h 84"/>
              <a:gd name="T64" fmla="*/ 409 w 492"/>
              <a:gd name="T65" fmla="*/ 21 h 84"/>
              <a:gd name="T66" fmla="*/ 423 w 492"/>
              <a:gd name="T67" fmla="*/ 21 h 84"/>
              <a:gd name="T68" fmla="*/ 423 w 492"/>
              <a:gd name="T69" fmla="*/ 14 h 84"/>
              <a:gd name="T70" fmla="*/ 430 w 492"/>
              <a:gd name="T71" fmla="*/ 14 h 84"/>
              <a:gd name="T72" fmla="*/ 430 w 492"/>
              <a:gd name="T73" fmla="*/ 14 h 84"/>
              <a:gd name="T74" fmla="*/ 442 w 492"/>
              <a:gd name="T75" fmla="*/ 14 h 84"/>
              <a:gd name="T76" fmla="*/ 442 w 492"/>
              <a:gd name="T77" fmla="*/ 7 h 84"/>
              <a:gd name="T78" fmla="*/ 457 w 492"/>
              <a:gd name="T79" fmla="*/ 7 h 84"/>
              <a:gd name="T80" fmla="*/ 457 w 492"/>
              <a:gd name="T81" fmla="*/ 0 h 84"/>
              <a:gd name="T82" fmla="*/ 492 w 492"/>
              <a:gd name="T83" fmla="*/ 0 h 84"/>
              <a:gd name="T84" fmla="*/ 492 w 492"/>
              <a:gd name="T85" fmla="*/ 0 h 84"/>
              <a:gd name="T86" fmla="*/ 492 w 492"/>
              <a:gd name="T87" fmla="*/ 0 h 84"/>
              <a:gd name="T88" fmla="*/ 492 w 492"/>
              <a:gd name="T89" fmla="*/ 0 h 84"/>
              <a:gd name="T90" fmla="*/ 492 w 492"/>
              <a:gd name="T9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2" h="84">
                <a:moveTo>
                  <a:pt x="0" y="84"/>
                </a:moveTo>
                <a:lnTo>
                  <a:pt x="0" y="84"/>
                </a:lnTo>
                <a:lnTo>
                  <a:pt x="0" y="78"/>
                </a:lnTo>
                <a:lnTo>
                  <a:pt x="2" y="78"/>
                </a:lnTo>
                <a:lnTo>
                  <a:pt x="2" y="71"/>
                </a:lnTo>
                <a:lnTo>
                  <a:pt x="20" y="71"/>
                </a:lnTo>
                <a:lnTo>
                  <a:pt x="20" y="71"/>
                </a:lnTo>
                <a:lnTo>
                  <a:pt x="61" y="71"/>
                </a:lnTo>
                <a:lnTo>
                  <a:pt x="61" y="71"/>
                </a:lnTo>
                <a:lnTo>
                  <a:pt x="123" y="71"/>
                </a:lnTo>
                <a:lnTo>
                  <a:pt x="123" y="71"/>
                </a:lnTo>
                <a:lnTo>
                  <a:pt x="184" y="71"/>
                </a:lnTo>
                <a:lnTo>
                  <a:pt x="184" y="71"/>
                </a:lnTo>
                <a:lnTo>
                  <a:pt x="205" y="71"/>
                </a:lnTo>
                <a:lnTo>
                  <a:pt x="205" y="64"/>
                </a:lnTo>
                <a:lnTo>
                  <a:pt x="214" y="64"/>
                </a:lnTo>
                <a:lnTo>
                  <a:pt x="214" y="57"/>
                </a:lnTo>
                <a:lnTo>
                  <a:pt x="225" y="57"/>
                </a:lnTo>
                <a:lnTo>
                  <a:pt x="225" y="50"/>
                </a:lnTo>
                <a:lnTo>
                  <a:pt x="246" y="50"/>
                </a:lnTo>
                <a:lnTo>
                  <a:pt x="246" y="50"/>
                </a:lnTo>
                <a:lnTo>
                  <a:pt x="304" y="50"/>
                </a:lnTo>
                <a:lnTo>
                  <a:pt x="304" y="43"/>
                </a:lnTo>
                <a:lnTo>
                  <a:pt x="307" y="43"/>
                </a:lnTo>
                <a:lnTo>
                  <a:pt x="307" y="43"/>
                </a:lnTo>
                <a:lnTo>
                  <a:pt x="369" y="43"/>
                </a:lnTo>
                <a:lnTo>
                  <a:pt x="369" y="43"/>
                </a:lnTo>
                <a:lnTo>
                  <a:pt x="372" y="43"/>
                </a:lnTo>
                <a:lnTo>
                  <a:pt x="372" y="35"/>
                </a:lnTo>
                <a:lnTo>
                  <a:pt x="399" y="35"/>
                </a:lnTo>
                <a:lnTo>
                  <a:pt x="399" y="28"/>
                </a:lnTo>
                <a:lnTo>
                  <a:pt x="409" y="28"/>
                </a:lnTo>
                <a:lnTo>
                  <a:pt x="409" y="21"/>
                </a:lnTo>
                <a:lnTo>
                  <a:pt x="423" y="21"/>
                </a:lnTo>
                <a:lnTo>
                  <a:pt x="423" y="14"/>
                </a:lnTo>
                <a:lnTo>
                  <a:pt x="430" y="14"/>
                </a:lnTo>
                <a:lnTo>
                  <a:pt x="430" y="14"/>
                </a:lnTo>
                <a:lnTo>
                  <a:pt x="442" y="14"/>
                </a:lnTo>
                <a:lnTo>
                  <a:pt x="442" y="7"/>
                </a:lnTo>
                <a:lnTo>
                  <a:pt x="457" y="7"/>
                </a:lnTo>
                <a:lnTo>
                  <a:pt x="457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00F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88">
            <a:extLst>
              <a:ext uri="{FF2B5EF4-FFF2-40B4-BE49-F238E27FC236}">
                <a16:creationId xmlns:a16="http://schemas.microsoft.com/office/drawing/2014/main" id="{83A3896C-62D4-4A63-9791-A6571139525B}"/>
              </a:ext>
            </a:extLst>
          </p:cNvPr>
          <p:cNvSpPr>
            <a:spLocks/>
          </p:cNvSpPr>
          <p:nvPr/>
        </p:nvSpPr>
        <p:spPr bwMode="auto">
          <a:xfrm>
            <a:off x="2495907" y="3849624"/>
            <a:ext cx="6813649" cy="1197864"/>
          </a:xfrm>
          <a:custGeom>
            <a:avLst/>
            <a:gdLst>
              <a:gd name="T0" fmla="*/ 0 w 492"/>
              <a:gd name="T1" fmla="*/ 109 h 109"/>
              <a:gd name="T2" fmla="*/ 0 w 492"/>
              <a:gd name="T3" fmla="*/ 109 h 109"/>
              <a:gd name="T4" fmla="*/ 0 w 492"/>
              <a:gd name="T5" fmla="*/ 102 h 109"/>
              <a:gd name="T6" fmla="*/ 2 w 492"/>
              <a:gd name="T7" fmla="*/ 102 h 109"/>
              <a:gd name="T8" fmla="*/ 2 w 492"/>
              <a:gd name="T9" fmla="*/ 94 h 109"/>
              <a:gd name="T10" fmla="*/ 7 w 492"/>
              <a:gd name="T11" fmla="*/ 94 h 109"/>
              <a:gd name="T12" fmla="*/ 7 w 492"/>
              <a:gd name="T13" fmla="*/ 87 h 109"/>
              <a:gd name="T14" fmla="*/ 9 w 492"/>
              <a:gd name="T15" fmla="*/ 87 h 109"/>
              <a:gd name="T16" fmla="*/ 9 w 492"/>
              <a:gd name="T17" fmla="*/ 79 h 109"/>
              <a:gd name="T18" fmla="*/ 17 w 492"/>
              <a:gd name="T19" fmla="*/ 79 h 109"/>
              <a:gd name="T20" fmla="*/ 17 w 492"/>
              <a:gd name="T21" fmla="*/ 71 h 109"/>
              <a:gd name="T22" fmla="*/ 20 w 492"/>
              <a:gd name="T23" fmla="*/ 71 h 109"/>
              <a:gd name="T24" fmla="*/ 20 w 492"/>
              <a:gd name="T25" fmla="*/ 71 h 109"/>
              <a:gd name="T26" fmla="*/ 21 w 492"/>
              <a:gd name="T27" fmla="*/ 71 h 109"/>
              <a:gd name="T28" fmla="*/ 21 w 492"/>
              <a:gd name="T29" fmla="*/ 64 h 109"/>
              <a:gd name="T30" fmla="*/ 31 w 492"/>
              <a:gd name="T31" fmla="*/ 64 h 109"/>
              <a:gd name="T32" fmla="*/ 31 w 492"/>
              <a:gd name="T33" fmla="*/ 56 h 109"/>
              <a:gd name="T34" fmla="*/ 40 w 492"/>
              <a:gd name="T35" fmla="*/ 56 h 109"/>
              <a:gd name="T36" fmla="*/ 40 w 492"/>
              <a:gd name="T37" fmla="*/ 48 h 109"/>
              <a:gd name="T38" fmla="*/ 61 w 492"/>
              <a:gd name="T39" fmla="*/ 48 h 109"/>
              <a:gd name="T40" fmla="*/ 61 w 492"/>
              <a:gd name="T41" fmla="*/ 48 h 109"/>
              <a:gd name="T42" fmla="*/ 75 w 492"/>
              <a:gd name="T43" fmla="*/ 48 h 109"/>
              <a:gd name="T44" fmla="*/ 75 w 492"/>
              <a:gd name="T45" fmla="*/ 41 h 109"/>
              <a:gd name="T46" fmla="*/ 119 w 492"/>
              <a:gd name="T47" fmla="*/ 41 h 109"/>
              <a:gd name="T48" fmla="*/ 119 w 492"/>
              <a:gd name="T49" fmla="*/ 33 h 109"/>
              <a:gd name="T50" fmla="*/ 123 w 492"/>
              <a:gd name="T51" fmla="*/ 33 h 109"/>
              <a:gd name="T52" fmla="*/ 123 w 492"/>
              <a:gd name="T53" fmla="*/ 33 h 109"/>
              <a:gd name="T54" fmla="*/ 184 w 492"/>
              <a:gd name="T55" fmla="*/ 33 h 109"/>
              <a:gd name="T56" fmla="*/ 184 w 492"/>
              <a:gd name="T57" fmla="*/ 33 h 109"/>
              <a:gd name="T58" fmla="*/ 233 w 492"/>
              <a:gd name="T59" fmla="*/ 33 h 109"/>
              <a:gd name="T60" fmla="*/ 233 w 492"/>
              <a:gd name="T61" fmla="*/ 25 h 109"/>
              <a:gd name="T62" fmla="*/ 246 w 492"/>
              <a:gd name="T63" fmla="*/ 25 h 109"/>
              <a:gd name="T64" fmla="*/ 246 w 492"/>
              <a:gd name="T65" fmla="*/ 25 h 109"/>
              <a:gd name="T66" fmla="*/ 275 w 492"/>
              <a:gd name="T67" fmla="*/ 25 h 109"/>
              <a:gd name="T68" fmla="*/ 275 w 492"/>
              <a:gd name="T69" fmla="*/ 17 h 109"/>
              <a:gd name="T70" fmla="*/ 307 w 492"/>
              <a:gd name="T71" fmla="*/ 17 h 109"/>
              <a:gd name="T72" fmla="*/ 307 w 492"/>
              <a:gd name="T73" fmla="*/ 17 h 109"/>
              <a:gd name="T74" fmla="*/ 343 w 492"/>
              <a:gd name="T75" fmla="*/ 17 h 109"/>
              <a:gd name="T76" fmla="*/ 343 w 492"/>
              <a:gd name="T77" fmla="*/ 9 h 109"/>
              <a:gd name="T78" fmla="*/ 369 w 492"/>
              <a:gd name="T79" fmla="*/ 9 h 109"/>
              <a:gd name="T80" fmla="*/ 369 w 492"/>
              <a:gd name="T81" fmla="*/ 9 h 109"/>
              <a:gd name="T82" fmla="*/ 414 w 492"/>
              <a:gd name="T83" fmla="*/ 9 h 109"/>
              <a:gd name="T84" fmla="*/ 414 w 492"/>
              <a:gd name="T85" fmla="*/ 0 h 109"/>
              <a:gd name="T86" fmla="*/ 430 w 492"/>
              <a:gd name="T87" fmla="*/ 0 h 109"/>
              <a:gd name="T88" fmla="*/ 430 w 492"/>
              <a:gd name="T89" fmla="*/ 0 h 109"/>
              <a:gd name="T90" fmla="*/ 492 w 492"/>
              <a:gd name="T91" fmla="*/ 0 h 109"/>
              <a:gd name="T92" fmla="*/ 492 w 492"/>
              <a:gd name="T93" fmla="*/ 0 h 109"/>
              <a:gd name="T94" fmla="*/ 492 w 492"/>
              <a:gd name="T95" fmla="*/ 0 h 109"/>
              <a:gd name="T96" fmla="*/ 492 w 492"/>
              <a:gd name="T97" fmla="*/ 0 h 109"/>
              <a:gd name="T98" fmla="*/ 492 w 492"/>
              <a:gd name="T9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2" h="109">
                <a:moveTo>
                  <a:pt x="0" y="109"/>
                </a:moveTo>
                <a:lnTo>
                  <a:pt x="0" y="109"/>
                </a:lnTo>
                <a:lnTo>
                  <a:pt x="0" y="102"/>
                </a:lnTo>
                <a:lnTo>
                  <a:pt x="2" y="102"/>
                </a:lnTo>
                <a:lnTo>
                  <a:pt x="2" y="94"/>
                </a:lnTo>
                <a:lnTo>
                  <a:pt x="7" y="94"/>
                </a:lnTo>
                <a:lnTo>
                  <a:pt x="7" y="87"/>
                </a:lnTo>
                <a:lnTo>
                  <a:pt x="9" y="87"/>
                </a:lnTo>
                <a:lnTo>
                  <a:pt x="9" y="79"/>
                </a:lnTo>
                <a:lnTo>
                  <a:pt x="17" y="79"/>
                </a:lnTo>
                <a:lnTo>
                  <a:pt x="17" y="71"/>
                </a:lnTo>
                <a:lnTo>
                  <a:pt x="20" y="71"/>
                </a:lnTo>
                <a:lnTo>
                  <a:pt x="20" y="71"/>
                </a:lnTo>
                <a:lnTo>
                  <a:pt x="21" y="71"/>
                </a:lnTo>
                <a:lnTo>
                  <a:pt x="21" y="64"/>
                </a:lnTo>
                <a:lnTo>
                  <a:pt x="31" y="64"/>
                </a:lnTo>
                <a:lnTo>
                  <a:pt x="31" y="56"/>
                </a:lnTo>
                <a:lnTo>
                  <a:pt x="40" y="56"/>
                </a:lnTo>
                <a:lnTo>
                  <a:pt x="40" y="48"/>
                </a:lnTo>
                <a:lnTo>
                  <a:pt x="61" y="48"/>
                </a:lnTo>
                <a:lnTo>
                  <a:pt x="61" y="48"/>
                </a:lnTo>
                <a:lnTo>
                  <a:pt x="75" y="48"/>
                </a:lnTo>
                <a:lnTo>
                  <a:pt x="75" y="41"/>
                </a:lnTo>
                <a:lnTo>
                  <a:pt x="119" y="41"/>
                </a:lnTo>
                <a:lnTo>
                  <a:pt x="119" y="33"/>
                </a:lnTo>
                <a:lnTo>
                  <a:pt x="123" y="33"/>
                </a:lnTo>
                <a:lnTo>
                  <a:pt x="123" y="33"/>
                </a:lnTo>
                <a:lnTo>
                  <a:pt x="184" y="33"/>
                </a:lnTo>
                <a:lnTo>
                  <a:pt x="184" y="33"/>
                </a:lnTo>
                <a:lnTo>
                  <a:pt x="233" y="33"/>
                </a:lnTo>
                <a:lnTo>
                  <a:pt x="233" y="25"/>
                </a:lnTo>
                <a:lnTo>
                  <a:pt x="246" y="25"/>
                </a:lnTo>
                <a:lnTo>
                  <a:pt x="246" y="25"/>
                </a:lnTo>
                <a:lnTo>
                  <a:pt x="275" y="25"/>
                </a:lnTo>
                <a:lnTo>
                  <a:pt x="275" y="17"/>
                </a:lnTo>
                <a:lnTo>
                  <a:pt x="307" y="17"/>
                </a:lnTo>
                <a:lnTo>
                  <a:pt x="307" y="17"/>
                </a:lnTo>
                <a:lnTo>
                  <a:pt x="343" y="17"/>
                </a:lnTo>
                <a:lnTo>
                  <a:pt x="343" y="9"/>
                </a:lnTo>
                <a:lnTo>
                  <a:pt x="369" y="9"/>
                </a:lnTo>
                <a:lnTo>
                  <a:pt x="369" y="9"/>
                </a:lnTo>
                <a:lnTo>
                  <a:pt x="414" y="9"/>
                </a:lnTo>
                <a:lnTo>
                  <a:pt x="414" y="0"/>
                </a:lnTo>
                <a:lnTo>
                  <a:pt x="430" y="0"/>
                </a:lnTo>
                <a:lnTo>
                  <a:pt x="430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1FE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Line 42">
            <a:extLst>
              <a:ext uri="{FF2B5EF4-FFF2-40B4-BE49-F238E27FC236}">
                <a16:creationId xmlns:a16="http://schemas.microsoft.com/office/drawing/2014/main" id="{7E920FB8-57E9-4DC4-96AB-3CB54165D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21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43">
            <a:extLst>
              <a:ext uri="{FF2B5EF4-FFF2-40B4-BE49-F238E27FC236}">
                <a16:creationId xmlns:a16="http://schemas.microsoft.com/office/drawing/2014/main" id="{2AE3C482-88F5-4467-BEFB-6A9BB5D2AF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4688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44">
            <a:extLst>
              <a:ext uri="{FF2B5EF4-FFF2-40B4-BE49-F238E27FC236}">
                <a16:creationId xmlns:a16="http://schemas.microsoft.com/office/drawing/2014/main" id="{2860256E-D7B6-4926-8153-F60C5ECB75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86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Line 45">
            <a:extLst>
              <a:ext uri="{FF2B5EF4-FFF2-40B4-BE49-F238E27FC236}">
                <a16:creationId xmlns:a16="http://schemas.microsoft.com/office/drawing/2014/main" id="{48137570-9897-4871-8306-5B51C0AB4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1041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Line 46">
            <a:extLst>
              <a:ext uri="{FF2B5EF4-FFF2-40B4-BE49-F238E27FC236}">
                <a16:creationId xmlns:a16="http://schemas.microsoft.com/office/drawing/2014/main" id="{842BF28B-026D-4D9E-888D-F7AAAA05BE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18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10B21000-09C1-4112-936D-D67D02326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39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Line 48">
            <a:extLst>
              <a:ext uri="{FF2B5EF4-FFF2-40B4-BE49-F238E27FC236}">
                <a16:creationId xmlns:a16="http://schemas.microsoft.com/office/drawing/2014/main" id="{F4B78AD9-01DC-4594-B42E-D101DB352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572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Line 49">
            <a:extLst>
              <a:ext uri="{FF2B5EF4-FFF2-40B4-BE49-F238E27FC236}">
                <a16:creationId xmlns:a16="http://schemas.microsoft.com/office/drawing/2014/main" id="{35BF446B-2A4E-4BF2-9260-183B3D9313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749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Line 50">
            <a:extLst>
              <a:ext uri="{FF2B5EF4-FFF2-40B4-BE49-F238E27FC236}">
                <a16:creationId xmlns:a16="http://schemas.microsoft.com/office/drawing/2014/main" id="{B4F866E0-8143-4E82-8229-53598892AE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926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Line 51">
            <a:extLst>
              <a:ext uri="{FF2B5EF4-FFF2-40B4-BE49-F238E27FC236}">
                <a16:creationId xmlns:a16="http://schemas.microsoft.com/office/drawing/2014/main" id="{6C558BDC-6960-44CB-A162-2CD7B19FE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103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Line 52">
            <a:extLst>
              <a:ext uri="{FF2B5EF4-FFF2-40B4-BE49-F238E27FC236}">
                <a16:creationId xmlns:a16="http://schemas.microsoft.com/office/drawing/2014/main" id="{5025DBAB-6765-4448-ABD2-A14DCA8DA2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3280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Line 53">
            <a:extLst>
              <a:ext uri="{FF2B5EF4-FFF2-40B4-BE49-F238E27FC236}">
                <a16:creationId xmlns:a16="http://schemas.microsoft.com/office/drawing/2014/main" id="{562B02F4-9B40-4C58-BDEE-460DC9236F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874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Line 54">
            <a:extLst>
              <a:ext uri="{FF2B5EF4-FFF2-40B4-BE49-F238E27FC236}">
                <a16:creationId xmlns:a16="http://schemas.microsoft.com/office/drawing/2014/main" id="{2FCF81EF-3F3F-403A-8703-F578D2E46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1922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22EC046-578B-4363-BE58-038B8F5FB99A}"/>
              </a:ext>
            </a:extLst>
          </p:cNvPr>
          <p:cNvSpPr/>
          <p:nvPr/>
        </p:nvSpPr>
        <p:spPr bwMode="auto">
          <a:xfrm>
            <a:off x="5829527" y="1347606"/>
            <a:ext cx="4206057" cy="367058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11" name="Rectangle 27">
            <a:extLst>
              <a:ext uri="{FF2B5EF4-FFF2-40B4-BE49-F238E27FC236}">
                <a16:creationId xmlns:a16="http://schemas.microsoft.com/office/drawing/2014/main" id="{B8D4975C-4F38-40D9-BD16-9051B789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913" y="3697967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2.5%</a:t>
            </a:r>
          </a:p>
        </p:txBody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A863E7C2-7D6F-42E5-844B-7680CC5EE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1768" y="4319383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9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1.0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AD97A0D-9338-4CCD-BE10-037F17210A4E}"/>
              </a:ext>
            </a:extLst>
          </p:cNvPr>
          <p:cNvGrpSpPr/>
          <p:nvPr/>
        </p:nvGrpSpPr>
        <p:grpSpPr>
          <a:xfrm>
            <a:off x="4525939" y="2388665"/>
            <a:ext cx="2559644" cy="948045"/>
            <a:chOff x="7421532" y="1405950"/>
            <a:chExt cx="2559644" cy="948045"/>
          </a:xfrm>
        </p:grpSpPr>
        <p:sp>
          <p:nvSpPr>
            <p:cNvPr id="70" name="Rectangle 31">
              <a:extLst>
                <a:ext uri="{FF2B5EF4-FFF2-40B4-BE49-F238E27FC236}">
                  <a16:creationId xmlns:a16="http://schemas.microsoft.com/office/drawing/2014/main" id="{BE956A65-0286-42CF-944D-0557AD299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0.41 [0.14, 1.17]</a:t>
              </a:r>
            </a:p>
          </p:txBody>
        </p:sp>
        <p:sp>
          <p:nvSpPr>
            <p:cNvPr id="73" name="Rectangle 30">
              <a:extLst>
                <a:ext uri="{FF2B5EF4-FFF2-40B4-BE49-F238E27FC236}">
                  <a16:creationId xmlns:a16="http://schemas.microsoft.com/office/drawing/2014/main" id="{563C8B0A-07A8-4F8E-9F6E-6B8499BF3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1713" y="1738442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0.08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06E87EC6-09EF-4E1F-A4A5-460255F99FA4}"/>
              </a:ext>
            </a:extLst>
          </p:cNvPr>
          <p:cNvSpPr txBox="1"/>
          <p:nvPr/>
        </p:nvSpPr>
        <p:spPr>
          <a:xfrm>
            <a:off x="5491773" y="141301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1.5%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DF5CFE-3BE0-44B1-9874-1B2985494CC4}"/>
              </a:ext>
            </a:extLst>
          </p:cNvPr>
          <p:cNvSpPr txBox="1"/>
          <p:nvPr/>
        </p:nvSpPr>
        <p:spPr>
          <a:xfrm>
            <a:off x="8718544" y="141301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0.8%</a:t>
            </a:r>
          </a:p>
        </p:txBody>
      </p:sp>
    </p:spTree>
    <p:extLst>
      <p:ext uri="{BB962C8B-B14F-4D97-AF65-F5344CB8AC3E}">
        <p14:creationId xmlns:p14="http://schemas.microsoft.com/office/powerpoint/2010/main" val="27527894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8" grpId="0"/>
      <p:bldP spid="68" grpId="0" animBg="1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1" y="15631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Causes of Death (Year 1 to 2)</a:t>
            </a: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343792"/>
              </p:ext>
            </p:extLst>
          </p:nvPr>
        </p:nvGraphicFramePr>
        <p:xfrm>
          <a:off x="481385" y="1492955"/>
          <a:ext cx="5222097" cy="40468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8631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3435489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3997316382"/>
                    </a:ext>
                  </a:extLst>
                </a:gridCol>
              </a:tblGrid>
              <a:tr h="6020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POD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Cause of death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Age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Sudden cardiac death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553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Fatal intracranial bleed secondary to fall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61133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592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20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628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Cardiac arrest secondary to complications of hip surgery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607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Cancer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657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Suicide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679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Sepsis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375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8C3977-912D-476A-BEBC-1E5CDC9932D9}"/>
              </a:ext>
            </a:extLst>
          </p:cNvPr>
          <p:cNvSpPr txBox="1"/>
          <p:nvPr/>
        </p:nvSpPr>
        <p:spPr>
          <a:xfrm>
            <a:off x="2554274" y="1034503"/>
            <a:ext cx="97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F9FF"/>
                </a:solidFill>
              </a:rPr>
              <a:t>TAVR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39BCD5B-C747-4260-8D51-A6CE89B7F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397828"/>
              </p:ext>
            </p:extLst>
          </p:nvPr>
        </p:nvGraphicFramePr>
        <p:xfrm>
          <a:off x="6184867" y="1488594"/>
          <a:ext cx="5525748" cy="18825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8558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3635253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981937">
                  <a:extLst>
                    <a:ext uri="{9D8B030D-6E8A-4147-A177-3AD203B41FA5}">
                      <a16:colId xmlns:a16="http://schemas.microsoft.com/office/drawing/2014/main" val="3997316382"/>
                    </a:ext>
                  </a:extLst>
                </a:gridCol>
              </a:tblGrid>
              <a:tr h="6222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POD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Cause of death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Age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420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Heart failure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420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615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2011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510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73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5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674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5A3B87-3D14-4D8B-84AC-9BB5EBAFDEB2}"/>
              </a:ext>
            </a:extLst>
          </p:cNvPr>
          <p:cNvSpPr txBox="1"/>
          <p:nvPr/>
        </p:nvSpPr>
        <p:spPr>
          <a:xfrm>
            <a:off x="8092022" y="1030142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F9FF"/>
                </a:solidFill>
              </a:rPr>
              <a:t>Surgery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984581-5DD1-4F8F-906D-8115AF0A6C6A}"/>
              </a:ext>
            </a:extLst>
          </p:cNvPr>
          <p:cNvSpPr txBox="1"/>
          <p:nvPr/>
        </p:nvSpPr>
        <p:spPr>
          <a:xfrm>
            <a:off x="456754" y="6428220"/>
            <a:ext cx="713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blue</a:t>
            </a:r>
            <a:r>
              <a:rPr lang="en-US" dirty="0">
                <a:solidFill>
                  <a:schemeClr val="tx1"/>
                </a:solidFill>
              </a:rPr>
              <a:t> rows indicate CV-death; dark blue rows are non-CV death</a:t>
            </a:r>
          </a:p>
        </p:txBody>
      </p:sp>
    </p:spTree>
    <p:extLst>
      <p:ext uri="{BB962C8B-B14F-4D97-AF65-F5344CB8AC3E}">
        <p14:creationId xmlns:p14="http://schemas.microsoft.com/office/powerpoint/2010/main" val="263869581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90690" y="1312101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Stroke</a:t>
            </a: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923255" y="3040361"/>
            <a:ext cx="1453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Stroke (%)</a:t>
            </a: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12901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1986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485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8819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32357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35086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414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407648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1957369" y="3022225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108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57"/>
          <p:cNvSpPr>
            <a:spLocks noChangeArrowheads="1"/>
          </p:cNvSpPr>
          <p:nvPr/>
        </p:nvSpPr>
        <p:spPr bwMode="auto">
          <a:xfrm>
            <a:off x="405746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58"/>
          <p:cNvSpPr>
            <a:spLocks noChangeArrowheads="1"/>
          </p:cNvSpPr>
          <p:nvPr/>
        </p:nvSpPr>
        <p:spPr bwMode="auto">
          <a:xfrm>
            <a:off x="5683615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59"/>
          <p:cNvSpPr>
            <a:spLocks noChangeArrowheads="1"/>
          </p:cNvSpPr>
          <p:nvPr/>
        </p:nvSpPr>
        <p:spPr bwMode="auto">
          <a:xfrm>
            <a:off x="7373152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" name="Rectangle 60"/>
          <p:cNvSpPr>
            <a:spLocks noChangeArrowheads="1"/>
          </p:cNvSpPr>
          <p:nvPr/>
        </p:nvSpPr>
        <p:spPr bwMode="auto">
          <a:xfrm>
            <a:off x="9059471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4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9" name="Rectangle 27">
            <a:extLst>
              <a:ext uri="{FF2B5EF4-FFF2-40B4-BE49-F238E27FC236}">
                <a16:creationId xmlns:a16="http://schemas.microsoft.com/office/drawing/2014/main" id="{C72DA585-3E5E-4175-AA8E-F03FC585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143" y="3493479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3.6%</a:t>
            </a:r>
          </a:p>
        </p:txBody>
      </p:sp>
      <p:sp>
        <p:nvSpPr>
          <p:cNvPr id="70" name="Rectangle 25">
            <a:extLst>
              <a:ext uri="{FF2B5EF4-FFF2-40B4-BE49-F238E27FC236}">
                <a16:creationId xmlns:a16="http://schemas.microsoft.com/office/drawing/2014/main" id="{E06E5627-8167-49B0-BD5B-506004CBB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715" y="3903896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2.4%</a:t>
            </a:r>
          </a:p>
        </p:txBody>
      </p:sp>
      <p:sp>
        <p:nvSpPr>
          <p:cNvPr id="113" name="Freeform 87">
            <a:extLst>
              <a:ext uri="{FF2B5EF4-FFF2-40B4-BE49-F238E27FC236}">
                <a16:creationId xmlns:a16="http://schemas.microsoft.com/office/drawing/2014/main" id="{A3347AF6-4514-44A5-BB9D-AEE99CD388F3}"/>
              </a:ext>
            </a:extLst>
          </p:cNvPr>
          <p:cNvSpPr>
            <a:spLocks/>
          </p:cNvSpPr>
          <p:nvPr/>
        </p:nvSpPr>
        <p:spPr bwMode="auto">
          <a:xfrm>
            <a:off x="2465575" y="4108757"/>
            <a:ext cx="6867990" cy="937839"/>
          </a:xfrm>
          <a:custGeom>
            <a:avLst/>
            <a:gdLst>
              <a:gd name="T0" fmla="*/ 0 w 492"/>
              <a:gd name="T1" fmla="*/ 84 h 84"/>
              <a:gd name="T2" fmla="*/ 0 w 492"/>
              <a:gd name="T3" fmla="*/ 84 h 84"/>
              <a:gd name="T4" fmla="*/ 0 w 492"/>
              <a:gd name="T5" fmla="*/ 78 h 84"/>
              <a:gd name="T6" fmla="*/ 3 w 492"/>
              <a:gd name="T7" fmla="*/ 78 h 84"/>
              <a:gd name="T8" fmla="*/ 3 w 492"/>
              <a:gd name="T9" fmla="*/ 71 h 84"/>
              <a:gd name="T10" fmla="*/ 4 w 492"/>
              <a:gd name="T11" fmla="*/ 71 h 84"/>
              <a:gd name="T12" fmla="*/ 4 w 492"/>
              <a:gd name="T13" fmla="*/ 64 h 84"/>
              <a:gd name="T14" fmla="*/ 20 w 492"/>
              <a:gd name="T15" fmla="*/ 64 h 84"/>
              <a:gd name="T16" fmla="*/ 20 w 492"/>
              <a:gd name="T17" fmla="*/ 64 h 84"/>
              <a:gd name="T18" fmla="*/ 61 w 492"/>
              <a:gd name="T19" fmla="*/ 64 h 84"/>
              <a:gd name="T20" fmla="*/ 61 w 492"/>
              <a:gd name="T21" fmla="*/ 64 h 84"/>
              <a:gd name="T22" fmla="*/ 118 w 492"/>
              <a:gd name="T23" fmla="*/ 64 h 84"/>
              <a:gd name="T24" fmla="*/ 118 w 492"/>
              <a:gd name="T25" fmla="*/ 57 h 84"/>
              <a:gd name="T26" fmla="*/ 123 w 492"/>
              <a:gd name="T27" fmla="*/ 57 h 84"/>
              <a:gd name="T28" fmla="*/ 123 w 492"/>
              <a:gd name="T29" fmla="*/ 57 h 84"/>
              <a:gd name="T30" fmla="*/ 157 w 492"/>
              <a:gd name="T31" fmla="*/ 57 h 84"/>
              <a:gd name="T32" fmla="*/ 157 w 492"/>
              <a:gd name="T33" fmla="*/ 50 h 84"/>
              <a:gd name="T34" fmla="*/ 184 w 492"/>
              <a:gd name="T35" fmla="*/ 50 h 84"/>
              <a:gd name="T36" fmla="*/ 184 w 492"/>
              <a:gd name="T37" fmla="*/ 50 h 84"/>
              <a:gd name="T38" fmla="*/ 196 w 492"/>
              <a:gd name="T39" fmla="*/ 50 h 84"/>
              <a:gd name="T40" fmla="*/ 196 w 492"/>
              <a:gd name="T41" fmla="*/ 43 h 84"/>
              <a:gd name="T42" fmla="*/ 246 w 492"/>
              <a:gd name="T43" fmla="*/ 43 h 84"/>
              <a:gd name="T44" fmla="*/ 246 w 492"/>
              <a:gd name="T45" fmla="*/ 43 h 84"/>
              <a:gd name="T46" fmla="*/ 253 w 492"/>
              <a:gd name="T47" fmla="*/ 43 h 84"/>
              <a:gd name="T48" fmla="*/ 253 w 492"/>
              <a:gd name="T49" fmla="*/ 36 h 84"/>
              <a:gd name="T50" fmla="*/ 298 w 492"/>
              <a:gd name="T51" fmla="*/ 36 h 84"/>
              <a:gd name="T52" fmla="*/ 298 w 492"/>
              <a:gd name="T53" fmla="*/ 28 h 84"/>
              <a:gd name="T54" fmla="*/ 307 w 492"/>
              <a:gd name="T55" fmla="*/ 28 h 84"/>
              <a:gd name="T56" fmla="*/ 307 w 492"/>
              <a:gd name="T57" fmla="*/ 21 h 84"/>
              <a:gd name="T58" fmla="*/ 307 w 492"/>
              <a:gd name="T59" fmla="*/ 21 h 84"/>
              <a:gd name="T60" fmla="*/ 307 w 492"/>
              <a:gd name="T61" fmla="*/ 21 h 84"/>
              <a:gd name="T62" fmla="*/ 331 w 492"/>
              <a:gd name="T63" fmla="*/ 21 h 84"/>
              <a:gd name="T64" fmla="*/ 331 w 492"/>
              <a:gd name="T65" fmla="*/ 14 h 84"/>
              <a:gd name="T66" fmla="*/ 349 w 492"/>
              <a:gd name="T67" fmla="*/ 14 h 84"/>
              <a:gd name="T68" fmla="*/ 349 w 492"/>
              <a:gd name="T69" fmla="*/ 7 h 84"/>
              <a:gd name="T70" fmla="*/ 369 w 492"/>
              <a:gd name="T71" fmla="*/ 7 h 84"/>
              <a:gd name="T72" fmla="*/ 369 w 492"/>
              <a:gd name="T73" fmla="*/ 7 h 84"/>
              <a:gd name="T74" fmla="*/ 389 w 492"/>
              <a:gd name="T75" fmla="*/ 7 h 84"/>
              <a:gd name="T76" fmla="*/ 389 w 492"/>
              <a:gd name="T77" fmla="*/ 0 h 84"/>
              <a:gd name="T78" fmla="*/ 430 w 492"/>
              <a:gd name="T79" fmla="*/ 0 h 84"/>
              <a:gd name="T80" fmla="*/ 430 w 492"/>
              <a:gd name="T81" fmla="*/ 0 h 84"/>
              <a:gd name="T82" fmla="*/ 492 w 492"/>
              <a:gd name="T83" fmla="*/ 0 h 84"/>
              <a:gd name="T84" fmla="*/ 492 w 492"/>
              <a:gd name="T85" fmla="*/ 0 h 84"/>
              <a:gd name="T86" fmla="*/ 492 w 492"/>
              <a:gd name="T87" fmla="*/ 0 h 84"/>
              <a:gd name="T88" fmla="*/ 492 w 492"/>
              <a:gd name="T89" fmla="*/ 0 h 84"/>
              <a:gd name="T90" fmla="*/ 492 w 492"/>
              <a:gd name="T9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2" h="84">
                <a:moveTo>
                  <a:pt x="0" y="84"/>
                </a:moveTo>
                <a:lnTo>
                  <a:pt x="0" y="84"/>
                </a:lnTo>
                <a:lnTo>
                  <a:pt x="0" y="78"/>
                </a:lnTo>
                <a:lnTo>
                  <a:pt x="3" y="78"/>
                </a:lnTo>
                <a:lnTo>
                  <a:pt x="3" y="71"/>
                </a:lnTo>
                <a:lnTo>
                  <a:pt x="4" y="71"/>
                </a:lnTo>
                <a:lnTo>
                  <a:pt x="4" y="64"/>
                </a:lnTo>
                <a:lnTo>
                  <a:pt x="20" y="64"/>
                </a:lnTo>
                <a:lnTo>
                  <a:pt x="20" y="64"/>
                </a:lnTo>
                <a:lnTo>
                  <a:pt x="61" y="64"/>
                </a:lnTo>
                <a:lnTo>
                  <a:pt x="61" y="64"/>
                </a:lnTo>
                <a:lnTo>
                  <a:pt x="118" y="64"/>
                </a:lnTo>
                <a:lnTo>
                  <a:pt x="118" y="57"/>
                </a:lnTo>
                <a:lnTo>
                  <a:pt x="123" y="57"/>
                </a:lnTo>
                <a:lnTo>
                  <a:pt x="123" y="57"/>
                </a:lnTo>
                <a:lnTo>
                  <a:pt x="157" y="57"/>
                </a:lnTo>
                <a:lnTo>
                  <a:pt x="157" y="50"/>
                </a:lnTo>
                <a:lnTo>
                  <a:pt x="184" y="50"/>
                </a:lnTo>
                <a:lnTo>
                  <a:pt x="184" y="50"/>
                </a:lnTo>
                <a:lnTo>
                  <a:pt x="196" y="50"/>
                </a:lnTo>
                <a:lnTo>
                  <a:pt x="196" y="43"/>
                </a:lnTo>
                <a:lnTo>
                  <a:pt x="246" y="43"/>
                </a:lnTo>
                <a:lnTo>
                  <a:pt x="246" y="43"/>
                </a:lnTo>
                <a:lnTo>
                  <a:pt x="253" y="43"/>
                </a:lnTo>
                <a:lnTo>
                  <a:pt x="253" y="36"/>
                </a:lnTo>
                <a:lnTo>
                  <a:pt x="298" y="36"/>
                </a:lnTo>
                <a:lnTo>
                  <a:pt x="298" y="28"/>
                </a:lnTo>
                <a:lnTo>
                  <a:pt x="307" y="28"/>
                </a:lnTo>
                <a:lnTo>
                  <a:pt x="307" y="21"/>
                </a:lnTo>
                <a:lnTo>
                  <a:pt x="307" y="21"/>
                </a:lnTo>
                <a:lnTo>
                  <a:pt x="307" y="21"/>
                </a:lnTo>
                <a:lnTo>
                  <a:pt x="331" y="21"/>
                </a:lnTo>
                <a:lnTo>
                  <a:pt x="331" y="14"/>
                </a:lnTo>
                <a:lnTo>
                  <a:pt x="349" y="14"/>
                </a:lnTo>
                <a:lnTo>
                  <a:pt x="349" y="7"/>
                </a:lnTo>
                <a:lnTo>
                  <a:pt x="369" y="7"/>
                </a:lnTo>
                <a:lnTo>
                  <a:pt x="369" y="7"/>
                </a:lnTo>
                <a:lnTo>
                  <a:pt x="389" y="7"/>
                </a:lnTo>
                <a:lnTo>
                  <a:pt x="389" y="0"/>
                </a:lnTo>
                <a:lnTo>
                  <a:pt x="430" y="0"/>
                </a:lnTo>
                <a:lnTo>
                  <a:pt x="430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00F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Freeform 88">
            <a:extLst>
              <a:ext uri="{FF2B5EF4-FFF2-40B4-BE49-F238E27FC236}">
                <a16:creationId xmlns:a16="http://schemas.microsoft.com/office/drawing/2014/main" id="{F2126295-4464-408F-8870-D9B52EF14482}"/>
              </a:ext>
            </a:extLst>
          </p:cNvPr>
          <p:cNvSpPr>
            <a:spLocks/>
          </p:cNvSpPr>
          <p:nvPr/>
        </p:nvSpPr>
        <p:spPr bwMode="auto">
          <a:xfrm>
            <a:off x="2465575" y="3673200"/>
            <a:ext cx="6867990" cy="1373396"/>
          </a:xfrm>
          <a:custGeom>
            <a:avLst/>
            <a:gdLst>
              <a:gd name="T0" fmla="*/ 0 w 492"/>
              <a:gd name="T1" fmla="*/ 123 h 123"/>
              <a:gd name="T2" fmla="*/ 0 w 492"/>
              <a:gd name="T3" fmla="*/ 123 h 123"/>
              <a:gd name="T4" fmla="*/ 0 w 492"/>
              <a:gd name="T5" fmla="*/ 101 h 123"/>
              <a:gd name="T6" fmla="*/ 0 w 492"/>
              <a:gd name="T7" fmla="*/ 101 h 123"/>
              <a:gd name="T8" fmla="*/ 0 w 492"/>
              <a:gd name="T9" fmla="*/ 78 h 123"/>
              <a:gd name="T10" fmla="*/ 2 w 492"/>
              <a:gd name="T11" fmla="*/ 78 h 123"/>
              <a:gd name="T12" fmla="*/ 2 w 492"/>
              <a:gd name="T13" fmla="*/ 63 h 123"/>
              <a:gd name="T14" fmla="*/ 2 w 492"/>
              <a:gd name="T15" fmla="*/ 63 h 123"/>
              <a:gd name="T16" fmla="*/ 2 w 492"/>
              <a:gd name="T17" fmla="*/ 55 h 123"/>
              <a:gd name="T18" fmla="*/ 3 w 492"/>
              <a:gd name="T19" fmla="*/ 55 h 123"/>
              <a:gd name="T20" fmla="*/ 3 w 492"/>
              <a:gd name="T21" fmla="*/ 47 h 123"/>
              <a:gd name="T22" fmla="*/ 5 w 492"/>
              <a:gd name="T23" fmla="*/ 47 h 123"/>
              <a:gd name="T24" fmla="*/ 5 w 492"/>
              <a:gd name="T25" fmla="*/ 40 h 123"/>
              <a:gd name="T26" fmla="*/ 6 w 492"/>
              <a:gd name="T27" fmla="*/ 40 h 123"/>
              <a:gd name="T28" fmla="*/ 6 w 492"/>
              <a:gd name="T29" fmla="*/ 32 h 123"/>
              <a:gd name="T30" fmla="*/ 20 w 492"/>
              <a:gd name="T31" fmla="*/ 32 h 123"/>
              <a:gd name="T32" fmla="*/ 20 w 492"/>
              <a:gd name="T33" fmla="*/ 32 h 123"/>
              <a:gd name="T34" fmla="*/ 29 w 492"/>
              <a:gd name="T35" fmla="*/ 32 h 123"/>
              <a:gd name="T36" fmla="*/ 29 w 492"/>
              <a:gd name="T37" fmla="*/ 16 h 123"/>
              <a:gd name="T38" fmla="*/ 61 w 492"/>
              <a:gd name="T39" fmla="*/ 16 h 123"/>
              <a:gd name="T40" fmla="*/ 61 w 492"/>
              <a:gd name="T41" fmla="*/ 16 h 123"/>
              <a:gd name="T42" fmla="*/ 111 w 492"/>
              <a:gd name="T43" fmla="*/ 16 h 123"/>
              <a:gd name="T44" fmla="*/ 111 w 492"/>
              <a:gd name="T45" fmla="*/ 9 h 123"/>
              <a:gd name="T46" fmla="*/ 123 w 492"/>
              <a:gd name="T47" fmla="*/ 9 h 123"/>
              <a:gd name="T48" fmla="*/ 123 w 492"/>
              <a:gd name="T49" fmla="*/ 9 h 123"/>
              <a:gd name="T50" fmla="*/ 184 w 492"/>
              <a:gd name="T51" fmla="*/ 9 h 123"/>
              <a:gd name="T52" fmla="*/ 184 w 492"/>
              <a:gd name="T53" fmla="*/ 9 h 123"/>
              <a:gd name="T54" fmla="*/ 246 w 492"/>
              <a:gd name="T55" fmla="*/ 9 h 123"/>
              <a:gd name="T56" fmla="*/ 246 w 492"/>
              <a:gd name="T57" fmla="*/ 9 h 123"/>
              <a:gd name="T58" fmla="*/ 307 w 492"/>
              <a:gd name="T59" fmla="*/ 9 h 123"/>
              <a:gd name="T60" fmla="*/ 307 w 492"/>
              <a:gd name="T61" fmla="*/ 9 h 123"/>
              <a:gd name="T62" fmla="*/ 369 w 492"/>
              <a:gd name="T63" fmla="*/ 9 h 123"/>
              <a:gd name="T64" fmla="*/ 369 w 492"/>
              <a:gd name="T65" fmla="*/ 9 h 123"/>
              <a:gd name="T66" fmla="*/ 412 w 492"/>
              <a:gd name="T67" fmla="*/ 9 h 123"/>
              <a:gd name="T68" fmla="*/ 412 w 492"/>
              <a:gd name="T69" fmla="*/ 0 h 123"/>
              <a:gd name="T70" fmla="*/ 430 w 492"/>
              <a:gd name="T71" fmla="*/ 0 h 123"/>
              <a:gd name="T72" fmla="*/ 430 w 492"/>
              <a:gd name="T73" fmla="*/ 0 h 123"/>
              <a:gd name="T74" fmla="*/ 492 w 492"/>
              <a:gd name="T75" fmla="*/ 0 h 123"/>
              <a:gd name="T76" fmla="*/ 492 w 492"/>
              <a:gd name="T77" fmla="*/ 0 h 123"/>
              <a:gd name="T78" fmla="*/ 492 w 492"/>
              <a:gd name="T79" fmla="*/ 0 h 123"/>
              <a:gd name="T80" fmla="*/ 492 w 492"/>
              <a:gd name="T81" fmla="*/ 0 h 123"/>
              <a:gd name="T82" fmla="*/ 492 w 492"/>
              <a:gd name="T83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2" h="123">
                <a:moveTo>
                  <a:pt x="0" y="123"/>
                </a:moveTo>
                <a:lnTo>
                  <a:pt x="0" y="123"/>
                </a:lnTo>
                <a:lnTo>
                  <a:pt x="0" y="101"/>
                </a:lnTo>
                <a:lnTo>
                  <a:pt x="0" y="101"/>
                </a:lnTo>
                <a:lnTo>
                  <a:pt x="0" y="78"/>
                </a:lnTo>
                <a:lnTo>
                  <a:pt x="2" y="78"/>
                </a:lnTo>
                <a:lnTo>
                  <a:pt x="2" y="63"/>
                </a:lnTo>
                <a:lnTo>
                  <a:pt x="2" y="63"/>
                </a:lnTo>
                <a:lnTo>
                  <a:pt x="2" y="55"/>
                </a:lnTo>
                <a:lnTo>
                  <a:pt x="3" y="55"/>
                </a:lnTo>
                <a:lnTo>
                  <a:pt x="3" y="47"/>
                </a:lnTo>
                <a:lnTo>
                  <a:pt x="5" y="47"/>
                </a:lnTo>
                <a:lnTo>
                  <a:pt x="5" y="40"/>
                </a:lnTo>
                <a:lnTo>
                  <a:pt x="6" y="40"/>
                </a:lnTo>
                <a:lnTo>
                  <a:pt x="6" y="32"/>
                </a:lnTo>
                <a:lnTo>
                  <a:pt x="20" y="32"/>
                </a:lnTo>
                <a:lnTo>
                  <a:pt x="20" y="32"/>
                </a:lnTo>
                <a:lnTo>
                  <a:pt x="29" y="32"/>
                </a:lnTo>
                <a:lnTo>
                  <a:pt x="29" y="16"/>
                </a:lnTo>
                <a:lnTo>
                  <a:pt x="61" y="16"/>
                </a:lnTo>
                <a:lnTo>
                  <a:pt x="61" y="16"/>
                </a:lnTo>
                <a:lnTo>
                  <a:pt x="111" y="16"/>
                </a:lnTo>
                <a:lnTo>
                  <a:pt x="111" y="9"/>
                </a:lnTo>
                <a:lnTo>
                  <a:pt x="123" y="9"/>
                </a:lnTo>
                <a:lnTo>
                  <a:pt x="123" y="9"/>
                </a:lnTo>
                <a:lnTo>
                  <a:pt x="184" y="9"/>
                </a:lnTo>
                <a:lnTo>
                  <a:pt x="184" y="9"/>
                </a:lnTo>
                <a:lnTo>
                  <a:pt x="246" y="9"/>
                </a:lnTo>
                <a:lnTo>
                  <a:pt x="246" y="9"/>
                </a:lnTo>
                <a:lnTo>
                  <a:pt x="307" y="9"/>
                </a:lnTo>
                <a:lnTo>
                  <a:pt x="307" y="9"/>
                </a:lnTo>
                <a:lnTo>
                  <a:pt x="369" y="9"/>
                </a:lnTo>
                <a:lnTo>
                  <a:pt x="369" y="9"/>
                </a:lnTo>
                <a:lnTo>
                  <a:pt x="412" y="9"/>
                </a:lnTo>
                <a:lnTo>
                  <a:pt x="412" y="0"/>
                </a:lnTo>
                <a:lnTo>
                  <a:pt x="430" y="0"/>
                </a:lnTo>
                <a:lnTo>
                  <a:pt x="430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Line 42">
            <a:extLst>
              <a:ext uri="{FF2B5EF4-FFF2-40B4-BE49-F238E27FC236}">
                <a16:creationId xmlns:a16="http://schemas.microsoft.com/office/drawing/2014/main" id="{E48A81E1-EBDE-4ACA-87A7-A574A89B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21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ine 43">
            <a:extLst>
              <a:ext uri="{FF2B5EF4-FFF2-40B4-BE49-F238E27FC236}">
                <a16:creationId xmlns:a16="http://schemas.microsoft.com/office/drawing/2014/main" id="{3C4EE23F-1D1B-4EE1-A58D-07F07B789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4688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44">
            <a:extLst>
              <a:ext uri="{FF2B5EF4-FFF2-40B4-BE49-F238E27FC236}">
                <a16:creationId xmlns:a16="http://schemas.microsoft.com/office/drawing/2014/main" id="{867516B7-FDEC-48D5-B77E-45CFEC5357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86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45">
            <a:extLst>
              <a:ext uri="{FF2B5EF4-FFF2-40B4-BE49-F238E27FC236}">
                <a16:creationId xmlns:a16="http://schemas.microsoft.com/office/drawing/2014/main" id="{ED3B2433-CB40-4755-A6ED-0988FCF8D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1041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Line 46">
            <a:extLst>
              <a:ext uri="{FF2B5EF4-FFF2-40B4-BE49-F238E27FC236}">
                <a16:creationId xmlns:a16="http://schemas.microsoft.com/office/drawing/2014/main" id="{B77673C4-B6F2-4591-8A9F-C530D3AB3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18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Line 47">
            <a:extLst>
              <a:ext uri="{FF2B5EF4-FFF2-40B4-BE49-F238E27FC236}">
                <a16:creationId xmlns:a16="http://schemas.microsoft.com/office/drawing/2014/main" id="{982E6C29-7FFE-492F-B39B-F225CE2BA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39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Line 48">
            <a:extLst>
              <a:ext uri="{FF2B5EF4-FFF2-40B4-BE49-F238E27FC236}">
                <a16:creationId xmlns:a16="http://schemas.microsoft.com/office/drawing/2014/main" id="{3E065C2B-AD29-4DD0-871F-447590100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572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Line 49">
            <a:extLst>
              <a:ext uri="{FF2B5EF4-FFF2-40B4-BE49-F238E27FC236}">
                <a16:creationId xmlns:a16="http://schemas.microsoft.com/office/drawing/2014/main" id="{132D7E85-56CF-42A1-9313-9227039BB1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749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Line 50">
            <a:extLst>
              <a:ext uri="{FF2B5EF4-FFF2-40B4-BE49-F238E27FC236}">
                <a16:creationId xmlns:a16="http://schemas.microsoft.com/office/drawing/2014/main" id="{C17931C6-E13B-41C7-8A6D-24C3710AE6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926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Line 51">
            <a:extLst>
              <a:ext uri="{FF2B5EF4-FFF2-40B4-BE49-F238E27FC236}">
                <a16:creationId xmlns:a16="http://schemas.microsoft.com/office/drawing/2014/main" id="{EFFD2DED-3CFB-46ED-864E-E6AFFD5D8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103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Line 52">
            <a:extLst>
              <a:ext uri="{FF2B5EF4-FFF2-40B4-BE49-F238E27FC236}">
                <a16:creationId xmlns:a16="http://schemas.microsoft.com/office/drawing/2014/main" id="{ACDBAD97-9D57-4443-86D0-686E7145D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3280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Line 53">
            <a:extLst>
              <a:ext uri="{FF2B5EF4-FFF2-40B4-BE49-F238E27FC236}">
                <a16:creationId xmlns:a16="http://schemas.microsoft.com/office/drawing/2014/main" id="{3901CFB1-F9AC-4B87-BA9B-03C2D4AE18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874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Line 54">
            <a:extLst>
              <a:ext uri="{FF2B5EF4-FFF2-40B4-BE49-F238E27FC236}">
                <a16:creationId xmlns:a16="http://schemas.microsoft.com/office/drawing/2014/main" id="{460F3743-0479-4918-94A9-0B228EEF2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1922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4F2C989-418D-4798-94D9-DB2612776AF4}"/>
              </a:ext>
            </a:extLst>
          </p:cNvPr>
          <p:cNvGrpSpPr/>
          <p:nvPr/>
        </p:nvGrpSpPr>
        <p:grpSpPr>
          <a:xfrm>
            <a:off x="7529112" y="2072476"/>
            <a:ext cx="2559644" cy="1003130"/>
            <a:chOff x="7421532" y="1405950"/>
            <a:chExt cx="2559644" cy="1003130"/>
          </a:xfrm>
        </p:grpSpPr>
        <p:sp>
          <p:nvSpPr>
            <p:cNvPr id="121" name="Rectangle 31">
              <a:extLst>
                <a:ext uri="{FF2B5EF4-FFF2-40B4-BE49-F238E27FC236}">
                  <a16:creationId xmlns:a16="http://schemas.microsoft.com/office/drawing/2014/main" id="{DC8A6F34-A3BE-48C8-8A29-B82485CD6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0.66 [0.31, 1.40]</a:t>
              </a:r>
            </a:p>
          </p:txBody>
        </p:sp>
        <p:sp>
          <p:nvSpPr>
            <p:cNvPr id="122" name="Rectangle 30">
              <a:extLst>
                <a:ext uri="{FF2B5EF4-FFF2-40B4-BE49-F238E27FC236}">
                  <a16:creationId xmlns:a16="http://schemas.microsoft.com/office/drawing/2014/main" id="{200F9FE3-7214-43E0-9E9F-14B892A47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38" y="1793527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0.28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8511747-E447-4202-9891-80C4AEA7117E}"/>
              </a:ext>
            </a:extLst>
          </p:cNvPr>
          <p:cNvSpPr/>
          <p:nvPr/>
        </p:nvSpPr>
        <p:spPr bwMode="auto">
          <a:xfrm>
            <a:off x="5831278" y="1356819"/>
            <a:ext cx="4206057" cy="367058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135" name="Rectangle 25"/>
          <p:cNvSpPr>
            <a:spLocks noChangeArrowheads="1"/>
          </p:cNvSpPr>
          <p:nvPr/>
        </p:nvSpPr>
        <p:spPr bwMode="auto">
          <a:xfrm>
            <a:off x="5596101" y="4113649"/>
            <a:ext cx="66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1.2%</a:t>
            </a:r>
          </a:p>
        </p:txBody>
      </p:sp>
      <p:sp>
        <p:nvSpPr>
          <p:cNvPr id="137" name="Rectangle 27"/>
          <p:cNvSpPr>
            <a:spLocks noChangeArrowheads="1"/>
          </p:cNvSpPr>
          <p:nvPr/>
        </p:nvSpPr>
        <p:spPr bwMode="auto">
          <a:xfrm>
            <a:off x="5593916" y="3408504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3.3%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1DAAE4-D9D5-4D35-825A-E8A98256438F}"/>
              </a:ext>
            </a:extLst>
          </p:cNvPr>
          <p:cNvGrpSpPr/>
          <p:nvPr/>
        </p:nvGrpSpPr>
        <p:grpSpPr>
          <a:xfrm>
            <a:off x="4557474" y="2104885"/>
            <a:ext cx="2559644" cy="1003130"/>
            <a:chOff x="7421532" y="1405950"/>
            <a:chExt cx="2559644" cy="1003130"/>
          </a:xfrm>
        </p:grpSpPr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9F57669F-FCEB-4E24-8F5A-F1B8201D1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0.36 [0.14, 0.92]</a:t>
              </a:r>
            </a:p>
          </p:txBody>
        </p:sp>
        <p:sp>
          <p:nvSpPr>
            <p:cNvPr id="90" name="Rectangle 30">
              <a:extLst>
                <a:ext uri="{FF2B5EF4-FFF2-40B4-BE49-F238E27FC236}">
                  <a16:creationId xmlns:a16="http://schemas.microsoft.com/office/drawing/2014/main" id="{BF5DF619-F5C6-4A6E-880E-A217181B3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38" y="1793527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0.03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09B681C-5D8A-4ADF-A5A0-FD0D93FE3CC2}"/>
              </a:ext>
            </a:extLst>
          </p:cNvPr>
          <p:cNvSpPr txBox="1"/>
          <p:nvPr/>
        </p:nvSpPr>
        <p:spPr>
          <a:xfrm>
            <a:off x="5491773" y="141301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2.1%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105FEB5-0D7D-4847-AA09-4E1A02075380}"/>
              </a:ext>
            </a:extLst>
          </p:cNvPr>
          <p:cNvSpPr txBox="1"/>
          <p:nvPr/>
        </p:nvSpPr>
        <p:spPr>
          <a:xfrm>
            <a:off x="8718544" y="141301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1.2%</a:t>
            </a:r>
          </a:p>
        </p:txBody>
      </p:sp>
    </p:spTree>
    <p:extLst>
      <p:ext uri="{BB962C8B-B14F-4D97-AF65-F5344CB8AC3E}">
        <p14:creationId xmlns:p14="http://schemas.microsoft.com/office/powerpoint/2010/main" val="14581822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66" grpId="0" animBg="1"/>
      <p:bldP spid="91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1" y="15631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Stroke Events (Year 1 to 2)</a:t>
            </a: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27480"/>
              </p:ext>
            </p:extLst>
          </p:nvPr>
        </p:nvGraphicFramePr>
        <p:xfrm>
          <a:off x="330405" y="1545809"/>
          <a:ext cx="5596671" cy="48285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88201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3821077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887393">
                  <a:extLst>
                    <a:ext uri="{9D8B030D-6E8A-4147-A177-3AD203B41FA5}">
                      <a16:colId xmlns:a16="http://schemas.microsoft.com/office/drawing/2014/main" val="3997316382"/>
                    </a:ext>
                  </a:extLst>
                </a:gridCol>
              </a:tblGrid>
              <a:tr h="65542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POD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Event Description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Age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696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442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L-sided weakness, CT &amp; MRI pos;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2 @90d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696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492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Aphasia, MRI pos; valve explanted (thrombosis)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61133"/>
                  </a:ext>
                </a:extLst>
              </a:tr>
              <a:tr h="696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578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L-sided weakness,  MRI pos;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4 @ 30d 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9F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376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R-sided weakness;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1 @ 90d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6968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456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Dysarthria, confusion; CT neg;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0 @ 30d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471328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518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Visual disturbances, CT neg @ time of event; KCCQ showed no disability @ f/u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3905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8C3977-912D-476A-BEBC-1E5CDC9932D9}"/>
              </a:ext>
            </a:extLst>
          </p:cNvPr>
          <p:cNvSpPr txBox="1"/>
          <p:nvPr/>
        </p:nvSpPr>
        <p:spPr>
          <a:xfrm>
            <a:off x="2620374" y="1087357"/>
            <a:ext cx="97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F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TAVR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339BCD5B-C747-4260-8D51-A6CE89B7F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038442"/>
              </p:ext>
            </p:extLst>
          </p:nvPr>
        </p:nvGraphicFramePr>
        <p:xfrm>
          <a:off x="6152837" y="1541447"/>
          <a:ext cx="5436907" cy="14173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93951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3576807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966149">
                  <a:extLst>
                    <a:ext uri="{9D8B030D-6E8A-4147-A177-3AD203B41FA5}">
                      <a16:colId xmlns:a16="http://schemas.microsoft.com/office/drawing/2014/main" val="3997316382"/>
                    </a:ext>
                  </a:extLst>
                </a:gridCol>
              </a:tblGrid>
              <a:tr h="66387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POD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Event Description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Age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7534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612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RUE weakness, CT neg/MRI pos 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mRS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1 @ 90d. 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9674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5A3B87-3D14-4D8B-84AC-9BB5EBAFDEB2}"/>
              </a:ext>
            </a:extLst>
          </p:cNvPr>
          <p:cNvSpPr txBox="1"/>
          <p:nvPr/>
        </p:nvSpPr>
        <p:spPr>
          <a:xfrm>
            <a:off x="8378462" y="1082996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F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Surgery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8C506-EFC5-4C65-9C89-0E0A824EE239}"/>
              </a:ext>
            </a:extLst>
          </p:cNvPr>
          <p:cNvSpPr txBox="1"/>
          <p:nvPr/>
        </p:nvSpPr>
        <p:spPr>
          <a:xfrm>
            <a:off x="221974" y="6428224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blue rows indicate a disabling stroke; dark blue rows are non-disabling</a:t>
            </a:r>
          </a:p>
        </p:txBody>
      </p:sp>
    </p:spTree>
    <p:extLst>
      <p:ext uri="{BB962C8B-B14F-4D97-AF65-F5344CB8AC3E}">
        <p14:creationId xmlns:p14="http://schemas.microsoft.com/office/powerpoint/2010/main" val="311493493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90690" y="1303048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-387193" y="3040361"/>
            <a:ext cx="4074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Death or Disabling Stroke (%)</a:t>
            </a: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22629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27474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489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97920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475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22629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430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27474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423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397920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9207679" y="3760721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3.0%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9219977" y="3437268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3.8%</a:t>
            </a:r>
          </a:p>
        </p:txBody>
      </p:sp>
      <p:sp>
        <p:nvSpPr>
          <p:cNvPr id="91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1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3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5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4" name="Freeform 94">
            <a:extLst>
              <a:ext uri="{FF2B5EF4-FFF2-40B4-BE49-F238E27FC236}">
                <a16:creationId xmlns:a16="http://schemas.microsoft.com/office/drawing/2014/main" id="{1D929F4D-253A-4FC4-916A-1A1C89D20511}"/>
              </a:ext>
            </a:extLst>
          </p:cNvPr>
          <p:cNvSpPr>
            <a:spLocks/>
          </p:cNvSpPr>
          <p:nvPr/>
        </p:nvSpPr>
        <p:spPr bwMode="auto">
          <a:xfrm>
            <a:off x="2455802" y="3602774"/>
            <a:ext cx="6746119" cy="1435608"/>
          </a:xfrm>
          <a:custGeom>
            <a:avLst/>
            <a:gdLst>
              <a:gd name="T0" fmla="*/ 0 w 492"/>
              <a:gd name="T1" fmla="*/ 131 h 131"/>
              <a:gd name="T2" fmla="*/ 0 w 492"/>
              <a:gd name="T3" fmla="*/ 131 h 131"/>
              <a:gd name="T4" fmla="*/ 0 w 492"/>
              <a:gd name="T5" fmla="*/ 116 h 131"/>
              <a:gd name="T6" fmla="*/ 0 w 492"/>
              <a:gd name="T7" fmla="*/ 116 h 131"/>
              <a:gd name="T8" fmla="*/ 0 w 492"/>
              <a:gd name="T9" fmla="*/ 109 h 131"/>
              <a:gd name="T10" fmla="*/ 2 w 492"/>
              <a:gd name="T11" fmla="*/ 109 h 131"/>
              <a:gd name="T12" fmla="*/ 2 w 492"/>
              <a:gd name="T13" fmla="*/ 101 h 131"/>
              <a:gd name="T14" fmla="*/ 6 w 492"/>
              <a:gd name="T15" fmla="*/ 101 h 131"/>
              <a:gd name="T16" fmla="*/ 6 w 492"/>
              <a:gd name="T17" fmla="*/ 93 h 131"/>
              <a:gd name="T18" fmla="*/ 9 w 492"/>
              <a:gd name="T19" fmla="*/ 93 h 131"/>
              <a:gd name="T20" fmla="*/ 9 w 492"/>
              <a:gd name="T21" fmla="*/ 86 h 131"/>
              <a:gd name="T22" fmla="*/ 17 w 492"/>
              <a:gd name="T23" fmla="*/ 86 h 131"/>
              <a:gd name="T24" fmla="*/ 17 w 492"/>
              <a:gd name="T25" fmla="*/ 78 h 131"/>
              <a:gd name="T26" fmla="*/ 20 w 492"/>
              <a:gd name="T27" fmla="*/ 78 h 131"/>
              <a:gd name="T28" fmla="*/ 20 w 492"/>
              <a:gd name="T29" fmla="*/ 78 h 131"/>
              <a:gd name="T30" fmla="*/ 21 w 492"/>
              <a:gd name="T31" fmla="*/ 78 h 131"/>
              <a:gd name="T32" fmla="*/ 21 w 492"/>
              <a:gd name="T33" fmla="*/ 71 h 131"/>
              <a:gd name="T34" fmla="*/ 29 w 492"/>
              <a:gd name="T35" fmla="*/ 71 h 131"/>
              <a:gd name="T36" fmla="*/ 29 w 492"/>
              <a:gd name="T37" fmla="*/ 55 h 131"/>
              <a:gd name="T38" fmla="*/ 40 w 492"/>
              <a:gd name="T39" fmla="*/ 55 h 131"/>
              <a:gd name="T40" fmla="*/ 40 w 492"/>
              <a:gd name="T41" fmla="*/ 47 h 131"/>
              <a:gd name="T42" fmla="*/ 61 w 492"/>
              <a:gd name="T43" fmla="*/ 47 h 131"/>
              <a:gd name="T44" fmla="*/ 61 w 492"/>
              <a:gd name="T45" fmla="*/ 47 h 131"/>
              <a:gd name="T46" fmla="*/ 75 w 492"/>
              <a:gd name="T47" fmla="*/ 47 h 131"/>
              <a:gd name="T48" fmla="*/ 75 w 492"/>
              <a:gd name="T49" fmla="*/ 40 h 131"/>
              <a:gd name="T50" fmla="*/ 119 w 492"/>
              <a:gd name="T51" fmla="*/ 40 h 131"/>
              <a:gd name="T52" fmla="*/ 119 w 492"/>
              <a:gd name="T53" fmla="*/ 32 h 131"/>
              <a:gd name="T54" fmla="*/ 123 w 492"/>
              <a:gd name="T55" fmla="*/ 32 h 131"/>
              <a:gd name="T56" fmla="*/ 123 w 492"/>
              <a:gd name="T57" fmla="*/ 32 h 131"/>
              <a:gd name="T58" fmla="*/ 184 w 492"/>
              <a:gd name="T59" fmla="*/ 32 h 131"/>
              <a:gd name="T60" fmla="*/ 184 w 492"/>
              <a:gd name="T61" fmla="*/ 32 h 131"/>
              <a:gd name="T62" fmla="*/ 233 w 492"/>
              <a:gd name="T63" fmla="*/ 32 h 131"/>
              <a:gd name="T64" fmla="*/ 233 w 492"/>
              <a:gd name="T65" fmla="*/ 24 h 131"/>
              <a:gd name="T66" fmla="*/ 246 w 492"/>
              <a:gd name="T67" fmla="*/ 24 h 131"/>
              <a:gd name="T68" fmla="*/ 246 w 492"/>
              <a:gd name="T69" fmla="*/ 24 h 131"/>
              <a:gd name="T70" fmla="*/ 275 w 492"/>
              <a:gd name="T71" fmla="*/ 24 h 131"/>
              <a:gd name="T72" fmla="*/ 275 w 492"/>
              <a:gd name="T73" fmla="*/ 16 h 131"/>
              <a:gd name="T74" fmla="*/ 307 w 492"/>
              <a:gd name="T75" fmla="*/ 16 h 131"/>
              <a:gd name="T76" fmla="*/ 307 w 492"/>
              <a:gd name="T77" fmla="*/ 16 h 131"/>
              <a:gd name="T78" fmla="*/ 343 w 492"/>
              <a:gd name="T79" fmla="*/ 16 h 131"/>
              <a:gd name="T80" fmla="*/ 343 w 492"/>
              <a:gd name="T81" fmla="*/ 8 h 131"/>
              <a:gd name="T82" fmla="*/ 369 w 492"/>
              <a:gd name="T83" fmla="*/ 8 h 131"/>
              <a:gd name="T84" fmla="*/ 369 w 492"/>
              <a:gd name="T85" fmla="*/ 8 h 131"/>
              <a:gd name="T86" fmla="*/ 414 w 492"/>
              <a:gd name="T87" fmla="*/ 8 h 131"/>
              <a:gd name="T88" fmla="*/ 414 w 492"/>
              <a:gd name="T89" fmla="*/ 0 h 131"/>
              <a:gd name="T90" fmla="*/ 430 w 492"/>
              <a:gd name="T91" fmla="*/ 0 h 131"/>
              <a:gd name="T92" fmla="*/ 430 w 492"/>
              <a:gd name="T93" fmla="*/ 0 h 131"/>
              <a:gd name="T94" fmla="*/ 492 w 492"/>
              <a:gd name="T95" fmla="*/ 0 h 131"/>
              <a:gd name="T96" fmla="*/ 492 w 492"/>
              <a:gd name="T97" fmla="*/ 0 h 131"/>
              <a:gd name="T98" fmla="*/ 492 w 492"/>
              <a:gd name="T99" fmla="*/ 0 h 131"/>
              <a:gd name="T100" fmla="*/ 492 w 492"/>
              <a:gd name="T101" fmla="*/ 0 h 131"/>
              <a:gd name="T102" fmla="*/ 492 w 492"/>
              <a:gd name="T103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2" h="131">
                <a:moveTo>
                  <a:pt x="0" y="131"/>
                </a:moveTo>
                <a:lnTo>
                  <a:pt x="0" y="131"/>
                </a:lnTo>
                <a:lnTo>
                  <a:pt x="0" y="116"/>
                </a:lnTo>
                <a:lnTo>
                  <a:pt x="0" y="116"/>
                </a:lnTo>
                <a:lnTo>
                  <a:pt x="0" y="109"/>
                </a:lnTo>
                <a:lnTo>
                  <a:pt x="2" y="109"/>
                </a:lnTo>
                <a:lnTo>
                  <a:pt x="2" y="101"/>
                </a:lnTo>
                <a:lnTo>
                  <a:pt x="6" y="101"/>
                </a:lnTo>
                <a:lnTo>
                  <a:pt x="6" y="93"/>
                </a:lnTo>
                <a:lnTo>
                  <a:pt x="9" y="93"/>
                </a:lnTo>
                <a:lnTo>
                  <a:pt x="9" y="86"/>
                </a:lnTo>
                <a:lnTo>
                  <a:pt x="17" y="86"/>
                </a:lnTo>
                <a:lnTo>
                  <a:pt x="17" y="78"/>
                </a:lnTo>
                <a:lnTo>
                  <a:pt x="20" y="78"/>
                </a:lnTo>
                <a:lnTo>
                  <a:pt x="20" y="78"/>
                </a:lnTo>
                <a:lnTo>
                  <a:pt x="21" y="78"/>
                </a:lnTo>
                <a:lnTo>
                  <a:pt x="21" y="71"/>
                </a:lnTo>
                <a:lnTo>
                  <a:pt x="29" y="71"/>
                </a:lnTo>
                <a:lnTo>
                  <a:pt x="29" y="55"/>
                </a:lnTo>
                <a:lnTo>
                  <a:pt x="40" y="55"/>
                </a:lnTo>
                <a:lnTo>
                  <a:pt x="40" y="47"/>
                </a:lnTo>
                <a:lnTo>
                  <a:pt x="61" y="47"/>
                </a:lnTo>
                <a:lnTo>
                  <a:pt x="61" y="47"/>
                </a:lnTo>
                <a:lnTo>
                  <a:pt x="75" y="47"/>
                </a:lnTo>
                <a:lnTo>
                  <a:pt x="75" y="40"/>
                </a:lnTo>
                <a:lnTo>
                  <a:pt x="119" y="40"/>
                </a:lnTo>
                <a:lnTo>
                  <a:pt x="119" y="32"/>
                </a:lnTo>
                <a:lnTo>
                  <a:pt x="123" y="32"/>
                </a:lnTo>
                <a:lnTo>
                  <a:pt x="123" y="32"/>
                </a:lnTo>
                <a:lnTo>
                  <a:pt x="184" y="32"/>
                </a:lnTo>
                <a:lnTo>
                  <a:pt x="184" y="32"/>
                </a:lnTo>
                <a:lnTo>
                  <a:pt x="233" y="32"/>
                </a:lnTo>
                <a:lnTo>
                  <a:pt x="233" y="24"/>
                </a:lnTo>
                <a:lnTo>
                  <a:pt x="246" y="24"/>
                </a:lnTo>
                <a:lnTo>
                  <a:pt x="246" y="24"/>
                </a:lnTo>
                <a:lnTo>
                  <a:pt x="275" y="24"/>
                </a:lnTo>
                <a:lnTo>
                  <a:pt x="275" y="16"/>
                </a:lnTo>
                <a:lnTo>
                  <a:pt x="307" y="16"/>
                </a:lnTo>
                <a:lnTo>
                  <a:pt x="307" y="16"/>
                </a:lnTo>
                <a:lnTo>
                  <a:pt x="343" y="16"/>
                </a:lnTo>
                <a:lnTo>
                  <a:pt x="343" y="8"/>
                </a:lnTo>
                <a:lnTo>
                  <a:pt x="369" y="8"/>
                </a:lnTo>
                <a:lnTo>
                  <a:pt x="369" y="8"/>
                </a:lnTo>
                <a:lnTo>
                  <a:pt x="414" y="8"/>
                </a:lnTo>
                <a:lnTo>
                  <a:pt x="414" y="0"/>
                </a:lnTo>
                <a:lnTo>
                  <a:pt x="430" y="0"/>
                </a:lnTo>
                <a:lnTo>
                  <a:pt x="430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FFF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BF6FC826-426E-4EA6-92AA-0F014CC7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Death or Disabling Stroke</a:t>
            </a: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98DBDD9D-63F4-438D-AEE7-6F4A68A9C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Rectangle 38">
            <a:extLst>
              <a:ext uri="{FF2B5EF4-FFF2-40B4-BE49-F238E27FC236}">
                <a16:creationId xmlns:a16="http://schemas.microsoft.com/office/drawing/2014/main" id="{86FC775C-FBC3-462C-BE67-791EF95F0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3022225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 5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Rectangle 223">
            <a:extLst>
              <a:ext uri="{FF2B5EF4-FFF2-40B4-BE49-F238E27FC236}">
                <a16:creationId xmlns:a16="http://schemas.microsoft.com/office/drawing/2014/main" id="{F4A18EBD-DF26-4E40-86A3-AFDEC51D5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FFFFFF"/>
                </a:solidFill>
                <a:latin typeface="Arial"/>
              </a:rPr>
              <a:t>1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86" name="Rectangle 56">
            <a:extLst>
              <a:ext uri="{FF2B5EF4-FFF2-40B4-BE49-F238E27FC236}">
                <a16:creationId xmlns:a16="http://schemas.microsoft.com/office/drawing/2014/main" id="{31039D3D-C2EF-4E86-BA87-BB190642E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Rectangle 57">
            <a:extLst>
              <a:ext uri="{FF2B5EF4-FFF2-40B4-BE49-F238E27FC236}">
                <a16:creationId xmlns:a16="http://schemas.microsoft.com/office/drawing/2014/main" id="{647E6A4C-E325-4390-99EB-273D4034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46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" name="Rectangle 58">
            <a:extLst>
              <a:ext uri="{FF2B5EF4-FFF2-40B4-BE49-F238E27FC236}">
                <a16:creationId xmlns:a16="http://schemas.microsoft.com/office/drawing/2014/main" id="{E8A0A0AE-AA79-4F0F-8A3E-C7F13499D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615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" name="Rectangle 59">
            <a:extLst>
              <a:ext uri="{FF2B5EF4-FFF2-40B4-BE49-F238E27FC236}">
                <a16:creationId xmlns:a16="http://schemas.microsoft.com/office/drawing/2014/main" id="{512E1589-AFFF-4118-9402-A717AA09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152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1" name="Rectangle 60">
            <a:extLst>
              <a:ext uri="{FF2B5EF4-FFF2-40B4-BE49-F238E27FC236}">
                <a16:creationId xmlns:a16="http://schemas.microsoft.com/office/drawing/2014/main" id="{D0BC77B7-231A-4E2A-BCF0-D3B90D3C9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471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3" name="Line 42">
            <a:extLst>
              <a:ext uri="{FF2B5EF4-FFF2-40B4-BE49-F238E27FC236}">
                <a16:creationId xmlns:a16="http://schemas.microsoft.com/office/drawing/2014/main" id="{92505B08-E493-4AF6-B58A-8B270E8AD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9221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Line 43">
            <a:extLst>
              <a:ext uri="{FF2B5EF4-FFF2-40B4-BE49-F238E27FC236}">
                <a16:creationId xmlns:a16="http://schemas.microsoft.com/office/drawing/2014/main" id="{59DC33BE-DA2D-46E4-A62B-223EB5CA66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04688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Line 44">
            <a:extLst>
              <a:ext uri="{FF2B5EF4-FFF2-40B4-BE49-F238E27FC236}">
                <a16:creationId xmlns:a16="http://schemas.microsoft.com/office/drawing/2014/main" id="{A3A3EACE-48C6-44FD-BF32-D1E7AE45C3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786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Line 45">
            <a:extLst>
              <a:ext uri="{FF2B5EF4-FFF2-40B4-BE49-F238E27FC236}">
                <a16:creationId xmlns:a16="http://schemas.microsoft.com/office/drawing/2014/main" id="{63883128-BB87-431A-87E9-943E37315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1041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Line 46">
            <a:extLst>
              <a:ext uri="{FF2B5EF4-FFF2-40B4-BE49-F238E27FC236}">
                <a16:creationId xmlns:a16="http://schemas.microsoft.com/office/drawing/2014/main" id="{B7542669-E63F-4DCF-B257-11D1BD731F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4218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Line 47">
            <a:extLst>
              <a:ext uri="{FF2B5EF4-FFF2-40B4-BE49-F238E27FC236}">
                <a16:creationId xmlns:a16="http://schemas.microsoft.com/office/drawing/2014/main" id="{D9F39360-D3E9-44C5-9BCA-E7573D52E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39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Line 48">
            <a:extLst>
              <a:ext uri="{FF2B5EF4-FFF2-40B4-BE49-F238E27FC236}">
                <a16:creationId xmlns:a16="http://schemas.microsoft.com/office/drawing/2014/main" id="{6C72960E-11B4-4983-8AD9-1F312E2A2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20572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Line 49">
            <a:extLst>
              <a:ext uri="{FF2B5EF4-FFF2-40B4-BE49-F238E27FC236}">
                <a16:creationId xmlns:a16="http://schemas.microsoft.com/office/drawing/2014/main" id="{A85FAE57-A670-4B1E-8A50-7E175B053F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83749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Line 50">
            <a:extLst>
              <a:ext uri="{FF2B5EF4-FFF2-40B4-BE49-F238E27FC236}">
                <a16:creationId xmlns:a16="http://schemas.microsoft.com/office/drawing/2014/main" id="{344FA0AE-758D-418E-8A86-D6E31F697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46926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Line 51">
            <a:extLst>
              <a:ext uri="{FF2B5EF4-FFF2-40B4-BE49-F238E27FC236}">
                <a16:creationId xmlns:a16="http://schemas.microsoft.com/office/drawing/2014/main" id="{7CCC0CFB-B56D-422F-9F14-455A16450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0103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Line 52">
            <a:extLst>
              <a:ext uri="{FF2B5EF4-FFF2-40B4-BE49-F238E27FC236}">
                <a16:creationId xmlns:a16="http://schemas.microsoft.com/office/drawing/2014/main" id="{B09452E2-BE9D-4C58-B7DF-4C0B5BE394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73280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Line 53">
            <a:extLst>
              <a:ext uri="{FF2B5EF4-FFF2-40B4-BE49-F238E27FC236}">
                <a16:creationId xmlns:a16="http://schemas.microsoft.com/office/drawing/2014/main" id="{FF313146-C730-42B9-9A3A-FCFFA94237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38745" y="5103411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Line 54">
            <a:extLst>
              <a:ext uri="{FF2B5EF4-FFF2-40B4-BE49-F238E27FC236}">
                <a16:creationId xmlns:a16="http://schemas.microsoft.com/office/drawing/2014/main" id="{3F4DF8D2-F50A-43BE-975E-37C45C92D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01922" y="5103411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7311E5A2-2FBE-4A54-96C0-40563009B2D4}"/>
              </a:ext>
            </a:extLst>
          </p:cNvPr>
          <p:cNvGrpSpPr/>
          <p:nvPr/>
        </p:nvGrpSpPr>
        <p:grpSpPr>
          <a:xfrm>
            <a:off x="7538076" y="2105198"/>
            <a:ext cx="2559644" cy="1003130"/>
            <a:chOff x="7421532" y="1405950"/>
            <a:chExt cx="2559644" cy="1003130"/>
          </a:xfrm>
        </p:grpSpPr>
        <p:sp>
          <p:nvSpPr>
            <p:cNvPr id="128" name="Rectangle 31">
              <a:extLst>
                <a:ext uri="{FF2B5EF4-FFF2-40B4-BE49-F238E27FC236}">
                  <a16:creationId xmlns:a16="http://schemas.microsoft.com/office/drawing/2014/main" id="{0A7E4064-B624-41CB-8D4B-08E65081D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kumimoji="0" lang="en-US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HR [95% CI] = </a:t>
              </a:r>
              <a:r>
                <a:rPr lang="en-US" altLang="en-US" sz="2000" dirty="0">
                  <a:solidFill>
                    <a:srgbClr val="FFFFFF"/>
                  </a:solidFill>
                </a:rPr>
                <a:t>0.77 [0.39, 1.55]</a:t>
              </a:r>
              <a:endPara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30">
              <a:extLst>
                <a:ext uri="{FF2B5EF4-FFF2-40B4-BE49-F238E27FC236}">
                  <a16:creationId xmlns:a16="http://schemas.microsoft.com/office/drawing/2014/main" id="{E5645B27-0A62-493F-A166-EE8C0F3A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38" y="1793527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0.47</a:t>
              </a:r>
            </a:p>
          </p:txBody>
        </p:sp>
      </p:grpSp>
      <p:sp>
        <p:nvSpPr>
          <p:cNvPr id="90" name="Freeform 93">
            <a:extLst>
              <a:ext uri="{FF2B5EF4-FFF2-40B4-BE49-F238E27FC236}">
                <a16:creationId xmlns:a16="http://schemas.microsoft.com/office/drawing/2014/main" id="{35078F54-CAE9-4F05-B2E4-DDD2B2B620CA}"/>
              </a:ext>
            </a:extLst>
          </p:cNvPr>
          <p:cNvSpPr>
            <a:spLocks/>
          </p:cNvSpPr>
          <p:nvPr/>
        </p:nvSpPr>
        <p:spPr bwMode="auto">
          <a:xfrm>
            <a:off x="2450044" y="3910551"/>
            <a:ext cx="6751877" cy="1123108"/>
          </a:xfrm>
          <a:custGeom>
            <a:avLst/>
            <a:gdLst>
              <a:gd name="T0" fmla="*/ 0 w 492"/>
              <a:gd name="T1" fmla="*/ 106 h 106"/>
              <a:gd name="T2" fmla="*/ 0 w 492"/>
              <a:gd name="T3" fmla="*/ 106 h 106"/>
              <a:gd name="T4" fmla="*/ 0 w 492"/>
              <a:gd name="T5" fmla="*/ 100 h 106"/>
              <a:gd name="T6" fmla="*/ 2 w 492"/>
              <a:gd name="T7" fmla="*/ 100 h 106"/>
              <a:gd name="T8" fmla="*/ 2 w 492"/>
              <a:gd name="T9" fmla="*/ 93 h 106"/>
              <a:gd name="T10" fmla="*/ 20 w 492"/>
              <a:gd name="T11" fmla="*/ 93 h 106"/>
              <a:gd name="T12" fmla="*/ 20 w 492"/>
              <a:gd name="T13" fmla="*/ 93 h 106"/>
              <a:gd name="T14" fmla="*/ 61 w 492"/>
              <a:gd name="T15" fmla="*/ 93 h 106"/>
              <a:gd name="T16" fmla="*/ 61 w 492"/>
              <a:gd name="T17" fmla="*/ 93 h 106"/>
              <a:gd name="T18" fmla="*/ 123 w 492"/>
              <a:gd name="T19" fmla="*/ 93 h 106"/>
              <a:gd name="T20" fmla="*/ 123 w 492"/>
              <a:gd name="T21" fmla="*/ 93 h 106"/>
              <a:gd name="T22" fmla="*/ 157 w 492"/>
              <a:gd name="T23" fmla="*/ 93 h 106"/>
              <a:gd name="T24" fmla="*/ 157 w 492"/>
              <a:gd name="T25" fmla="*/ 86 h 106"/>
              <a:gd name="T26" fmla="*/ 184 w 492"/>
              <a:gd name="T27" fmla="*/ 86 h 106"/>
              <a:gd name="T28" fmla="*/ 184 w 492"/>
              <a:gd name="T29" fmla="*/ 86 h 106"/>
              <a:gd name="T30" fmla="*/ 205 w 492"/>
              <a:gd name="T31" fmla="*/ 86 h 106"/>
              <a:gd name="T32" fmla="*/ 205 w 492"/>
              <a:gd name="T33" fmla="*/ 79 h 106"/>
              <a:gd name="T34" fmla="*/ 225 w 492"/>
              <a:gd name="T35" fmla="*/ 79 h 106"/>
              <a:gd name="T36" fmla="*/ 225 w 492"/>
              <a:gd name="T37" fmla="*/ 72 h 106"/>
              <a:gd name="T38" fmla="*/ 246 w 492"/>
              <a:gd name="T39" fmla="*/ 72 h 106"/>
              <a:gd name="T40" fmla="*/ 246 w 492"/>
              <a:gd name="T41" fmla="*/ 72 h 106"/>
              <a:gd name="T42" fmla="*/ 298 w 492"/>
              <a:gd name="T43" fmla="*/ 72 h 106"/>
              <a:gd name="T44" fmla="*/ 298 w 492"/>
              <a:gd name="T45" fmla="*/ 65 h 106"/>
              <a:gd name="T46" fmla="*/ 304 w 492"/>
              <a:gd name="T47" fmla="*/ 65 h 106"/>
              <a:gd name="T48" fmla="*/ 304 w 492"/>
              <a:gd name="T49" fmla="*/ 57 h 106"/>
              <a:gd name="T50" fmla="*/ 307 w 492"/>
              <a:gd name="T51" fmla="*/ 57 h 106"/>
              <a:gd name="T52" fmla="*/ 307 w 492"/>
              <a:gd name="T53" fmla="*/ 57 h 106"/>
              <a:gd name="T54" fmla="*/ 331 w 492"/>
              <a:gd name="T55" fmla="*/ 57 h 106"/>
              <a:gd name="T56" fmla="*/ 331 w 492"/>
              <a:gd name="T57" fmla="*/ 50 h 106"/>
              <a:gd name="T58" fmla="*/ 369 w 492"/>
              <a:gd name="T59" fmla="*/ 50 h 106"/>
              <a:gd name="T60" fmla="*/ 369 w 492"/>
              <a:gd name="T61" fmla="*/ 50 h 106"/>
              <a:gd name="T62" fmla="*/ 372 w 492"/>
              <a:gd name="T63" fmla="*/ 50 h 106"/>
              <a:gd name="T64" fmla="*/ 372 w 492"/>
              <a:gd name="T65" fmla="*/ 43 h 106"/>
              <a:gd name="T66" fmla="*/ 389 w 492"/>
              <a:gd name="T67" fmla="*/ 43 h 106"/>
              <a:gd name="T68" fmla="*/ 389 w 492"/>
              <a:gd name="T69" fmla="*/ 36 h 106"/>
              <a:gd name="T70" fmla="*/ 399 w 492"/>
              <a:gd name="T71" fmla="*/ 36 h 106"/>
              <a:gd name="T72" fmla="*/ 399 w 492"/>
              <a:gd name="T73" fmla="*/ 29 h 106"/>
              <a:gd name="T74" fmla="*/ 409 w 492"/>
              <a:gd name="T75" fmla="*/ 29 h 106"/>
              <a:gd name="T76" fmla="*/ 409 w 492"/>
              <a:gd name="T77" fmla="*/ 22 h 106"/>
              <a:gd name="T78" fmla="*/ 423 w 492"/>
              <a:gd name="T79" fmla="*/ 22 h 106"/>
              <a:gd name="T80" fmla="*/ 423 w 492"/>
              <a:gd name="T81" fmla="*/ 15 h 106"/>
              <a:gd name="T82" fmla="*/ 430 w 492"/>
              <a:gd name="T83" fmla="*/ 15 h 106"/>
              <a:gd name="T84" fmla="*/ 430 w 492"/>
              <a:gd name="T85" fmla="*/ 15 h 106"/>
              <a:gd name="T86" fmla="*/ 442 w 492"/>
              <a:gd name="T87" fmla="*/ 15 h 106"/>
              <a:gd name="T88" fmla="*/ 442 w 492"/>
              <a:gd name="T89" fmla="*/ 7 h 106"/>
              <a:gd name="T90" fmla="*/ 457 w 492"/>
              <a:gd name="T91" fmla="*/ 7 h 106"/>
              <a:gd name="T92" fmla="*/ 457 w 492"/>
              <a:gd name="T93" fmla="*/ 0 h 106"/>
              <a:gd name="T94" fmla="*/ 492 w 492"/>
              <a:gd name="T95" fmla="*/ 0 h 106"/>
              <a:gd name="T96" fmla="*/ 492 w 492"/>
              <a:gd name="T97" fmla="*/ 0 h 106"/>
              <a:gd name="T98" fmla="*/ 492 w 492"/>
              <a:gd name="T99" fmla="*/ 0 h 106"/>
              <a:gd name="T100" fmla="*/ 492 w 492"/>
              <a:gd name="T101" fmla="*/ 0 h 106"/>
              <a:gd name="T102" fmla="*/ 492 w 492"/>
              <a:gd name="T103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2" h="106">
                <a:moveTo>
                  <a:pt x="0" y="106"/>
                </a:moveTo>
                <a:lnTo>
                  <a:pt x="0" y="106"/>
                </a:lnTo>
                <a:lnTo>
                  <a:pt x="0" y="100"/>
                </a:lnTo>
                <a:lnTo>
                  <a:pt x="2" y="100"/>
                </a:lnTo>
                <a:lnTo>
                  <a:pt x="2" y="93"/>
                </a:lnTo>
                <a:lnTo>
                  <a:pt x="20" y="93"/>
                </a:lnTo>
                <a:lnTo>
                  <a:pt x="20" y="93"/>
                </a:lnTo>
                <a:lnTo>
                  <a:pt x="61" y="93"/>
                </a:lnTo>
                <a:lnTo>
                  <a:pt x="61" y="93"/>
                </a:lnTo>
                <a:lnTo>
                  <a:pt x="123" y="93"/>
                </a:lnTo>
                <a:lnTo>
                  <a:pt x="123" y="93"/>
                </a:lnTo>
                <a:lnTo>
                  <a:pt x="157" y="93"/>
                </a:lnTo>
                <a:lnTo>
                  <a:pt x="157" y="86"/>
                </a:lnTo>
                <a:lnTo>
                  <a:pt x="184" y="86"/>
                </a:lnTo>
                <a:lnTo>
                  <a:pt x="184" y="86"/>
                </a:lnTo>
                <a:lnTo>
                  <a:pt x="205" y="86"/>
                </a:lnTo>
                <a:lnTo>
                  <a:pt x="205" y="79"/>
                </a:lnTo>
                <a:lnTo>
                  <a:pt x="225" y="79"/>
                </a:lnTo>
                <a:lnTo>
                  <a:pt x="225" y="72"/>
                </a:lnTo>
                <a:lnTo>
                  <a:pt x="246" y="72"/>
                </a:lnTo>
                <a:lnTo>
                  <a:pt x="246" y="72"/>
                </a:lnTo>
                <a:lnTo>
                  <a:pt x="298" y="72"/>
                </a:lnTo>
                <a:lnTo>
                  <a:pt x="298" y="65"/>
                </a:lnTo>
                <a:lnTo>
                  <a:pt x="304" y="65"/>
                </a:lnTo>
                <a:lnTo>
                  <a:pt x="304" y="57"/>
                </a:lnTo>
                <a:lnTo>
                  <a:pt x="307" y="57"/>
                </a:lnTo>
                <a:lnTo>
                  <a:pt x="307" y="57"/>
                </a:lnTo>
                <a:lnTo>
                  <a:pt x="331" y="57"/>
                </a:lnTo>
                <a:lnTo>
                  <a:pt x="331" y="50"/>
                </a:lnTo>
                <a:lnTo>
                  <a:pt x="369" y="50"/>
                </a:lnTo>
                <a:lnTo>
                  <a:pt x="369" y="50"/>
                </a:lnTo>
                <a:lnTo>
                  <a:pt x="372" y="50"/>
                </a:lnTo>
                <a:lnTo>
                  <a:pt x="372" y="43"/>
                </a:lnTo>
                <a:lnTo>
                  <a:pt x="389" y="43"/>
                </a:lnTo>
                <a:lnTo>
                  <a:pt x="389" y="36"/>
                </a:lnTo>
                <a:lnTo>
                  <a:pt x="399" y="36"/>
                </a:lnTo>
                <a:lnTo>
                  <a:pt x="399" y="29"/>
                </a:lnTo>
                <a:lnTo>
                  <a:pt x="409" y="29"/>
                </a:lnTo>
                <a:lnTo>
                  <a:pt x="409" y="22"/>
                </a:lnTo>
                <a:lnTo>
                  <a:pt x="423" y="22"/>
                </a:lnTo>
                <a:lnTo>
                  <a:pt x="423" y="15"/>
                </a:lnTo>
                <a:lnTo>
                  <a:pt x="430" y="15"/>
                </a:lnTo>
                <a:lnTo>
                  <a:pt x="430" y="15"/>
                </a:lnTo>
                <a:lnTo>
                  <a:pt x="442" y="15"/>
                </a:lnTo>
                <a:lnTo>
                  <a:pt x="442" y="7"/>
                </a:lnTo>
                <a:lnTo>
                  <a:pt x="457" y="7"/>
                </a:lnTo>
                <a:lnTo>
                  <a:pt x="457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85F5E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D0A5C8-2ADB-456A-9F14-B1F2B43EC0BC}"/>
              </a:ext>
            </a:extLst>
          </p:cNvPr>
          <p:cNvSpPr/>
          <p:nvPr/>
        </p:nvSpPr>
        <p:spPr bwMode="auto">
          <a:xfrm>
            <a:off x="5831842" y="1340819"/>
            <a:ext cx="4206057" cy="367058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7" name="Rectangle 27">
            <a:extLst>
              <a:ext uri="{FF2B5EF4-FFF2-40B4-BE49-F238E27FC236}">
                <a16:creationId xmlns:a16="http://schemas.microsoft.com/office/drawing/2014/main" id="{67CD43E9-F1FE-4E6E-B83B-2B18D767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091" y="3488284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3.1%</a:t>
            </a:r>
          </a:p>
        </p:txBody>
      </p:sp>
      <p:sp>
        <p:nvSpPr>
          <p:cNvPr id="78" name="Rectangle 25">
            <a:extLst>
              <a:ext uri="{FF2B5EF4-FFF2-40B4-BE49-F238E27FC236}">
                <a16:creationId xmlns:a16="http://schemas.microsoft.com/office/drawing/2014/main" id="{167CA7A3-13B4-4B84-829E-31BA5ADBA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801" y="4365878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1.0%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9F0523-C972-46F8-A58B-D0ADF20F7E27}"/>
              </a:ext>
            </a:extLst>
          </p:cNvPr>
          <p:cNvGrpSpPr/>
          <p:nvPr/>
        </p:nvGrpSpPr>
        <p:grpSpPr>
          <a:xfrm>
            <a:off x="4631045" y="2188967"/>
            <a:ext cx="2559644" cy="1003130"/>
            <a:chOff x="7421532" y="1405950"/>
            <a:chExt cx="2559644" cy="1003130"/>
          </a:xfrm>
        </p:grpSpPr>
        <p:sp>
          <p:nvSpPr>
            <p:cNvPr id="75" name="Rectangle 31">
              <a:extLst>
                <a:ext uri="{FF2B5EF4-FFF2-40B4-BE49-F238E27FC236}">
                  <a16:creationId xmlns:a16="http://schemas.microsoft.com/office/drawing/2014/main" id="{77949B3E-3AF7-4BEA-A599-ADCBF843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>
                <a:defRPr/>
              </a:pPr>
              <a:r>
                <a:rPr kumimoji="0" lang="en-US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HR [95% CI] = </a:t>
              </a:r>
              <a:r>
                <a:rPr lang="en-US" altLang="en-US" sz="2000" dirty="0">
                  <a:solidFill>
                    <a:srgbClr val="FFFFFF"/>
                  </a:solidFill>
                </a:rPr>
                <a:t>0.32 [0.12, 0.89]</a:t>
              </a:r>
              <a:endPara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30">
              <a:extLst>
                <a:ext uri="{FF2B5EF4-FFF2-40B4-BE49-F238E27FC236}">
                  <a16:creationId xmlns:a16="http://schemas.microsoft.com/office/drawing/2014/main" id="{4FCA193E-A5D8-4821-9ED0-AA6CCFF84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38" y="1793527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0.02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B45597F5-4D01-4255-B46C-A61755826EA9}"/>
              </a:ext>
            </a:extLst>
          </p:cNvPr>
          <p:cNvSpPr txBox="1"/>
          <p:nvPr/>
        </p:nvSpPr>
        <p:spPr>
          <a:xfrm>
            <a:off x="5491773" y="141301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2.1%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7B448F5-4631-4322-BE09-EBE0954EA1F7}"/>
              </a:ext>
            </a:extLst>
          </p:cNvPr>
          <p:cNvSpPr txBox="1"/>
          <p:nvPr/>
        </p:nvSpPr>
        <p:spPr>
          <a:xfrm>
            <a:off x="8718544" y="141301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0.8%</a:t>
            </a:r>
          </a:p>
        </p:txBody>
      </p:sp>
    </p:spTree>
    <p:extLst>
      <p:ext uri="{BB962C8B-B14F-4D97-AF65-F5344CB8AC3E}">
        <p14:creationId xmlns:p14="http://schemas.microsoft.com/office/powerpoint/2010/main" val="4099090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4" grpId="0" animBg="1"/>
      <p:bldP spid="95" grpId="0"/>
      <p:bldP spid="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4EEEF38-FA5E-544D-84B9-AF602051D9D0}"/>
              </a:ext>
            </a:extLst>
          </p:cNvPr>
          <p:cNvSpPr/>
          <p:nvPr/>
        </p:nvSpPr>
        <p:spPr bwMode="auto">
          <a:xfrm>
            <a:off x="2390690" y="1303048"/>
            <a:ext cx="7783088" cy="3793481"/>
          </a:xfrm>
          <a:prstGeom prst="rect">
            <a:avLst/>
          </a:prstGeom>
          <a:solidFill>
            <a:srgbClr val="00206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pitchFamily="-111" charset="-128"/>
              <a:cs typeface="Arial" panose="020B0604020202020204" pitchFamily="34" charset="0"/>
            </a:endParaRP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 rot="16200000">
            <a:off x="193891" y="3040361"/>
            <a:ext cx="2912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Rehospitalization (%)</a:t>
            </a:r>
          </a:p>
        </p:txBody>
      </p:sp>
      <p:sp>
        <p:nvSpPr>
          <p:cNvPr id="82" name="Rectangle 13"/>
          <p:cNvSpPr>
            <a:spLocks noChangeArrowheads="1"/>
          </p:cNvSpPr>
          <p:nvPr/>
        </p:nvSpPr>
        <p:spPr bwMode="auto">
          <a:xfrm>
            <a:off x="4012901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465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15"/>
          <p:cNvSpPr>
            <a:spLocks noChangeArrowheads="1"/>
          </p:cNvSpPr>
          <p:nvPr/>
        </p:nvSpPr>
        <p:spPr bwMode="auto">
          <a:xfrm>
            <a:off x="571986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</a:p>
        </p:txBody>
      </p:sp>
      <p:sp>
        <p:nvSpPr>
          <p:cNvPr id="84" name="Rectangle 17"/>
          <p:cNvSpPr>
            <a:spLocks noChangeArrowheads="1"/>
          </p:cNvSpPr>
          <p:nvPr/>
        </p:nvSpPr>
        <p:spPr bwMode="auto">
          <a:xfrm>
            <a:off x="7388192" y="626989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441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18"/>
          <p:cNvSpPr>
            <a:spLocks noChangeArrowheads="1"/>
          </p:cNvSpPr>
          <p:nvPr/>
        </p:nvSpPr>
        <p:spPr bwMode="auto">
          <a:xfrm>
            <a:off x="2275313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Rectangle 22"/>
          <p:cNvSpPr>
            <a:spLocks noChangeArrowheads="1"/>
          </p:cNvSpPr>
          <p:nvPr/>
        </p:nvSpPr>
        <p:spPr bwMode="auto">
          <a:xfrm>
            <a:off x="4032357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387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5735086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379</a:t>
            </a:r>
          </a:p>
        </p:txBody>
      </p:sp>
      <p:sp>
        <p:nvSpPr>
          <p:cNvPr id="89" name="Rectangle 26"/>
          <p:cNvSpPr>
            <a:spLocks noChangeArrowheads="1"/>
          </p:cNvSpPr>
          <p:nvPr/>
        </p:nvSpPr>
        <p:spPr bwMode="auto">
          <a:xfrm>
            <a:off x="7407648" y="600519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9137633" y="6251476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427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Rectangle 26"/>
          <p:cNvSpPr>
            <a:spLocks noChangeArrowheads="1"/>
          </p:cNvSpPr>
          <p:nvPr/>
        </p:nvSpPr>
        <p:spPr bwMode="auto">
          <a:xfrm>
            <a:off x="9137633" y="5986780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348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6" name="Rectangle 78"/>
          <p:cNvSpPr>
            <a:spLocks noChangeArrowheads="1"/>
          </p:cNvSpPr>
          <p:nvPr/>
        </p:nvSpPr>
        <p:spPr bwMode="auto">
          <a:xfrm>
            <a:off x="4215584" y="5488911"/>
            <a:ext cx="32172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 from Procedure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Rectangle 27">
            <a:extLst>
              <a:ext uri="{FF2B5EF4-FFF2-40B4-BE49-F238E27FC236}">
                <a16:creationId xmlns:a16="http://schemas.microsoft.com/office/drawing/2014/main" id="{B44FB23D-7F57-4CFA-8098-3B6732D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226" y="5726396"/>
            <a:ext cx="1692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Number at risk: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85F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" name="Rectangle 244">
            <a:extLst>
              <a:ext uri="{FF2B5EF4-FFF2-40B4-BE49-F238E27FC236}">
                <a16:creationId xmlns:a16="http://schemas.microsoft.com/office/drawing/2014/main" id="{19353014-3E0C-4981-BFD1-846488CD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415" y="5201141"/>
            <a:ext cx="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auto">
          <a:xfrm>
            <a:off x="2276842" y="6258373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496</a:t>
            </a:r>
          </a:p>
        </p:txBody>
      </p:sp>
      <p:sp>
        <p:nvSpPr>
          <p:cNvPr id="203" name="Rectangle 28"/>
          <p:cNvSpPr>
            <a:spLocks noChangeArrowheads="1"/>
          </p:cNvSpPr>
          <p:nvPr/>
        </p:nvSpPr>
        <p:spPr bwMode="auto">
          <a:xfrm>
            <a:off x="1285343" y="6258373"/>
            <a:ext cx="594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TAVR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1285345" y="6005709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Surgery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9184483" y="2538632"/>
            <a:ext cx="7966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12.5%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2029646" y="4916263"/>
            <a:ext cx="144557" cy="28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1957369" y="3022225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" name="Line 30"/>
          <p:cNvSpPr>
            <a:spLocks noChangeShapeType="1"/>
          </p:cNvSpPr>
          <p:nvPr/>
        </p:nvSpPr>
        <p:spPr bwMode="auto">
          <a:xfrm flipH="1">
            <a:off x="2331094" y="5033952"/>
            <a:ext cx="41754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Line 217">
            <a:extLst>
              <a:ext uri="{FF2B5EF4-FFF2-40B4-BE49-F238E27FC236}">
                <a16:creationId xmlns:a16="http://schemas.microsoft.com/office/drawing/2014/main" id="{E1C5F251-B6EE-4F96-B1FC-9B3506FE8C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3161816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Line 219">
            <a:extLst>
              <a:ext uri="{FF2B5EF4-FFF2-40B4-BE49-F238E27FC236}">
                <a16:creationId xmlns:a16="http://schemas.microsoft.com/office/drawing/2014/main" id="{2CA6CA96-59C6-4790-8C61-690055250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1523" y="1352398"/>
            <a:ext cx="5153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47040" tIns="223520" rIns="447040" bIns="2235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Rectangle 223">
            <a:extLst>
              <a:ext uri="{FF2B5EF4-FFF2-40B4-BE49-F238E27FC236}">
                <a16:creationId xmlns:a16="http://schemas.microsoft.com/office/drawing/2014/main" id="{5C883179-0310-4893-A9DF-7E0CC29D9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69" y="121584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7037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80" name="Line 42"/>
          <p:cNvSpPr>
            <a:spLocks noChangeShapeType="1"/>
          </p:cNvSpPr>
          <p:nvPr/>
        </p:nvSpPr>
        <p:spPr bwMode="auto">
          <a:xfrm>
            <a:off x="243922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 flipV="1">
            <a:off x="300468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Line 44"/>
          <p:cNvSpPr>
            <a:spLocks noChangeShapeType="1"/>
          </p:cNvSpPr>
          <p:nvPr/>
        </p:nvSpPr>
        <p:spPr bwMode="auto">
          <a:xfrm flipV="1">
            <a:off x="356786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4131041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Line 46"/>
          <p:cNvSpPr>
            <a:spLocks noChangeShapeType="1"/>
          </p:cNvSpPr>
          <p:nvPr/>
        </p:nvSpPr>
        <p:spPr bwMode="auto">
          <a:xfrm flipV="1">
            <a:off x="4694218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Line 47"/>
          <p:cNvSpPr>
            <a:spLocks noChangeShapeType="1"/>
          </p:cNvSpPr>
          <p:nvPr/>
        </p:nvSpPr>
        <p:spPr bwMode="auto">
          <a:xfrm flipV="1">
            <a:off x="525739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Line 48"/>
          <p:cNvSpPr>
            <a:spLocks noChangeShapeType="1"/>
          </p:cNvSpPr>
          <p:nvPr/>
        </p:nvSpPr>
        <p:spPr bwMode="auto">
          <a:xfrm>
            <a:off x="582057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Line 49"/>
          <p:cNvSpPr>
            <a:spLocks noChangeShapeType="1"/>
          </p:cNvSpPr>
          <p:nvPr/>
        </p:nvSpPr>
        <p:spPr bwMode="auto">
          <a:xfrm flipV="1">
            <a:off x="6383749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Line 50"/>
          <p:cNvSpPr>
            <a:spLocks noChangeShapeType="1"/>
          </p:cNvSpPr>
          <p:nvPr/>
        </p:nvSpPr>
        <p:spPr bwMode="auto">
          <a:xfrm flipV="1">
            <a:off x="6946926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Line 51"/>
          <p:cNvSpPr>
            <a:spLocks noChangeShapeType="1"/>
          </p:cNvSpPr>
          <p:nvPr/>
        </p:nvSpPr>
        <p:spPr bwMode="auto">
          <a:xfrm>
            <a:off x="7510103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Line 52"/>
          <p:cNvSpPr>
            <a:spLocks noChangeShapeType="1"/>
          </p:cNvSpPr>
          <p:nvPr/>
        </p:nvSpPr>
        <p:spPr bwMode="auto">
          <a:xfrm flipV="1">
            <a:off x="8073280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Line 53"/>
          <p:cNvSpPr>
            <a:spLocks noChangeShapeType="1"/>
          </p:cNvSpPr>
          <p:nvPr/>
        </p:nvSpPr>
        <p:spPr bwMode="auto">
          <a:xfrm flipV="1">
            <a:off x="8638745" y="5085305"/>
            <a:ext cx="0" cy="21605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Line 54"/>
          <p:cNvSpPr>
            <a:spLocks noChangeShapeType="1"/>
          </p:cNvSpPr>
          <p:nvPr/>
        </p:nvSpPr>
        <p:spPr bwMode="auto">
          <a:xfrm>
            <a:off x="9201922" y="5085305"/>
            <a:ext cx="0" cy="54012"/>
          </a:xfrm>
          <a:prstGeom prst="line">
            <a:avLst/>
          </a:pr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56"/>
          <p:cNvSpPr>
            <a:spLocks noChangeArrowheads="1"/>
          </p:cNvSpPr>
          <p:nvPr/>
        </p:nvSpPr>
        <p:spPr bwMode="auto">
          <a:xfrm>
            <a:off x="2392800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" name="Rectangle 57"/>
          <p:cNvSpPr>
            <a:spLocks noChangeArrowheads="1"/>
          </p:cNvSpPr>
          <p:nvPr/>
        </p:nvSpPr>
        <p:spPr bwMode="auto">
          <a:xfrm>
            <a:off x="4084619" y="5180613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" name="Rectangle 58"/>
          <p:cNvSpPr>
            <a:spLocks noChangeArrowheads="1"/>
          </p:cNvSpPr>
          <p:nvPr/>
        </p:nvSpPr>
        <p:spPr bwMode="auto">
          <a:xfrm>
            <a:off x="5774147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Rectangle 59"/>
          <p:cNvSpPr>
            <a:spLocks noChangeArrowheads="1"/>
          </p:cNvSpPr>
          <p:nvPr/>
        </p:nvSpPr>
        <p:spPr bwMode="auto">
          <a:xfrm>
            <a:off x="7463682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" name="Rectangle 60"/>
          <p:cNvSpPr>
            <a:spLocks noChangeArrowheads="1"/>
          </p:cNvSpPr>
          <p:nvPr/>
        </p:nvSpPr>
        <p:spPr bwMode="auto">
          <a:xfrm>
            <a:off x="9113789" y="5180613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673363" y="1362024"/>
            <a:ext cx="1514822" cy="715525"/>
            <a:chOff x="1733948" y="1510657"/>
            <a:chExt cx="1514822" cy="715525"/>
          </a:xfrm>
        </p:grpSpPr>
        <p:sp>
          <p:nvSpPr>
            <p:cNvPr id="60" name="Rectangle 88"/>
            <p:cNvSpPr>
              <a:spLocks noChangeArrowheads="1"/>
            </p:cNvSpPr>
            <p:nvPr/>
          </p:nvSpPr>
          <p:spPr bwMode="auto">
            <a:xfrm>
              <a:off x="2159316" y="1856850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TAVR</a:t>
              </a:r>
            </a:p>
          </p:txBody>
        </p:sp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Surgery</a:t>
              </a:r>
            </a:p>
          </p:txBody>
        </p:sp>
        <p:sp>
          <p:nvSpPr>
            <p:cNvPr id="65" name="Line 90"/>
            <p:cNvSpPr>
              <a:spLocks noChangeShapeType="1"/>
            </p:cNvSpPr>
            <p:nvPr/>
          </p:nvSpPr>
          <p:spPr bwMode="auto">
            <a:xfrm>
              <a:off x="1733948" y="2039003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E4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4" name="Rectangle 25">
            <a:extLst>
              <a:ext uri="{FF2B5EF4-FFF2-40B4-BE49-F238E27FC236}">
                <a16:creationId xmlns:a16="http://schemas.microsoft.com/office/drawing/2014/main" id="{D082085D-AF58-4683-99D1-7E8BAFB3D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8011" y="3137125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8.5%</a:t>
            </a:r>
          </a:p>
        </p:txBody>
      </p:sp>
      <p:sp>
        <p:nvSpPr>
          <p:cNvPr id="58" name="Freeform 91">
            <a:extLst>
              <a:ext uri="{FF2B5EF4-FFF2-40B4-BE49-F238E27FC236}">
                <a16:creationId xmlns:a16="http://schemas.microsoft.com/office/drawing/2014/main" id="{64DF9109-7355-44E6-AD52-48C9D5A98A78}"/>
              </a:ext>
            </a:extLst>
          </p:cNvPr>
          <p:cNvSpPr>
            <a:spLocks/>
          </p:cNvSpPr>
          <p:nvPr/>
        </p:nvSpPr>
        <p:spPr bwMode="auto">
          <a:xfrm>
            <a:off x="2439221" y="3305324"/>
            <a:ext cx="6787401" cy="1711142"/>
          </a:xfrm>
          <a:custGeom>
            <a:avLst/>
            <a:gdLst>
              <a:gd name="T0" fmla="*/ 0 w 492"/>
              <a:gd name="T1" fmla="*/ 73 h 73"/>
              <a:gd name="T2" fmla="*/ 1 w 492"/>
              <a:gd name="T3" fmla="*/ 72 h 73"/>
              <a:gd name="T4" fmla="*/ 2 w 492"/>
              <a:gd name="T5" fmla="*/ 68 h 73"/>
              <a:gd name="T6" fmla="*/ 4 w 492"/>
              <a:gd name="T7" fmla="*/ 65 h 73"/>
              <a:gd name="T8" fmla="*/ 4 w 492"/>
              <a:gd name="T9" fmla="*/ 60 h 73"/>
              <a:gd name="T10" fmla="*/ 5 w 492"/>
              <a:gd name="T11" fmla="*/ 58 h 73"/>
              <a:gd name="T12" fmla="*/ 9 w 492"/>
              <a:gd name="T13" fmla="*/ 53 h 73"/>
              <a:gd name="T14" fmla="*/ 10 w 492"/>
              <a:gd name="T15" fmla="*/ 51 h 73"/>
              <a:gd name="T16" fmla="*/ 12 w 492"/>
              <a:gd name="T17" fmla="*/ 49 h 73"/>
              <a:gd name="T18" fmla="*/ 13 w 492"/>
              <a:gd name="T19" fmla="*/ 47 h 73"/>
              <a:gd name="T20" fmla="*/ 16 w 492"/>
              <a:gd name="T21" fmla="*/ 46 h 73"/>
              <a:gd name="T22" fmla="*/ 20 w 492"/>
              <a:gd name="T23" fmla="*/ 44 h 73"/>
              <a:gd name="T24" fmla="*/ 21 w 492"/>
              <a:gd name="T25" fmla="*/ 44 h 73"/>
              <a:gd name="T26" fmla="*/ 24 w 492"/>
              <a:gd name="T27" fmla="*/ 42 h 73"/>
              <a:gd name="T28" fmla="*/ 27 w 492"/>
              <a:gd name="T29" fmla="*/ 40 h 73"/>
              <a:gd name="T30" fmla="*/ 29 w 492"/>
              <a:gd name="T31" fmla="*/ 39 h 73"/>
              <a:gd name="T32" fmla="*/ 32 w 492"/>
              <a:gd name="T33" fmla="*/ 37 h 73"/>
              <a:gd name="T34" fmla="*/ 35 w 492"/>
              <a:gd name="T35" fmla="*/ 35 h 73"/>
              <a:gd name="T36" fmla="*/ 40 w 492"/>
              <a:gd name="T37" fmla="*/ 33 h 73"/>
              <a:gd name="T38" fmla="*/ 47 w 492"/>
              <a:gd name="T39" fmla="*/ 32 h 73"/>
              <a:gd name="T40" fmla="*/ 61 w 492"/>
              <a:gd name="T41" fmla="*/ 30 h 73"/>
              <a:gd name="T42" fmla="*/ 75 w 492"/>
              <a:gd name="T43" fmla="*/ 30 h 73"/>
              <a:gd name="T44" fmla="*/ 79 w 492"/>
              <a:gd name="T45" fmla="*/ 28 h 73"/>
              <a:gd name="T46" fmla="*/ 95 w 492"/>
              <a:gd name="T47" fmla="*/ 26 h 73"/>
              <a:gd name="T48" fmla="*/ 123 w 492"/>
              <a:gd name="T49" fmla="*/ 25 h 73"/>
              <a:gd name="T50" fmla="*/ 145 w 492"/>
              <a:gd name="T51" fmla="*/ 25 h 73"/>
              <a:gd name="T52" fmla="*/ 157 w 492"/>
              <a:gd name="T53" fmla="*/ 23 h 73"/>
              <a:gd name="T54" fmla="*/ 161 w 492"/>
              <a:gd name="T55" fmla="*/ 21 h 73"/>
              <a:gd name="T56" fmla="*/ 163 w 492"/>
              <a:gd name="T57" fmla="*/ 19 h 73"/>
              <a:gd name="T58" fmla="*/ 174 w 492"/>
              <a:gd name="T59" fmla="*/ 18 h 73"/>
              <a:gd name="T60" fmla="*/ 184 w 492"/>
              <a:gd name="T61" fmla="*/ 16 h 73"/>
              <a:gd name="T62" fmla="*/ 190 w 492"/>
              <a:gd name="T63" fmla="*/ 16 h 73"/>
              <a:gd name="T64" fmla="*/ 213 w 492"/>
              <a:gd name="T65" fmla="*/ 14 h 73"/>
              <a:gd name="T66" fmla="*/ 224 w 492"/>
              <a:gd name="T67" fmla="*/ 12 h 73"/>
              <a:gd name="T68" fmla="*/ 246 w 492"/>
              <a:gd name="T69" fmla="*/ 11 h 73"/>
              <a:gd name="T70" fmla="*/ 280 w 492"/>
              <a:gd name="T71" fmla="*/ 11 h 73"/>
              <a:gd name="T72" fmla="*/ 307 w 492"/>
              <a:gd name="T73" fmla="*/ 9 h 73"/>
              <a:gd name="T74" fmla="*/ 333 w 492"/>
              <a:gd name="T75" fmla="*/ 9 h 73"/>
              <a:gd name="T76" fmla="*/ 369 w 492"/>
              <a:gd name="T77" fmla="*/ 7 h 73"/>
              <a:gd name="T78" fmla="*/ 389 w 492"/>
              <a:gd name="T79" fmla="*/ 7 h 73"/>
              <a:gd name="T80" fmla="*/ 407 w 492"/>
              <a:gd name="T81" fmla="*/ 5 h 73"/>
              <a:gd name="T82" fmla="*/ 415 w 492"/>
              <a:gd name="T83" fmla="*/ 3 h 73"/>
              <a:gd name="T84" fmla="*/ 430 w 492"/>
              <a:gd name="T85" fmla="*/ 2 h 73"/>
              <a:gd name="T86" fmla="*/ 468 w 492"/>
              <a:gd name="T87" fmla="*/ 2 h 73"/>
              <a:gd name="T88" fmla="*/ 492 w 492"/>
              <a:gd name="T89" fmla="*/ 0 h 73"/>
              <a:gd name="T90" fmla="*/ 492 w 492"/>
              <a:gd name="T91" fmla="*/ 0 h 73"/>
              <a:gd name="T92" fmla="*/ 492 w 492"/>
              <a:gd name="T9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2" h="73">
                <a:moveTo>
                  <a:pt x="0" y="73"/>
                </a:moveTo>
                <a:lnTo>
                  <a:pt x="0" y="73"/>
                </a:lnTo>
                <a:lnTo>
                  <a:pt x="0" y="72"/>
                </a:lnTo>
                <a:lnTo>
                  <a:pt x="1" y="72"/>
                </a:lnTo>
                <a:lnTo>
                  <a:pt x="1" y="68"/>
                </a:lnTo>
                <a:lnTo>
                  <a:pt x="2" y="68"/>
                </a:lnTo>
                <a:lnTo>
                  <a:pt x="2" y="65"/>
                </a:lnTo>
                <a:lnTo>
                  <a:pt x="4" y="65"/>
                </a:lnTo>
                <a:lnTo>
                  <a:pt x="4" y="60"/>
                </a:lnTo>
                <a:lnTo>
                  <a:pt x="4" y="60"/>
                </a:lnTo>
                <a:lnTo>
                  <a:pt x="4" y="58"/>
                </a:lnTo>
                <a:lnTo>
                  <a:pt x="5" y="58"/>
                </a:lnTo>
                <a:lnTo>
                  <a:pt x="5" y="53"/>
                </a:lnTo>
                <a:lnTo>
                  <a:pt x="9" y="53"/>
                </a:lnTo>
                <a:lnTo>
                  <a:pt x="9" y="51"/>
                </a:lnTo>
                <a:lnTo>
                  <a:pt x="10" y="51"/>
                </a:lnTo>
                <a:lnTo>
                  <a:pt x="10" y="49"/>
                </a:lnTo>
                <a:lnTo>
                  <a:pt x="12" y="49"/>
                </a:lnTo>
                <a:lnTo>
                  <a:pt x="12" y="47"/>
                </a:lnTo>
                <a:lnTo>
                  <a:pt x="13" y="47"/>
                </a:lnTo>
                <a:lnTo>
                  <a:pt x="13" y="46"/>
                </a:lnTo>
                <a:lnTo>
                  <a:pt x="16" y="46"/>
                </a:lnTo>
                <a:lnTo>
                  <a:pt x="16" y="44"/>
                </a:lnTo>
                <a:lnTo>
                  <a:pt x="20" y="44"/>
                </a:lnTo>
                <a:lnTo>
                  <a:pt x="20" y="44"/>
                </a:lnTo>
                <a:lnTo>
                  <a:pt x="21" y="44"/>
                </a:lnTo>
                <a:lnTo>
                  <a:pt x="21" y="42"/>
                </a:lnTo>
                <a:lnTo>
                  <a:pt x="24" y="42"/>
                </a:lnTo>
                <a:lnTo>
                  <a:pt x="24" y="40"/>
                </a:lnTo>
                <a:lnTo>
                  <a:pt x="27" y="40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32" y="37"/>
                </a:lnTo>
                <a:lnTo>
                  <a:pt x="32" y="35"/>
                </a:lnTo>
                <a:lnTo>
                  <a:pt x="35" y="35"/>
                </a:lnTo>
                <a:lnTo>
                  <a:pt x="35" y="33"/>
                </a:lnTo>
                <a:lnTo>
                  <a:pt x="40" y="33"/>
                </a:lnTo>
                <a:lnTo>
                  <a:pt x="40" y="32"/>
                </a:lnTo>
                <a:lnTo>
                  <a:pt x="47" y="32"/>
                </a:lnTo>
                <a:lnTo>
                  <a:pt x="47" y="30"/>
                </a:lnTo>
                <a:lnTo>
                  <a:pt x="61" y="30"/>
                </a:lnTo>
                <a:lnTo>
                  <a:pt x="61" y="30"/>
                </a:lnTo>
                <a:lnTo>
                  <a:pt x="75" y="30"/>
                </a:lnTo>
                <a:lnTo>
                  <a:pt x="75" y="28"/>
                </a:lnTo>
                <a:lnTo>
                  <a:pt x="79" y="28"/>
                </a:lnTo>
                <a:lnTo>
                  <a:pt x="79" y="26"/>
                </a:lnTo>
                <a:lnTo>
                  <a:pt x="95" y="26"/>
                </a:lnTo>
                <a:lnTo>
                  <a:pt x="95" y="25"/>
                </a:lnTo>
                <a:lnTo>
                  <a:pt x="123" y="25"/>
                </a:lnTo>
                <a:lnTo>
                  <a:pt x="123" y="25"/>
                </a:lnTo>
                <a:lnTo>
                  <a:pt x="145" y="25"/>
                </a:lnTo>
                <a:lnTo>
                  <a:pt x="145" y="23"/>
                </a:lnTo>
                <a:lnTo>
                  <a:pt x="157" y="23"/>
                </a:lnTo>
                <a:lnTo>
                  <a:pt x="157" y="21"/>
                </a:lnTo>
                <a:lnTo>
                  <a:pt x="161" y="21"/>
                </a:lnTo>
                <a:lnTo>
                  <a:pt x="161" y="19"/>
                </a:lnTo>
                <a:lnTo>
                  <a:pt x="163" y="19"/>
                </a:lnTo>
                <a:lnTo>
                  <a:pt x="163" y="18"/>
                </a:lnTo>
                <a:lnTo>
                  <a:pt x="174" y="18"/>
                </a:lnTo>
                <a:lnTo>
                  <a:pt x="174" y="16"/>
                </a:lnTo>
                <a:lnTo>
                  <a:pt x="184" y="16"/>
                </a:lnTo>
                <a:lnTo>
                  <a:pt x="184" y="16"/>
                </a:lnTo>
                <a:lnTo>
                  <a:pt x="190" y="16"/>
                </a:lnTo>
                <a:lnTo>
                  <a:pt x="190" y="14"/>
                </a:lnTo>
                <a:lnTo>
                  <a:pt x="213" y="14"/>
                </a:lnTo>
                <a:lnTo>
                  <a:pt x="213" y="12"/>
                </a:lnTo>
                <a:lnTo>
                  <a:pt x="224" y="12"/>
                </a:lnTo>
                <a:lnTo>
                  <a:pt x="224" y="11"/>
                </a:lnTo>
                <a:lnTo>
                  <a:pt x="246" y="11"/>
                </a:lnTo>
                <a:lnTo>
                  <a:pt x="246" y="11"/>
                </a:lnTo>
                <a:lnTo>
                  <a:pt x="280" y="11"/>
                </a:lnTo>
                <a:lnTo>
                  <a:pt x="280" y="9"/>
                </a:lnTo>
                <a:lnTo>
                  <a:pt x="307" y="9"/>
                </a:lnTo>
                <a:lnTo>
                  <a:pt x="307" y="9"/>
                </a:lnTo>
                <a:lnTo>
                  <a:pt x="333" y="9"/>
                </a:lnTo>
                <a:lnTo>
                  <a:pt x="333" y="7"/>
                </a:lnTo>
                <a:lnTo>
                  <a:pt x="369" y="7"/>
                </a:lnTo>
                <a:lnTo>
                  <a:pt x="369" y="7"/>
                </a:lnTo>
                <a:lnTo>
                  <a:pt x="389" y="7"/>
                </a:lnTo>
                <a:lnTo>
                  <a:pt x="389" y="5"/>
                </a:lnTo>
                <a:lnTo>
                  <a:pt x="407" y="5"/>
                </a:lnTo>
                <a:lnTo>
                  <a:pt x="407" y="3"/>
                </a:lnTo>
                <a:lnTo>
                  <a:pt x="415" y="3"/>
                </a:lnTo>
                <a:lnTo>
                  <a:pt x="415" y="2"/>
                </a:lnTo>
                <a:lnTo>
                  <a:pt x="430" y="2"/>
                </a:lnTo>
                <a:lnTo>
                  <a:pt x="430" y="2"/>
                </a:lnTo>
                <a:lnTo>
                  <a:pt x="468" y="2"/>
                </a:lnTo>
                <a:lnTo>
                  <a:pt x="468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00F9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4BE1348A-714B-4927-9EC8-8BF2D95A9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Rehospitalization</a:t>
            </a:r>
            <a:endParaRPr lang="en-US" sz="44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F97C0EE-3EB7-4E8E-9054-76FE127D81CD}"/>
              </a:ext>
            </a:extLst>
          </p:cNvPr>
          <p:cNvGrpSpPr/>
          <p:nvPr/>
        </p:nvGrpSpPr>
        <p:grpSpPr>
          <a:xfrm>
            <a:off x="7421532" y="1504560"/>
            <a:ext cx="2559644" cy="1003130"/>
            <a:chOff x="7421532" y="1405950"/>
            <a:chExt cx="2559644" cy="1003130"/>
          </a:xfrm>
        </p:grpSpPr>
        <p:sp>
          <p:nvSpPr>
            <p:cNvPr id="81" name="Rectangle 31">
              <a:extLst>
                <a:ext uri="{FF2B5EF4-FFF2-40B4-BE49-F238E27FC236}">
                  <a16:creationId xmlns:a16="http://schemas.microsoft.com/office/drawing/2014/main" id="{A1E9953D-9693-4AC1-9448-07F91387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0.67 [0.45, 1.00]</a:t>
              </a:r>
            </a:p>
          </p:txBody>
        </p:sp>
        <p:sp>
          <p:nvSpPr>
            <p:cNvPr id="86" name="Rectangle 30">
              <a:extLst>
                <a:ext uri="{FF2B5EF4-FFF2-40B4-BE49-F238E27FC236}">
                  <a16:creationId xmlns:a16="http://schemas.microsoft.com/office/drawing/2014/main" id="{D5B803F1-8650-406C-950A-5EA825FD3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38" y="1793527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0.046</a:t>
              </a:r>
            </a:p>
          </p:txBody>
        </p:sp>
      </p:grpSp>
      <p:sp>
        <p:nvSpPr>
          <p:cNvPr id="111" name="Freeform 92">
            <a:extLst>
              <a:ext uri="{FF2B5EF4-FFF2-40B4-BE49-F238E27FC236}">
                <a16:creationId xmlns:a16="http://schemas.microsoft.com/office/drawing/2014/main" id="{23F137DE-B155-4387-BB5E-431F259E776E}"/>
              </a:ext>
            </a:extLst>
          </p:cNvPr>
          <p:cNvSpPr>
            <a:spLocks/>
          </p:cNvSpPr>
          <p:nvPr/>
        </p:nvSpPr>
        <p:spPr bwMode="auto">
          <a:xfrm>
            <a:off x="2421803" y="2705100"/>
            <a:ext cx="6780119" cy="2300025"/>
          </a:xfrm>
          <a:custGeom>
            <a:avLst/>
            <a:gdLst>
              <a:gd name="T0" fmla="*/ 4 w 492"/>
              <a:gd name="T1" fmla="*/ 107 h 107"/>
              <a:gd name="T2" fmla="*/ 5 w 492"/>
              <a:gd name="T3" fmla="*/ 102 h 107"/>
              <a:gd name="T4" fmla="*/ 6 w 492"/>
              <a:gd name="T5" fmla="*/ 100 h 107"/>
              <a:gd name="T6" fmla="*/ 7 w 492"/>
              <a:gd name="T7" fmla="*/ 96 h 107"/>
              <a:gd name="T8" fmla="*/ 7 w 492"/>
              <a:gd name="T9" fmla="*/ 92 h 107"/>
              <a:gd name="T10" fmla="*/ 8 w 492"/>
              <a:gd name="T11" fmla="*/ 90 h 107"/>
              <a:gd name="T12" fmla="*/ 9 w 492"/>
              <a:gd name="T13" fmla="*/ 86 h 107"/>
              <a:gd name="T14" fmla="*/ 10 w 492"/>
              <a:gd name="T15" fmla="*/ 79 h 107"/>
              <a:gd name="T16" fmla="*/ 11 w 492"/>
              <a:gd name="T17" fmla="*/ 71 h 107"/>
              <a:gd name="T18" fmla="*/ 11 w 492"/>
              <a:gd name="T19" fmla="*/ 69 h 107"/>
              <a:gd name="T20" fmla="*/ 13 w 492"/>
              <a:gd name="T21" fmla="*/ 67 h 107"/>
              <a:gd name="T22" fmla="*/ 13 w 492"/>
              <a:gd name="T23" fmla="*/ 63 h 107"/>
              <a:gd name="T24" fmla="*/ 14 w 492"/>
              <a:gd name="T25" fmla="*/ 62 h 107"/>
              <a:gd name="T26" fmla="*/ 15 w 492"/>
              <a:gd name="T27" fmla="*/ 60 h 107"/>
              <a:gd name="T28" fmla="*/ 17 w 492"/>
              <a:gd name="T29" fmla="*/ 56 h 107"/>
              <a:gd name="T30" fmla="*/ 19 w 492"/>
              <a:gd name="T31" fmla="*/ 54 h 107"/>
              <a:gd name="T32" fmla="*/ 20 w 492"/>
              <a:gd name="T33" fmla="*/ 50 h 107"/>
              <a:gd name="T34" fmla="*/ 23 w 492"/>
              <a:gd name="T35" fmla="*/ 50 h 107"/>
              <a:gd name="T36" fmla="*/ 23 w 492"/>
              <a:gd name="T37" fmla="*/ 48 h 107"/>
              <a:gd name="T38" fmla="*/ 24 w 492"/>
              <a:gd name="T39" fmla="*/ 46 h 107"/>
              <a:gd name="T40" fmla="*/ 27 w 492"/>
              <a:gd name="T41" fmla="*/ 44 h 107"/>
              <a:gd name="T42" fmla="*/ 30 w 492"/>
              <a:gd name="T43" fmla="*/ 42 h 107"/>
              <a:gd name="T44" fmla="*/ 33 w 492"/>
              <a:gd name="T45" fmla="*/ 40 h 107"/>
              <a:gd name="T46" fmla="*/ 35 w 492"/>
              <a:gd name="T47" fmla="*/ 38 h 107"/>
              <a:gd name="T48" fmla="*/ 51 w 492"/>
              <a:gd name="T49" fmla="*/ 36 h 107"/>
              <a:gd name="T50" fmla="*/ 56 w 492"/>
              <a:gd name="T51" fmla="*/ 34 h 107"/>
              <a:gd name="T52" fmla="*/ 60 w 492"/>
              <a:gd name="T53" fmla="*/ 32 h 107"/>
              <a:gd name="T54" fmla="*/ 60 w 492"/>
              <a:gd name="T55" fmla="*/ 30 h 107"/>
              <a:gd name="T56" fmla="*/ 61 w 492"/>
              <a:gd name="T57" fmla="*/ 28 h 107"/>
              <a:gd name="T58" fmla="*/ 66 w 492"/>
              <a:gd name="T59" fmla="*/ 28 h 107"/>
              <a:gd name="T60" fmla="*/ 87 w 492"/>
              <a:gd name="T61" fmla="*/ 26 h 107"/>
              <a:gd name="T62" fmla="*/ 91 w 492"/>
              <a:gd name="T63" fmla="*/ 24 h 107"/>
              <a:gd name="T64" fmla="*/ 93 w 492"/>
              <a:gd name="T65" fmla="*/ 23 h 107"/>
              <a:gd name="T66" fmla="*/ 118 w 492"/>
              <a:gd name="T67" fmla="*/ 21 h 107"/>
              <a:gd name="T68" fmla="*/ 123 w 492"/>
              <a:gd name="T69" fmla="*/ 17 h 107"/>
              <a:gd name="T70" fmla="*/ 171 w 492"/>
              <a:gd name="T71" fmla="*/ 17 h 107"/>
              <a:gd name="T72" fmla="*/ 178 w 492"/>
              <a:gd name="T73" fmla="*/ 15 h 107"/>
              <a:gd name="T74" fmla="*/ 184 w 492"/>
              <a:gd name="T75" fmla="*/ 13 h 107"/>
              <a:gd name="T76" fmla="*/ 241 w 492"/>
              <a:gd name="T77" fmla="*/ 13 h 107"/>
              <a:gd name="T78" fmla="*/ 246 w 492"/>
              <a:gd name="T79" fmla="*/ 11 h 107"/>
              <a:gd name="T80" fmla="*/ 278 w 492"/>
              <a:gd name="T81" fmla="*/ 11 h 107"/>
              <a:gd name="T82" fmla="*/ 307 w 492"/>
              <a:gd name="T83" fmla="*/ 8 h 107"/>
              <a:gd name="T84" fmla="*/ 349 w 492"/>
              <a:gd name="T85" fmla="*/ 8 h 107"/>
              <a:gd name="T86" fmla="*/ 366 w 492"/>
              <a:gd name="T87" fmla="*/ 6 h 107"/>
              <a:gd name="T88" fmla="*/ 369 w 492"/>
              <a:gd name="T89" fmla="*/ 4 h 107"/>
              <a:gd name="T90" fmla="*/ 419 w 492"/>
              <a:gd name="T91" fmla="*/ 4 h 107"/>
              <a:gd name="T92" fmla="*/ 430 w 492"/>
              <a:gd name="T93" fmla="*/ 2 h 107"/>
              <a:gd name="T94" fmla="*/ 479 w 492"/>
              <a:gd name="T95" fmla="*/ 2 h 107"/>
              <a:gd name="T96" fmla="*/ 492 w 492"/>
              <a:gd name="T97" fmla="*/ 0 h 107"/>
              <a:gd name="T98" fmla="*/ 492 w 492"/>
              <a:gd name="T99" fmla="*/ 0 h 107"/>
              <a:gd name="T100" fmla="*/ 492 w 492"/>
              <a:gd name="T101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2" h="107">
                <a:moveTo>
                  <a:pt x="0" y="107"/>
                </a:moveTo>
                <a:lnTo>
                  <a:pt x="4" y="107"/>
                </a:lnTo>
                <a:lnTo>
                  <a:pt x="4" y="102"/>
                </a:lnTo>
                <a:lnTo>
                  <a:pt x="5" y="102"/>
                </a:lnTo>
                <a:lnTo>
                  <a:pt x="5" y="100"/>
                </a:lnTo>
                <a:lnTo>
                  <a:pt x="6" y="100"/>
                </a:lnTo>
                <a:lnTo>
                  <a:pt x="6" y="96"/>
                </a:lnTo>
                <a:lnTo>
                  <a:pt x="7" y="96"/>
                </a:lnTo>
                <a:lnTo>
                  <a:pt x="7" y="92"/>
                </a:lnTo>
                <a:lnTo>
                  <a:pt x="7" y="92"/>
                </a:lnTo>
                <a:lnTo>
                  <a:pt x="7" y="90"/>
                </a:lnTo>
                <a:lnTo>
                  <a:pt x="8" y="90"/>
                </a:lnTo>
                <a:lnTo>
                  <a:pt x="8" y="86"/>
                </a:lnTo>
                <a:lnTo>
                  <a:pt x="9" y="86"/>
                </a:lnTo>
                <a:lnTo>
                  <a:pt x="9" y="79"/>
                </a:lnTo>
                <a:lnTo>
                  <a:pt x="10" y="79"/>
                </a:lnTo>
                <a:lnTo>
                  <a:pt x="10" y="71"/>
                </a:lnTo>
                <a:lnTo>
                  <a:pt x="11" y="71"/>
                </a:lnTo>
                <a:lnTo>
                  <a:pt x="11" y="69"/>
                </a:lnTo>
                <a:lnTo>
                  <a:pt x="11" y="69"/>
                </a:lnTo>
                <a:lnTo>
                  <a:pt x="11" y="67"/>
                </a:lnTo>
                <a:lnTo>
                  <a:pt x="13" y="67"/>
                </a:lnTo>
                <a:lnTo>
                  <a:pt x="13" y="63"/>
                </a:lnTo>
                <a:lnTo>
                  <a:pt x="13" y="63"/>
                </a:lnTo>
                <a:lnTo>
                  <a:pt x="13" y="62"/>
                </a:lnTo>
                <a:lnTo>
                  <a:pt x="14" y="62"/>
                </a:lnTo>
                <a:lnTo>
                  <a:pt x="14" y="60"/>
                </a:lnTo>
                <a:lnTo>
                  <a:pt x="15" y="60"/>
                </a:lnTo>
                <a:lnTo>
                  <a:pt x="15" y="56"/>
                </a:lnTo>
                <a:lnTo>
                  <a:pt x="17" y="56"/>
                </a:lnTo>
                <a:lnTo>
                  <a:pt x="17" y="54"/>
                </a:lnTo>
                <a:lnTo>
                  <a:pt x="19" y="54"/>
                </a:lnTo>
                <a:lnTo>
                  <a:pt x="19" y="50"/>
                </a:lnTo>
                <a:lnTo>
                  <a:pt x="20" y="50"/>
                </a:lnTo>
                <a:lnTo>
                  <a:pt x="20" y="50"/>
                </a:lnTo>
                <a:lnTo>
                  <a:pt x="23" y="50"/>
                </a:lnTo>
                <a:lnTo>
                  <a:pt x="23" y="48"/>
                </a:lnTo>
                <a:lnTo>
                  <a:pt x="23" y="48"/>
                </a:lnTo>
                <a:lnTo>
                  <a:pt x="23" y="46"/>
                </a:lnTo>
                <a:lnTo>
                  <a:pt x="24" y="46"/>
                </a:lnTo>
                <a:lnTo>
                  <a:pt x="24" y="44"/>
                </a:lnTo>
                <a:lnTo>
                  <a:pt x="27" y="44"/>
                </a:lnTo>
                <a:lnTo>
                  <a:pt x="27" y="42"/>
                </a:lnTo>
                <a:lnTo>
                  <a:pt x="30" y="42"/>
                </a:lnTo>
                <a:lnTo>
                  <a:pt x="30" y="40"/>
                </a:lnTo>
                <a:lnTo>
                  <a:pt x="33" y="40"/>
                </a:lnTo>
                <a:lnTo>
                  <a:pt x="33" y="38"/>
                </a:lnTo>
                <a:lnTo>
                  <a:pt x="35" y="38"/>
                </a:lnTo>
                <a:lnTo>
                  <a:pt x="35" y="36"/>
                </a:lnTo>
                <a:lnTo>
                  <a:pt x="51" y="36"/>
                </a:lnTo>
                <a:lnTo>
                  <a:pt x="51" y="34"/>
                </a:lnTo>
                <a:lnTo>
                  <a:pt x="56" y="34"/>
                </a:lnTo>
                <a:lnTo>
                  <a:pt x="56" y="32"/>
                </a:lnTo>
                <a:lnTo>
                  <a:pt x="60" y="32"/>
                </a:lnTo>
                <a:lnTo>
                  <a:pt x="60" y="30"/>
                </a:lnTo>
                <a:lnTo>
                  <a:pt x="60" y="30"/>
                </a:lnTo>
                <a:lnTo>
                  <a:pt x="60" y="28"/>
                </a:lnTo>
                <a:lnTo>
                  <a:pt x="61" y="28"/>
                </a:lnTo>
                <a:lnTo>
                  <a:pt x="61" y="28"/>
                </a:lnTo>
                <a:lnTo>
                  <a:pt x="66" y="28"/>
                </a:lnTo>
                <a:lnTo>
                  <a:pt x="66" y="26"/>
                </a:lnTo>
                <a:lnTo>
                  <a:pt x="87" y="26"/>
                </a:lnTo>
                <a:lnTo>
                  <a:pt x="87" y="24"/>
                </a:lnTo>
                <a:lnTo>
                  <a:pt x="91" y="24"/>
                </a:lnTo>
                <a:lnTo>
                  <a:pt x="91" y="23"/>
                </a:lnTo>
                <a:lnTo>
                  <a:pt x="93" y="23"/>
                </a:lnTo>
                <a:lnTo>
                  <a:pt x="93" y="21"/>
                </a:lnTo>
                <a:lnTo>
                  <a:pt x="118" y="21"/>
                </a:lnTo>
                <a:lnTo>
                  <a:pt x="118" y="17"/>
                </a:lnTo>
                <a:lnTo>
                  <a:pt x="123" y="17"/>
                </a:lnTo>
                <a:lnTo>
                  <a:pt x="123" y="17"/>
                </a:lnTo>
                <a:lnTo>
                  <a:pt x="171" y="17"/>
                </a:lnTo>
                <a:lnTo>
                  <a:pt x="171" y="15"/>
                </a:lnTo>
                <a:lnTo>
                  <a:pt x="178" y="15"/>
                </a:lnTo>
                <a:lnTo>
                  <a:pt x="178" y="13"/>
                </a:lnTo>
                <a:lnTo>
                  <a:pt x="184" y="13"/>
                </a:lnTo>
                <a:lnTo>
                  <a:pt x="184" y="13"/>
                </a:lnTo>
                <a:lnTo>
                  <a:pt x="241" y="13"/>
                </a:lnTo>
                <a:lnTo>
                  <a:pt x="241" y="11"/>
                </a:lnTo>
                <a:lnTo>
                  <a:pt x="246" y="11"/>
                </a:lnTo>
                <a:lnTo>
                  <a:pt x="246" y="11"/>
                </a:lnTo>
                <a:lnTo>
                  <a:pt x="278" y="11"/>
                </a:lnTo>
                <a:lnTo>
                  <a:pt x="278" y="8"/>
                </a:lnTo>
                <a:lnTo>
                  <a:pt x="307" y="8"/>
                </a:lnTo>
                <a:lnTo>
                  <a:pt x="307" y="8"/>
                </a:lnTo>
                <a:lnTo>
                  <a:pt x="349" y="8"/>
                </a:lnTo>
                <a:lnTo>
                  <a:pt x="349" y="6"/>
                </a:lnTo>
                <a:lnTo>
                  <a:pt x="366" y="6"/>
                </a:lnTo>
                <a:lnTo>
                  <a:pt x="366" y="4"/>
                </a:lnTo>
                <a:lnTo>
                  <a:pt x="369" y="4"/>
                </a:lnTo>
                <a:lnTo>
                  <a:pt x="369" y="4"/>
                </a:lnTo>
                <a:lnTo>
                  <a:pt x="419" y="4"/>
                </a:lnTo>
                <a:lnTo>
                  <a:pt x="419" y="2"/>
                </a:lnTo>
                <a:lnTo>
                  <a:pt x="430" y="2"/>
                </a:lnTo>
                <a:lnTo>
                  <a:pt x="430" y="2"/>
                </a:lnTo>
                <a:lnTo>
                  <a:pt x="479" y="2"/>
                </a:lnTo>
                <a:lnTo>
                  <a:pt x="479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  <a:lnTo>
                  <a:pt x="492" y="0"/>
                </a:lnTo>
              </a:path>
            </a:pathLst>
          </a:custGeom>
          <a:noFill/>
          <a:ln w="57150" cap="rnd">
            <a:solidFill>
              <a:srgbClr val="F1FE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8D124E-4B20-413B-9891-85D917392DDD}"/>
              </a:ext>
            </a:extLst>
          </p:cNvPr>
          <p:cNvSpPr/>
          <p:nvPr/>
        </p:nvSpPr>
        <p:spPr bwMode="auto">
          <a:xfrm>
            <a:off x="5787285" y="1349056"/>
            <a:ext cx="4206057" cy="3670587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555512" y="3688957"/>
            <a:ext cx="654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7.3%</a:t>
            </a:r>
          </a:p>
        </p:txBody>
      </p:sp>
      <p:sp>
        <p:nvSpPr>
          <p:cNvPr id="113" name="Rectangle 27">
            <a:extLst>
              <a:ext uri="{FF2B5EF4-FFF2-40B4-BE49-F238E27FC236}">
                <a16:creationId xmlns:a16="http://schemas.microsoft.com/office/drawing/2014/main" id="{1C33D0BE-2BC1-4F2C-948C-D219092A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121" y="2494493"/>
            <a:ext cx="7776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11.3%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59DFDCA-8EC4-4C3A-89E0-D36E50FEB4B8}"/>
              </a:ext>
            </a:extLst>
          </p:cNvPr>
          <p:cNvGrpSpPr/>
          <p:nvPr/>
        </p:nvGrpSpPr>
        <p:grpSpPr>
          <a:xfrm>
            <a:off x="4715128" y="4064363"/>
            <a:ext cx="2559644" cy="1003130"/>
            <a:chOff x="7421532" y="1405950"/>
            <a:chExt cx="2559644" cy="1003130"/>
          </a:xfrm>
        </p:grpSpPr>
        <p:sp>
          <p:nvSpPr>
            <p:cNvPr id="69" name="Rectangle 31">
              <a:extLst>
                <a:ext uri="{FF2B5EF4-FFF2-40B4-BE49-F238E27FC236}">
                  <a16:creationId xmlns:a16="http://schemas.microsoft.com/office/drawing/2014/main" id="{83BF2C49-CD35-48B7-9C99-E2B9D480C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1532" y="1405950"/>
              <a:ext cx="255964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HR [95% CI] = 0.63 [0.41, 0.97]</a:t>
              </a:r>
            </a:p>
          </p:txBody>
        </p:sp>
        <p:sp>
          <p:nvSpPr>
            <p:cNvPr id="109" name="Rectangle 30">
              <a:extLst>
                <a:ext uri="{FF2B5EF4-FFF2-40B4-BE49-F238E27FC236}">
                  <a16:creationId xmlns:a16="http://schemas.microsoft.com/office/drawing/2014/main" id="{5039DFD6-8E46-462E-8130-EE2E7815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3238" y="1793527"/>
              <a:ext cx="159164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1FE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 = 0.04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F4781C1D-A562-4AC6-B075-ED652DECE360}"/>
              </a:ext>
            </a:extLst>
          </p:cNvPr>
          <p:cNvSpPr txBox="1"/>
          <p:nvPr/>
        </p:nvSpPr>
        <p:spPr>
          <a:xfrm>
            <a:off x="5429553" y="3054242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4.0%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ACFE4EA-99FF-4882-90EF-816574C794B3}"/>
              </a:ext>
            </a:extLst>
          </p:cNvPr>
          <p:cNvSpPr txBox="1"/>
          <p:nvPr/>
        </p:nvSpPr>
        <p:spPr>
          <a:xfrm>
            <a:off x="9084936" y="279840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>
                <a:solidFill>
                  <a:schemeClr val="tx1"/>
                </a:solidFill>
              </a:rPr>
              <a:t>∆ 4.0%</a:t>
            </a:r>
          </a:p>
        </p:txBody>
      </p:sp>
    </p:spTree>
    <p:extLst>
      <p:ext uri="{BB962C8B-B14F-4D97-AF65-F5344CB8AC3E}">
        <p14:creationId xmlns:p14="http://schemas.microsoft.com/office/powerpoint/2010/main" val="49825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14" grpId="0"/>
      <p:bldP spid="63" grpId="0" animBg="1"/>
      <p:bldP spid="107" grpId="0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942057"/>
              </p:ext>
            </p:extLst>
          </p:nvPr>
        </p:nvGraphicFramePr>
        <p:xfrm>
          <a:off x="1080376" y="1847085"/>
          <a:ext cx="9821048" cy="33429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7597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2507285">
                  <a:extLst>
                    <a:ext uri="{9D8B030D-6E8A-4147-A177-3AD203B41FA5}">
                      <a16:colId xmlns:a16="http://schemas.microsoft.com/office/drawing/2014/main" val="1409997057"/>
                    </a:ext>
                  </a:extLst>
                </a:gridCol>
                <a:gridCol w="2626166">
                  <a:extLst>
                    <a:ext uri="{9D8B030D-6E8A-4147-A177-3AD203B41FA5}">
                      <a16:colId xmlns:a16="http://schemas.microsoft.com/office/drawing/2014/main" val="1521501529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Cause of Rehospitalization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TAVR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(N=10)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(N=8) </a:t>
                      </a:r>
                    </a:p>
                  </a:txBody>
                  <a:tcPr marL="86360" marR="86360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000" b="1" kern="1200" dirty="0">
                          <a:solidFill>
                            <a:srgbClr val="F1FE00"/>
                          </a:solidFill>
                          <a:latin typeface="+mn-lt"/>
                          <a:ea typeface="+mn-ea"/>
                          <a:cs typeface="+mn-cs"/>
                        </a:rPr>
                        <a:t>CHF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60% (6)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75.0% (6)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1669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CVA with Valve Thrombosis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20% (2)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13495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Syncope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99442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Bacteremia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10%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005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Endocarditis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12.5% (1)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19310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Permanent Pacemaker Implantation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12.5% (1)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344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BB4257F-EAFA-4181-BC0A-0C0B4C25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315"/>
            <a:ext cx="12191999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Causes of Rehospitalization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1 to 2</a:t>
            </a: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BB5D3-05C8-4398-98D3-4091836E031C}"/>
              </a:ext>
            </a:extLst>
          </p:cNvPr>
          <p:cNvSpPr txBox="1"/>
          <p:nvPr/>
        </p:nvSpPr>
        <p:spPr>
          <a:xfrm>
            <a:off x="1080376" y="5196970"/>
            <a:ext cx="10839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a typeface="PMingLiU"/>
                <a:cs typeface="Times New Roman" panose="02020603050405020304" pitchFamily="18" charset="0"/>
              </a:rPr>
              <a:t>Event rates are incidence [% (no. of subjects with event)] </a:t>
            </a:r>
          </a:p>
          <a:p>
            <a:r>
              <a:rPr lang="en-US" dirty="0">
                <a:ea typeface="PMingLiU"/>
                <a:cs typeface="Times New Roman" panose="02020603050405020304" pitchFamily="18" charset="0"/>
              </a:rPr>
              <a:t> </a:t>
            </a:r>
            <a:br>
              <a:rPr lang="en-US" dirty="0">
                <a:ea typeface="PMingLiU"/>
                <a:cs typeface="Times New Roman" panose="02020603050405020304" pitchFamily="18" charset="0"/>
              </a:rPr>
            </a:br>
            <a:endParaRPr lang="en-US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02780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3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Secondary Endpoints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6987" y="1464021"/>
          <a:ext cx="11117180" cy="41676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8308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348966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421394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1032095">
                  <a:extLst>
                    <a:ext uri="{9D8B030D-6E8A-4147-A177-3AD203B41FA5}">
                      <a16:colId xmlns:a16="http://schemas.microsoft.com/office/drawing/2014/main" val="27135097"/>
                    </a:ext>
                  </a:extLst>
                </a:gridCol>
                <a:gridCol w="1502876">
                  <a:extLst>
                    <a:ext uri="{9D8B030D-6E8A-4147-A177-3AD203B41FA5}">
                      <a16:colId xmlns:a16="http://schemas.microsoft.com/office/drawing/2014/main" val="1409997057"/>
                    </a:ext>
                  </a:extLst>
                </a:gridCol>
                <a:gridCol w="1520982">
                  <a:extLst>
                    <a:ext uri="{9D8B030D-6E8A-4147-A177-3AD203B41FA5}">
                      <a16:colId xmlns:a16="http://schemas.microsoft.com/office/drawing/2014/main" val="1521501529"/>
                    </a:ext>
                  </a:extLst>
                </a:gridCol>
                <a:gridCol w="1092559">
                  <a:extLst>
                    <a:ext uri="{9D8B030D-6E8A-4147-A177-3AD203B41FA5}">
                      <a16:colId xmlns:a16="http://schemas.microsoft.com/office/drawing/2014/main" val="3926742781"/>
                    </a:ext>
                  </a:extLst>
                </a:gridCol>
              </a:tblGrid>
              <a:tr h="462990">
                <a:tc row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Outcomes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5F5E9"/>
                          </a:solidFill>
                        </a:rPr>
                        <a:t>   </a:t>
                      </a:r>
                      <a:r>
                        <a:rPr lang="en-US" u="none" dirty="0">
                          <a:solidFill>
                            <a:srgbClr val="85F5E9"/>
                          </a:solidFill>
                        </a:rPr>
                        <a:t>1 Year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solidFill>
                            <a:srgbClr val="85F5E9"/>
                          </a:solidFill>
                        </a:rPr>
                        <a:t> 2 Years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6759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D4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TAVR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Surgery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(N=454)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TAVR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Surgery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(N=454)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MI</a:t>
                      </a:r>
                      <a:endParaRPr lang="en-US" sz="1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1.2% (6)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2.2% (10)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0.23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1.8% (9)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2.7% (12)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394447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onset atrial fibrillation</a:t>
                      </a:r>
                      <a:endParaRPr lang="en-US" sz="1800" b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7.2% (30)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40.9% (150)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&lt; 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7.9% (33)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41.8% (153)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&lt; 0.001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PPM (incl baseline)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7.3% (36)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5.4% (24)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8.5% (42)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6.3% (28)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0.19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50356"/>
                  </a:ext>
                </a:extLst>
              </a:tr>
              <a:tr h="385976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LBBB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23.9% (115)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8.0% (35)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&lt; 0.001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24.4% (117)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9.4% (41)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&lt; 0.001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15282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lvl="0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Coronary Obstruction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0.7% (3)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0.7% (3)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0.28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666109"/>
                  </a:ext>
                </a:extLst>
              </a:tr>
              <a:tr h="358588">
                <a:tc>
                  <a:txBody>
                    <a:bodyPr/>
                    <a:lstStyle/>
                    <a:p>
                      <a:pPr marL="12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 Re-intervention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0.6% (3)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0.5% (2)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0.76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0.8% (4)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0.9% (4)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0.85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55101"/>
                  </a:ext>
                </a:extLst>
              </a:tr>
              <a:tr h="387275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Endocarditis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0.5% (2)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0.49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0.9% (4)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17700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 Thrombosis*</a:t>
                      </a:r>
                      <a:endParaRPr lang="en-US" sz="1800" b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1.0% (5) 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0.2% (1)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2.6% (13)</a:t>
                      </a: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0.7% (3)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1FE00"/>
                          </a:solidFill>
                        </a:rPr>
                        <a:t>0.02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3947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89692153-B71C-4353-A759-BDA59C391882}"/>
              </a:ext>
            </a:extLst>
          </p:cNvPr>
          <p:cNvGrpSpPr/>
          <p:nvPr/>
        </p:nvGrpSpPr>
        <p:grpSpPr>
          <a:xfrm>
            <a:off x="3938041" y="1831882"/>
            <a:ext cx="3573375" cy="144999"/>
            <a:chOff x="4078708" y="1292729"/>
            <a:chExt cx="3573375" cy="14499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B96644E-DB18-42E9-8E13-4DE4120D88D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8708" y="1299418"/>
              <a:ext cx="35733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410B1C-02C4-4318-95B9-FCF6284FD4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2896" y="1294711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C37FAD-82ED-43FA-816E-D4E6E0B9F7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6039" y="1292729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91F320-A5FF-4F13-9ACD-14C90E791D13}"/>
              </a:ext>
            </a:extLst>
          </p:cNvPr>
          <p:cNvGrpSpPr/>
          <p:nvPr/>
        </p:nvGrpSpPr>
        <p:grpSpPr>
          <a:xfrm>
            <a:off x="7826604" y="1831882"/>
            <a:ext cx="3573375" cy="144999"/>
            <a:chOff x="4078708" y="1292729"/>
            <a:chExt cx="3573375" cy="14499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8A5EFF-0C3D-40DE-93BA-F39101040D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78708" y="1299418"/>
              <a:ext cx="357337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67D502-404E-43F5-83F5-75919EE830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92739" y="1294711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094A17-DB8F-4AA0-ADA1-FD6416DE82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36039" y="1292729"/>
              <a:ext cx="0" cy="14301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85F5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5972015-FFC0-4BD8-8184-0591FBB05AAA}"/>
              </a:ext>
            </a:extLst>
          </p:cNvPr>
          <p:cNvSpPr txBox="1"/>
          <p:nvPr/>
        </p:nvSpPr>
        <p:spPr>
          <a:xfrm>
            <a:off x="576987" y="5718095"/>
            <a:ext cx="1114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  <a:t>Event rates are Kaplan-Meier estimate [% (no. of subjects with event)] and P-values are based on Log-Rank 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  <a:t>* Valve thrombosis according to VARC 2 definition [Thrombus associated with an implanted valve, interfering with valve function or warranting treatment (anticoagulation or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  <a:t>explantation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  <a:t>)]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7388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007521"/>
              </p:ext>
            </p:extLst>
          </p:nvPr>
        </p:nvGraphicFramePr>
        <p:xfrm>
          <a:off x="1186291" y="1065384"/>
          <a:ext cx="9819418" cy="4912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54345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2203374">
                  <a:extLst>
                    <a:ext uri="{9D8B030D-6E8A-4147-A177-3AD203B41FA5}">
                      <a16:colId xmlns:a16="http://schemas.microsoft.com/office/drawing/2014/main" val="1409997057"/>
                    </a:ext>
                  </a:extLst>
                </a:gridCol>
                <a:gridCol w="1789154">
                  <a:extLst>
                    <a:ext uri="{9D8B030D-6E8A-4147-A177-3AD203B41FA5}">
                      <a16:colId xmlns:a16="http://schemas.microsoft.com/office/drawing/2014/main" val="1521501529"/>
                    </a:ext>
                  </a:extLst>
                </a:gridCol>
                <a:gridCol w="1372545">
                  <a:extLst>
                    <a:ext uri="{9D8B030D-6E8A-4147-A177-3AD203B41FA5}">
                      <a16:colId xmlns:a16="http://schemas.microsoft.com/office/drawing/2014/main" val="3926742781"/>
                    </a:ext>
                  </a:extLst>
                </a:gridCol>
              </a:tblGrid>
              <a:tr h="1522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Surgery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(N=454)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P-value</a:t>
                      </a: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649508">
                <a:tc>
                  <a:txBody>
                    <a:bodyPr/>
                    <a:lstStyle/>
                    <a:p>
                      <a:pPr marL="23" lvl="1" algn="l" defTabSz="4572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Valve Thrombosis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2.6% (13) 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0.7% (3)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F1FE00"/>
                          </a:solidFill>
                        </a:rPr>
                        <a:t>0.02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1669"/>
                  </a:ext>
                </a:extLst>
              </a:tr>
              <a:tr h="871706">
                <a:tc>
                  <a:txBody>
                    <a:bodyPr/>
                    <a:lstStyle/>
                    <a:p>
                      <a:pPr marL="457211" lvl="2" algn="l" defTabSz="4572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Gradient &gt; 20mmHg </a:t>
                      </a:r>
                      <a:r>
                        <a:rPr lang="en-US" sz="2000" b="0" kern="1200" dirty="0">
                          <a:solidFill>
                            <a:srgbClr val="85F5E9"/>
                          </a:solidFill>
                          <a:latin typeface="+mn-lt"/>
                          <a:ea typeface="+mn-ea"/>
                          <a:cs typeface="+mn-cs"/>
                        </a:rPr>
                        <a:t>and   ↑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&gt; 10mmHg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53.8% (7)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46665"/>
                  </a:ext>
                </a:extLst>
              </a:tr>
              <a:tr h="871706">
                <a:tc>
                  <a:txBody>
                    <a:bodyPr/>
                    <a:lstStyle/>
                    <a:p>
                      <a:pPr marL="457211" lvl="2" algn="l" defTabSz="4572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Mean Gradient &gt; 20mmHg </a:t>
                      </a:r>
                      <a:r>
                        <a:rPr lang="en-US" sz="2000" b="0" kern="1200" dirty="0">
                          <a:solidFill>
                            <a:srgbClr val="85F5E9"/>
                          </a:solidFill>
                          <a:latin typeface="+mn-lt"/>
                          <a:ea typeface="+mn-ea"/>
                          <a:cs typeface="+mn-cs"/>
                        </a:rPr>
                        <a:t>and   ↑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&lt; 10mmHg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30.7% (4)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100.0% (3)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01424"/>
                  </a:ext>
                </a:extLst>
              </a:tr>
              <a:tr h="930774">
                <a:tc>
                  <a:txBody>
                    <a:bodyPr/>
                    <a:lstStyle/>
                    <a:p>
                      <a:pPr marL="457211" lvl="2" algn="l" defTabSz="457200" rtl="0" eaLnBrk="1" latinLnBrk="0" hangingPunct="1"/>
                      <a:r>
                        <a:rPr lang="en-US" sz="2000" b="0" kern="1200" dirty="0">
                          <a:solidFill>
                            <a:srgbClr val="85F5E9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transvalvular AR (mild) with no change in mean gradient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7.7%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005"/>
                  </a:ext>
                </a:extLst>
              </a:tr>
              <a:tr h="887506">
                <a:tc>
                  <a:txBody>
                    <a:bodyPr/>
                    <a:lstStyle/>
                    <a:p>
                      <a:pPr lvl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CT findings with no change in hemodynamics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7.7% (1)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0% (0)</a:t>
                      </a:r>
                    </a:p>
                  </a:txBody>
                  <a:tcPr marL="86360" marR="863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344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5972015-FFC0-4BD8-8184-0591FBB05AAA}"/>
              </a:ext>
            </a:extLst>
          </p:cNvPr>
          <p:cNvSpPr txBox="1"/>
          <p:nvPr/>
        </p:nvSpPr>
        <p:spPr>
          <a:xfrm>
            <a:off x="1161577" y="5997992"/>
            <a:ext cx="10100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  <a:t>CEC adjudicated valve thrombosis per VARC 2 (all patients received anticoagulation). Valve thrombosis events are Kaplan-Meier estimate [% (no. of subjects with event)] and P-value is based on Log-Rank test; all other event rates are incidence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PMingLiU"/>
                <a:cs typeface="Times New Roman" panose="02020603050405020304" pitchFamily="18" charset="0"/>
              </a:rPr>
              <a:t>[% (no. of subjects with event)]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201B83-E5CE-46DC-9E46-EDAE5D68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3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Valve Thrombosis to 2 Years</a:t>
            </a:r>
          </a:p>
        </p:txBody>
      </p:sp>
    </p:spTree>
    <p:extLst>
      <p:ext uri="{BB962C8B-B14F-4D97-AF65-F5344CB8AC3E}">
        <p14:creationId xmlns:p14="http://schemas.microsoft.com/office/powerpoint/2010/main" val="129994109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06A72D-0AA0-41DD-84B7-A4CEE086CC92}"/>
              </a:ext>
            </a:extLst>
          </p:cNvPr>
          <p:cNvSpPr/>
          <p:nvPr/>
        </p:nvSpPr>
        <p:spPr bwMode="auto">
          <a:xfrm>
            <a:off x="897889" y="2646944"/>
            <a:ext cx="10244085" cy="3583528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ヒラギノ角ゴ Pro W3" pitchFamily="-111" charset="-128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6317" y="15609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Disclosures - Michael J. Mack, MD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 2020; Chicago, IL; March 28–30, 2020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9A4BD61-2547-49A7-A986-7C91F80A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31" y="1749314"/>
            <a:ext cx="10871200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121917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Within the past 36 months, I or my spouse/partner has had a financial interest/arrangement or affiliation with the organization(s) listed below.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C43D06C3-D3B8-430D-B4EE-CB910D1AE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81" y="2705904"/>
            <a:ext cx="4198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Financial Relationship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DFB18C3-5DFE-4870-AB39-0430B7BA5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85" y="2705904"/>
            <a:ext cx="251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      Company</a:t>
            </a: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7E48878C-FB02-4BAA-98DB-271B6EB6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20" y="3276006"/>
            <a:ext cx="11527472" cy="24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Research Support</a:t>
            </a:r>
            <a:r>
              <a:rPr lang="en-US" sz="24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    		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457189" marR="0" lvl="0" indent="-457189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Consulting Fees	</a:t>
            </a:r>
          </a:p>
          <a:p>
            <a:pPr marL="342900" marR="0" lvl="0" indent="-34290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342900" marR="0" lvl="0" indent="-342900" algn="l" defTabSz="1219170" rtl="0" eaLnBrk="0" fontAlgn="auto" latinLnBrk="0" hangingPunct="0">
              <a:lnSpc>
                <a:spcPct val="100000"/>
              </a:lnSpc>
              <a:spcAft>
                <a:spcPts val="0"/>
              </a:spcAft>
              <a:buClr>
                <a:srgbClr val="FDE25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Trial Co-PI or Study Chair</a:t>
            </a:r>
            <a:r>
              <a:rPr lang="en-US" sz="24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</a:p>
          <a:p>
            <a:pPr defTabSz="1219170" eaLnBrk="0" hangingPunct="0">
              <a:buClr>
                <a:srgbClr val="FDE25E"/>
              </a:buClr>
              <a:buSzPct val="120000"/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    (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Travel expenses only, for trial activities)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			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BE96E2-DCDC-49E0-BE71-A98A44F50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144" y="3276006"/>
            <a:ext cx="5489596" cy="24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R="0" lvl="0" algn="l" defTabSz="1219170" rtl="0" eaLnBrk="0" fontAlgn="auto" latinLnBrk="0" hangingPunct="0">
              <a:lnSpc>
                <a:spcPct val="100000"/>
              </a:lnSpc>
              <a:spcAft>
                <a:spcPts val="0"/>
              </a:spcAft>
              <a:buClr>
                <a:srgbClr val="FDE25E"/>
              </a:buClr>
              <a:buSzPct val="120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Abbott, </a:t>
            </a:r>
            <a:r>
              <a:rPr lang="en-US" sz="24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Edwards Lifesciences, Gore, </a:t>
            </a:r>
          </a:p>
          <a:p>
            <a:pPr marR="0" lvl="0" algn="l" defTabSz="1219170" rtl="0" eaLnBrk="0" fontAlgn="auto" latinLnBrk="0" hangingPunct="0">
              <a:lnSpc>
                <a:spcPct val="100000"/>
              </a:lnSpc>
              <a:spcAft>
                <a:spcPts val="0"/>
              </a:spcAft>
              <a:buClr>
                <a:srgbClr val="FDE25E"/>
              </a:buClr>
              <a:buSzPct val="120000"/>
              <a:tabLst/>
              <a:defRPr/>
            </a:pPr>
            <a:r>
              <a:rPr lang="en-US" sz="2400" kern="0" dirty="0">
                <a:solidFill>
                  <a:srgbClr val="FFFFFF"/>
                </a:solidFill>
                <a:latin typeface="Arial"/>
                <a:cs typeface="Arial" pitchFamily="34" charset="0"/>
              </a:rPr>
              <a:t>Medtronic</a:t>
            </a:r>
          </a:p>
          <a:p>
            <a:pPr marR="0" lvl="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R="0" lvl="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None</a:t>
            </a:r>
          </a:p>
          <a:p>
            <a:pPr marR="0" lvl="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R="0" lvl="0" algn="l" defTabSz="121917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FDE25E"/>
              </a:buClr>
              <a:buSzPct val="120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Abbott, Edwards Lifesciences, Medtronic		</a:t>
            </a:r>
          </a:p>
        </p:txBody>
      </p:sp>
    </p:spTree>
    <p:extLst>
      <p:ext uri="{BB962C8B-B14F-4D97-AF65-F5344CB8AC3E}">
        <p14:creationId xmlns:p14="http://schemas.microsoft.com/office/powerpoint/2010/main" val="28835705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63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      Valve Thrombosis Clinical Events </a:t>
            </a: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9102"/>
              </p:ext>
            </p:extLst>
          </p:nvPr>
        </p:nvGraphicFramePr>
        <p:xfrm>
          <a:off x="1402509" y="1094810"/>
          <a:ext cx="9386982" cy="27975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7691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885749">
                  <a:extLst>
                    <a:ext uri="{9D8B030D-6E8A-4147-A177-3AD203B41FA5}">
                      <a16:colId xmlns:a16="http://schemas.microsoft.com/office/drawing/2014/main" val="1409997057"/>
                    </a:ext>
                  </a:extLst>
                </a:gridCol>
                <a:gridCol w="2185295">
                  <a:extLst>
                    <a:ext uri="{9D8B030D-6E8A-4147-A177-3AD203B41FA5}">
                      <a16:colId xmlns:a16="http://schemas.microsoft.com/office/drawing/2014/main" val="2610889578"/>
                    </a:ext>
                  </a:extLst>
                </a:gridCol>
                <a:gridCol w="1907166">
                  <a:extLst>
                    <a:ext uri="{9D8B030D-6E8A-4147-A177-3AD203B41FA5}">
                      <a16:colId xmlns:a16="http://schemas.microsoft.com/office/drawing/2014/main" val="382955553"/>
                    </a:ext>
                  </a:extLst>
                </a:gridCol>
                <a:gridCol w="2391081">
                  <a:extLst>
                    <a:ext uri="{9D8B030D-6E8A-4147-A177-3AD203B41FA5}">
                      <a16:colId xmlns:a16="http://schemas.microsoft.com/office/drawing/2014/main" val="699321640"/>
                    </a:ext>
                  </a:extLst>
                </a:gridCol>
              </a:tblGrid>
              <a:tr h="32618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i="1" u="none" dirty="0">
                          <a:solidFill>
                            <a:srgbClr val="85F5E9"/>
                          </a:solidFill>
                        </a:rPr>
                        <a:t>Possibly Related to Valve Thrombosis 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u="none" dirty="0">
                        <a:solidFill>
                          <a:srgbClr val="85F5E9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1748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Treatment Arm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Timing of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Valve Thrombosis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Timing of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Clinical Event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Clinical Event</a:t>
                      </a:r>
                    </a:p>
                  </a:txBody>
                  <a:tcPr marL="86360" marR="86360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~18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~18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CVA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1669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19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CVA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18838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 month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~4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Syncope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13495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Surgery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21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TIA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66D8940-9303-4374-A693-A3E3EC86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520317"/>
              </p:ext>
            </p:extLst>
          </p:nvPr>
        </p:nvGraphicFramePr>
        <p:xfrm>
          <a:off x="1404685" y="4234244"/>
          <a:ext cx="9382630" cy="21167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17220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884875">
                  <a:extLst>
                    <a:ext uri="{9D8B030D-6E8A-4147-A177-3AD203B41FA5}">
                      <a16:colId xmlns:a16="http://schemas.microsoft.com/office/drawing/2014/main" val="1409997057"/>
                    </a:ext>
                  </a:extLst>
                </a:gridCol>
                <a:gridCol w="2184282">
                  <a:extLst>
                    <a:ext uri="{9D8B030D-6E8A-4147-A177-3AD203B41FA5}">
                      <a16:colId xmlns:a16="http://schemas.microsoft.com/office/drawing/2014/main" val="2610889578"/>
                    </a:ext>
                  </a:extLst>
                </a:gridCol>
                <a:gridCol w="1906281">
                  <a:extLst>
                    <a:ext uri="{9D8B030D-6E8A-4147-A177-3AD203B41FA5}">
                      <a16:colId xmlns:a16="http://schemas.microsoft.com/office/drawing/2014/main" val="382955553"/>
                    </a:ext>
                  </a:extLst>
                </a:gridCol>
                <a:gridCol w="2389972">
                  <a:extLst>
                    <a:ext uri="{9D8B030D-6E8A-4147-A177-3AD203B41FA5}">
                      <a16:colId xmlns:a16="http://schemas.microsoft.com/office/drawing/2014/main" val="699321640"/>
                    </a:ext>
                  </a:extLst>
                </a:gridCol>
              </a:tblGrid>
              <a:tr h="326181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i="1" u="none" dirty="0">
                          <a:solidFill>
                            <a:srgbClr val="85F5E9"/>
                          </a:solidFill>
                        </a:rPr>
                        <a:t>Possibly Related to Anticoagulation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u="none" dirty="0">
                        <a:solidFill>
                          <a:srgbClr val="85F5E9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174874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Patient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Treatment Arm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Timing of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Valve Thrombosis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Timing of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Clinical Event</a:t>
                      </a:r>
                    </a:p>
                  </a:txBody>
                  <a:tcPr marL="86360" marR="86360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Clinical Event</a:t>
                      </a:r>
                    </a:p>
                  </a:txBody>
                  <a:tcPr marL="86360" marR="86360"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367707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~24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Periorbital ecchymosis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781669"/>
                  </a:ext>
                </a:extLst>
              </a:tr>
              <a:tr h="440313">
                <a:tc>
                  <a:txBody>
                    <a:bodyPr/>
                    <a:lstStyle/>
                    <a:p>
                      <a:pPr marL="23" lvl="1" algn="ctr" defTabSz="4572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marL="86360" marR="863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 month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~2 months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Subdural hematoma</a:t>
                      </a:r>
                    </a:p>
                  </a:txBody>
                  <a:tcPr marL="86360" marR="86360" anchor="ctr">
                    <a:lnL>
                      <a:noFill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01192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15941"/>
              </p:ext>
            </p:extLst>
          </p:nvPr>
        </p:nvGraphicFramePr>
        <p:xfrm>
          <a:off x="789668" y="1184076"/>
          <a:ext cx="10164725" cy="46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19386"/>
              </p:ext>
            </p:extLst>
          </p:nvPr>
        </p:nvGraphicFramePr>
        <p:xfrm>
          <a:off x="789668" y="5817065"/>
          <a:ext cx="958607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79">
                  <a:extLst>
                    <a:ext uri="{9D8B030D-6E8A-4147-A177-3AD203B41FA5}">
                      <a16:colId xmlns:a16="http://schemas.microsoft.com/office/drawing/2014/main" val="3180172618"/>
                    </a:ext>
                  </a:extLst>
                </a:gridCol>
                <a:gridCol w="298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Surgery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6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473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2939502" y="4383474"/>
            <a:ext cx="6923315" cy="44382"/>
          </a:xfrm>
          <a:prstGeom prst="line">
            <a:avLst/>
          </a:prstGeom>
          <a:ln w="57150">
            <a:solidFill>
              <a:srgbClr val="F1F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143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54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426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8589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355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43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483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54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589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431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7872" y="3056028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5F5E9"/>
                </a:solidFill>
              </a:rPr>
              <a:t>Mean Gradient (mmHg)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847926" y="4535978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11.2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443555" y="152013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49.4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2443555" y="180925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48.3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488295" y="36795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13.6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499709" y="4488158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628360" y="1624801"/>
            <a:ext cx="1514822" cy="679429"/>
            <a:chOff x="1733948" y="1510657"/>
            <a:chExt cx="1514822" cy="679429"/>
          </a:xfrm>
        </p:grpSpPr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2159316" y="1820754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TAVR</a:t>
              </a:r>
            </a:p>
          </p:txBody>
        </p:sp>
        <p:sp>
          <p:nvSpPr>
            <p:cNvPr id="28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Surgery</a:t>
              </a:r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>
              <a:off x="1733948" y="2002907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2858631" y="37851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12.8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858" y="5491582"/>
            <a:ext cx="164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No. of Echos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7961" y="529681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Baseline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1760" y="52968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30D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21317" y="5296817"/>
            <a:ext cx="95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5F5E9"/>
                </a:solidFill>
              </a:rPr>
              <a:t>2</a:t>
            </a:r>
            <a:r>
              <a:rPr lang="en-US" i="0" dirty="0">
                <a:solidFill>
                  <a:srgbClr val="85F5E9"/>
                </a:solidFill>
              </a:rPr>
              <a:t> Years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Echocardiography Findings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Gradient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28615" y="3079153"/>
            <a:ext cx="150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&lt; 0.001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84428" y="3055093"/>
            <a:ext cx="150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&lt; 0.001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1F265-ECF0-4B5B-AB3A-696A7024E607}"/>
              </a:ext>
            </a:extLst>
          </p:cNvPr>
          <p:cNvSpPr txBox="1"/>
          <p:nvPr/>
        </p:nvSpPr>
        <p:spPr>
          <a:xfrm>
            <a:off x="5957585" y="5336989"/>
            <a:ext cx="8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1 Year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32D6CE56-F8E7-4018-B67E-07F3293C7CE5}"/>
              </a:ext>
            </a:extLst>
          </p:cNvPr>
          <p:cNvSpPr txBox="1"/>
          <p:nvPr/>
        </p:nvSpPr>
        <p:spPr>
          <a:xfrm>
            <a:off x="6068083" y="36795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13.7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93C5DBA0-B987-4D52-AB77-E3B9C9A1FE2F}"/>
              </a:ext>
            </a:extLst>
          </p:cNvPr>
          <p:cNvSpPr txBox="1"/>
          <p:nvPr/>
        </p:nvSpPr>
        <p:spPr>
          <a:xfrm>
            <a:off x="6020119" y="4473287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11.6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10DE23-C0A3-4091-BEB9-F3A0F23C2D91}"/>
              </a:ext>
            </a:extLst>
          </p:cNvPr>
          <p:cNvSpPr txBox="1"/>
          <p:nvPr/>
        </p:nvSpPr>
        <p:spPr>
          <a:xfrm>
            <a:off x="5707791" y="3349879"/>
            <a:ext cx="1504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&lt; 0.001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CCDA1F-C4A2-449F-96EC-FF3BCA50D857}"/>
              </a:ext>
            </a:extLst>
          </p:cNvPr>
          <p:cNvSpPr txBox="1"/>
          <p:nvPr/>
        </p:nvSpPr>
        <p:spPr>
          <a:xfrm>
            <a:off x="3371921" y="6503783"/>
            <a:ext cx="5448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/>
              <a:t>P-values are based on the ANCOVA, with baseline as a covariate</a:t>
            </a:r>
          </a:p>
        </p:txBody>
      </p:sp>
    </p:spTree>
    <p:extLst>
      <p:ext uri="{BB962C8B-B14F-4D97-AF65-F5344CB8AC3E}">
        <p14:creationId xmlns:p14="http://schemas.microsoft.com/office/powerpoint/2010/main" val="65096135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80412"/>
              </p:ext>
            </p:extLst>
          </p:nvPr>
        </p:nvGraphicFramePr>
        <p:xfrm>
          <a:off x="789668" y="1184076"/>
          <a:ext cx="10164725" cy="46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9703"/>
              </p:ext>
            </p:extLst>
          </p:nvPr>
        </p:nvGraphicFramePr>
        <p:xfrm>
          <a:off x="789668" y="5817065"/>
          <a:ext cx="958607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079">
                  <a:extLst>
                    <a:ext uri="{9D8B030D-6E8A-4147-A177-3AD203B41FA5}">
                      <a16:colId xmlns:a16="http://schemas.microsoft.com/office/drawing/2014/main" val="3180172618"/>
                    </a:ext>
                  </a:extLst>
                </a:gridCol>
                <a:gridCol w="2981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171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Surgery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FFFF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069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TAVR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1175" indent="0" algn="l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828615" y="1852460"/>
            <a:ext cx="3572185" cy="28213"/>
          </a:xfrm>
          <a:prstGeom prst="line">
            <a:avLst/>
          </a:prstGeom>
          <a:ln w="57150">
            <a:solidFill>
              <a:srgbClr val="F1F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143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441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5400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395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68589" y="582777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339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43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483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5400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470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8589" y="618913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410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39960" y="3056028"/>
            <a:ext cx="2523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5F5E9"/>
                </a:solidFill>
              </a:rPr>
              <a:t>Valve Area (cm</a:t>
            </a:r>
            <a:r>
              <a:rPr lang="en-US" sz="2400" baseline="30000" dirty="0">
                <a:solidFill>
                  <a:srgbClr val="85F5E9"/>
                </a:solidFill>
              </a:rPr>
              <a:t>2</a:t>
            </a:r>
            <a:r>
              <a:rPr lang="en-US" sz="2400" dirty="0">
                <a:solidFill>
                  <a:srgbClr val="85F5E9"/>
                </a:solidFill>
              </a:rPr>
              <a:t>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086564" y="151814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377156" y="357685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0.8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990367" y="389791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0.8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9635751" y="1507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9625697" y="220023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438460" y="4339227"/>
            <a:ext cx="1514822" cy="679429"/>
            <a:chOff x="1733948" y="1510657"/>
            <a:chExt cx="1514822" cy="679429"/>
          </a:xfrm>
        </p:grpSpPr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2159316" y="1820754"/>
              <a:ext cx="7927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TAVR</a:t>
              </a:r>
            </a:p>
          </p:txBody>
        </p:sp>
        <p:sp>
          <p:nvSpPr>
            <p:cNvPr id="28" name="Rectangle 89"/>
            <p:cNvSpPr>
              <a:spLocks noChangeArrowheads="1"/>
            </p:cNvSpPr>
            <p:nvPr/>
          </p:nvSpPr>
          <p:spPr bwMode="auto">
            <a:xfrm>
              <a:off x="2169949" y="1510657"/>
              <a:ext cx="10788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dirty="0"/>
                <a:t>Surgery</a:t>
              </a:r>
            </a:p>
          </p:txBody>
        </p:sp>
        <p:sp>
          <p:nvSpPr>
            <p:cNvPr id="29" name="Line 90"/>
            <p:cNvSpPr>
              <a:spLocks noChangeShapeType="1"/>
            </p:cNvSpPr>
            <p:nvPr/>
          </p:nvSpPr>
          <p:spPr bwMode="auto">
            <a:xfrm>
              <a:off x="1733948" y="2002907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00F9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  <p:sp>
          <p:nvSpPr>
            <p:cNvPr id="30" name="Line 91"/>
            <p:cNvSpPr>
              <a:spLocks noChangeShapeType="1"/>
            </p:cNvSpPr>
            <p:nvPr/>
          </p:nvSpPr>
          <p:spPr bwMode="auto">
            <a:xfrm>
              <a:off x="1733948" y="1692810"/>
              <a:ext cx="363334" cy="0"/>
            </a:xfrm>
            <a:prstGeom prst="line">
              <a:avLst/>
            </a:prstGeom>
            <a:noFill/>
            <a:ln w="57150" cap="flat">
              <a:solidFill>
                <a:srgbClr val="F1F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1"/>
          <p:cNvSpPr txBox="1"/>
          <p:nvPr/>
        </p:nvSpPr>
        <p:spPr>
          <a:xfrm>
            <a:off x="2847926" y="223706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858" y="5491582"/>
            <a:ext cx="164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No. of Echos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97961" y="529681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Baseline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31760" y="529681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30D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421317" y="5296817"/>
            <a:ext cx="95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5F5E9"/>
                </a:solidFill>
              </a:rPr>
              <a:t>2</a:t>
            </a:r>
            <a:r>
              <a:rPr lang="en-US" i="0" dirty="0">
                <a:solidFill>
                  <a:srgbClr val="85F5E9"/>
                </a:solidFill>
              </a:rPr>
              <a:t> Years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Echocardiography Findings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Aortic Valve Area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67485" y="2618817"/>
            <a:ext cx="133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1FE00"/>
                </a:solidFill>
              </a:rPr>
              <a:t>P</a:t>
            </a:r>
            <a:r>
              <a:rPr lang="en-US" sz="2400" b="1" i="0" dirty="0">
                <a:solidFill>
                  <a:srgbClr val="F1FE00"/>
                </a:solidFill>
              </a:rPr>
              <a:t> = 0.04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99150" y="2595536"/>
            <a:ext cx="1333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i="0" dirty="0"/>
              <a:t> = 0.69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071F265-ECF0-4B5B-AB3A-696A7024E607}"/>
              </a:ext>
            </a:extLst>
          </p:cNvPr>
          <p:cNvSpPr txBox="1"/>
          <p:nvPr/>
        </p:nvSpPr>
        <p:spPr>
          <a:xfrm>
            <a:off x="5957585" y="5336989"/>
            <a:ext cx="83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85F5E9"/>
                </a:solidFill>
              </a:rPr>
              <a:t>1 Year</a:t>
            </a: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32D6CE56-F8E7-4018-B67E-07F3293C7CE5}"/>
              </a:ext>
            </a:extLst>
          </p:cNvPr>
          <p:cNvSpPr txBox="1"/>
          <p:nvPr/>
        </p:nvSpPr>
        <p:spPr>
          <a:xfrm>
            <a:off x="6099137" y="219087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1.7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93C5DBA0-B987-4D52-AB77-E3B9C9A1FE2F}"/>
              </a:ext>
            </a:extLst>
          </p:cNvPr>
          <p:cNvSpPr txBox="1"/>
          <p:nvPr/>
        </p:nvSpPr>
        <p:spPr>
          <a:xfrm>
            <a:off x="6076794" y="139815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1.8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E773882-C5BE-4637-8DD4-CB933F229E70}"/>
              </a:ext>
            </a:extLst>
          </p:cNvPr>
          <p:cNvCxnSpPr>
            <a:cxnSpLocks/>
          </p:cNvCxnSpPr>
          <p:nvPr/>
        </p:nvCxnSpPr>
        <p:spPr>
          <a:xfrm>
            <a:off x="6377091" y="1871856"/>
            <a:ext cx="3460245" cy="153152"/>
          </a:xfrm>
          <a:prstGeom prst="line">
            <a:avLst/>
          </a:prstGeom>
          <a:ln w="57150">
            <a:solidFill>
              <a:srgbClr val="F1FE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F10DE23-C0A3-4091-BEB9-F3A0F23C2D91}"/>
              </a:ext>
            </a:extLst>
          </p:cNvPr>
          <p:cNvSpPr txBox="1"/>
          <p:nvPr/>
        </p:nvSpPr>
        <p:spPr>
          <a:xfrm>
            <a:off x="5648414" y="2595537"/>
            <a:ext cx="1418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i="0" dirty="0"/>
              <a:t>  = 0.07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BB172A-A4DA-4785-A681-DC8E6B91A4ED}"/>
              </a:ext>
            </a:extLst>
          </p:cNvPr>
          <p:cNvSpPr txBox="1"/>
          <p:nvPr/>
        </p:nvSpPr>
        <p:spPr>
          <a:xfrm>
            <a:off x="3371921" y="6503783"/>
            <a:ext cx="5448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dirty="0"/>
              <a:t>P-values are based on the ANCOVA, with baseline as a covariate</a:t>
            </a:r>
          </a:p>
        </p:txBody>
      </p:sp>
    </p:spTree>
    <p:extLst>
      <p:ext uri="{BB962C8B-B14F-4D97-AF65-F5344CB8AC3E}">
        <p14:creationId xmlns:p14="http://schemas.microsoft.com/office/powerpoint/2010/main" val="161112925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9031538"/>
              </p:ext>
            </p:extLst>
          </p:nvPr>
        </p:nvGraphicFramePr>
        <p:xfrm>
          <a:off x="716100" y="1338852"/>
          <a:ext cx="9848147" cy="481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8"/>
          <p:cNvSpPr txBox="1">
            <a:spLocks noChangeArrowheads="1"/>
          </p:cNvSpPr>
          <p:nvPr/>
        </p:nvSpPr>
        <p:spPr bwMode="auto">
          <a:xfrm rot="16200000">
            <a:off x="-1181068" y="3373763"/>
            <a:ext cx="3299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Percentage of Patients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61358" y="6215443"/>
            <a:ext cx="105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Year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1356" y="6215443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Days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077176" y="2294986"/>
            <a:ext cx="1735428" cy="985616"/>
            <a:chOff x="10518157" y="2334331"/>
            <a:chExt cx="1735428" cy="985616"/>
          </a:xfrm>
        </p:grpSpPr>
        <p:sp>
          <p:nvSpPr>
            <p:cNvPr id="37" name="TextBox 36"/>
            <p:cNvSpPr txBox="1"/>
            <p:nvPr/>
          </p:nvSpPr>
          <p:spPr>
            <a:xfrm>
              <a:off x="10700760" y="2334331"/>
              <a:ext cx="1351857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≥ Moderate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518157" y="2427210"/>
              <a:ext cx="202913" cy="183575"/>
            </a:xfrm>
            <a:prstGeom prst="rect">
              <a:avLst/>
            </a:prstGeom>
            <a:solidFill>
              <a:srgbClr val="F1FE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0518157" y="2735352"/>
              <a:ext cx="202913" cy="183575"/>
            </a:xfrm>
            <a:prstGeom prst="rect">
              <a:avLst/>
            </a:prstGeom>
            <a:solidFill>
              <a:srgbClr val="6FBDE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0518157" y="3043494"/>
              <a:ext cx="202913" cy="183575"/>
            </a:xfrm>
            <a:prstGeom prst="rect">
              <a:avLst/>
            </a:prstGeom>
            <a:solidFill>
              <a:srgbClr val="FFADA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ヒラギノ角ゴ Pro W3" pitchFamily="-111" charset="-128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700761" y="2642473"/>
              <a:ext cx="93863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Mild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700761" y="2950615"/>
              <a:ext cx="155282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None/Trace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76491" y="1421360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5213" y="1410519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5427" y="1424317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932C4B9-C428-4432-8784-ECCC6385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681"/>
            <a:ext cx="12192000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Paravalvular Regurgitation</a:t>
            </a:r>
            <a:endParaRPr lang="en-US" sz="40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EE525-96C1-4498-B75A-4B8B0953737A}"/>
              </a:ext>
            </a:extLst>
          </p:cNvPr>
          <p:cNvSpPr txBox="1"/>
          <p:nvPr/>
        </p:nvSpPr>
        <p:spPr>
          <a:xfrm>
            <a:off x="2359795" y="5482886"/>
            <a:ext cx="9316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TAVR</a:t>
            </a:r>
          </a:p>
          <a:p>
            <a:pPr algn="ctr"/>
            <a:r>
              <a:rPr lang="en-US" sz="1600" dirty="0"/>
              <a:t>(N=487)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D8B326-9BBE-4BDD-913A-318820C6612F}"/>
              </a:ext>
            </a:extLst>
          </p:cNvPr>
          <p:cNvSpPr txBox="1"/>
          <p:nvPr/>
        </p:nvSpPr>
        <p:spPr>
          <a:xfrm>
            <a:off x="4815788" y="5482886"/>
            <a:ext cx="931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TAVR</a:t>
            </a:r>
          </a:p>
          <a:p>
            <a:pPr algn="ctr"/>
            <a:r>
              <a:rPr lang="en-US" sz="1600" dirty="0"/>
              <a:t>(N=470)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F310C7-8457-439C-AA43-30AB346EA1A8}"/>
              </a:ext>
            </a:extLst>
          </p:cNvPr>
          <p:cNvSpPr txBox="1"/>
          <p:nvPr/>
        </p:nvSpPr>
        <p:spPr>
          <a:xfrm>
            <a:off x="7312709" y="5482886"/>
            <a:ext cx="931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TAVR</a:t>
            </a:r>
          </a:p>
          <a:p>
            <a:pPr algn="ctr"/>
            <a:r>
              <a:rPr lang="en-US" sz="1600" dirty="0"/>
              <a:t>(N=431)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5EC1C4-6145-4957-ACD9-F02BBFE7D3D6}"/>
              </a:ext>
            </a:extLst>
          </p:cNvPr>
          <p:cNvSpPr txBox="1"/>
          <p:nvPr/>
        </p:nvSpPr>
        <p:spPr>
          <a:xfrm>
            <a:off x="7574647" y="6215443"/>
            <a:ext cx="121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5F5E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E0C4E-8D59-4EEE-BA92-5181CE860E9C}"/>
              </a:ext>
            </a:extLst>
          </p:cNvPr>
          <p:cNvSpPr txBox="1"/>
          <p:nvPr/>
        </p:nvSpPr>
        <p:spPr>
          <a:xfrm>
            <a:off x="3381199" y="1278736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C14052-8642-4991-9639-ACDE91E4CD9F}"/>
              </a:ext>
            </a:extLst>
          </p:cNvPr>
          <p:cNvSpPr txBox="1"/>
          <p:nvPr/>
        </p:nvSpPr>
        <p:spPr>
          <a:xfrm>
            <a:off x="7481972" y="1421360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165B1B-67D3-46C4-B243-547AC3CC547F}"/>
              </a:ext>
            </a:extLst>
          </p:cNvPr>
          <p:cNvSpPr txBox="1"/>
          <p:nvPr/>
        </p:nvSpPr>
        <p:spPr>
          <a:xfrm>
            <a:off x="8294149" y="1320136"/>
            <a:ext cx="55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1FE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1C2C39-CB9F-4FA0-9463-9E3646C60FB7}"/>
              </a:ext>
            </a:extLst>
          </p:cNvPr>
          <p:cNvSpPr txBox="1"/>
          <p:nvPr/>
        </p:nvSpPr>
        <p:spPr>
          <a:xfrm>
            <a:off x="3164161" y="5482886"/>
            <a:ext cx="9925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Surgery</a:t>
            </a:r>
          </a:p>
          <a:p>
            <a:pPr algn="ctr"/>
            <a:r>
              <a:rPr lang="en-US" sz="1600" dirty="0"/>
              <a:t>(N=421)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E3B0A-582E-45C2-A110-4B6C9CCE2087}"/>
              </a:ext>
            </a:extLst>
          </p:cNvPr>
          <p:cNvSpPr txBox="1"/>
          <p:nvPr/>
        </p:nvSpPr>
        <p:spPr>
          <a:xfrm>
            <a:off x="8110820" y="5482886"/>
            <a:ext cx="9925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Surgery</a:t>
            </a:r>
          </a:p>
          <a:p>
            <a:pPr algn="ctr"/>
            <a:r>
              <a:rPr lang="en-US" sz="1600" dirty="0"/>
              <a:t>(N=354)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BA2720-9C29-41F9-9BEB-8961BC63E522}"/>
              </a:ext>
            </a:extLst>
          </p:cNvPr>
          <p:cNvSpPr txBox="1"/>
          <p:nvPr/>
        </p:nvSpPr>
        <p:spPr>
          <a:xfrm>
            <a:off x="5632318" y="5482886"/>
            <a:ext cx="99257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Surgery</a:t>
            </a:r>
          </a:p>
          <a:p>
            <a:pPr algn="ctr"/>
            <a:r>
              <a:rPr lang="en-US" sz="1600" dirty="0"/>
              <a:t>(N=382)</a:t>
            </a:r>
            <a:endParaRPr lang="en-US" sz="1600" i="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1F8771-7CD4-4653-9B21-AF48EA0A56FA}"/>
              </a:ext>
            </a:extLst>
          </p:cNvPr>
          <p:cNvSpPr txBox="1"/>
          <p:nvPr/>
        </p:nvSpPr>
        <p:spPr>
          <a:xfrm>
            <a:off x="1309979" y="932389"/>
            <a:ext cx="9572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 mod PVR: P = NS</a:t>
            </a:r>
            <a:r>
              <a:rPr lang="en-US" sz="2000" b="1" dirty="0">
                <a:latin typeface="Arial"/>
              </a:rPr>
              <a:t>; </a:t>
            </a:r>
            <a:r>
              <a:rPr lang="en-US" sz="2000" b="1" dirty="0"/>
              <a:t>≥ mild PVR: </a:t>
            </a:r>
            <a:r>
              <a:rPr lang="en-US" sz="2000" b="1" dirty="0">
                <a:solidFill>
                  <a:srgbClr val="F1FE00"/>
                </a:solidFill>
              </a:rPr>
              <a:t>P &lt; 0.001 </a:t>
            </a:r>
            <a:r>
              <a:rPr lang="en-US" sz="2000" b="1" dirty="0"/>
              <a:t>for all time points</a:t>
            </a:r>
          </a:p>
          <a:p>
            <a:pPr lvl="0" algn="ctr" defTabSz="457200">
              <a:defRPr/>
            </a:pPr>
            <a:r>
              <a:rPr lang="en-US" sz="2000" b="1" dirty="0">
                <a:latin typeface="Arial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10568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Limitations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23900" y="1595275"/>
            <a:ext cx="10744200" cy="4644163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82880" tIns="182880" rIns="182880" b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b="0" dirty="0"/>
              <a:t>Results only apply to the enrolled AS population (e.g. bicuspid aortic valves, severe LVOT calcification, non-suitable for TF, and complex CAD excluded)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b="0" dirty="0"/>
              <a:t>Less follow-up data available in the surgical group due to greater patient withdrawal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b="0" dirty="0"/>
              <a:t>Valve thrombosis definitions by VARC 2 criteria </a:t>
            </a:r>
            <a:r>
              <a:rPr lang="en-US" sz="2400" b="0"/>
              <a:t>are outdated </a:t>
            </a:r>
            <a:r>
              <a:rPr lang="en-US" sz="2400" b="0" dirty="0"/>
              <a:t>and may be exaggerated by recent CT-imaging leaflet thickening studies 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400" b="0" dirty="0"/>
              <a:t>Results reflect only 2-year outcomes; long-term assessment of structural valve deterioration is required </a:t>
            </a:r>
          </a:p>
          <a:p>
            <a:pPr lvl="1"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FFFF00"/>
                </a:solidFill>
              </a:rPr>
              <a:t>10-year clinical and echocardiographic FU planned in all patients</a:t>
            </a:r>
          </a:p>
        </p:txBody>
      </p:sp>
    </p:spTree>
    <p:extLst>
      <p:ext uri="{BB962C8B-B14F-4D97-AF65-F5344CB8AC3E}">
        <p14:creationId xmlns:p14="http://schemas.microsoft.com/office/powerpoint/2010/main" val="1938844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(1)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77438"/>
            <a:ext cx="10744200" cy="4151862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82880" tIns="91440" rIns="182880" bIns="18288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1200"/>
              </a:spcBef>
              <a:buSzPct val="120000"/>
              <a:buNone/>
            </a:pPr>
            <a:r>
              <a:rPr lang="en-US" b="0" i="1" dirty="0">
                <a:solidFill>
                  <a:srgbClr val="FDE25E"/>
                </a:solidFill>
              </a:rPr>
              <a:t>In a defined population of severe symptomatic aortic stenosis patients who were at low surgical risk, TAVR (using the SAPIEN 3 valve) compared to surgery @ 2 years demonstrated: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Reduced primary endpoint events (37% reduction in death, stroke or CV rehospitalization); BUT…</a:t>
            </a:r>
          </a:p>
          <a:p>
            <a:pPr lvl="1" eaLnBrk="1" hangingPunct="1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85F5E9"/>
                </a:solidFill>
                <a:ea typeface="+mn-ea"/>
                <a:cs typeface="+mn-cs"/>
              </a:rPr>
              <a:t>More death and stroke events in TAVR patients from </a:t>
            </a:r>
            <a:br>
              <a:rPr lang="en-US" sz="2800" b="0" dirty="0">
                <a:solidFill>
                  <a:srgbClr val="85F5E9"/>
                </a:solidFill>
                <a:ea typeface="+mn-ea"/>
                <a:cs typeface="+mn-cs"/>
              </a:rPr>
            </a:br>
            <a:r>
              <a:rPr lang="en-US" sz="2800" b="0" dirty="0">
                <a:solidFill>
                  <a:srgbClr val="85F5E9"/>
                </a:solidFill>
                <a:ea typeface="+mn-ea"/>
                <a:cs typeface="+mn-cs"/>
              </a:rPr>
              <a:t>1 to 2 years; no significant differences @ 2 years</a:t>
            </a:r>
          </a:p>
          <a:p>
            <a:pPr lvl="1" eaLnBrk="1" hangingPunct="1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85F5E9"/>
                </a:solidFill>
                <a:ea typeface="+mn-ea"/>
                <a:cs typeface="+mn-cs"/>
              </a:rPr>
              <a:t>Reduced CV rehospitalizations favoring TAVR </a:t>
            </a:r>
          </a:p>
          <a:p>
            <a:pPr lvl="1" eaLnBrk="1" hangingPunct="1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endParaRPr lang="en-US" sz="2800" b="0" dirty="0">
              <a:solidFill>
                <a:srgbClr val="85F5E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02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2286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PARTNER 3 Trial</a:t>
            </a:r>
            <a:br>
              <a:rPr lang="en-US" sz="3600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i="1" dirty="0">
                <a:solidFill>
                  <a:srgbClr val="85F5E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(2)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72B81B4-5FAB-4296-A2B4-D3C93DDC8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518" y="1691130"/>
            <a:ext cx="10722964" cy="2593999"/>
          </a:xfrm>
          <a:solidFill>
            <a:srgbClr val="002060"/>
          </a:solidFill>
          <a:ln w="9525">
            <a:solidFill>
              <a:srgbClr val="6FBDEE"/>
            </a:solidFill>
            <a:miter lim="800000"/>
            <a:headEnd/>
            <a:tailEnd/>
          </a:ln>
        </p:spPr>
        <p:txBody>
          <a:bodyPr vert="horz" wrap="square" lIns="182880" tIns="91440" rIns="91440" bIns="1828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Increased valve thrombosis events in TAVR patients, esp. from 1 to 2 years</a:t>
            </a:r>
          </a:p>
          <a:p>
            <a:pPr eaLnBrk="1" hangingPunct="1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b="0" dirty="0"/>
              <a:t>Hemodynamic improvements and frequency of moderate or mild paravalvular regurgitation were unchanged between 1 and 2 years in both TAVR and surgery patients</a:t>
            </a:r>
          </a:p>
        </p:txBody>
      </p:sp>
    </p:spTree>
    <p:extLst>
      <p:ext uri="{BB962C8B-B14F-4D97-AF65-F5344CB8AC3E}">
        <p14:creationId xmlns:p14="http://schemas.microsoft.com/office/powerpoint/2010/main" val="40202080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E5B586-D240-4AEC-852B-18D9632B0748}"/>
              </a:ext>
            </a:extLst>
          </p:cNvPr>
          <p:cNvSpPr/>
          <p:nvPr/>
        </p:nvSpPr>
        <p:spPr bwMode="auto">
          <a:xfrm>
            <a:off x="889504" y="1257714"/>
            <a:ext cx="10412993" cy="4901039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96A631-5CCD-44BF-8551-D3ED1EA7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5557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D86D5-D857-4D2D-9044-3816C154809A}"/>
              </a:ext>
            </a:extLst>
          </p:cNvPr>
          <p:cNvSpPr/>
          <p:nvPr/>
        </p:nvSpPr>
        <p:spPr>
          <a:xfrm>
            <a:off x="943530" y="1365942"/>
            <a:ext cx="10358967" cy="4635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1" lvl="0" indent="-3428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  <a:buFontTx/>
              <a:buChar char="•"/>
            </a:pPr>
            <a:r>
              <a:rPr lang="en-US" sz="3400" kern="0" dirty="0">
                <a:solidFill>
                  <a:srgbClr val="FFFFFF"/>
                </a:solidFill>
              </a:rPr>
              <a:t>Previous PARTNER trials have shown that TAVR was superior to standard therapy in extreme-risk patients and non-inferior to surgery in high- and intermediate-risk patients with aortic stenosis.</a:t>
            </a:r>
          </a:p>
          <a:p>
            <a:pPr marL="342891" lvl="0" indent="-3428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  <a:buFontTx/>
              <a:buChar char="•"/>
            </a:pPr>
            <a:endParaRPr lang="en-US" sz="1000" kern="0" dirty="0"/>
          </a:p>
          <a:p>
            <a:pPr marL="342891" indent="-342891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FDE25E"/>
              </a:buClr>
              <a:buSzPct val="110000"/>
              <a:buFontTx/>
              <a:buChar char="•"/>
              <a:defRPr/>
            </a:pPr>
            <a:r>
              <a:rPr lang="en-US" sz="3400" kern="0" dirty="0"/>
              <a:t>Results from the PARTNER 3 Trial in low-risk patients </a:t>
            </a:r>
            <a:r>
              <a:rPr lang="en-US" sz="3400" dirty="0"/>
              <a:t>demonstrated superiority for TAVR vs. surgery </a:t>
            </a:r>
            <a:r>
              <a:rPr lang="en-US" sz="3400" kern="0" dirty="0"/>
              <a:t>for </a:t>
            </a:r>
            <a:r>
              <a:rPr lang="en-US" sz="3400" dirty="0"/>
              <a:t>the primary endpoint of death, stroke, or rehospitalization at 1 year.</a:t>
            </a:r>
            <a:endParaRPr lang="en-US" sz="3400" kern="0" dirty="0"/>
          </a:p>
        </p:txBody>
      </p:sp>
    </p:spTree>
    <p:extLst>
      <p:ext uri="{BB962C8B-B14F-4D97-AF65-F5344CB8AC3E}">
        <p14:creationId xmlns:p14="http://schemas.microsoft.com/office/powerpoint/2010/main" val="399045490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17" y="173036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498" y="1695847"/>
            <a:ext cx="10399182" cy="2998074"/>
          </a:xfrm>
          <a:solidFill>
            <a:srgbClr val="00206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137160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3600" b="0" dirty="0"/>
              <a:t>To report the clinical and echocardiographic outcomes of the PARTNER 3 Trial at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3600" b="0" i="1" dirty="0">
                <a:solidFill>
                  <a:srgbClr val="F1FE00"/>
                </a:solidFill>
              </a:rPr>
              <a:t>2 years </a:t>
            </a:r>
            <a:r>
              <a:rPr lang="en-US" sz="3600" b="0" dirty="0"/>
              <a:t>for low-risk patients with severe symptomatic aortic stenosis treated with the SAPIEN 3 TAVR system vs. surgery</a:t>
            </a:r>
          </a:p>
        </p:txBody>
      </p:sp>
    </p:spTree>
    <p:extLst>
      <p:ext uri="{BB962C8B-B14F-4D97-AF65-F5344CB8AC3E}">
        <p14:creationId xmlns:p14="http://schemas.microsoft.com/office/powerpoint/2010/main" val="302751146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hape 112"/>
          <p:cNvCxnSpPr>
            <a:cxnSpLocks noChangeShapeType="1"/>
          </p:cNvCxnSpPr>
          <p:nvPr/>
        </p:nvCxnSpPr>
        <p:spPr bwMode="auto">
          <a:xfrm rot="10800000" flipV="1">
            <a:off x="5050751" y="3440716"/>
            <a:ext cx="1032890" cy="425886"/>
          </a:xfrm>
          <a:prstGeom prst="bentConnector2">
            <a:avLst/>
          </a:prstGeom>
          <a:noFill/>
          <a:ln w="28575">
            <a:noFill/>
            <a:miter lim="800000"/>
            <a:headEnd/>
            <a:tailEnd type="triangle" w="med" len="med"/>
          </a:ln>
          <a:effectLst/>
        </p:spPr>
      </p:cxnSp>
      <p:sp>
        <p:nvSpPr>
          <p:cNvPr id="17" name="Rounded Rectangle 28"/>
          <p:cNvSpPr>
            <a:spLocks noChangeArrowheads="1"/>
          </p:cNvSpPr>
          <p:nvPr/>
        </p:nvSpPr>
        <p:spPr bwMode="auto">
          <a:xfrm>
            <a:off x="3753855" y="1968838"/>
            <a:ext cx="4859842" cy="609599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+mn-cs"/>
              </a:rPr>
              <a:t>Low Risk/TF ASSESSMENT by Heart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64" charset="-128"/>
                <a:cs typeface="+mn-cs"/>
              </a:rPr>
              <a:t>(STS &lt; 4%)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C08BA9-EA44-4647-A04A-82F25AF3E1C6}"/>
              </a:ext>
            </a:extLst>
          </p:cNvPr>
          <p:cNvGrpSpPr/>
          <p:nvPr/>
        </p:nvGrpSpPr>
        <p:grpSpPr>
          <a:xfrm>
            <a:off x="2465114" y="2578436"/>
            <a:ext cx="7396682" cy="2086750"/>
            <a:chOff x="2465114" y="2578436"/>
            <a:chExt cx="7396682" cy="2086750"/>
          </a:xfrm>
        </p:grpSpPr>
        <p:cxnSp>
          <p:nvCxnSpPr>
            <p:cNvPr id="67" name="Elbow Connector 66"/>
            <p:cNvCxnSpPr/>
            <p:nvPr/>
          </p:nvCxnSpPr>
          <p:spPr>
            <a:xfrm rot="10800000" flipV="1">
              <a:off x="4051599" y="3427103"/>
              <a:ext cx="657303" cy="537799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/>
            <p:nvPr/>
          </p:nvCxnSpPr>
          <p:spPr>
            <a:xfrm>
              <a:off x="7612725" y="3427104"/>
              <a:ext cx="660267" cy="537798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40"/>
            <p:cNvSpPr>
              <a:spLocks noChangeArrowheads="1"/>
            </p:cNvSpPr>
            <p:nvPr/>
          </p:nvSpPr>
          <p:spPr bwMode="auto">
            <a:xfrm>
              <a:off x="4723891" y="3099540"/>
              <a:ext cx="2903824" cy="715089"/>
            </a:xfrm>
            <a:prstGeom prst="roundRect">
              <a:avLst/>
            </a:prstGeom>
            <a:solidFill>
              <a:srgbClr val="31788A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1:1 Randomization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1000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 Patients</a:t>
              </a:r>
            </a:p>
          </p:txBody>
        </p:sp>
        <p:sp>
          <p:nvSpPr>
            <p:cNvPr id="44" name="Rounded Rectangle 28"/>
            <p:cNvSpPr>
              <a:spLocks noChangeArrowheads="1"/>
            </p:cNvSpPr>
            <p:nvPr/>
          </p:nvSpPr>
          <p:spPr bwMode="auto">
            <a:xfrm>
              <a:off x="2465114" y="4084823"/>
              <a:ext cx="3172968" cy="580363"/>
            </a:xfrm>
            <a:prstGeom prst="roundRect">
              <a:avLst/>
            </a:prstGeom>
            <a:solidFill>
              <a:srgbClr val="85F5E9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TAVR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</a:b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(SAPIEN 3 THV)</a:t>
              </a:r>
            </a:p>
          </p:txBody>
        </p:sp>
        <p:sp>
          <p:nvSpPr>
            <p:cNvPr id="55" name="Rounded Rectangle 28"/>
            <p:cNvSpPr>
              <a:spLocks noChangeArrowheads="1"/>
            </p:cNvSpPr>
            <p:nvPr/>
          </p:nvSpPr>
          <p:spPr bwMode="auto">
            <a:xfrm>
              <a:off x="6689469" y="4084821"/>
              <a:ext cx="3172327" cy="580339"/>
            </a:xfrm>
            <a:prstGeom prst="roundRect">
              <a:avLst/>
            </a:prstGeom>
            <a:solidFill>
              <a:srgbClr val="85F5E9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Surgery</a:t>
              </a:r>
              <a:b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</a:b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(Surgical Bioprosthetic</a:t>
              </a:r>
              <a:r>
                <a:rPr kumimoji="0" lang="de-DE" sz="1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 Valve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64" charset="-128"/>
                  <a:cs typeface="+mn-cs"/>
                </a:rPr>
                <a:t>)</a:t>
              </a:r>
            </a:p>
          </p:txBody>
        </p:sp>
        <p:cxnSp>
          <p:nvCxnSpPr>
            <p:cNvPr id="20" name="Elbow Connector 19"/>
            <p:cNvCxnSpPr>
              <a:cxnSpLocks/>
            </p:cNvCxnSpPr>
            <p:nvPr/>
          </p:nvCxnSpPr>
          <p:spPr>
            <a:xfrm rot="5400000">
              <a:off x="5915253" y="2838987"/>
              <a:ext cx="521103" cy="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4"/>
          <p:cNvSpPr>
            <a:spLocks noChangeArrowheads="1"/>
          </p:cNvSpPr>
          <p:nvPr/>
        </p:nvSpPr>
        <p:spPr bwMode="auto">
          <a:xfrm>
            <a:off x="1967302" y="1117723"/>
            <a:ext cx="8387025" cy="6618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rPr>
              <a:t>Symptomatic Severe Aortic Stenosis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4C34D2-F5D3-4364-A652-327CB3D66270}"/>
              </a:ext>
            </a:extLst>
          </p:cNvPr>
          <p:cNvGrpSpPr/>
          <p:nvPr/>
        </p:nvGrpSpPr>
        <p:grpSpPr>
          <a:xfrm>
            <a:off x="1857753" y="4807472"/>
            <a:ext cx="8534400" cy="1683956"/>
            <a:chOff x="1857753" y="4807472"/>
            <a:chExt cx="8534400" cy="1683956"/>
          </a:xfrm>
        </p:grpSpPr>
        <p:sp>
          <p:nvSpPr>
            <p:cNvPr id="104" name="Text Box 40"/>
            <p:cNvSpPr>
              <a:spLocks noChangeArrowheads="1"/>
            </p:cNvSpPr>
            <p:nvPr/>
          </p:nvSpPr>
          <p:spPr bwMode="auto">
            <a:xfrm>
              <a:off x="2810325" y="4807472"/>
              <a:ext cx="6571351" cy="408623"/>
            </a:xfrm>
            <a:prstGeom prst="roundRect">
              <a:avLst/>
            </a:prstGeom>
            <a:solidFill>
              <a:srgbClr val="011023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Follow-up: 30 days, 6 mos, and annually through 10 years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endParaRPr>
            </a:p>
          </p:txBody>
        </p:sp>
        <p:sp>
          <p:nvSpPr>
            <p:cNvPr id="56" name="Text Box 40"/>
            <p:cNvSpPr>
              <a:spLocks noChangeArrowheads="1"/>
            </p:cNvSpPr>
            <p:nvPr/>
          </p:nvSpPr>
          <p:spPr bwMode="auto">
            <a:xfrm>
              <a:off x="1857753" y="5432828"/>
              <a:ext cx="8534400" cy="10215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Primary Endpoint: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Composite of all-cause mortality, stroke, or CV re-hospitalization 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at 1 year post-procedure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64" charset="-128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876388" y="6491428"/>
              <a:ext cx="850392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872993" y="5386483"/>
              <a:ext cx="8503920" cy="0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916517" y="163308"/>
            <a:ext cx="10358967" cy="755651"/>
          </a:xfrm>
        </p:spPr>
        <p:txBody>
          <a:bodyPr anchor="ctr"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itchFamily="64" charset="-128"/>
                <a:cs typeface="Calibri" panose="020F0502020204030204" pitchFamily="34" charset="0"/>
              </a:rPr>
              <a:t> 3 Study Design 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13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383" y="1148258"/>
            <a:ext cx="10457234" cy="5078313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wrap="square" lIns="182880" tIns="91440" rIns="182880" bIns="182880" anchor="ctr" anchorCtr="0">
            <a:spAutoFit/>
          </a:bodyPr>
          <a:lstStyle/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Calcific Aortic Stenosis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endParaRPr lang="en-US" sz="800" b="0" dirty="0">
              <a:solidFill>
                <a:srgbClr val="85F5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kern="1200" dirty="0">
                <a:latin typeface="Arial" charset="0"/>
                <a:ea typeface="ヒラギノ角ゴ Pro W3"/>
                <a:cs typeface="Arial" charset="0"/>
              </a:rPr>
              <a:t>AVA ≤ 1.0 cm</a:t>
            </a:r>
            <a:r>
              <a:rPr lang="en-US" b="0" kern="1200" baseline="30000" dirty="0">
                <a:latin typeface="Arial" charset="0"/>
                <a:ea typeface="ヒラギノ角ゴ Pro W3"/>
                <a:cs typeface="Arial" charset="0"/>
              </a:rPr>
              <a:t>2</a:t>
            </a:r>
            <a:r>
              <a:rPr lang="en-US" b="0" kern="1200" dirty="0">
                <a:latin typeface="Arial" charset="0"/>
                <a:ea typeface="ヒラギノ角ゴ Pro W3"/>
                <a:cs typeface="Arial" charset="0"/>
              </a:rPr>
              <a:t> or AVA index ≤ 0.6 cm</a:t>
            </a:r>
            <a:r>
              <a:rPr lang="en-US" b="0" kern="1200" baseline="30000" dirty="0">
                <a:latin typeface="Arial" charset="0"/>
                <a:ea typeface="ヒラギノ角ゴ Pro W3"/>
                <a:cs typeface="Arial" charset="0"/>
              </a:rPr>
              <a:t>2</a:t>
            </a:r>
            <a:r>
              <a:rPr lang="en-US" b="0" kern="1200" dirty="0">
                <a:latin typeface="Arial" charset="0"/>
                <a:ea typeface="ヒラギノ角ゴ Pro W3"/>
                <a:cs typeface="Arial" charset="0"/>
              </a:rPr>
              <a:t>/m</a:t>
            </a:r>
            <a:r>
              <a:rPr lang="en-US" b="0" kern="1200" baseline="30000" dirty="0">
                <a:latin typeface="Arial" charset="0"/>
                <a:ea typeface="ヒラギノ角ゴ Pro W3"/>
                <a:cs typeface="Arial" charset="0"/>
              </a:rPr>
              <a:t>2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velocity ≥ 4.0 m/s or mean gradient ≥ 40 mmHg, AND</a:t>
            </a:r>
          </a:p>
          <a:p>
            <a:pPr marL="1352524" lvl="2" indent="-3429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NYHA Functional Class ≥ 2, OR</a:t>
            </a:r>
          </a:p>
          <a:p>
            <a:pPr marL="1352524" lvl="2" indent="-3429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exercise test with severe SOB, abnormal BP response, or arrhythmia, OR</a:t>
            </a:r>
          </a:p>
          <a:p>
            <a:pPr marL="1352524" lvl="2" indent="-342900"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with LVEF &lt; 50%</a:t>
            </a:r>
          </a:p>
          <a:p>
            <a:pPr marL="836063" lvl="1" indent="-226478">
              <a:spcBef>
                <a:spcPts val="100"/>
              </a:spcBef>
              <a:spcAft>
                <a:spcPts val="0"/>
              </a:spcAft>
              <a:defRPr/>
            </a:pPr>
            <a:endParaRPr lang="en-US" sz="8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Surgical Risk</a:t>
            </a: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endParaRPr lang="en-US" sz="800" b="0" dirty="0">
              <a:solidFill>
                <a:srgbClr val="85F5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 by multi-disciplinary heart team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STS &lt; 4%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Adjudicated by case review board</a:t>
            </a:r>
            <a:endParaRPr lang="en-US" sz="7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5500CC-BE1E-4B45-A879-8A5075D1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17" y="16131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Key In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clusion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371040992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383" y="942818"/>
            <a:ext cx="10457234" cy="5714385"/>
          </a:xfrm>
          <a:solidFill>
            <a:srgbClr val="002060"/>
          </a:solidFill>
          <a:ln>
            <a:solidFill>
              <a:srgbClr val="6FBDEE"/>
            </a:solidFill>
          </a:ln>
        </p:spPr>
        <p:txBody>
          <a:bodyPr wrap="square" lIns="182880" tIns="91440" rIns="182880" bIns="91440" anchor="ctr" anchorCtr="0">
            <a:spAutoFit/>
          </a:bodyPr>
          <a:lstStyle/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Aortic annulus diameter &lt; 16 mm or &gt; 28 mm (3D imaging)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solidFill>
                  <a:srgbClr val="F1FE00"/>
                </a:solidFill>
                <a:latin typeface="Arial" charset="0"/>
                <a:ea typeface="ヒラギノ角ゴ Pro W3"/>
                <a:cs typeface="Arial" charset="0"/>
              </a:rPr>
              <a:t>Bicuspid valve (CT imaging)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Severe AR (&gt; 3+) or MR (&gt; 3+)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Severe LV dysfunction (LVEF &lt; 30%)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solidFill>
                  <a:srgbClr val="F1FE00"/>
                </a:solidFill>
                <a:latin typeface="Arial" charset="0"/>
                <a:ea typeface="ヒラギノ角ゴ Pro W3"/>
                <a:cs typeface="Arial" charset="0"/>
              </a:rPr>
              <a:t>Severe calcification of aortic valvular complex (esp. LVOT)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solidFill>
                  <a:srgbClr val="F1FE00"/>
                </a:solidFill>
                <a:latin typeface="Arial" charset="0"/>
                <a:ea typeface="ヒラギノ角ゴ Pro W3"/>
                <a:cs typeface="Arial" charset="0"/>
              </a:rPr>
              <a:t>Vascular anatomy not suitable for safe femoral access 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solidFill>
                  <a:srgbClr val="F1FE00"/>
                </a:solidFill>
                <a:latin typeface="Arial" charset="0"/>
                <a:ea typeface="ヒラギノ角ゴ Pro W3"/>
                <a:cs typeface="Arial" charset="0"/>
              </a:rPr>
              <a:t>Complex CAD: ULM, Syntax score &gt; 32, or not amenable for PCI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Low coronary takeoff (high risk for obstruction)</a:t>
            </a:r>
          </a:p>
          <a:p>
            <a:pPr marL="836063" lvl="1" indent="-226478">
              <a:spcBef>
                <a:spcPts val="100"/>
              </a:spcBef>
              <a:spcAft>
                <a:spcPts val="0"/>
              </a:spcAft>
              <a:defRPr/>
            </a:pPr>
            <a:endParaRPr lang="en-US" sz="200" b="0" kern="1200" dirty="0">
              <a:latin typeface="Arial" charset="0"/>
              <a:ea typeface="ヒラギノ角ゴ Pro W3"/>
              <a:cs typeface="Arial" charset="0"/>
            </a:endParaRPr>
          </a:p>
          <a:p>
            <a:pPr marL="0" indent="0" fontAlgn="auto">
              <a:spcBef>
                <a:spcPts val="100"/>
              </a:spcBef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85F5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Acute MI within 1 month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Stroke or TIA within 90 days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solidFill>
                  <a:srgbClr val="FFFF00"/>
                </a:solidFill>
                <a:latin typeface="Arial" charset="0"/>
                <a:ea typeface="ヒラギノ角ゴ Pro W3"/>
                <a:cs typeface="Arial" charset="0"/>
              </a:rPr>
              <a:t>Renal insufficiency </a:t>
            </a: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(eGFR &lt; 30 ml/min) and/or renal replacement Rx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Hemodynamic or respiratory instability</a:t>
            </a:r>
          </a:p>
          <a:p>
            <a:pPr marL="952485" lvl="1" indent="-342900">
              <a:spcBef>
                <a:spcPts val="10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200" b="0" kern="1200" dirty="0">
                <a:solidFill>
                  <a:srgbClr val="FFFF00"/>
                </a:solidFill>
                <a:latin typeface="Arial" charset="0"/>
                <a:ea typeface="ヒラギノ角ゴ Pro W3"/>
                <a:cs typeface="Arial" charset="0"/>
              </a:rPr>
              <a:t>Frailty</a:t>
            </a:r>
            <a:r>
              <a:rPr lang="en-US" sz="2200" b="0" kern="1200" dirty="0">
                <a:latin typeface="Arial" charset="0"/>
                <a:ea typeface="ヒラギノ角ゴ Pro W3"/>
                <a:cs typeface="Arial" charset="0"/>
              </a:rPr>
              <a:t> (objective assessment; &gt; 2/4+ metrics)</a:t>
            </a:r>
          </a:p>
          <a:p>
            <a:pPr marL="609585" lvl="1" indent="0">
              <a:spcBef>
                <a:spcPts val="100"/>
              </a:spcBef>
              <a:spcAft>
                <a:spcPts val="0"/>
              </a:spcAft>
              <a:buSzPct val="120000"/>
              <a:buNone/>
              <a:defRPr/>
            </a:pPr>
            <a:endParaRPr lang="en-US" sz="7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6517" y="161313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Criteria</a:t>
            </a:r>
          </a:p>
        </p:txBody>
      </p:sp>
    </p:spTree>
    <p:extLst>
      <p:ext uri="{BB962C8B-B14F-4D97-AF65-F5344CB8AC3E}">
        <p14:creationId xmlns:p14="http://schemas.microsoft.com/office/powerpoint/2010/main" val="317751954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Elbow Connector 12"/>
          <p:cNvCxnSpPr>
            <a:cxnSpLocks/>
          </p:cNvCxnSpPr>
          <p:nvPr/>
        </p:nvCxnSpPr>
        <p:spPr bwMode="auto">
          <a:xfrm>
            <a:off x="7493061" y="1384498"/>
            <a:ext cx="1050298" cy="4849356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Elbow Connector 11"/>
          <p:cNvCxnSpPr>
            <a:cxnSpLocks/>
          </p:cNvCxnSpPr>
          <p:nvPr/>
        </p:nvCxnSpPr>
        <p:spPr bwMode="auto">
          <a:xfrm rot="10800000" flipV="1">
            <a:off x="3497696" y="1387730"/>
            <a:ext cx="717422" cy="4842948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: Rounded Corners 3"/>
          <p:cNvSpPr/>
          <p:nvPr/>
        </p:nvSpPr>
        <p:spPr bwMode="auto">
          <a:xfrm>
            <a:off x="3973388" y="993284"/>
            <a:ext cx="4226312" cy="788892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Treated Population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 = 950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5623" y="2774975"/>
            <a:ext cx="2404280" cy="34051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Withdrawal</a:t>
            </a:r>
          </a:p>
        </p:txBody>
      </p:sp>
      <p:sp>
        <p:nvSpPr>
          <p:cNvPr id="33" name="Rectangle: Rounded Corners 32"/>
          <p:cNvSpPr/>
          <p:nvPr/>
        </p:nvSpPr>
        <p:spPr bwMode="auto">
          <a:xfrm>
            <a:off x="6886973" y="3219628"/>
            <a:ext cx="3326466" cy="982858"/>
          </a:xfrm>
          <a:prstGeom prst="roundRect">
            <a:avLst/>
          </a:prstGeom>
          <a:solidFill>
            <a:srgbClr val="F1FE00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Surgery with complete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1-year follow up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442/454 (97.4%)</a:t>
            </a:r>
          </a:p>
        </p:txBody>
      </p:sp>
      <p:sp>
        <p:nvSpPr>
          <p:cNvPr id="36" name="Rectangle: Rounded Corners 35"/>
          <p:cNvSpPr/>
          <p:nvPr/>
        </p:nvSpPr>
        <p:spPr bwMode="auto">
          <a:xfrm>
            <a:off x="1846308" y="3219628"/>
            <a:ext cx="3326466" cy="982858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TAVR with complete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1-year follow up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495/496 (99.8%)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34285" y="2686839"/>
            <a:ext cx="272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 Withdrawals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Lost to follow up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4B0453E-5E26-4E4F-A14D-D9B4D6C45DC4}"/>
              </a:ext>
            </a:extLst>
          </p:cNvPr>
          <p:cNvSpPr/>
          <p:nvPr/>
        </p:nvSpPr>
        <p:spPr bwMode="auto">
          <a:xfrm>
            <a:off x="1054467" y="6269920"/>
            <a:ext cx="10064155" cy="510778"/>
          </a:xfrm>
          <a:prstGeom prst="roundRect">
            <a:avLst/>
          </a:prstGeom>
          <a:solidFill>
            <a:srgbClr val="FF0A0A"/>
          </a:solidFill>
          <a:ln w="25400" algn="ctr">
            <a:solidFill>
              <a:srgbClr val="FF0505"/>
            </a:solidFill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b"/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en-US" sz="28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96.5% 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</a:rPr>
              <a:t>Available for Primary Endpoint Analysis at 2 Years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3A2CF2E-ECAF-4ED4-831A-217E2DC93524}"/>
              </a:ext>
            </a:extLst>
          </p:cNvPr>
          <p:cNvSpPr/>
          <p:nvPr/>
        </p:nvSpPr>
        <p:spPr bwMode="auto">
          <a:xfrm>
            <a:off x="1846308" y="4922394"/>
            <a:ext cx="3326466" cy="982858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TAVR with complete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2-year follow up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491/496 (99.0%)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ABA3FB-C38D-493A-A9AD-FFE9F87147B2}"/>
              </a:ext>
            </a:extLst>
          </p:cNvPr>
          <p:cNvSpPr txBox="1"/>
          <p:nvPr/>
        </p:nvSpPr>
        <p:spPr>
          <a:xfrm>
            <a:off x="743021" y="4291013"/>
            <a:ext cx="2404280" cy="57888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Withdrawals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   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Missed visits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A926C54-6A56-4FEB-8824-298F69374E6F}"/>
              </a:ext>
            </a:extLst>
          </p:cNvPr>
          <p:cNvSpPr/>
          <p:nvPr/>
        </p:nvSpPr>
        <p:spPr bwMode="auto">
          <a:xfrm>
            <a:off x="6886973" y="4922394"/>
            <a:ext cx="3326466" cy="982858"/>
          </a:xfrm>
          <a:prstGeom prst="roundRect">
            <a:avLst/>
          </a:prstGeom>
          <a:solidFill>
            <a:srgbClr val="F1FE00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Surgery with complete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2-year follow up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 pitchFamily="34" charset="-128"/>
                <a:cs typeface="+mn-cs"/>
              </a:rPr>
              <a:t>N = 426/454 (93.8%)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55A738-16A2-498E-AB1A-D8DCBAAEE1A3}"/>
              </a:ext>
            </a:extLst>
          </p:cNvPr>
          <p:cNvSpPr txBox="1"/>
          <p:nvPr/>
        </p:nvSpPr>
        <p:spPr>
          <a:xfrm>
            <a:off x="8645184" y="4202877"/>
            <a:ext cx="2726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Withdrawals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Lost to follow 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  <a:latin typeface="Arial"/>
              </a:rPr>
              <a:t>3 Missed visits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6B8C4E4-A0F6-4B34-AAE9-677AE204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5575"/>
            <a:ext cx="12180866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Patient Disposition to 2 Years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526D00-D72A-4032-84D6-27F9ED511FBC}"/>
              </a:ext>
            </a:extLst>
          </p:cNvPr>
          <p:cNvSpPr/>
          <p:nvPr/>
        </p:nvSpPr>
        <p:spPr bwMode="auto">
          <a:xfrm>
            <a:off x="1846308" y="1990145"/>
            <a:ext cx="3326466" cy="689436"/>
          </a:xfrm>
          <a:prstGeom prst="roundRect">
            <a:avLst/>
          </a:prstGeom>
          <a:solidFill>
            <a:srgbClr val="85F5E9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black"/>
                </a:solidFill>
                <a:ea typeface="MS PGothic" pitchFamily="34" charset="-128"/>
              </a:rPr>
              <a:t>Procedure Initiated (AT)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black"/>
                </a:solidFill>
                <a:ea typeface="MS PGothic" pitchFamily="34" charset="-128"/>
              </a:rPr>
              <a:t>N = 496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C6E6E17-56C2-41ED-91E8-AC898CCB22D4}"/>
              </a:ext>
            </a:extLst>
          </p:cNvPr>
          <p:cNvSpPr/>
          <p:nvPr/>
        </p:nvSpPr>
        <p:spPr bwMode="auto">
          <a:xfrm>
            <a:off x="6886973" y="1990145"/>
            <a:ext cx="3326466" cy="689436"/>
          </a:xfrm>
          <a:prstGeom prst="roundRect">
            <a:avLst/>
          </a:prstGeom>
          <a:solidFill>
            <a:srgbClr val="FFFF05"/>
          </a:solidFill>
          <a:ln w="25400" algn="ctr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black"/>
                </a:solidFill>
                <a:ea typeface="MS PGothic" pitchFamily="34" charset="-128"/>
              </a:rPr>
              <a:t>Procedure Initiated (AT)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black"/>
                </a:solidFill>
                <a:ea typeface="MS PGothic" pitchFamily="34" charset="-128"/>
              </a:rPr>
              <a:t>N = 454</a:t>
            </a:r>
          </a:p>
        </p:txBody>
      </p:sp>
    </p:spTree>
    <p:extLst>
      <p:ext uri="{BB962C8B-B14F-4D97-AF65-F5344CB8AC3E}">
        <p14:creationId xmlns:p14="http://schemas.microsoft.com/office/powerpoint/2010/main" val="4028762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36" grpId="0" animBg="1"/>
      <p:bldP spid="39" grpId="0"/>
      <p:bldP spid="24" grpId="0" animBg="1"/>
      <p:bldP spid="27" grpId="0" animBg="1"/>
      <p:bldP spid="45" grpId="0"/>
      <p:bldP spid="46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1" y="156315"/>
            <a:ext cx="10358967" cy="755651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Baseline Patient Characteristics</a:t>
            </a:r>
            <a:endParaRPr lang="en-US" sz="3600" i="1" dirty="0">
              <a:solidFill>
                <a:srgbClr val="85F5E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238677"/>
              </p:ext>
            </p:extLst>
          </p:nvPr>
        </p:nvGraphicFramePr>
        <p:xfrm>
          <a:off x="374682" y="1476904"/>
          <a:ext cx="11438646" cy="47148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60405">
                  <a:extLst>
                    <a:ext uri="{9D8B030D-6E8A-4147-A177-3AD203B41FA5}">
                      <a16:colId xmlns:a16="http://schemas.microsoft.com/office/drawing/2014/main" val="1763712971"/>
                    </a:ext>
                  </a:extLst>
                </a:gridCol>
                <a:gridCol w="1322962">
                  <a:extLst>
                    <a:ext uri="{9D8B030D-6E8A-4147-A177-3AD203B41FA5}">
                      <a16:colId xmlns:a16="http://schemas.microsoft.com/office/drawing/2014/main" val="92774072"/>
                    </a:ext>
                  </a:extLst>
                </a:gridCol>
                <a:gridCol w="1245141">
                  <a:extLst>
                    <a:ext uri="{9D8B030D-6E8A-4147-A177-3AD203B41FA5}">
                      <a16:colId xmlns:a16="http://schemas.microsoft.com/office/drawing/2014/main" val="174466881"/>
                    </a:ext>
                  </a:extLst>
                </a:gridCol>
                <a:gridCol w="2898842">
                  <a:extLst>
                    <a:ext uri="{9D8B030D-6E8A-4147-A177-3AD203B41FA5}">
                      <a16:colId xmlns:a16="http://schemas.microsoft.com/office/drawing/2014/main" val="1794823218"/>
                    </a:ext>
                  </a:extLst>
                </a:gridCol>
                <a:gridCol w="1342421">
                  <a:extLst>
                    <a:ext uri="{9D8B030D-6E8A-4147-A177-3AD203B41FA5}">
                      <a16:colId xmlns:a16="http://schemas.microsoft.com/office/drawing/2014/main" val="1290130867"/>
                    </a:ext>
                  </a:extLst>
                </a:gridCol>
                <a:gridCol w="1468875">
                  <a:extLst>
                    <a:ext uri="{9D8B030D-6E8A-4147-A177-3AD203B41FA5}">
                      <a16:colId xmlns:a16="http://schemas.microsoft.com/office/drawing/2014/main" val="3135502114"/>
                    </a:ext>
                  </a:extLst>
                </a:gridCol>
              </a:tblGrid>
              <a:tr h="81843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1FE00"/>
                          </a:solidFill>
                        </a:rPr>
                        <a:t>Demographics</a:t>
                      </a:r>
                      <a:r>
                        <a:rPr lang="en-US" sz="2000" baseline="0" dirty="0">
                          <a:solidFill>
                            <a:srgbClr val="F1FE00"/>
                          </a:solidFill>
                        </a:rPr>
                        <a:t> &amp; </a:t>
                      </a:r>
                    </a:p>
                    <a:p>
                      <a:pPr algn="l"/>
                      <a:r>
                        <a:rPr lang="en-US" sz="2000" baseline="0" dirty="0">
                          <a:solidFill>
                            <a:srgbClr val="F1FE00"/>
                          </a:solidFill>
                        </a:rPr>
                        <a:t>Vascular Disease</a:t>
                      </a:r>
                      <a:endParaRPr lang="en-US" sz="20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Other 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Co-Morbidities</a:t>
                      </a:r>
                    </a:p>
                  </a:txBody>
                  <a:tcPr marL="86360" marR="86360" anchor="ctr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TAVR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(N=496)</a:t>
                      </a:r>
                    </a:p>
                  </a:txBody>
                  <a:tcPr marL="86360" marR="86360" anchor="ctr"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Surgery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(N=</a:t>
                      </a:r>
                      <a:r>
                        <a:rPr lang="en-US" sz="2000" baseline="0" dirty="0">
                          <a:solidFill>
                            <a:srgbClr val="FFFF00"/>
                          </a:solidFill>
                        </a:rPr>
                        <a:t>454)</a:t>
                      </a:r>
                      <a:endParaRPr 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86360" marR="86360" anchor="ctr"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9173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Age (years)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73.3 ± 5.8 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73.6 ± 6.1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Diabetes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31.3% 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30.2%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1667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Male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67.5%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71.1%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COPD (any)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86878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BMI – kg/m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30.7 ± 5.5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30.3 ± 5.1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Pulmonary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Hypertension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4.6%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51288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STS</a:t>
                      </a:r>
                      <a:r>
                        <a:rPr lang="en-US" sz="1800" baseline="0" dirty="0">
                          <a:solidFill>
                            <a:srgbClr val="F1FE00"/>
                          </a:solidFill>
                        </a:rPr>
                        <a:t> Score </a:t>
                      </a:r>
                      <a:endParaRPr lang="en-US" sz="1800" dirty="0">
                        <a:solidFill>
                          <a:srgbClr val="F1FE00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1.9 ± 0.7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1FE00"/>
                          </a:solidFill>
                        </a:rPr>
                        <a:t>1.9 ± 0.6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Creatinine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&gt; 2mg/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</a:rPr>
                        <a:t>dL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0.2%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4106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NYHA Class III or IV*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31.3%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23.8%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Frailty (overall; &gt; 2/4+) 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37514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Coronary Disease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27.7%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28.0%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Atrial Fibrillation (h/o)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15.7%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18.8%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49311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Prior CABG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1.8%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Permanent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Pacemaker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974316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Prior CVA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Left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3.0%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744617"/>
                  </a:ext>
                </a:extLst>
              </a:tr>
              <a:tr h="43293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Peripheral Vascular Disease</a:t>
                      </a: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6.9%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7.3%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Right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Bundle Branch Block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6360" marR="86360">
                    <a:lnL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10.3%</a:t>
                      </a:r>
                    </a:p>
                  </a:txBody>
                  <a:tcPr marL="86360" marR="863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13.7%</a:t>
                      </a:r>
                    </a:p>
                  </a:txBody>
                  <a:tcPr marL="86360" marR="86360">
                    <a:lnL>
                      <a:noFill/>
                    </a:lnL>
                    <a:lnR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FBD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76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3A80F5-FA0E-42C7-849D-9C78161F02F5}"/>
              </a:ext>
            </a:extLst>
          </p:cNvPr>
          <p:cNvSpPr txBox="1"/>
          <p:nvPr/>
        </p:nvSpPr>
        <p:spPr>
          <a:xfrm>
            <a:off x="479687" y="6200258"/>
            <a:ext cx="18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/>
              <a:t>% or mean ± SD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*P = 0.01 </a:t>
            </a:r>
          </a:p>
        </p:txBody>
      </p:sp>
    </p:spTree>
    <p:extLst>
      <p:ext uri="{BB962C8B-B14F-4D97-AF65-F5344CB8AC3E}">
        <p14:creationId xmlns:p14="http://schemas.microsoft.com/office/powerpoint/2010/main" val="224317350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4_PARTNER_TEMPLATE">
  <a:themeElements>
    <a:clrScheme name="PARTNER COLORS FINAL">
      <a:dk1>
        <a:sysClr val="windowText" lastClr="000000"/>
      </a:dk1>
      <a:lt1>
        <a:sysClr val="window" lastClr="FFFFFF"/>
      </a:lt1>
      <a:dk2>
        <a:srgbClr val="1D3B7E"/>
      </a:dk2>
      <a:lt2>
        <a:srgbClr val="FFFFFF"/>
      </a:lt2>
      <a:accent1>
        <a:srgbClr val="00B0F0"/>
      </a:accent1>
      <a:accent2>
        <a:srgbClr val="FFDC21"/>
      </a:accent2>
      <a:accent3>
        <a:srgbClr val="B0F100"/>
      </a:accent3>
      <a:accent4>
        <a:srgbClr val="0070C3"/>
      </a:accent4>
      <a:accent5>
        <a:srgbClr val="70309F"/>
      </a:accent5>
      <a:accent6>
        <a:srgbClr val="FA0D12"/>
      </a:accent6>
      <a:hlink>
        <a:srgbClr val="0070C1"/>
      </a:hlink>
      <a:folHlink>
        <a:srgbClr val="FFFF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ARTNER_TEMPLATE">
  <a:themeElements>
    <a:clrScheme name="Clinical">
      <a:dk1>
        <a:sysClr val="windowText" lastClr="000000"/>
      </a:dk1>
      <a:lt1>
        <a:sysClr val="window" lastClr="FFFFFF"/>
      </a:lt1>
      <a:dk2>
        <a:srgbClr val="1D3B7E"/>
      </a:dk2>
      <a:lt2>
        <a:srgbClr val="FFFFFF"/>
      </a:lt2>
      <a:accent1>
        <a:srgbClr val="00B0F0"/>
      </a:accent1>
      <a:accent2>
        <a:srgbClr val="FFDC21"/>
      </a:accent2>
      <a:accent3>
        <a:srgbClr val="B0F100"/>
      </a:accent3>
      <a:accent4>
        <a:srgbClr val="0070C3"/>
      </a:accent4>
      <a:accent5>
        <a:srgbClr val="70309F"/>
      </a:accent5>
      <a:accent6>
        <a:srgbClr val="FA0D12"/>
      </a:accent6>
      <a:hlink>
        <a:srgbClr val="0070C1"/>
      </a:hlink>
      <a:folHlink>
        <a:srgbClr val="FFFF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RF_2006_background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0E6488AA47D49996D79EF7AF8A1AB" ma:contentTypeVersion="13" ma:contentTypeDescription="Create a new document." ma:contentTypeScope="" ma:versionID="5a1443766ef0dede8d84d73f759f6f07">
  <xsd:schema xmlns:xsd="http://www.w3.org/2001/XMLSchema" xmlns:xs="http://www.w3.org/2001/XMLSchema" xmlns:p="http://schemas.microsoft.com/office/2006/metadata/properties" xmlns:ns3="604e2909-50bb-4da6-89f9-8a9c82ef1a37" xmlns:ns4="de63ef33-e64c-4e58-aec2-0a11cbf15e4c" targetNamespace="http://schemas.microsoft.com/office/2006/metadata/properties" ma:root="true" ma:fieldsID="225e4971b905d6a76f3409ad779d4d0f" ns3:_="" ns4:_="">
    <xsd:import namespace="604e2909-50bb-4da6-89f9-8a9c82ef1a37"/>
    <xsd:import namespace="de63ef33-e64c-4e58-aec2-0a11cbf15e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e2909-50bb-4da6-89f9-8a9c82ef1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3ef33-e64c-4e58-aec2-0a11cbf15e4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09D76-AC37-49C6-AF47-5A71EFA0ED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04e2909-50bb-4da6-89f9-8a9c82ef1a37"/>
    <ds:schemaRef ds:uri="http://purl.org/dc/elements/1.1/"/>
    <ds:schemaRef ds:uri="http://schemas.microsoft.com/office/2006/metadata/properties"/>
    <ds:schemaRef ds:uri="http://schemas.microsoft.com/office/infopath/2007/PartnerControls"/>
    <ds:schemaRef ds:uri="de63ef33-e64c-4e58-aec2-0a11cbf15e4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EB5AF2-D1D3-40CC-9120-02C910AC41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15B6D2-FD54-479F-A214-D9B355052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e2909-50bb-4da6-89f9-8a9c82ef1a37"/>
    <ds:schemaRef ds:uri="de63ef33-e64c-4e58-aec2-0a11cbf15e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8132</TotalTime>
  <Words>2536</Words>
  <Application>Microsoft Macintosh PowerPoint</Application>
  <PresentationFormat>Widescreen</PresentationFormat>
  <Paragraphs>726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ＭＳ Ｐゴシック</vt:lpstr>
      <vt:lpstr>ＭＳ Ｐゴシック</vt:lpstr>
      <vt:lpstr>PMingLiU</vt:lpstr>
      <vt:lpstr>ヒラギノ角ゴ Pro W3</vt:lpstr>
      <vt:lpstr>Arial</vt:lpstr>
      <vt:lpstr>Calibri</vt:lpstr>
      <vt:lpstr>Lucida Grande</vt:lpstr>
      <vt:lpstr>Times New Roman</vt:lpstr>
      <vt:lpstr>Wingdings</vt:lpstr>
      <vt:lpstr>Wingdings 2</vt:lpstr>
      <vt:lpstr>4_PARTNER_TEMPLATE</vt:lpstr>
      <vt:lpstr>1_CRF_2006_background</vt:lpstr>
      <vt:lpstr>5_PARTNER_TEMPLATE</vt:lpstr>
      <vt:lpstr>2_CRF_2006_background</vt:lpstr>
      <vt:lpstr>Two-year Clinical and Echocardiographic Outcomes from the PARTNER 3  Low-risk Randomized Trial  </vt:lpstr>
      <vt:lpstr>Disclosures - Michael J. Mack, MD ACC 2020; Chicago, IL; March 28–30, 2020</vt:lpstr>
      <vt:lpstr>Background</vt:lpstr>
      <vt:lpstr>Purpose</vt:lpstr>
      <vt:lpstr>PARTNER 3 Study Design </vt:lpstr>
      <vt:lpstr>Key Inclusion Criteria</vt:lpstr>
      <vt:lpstr>Key Exclusion Criteria</vt:lpstr>
      <vt:lpstr>Patient Disposition to 2 Years</vt:lpstr>
      <vt:lpstr>Baseline Patient Characteristics</vt:lpstr>
      <vt:lpstr>Primary Endpoint </vt:lpstr>
      <vt:lpstr>Death</vt:lpstr>
      <vt:lpstr>Causes of Death (Year 1 to 2)</vt:lpstr>
      <vt:lpstr>Stroke</vt:lpstr>
      <vt:lpstr>Stroke Events (Year 1 to 2)</vt:lpstr>
      <vt:lpstr>Death or Disabling Stroke</vt:lpstr>
      <vt:lpstr>Rehospitalization</vt:lpstr>
      <vt:lpstr>Causes of Rehospitalization  Year 1 to 2</vt:lpstr>
      <vt:lpstr>Secondary Endpoints </vt:lpstr>
      <vt:lpstr>Valve Thrombosis to 2 Years</vt:lpstr>
      <vt:lpstr>       Valve Thrombosis Clinical Events  </vt:lpstr>
      <vt:lpstr>Echocardiography Findings Mean Gradient</vt:lpstr>
      <vt:lpstr>Echocardiography Findings Aortic Valve Area</vt:lpstr>
      <vt:lpstr>Paravalvular Regurgitation</vt:lpstr>
      <vt:lpstr>The PARTNER 3 Trial Study Limitations</vt:lpstr>
      <vt:lpstr>The PARTNER 3 Trial Conclusions (1)</vt:lpstr>
      <vt:lpstr>The PARTNER 3 Trial Conclusions (2)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 3: 2 Year Outcomes Transcatheter or Surgical Aortic Valve Replacement in Low Risk Patients with Aortic Stenosis</dc:title>
  <dc:creator>Gayle Scott</dc:creator>
  <cp:lastModifiedBy>Mack, Michael J</cp:lastModifiedBy>
  <cp:revision>304</cp:revision>
  <dcterms:created xsi:type="dcterms:W3CDTF">2020-02-11T01:55:02Z</dcterms:created>
  <dcterms:modified xsi:type="dcterms:W3CDTF">2020-03-21T15:14:21Z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0x010100EE70E6488AA47D49996D79EF7AF8A1AB</vt:lpwstr>
  </property>
</Properties>
</file>