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3"/>
  </p:notesMasterIdLst>
  <p:handoutMasterIdLst>
    <p:handoutMasterId r:id="rId24"/>
  </p:handoutMasterIdLst>
  <p:sldIdLst>
    <p:sldId id="256" r:id="rId5"/>
    <p:sldId id="308" r:id="rId6"/>
    <p:sldId id="262" r:id="rId7"/>
    <p:sldId id="263" r:id="rId8"/>
    <p:sldId id="297" r:id="rId9"/>
    <p:sldId id="260" r:id="rId10"/>
    <p:sldId id="294" r:id="rId11"/>
    <p:sldId id="261" r:id="rId12"/>
    <p:sldId id="277" r:id="rId13"/>
    <p:sldId id="285" r:id="rId14"/>
    <p:sldId id="265" r:id="rId15"/>
    <p:sldId id="306" r:id="rId16"/>
    <p:sldId id="305" r:id="rId17"/>
    <p:sldId id="278" r:id="rId18"/>
    <p:sldId id="287" r:id="rId19"/>
    <p:sldId id="298" r:id="rId20"/>
    <p:sldId id="282" r:id="rId21"/>
    <p:sldId id="28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F79646"/>
    <a:srgbClr val="FFCC99"/>
    <a:srgbClr val="372D83"/>
    <a:srgbClr val="E53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0146" autoAdjust="0"/>
  </p:normalViewPr>
  <p:slideViewPr>
    <p:cSldViewPr snapToGrid="0" snapToObjects="1">
      <p:cViewPr varScale="1">
        <p:scale>
          <a:sx n="130" d="100"/>
          <a:sy n="130" d="100"/>
        </p:scale>
        <p:origin x="69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LDI.LAN\UNITS\MEISENBERG\cardioepid\Presentations\E3\ACC%20March%202020\change%20in%20cig%20consumpti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DI.LAN\UNITS\MEISENBERG\cardioepid\Presentations\E3\ACC%20March%202020\change%20in%20cig%20consumptio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'Abstinence rates '!$N$3</c:f>
              <c:strCache>
                <c:ptCount val="1"/>
                <c:pt idx="0">
                  <c:v>Nicotine E-Cigarettes</c:v>
                </c:pt>
              </c:strCache>
            </c:strRef>
          </c:tx>
          <c:spPr>
            <a:noFill/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c:spPr>
          <c:invertIfNegative val="0"/>
          <c:cat>
            <c:strRef>
              <c:f>'Abstinence rates '!$O$2:$S$2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'Abstinence rates '!$O$3:$S$3</c:f>
              <c:numCache>
                <c:formatCode>General</c:formatCode>
                <c:ptCount val="5"/>
                <c:pt idx="0">
                  <c:v>11.7</c:v>
                </c:pt>
                <c:pt idx="1">
                  <c:v>19.5</c:v>
                </c:pt>
                <c:pt idx="2">
                  <c:v>21.1</c:v>
                </c:pt>
                <c:pt idx="3" formatCode="0.0">
                  <c:v>25</c:v>
                </c:pt>
                <c:pt idx="4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1-4E78-82C7-7DC18F2DC2B6}"/>
            </c:ext>
          </c:extLst>
        </c:ser>
        <c:ser>
          <c:idx val="1"/>
          <c:order val="1"/>
          <c:tx>
            <c:strRef>
              <c:f>'Abstinence rates '!$N$4</c:f>
              <c:strCache>
                <c:ptCount val="1"/>
                <c:pt idx="0">
                  <c:v>None-Nicotine E-Cigarettes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'Abstinence rates '!$O$2:$S$2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'Abstinence rates '!$O$4:$S$4</c:f>
              <c:numCache>
                <c:formatCode>General</c:formatCode>
                <c:ptCount val="5"/>
                <c:pt idx="0">
                  <c:v>7.1</c:v>
                </c:pt>
                <c:pt idx="1">
                  <c:v>12.6</c:v>
                </c:pt>
                <c:pt idx="2">
                  <c:v>12.6</c:v>
                </c:pt>
                <c:pt idx="3">
                  <c:v>16.5</c:v>
                </c:pt>
                <c:pt idx="4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71-4E78-82C7-7DC18F2DC2B6}"/>
            </c:ext>
          </c:extLst>
        </c:ser>
        <c:ser>
          <c:idx val="2"/>
          <c:order val="2"/>
          <c:tx>
            <c:strRef>
              <c:f>'Abstinence rates '!$N$5</c:f>
              <c:strCache>
                <c:ptCount val="1"/>
                <c:pt idx="0">
                  <c:v>Counseling Alone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'Abstinence rates '!$O$2:$S$2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'Abstinence rates '!$O$5:$S$5</c:f>
              <c:numCache>
                <c:formatCode>0.0</c:formatCode>
                <c:ptCount val="5"/>
                <c:pt idx="0" formatCode="General">
                  <c:v>2.5</c:v>
                </c:pt>
                <c:pt idx="1">
                  <c:v>5</c:v>
                </c:pt>
                <c:pt idx="2" formatCode="General">
                  <c:v>8.3000000000000007</c:v>
                </c:pt>
                <c:pt idx="3" formatCode="General">
                  <c:v>8.3000000000000007</c:v>
                </c:pt>
                <c:pt idx="4" formatCode="General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71-4E78-82C7-7DC18F2DC2B6}"/>
            </c:ext>
          </c:extLst>
        </c:ser>
        <c:ser>
          <c:idx val="3"/>
          <c:order val="3"/>
          <c:tx>
            <c:strRef>
              <c:f>'Abstinence rates '!$N$6</c:f>
              <c:strCache>
                <c:ptCount val="1"/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'Abstinence rates '!$O$2:$S$2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'Abstinence rates '!$O$6:$S$6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B571-4E78-82C7-7DC18F2DC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18208"/>
        <c:axId val="193322368"/>
      </c:barChart>
      <c:catAx>
        <c:axId val="1933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322368"/>
        <c:crosses val="autoZero"/>
        <c:auto val="1"/>
        <c:lblAlgn val="ctr"/>
        <c:lblOffset val="100"/>
        <c:noMultiLvlLbl val="0"/>
      </c:catAx>
      <c:valAx>
        <c:axId val="19332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3182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'Abstinence rates '!$N$3</c:f>
              <c:strCache>
                <c:ptCount val="1"/>
                <c:pt idx="0">
                  <c:v>Nicotine E-Cigarettes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'Abstinence rates '!$O$2:$S$2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'Abstinence rates '!$O$3:$S$3</c:f>
              <c:numCache>
                <c:formatCode>General</c:formatCode>
                <c:ptCount val="5"/>
                <c:pt idx="0">
                  <c:v>11.7</c:v>
                </c:pt>
                <c:pt idx="1">
                  <c:v>19.5</c:v>
                </c:pt>
                <c:pt idx="2">
                  <c:v>21.1</c:v>
                </c:pt>
                <c:pt idx="3" formatCode="0.0">
                  <c:v>25</c:v>
                </c:pt>
                <c:pt idx="4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71-4E78-82C7-7DC18F2DC2B6}"/>
            </c:ext>
          </c:extLst>
        </c:ser>
        <c:ser>
          <c:idx val="1"/>
          <c:order val="1"/>
          <c:tx>
            <c:strRef>
              <c:f>'Abstinence rates '!$N$4</c:f>
              <c:strCache>
                <c:ptCount val="1"/>
                <c:pt idx="0">
                  <c:v>None-Nicotine E-Cigarettes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'Abstinence rates '!$O$2:$S$2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'Abstinence rates '!$O$4:$S$4</c:f>
              <c:numCache>
                <c:formatCode>General</c:formatCode>
                <c:ptCount val="5"/>
                <c:pt idx="0">
                  <c:v>7.1</c:v>
                </c:pt>
                <c:pt idx="1">
                  <c:v>12.6</c:v>
                </c:pt>
                <c:pt idx="2">
                  <c:v>12.6</c:v>
                </c:pt>
                <c:pt idx="3">
                  <c:v>16.5</c:v>
                </c:pt>
                <c:pt idx="4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71-4E78-82C7-7DC18F2DC2B6}"/>
            </c:ext>
          </c:extLst>
        </c:ser>
        <c:ser>
          <c:idx val="2"/>
          <c:order val="2"/>
          <c:tx>
            <c:strRef>
              <c:f>'Abstinence rates '!$N$5</c:f>
              <c:strCache>
                <c:ptCount val="1"/>
                <c:pt idx="0">
                  <c:v>Counseling Alone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'Abstinence rates '!$O$2:$S$2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'Abstinence rates '!$O$5:$S$5</c:f>
              <c:numCache>
                <c:formatCode>0.0</c:formatCode>
                <c:ptCount val="5"/>
                <c:pt idx="0" formatCode="General">
                  <c:v>2.5</c:v>
                </c:pt>
                <c:pt idx="1">
                  <c:v>5</c:v>
                </c:pt>
                <c:pt idx="2" formatCode="General">
                  <c:v>8.3000000000000007</c:v>
                </c:pt>
                <c:pt idx="3" formatCode="General">
                  <c:v>8.3000000000000007</c:v>
                </c:pt>
                <c:pt idx="4" formatCode="General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71-4E78-82C7-7DC18F2DC2B6}"/>
            </c:ext>
          </c:extLst>
        </c:ser>
        <c:ser>
          <c:idx val="3"/>
          <c:order val="3"/>
          <c:tx>
            <c:strRef>
              <c:f>'Abstinence rates '!$N$6</c:f>
              <c:strCache>
                <c:ptCount val="1"/>
              </c:strCache>
            </c:strRef>
          </c:tx>
          <c:spPr>
            <a:solidFill>
              <a:schemeClr val="dk1">
                <a:tint val="98500"/>
              </a:schemeClr>
            </a:solidFill>
            <a:ln>
              <a:noFill/>
            </a:ln>
            <a:effectLst/>
          </c:spPr>
          <c:invertIfNegative val="0"/>
          <c:cat>
            <c:strRef>
              <c:f>'Abstinence rates '!$O$2:$S$2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'Abstinence rates '!$O$6:$S$6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3-B571-4E78-82C7-7DC18F2DC2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18208"/>
        <c:axId val="193322368"/>
      </c:barChart>
      <c:catAx>
        <c:axId val="1933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322368"/>
        <c:crosses val="autoZero"/>
        <c:auto val="1"/>
        <c:lblAlgn val="ctr"/>
        <c:lblOffset val="100"/>
        <c:noMultiLvlLbl val="0"/>
      </c:catAx>
      <c:valAx>
        <c:axId val="19332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31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03560215461617E-2"/>
          <c:y val="7.543516015159403E-2"/>
          <c:w val="0.9302269390110619"/>
          <c:h val="0.79331943136002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'V2'!$A$2</c:f>
              <c:strCache>
                <c:ptCount val="1"/>
                <c:pt idx="0">
                  <c:v>Nicotine ECs &amp; Counseling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'V2'!$J$1:$O$1</c:f>
              <c:strCache>
                <c:ptCount val="6"/>
                <c:pt idx="0">
                  <c:v>Baseline</c:v>
                </c:pt>
                <c:pt idx="1">
                  <c:v>Week 1</c:v>
                </c:pt>
                <c:pt idx="2">
                  <c:v>Week 2</c:v>
                </c:pt>
                <c:pt idx="3">
                  <c:v>Week 4</c:v>
                </c:pt>
                <c:pt idx="4">
                  <c:v>Week 8</c:v>
                </c:pt>
                <c:pt idx="5">
                  <c:v>Week 12</c:v>
                </c:pt>
              </c:strCache>
            </c:strRef>
          </c:cat>
          <c:val>
            <c:numRef>
              <c:f>'V2'!$J$2:$O$2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0-0EFD-4B4D-8747-886ABD5D29BF}"/>
            </c:ext>
          </c:extLst>
        </c:ser>
        <c:ser>
          <c:idx val="1"/>
          <c:order val="1"/>
          <c:tx>
            <c:strRef>
              <c:f>'V2'!$A$3</c:f>
              <c:strCache>
                <c:ptCount val="1"/>
                <c:pt idx="0">
                  <c:v>Non-Nicotine ECs &amp; Counseling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'V2'!$J$1:$O$1</c:f>
              <c:strCache>
                <c:ptCount val="6"/>
                <c:pt idx="0">
                  <c:v>Baseline</c:v>
                </c:pt>
                <c:pt idx="1">
                  <c:v>Week 1</c:v>
                </c:pt>
                <c:pt idx="2">
                  <c:v>Week 2</c:v>
                </c:pt>
                <c:pt idx="3">
                  <c:v>Week 4</c:v>
                </c:pt>
                <c:pt idx="4">
                  <c:v>Week 8</c:v>
                </c:pt>
                <c:pt idx="5">
                  <c:v>Week 12</c:v>
                </c:pt>
              </c:strCache>
            </c:strRef>
          </c:cat>
          <c:val>
            <c:numRef>
              <c:f>'V2'!$J$3:$O$3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0EFD-4B4D-8747-886ABD5D29BF}"/>
            </c:ext>
          </c:extLst>
        </c:ser>
        <c:ser>
          <c:idx val="2"/>
          <c:order val="2"/>
          <c:tx>
            <c:strRef>
              <c:f>'V2'!$A$4</c:f>
              <c:strCache>
                <c:ptCount val="1"/>
                <c:pt idx="0">
                  <c:v>Counseling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'V2'!$J$1:$O$1</c:f>
              <c:strCache>
                <c:ptCount val="6"/>
                <c:pt idx="0">
                  <c:v>Baseline</c:v>
                </c:pt>
                <c:pt idx="1">
                  <c:v>Week 1</c:v>
                </c:pt>
                <c:pt idx="2">
                  <c:v>Week 2</c:v>
                </c:pt>
                <c:pt idx="3">
                  <c:v>Week 4</c:v>
                </c:pt>
                <c:pt idx="4">
                  <c:v>Week 8</c:v>
                </c:pt>
                <c:pt idx="5">
                  <c:v>Week 12</c:v>
                </c:pt>
              </c:strCache>
            </c:strRef>
          </c:cat>
          <c:val>
            <c:numRef>
              <c:f>'V2'!$J$4:$O$4</c:f>
              <c:numCache>
                <c:formatCode>0</c:formatCode>
                <c:ptCount val="6"/>
                <c:pt idx="0">
                  <c:v>21</c:v>
                </c:pt>
                <c:pt idx="1">
                  <c:v>15</c:v>
                </c:pt>
                <c:pt idx="2">
                  <c:v>15</c:v>
                </c:pt>
                <c:pt idx="3">
                  <c:v>14</c:v>
                </c:pt>
                <c:pt idx="4">
                  <c:v>15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FD-4B4D-8747-886ABD5D29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117759"/>
        <c:axId val="500705807"/>
      </c:barChart>
      <c:catAx>
        <c:axId val="4201177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00705807"/>
        <c:crosses val="autoZero"/>
        <c:auto val="1"/>
        <c:lblAlgn val="ctr"/>
        <c:lblOffset val="100"/>
        <c:noMultiLvlLbl val="0"/>
      </c:catAx>
      <c:valAx>
        <c:axId val="500705807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20117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03560215461617E-2"/>
          <c:y val="7.543516015159403E-2"/>
          <c:w val="0.9302269390110619"/>
          <c:h val="0.793319431360028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'V2'!$A$2</c:f>
              <c:strCache>
                <c:ptCount val="1"/>
                <c:pt idx="0">
                  <c:v>Nicotine ECs &amp; Counseling</c:v>
                </c:pt>
              </c:strCache>
            </c:strRef>
          </c:tx>
          <c:spPr>
            <a:solidFill>
              <a:srgbClr val="F79646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'V2'!$B$1:$G$1</c:f>
              <c:strCache>
                <c:ptCount val="6"/>
                <c:pt idx="0">
                  <c:v>Baseline</c:v>
                </c:pt>
                <c:pt idx="1">
                  <c:v>Week 1</c:v>
                </c:pt>
                <c:pt idx="2">
                  <c:v>Week 2</c:v>
                </c:pt>
                <c:pt idx="3">
                  <c:v>Week 4</c:v>
                </c:pt>
                <c:pt idx="4">
                  <c:v>Week 8</c:v>
                </c:pt>
                <c:pt idx="5">
                  <c:v>Week 12</c:v>
                </c:pt>
              </c:strCache>
            </c:strRef>
          </c:cat>
          <c:val>
            <c:numRef>
              <c:f>'V2'!$B$2:$G$2</c:f>
              <c:numCache>
                <c:formatCode>0</c:formatCode>
                <c:ptCount val="6"/>
                <c:pt idx="0">
                  <c:v>21</c:v>
                </c:pt>
                <c:pt idx="1">
                  <c:v>7.9754464285710007</c:v>
                </c:pt>
                <c:pt idx="2">
                  <c:v>7.1138392857140005</c:v>
                </c:pt>
                <c:pt idx="3">
                  <c:v>6.6138392857140005</c:v>
                </c:pt>
                <c:pt idx="4">
                  <c:v>7.6015625</c:v>
                </c:pt>
                <c:pt idx="5">
                  <c:v>8.3616071428570002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3-470F-A791-3B9CD9345F58}"/>
            </c:ext>
          </c:extLst>
        </c:ser>
        <c:ser>
          <c:idx val="1"/>
          <c:order val="1"/>
          <c:tx>
            <c:strRef>
              <c:f>'V2'!$A$3</c:f>
              <c:strCache>
                <c:ptCount val="1"/>
                <c:pt idx="0">
                  <c:v>Non-Nicotine ECs &amp; Counseling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'V2'!$B$1:$G$1</c:f>
              <c:strCache>
                <c:ptCount val="6"/>
                <c:pt idx="0">
                  <c:v>Baseline</c:v>
                </c:pt>
                <c:pt idx="1">
                  <c:v>Week 1</c:v>
                </c:pt>
                <c:pt idx="2">
                  <c:v>Week 2</c:v>
                </c:pt>
                <c:pt idx="3">
                  <c:v>Week 4</c:v>
                </c:pt>
                <c:pt idx="4">
                  <c:v>Week 8</c:v>
                </c:pt>
                <c:pt idx="5">
                  <c:v>Week 12</c:v>
                </c:pt>
              </c:strCache>
            </c:strRef>
          </c:cat>
          <c:val>
            <c:numRef>
              <c:f>'V2'!$B$3:$G$3</c:f>
              <c:numCache>
                <c:formatCode>0</c:formatCode>
                <c:ptCount val="6"/>
                <c:pt idx="0">
                  <c:v>21</c:v>
                </c:pt>
                <c:pt idx="1">
                  <c:v>8.5230596175480002</c:v>
                </c:pt>
                <c:pt idx="2">
                  <c:v>8.6422947131610002</c:v>
                </c:pt>
                <c:pt idx="3">
                  <c:v>9.151856017998</c:v>
                </c:pt>
                <c:pt idx="4">
                  <c:v>10.157480314960999</c:v>
                </c:pt>
                <c:pt idx="5">
                  <c:v>10.394825646794001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E3-470F-A791-3B9CD9345F58}"/>
            </c:ext>
          </c:extLst>
        </c:ser>
        <c:ser>
          <c:idx val="2"/>
          <c:order val="2"/>
          <c:tx>
            <c:strRef>
              <c:f>'V2'!$A$4</c:f>
              <c:strCache>
                <c:ptCount val="1"/>
                <c:pt idx="0">
                  <c:v>Counseling</c:v>
                </c:pt>
              </c:strCache>
            </c:strRef>
          </c:tx>
          <c:spPr>
            <a:solidFill>
              <a:srgbClr val="8064A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'V2'!$B$1:$G$1</c:f>
              <c:strCache>
                <c:ptCount val="6"/>
                <c:pt idx="0">
                  <c:v>Baseline</c:v>
                </c:pt>
                <c:pt idx="1">
                  <c:v>Week 1</c:v>
                </c:pt>
                <c:pt idx="2">
                  <c:v>Week 2</c:v>
                </c:pt>
                <c:pt idx="3">
                  <c:v>Week 4</c:v>
                </c:pt>
                <c:pt idx="4">
                  <c:v>Week 8</c:v>
                </c:pt>
                <c:pt idx="5">
                  <c:v>Week 12</c:v>
                </c:pt>
              </c:strCache>
            </c:strRef>
          </c:cat>
          <c:val>
            <c:numRef>
              <c:f>'V2'!$B$4:$G$4</c:f>
              <c:numCache>
                <c:formatCode>0</c:formatCode>
                <c:ptCount val="6"/>
                <c:pt idx="0">
                  <c:v>21</c:v>
                </c:pt>
                <c:pt idx="1">
                  <c:v>14.870129870129901</c:v>
                </c:pt>
                <c:pt idx="2">
                  <c:v>14.6623376623377</c:v>
                </c:pt>
                <c:pt idx="3">
                  <c:v>14.4144037780401</c:v>
                </c:pt>
                <c:pt idx="4">
                  <c:v>14.9185360094451</c:v>
                </c:pt>
                <c:pt idx="5">
                  <c:v>14.025974025974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E3-470F-A791-3B9CD9345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117759"/>
        <c:axId val="500705807"/>
      </c:barChart>
      <c:catAx>
        <c:axId val="4201177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00705807"/>
        <c:crosses val="autoZero"/>
        <c:auto val="1"/>
        <c:lblAlgn val="ctr"/>
        <c:lblOffset val="100"/>
        <c:noMultiLvlLbl val="0"/>
      </c:catAx>
      <c:valAx>
        <c:axId val="500705807"/>
        <c:scaling>
          <c:orientation val="minMax"/>
          <c:max val="2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420117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Continuous!$N$4</c:f>
              <c:strCache>
                <c:ptCount val="1"/>
                <c:pt idx="0">
                  <c:v>Nicotine E-Cigarettes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015-4353-ACD8-9CE5B1540953}"/>
              </c:ext>
            </c:extLst>
          </c:dPt>
          <c:cat>
            <c:strRef>
              <c:f>Continuous!$O$3:$S$3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Continuous!$O$4:$S$4</c:f>
              <c:numCache>
                <c:formatCode>General</c:formatCode>
                <c:ptCount val="5"/>
                <c:pt idx="0">
                  <c:v>11.7</c:v>
                </c:pt>
                <c:pt idx="1">
                  <c:v>10.199999999999999</c:v>
                </c:pt>
                <c:pt idx="2">
                  <c:v>8.6</c:v>
                </c:pt>
                <c:pt idx="3" formatCode="0.0">
                  <c:v>7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B-435F-B9C3-0184DB9F2FBA}"/>
            </c:ext>
          </c:extLst>
        </c:ser>
        <c:ser>
          <c:idx val="1"/>
          <c:order val="1"/>
          <c:tx>
            <c:strRef>
              <c:f>Continuous!$N$5</c:f>
              <c:strCache>
                <c:ptCount val="1"/>
                <c:pt idx="0">
                  <c:v>None-Nicotine E-Cigarettes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Continuous!$O$3:$S$3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Continuous!$O$5:$S$5</c:f>
              <c:numCache>
                <c:formatCode>General</c:formatCode>
                <c:ptCount val="5"/>
                <c:pt idx="0">
                  <c:v>7.1</c:v>
                </c:pt>
                <c:pt idx="1">
                  <c:v>5.5</c:v>
                </c:pt>
                <c:pt idx="2">
                  <c:v>3.9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FB-435F-B9C3-0184DB9F2FBA}"/>
            </c:ext>
          </c:extLst>
        </c:ser>
        <c:ser>
          <c:idx val="2"/>
          <c:order val="2"/>
          <c:tx>
            <c:strRef>
              <c:f>Continuous!$N$6</c:f>
              <c:strCache>
                <c:ptCount val="1"/>
                <c:pt idx="0">
                  <c:v>Counseling Alone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Continuous!$O$3:$S$3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Continuous!$O$6:$S$6</c:f>
              <c:numCache>
                <c:formatCode>0.0</c:formatCode>
                <c:ptCount val="5"/>
                <c:pt idx="0" formatCode="General">
                  <c:v>2.5</c:v>
                </c:pt>
                <c:pt idx="1">
                  <c:v>2.5</c:v>
                </c:pt>
                <c:pt idx="2" formatCode="General">
                  <c:v>1.7</c:v>
                </c:pt>
                <c:pt idx="3" formatCode="General">
                  <c:v>0.8</c:v>
                </c:pt>
                <c:pt idx="4" formatCode="General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FB-435F-B9C3-0184DB9F2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18208"/>
        <c:axId val="193322368"/>
      </c:barChart>
      <c:catAx>
        <c:axId val="1933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322368"/>
        <c:crosses val="autoZero"/>
        <c:auto val="1"/>
        <c:lblAlgn val="ctr"/>
        <c:lblOffset val="100"/>
        <c:noMultiLvlLbl val="0"/>
      </c:catAx>
      <c:valAx>
        <c:axId val="19332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31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Continuous!$N$4</c:f>
              <c:strCache>
                <c:ptCount val="1"/>
                <c:pt idx="0">
                  <c:v>Nicotine E-Cigarettes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Continuous!$O$3:$S$3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Continuous!$O$4:$S$4</c:f>
              <c:numCache>
                <c:formatCode>General</c:formatCode>
                <c:ptCount val="5"/>
                <c:pt idx="0">
                  <c:v>11.7</c:v>
                </c:pt>
                <c:pt idx="1">
                  <c:v>10.199999999999999</c:v>
                </c:pt>
                <c:pt idx="2">
                  <c:v>8.6</c:v>
                </c:pt>
                <c:pt idx="3" formatCode="0.0">
                  <c:v>7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FB-435F-B9C3-0184DB9F2FBA}"/>
            </c:ext>
          </c:extLst>
        </c:ser>
        <c:ser>
          <c:idx val="1"/>
          <c:order val="1"/>
          <c:tx>
            <c:strRef>
              <c:f>Continuous!$N$5</c:f>
              <c:strCache>
                <c:ptCount val="1"/>
                <c:pt idx="0">
                  <c:v>None-Nicotine E-Cigarettes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Continuous!$O$3:$S$3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Continuous!$O$5:$S$5</c:f>
              <c:numCache>
                <c:formatCode>General</c:formatCode>
                <c:ptCount val="5"/>
                <c:pt idx="0">
                  <c:v>7.1</c:v>
                </c:pt>
                <c:pt idx="1">
                  <c:v>5.5</c:v>
                </c:pt>
                <c:pt idx="2">
                  <c:v>3.9</c:v>
                </c:pt>
                <c:pt idx="3">
                  <c:v>3.1</c:v>
                </c:pt>
                <c:pt idx="4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FB-435F-B9C3-0184DB9F2FBA}"/>
            </c:ext>
          </c:extLst>
        </c:ser>
        <c:ser>
          <c:idx val="2"/>
          <c:order val="2"/>
          <c:tx>
            <c:strRef>
              <c:f>Continuous!$N$6</c:f>
              <c:strCache>
                <c:ptCount val="1"/>
                <c:pt idx="0">
                  <c:v>Counseling Alone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strRef>
              <c:f>Continuous!$O$3:$S$3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</c:strCache>
            </c:strRef>
          </c:cat>
          <c:val>
            <c:numRef>
              <c:f>Continuous!$O$6:$S$6</c:f>
              <c:numCache>
                <c:formatCode>0.0</c:formatCode>
                <c:ptCount val="5"/>
                <c:pt idx="0" formatCode="General">
                  <c:v>2.5</c:v>
                </c:pt>
                <c:pt idx="1">
                  <c:v>2.5</c:v>
                </c:pt>
                <c:pt idx="2" formatCode="General">
                  <c:v>1.7</c:v>
                </c:pt>
                <c:pt idx="3" formatCode="General">
                  <c:v>0.8</c:v>
                </c:pt>
                <c:pt idx="4" formatCode="General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FB-435F-B9C3-0184DB9F2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3318208"/>
        <c:axId val="193322368"/>
      </c:barChart>
      <c:catAx>
        <c:axId val="19331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322368"/>
        <c:crosses val="autoZero"/>
        <c:auto val="1"/>
        <c:lblAlgn val="ctr"/>
        <c:lblOffset val="100"/>
        <c:noMultiLvlLbl val="0"/>
      </c:catAx>
      <c:valAx>
        <c:axId val="193322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331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BA068-6CF1-49F3-8F51-2920F8F7AFB9}" type="datetimeFigureOut">
              <a:rPr lang="en-CA" smtClean="0"/>
              <a:t>2020-03-29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18AF4-8812-4A9E-9870-54723D97507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0548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AB23-87E4-47A0-9EEF-009D4DB91601}" type="datetimeFigureOut">
              <a:rPr lang="en-CA" smtClean="0"/>
              <a:t>2020-03-29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D178B-5D18-4E85-B114-1D64E5DAA7D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1001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6813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1903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3571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41053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5453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7597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0939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3635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0823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4856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1884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55927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895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0506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149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323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D178B-5D18-4E85-B114-1D64E5DAA7D2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9059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6532" y="587023"/>
            <a:ext cx="4459112" cy="2698044"/>
          </a:xfrm>
        </p:spPr>
        <p:txBody>
          <a:bodyPr>
            <a:normAutofit/>
          </a:bodyPr>
          <a:lstStyle>
            <a:lvl1pPr algn="r">
              <a:defRPr sz="2800" b="1" i="0">
                <a:solidFill>
                  <a:srgbClr val="372D8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7821" y="3242027"/>
            <a:ext cx="4459112" cy="1314450"/>
          </a:xfrm>
        </p:spPr>
        <p:txBody>
          <a:bodyPr>
            <a:normAutofit/>
          </a:bodyPr>
          <a:lstStyle>
            <a:lvl1pPr marL="0" indent="0" algn="r">
              <a:buNone/>
              <a:defRPr sz="1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C94058-B16A-2943-954B-B2731749096E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E89F54-FF28-B044-83B7-699D4E0694F4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>
              <a:defRPr sz="2000"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sz="1800"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sz="1600"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52EB42-83FE-3643-804C-81BF373DB7F3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 i="0">
                <a:solidFill>
                  <a:srgbClr val="372D83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1547BEE-548D-8244-943C-C7518F48639F}"/>
              </a:ext>
            </a:extLst>
          </p:cNvPr>
          <p:cNvCxnSpPr>
            <a:cxnSpLocks/>
          </p:cNvCxnSpPr>
          <p:nvPr userDrawn="1"/>
        </p:nvCxnSpPr>
        <p:spPr>
          <a:xfrm>
            <a:off x="457200" y="970844"/>
            <a:ext cx="8686800" cy="0"/>
          </a:xfrm>
          <a:prstGeom prst="line">
            <a:avLst/>
          </a:prstGeom>
          <a:ln>
            <a:solidFill>
              <a:srgbClr val="372D83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B3A799-45EE-E745-8F88-F856AB52E7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219200"/>
            <a:ext cx="8229599" cy="295345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3/29/2020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9" r:id="rId3"/>
    <p:sldLayoutId id="2147493460" r:id="rId4"/>
    <p:sldLayoutId id="2147493461" r:id="rId5"/>
    <p:sldLayoutId id="2147493462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372D83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6/j.cjco.2020.03.006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F672E6-4284-3C43-8371-032795BA8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B7E42DD-91AB-3443-B260-1B1661CEE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8086" y="1061157"/>
            <a:ext cx="4586514" cy="2113316"/>
          </a:xfrm>
        </p:spPr>
        <p:txBody>
          <a:bodyPr>
            <a:normAutofit/>
          </a:bodyPr>
          <a:lstStyle/>
          <a:p>
            <a:r>
              <a:rPr lang="en-CA" b="0" dirty="0">
                <a:latin typeface="Arial Narrow" panose="020B0606020202030204" pitchFamily="34" charset="0"/>
              </a:rPr>
              <a:t>A Randomized Controlled Trial Evaluating the Efficacy and Safety of E-Cigarettes for Smoking Cessation</a:t>
            </a:r>
            <a:endParaRPr lang="en-US" sz="3600" b="1" dirty="0">
              <a:solidFill>
                <a:srgbClr val="372D83"/>
              </a:solidFill>
              <a:latin typeface="Arial Narrow" panose="020B0606020202030204" pitchFamily="34" charset="0"/>
              <a:cs typeface="Arial Narrow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2044" y="3402330"/>
            <a:ext cx="4642556" cy="1314450"/>
          </a:xfrm>
          <a:effectLst>
            <a:glow rad="1790700">
              <a:srgbClr val="FFC000">
                <a:alpha val="0"/>
              </a:srgbClr>
            </a:glow>
          </a:effectLst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Mark J. Eisenberg, </a:t>
            </a:r>
            <a:r>
              <a:rPr lang="en-US" b="0" dirty="0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MD MPH</a:t>
            </a:r>
          </a:p>
          <a:p>
            <a:pPr>
              <a:lnSpc>
                <a:spcPct val="90000"/>
              </a:lnSpc>
            </a:pPr>
            <a:r>
              <a:rPr lang="en-CA" b="0" dirty="0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Professor of Medicine</a:t>
            </a:r>
          </a:p>
          <a:p>
            <a:pPr>
              <a:lnSpc>
                <a:spcPct val="90000"/>
              </a:lnSpc>
            </a:pPr>
            <a:r>
              <a:rPr lang="en-CA" b="0" dirty="0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McGill University</a:t>
            </a:r>
            <a:endParaRPr lang="en-US" b="0" dirty="0">
              <a:effectLst>
                <a:glow rad="304800">
                  <a:srgbClr val="FFFF00">
                    <a:alpha val="19000"/>
                  </a:srgbClr>
                </a:glow>
              </a:effectLst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endParaRPr lang="en-US" b="0" dirty="0">
              <a:effectLst>
                <a:glow rad="304800">
                  <a:srgbClr val="FFFF00">
                    <a:alpha val="19000"/>
                  </a:srgbClr>
                </a:glow>
              </a:effectLst>
              <a:latin typeface="Arial Narrow"/>
              <a:cs typeface="Arial Narrow"/>
            </a:endParaRPr>
          </a:p>
          <a:p>
            <a:pPr>
              <a:lnSpc>
                <a:spcPct val="90000"/>
              </a:lnSpc>
            </a:pPr>
            <a:r>
              <a:rPr lang="en-US" b="0" dirty="0">
                <a:effectLst>
                  <a:glow rad="304800">
                    <a:srgbClr val="FFFF00">
                      <a:alpha val="19000"/>
                    </a:srgbClr>
                  </a:glow>
                </a:effectLst>
                <a:latin typeface="Arial Narrow"/>
                <a:cs typeface="Arial Narrow"/>
              </a:rPr>
              <a:t>for the E3 Investigators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sz="2400" dirty="0">
              <a:solidFill>
                <a:schemeClr val="bg1"/>
              </a:solidFill>
              <a:latin typeface="Arial Narrow" charset="0"/>
              <a:cs typeface="Arial Narrow" charset="0"/>
            </a:endParaRPr>
          </a:p>
          <a:p>
            <a:pPr algn="r">
              <a:lnSpc>
                <a:spcPct val="90000"/>
              </a:lnSpc>
            </a:pPr>
            <a:endParaRPr lang="en-US" sz="2000" dirty="0">
              <a:solidFill>
                <a:srgbClr val="372D83"/>
              </a:solidFill>
              <a:effectLst>
                <a:glow rad="304800">
                  <a:srgbClr val="FFFF00">
                    <a:alpha val="19000"/>
                  </a:srgbClr>
                </a:glow>
              </a:effectLst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543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88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E3 Trial – </a:t>
            </a:r>
            <a:r>
              <a:rPr lang="en-CA" sz="3200" dirty="0"/>
              <a:t>Point Prevalence Abstinence</a:t>
            </a:r>
            <a:br>
              <a:rPr lang="en-CA" sz="3200" dirty="0"/>
            </a:br>
            <a:endParaRPr lang="en-CA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49871"/>
              </p:ext>
            </p:extLst>
          </p:nvPr>
        </p:nvGraphicFramePr>
        <p:xfrm>
          <a:off x="914899" y="1045123"/>
          <a:ext cx="7769444" cy="318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64075" y="4160613"/>
            <a:ext cx="2593349" cy="369332"/>
            <a:chOff x="917356" y="4177591"/>
            <a:chExt cx="2593349" cy="369332"/>
          </a:xfrm>
        </p:grpSpPr>
        <p:sp>
          <p:nvSpPr>
            <p:cNvPr id="7" name="Rectangle 6"/>
            <p:cNvSpPr/>
            <p:nvPr/>
          </p:nvSpPr>
          <p:spPr>
            <a:xfrm>
              <a:off x="917356" y="4262034"/>
              <a:ext cx="190773" cy="201478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9775" y="4177591"/>
              <a:ext cx="246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Nicotine ECs &amp; Counseling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823004" y="4160613"/>
            <a:ext cx="3022768" cy="369332"/>
            <a:chOff x="1126906" y="4177591"/>
            <a:chExt cx="3022768" cy="369332"/>
          </a:xfrm>
        </p:grpSpPr>
        <p:sp>
          <p:nvSpPr>
            <p:cNvPr id="38" name="Rectangle 37"/>
            <p:cNvSpPr/>
            <p:nvPr/>
          </p:nvSpPr>
          <p:spPr>
            <a:xfrm>
              <a:off x="1126906" y="4262034"/>
              <a:ext cx="190773" cy="2014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78375" y="4177591"/>
              <a:ext cx="2871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Non-Nicotine ECs &amp; Counseling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911352" y="4160613"/>
            <a:ext cx="1266063" cy="369332"/>
            <a:chOff x="1203106" y="4177591"/>
            <a:chExt cx="1266063" cy="369332"/>
          </a:xfrm>
        </p:grpSpPr>
        <p:sp>
          <p:nvSpPr>
            <p:cNvPr id="41" name="Rectangle 40"/>
            <p:cNvSpPr/>
            <p:nvPr/>
          </p:nvSpPr>
          <p:spPr>
            <a:xfrm>
              <a:off x="1203106" y="4262034"/>
              <a:ext cx="190773" cy="201478"/>
            </a:xfrm>
            <a:prstGeom prst="rect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35525" y="4177591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Counseling</a:t>
              </a:r>
            </a:p>
          </p:txBody>
        </p:sp>
      </p:grpSp>
      <p:pic>
        <p:nvPicPr>
          <p:cNvPr id="20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931" y="2240796"/>
            <a:ext cx="46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 Narrow" panose="020B060602020203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955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09931" y="2240796"/>
            <a:ext cx="46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88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E3 Trial – </a:t>
            </a:r>
            <a:r>
              <a:rPr lang="en-CA" sz="3200" dirty="0"/>
              <a:t>Point Prevalence Abstinence</a:t>
            </a:r>
            <a:br>
              <a:rPr lang="en-CA" sz="3200" dirty="0"/>
            </a:br>
            <a:endParaRPr lang="en-CA" sz="3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994134"/>
              </p:ext>
            </p:extLst>
          </p:nvPr>
        </p:nvGraphicFramePr>
        <p:xfrm>
          <a:off x="914899" y="1045123"/>
          <a:ext cx="7769444" cy="3182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457201" y="1148443"/>
            <a:ext cx="6269748" cy="29983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894903" y="1620547"/>
            <a:ext cx="4609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Nicotine ECs &amp; Counseling vs Counseling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RD  12.8% 	(95% CI   4.0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CA" dirty="0">
                <a:latin typeface="Arial Narrow" panose="020B0606020202030204" pitchFamily="34" charset="0"/>
              </a:rPr>
              <a:t>21.6)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RR    2.4 	(95% CI   1.3</a:t>
            </a:r>
            <a:r>
              <a:rPr lang="en-US" dirty="0">
                <a:latin typeface="Arial Narrow" panose="020B0606020202030204" pitchFamily="34" charset="0"/>
              </a:rPr>
              <a:t>,   </a:t>
            </a:r>
            <a:r>
              <a:rPr lang="en-CA" dirty="0">
                <a:latin typeface="Arial Narrow" panose="020B0606020202030204" pitchFamily="34" charset="0"/>
              </a:rPr>
              <a:t>4.6)</a:t>
            </a:r>
          </a:p>
          <a:p>
            <a:endParaRPr lang="en-CA" dirty="0">
              <a:latin typeface="Arial Narrow" panose="020B0606020202030204" pitchFamily="34" charset="0"/>
            </a:endParaRPr>
          </a:p>
          <a:p>
            <a:r>
              <a:rPr lang="en-CA" dirty="0">
                <a:latin typeface="Arial Narrow" panose="020B0606020202030204" pitchFamily="34" charset="0"/>
              </a:rPr>
              <a:t>Non-Nicotine ECs &amp; Counseling vs Counseling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RD   8.2% 	(95% CI  -0.1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CA" dirty="0">
                <a:latin typeface="Arial Narrow" panose="020B0606020202030204" pitchFamily="34" charset="0"/>
              </a:rPr>
              <a:t>16.6)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RR   1.9 	(95% CI  </a:t>
            </a:r>
            <a:r>
              <a:rPr lang="en-CA" dirty="0">
                <a:solidFill>
                  <a:schemeClr val="bg1"/>
                </a:solidFill>
                <a:latin typeface="Arial Narrow" panose="020B0606020202030204" pitchFamily="34" charset="0"/>
              </a:rPr>
              <a:t>-</a:t>
            </a:r>
            <a:r>
              <a:rPr lang="en-CA" dirty="0">
                <a:latin typeface="Arial Narrow" panose="020B0606020202030204" pitchFamily="34" charset="0"/>
              </a:rPr>
              <a:t>1.0</a:t>
            </a:r>
            <a:r>
              <a:rPr lang="en-US" dirty="0">
                <a:latin typeface="Arial Narrow" panose="020B0606020202030204" pitchFamily="34" charset="0"/>
              </a:rPr>
              <a:t>,   </a:t>
            </a:r>
            <a:r>
              <a:rPr lang="en-CA" dirty="0">
                <a:latin typeface="Arial Narrow" panose="020B0606020202030204" pitchFamily="34" charset="0"/>
              </a:rPr>
              <a:t>3.8)</a:t>
            </a:r>
          </a:p>
        </p:txBody>
      </p:sp>
      <p:pic>
        <p:nvPicPr>
          <p:cNvPr id="23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1141" y="155417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3149" y="1975098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19427" y="26835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64075" y="4160613"/>
            <a:ext cx="2593349" cy="369332"/>
            <a:chOff x="917356" y="4177591"/>
            <a:chExt cx="2593349" cy="369332"/>
          </a:xfrm>
        </p:grpSpPr>
        <p:sp>
          <p:nvSpPr>
            <p:cNvPr id="26" name="Rectangle 25"/>
            <p:cNvSpPr/>
            <p:nvPr/>
          </p:nvSpPr>
          <p:spPr>
            <a:xfrm>
              <a:off x="917356" y="4262034"/>
              <a:ext cx="190773" cy="201478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49775" y="4177591"/>
              <a:ext cx="246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Nicotine ECs &amp; Counseling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23004" y="4160613"/>
            <a:ext cx="3022768" cy="369332"/>
            <a:chOff x="1126906" y="4177591"/>
            <a:chExt cx="3022768" cy="369332"/>
          </a:xfrm>
        </p:grpSpPr>
        <p:sp>
          <p:nvSpPr>
            <p:cNvPr id="29" name="Rectangle 28"/>
            <p:cNvSpPr/>
            <p:nvPr/>
          </p:nvSpPr>
          <p:spPr>
            <a:xfrm>
              <a:off x="1126906" y="4262034"/>
              <a:ext cx="190773" cy="2014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78375" y="4177591"/>
              <a:ext cx="2871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Non-Nicotine ECs &amp; Counseling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11352" y="4160613"/>
            <a:ext cx="1266063" cy="369332"/>
            <a:chOff x="1203106" y="4177591"/>
            <a:chExt cx="1266063" cy="369332"/>
          </a:xfrm>
        </p:grpSpPr>
        <p:sp>
          <p:nvSpPr>
            <p:cNvPr id="32" name="Rectangle 31"/>
            <p:cNvSpPr/>
            <p:nvPr/>
          </p:nvSpPr>
          <p:spPr>
            <a:xfrm>
              <a:off x="1203106" y="4262034"/>
              <a:ext cx="190773" cy="201478"/>
            </a:xfrm>
            <a:prstGeom prst="rect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35525" y="4177591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Counseling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793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5" grpId="0"/>
      <p:bldP spid="6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49"/>
            <a:ext cx="8229600" cy="857250"/>
          </a:xfrm>
        </p:spPr>
        <p:txBody>
          <a:bodyPr>
            <a:noAutofit/>
          </a:bodyPr>
          <a:lstStyle/>
          <a:p>
            <a:r>
              <a:rPr lang="en-CA" sz="3200" dirty="0"/>
              <a:t>E3 Trial – Cigarettes Smoked/Day</a:t>
            </a:r>
          </a:p>
        </p:txBody>
      </p:sp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373625" y="4160613"/>
            <a:ext cx="2593349" cy="369332"/>
            <a:chOff x="917356" y="4177591"/>
            <a:chExt cx="2593349" cy="369332"/>
          </a:xfrm>
        </p:grpSpPr>
        <p:sp>
          <p:nvSpPr>
            <p:cNvPr id="22" name="Rectangle 21"/>
            <p:cNvSpPr/>
            <p:nvPr/>
          </p:nvSpPr>
          <p:spPr>
            <a:xfrm>
              <a:off x="917356" y="4262034"/>
              <a:ext cx="190773" cy="201478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49775" y="4177591"/>
              <a:ext cx="246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Nicotine ECs &amp; Counseling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32554" y="4160613"/>
            <a:ext cx="3022768" cy="369332"/>
            <a:chOff x="1126906" y="4177591"/>
            <a:chExt cx="3022768" cy="369332"/>
          </a:xfrm>
        </p:grpSpPr>
        <p:sp>
          <p:nvSpPr>
            <p:cNvPr id="25" name="Rectangle 24"/>
            <p:cNvSpPr/>
            <p:nvPr/>
          </p:nvSpPr>
          <p:spPr>
            <a:xfrm>
              <a:off x="1126906" y="4262034"/>
              <a:ext cx="190773" cy="2014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8375" y="4177591"/>
              <a:ext cx="2871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Non-Nicotine ECs &amp; Counseling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20902" y="4160613"/>
            <a:ext cx="1266063" cy="369332"/>
            <a:chOff x="1203106" y="4177591"/>
            <a:chExt cx="1266063" cy="369332"/>
          </a:xfrm>
        </p:grpSpPr>
        <p:sp>
          <p:nvSpPr>
            <p:cNvPr id="28" name="Rectangle 27"/>
            <p:cNvSpPr/>
            <p:nvPr/>
          </p:nvSpPr>
          <p:spPr>
            <a:xfrm>
              <a:off x="1203106" y="4262034"/>
              <a:ext cx="190773" cy="201478"/>
            </a:xfrm>
            <a:prstGeom prst="rect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35525" y="4177591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Counseling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6427" y="2240796"/>
            <a:ext cx="79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 Narrow" panose="020B0606020202030204" pitchFamily="34" charset="0"/>
              </a:rPr>
              <a:t>Cigs</a:t>
            </a:r>
          </a:p>
          <a:p>
            <a:r>
              <a:rPr lang="en-CA" sz="2400" dirty="0">
                <a:latin typeface="Arial Narrow" panose="020B0606020202030204" pitchFamily="34" charset="0"/>
              </a:rPr>
              <a:t>/Day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E2255B7-49D4-4E06-9CAF-0DFB14036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8018017"/>
              </p:ext>
            </p:extLst>
          </p:nvPr>
        </p:nvGraphicFramePr>
        <p:xfrm>
          <a:off x="936170" y="1016051"/>
          <a:ext cx="7876721" cy="314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179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96427" y="2240796"/>
            <a:ext cx="792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 Narrow" panose="020B0606020202030204" pitchFamily="34" charset="0"/>
              </a:rPr>
              <a:t>Cigs</a:t>
            </a:r>
          </a:p>
          <a:p>
            <a:r>
              <a:rPr lang="en-CA" sz="2400" dirty="0">
                <a:latin typeface="Arial Narrow" panose="020B0606020202030204" pitchFamily="34" charset="0"/>
              </a:rPr>
              <a:t>/Day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449"/>
            <a:ext cx="8229600" cy="857250"/>
          </a:xfrm>
        </p:spPr>
        <p:txBody>
          <a:bodyPr>
            <a:noAutofit/>
          </a:bodyPr>
          <a:lstStyle/>
          <a:p>
            <a:r>
              <a:rPr lang="en-CA" sz="3200" dirty="0"/>
              <a:t>E3 Trial – Cigarettes Smoked/Day</a:t>
            </a:r>
          </a:p>
        </p:txBody>
      </p:sp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373625" y="4160613"/>
            <a:ext cx="2593349" cy="369332"/>
            <a:chOff x="917356" y="4177591"/>
            <a:chExt cx="2593349" cy="369332"/>
          </a:xfrm>
        </p:grpSpPr>
        <p:sp>
          <p:nvSpPr>
            <p:cNvPr id="22" name="Rectangle 21"/>
            <p:cNvSpPr/>
            <p:nvPr/>
          </p:nvSpPr>
          <p:spPr>
            <a:xfrm>
              <a:off x="917356" y="4262034"/>
              <a:ext cx="190773" cy="201478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49775" y="4177591"/>
              <a:ext cx="246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Nicotine ECs &amp; Counseling</a:t>
              </a:r>
            </a:p>
          </p:txBody>
        </p:sp>
      </p:grp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C0491C81-47DA-4E85-ACD6-132131D633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352721"/>
              </p:ext>
            </p:extLst>
          </p:nvPr>
        </p:nvGraphicFramePr>
        <p:xfrm>
          <a:off x="936170" y="1016051"/>
          <a:ext cx="7876721" cy="314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032554" y="4160613"/>
            <a:ext cx="3022768" cy="369332"/>
            <a:chOff x="1126906" y="4177591"/>
            <a:chExt cx="3022768" cy="369332"/>
          </a:xfrm>
        </p:grpSpPr>
        <p:sp>
          <p:nvSpPr>
            <p:cNvPr id="25" name="Rectangle 24"/>
            <p:cNvSpPr/>
            <p:nvPr/>
          </p:nvSpPr>
          <p:spPr>
            <a:xfrm>
              <a:off x="1126906" y="4262034"/>
              <a:ext cx="190773" cy="2014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78375" y="4177591"/>
              <a:ext cx="2871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Non-Nicotine ECs &amp; Counseling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20902" y="4160613"/>
            <a:ext cx="1266063" cy="369332"/>
            <a:chOff x="1203106" y="4177591"/>
            <a:chExt cx="1266063" cy="369332"/>
          </a:xfrm>
        </p:grpSpPr>
        <p:sp>
          <p:nvSpPr>
            <p:cNvPr id="28" name="Rectangle 27"/>
            <p:cNvSpPr/>
            <p:nvPr/>
          </p:nvSpPr>
          <p:spPr>
            <a:xfrm>
              <a:off x="1203106" y="4262034"/>
              <a:ext cx="190773" cy="201478"/>
            </a:xfrm>
            <a:prstGeom prst="rect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35525" y="4177591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Counseling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5E2E8477-284D-4951-A21D-7B70733988A7}"/>
              </a:ext>
            </a:extLst>
          </p:cNvPr>
          <p:cNvSpPr/>
          <p:nvPr/>
        </p:nvSpPr>
        <p:spPr>
          <a:xfrm>
            <a:off x="174211" y="1016051"/>
            <a:ext cx="7254844" cy="30426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CA" dirty="0"/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755EB222-9CB9-4591-9755-B7C3D4978A88}"/>
              </a:ext>
            </a:extLst>
          </p:cNvPr>
          <p:cNvSpPr txBox="1"/>
          <p:nvPr/>
        </p:nvSpPr>
        <p:spPr>
          <a:xfrm>
            <a:off x="1902598" y="1798727"/>
            <a:ext cx="47372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CA" sz="1800" dirty="0">
                <a:latin typeface="Arial Narrow" panose="020B0606020202030204" pitchFamily="34" charset="0"/>
              </a:rPr>
              <a:t>Nicotine ECs &amp; Counseling vs Counseling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Arial Narrow" panose="020B0606020202030204" pitchFamily="34" charset="0"/>
              </a:rPr>
              <a:t>Mean Difference  -5.7	(95% CI  -8.0, -3.3)</a:t>
            </a:r>
          </a:p>
          <a:p>
            <a:endParaRPr lang="en-CA" sz="1800" dirty="0">
              <a:latin typeface="Arial Narrow" panose="020B0606020202030204" pitchFamily="34" charset="0"/>
            </a:endParaRPr>
          </a:p>
          <a:p>
            <a:r>
              <a:rPr lang="en-CA" sz="1800" dirty="0">
                <a:latin typeface="Arial Narrow" panose="020B0606020202030204" pitchFamily="34" charset="0"/>
              </a:rPr>
              <a:t>Non-Nicotine ECs &amp; Counseling vs Counseling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0">
                <a:latin typeface="Arial Narrow" panose="020B0606020202030204" pitchFamily="34" charset="0"/>
              </a:rPr>
              <a:t>Mean Difference  -3.6	(95% CI  -6.3, -1.0)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4216" y="2460933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latin typeface="Arial Narrow" panose="020B0606020202030204" pitchFamily="34" charset="0"/>
              </a:rPr>
              <a:t>8</a:t>
            </a:r>
            <a:endParaRPr lang="en-CA" dirty="0"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20143" y="221900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 Narrow" panose="020B0606020202030204" pitchFamily="34" charset="0"/>
              </a:rPr>
              <a:t>10</a:t>
            </a:r>
            <a:endParaRPr lang="en-CA" dirty="0"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82050" y="1838651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Arial Narrow" panose="020B0606020202030204" pitchFamily="34" charset="0"/>
              </a:rPr>
              <a:t>14</a:t>
            </a:r>
            <a:endParaRPr lang="en-CA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5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3" grpId="0"/>
      <p:bldP spid="31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E3 Trial – Continuous Abstinence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723256"/>
              </p:ext>
            </p:extLst>
          </p:nvPr>
        </p:nvGraphicFramePr>
        <p:xfrm>
          <a:off x="953146" y="1111017"/>
          <a:ext cx="7640664" cy="299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9931" y="2240796"/>
            <a:ext cx="46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 Narrow" panose="020B0606020202030204" pitchFamily="34" charset="0"/>
              </a:rPr>
              <a:t>%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73625" y="4160613"/>
            <a:ext cx="2593349" cy="369332"/>
            <a:chOff x="917356" y="4177591"/>
            <a:chExt cx="2593349" cy="369332"/>
          </a:xfrm>
        </p:grpSpPr>
        <p:sp>
          <p:nvSpPr>
            <p:cNvPr id="21" name="Rectangle 20"/>
            <p:cNvSpPr/>
            <p:nvPr/>
          </p:nvSpPr>
          <p:spPr>
            <a:xfrm>
              <a:off x="917356" y="4262034"/>
              <a:ext cx="190773" cy="201478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9775" y="4177591"/>
              <a:ext cx="246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Nicotine ECs &amp; Counseling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032554" y="4160613"/>
            <a:ext cx="3022768" cy="369332"/>
            <a:chOff x="1126906" y="4177591"/>
            <a:chExt cx="3022768" cy="369332"/>
          </a:xfrm>
        </p:grpSpPr>
        <p:sp>
          <p:nvSpPr>
            <p:cNvPr id="24" name="Rectangle 23"/>
            <p:cNvSpPr/>
            <p:nvPr/>
          </p:nvSpPr>
          <p:spPr>
            <a:xfrm>
              <a:off x="1126906" y="4262034"/>
              <a:ext cx="190773" cy="2014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78375" y="4177591"/>
              <a:ext cx="2871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Non-Nicotine ECs &amp; Counseling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120902" y="4160613"/>
            <a:ext cx="1266063" cy="369332"/>
            <a:chOff x="1203106" y="4177591"/>
            <a:chExt cx="1266063" cy="369332"/>
          </a:xfrm>
        </p:grpSpPr>
        <p:sp>
          <p:nvSpPr>
            <p:cNvPr id="27" name="Rectangle 26"/>
            <p:cNvSpPr/>
            <p:nvPr/>
          </p:nvSpPr>
          <p:spPr>
            <a:xfrm>
              <a:off x="1203106" y="4262034"/>
              <a:ext cx="190773" cy="201478"/>
            </a:xfrm>
            <a:prstGeom prst="rect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35525" y="4177591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Counseling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792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09931" y="2240796"/>
            <a:ext cx="46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rial Narrow" panose="020B0606020202030204" pitchFamily="34" charset="0"/>
              </a:rPr>
              <a:t>%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E3 Trial – Continuous Abstinence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8003399"/>
              </p:ext>
            </p:extLst>
          </p:nvPr>
        </p:nvGraphicFramePr>
        <p:xfrm>
          <a:off x="953146" y="1111017"/>
          <a:ext cx="7640664" cy="2995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7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09931" y="1147672"/>
            <a:ext cx="6457979" cy="29275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2163206" y="1587624"/>
            <a:ext cx="47427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Nicotine ECs &amp; Counseling vs Counseling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RD   3.9% 	(95% CI  -0.1</a:t>
            </a:r>
            <a:r>
              <a:rPr lang="en-US" dirty="0">
                <a:latin typeface="Arial Narrow" panose="020B0606020202030204" pitchFamily="34" charset="0"/>
              </a:rPr>
              <a:t>,   </a:t>
            </a:r>
            <a:r>
              <a:rPr lang="en-CA" dirty="0">
                <a:latin typeface="Arial Narrow" panose="020B0606020202030204" pitchFamily="34" charset="0"/>
              </a:rPr>
              <a:t>7.9)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RR   5.7 	(95% CI   0.7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CA" dirty="0">
                <a:latin typeface="Arial Narrow" panose="020B0606020202030204" pitchFamily="34" charset="0"/>
              </a:rPr>
              <a:t>46.4)</a:t>
            </a:r>
          </a:p>
          <a:p>
            <a:endParaRPr lang="en-CA" dirty="0">
              <a:latin typeface="Arial Narrow" panose="020B0606020202030204" pitchFamily="34" charset="0"/>
            </a:endParaRPr>
          </a:p>
          <a:p>
            <a:r>
              <a:rPr lang="en-CA" dirty="0">
                <a:latin typeface="Arial Narrow" panose="020B0606020202030204" pitchFamily="34" charset="0"/>
              </a:rPr>
              <a:t>Non-Nicotine ECs &amp; Counseling vs Counseling Alone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RD   2.3% 	(95% CI  -1.1</a:t>
            </a:r>
            <a:r>
              <a:rPr lang="en-US" dirty="0">
                <a:latin typeface="Arial Narrow" panose="020B0606020202030204" pitchFamily="34" charset="0"/>
              </a:rPr>
              <a:t>,   </a:t>
            </a:r>
            <a:r>
              <a:rPr lang="en-CA" dirty="0">
                <a:latin typeface="Arial Narrow" panose="020B0606020202030204" pitchFamily="34" charset="0"/>
              </a:rPr>
              <a:t>5.8)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Arial Narrow" panose="020B0606020202030204" pitchFamily="34" charset="0"/>
              </a:rPr>
              <a:t>RR   3.8 	(95% CI   0.4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CA" dirty="0">
                <a:latin typeface="Arial Narrow" panose="020B0606020202030204" pitchFamily="34" charset="0"/>
              </a:rPr>
              <a:t>33.6)</a:t>
            </a:r>
          </a:p>
          <a:p>
            <a:endParaRPr lang="en-CA" dirty="0">
              <a:latin typeface="Arial Narrow" panose="020B0606020202030204" pitchFamily="34" charset="0"/>
            </a:endParaRPr>
          </a:p>
          <a:p>
            <a:endParaRPr lang="en-CA" dirty="0">
              <a:latin typeface="Arial Narrow" panose="020B0606020202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78330" y="25154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12600" y="27966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5405" y="31961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latin typeface="Arial Narrow" panose="020B0606020202030204" pitchFamily="34" charset="0"/>
              </a:rPr>
              <a:t>1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73625" y="4160613"/>
            <a:ext cx="2593349" cy="369332"/>
            <a:chOff x="917356" y="4177591"/>
            <a:chExt cx="2593349" cy="369332"/>
          </a:xfrm>
        </p:grpSpPr>
        <p:sp>
          <p:nvSpPr>
            <p:cNvPr id="24" name="Rectangle 23"/>
            <p:cNvSpPr/>
            <p:nvPr/>
          </p:nvSpPr>
          <p:spPr>
            <a:xfrm>
              <a:off x="917356" y="4262034"/>
              <a:ext cx="190773" cy="201478"/>
            </a:xfrm>
            <a:prstGeom prst="rect">
              <a:avLst/>
            </a:prstGeom>
            <a:solidFill>
              <a:schemeClr val="accent6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49775" y="4177591"/>
              <a:ext cx="2460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Nicotine ECs &amp; Counseling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2554" y="4160613"/>
            <a:ext cx="3022768" cy="369332"/>
            <a:chOff x="1126906" y="4177591"/>
            <a:chExt cx="3022768" cy="369332"/>
          </a:xfrm>
        </p:grpSpPr>
        <p:sp>
          <p:nvSpPr>
            <p:cNvPr id="27" name="Rectangle 26"/>
            <p:cNvSpPr/>
            <p:nvPr/>
          </p:nvSpPr>
          <p:spPr>
            <a:xfrm>
              <a:off x="1126906" y="4262034"/>
              <a:ext cx="190773" cy="20147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78375" y="4177591"/>
              <a:ext cx="2871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Non-Nicotine ECs &amp; Counseling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20902" y="4160613"/>
            <a:ext cx="1266063" cy="369332"/>
            <a:chOff x="1203106" y="4177591"/>
            <a:chExt cx="1266063" cy="369332"/>
          </a:xfrm>
        </p:grpSpPr>
        <p:sp>
          <p:nvSpPr>
            <p:cNvPr id="30" name="Rectangle 29"/>
            <p:cNvSpPr/>
            <p:nvPr/>
          </p:nvSpPr>
          <p:spPr>
            <a:xfrm>
              <a:off x="1203106" y="4262034"/>
              <a:ext cx="190773" cy="201478"/>
            </a:xfrm>
            <a:prstGeom prst="rect">
              <a:avLst/>
            </a:prstGeom>
            <a:solidFill>
              <a:schemeClr val="accent4"/>
            </a:solidFill>
            <a:ln w="31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dirty="0"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35525" y="4177591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latin typeface="Arial Narrow" panose="020B0606020202030204" pitchFamily="34" charset="0"/>
                </a:rPr>
                <a:t>Counseling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91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717"/>
            <a:ext cx="8441870" cy="409657"/>
          </a:xfrm>
        </p:spPr>
        <p:txBody>
          <a:bodyPr>
            <a:noAutofit/>
          </a:bodyPr>
          <a:lstStyle/>
          <a:p>
            <a:r>
              <a:rPr lang="en-CA" sz="3200" dirty="0"/>
              <a:t>E3 Trial – Serious Adverse Events (SAEs, 12 weeks)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9C860B7-D8B6-4B2E-919C-1823AFECB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58802"/>
              </p:ext>
            </p:extLst>
          </p:nvPr>
        </p:nvGraphicFramePr>
        <p:xfrm>
          <a:off x="244929" y="1085003"/>
          <a:ext cx="8654141" cy="3284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847">
                  <a:extLst>
                    <a:ext uri="{9D8B030D-6E8A-4147-A177-3AD203B41FA5}">
                      <a16:colId xmlns:a16="http://schemas.microsoft.com/office/drawing/2014/main" val="2835413842"/>
                    </a:ext>
                  </a:extLst>
                </a:gridCol>
                <a:gridCol w="665703">
                  <a:extLst>
                    <a:ext uri="{9D8B030D-6E8A-4147-A177-3AD203B41FA5}">
                      <a16:colId xmlns:a16="http://schemas.microsoft.com/office/drawing/2014/main" val="1095774926"/>
                    </a:ext>
                  </a:extLst>
                </a:gridCol>
                <a:gridCol w="665703">
                  <a:extLst>
                    <a:ext uri="{9D8B030D-6E8A-4147-A177-3AD203B41FA5}">
                      <a16:colId xmlns:a16="http://schemas.microsoft.com/office/drawing/2014/main" val="955075791"/>
                    </a:ext>
                  </a:extLst>
                </a:gridCol>
                <a:gridCol w="665703">
                  <a:extLst>
                    <a:ext uri="{9D8B030D-6E8A-4147-A177-3AD203B41FA5}">
                      <a16:colId xmlns:a16="http://schemas.microsoft.com/office/drawing/2014/main" val="393185107"/>
                    </a:ext>
                  </a:extLst>
                </a:gridCol>
                <a:gridCol w="665703">
                  <a:extLst>
                    <a:ext uri="{9D8B030D-6E8A-4147-A177-3AD203B41FA5}">
                      <a16:colId xmlns:a16="http://schemas.microsoft.com/office/drawing/2014/main" val="902204865"/>
                    </a:ext>
                  </a:extLst>
                </a:gridCol>
                <a:gridCol w="2884714">
                  <a:extLst>
                    <a:ext uri="{9D8B030D-6E8A-4147-A177-3AD203B41FA5}">
                      <a16:colId xmlns:a16="http://schemas.microsoft.com/office/drawing/2014/main" val="1670770522"/>
                    </a:ext>
                  </a:extLst>
                </a:gridCol>
                <a:gridCol w="1081768">
                  <a:extLst>
                    <a:ext uri="{9D8B030D-6E8A-4147-A177-3AD203B41FA5}">
                      <a16:colId xmlns:a16="http://schemas.microsoft.com/office/drawing/2014/main" val="3297497090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algn="l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Age</a:t>
                      </a:r>
                      <a:endParaRPr lang="en-CA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Sex</a:t>
                      </a:r>
                      <a:endParaRPr lang="en-CA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Years Smoked</a:t>
                      </a:r>
                      <a:endParaRPr lang="en-CA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Cigs / Day</a:t>
                      </a:r>
                      <a:endParaRPr lang="en-CA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Medical History</a:t>
                      </a:r>
                      <a:endParaRPr lang="en-CA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Time to Event (Days)</a:t>
                      </a:r>
                      <a:endParaRPr lang="en-CA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368439"/>
                  </a:ext>
                </a:extLst>
              </a:tr>
              <a:tr h="228600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n-CA" sz="16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Nicotine</a:t>
                      </a:r>
                      <a:r>
                        <a:rPr lang="en-CA" sz="1600" b="1" u="none" strike="noStrike" dirty="0">
                          <a:effectLst/>
                          <a:latin typeface="Arial Narrow" panose="020B0606020202030204" pitchFamily="34" charset="0"/>
                        </a:rPr>
                        <a:t> ECs &amp; Counseling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6035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   COPD Exacerbation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58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 Anxiety, Depression, COPD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907349"/>
                  </a:ext>
                </a:extLst>
              </a:tr>
              <a:tr h="228600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n-CA" sz="1600" b="1" u="none" strike="noStrike" dirty="0">
                          <a:effectLst/>
                          <a:latin typeface="Arial Narrow" panose="020B0606020202030204" pitchFamily="34" charset="0"/>
                        </a:rPr>
                        <a:t>Non-Nicotine ECs &amp; Counseling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0309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   Appendicitis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63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F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Angina, COPD, DLP, HTN, PCI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31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557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   Neoplastic Cecal Lesion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91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176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   Myocardial Infarction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64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49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COPD, DM, DLP, HTN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944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   Chest Pain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66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600" u="none" strike="noStrike" dirty="0">
                          <a:effectLst/>
                          <a:latin typeface="Arial Narrow" panose="020B0606020202030204" pitchFamily="34" charset="0"/>
                        </a:rPr>
                        <a:t>DM, DLP, HTN,  MI, PCI 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88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333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   Epistaxis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67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Angina, DM, DLP, PCI, Prostate CA 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39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056691"/>
                  </a:ext>
                </a:extLst>
              </a:tr>
              <a:tr h="228600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en-CA" sz="1600" b="1" u="none" strike="noStrike" dirty="0">
                          <a:effectLst/>
                          <a:latin typeface="Arial Narrow" panose="020B0606020202030204" pitchFamily="34" charset="0"/>
                        </a:rPr>
                        <a:t>  Counseling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06935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   Critical Limb Ischemia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50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DM</a:t>
                      </a:r>
                      <a:r>
                        <a:rPr lang="en-CA" sz="1600" u="none" strike="noStrike">
                          <a:effectLst/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D</a:t>
                      </a:r>
                      <a:r>
                        <a:rPr lang="en-CA" sz="1600" u="none" strike="noStrike">
                          <a:effectLst/>
                          <a:latin typeface="Arial Narrow" panose="020B0606020202030204" pitchFamily="34" charset="0"/>
                        </a:rPr>
                        <a:t>LP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43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4793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   Urinary Tract Infection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60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M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48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40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HTN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600" u="none" strike="noStrike" dirty="0">
                          <a:effectLst/>
                          <a:latin typeface="Arial Narrow" panose="020B0606020202030204" pitchFamily="34" charset="0"/>
                        </a:rPr>
                        <a:t>16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172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03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E3 Trial – Conclusions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3385"/>
            <a:ext cx="8229600" cy="3499757"/>
          </a:xfrm>
        </p:spPr>
        <p:txBody>
          <a:bodyPr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CA" sz="2200" dirty="0"/>
              <a:t>Nicotine ECs with individual counseling for 12 weeks is efficacious for smoking cessation compared to counseling alone.</a:t>
            </a:r>
          </a:p>
          <a:p>
            <a:pPr algn="just">
              <a:spcAft>
                <a:spcPts val="600"/>
              </a:spcAft>
            </a:pPr>
            <a:r>
              <a:rPr lang="en-CA" sz="2200" dirty="0"/>
              <a:t>Non-nicotine ECs with individual counseling has benefits between those of nicotine ECs with counseling and counseling alone.</a:t>
            </a:r>
          </a:p>
          <a:p>
            <a:pPr algn="just">
              <a:spcAft>
                <a:spcPts val="600"/>
              </a:spcAft>
            </a:pPr>
            <a:r>
              <a:rPr lang="en-CA" sz="2200" dirty="0"/>
              <a:t>Few SAEs occurred. However, there remains a need for additional safety data. </a:t>
            </a:r>
          </a:p>
          <a:p>
            <a:pPr algn="just">
              <a:spcAft>
                <a:spcPts val="600"/>
              </a:spcAft>
            </a:pPr>
            <a:r>
              <a:rPr lang="en-US" sz="2200" dirty="0"/>
              <a:t>Longer-term follow-up data from the E3 Trial will determine if benefits persist over time.</a:t>
            </a:r>
            <a:endParaRPr lang="en-CA" sz="2200" dirty="0"/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6725" y="7873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372D83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3200" dirty="0"/>
              <a:t>E3 Trial – Team</a:t>
            </a:r>
            <a:endParaRPr lang="en-CA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" t="-1" r="328" b="22116"/>
          <a:stretch/>
        </p:blipFill>
        <p:spPr>
          <a:xfrm>
            <a:off x="466725" y="550314"/>
            <a:ext cx="8677275" cy="96439"/>
          </a:xfrm>
          <a:prstGeom prst="rect">
            <a:avLst/>
          </a:prstGeom>
        </p:spPr>
      </p:pic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  <p:graphicFrame>
        <p:nvGraphicFramePr>
          <p:cNvPr id="10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48055"/>
              </p:ext>
            </p:extLst>
          </p:nvPr>
        </p:nvGraphicFramePr>
        <p:xfrm>
          <a:off x="261525" y="664877"/>
          <a:ext cx="8640000" cy="79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000">
                  <a:extLst>
                    <a:ext uri="{9D8B030D-6E8A-4147-A177-3AD203B41FA5}">
                      <a16:colId xmlns:a16="http://schemas.microsoft.com/office/drawing/2014/main" val="3715539961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954528189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406160593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108878760"/>
                    </a:ext>
                  </a:extLst>
                </a:gridCol>
              </a:tblGrid>
              <a:tr h="2397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Steering Committee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>
                          <a:latin typeface="Arial Narrow" panose="020B0606020202030204" pitchFamily="34" charset="0"/>
                        </a:rPr>
                        <a:t>Trial</a:t>
                      </a:r>
                      <a:r>
                        <a:rPr lang="en-CA" sz="1000" b="1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CA" sz="1000" b="1" dirty="0">
                          <a:latin typeface="Arial Narrow" panose="020B0606020202030204" pitchFamily="34" charset="0"/>
                        </a:rPr>
                        <a:t>Coordinators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CA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698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Mark J. Eisenberg (Chair)</a:t>
                      </a:r>
                      <a:r>
                        <a:rPr lang="en-US" sz="1000" b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,</a:t>
                      </a:r>
                      <a:r>
                        <a:rPr lang="en-US" sz="1000" b="1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 </a:t>
                      </a:r>
                      <a:r>
                        <a:rPr lang="en-US" sz="1000" b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MD MPH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Jewish General Hospital/McGill University, Montreal, QC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Kristian Filion</a:t>
                      </a:r>
                      <a:r>
                        <a:rPr lang="en-US" sz="1000" b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, PhD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Jewish General Hospital/McGill University, Montreal, QC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Andréa</a:t>
                      </a:r>
                      <a:r>
                        <a:rPr lang="en-US" sz="1000" b="1" u="none" strike="noStrike" baseline="0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 Hébert-Losier</a:t>
                      </a:r>
                      <a:r>
                        <a:rPr lang="en-US" sz="1000" b="0" u="none" strike="noStrike" baseline="0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, MSc</a:t>
                      </a:r>
                      <a:endParaRPr lang="en-US" sz="1000" b="0" u="none" strike="noStrike" dirty="0"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Jewish General Hospital, Montreal, QC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Sarah Windle</a:t>
                      </a:r>
                      <a:r>
                        <a:rPr lang="en-US" sz="1000" b="0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, MPH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u="none" strike="noStrike" dirty="0">
                          <a:effectLst/>
                          <a:latin typeface="Arial Narrow" panose="020B0606020202030204" pitchFamily="34" charset="0"/>
                          <a:cs typeface="Calibri" pitchFamily="34" charset="0"/>
                        </a:rPr>
                        <a:t>Jewish General Hospital, Montreal, QC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582968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209482"/>
              </p:ext>
            </p:extLst>
          </p:nvPr>
        </p:nvGraphicFramePr>
        <p:xfrm>
          <a:off x="260418" y="3632355"/>
          <a:ext cx="8668108" cy="79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329796925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345164626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813605205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345755829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055459926"/>
                    </a:ext>
                  </a:extLst>
                </a:gridCol>
                <a:gridCol w="511892">
                  <a:extLst>
                    <a:ext uri="{9D8B030D-6E8A-4147-A177-3AD203B41FA5}">
                      <a16:colId xmlns:a16="http://schemas.microsoft.com/office/drawing/2014/main" val="2582023533"/>
                    </a:ext>
                  </a:extLst>
                </a:gridCol>
                <a:gridCol w="1006951">
                  <a:extLst>
                    <a:ext uri="{9D8B030D-6E8A-4147-A177-3AD203B41FA5}">
                      <a16:colId xmlns:a16="http://schemas.microsoft.com/office/drawing/2014/main" val="3912025098"/>
                    </a:ext>
                  </a:extLst>
                </a:gridCol>
                <a:gridCol w="482215">
                  <a:extLst>
                    <a:ext uri="{9D8B030D-6E8A-4147-A177-3AD203B41FA5}">
                      <a16:colId xmlns:a16="http://schemas.microsoft.com/office/drawing/2014/main" val="927369999"/>
                    </a:ext>
                  </a:extLst>
                </a:gridCol>
                <a:gridCol w="925771">
                  <a:extLst>
                    <a:ext uri="{9D8B030D-6E8A-4147-A177-3AD203B41FA5}">
                      <a16:colId xmlns:a16="http://schemas.microsoft.com/office/drawing/2014/main" val="86312878"/>
                    </a:ext>
                  </a:extLst>
                </a:gridCol>
                <a:gridCol w="457553">
                  <a:extLst>
                    <a:ext uri="{9D8B030D-6E8A-4147-A177-3AD203B41FA5}">
                      <a16:colId xmlns:a16="http://schemas.microsoft.com/office/drawing/2014/main" val="444836800"/>
                    </a:ext>
                  </a:extLst>
                </a:gridCol>
                <a:gridCol w="1467726">
                  <a:extLst>
                    <a:ext uri="{9D8B030D-6E8A-4147-A177-3AD203B41FA5}">
                      <a16:colId xmlns:a16="http://schemas.microsoft.com/office/drawing/2014/main" val="386508090"/>
                    </a:ext>
                  </a:extLst>
                </a:gridCol>
              </a:tblGrid>
              <a:tr h="242920">
                <a:tc gridSpan="6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Data Safety Monitoring Board</a:t>
                      </a:r>
                      <a:endParaRPr lang="en-CA" sz="10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r>
                        <a:rPr lang="en-CA" sz="1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Endpoints Evaluation Committee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063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000" b="1" dirty="0">
                          <a:latin typeface="Arial Narrow" panose="020B0606020202030204" pitchFamily="34" charset="0"/>
                        </a:rPr>
                        <a:t>Peter Faris (Chair)</a:t>
                      </a:r>
                      <a:r>
                        <a:rPr lang="en-CA" sz="1000" b="0" dirty="0">
                          <a:latin typeface="Arial Narrow" panose="020B0606020202030204" pitchFamily="34" charset="0"/>
                        </a:rPr>
                        <a:t>, PhD</a:t>
                      </a:r>
                    </a:p>
                    <a:p>
                      <a:r>
                        <a:rPr lang="en-CA" sz="1000" i="1" dirty="0">
                          <a:latin typeface="Arial Narrow" panose="020B0606020202030204" pitchFamily="34" charset="0"/>
                        </a:rPr>
                        <a:t>University of Calgary,</a:t>
                      </a:r>
                    </a:p>
                    <a:p>
                      <a:r>
                        <a:rPr lang="en-CA" sz="1000" i="1" dirty="0">
                          <a:latin typeface="Arial Narrow" panose="020B0606020202030204" pitchFamily="34" charset="0"/>
                        </a:rPr>
                        <a:t>Calgary, AB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CA" sz="1000" b="1" dirty="0">
                          <a:latin typeface="Arial Narrow" panose="020B0606020202030204" pitchFamily="34" charset="0"/>
                        </a:rPr>
                        <a:t>Finlay McAlister</a:t>
                      </a:r>
                      <a:r>
                        <a:rPr lang="en-CA" sz="1000" b="0" dirty="0">
                          <a:latin typeface="Arial Narrow" panose="020B0606020202030204" pitchFamily="34" charset="0"/>
                        </a:rPr>
                        <a:t>, MD</a:t>
                      </a:r>
                    </a:p>
                    <a:p>
                      <a:r>
                        <a:rPr lang="en-CA" sz="1000" i="1" dirty="0">
                          <a:latin typeface="Arial Narrow" panose="020B0606020202030204" pitchFamily="34" charset="0"/>
                        </a:rPr>
                        <a:t>University of Alberta, Edmonton, AB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dirty="0">
                          <a:latin typeface="Arial Narrow" panose="020B0606020202030204" pitchFamily="34" charset="0"/>
                        </a:rPr>
                        <a:t>Andrea Gershon</a:t>
                      </a:r>
                      <a:r>
                        <a:rPr lang="en-CA" sz="1000" b="0" dirty="0">
                          <a:latin typeface="Arial Narrow" panose="020B0606020202030204" pitchFamily="34" charset="0"/>
                        </a:rPr>
                        <a:t>, MD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i="1" dirty="0">
                          <a:latin typeface="Arial Narrow" panose="020B0606020202030204" pitchFamily="34" charset="0"/>
                        </a:rPr>
                        <a:t>Sunnybrook Health Sciences Centre, Toronto,</a:t>
                      </a:r>
                      <a:r>
                        <a:rPr lang="en-CA" sz="1000" i="1" baseline="0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CA" sz="1000" i="1" dirty="0">
                          <a:latin typeface="Arial Narrow" panose="020B0606020202030204" pitchFamily="34" charset="0"/>
                        </a:rPr>
                        <a:t>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0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 sz="1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sz="1000" b="1" dirty="0">
                          <a:latin typeface="Arial Narrow" panose="020B0606020202030204" pitchFamily="34" charset="0"/>
                        </a:rPr>
                        <a:t>Patrick Lawler</a:t>
                      </a:r>
                      <a:r>
                        <a:rPr lang="en-CA" sz="1000" b="0" dirty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en-CA" sz="1000" b="0" baseline="0" dirty="0">
                          <a:latin typeface="Arial Narrow" panose="020B0606020202030204" pitchFamily="34" charset="0"/>
                        </a:rPr>
                        <a:t> MD</a:t>
                      </a:r>
                      <a:endParaRPr lang="en-CA" sz="1000" b="0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en-CA" sz="1000" i="1" dirty="0">
                          <a:latin typeface="Arial Narrow" panose="020B0606020202030204" pitchFamily="34" charset="0"/>
                        </a:rPr>
                        <a:t>Toronto General Hospital, Toronto, 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CA" sz="10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Ali Abualsaud</a:t>
                      </a:r>
                      <a:r>
                        <a:rPr lang="en-CA" sz="10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CA" sz="1000" b="0" kern="1200" baseline="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MD</a:t>
                      </a:r>
                      <a:endParaRPr lang="en-CA" sz="10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CA" sz="1000" i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Jewish General Hospital, Montréal, QC</a:t>
                      </a:r>
                      <a:endParaRPr lang="en-CA" sz="10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000" b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Ratna Samanta</a:t>
                      </a:r>
                      <a:r>
                        <a:rPr lang="en-CA" sz="1000" b="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, MD</a:t>
                      </a:r>
                    </a:p>
                    <a:p>
                      <a:r>
                        <a:rPr lang="en-CA" sz="1000" i="1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McGill University Health Centre, Montréal, QC</a:t>
                      </a:r>
                      <a:endParaRPr lang="en-CA" sz="100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2509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621329"/>
              </p:ext>
            </p:extLst>
          </p:nvPr>
        </p:nvGraphicFramePr>
        <p:xfrm>
          <a:off x="261525" y="1468962"/>
          <a:ext cx="8640000" cy="243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640000">
                  <a:extLst>
                    <a:ext uri="{9D8B030D-6E8A-4147-A177-3AD203B41FA5}">
                      <a16:colId xmlns:a16="http://schemas.microsoft.com/office/drawing/2014/main" val="3781258637"/>
                    </a:ext>
                  </a:extLst>
                </a:gridCol>
              </a:tblGrid>
              <a:tr h="241536">
                <a:tc>
                  <a:txBody>
                    <a:bodyPr/>
                    <a:lstStyle/>
                    <a:p>
                      <a:r>
                        <a:rPr lang="en-CA" sz="10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Calibri" pitchFamily="34" charset="0"/>
                        </a:rPr>
                        <a:t>Site Investigators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379767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84609" y="1733684"/>
            <a:ext cx="8616916" cy="18810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lvl="0">
              <a:defRPr/>
            </a:pPr>
            <a:endParaRPr lang="fr-FR" sz="9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fr-FR" sz="9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lvl="0">
              <a:defRPr/>
            </a:pPr>
            <a:endParaRPr lang="en-CA" sz="9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endParaRPr lang="de-DE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CA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CA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CA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en-CA" sz="900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5057" y="1729191"/>
            <a:ext cx="4211884" cy="18855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John Abrahamson</a:t>
            </a:r>
            <a:r>
              <a:rPr lang="en-CA" sz="1000" dirty="0">
                <a:solidFill>
                  <a:schemeClr val="tx1"/>
                </a:solidFill>
                <a:latin typeface="Arial Narrow" panose="020B0606020202030204" pitchFamily="34" charset="0"/>
              </a:rPr>
              <a:t>, MD, </a:t>
            </a:r>
            <a:r>
              <a:rPr lang="en-CA" sz="1000" i="1" dirty="0">
                <a:solidFill>
                  <a:schemeClr val="tx1"/>
                </a:solidFill>
                <a:latin typeface="Arial Narrow" panose="020B0606020202030204" pitchFamily="34" charset="0"/>
              </a:rPr>
              <a:t>Michael Garron Hospital, Toronto, ON		</a:t>
            </a:r>
          </a:p>
          <a:p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Gregory Baran</a:t>
            </a:r>
            <a:r>
              <a:rPr lang="en-CA" sz="1000" dirty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CA" sz="1000" dirty="0">
                <a:solidFill>
                  <a:schemeClr val="tx1"/>
                </a:solidFill>
                <a:latin typeface="Arial Narrow" panose="020B0606020202030204" pitchFamily="34" charset="0"/>
              </a:rPr>
              <a:t>MD, </a:t>
            </a:r>
            <a:r>
              <a:rPr lang="en-CA" sz="1000" i="1" dirty="0">
                <a:solidFill>
                  <a:schemeClr val="tx1"/>
                </a:solidFill>
                <a:latin typeface="Arial Narrow" panose="020B0606020202030204" pitchFamily="34" charset="0"/>
              </a:rPr>
              <a:t>Portsmounth Medical Clinic, Kingston, ON</a:t>
            </a:r>
          </a:p>
          <a:p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Olivier Bertrand</a:t>
            </a:r>
            <a:r>
              <a:rPr lang="en-CA" sz="1000" dirty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CA" sz="1000" dirty="0">
                <a:solidFill>
                  <a:schemeClr val="tx1"/>
                </a:solidFill>
                <a:latin typeface="Arial Narrow" panose="020B0606020202030204" pitchFamily="34" charset="0"/>
              </a:rPr>
              <a:t>MD PhD</a:t>
            </a:r>
            <a:r>
              <a:rPr lang="en-CA" sz="1000" i="1" dirty="0">
                <a:solidFill>
                  <a:schemeClr val="tx1"/>
                </a:solidFill>
                <a:latin typeface="Arial Narrow" panose="020B0606020202030204" pitchFamily="34" charset="0"/>
              </a:rPr>
              <a:t>, Institut de Cardiologie et de Pneumologie de Québec, 	Québec City, QC					</a:t>
            </a:r>
            <a:endParaRPr lang="fr-FR" sz="10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Joana Alexis Bostwick</a:t>
            </a:r>
            <a:r>
              <a:rPr lang="en-CA" sz="1000" dirty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CA" sz="1000" dirty="0">
                <a:solidFill>
                  <a:schemeClr val="tx1"/>
                </a:solidFill>
                <a:latin typeface="Arial Narrow" panose="020B0606020202030204" pitchFamily="34" charset="0"/>
              </a:rPr>
              <a:t>MD, </a:t>
            </a:r>
            <a:r>
              <a:rPr lang="en-CA" sz="1000" i="1" dirty="0">
                <a:solidFill>
                  <a:schemeClr val="tx1"/>
                </a:solidFill>
                <a:latin typeface="Arial Narrow" panose="020B0606020202030204" pitchFamily="34" charset="0"/>
              </a:rPr>
              <a:t>Hôpital Montfort, Ottawa, ON</a:t>
            </a:r>
          </a:p>
          <a:p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Tim Brandys</a:t>
            </a:r>
            <a:r>
              <a:rPr lang="en-CA" sz="1000" dirty="0">
                <a:solidFill>
                  <a:schemeClr val="tx1"/>
                </a:solidFill>
                <a:latin typeface="Arial Narrow" panose="020B0606020202030204" pitchFamily="34" charset="0"/>
              </a:rPr>
              <a:t>, MD, </a:t>
            </a:r>
            <a:r>
              <a:rPr lang="en-CA" sz="1000" i="1" dirty="0">
                <a:solidFill>
                  <a:schemeClr val="tx1"/>
                </a:solidFill>
                <a:latin typeface="Arial Narrow" panose="020B0606020202030204" pitchFamily="34" charset="0"/>
              </a:rPr>
              <a:t>Ottawa Hospital, Ottawa, ON		</a:t>
            </a:r>
          </a:p>
          <a:p>
            <a:r>
              <a:rPr lang="de-DE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Mark J. Eisenberg</a:t>
            </a:r>
            <a:r>
              <a:rPr lang="de-DE" sz="1000" dirty="0">
                <a:solidFill>
                  <a:schemeClr val="tx1"/>
                </a:solidFill>
                <a:latin typeface="Arial Narrow" panose="020B0606020202030204" pitchFamily="34" charset="0"/>
              </a:rPr>
              <a:t>, MD MPH, </a:t>
            </a:r>
            <a:r>
              <a:rPr lang="de-DE" sz="1000" i="1" dirty="0">
                <a:solidFill>
                  <a:schemeClr val="tx1"/>
                </a:solidFill>
                <a:latin typeface="Arial Narrow" panose="020B0606020202030204" pitchFamily="34" charset="0"/>
              </a:rPr>
              <a:t>Jewish General Hospital, Montréal, QC</a:t>
            </a:r>
          </a:p>
          <a:p>
            <a:pPr>
              <a:defRPr/>
            </a:pPr>
            <a:r>
              <a:rPr lang="fr-FR" sz="1000" b="1" dirty="0">
                <a:solidFill>
                  <a:prstClr val="black"/>
                </a:solidFill>
                <a:latin typeface="Arial Narrow" panose="020B0606020202030204" pitchFamily="34" charset="0"/>
              </a:rPr>
              <a:t>Stéphane Elkouri</a:t>
            </a:r>
            <a:r>
              <a:rPr lang="fr-FR" sz="1000" dirty="0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  <a:r>
              <a:rPr lang="fr-FR" sz="10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Arial Narrow" panose="020B0606020202030204" pitchFamily="34" charset="0"/>
              </a:rPr>
              <a:t>MD,</a:t>
            </a:r>
            <a:r>
              <a:rPr lang="fr-FR" sz="10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FR" sz="1000" i="1" dirty="0">
                <a:solidFill>
                  <a:prstClr val="black"/>
                </a:solidFill>
                <a:latin typeface="Arial Narrow" panose="020B0606020202030204" pitchFamily="34" charset="0"/>
              </a:rPr>
              <a:t>Centre Hospitalier de l’Université de Montréal, Montréal, QC </a:t>
            </a:r>
          </a:p>
          <a:p>
            <a:r>
              <a:rPr lang="fr-FR" sz="1000" b="1" dirty="0">
                <a:solidFill>
                  <a:prstClr val="black"/>
                </a:solidFill>
                <a:latin typeface="Arial Narrow" panose="020B0606020202030204" pitchFamily="34" charset="0"/>
              </a:rPr>
              <a:t>Tamàs Fülöp</a:t>
            </a:r>
            <a:r>
              <a:rPr lang="fr-FR" sz="1000" dirty="0">
                <a:solidFill>
                  <a:prstClr val="black"/>
                </a:solidFill>
                <a:latin typeface="Arial Narrow" panose="020B0606020202030204" pitchFamily="34" charset="0"/>
              </a:rPr>
              <a:t>, MD PhD, </a:t>
            </a:r>
            <a:r>
              <a:rPr lang="fr-FR" sz="1000" i="1" dirty="0">
                <a:solidFill>
                  <a:prstClr val="black"/>
                </a:solidFill>
                <a:latin typeface="Arial Narrow" panose="020B0606020202030204" pitchFamily="34" charset="0"/>
              </a:rPr>
              <a:t>Centre de Recherche sur le Vieillissement, Sherbrooke, QC</a:t>
            </a:r>
          </a:p>
          <a:p>
            <a:pPr>
              <a:defRPr/>
            </a:pPr>
            <a:r>
              <a:rPr lang="en-CA" sz="1000" b="1" dirty="0">
                <a:solidFill>
                  <a:prstClr val="black"/>
                </a:solidFill>
                <a:latin typeface="Arial Narrow" panose="020B0606020202030204" pitchFamily="34" charset="0"/>
              </a:rPr>
              <a:t>Todd Greenspoon</a:t>
            </a:r>
            <a:r>
              <a:rPr lang="en-CA" sz="1000" dirty="0">
                <a:solidFill>
                  <a:prstClr val="black"/>
                </a:solidFill>
                <a:latin typeface="Arial Narrow" panose="020B0606020202030204" pitchFamily="34" charset="0"/>
              </a:rPr>
              <a:t>,</a:t>
            </a:r>
            <a:r>
              <a:rPr lang="en-CA" sz="1000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en-CA" sz="1000" dirty="0">
                <a:solidFill>
                  <a:prstClr val="black"/>
                </a:solidFill>
                <a:latin typeface="Arial Narrow" panose="020B0606020202030204" pitchFamily="34" charset="0"/>
              </a:rPr>
              <a:t>MD, </a:t>
            </a:r>
            <a:r>
              <a:rPr lang="en-CA" sz="1000" i="1" dirty="0">
                <a:solidFill>
                  <a:prstClr val="black"/>
                </a:solidFill>
                <a:latin typeface="Arial Narrow" panose="020B0606020202030204" pitchFamily="34" charset="0"/>
              </a:rPr>
              <a:t>Hamilton Community Health Centre, Family Health 	Organization, Hamilton, ON</a:t>
            </a:r>
            <a:endParaRPr lang="en-CA" sz="1000" i="1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89641" y="1727817"/>
            <a:ext cx="4211884" cy="18738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defRPr/>
            </a:pPr>
            <a:r>
              <a:rPr lang="fr-FR" sz="1000" b="1" dirty="0">
                <a:solidFill>
                  <a:prstClr val="black"/>
                </a:solidFill>
                <a:latin typeface="Arial Narrow" panose="020B0606020202030204" pitchFamily="34" charset="0"/>
              </a:rPr>
              <a:t>Gabor Gyenes</a:t>
            </a:r>
            <a:r>
              <a:rPr lang="fr-FR" sz="1000" dirty="0">
                <a:solidFill>
                  <a:prstClr val="black"/>
                </a:solidFill>
                <a:latin typeface="Arial Narrow" panose="020B0606020202030204" pitchFamily="34" charset="0"/>
              </a:rPr>
              <a:t>, MD PhD, </a:t>
            </a:r>
            <a:r>
              <a:rPr lang="fr-FR" sz="1000" i="1" dirty="0">
                <a:solidFill>
                  <a:prstClr val="black"/>
                </a:solidFill>
                <a:latin typeface="Arial Narrow" panose="020B0606020202030204" pitchFamily="34" charset="0"/>
              </a:rPr>
              <a:t>Mazankowski Alberta Heart Institute, Edmonton, AB </a:t>
            </a:r>
          </a:p>
          <a:p>
            <a:r>
              <a:rPr lang="fr-FR" sz="1000" b="1" dirty="0">
                <a:solidFill>
                  <a:prstClr val="black"/>
                </a:solidFill>
                <a:latin typeface="Arial Narrow" panose="020B0606020202030204" pitchFamily="34" charset="0"/>
              </a:rPr>
              <a:t>Thao Huynh</a:t>
            </a:r>
            <a:r>
              <a:rPr lang="fr-FR" sz="1000" dirty="0">
                <a:solidFill>
                  <a:prstClr val="black"/>
                </a:solidFill>
                <a:latin typeface="Arial Narrow" panose="020B0606020202030204" pitchFamily="34" charset="0"/>
              </a:rPr>
              <a:t>, MD, </a:t>
            </a:r>
            <a:r>
              <a:rPr lang="fr-FR" sz="1000" i="1" dirty="0">
                <a:solidFill>
                  <a:prstClr val="black"/>
                </a:solidFill>
                <a:latin typeface="Arial Narrow" panose="020B0606020202030204" pitchFamily="34" charset="0"/>
              </a:rPr>
              <a:t>Montréal General Hospital, Montréal, QC</a:t>
            </a:r>
            <a:endParaRPr lang="en-CA" sz="10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000" b="1" dirty="0">
                <a:solidFill>
                  <a:prstClr val="black"/>
                </a:solidFill>
                <a:latin typeface="Arial Narrow" panose="020B0606020202030204" pitchFamily="34" charset="0"/>
              </a:rPr>
              <a:t>Yves Lasse</a:t>
            </a:r>
            <a:r>
              <a:rPr lang="fr-FR" sz="1000" dirty="0">
                <a:solidFill>
                  <a:prstClr val="black"/>
                </a:solidFill>
                <a:latin typeface="Arial Narrow" panose="020B0606020202030204" pitchFamily="34" charset="0"/>
              </a:rPr>
              <a:t>, MD</a:t>
            </a:r>
            <a:r>
              <a:rPr lang="fr-FR" sz="1000" i="1" dirty="0">
                <a:solidFill>
                  <a:prstClr val="black"/>
                </a:solidFill>
                <a:latin typeface="Arial Narrow" panose="020B0606020202030204" pitchFamily="34" charset="0"/>
              </a:rPr>
              <a:t>, Institut de Cardiologie et de Pneumologie de Québec, </a:t>
            </a:r>
          </a:p>
          <a:p>
            <a:r>
              <a:rPr lang="fr-FR" sz="1000" i="1" dirty="0">
                <a:solidFill>
                  <a:prstClr val="black"/>
                </a:solidFill>
                <a:latin typeface="Arial Narrow" panose="020B0606020202030204" pitchFamily="34" charset="0"/>
              </a:rPr>
              <a:t>	Québec City, QC</a:t>
            </a:r>
            <a:endParaRPr lang="en-CA" sz="10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fr-FR" sz="1000" b="1" dirty="0">
                <a:solidFill>
                  <a:prstClr val="black"/>
                </a:solidFill>
                <a:latin typeface="Arial Narrow" panose="020B0606020202030204" pitchFamily="34" charset="0"/>
              </a:rPr>
              <a:t>Martine Montigny</a:t>
            </a:r>
            <a:r>
              <a:rPr lang="fr-FR" sz="1000" dirty="0">
                <a:solidFill>
                  <a:prstClr val="black"/>
                </a:solidFill>
                <a:latin typeface="Arial Narrow" panose="020B0606020202030204" pitchFamily="34" charset="0"/>
              </a:rPr>
              <a:t>, MD, </a:t>
            </a:r>
            <a:r>
              <a:rPr lang="fr-FR" sz="1000" i="1" dirty="0">
                <a:solidFill>
                  <a:prstClr val="black"/>
                </a:solidFill>
                <a:latin typeface="Arial Narrow" panose="020B0606020202030204" pitchFamily="34" charset="0"/>
              </a:rPr>
              <a:t>Centre Intégré de Santé et de Services Sociaux de Laval, 	Hôpital Cité-de-la-Santé, Laval, QC</a:t>
            </a:r>
            <a:endParaRPr lang="en-CA" sz="1000" i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CA" sz="1000" b="1" dirty="0">
                <a:solidFill>
                  <a:schemeClr val="tx1"/>
                </a:solidFill>
                <a:latin typeface="Arial Narrow" panose="020B0606020202030204" pitchFamily="34" charset="0"/>
              </a:rPr>
              <a:t>Thang Nguyen</a:t>
            </a:r>
            <a:r>
              <a:rPr lang="en-CA" sz="1000" dirty="0">
                <a:solidFill>
                  <a:schemeClr val="tx1"/>
                </a:solidFill>
                <a:latin typeface="Arial Narrow" panose="020B0606020202030204" pitchFamily="34" charset="0"/>
              </a:rPr>
              <a:t>, MD, </a:t>
            </a:r>
            <a:r>
              <a:rPr lang="en-CA" sz="1000" i="1" dirty="0">
                <a:solidFill>
                  <a:schemeClr val="tx1"/>
                </a:solidFill>
                <a:latin typeface="Arial Narrow" panose="020B0606020202030204" pitchFamily="34" charset="0"/>
              </a:rPr>
              <a:t>St. Boniface Hospital, Winnipeg, MB</a:t>
            </a:r>
          </a:p>
          <a:p>
            <a:r>
              <a:rPr lang="en-CA" sz="1000" b="1" dirty="0">
                <a:latin typeface="Arial Narrow" panose="020B0606020202030204" pitchFamily="34" charset="0"/>
              </a:rPr>
              <a:t>Smita Pakhale</a:t>
            </a:r>
            <a:r>
              <a:rPr lang="en-CA" sz="1000" dirty="0">
                <a:latin typeface="Arial Narrow" panose="020B0606020202030204" pitchFamily="34" charset="0"/>
              </a:rPr>
              <a:t>,</a:t>
            </a:r>
            <a:r>
              <a:rPr lang="en-CA" sz="1000" b="1" dirty="0">
                <a:latin typeface="Arial Narrow" panose="020B0606020202030204" pitchFamily="34" charset="0"/>
              </a:rPr>
              <a:t> </a:t>
            </a:r>
            <a:r>
              <a:rPr lang="en-CA" sz="1000" dirty="0">
                <a:latin typeface="Arial Narrow" panose="020B0606020202030204" pitchFamily="34" charset="0"/>
              </a:rPr>
              <a:t>MD, </a:t>
            </a:r>
            <a:r>
              <a:rPr lang="en-CA" sz="1000" i="1" dirty="0">
                <a:latin typeface="Arial Narrow" panose="020B0606020202030204" pitchFamily="34" charset="0"/>
              </a:rPr>
              <a:t>The Ottawa Hospital Research Institute/The Bridge Engagement 	Centre, Ottawa, ON</a:t>
            </a:r>
            <a:endParaRPr lang="fr-FR" sz="1000" i="1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r>
              <a:rPr lang="en-CA" sz="1000" b="1" dirty="0">
                <a:latin typeface="Arial Narrow" panose="020B0606020202030204" pitchFamily="34" charset="0"/>
              </a:rPr>
              <a:t>Vivek Rao, </a:t>
            </a:r>
            <a:r>
              <a:rPr lang="en-CA" sz="1000" dirty="0">
                <a:latin typeface="Arial Narrow" panose="020B0606020202030204" pitchFamily="34" charset="0"/>
              </a:rPr>
              <a:t>MD PhD, </a:t>
            </a:r>
            <a:r>
              <a:rPr lang="en-CA" sz="1000" i="1" dirty="0">
                <a:latin typeface="Arial Narrow" panose="020B0606020202030204" pitchFamily="34" charset="0"/>
              </a:rPr>
              <a:t>Toronto General Hospital, Toronto, Ontario, ON</a:t>
            </a:r>
            <a:endParaRPr lang="en-CA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en-CA" sz="1000" b="1" dirty="0">
                <a:latin typeface="Arial Narrow" panose="020B0606020202030204" pitchFamily="34" charset="0"/>
              </a:rPr>
              <a:t>Igor Wilderman, </a:t>
            </a:r>
            <a:r>
              <a:rPr lang="en-CA" sz="1000" dirty="0">
                <a:latin typeface="Arial Narrow" panose="020B0606020202030204" pitchFamily="34" charset="0"/>
              </a:rPr>
              <a:t>MD, </a:t>
            </a:r>
            <a:r>
              <a:rPr lang="en-CA" sz="1000" i="1" dirty="0">
                <a:latin typeface="Arial Narrow" panose="020B0606020202030204" pitchFamily="34" charset="0"/>
              </a:rPr>
              <a:t>Wilderman Medical Clinic/Canadian Centre for Clinical Trials, 	Thornhill, ON</a:t>
            </a:r>
            <a:endParaRPr lang="en-CA" sz="10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1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Disclosures</a:t>
            </a:r>
            <a:endParaRPr lang="en-CA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041"/>
            <a:ext cx="8229600" cy="326158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dirty="0" smtClean="0"/>
              <a:t>Dr</a:t>
            </a:r>
            <a:r>
              <a:rPr lang="en-CA" dirty="0"/>
              <a:t>. </a:t>
            </a:r>
            <a:r>
              <a:rPr lang="en-CA" dirty="0" err="1"/>
              <a:t>Wilderman</a:t>
            </a:r>
            <a:r>
              <a:rPr lang="en-CA" dirty="0"/>
              <a:t> received financial compensation from Pfizer Inc. for his involvement in a smoking cessation study using </a:t>
            </a:r>
            <a:r>
              <a:rPr lang="en-CA" dirty="0" err="1"/>
              <a:t>varenicline</a:t>
            </a:r>
            <a:r>
              <a:rPr lang="en-CA" dirty="0"/>
              <a:t>. </a:t>
            </a:r>
            <a:endParaRPr lang="en-CA" dirty="0" smtClean="0"/>
          </a:p>
          <a:p>
            <a:pPr>
              <a:spcAft>
                <a:spcPts val="600"/>
              </a:spcAft>
            </a:pPr>
            <a:r>
              <a:rPr lang="en-CA" dirty="0" smtClean="0"/>
              <a:t>The </a:t>
            </a:r>
            <a:r>
              <a:rPr lang="en-CA" dirty="0"/>
              <a:t>other authors have no conflicts of interest to declare.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0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E3 Trial –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8267"/>
            <a:ext cx="8345156" cy="326131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The long-term health effects of inhaling combustible tobacco are well established.</a:t>
            </a:r>
          </a:p>
          <a:p>
            <a:pPr>
              <a:spcAft>
                <a:spcPts val="600"/>
              </a:spcAft>
            </a:pPr>
            <a:r>
              <a:rPr lang="en-US" dirty="0"/>
              <a:t>Even with use of pharmacologic or behavioral therapy, &gt; 2/3 of those attempting to quit return to smoking within 1 year.</a:t>
            </a:r>
            <a:endParaRPr lang="en-CA" dirty="0"/>
          </a:p>
          <a:p>
            <a:pPr>
              <a:spcAft>
                <a:spcPts val="600"/>
              </a:spcAft>
            </a:pPr>
            <a:r>
              <a:rPr lang="en-US" dirty="0"/>
              <a:t>Many smokers have adopted the use of e-cigarettes (ECs) to quit.</a:t>
            </a:r>
          </a:p>
          <a:p>
            <a:pPr>
              <a:spcAft>
                <a:spcPts val="600"/>
              </a:spcAft>
            </a:pPr>
            <a:r>
              <a:rPr lang="en-US" dirty="0"/>
              <a:t>The efficacy and safety of ECs for smoking cessation remain poorly delineated.</a:t>
            </a:r>
            <a:endParaRPr lang="en-CA" dirty="0"/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1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E3 Trial –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36" y="1963085"/>
            <a:ext cx="7079673" cy="1378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>
                <a:ln w="0"/>
              </a:rPr>
              <a:t>To examine the efficacy and safety of nicotine and non-nicotine ECs with individual counseling compared to counseling alone.</a:t>
            </a:r>
          </a:p>
          <a:p>
            <a:pPr algn="just"/>
            <a:endParaRPr lang="en-CA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E3 Trial – Design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251216" y="2511896"/>
            <a:ext cx="1314577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Smokers</a:t>
            </a:r>
          </a:p>
          <a:p>
            <a:pPr algn="ctr"/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(17 centers)</a:t>
            </a:r>
            <a:endParaRPr lang="en-CA" dirty="0">
              <a:latin typeface="Arial Narrow" panose="020B0606020202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50497" y="2373396"/>
            <a:ext cx="1950397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Informed Consent &amp; Eligibility Assessment</a:t>
            </a:r>
            <a:endParaRPr lang="en-CA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 flipV="1">
            <a:off x="1565793" y="2835061"/>
            <a:ext cx="384704" cy="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03380" y="1653224"/>
            <a:ext cx="1674957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Nicotine ECs 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Counseling</a:t>
            </a:r>
            <a:endParaRPr lang="en-CA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3380" y="2512223"/>
            <a:ext cx="1674957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Non-Nicotine ECs </a:t>
            </a:r>
          </a:p>
          <a:p>
            <a:pPr algn="ctr"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&amp; Counseling</a:t>
            </a:r>
            <a:endParaRPr lang="en-CA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7340" y="2511894"/>
            <a:ext cx="2306091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Tel 1, 2, 8, &amp; 18</a:t>
            </a:r>
            <a:endParaRPr lang="en-CA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 4, 12, 24, &amp; 52</a:t>
            </a:r>
            <a:endParaRPr lang="en-CA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2" name="Straight Arrow Connector 51"/>
          <p:cNvCxnSpPr>
            <a:cxnSpLocks/>
            <a:stCxn id="6" idx="3"/>
            <a:endCxn id="11" idx="1"/>
          </p:cNvCxnSpPr>
          <p:nvPr/>
        </p:nvCxnSpPr>
        <p:spPr>
          <a:xfrm>
            <a:off x="3900894" y="2835061"/>
            <a:ext cx="502486" cy="32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cxnSpLocks/>
            <a:stCxn id="24" idx="1"/>
            <a:endCxn id="10" idx="1"/>
          </p:cNvCxnSpPr>
          <p:nvPr/>
        </p:nvCxnSpPr>
        <p:spPr>
          <a:xfrm rot="10800000" flipH="1">
            <a:off x="4399626" y="1976390"/>
            <a:ext cx="3753" cy="1719478"/>
          </a:xfrm>
          <a:prstGeom prst="bentConnector3">
            <a:avLst>
              <a:gd name="adj1" fmla="val -6091127"/>
            </a:avLst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  <a:stCxn id="11" idx="3"/>
            <a:endCxn id="16" idx="1"/>
          </p:cNvCxnSpPr>
          <p:nvPr/>
        </p:nvCxnSpPr>
        <p:spPr>
          <a:xfrm flipV="1">
            <a:off x="6078337" y="2835060"/>
            <a:ext cx="519003" cy="32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cxnSpLocks/>
            <a:stCxn id="10" idx="3"/>
            <a:endCxn id="24" idx="3"/>
          </p:cNvCxnSpPr>
          <p:nvPr/>
        </p:nvCxnSpPr>
        <p:spPr>
          <a:xfrm>
            <a:off x="6078337" y="1976390"/>
            <a:ext cx="3752" cy="1719478"/>
          </a:xfrm>
          <a:prstGeom prst="bentConnector3">
            <a:avLst>
              <a:gd name="adj1" fmla="val 6192751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1905919" y="1616813"/>
            <a:ext cx="2039552" cy="719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CA" sz="1800" dirty="0">
                <a:latin typeface="Arial Narrow" panose="020B0606020202030204" pitchFamily="34" charset="0"/>
              </a:rPr>
              <a:t>Active Smokers</a:t>
            </a:r>
          </a:p>
          <a:p>
            <a:pPr marL="0" indent="0" algn="ctr">
              <a:buNone/>
            </a:pPr>
            <a:r>
              <a:rPr lang="en-CA" sz="1800" dirty="0">
                <a:latin typeface="Arial Narrow" panose="020B0606020202030204" pitchFamily="34" charset="0"/>
              </a:rPr>
              <a:t>(</a:t>
            </a:r>
            <a:r>
              <a:rPr lang="en-US" altLang="en-US" sz="1800" dirty="0">
                <a:latin typeface="Arial Narrow" panose="020B0606020202030204" pitchFamily="34" charset="0"/>
                <a:cs typeface="Calibri" panose="020F0502020204030204" pitchFamily="34" charset="0"/>
              </a:rPr>
              <a:t>≥ 10 Cigarettes/Day)</a:t>
            </a:r>
            <a:endParaRPr lang="en-CA" sz="1800" dirty="0">
              <a:latin typeface="Arial Narrow" panose="020B0606020202030204" pitchFamily="34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950497" y="3357590"/>
            <a:ext cx="1950396" cy="6258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CA" sz="1800" dirty="0">
                <a:latin typeface="Arial Narrow" panose="020B0606020202030204" pitchFamily="34" charset="0"/>
              </a:rPr>
              <a:t>Motivated to Quit</a:t>
            </a:r>
          </a:p>
          <a:p>
            <a:pPr marL="0" lvl="1" indent="0" algn="ctr">
              <a:buNone/>
            </a:pPr>
            <a:endParaRPr lang="en-CA" sz="1800" dirty="0">
              <a:latin typeface="Arial Narrow" panose="020B0606020202030204" pitchFamily="34" charset="0"/>
            </a:endParaRPr>
          </a:p>
        </p:txBody>
      </p:sp>
      <p:pic>
        <p:nvPicPr>
          <p:cNvPr id="2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399627" y="3371222"/>
            <a:ext cx="1682462" cy="64929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Counseling</a:t>
            </a:r>
            <a:endParaRPr lang="en-CA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79401" y="1005075"/>
            <a:ext cx="1722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 Period</a:t>
            </a:r>
            <a:endParaRPr lang="en-CA" b="1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(12 Weeks)</a:t>
            </a:r>
            <a:endParaRPr lang="en-CA" b="1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13302" y="2126721"/>
            <a:ext cx="1874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Follow-Up (Weeks)</a:t>
            </a:r>
            <a:endParaRPr lang="en-CA" b="1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152" y="4165568"/>
            <a:ext cx="9044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i="1" dirty="0">
                <a:latin typeface="Arial Narrow" panose="020B0606020202030204" pitchFamily="34" charset="0"/>
              </a:rPr>
              <a:t> </a:t>
            </a:r>
            <a:r>
              <a:rPr lang="en-CA" sz="1400" i="1" dirty="0" smtClean="0">
                <a:latin typeface="Arial Narrow" panose="020B0606020202030204" pitchFamily="34" charset="0"/>
              </a:rPr>
              <a:t>Hebert-Losier A et al. – </a:t>
            </a:r>
            <a:r>
              <a:rPr lang="en-CA" sz="1400" i="1" dirty="0">
                <a:latin typeface="Arial Narrow" panose="020B0606020202030204" pitchFamily="34" charset="0"/>
              </a:rPr>
              <a:t>Can J </a:t>
            </a:r>
            <a:r>
              <a:rPr lang="en-CA" sz="1400" i="1" dirty="0" err="1">
                <a:latin typeface="Arial Narrow" panose="020B0606020202030204" pitchFamily="34" charset="0"/>
              </a:rPr>
              <a:t>Cardiol</a:t>
            </a:r>
            <a:r>
              <a:rPr lang="en-CA" sz="1400" i="1" dirty="0">
                <a:latin typeface="Arial Narrow" panose="020B0606020202030204" pitchFamily="34" charset="0"/>
              </a:rPr>
              <a:t> Open </a:t>
            </a:r>
            <a:r>
              <a:rPr lang="en-CA" sz="1400" i="1" dirty="0" smtClean="0">
                <a:latin typeface="Arial Narrow" panose="020B0606020202030204" pitchFamily="34" charset="0"/>
                <a:hlinkClick r:id="rId5"/>
              </a:rPr>
              <a:t>https</a:t>
            </a:r>
            <a:r>
              <a:rPr lang="en-CA" sz="1400" i="1" dirty="0">
                <a:latin typeface="Arial Narrow" panose="020B0606020202030204" pitchFamily="34" charset="0"/>
                <a:hlinkClick r:id="rId5"/>
              </a:rPr>
              <a:t>://doi.org/10.1016/j.cjco.2020.03.006 </a:t>
            </a:r>
            <a:endParaRPr lang="en-CA" sz="14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21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21" grpId="0"/>
      <p:bldP spid="26" grpId="0"/>
      <p:bldP spid="24" grpId="0" animBg="1"/>
      <p:bldP spid="15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E3 Trial – Endpoints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7964"/>
            <a:ext cx="4669971" cy="1544168"/>
          </a:xfrm>
          <a:ln w="12700"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300" b="1" dirty="0"/>
              <a:t>Primary</a:t>
            </a:r>
          </a:p>
          <a:p>
            <a:r>
              <a:rPr lang="en-US" altLang="en-US" sz="2200" dirty="0"/>
              <a:t>Point prevalence </a:t>
            </a:r>
            <a:r>
              <a:rPr lang="en-US" altLang="en-US" sz="2200"/>
              <a:t>abstinence </a:t>
            </a:r>
            <a:r>
              <a:rPr lang="en-US" altLang="en-US" sz="2200" smtClean="0"/>
              <a:t>(12 weeks)</a:t>
            </a:r>
            <a:endParaRPr lang="en-US" altLang="en-US" sz="2200" dirty="0"/>
          </a:p>
          <a:p>
            <a:pPr lvl="1"/>
            <a:r>
              <a:rPr lang="en-US" altLang="en-US" sz="2100" dirty="0"/>
              <a:t>Self-reported abstinence in past week and exhaled CO ≤ 10 ppm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44886" y="1017964"/>
            <a:ext cx="3627097" cy="2650484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/>
              <a:t>Safety</a:t>
            </a:r>
          </a:p>
          <a:p>
            <a:r>
              <a:rPr lang="en-US" altLang="en-US" sz="2200" dirty="0"/>
              <a:t>Side effects, AEs, and SAEs</a:t>
            </a:r>
          </a:p>
          <a:p>
            <a:pPr lvl="1"/>
            <a:r>
              <a:rPr lang="en-US" altLang="en-US" sz="2000" dirty="0"/>
              <a:t>SAEs adjudicated by an Endpoints Evaluation Committee</a:t>
            </a:r>
          </a:p>
          <a:p>
            <a:pPr lvl="1"/>
            <a:r>
              <a:rPr lang="en-US" altLang="en-US" sz="2000" dirty="0"/>
              <a:t>External DSMB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2797510"/>
            <a:ext cx="4669971" cy="1682923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/>
              <a:buNone/>
            </a:pPr>
            <a:r>
              <a:rPr lang="en-US" altLang="en-US" sz="2300" b="1" dirty="0"/>
              <a:t>Secondary </a:t>
            </a:r>
          </a:p>
          <a:p>
            <a:r>
              <a:rPr lang="en-US" altLang="en-US" sz="2200" dirty="0"/>
              <a:t>Reduction in cigarettes/day</a:t>
            </a:r>
            <a:endParaRPr lang="en-CA" altLang="en-US" sz="2200" dirty="0"/>
          </a:p>
          <a:p>
            <a:r>
              <a:rPr lang="en-CA" altLang="en-US" sz="2200" dirty="0"/>
              <a:t>Continuous abstinence</a:t>
            </a:r>
          </a:p>
          <a:p>
            <a:r>
              <a:rPr lang="en-US" altLang="en-US" sz="2200" dirty="0"/>
              <a:t>Point prevalence abstinence</a:t>
            </a:r>
          </a:p>
          <a:p>
            <a:endParaRPr lang="en-CA" altLang="en-US" sz="2200" dirty="0"/>
          </a:p>
        </p:txBody>
      </p:sp>
      <p:pic>
        <p:nvPicPr>
          <p:cNvPr id="11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E3 Trial – Sample Size and Power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315"/>
            <a:ext cx="8229600" cy="3242071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CA" sz="2700" b="1" dirty="0"/>
              <a:t>Planned: 486 </a:t>
            </a:r>
          </a:p>
          <a:p>
            <a:r>
              <a:rPr lang="en-CA" dirty="0"/>
              <a:t>10% </a:t>
            </a:r>
            <a:r>
              <a:rPr lang="en-CA" dirty="0" smtClean="0"/>
              <a:t>point </a:t>
            </a:r>
            <a:r>
              <a:rPr lang="en-CA" dirty="0"/>
              <a:t>prevalence abstinence at 52 weeks </a:t>
            </a:r>
            <a:r>
              <a:rPr lang="en-CA" dirty="0" smtClean="0"/>
              <a:t>in counseling alone</a:t>
            </a:r>
            <a:endParaRPr lang="en-CA" dirty="0"/>
          </a:p>
          <a:p>
            <a:pPr lvl="0"/>
            <a:r>
              <a:rPr lang="en-CA" dirty="0"/>
              <a:t>Two-tailed α of 0.05</a:t>
            </a:r>
          </a:p>
          <a:p>
            <a:pPr lvl="0"/>
            <a:r>
              <a:rPr lang="en-CA" dirty="0"/>
              <a:t>&gt; 80% power to detect ≥ 12% difference in </a:t>
            </a:r>
            <a:r>
              <a:rPr lang="en-CA" dirty="0" smtClean="0"/>
              <a:t>abstinence</a:t>
            </a:r>
            <a:endParaRPr lang="en-CA" dirty="0"/>
          </a:p>
          <a:p>
            <a:pPr lvl="1"/>
            <a:r>
              <a:rPr lang="en-CA" dirty="0"/>
              <a:t>Nicotine </a:t>
            </a:r>
            <a:r>
              <a:rPr lang="en-CA" dirty="0" smtClean="0"/>
              <a:t>ECs </a:t>
            </a:r>
            <a:r>
              <a:rPr lang="en-CA" dirty="0"/>
              <a:t>with individual counseling vs counseling alone</a:t>
            </a:r>
          </a:p>
          <a:p>
            <a:endParaRPr lang="en-CA" sz="2300" dirty="0"/>
          </a:p>
          <a:p>
            <a:pPr marL="0" indent="0">
              <a:buNone/>
            </a:pPr>
            <a:r>
              <a:rPr lang="en-CA" sz="2700" b="1" dirty="0"/>
              <a:t>Enrolled: 376 (77%)</a:t>
            </a:r>
          </a:p>
          <a:p>
            <a:r>
              <a:rPr lang="en-CA" dirty="0"/>
              <a:t>Unexpected and prolonged delay </a:t>
            </a:r>
            <a:r>
              <a:rPr lang="en-CA"/>
              <a:t>in </a:t>
            </a:r>
            <a:r>
              <a:rPr lang="en-CA" smtClean="0"/>
              <a:t>ECs </a:t>
            </a:r>
            <a:r>
              <a:rPr lang="en-CA" dirty="0"/>
              <a:t>manufacturing → early termination</a:t>
            </a:r>
          </a:p>
          <a:p>
            <a:r>
              <a:rPr lang="en-CA" dirty="0"/>
              <a:t>&lt; 68% power to detect ≥ 12% difference in abstinence at 52 weeks</a:t>
            </a:r>
          </a:p>
          <a:p>
            <a:r>
              <a:rPr lang="en-CA" dirty="0"/>
              <a:t>Given reduction in power</a:t>
            </a:r>
            <a:r>
              <a:rPr lang="en-CA" dirty="0" smtClean="0"/>
              <a:t>, timing of primary </a:t>
            </a:r>
            <a:r>
              <a:rPr lang="en-CA" dirty="0"/>
              <a:t>endpoint changed to 12 weeks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8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>
                <a:latin typeface="Arial Narrow" panose="020B0606020202030204" pitchFamily="34" charset="0"/>
              </a:rPr>
              <a:t>E3 Trial – Participant Flow</a:t>
            </a:r>
          </a:p>
        </p:txBody>
      </p:sp>
      <p:pic>
        <p:nvPicPr>
          <p:cNvPr id="33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68245" y="943006"/>
            <a:ext cx="185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latin typeface="Arial Narrow" panose="020B0606020202030204" pitchFamily="34" charset="0"/>
              </a:rPr>
              <a:t>Withdrew or </a:t>
            </a:r>
          </a:p>
          <a:p>
            <a:pPr algn="ctr"/>
            <a:r>
              <a:rPr lang="en-CA" b="1" dirty="0">
                <a:latin typeface="Arial Narrow" panose="020B0606020202030204" pitchFamily="34" charset="0"/>
              </a:rPr>
              <a:t>Lost to Follow-Up</a:t>
            </a:r>
          </a:p>
        </p:txBody>
      </p:sp>
      <p:sp>
        <p:nvSpPr>
          <p:cNvPr id="8" name="Rectangle 7"/>
          <p:cNvSpPr/>
          <p:nvPr/>
        </p:nvSpPr>
        <p:spPr>
          <a:xfrm>
            <a:off x="1631659" y="1550672"/>
            <a:ext cx="1802825" cy="86177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Arial Narrow" panose="020B0606020202030204" pitchFamily="34" charset="0"/>
                <a:cs typeface="Arial" panose="020B0604020202020204" pitchFamily="34" charset="0"/>
              </a:rPr>
              <a:t>128 </a:t>
            </a:r>
          </a:p>
          <a:p>
            <a:pPr algn="ctr"/>
            <a:r>
              <a:rPr lang="en-CA" dirty="0">
                <a:latin typeface="Arial Narrow" panose="020B0606020202030204" pitchFamily="34" charset="0"/>
                <a:cs typeface="Arial" panose="020B0604020202020204" pitchFamily="34" charset="0"/>
              </a:rPr>
              <a:t>Nicotine ECs </a:t>
            </a:r>
          </a:p>
          <a:p>
            <a:pPr algn="ctr"/>
            <a:r>
              <a:rPr lang="en-CA" dirty="0">
                <a:latin typeface="Arial Narrow" panose="020B0606020202030204" pitchFamily="34" charset="0"/>
                <a:cs typeface="Arial" panose="020B0604020202020204" pitchFamily="34" charset="0"/>
              </a:rPr>
              <a:t>&amp; Counseling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1659" y="2567269"/>
            <a:ext cx="1802825" cy="85430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Arial Narrow" panose="020B0606020202030204" pitchFamily="34" charset="0"/>
                <a:cs typeface="Arial" panose="020B0604020202020204" pitchFamily="34" charset="0"/>
              </a:rPr>
              <a:t>127</a:t>
            </a:r>
          </a:p>
          <a:p>
            <a:pPr algn="ctr"/>
            <a:r>
              <a:rPr lang="en-CA" dirty="0">
                <a:latin typeface="Arial Narrow" panose="020B0606020202030204" pitchFamily="34" charset="0"/>
                <a:cs typeface="Arial" panose="020B0604020202020204" pitchFamily="34" charset="0"/>
              </a:rPr>
              <a:t>Non-Nicotine ECs &amp; Counseling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31659" y="3583867"/>
            <a:ext cx="1802825" cy="86939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latin typeface="Arial Narrow" panose="020B0606020202030204" pitchFamily="34" charset="0"/>
                <a:cs typeface="Arial" panose="020B0604020202020204" pitchFamily="34" charset="0"/>
              </a:rPr>
              <a:t>121 </a:t>
            </a:r>
          </a:p>
          <a:p>
            <a:pPr algn="ctr"/>
            <a:r>
              <a:rPr lang="en-CA" dirty="0">
                <a:latin typeface="Arial Narrow" panose="020B0606020202030204" pitchFamily="34" charset="0"/>
                <a:cs typeface="Arial" panose="020B0604020202020204" pitchFamily="34" charset="0"/>
              </a:rPr>
              <a:t>Counseling Alone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55470" y="1550672"/>
            <a:ext cx="3412718" cy="86177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rial Narrow" panose="020B0606020202030204" pitchFamily="34" charset="0"/>
                <a:cs typeface="Arial" panose="020B0604020202020204" pitchFamily="34" charset="0"/>
              </a:rPr>
              <a:t>128 Intention to Treat</a:t>
            </a:r>
          </a:p>
          <a:p>
            <a:pPr algn="ctr"/>
            <a:r>
              <a:rPr lang="en-CA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100 Self-Reported &amp; CO, 13 Self-Reported, 5 Vital Status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5470" y="2567269"/>
            <a:ext cx="3393795" cy="86177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rial Narrow" panose="020B0606020202030204" pitchFamily="34" charset="0"/>
                <a:cs typeface="Arial" panose="020B0604020202020204" pitchFamily="34" charset="0"/>
              </a:rPr>
              <a:t>127 Intention to Treat</a:t>
            </a:r>
          </a:p>
          <a:p>
            <a:pPr algn="ctr"/>
            <a:r>
              <a:rPr lang="en-CA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91 Self-Reported &amp; CO, 13 Self-Reported, 9 Vital Status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55470" y="3591490"/>
            <a:ext cx="3424026" cy="86177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CA" dirty="0">
                <a:latin typeface="Arial Narrow" panose="020B0606020202030204" pitchFamily="34" charset="0"/>
                <a:cs typeface="Arial" panose="020B0604020202020204" pitchFamily="34" charset="0"/>
              </a:rPr>
              <a:t>121 Intention to Treat</a:t>
            </a:r>
          </a:p>
          <a:p>
            <a:pPr algn="ctr"/>
            <a:r>
              <a:rPr lang="en-CA" sz="1600" i="1" dirty="0">
                <a:latin typeface="Arial Narrow" panose="020B0606020202030204" pitchFamily="34" charset="0"/>
                <a:cs typeface="Arial" panose="020B0604020202020204" pitchFamily="34" charset="0"/>
              </a:rPr>
              <a:t>65 Self-Reported &amp; CO, 17 Self-Reported, 10 Vital Status</a:t>
            </a:r>
          </a:p>
        </p:txBody>
      </p:sp>
      <p:sp>
        <p:nvSpPr>
          <p:cNvPr id="3" name="Rectangle 2"/>
          <p:cNvSpPr/>
          <p:nvPr/>
        </p:nvSpPr>
        <p:spPr>
          <a:xfrm>
            <a:off x="3690218" y="1550672"/>
            <a:ext cx="1403287" cy="86177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55470" y="1182863"/>
            <a:ext cx="3411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latin typeface="Arial Narrow" panose="020B0606020202030204" pitchFamily="34" charset="0"/>
              </a:rPr>
              <a:t>Week 12 Status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1427" y="2559986"/>
            <a:ext cx="1048957" cy="86177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376</a:t>
            </a:r>
          </a:p>
          <a:p>
            <a:pPr algn="ctr"/>
            <a:r>
              <a:rPr lang="en-CA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Smokers</a:t>
            </a:r>
          </a:p>
        </p:txBody>
      </p:sp>
      <p:cxnSp>
        <p:nvCxnSpPr>
          <p:cNvPr id="26" name="Straight Arrow Connector 25"/>
          <p:cNvCxnSpPr>
            <a:stCxn id="36" idx="3"/>
            <a:endCxn id="9" idx="1"/>
          </p:cNvCxnSpPr>
          <p:nvPr/>
        </p:nvCxnSpPr>
        <p:spPr>
          <a:xfrm>
            <a:off x="1350384" y="2990873"/>
            <a:ext cx="281275" cy="355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8" idx="3"/>
            <a:endCxn id="3" idx="1"/>
          </p:cNvCxnSpPr>
          <p:nvPr/>
        </p:nvCxnSpPr>
        <p:spPr>
          <a:xfrm>
            <a:off x="3434484" y="1981559"/>
            <a:ext cx="255734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" idx="3"/>
            <a:endCxn id="39" idx="1"/>
          </p:cNvCxnSpPr>
          <p:nvPr/>
        </p:nvCxnSpPr>
        <p:spPr>
          <a:xfrm>
            <a:off x="5093505" y="1981559"/>
            <a:ext cx="26196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3"/>
            <a:endCxn id="27" idx="1"/>
          </p:cNvCxnSpPr>
          <p:nvPr/>
        </p:nvCxnSpPr>
        <p:spPr>
          <a:xfrm>
            <a:off x="3434484" y="2994423"/>
            <a:ext cx="255734" cy="373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7" idx="3"/>
            <a:endCxn id="40" idx="1"/>
          </p:cNvCxnSpPr>
          <p:nvPr/>
        </p:nvCxnSpPr>
        <p:spPr>
          <a:xfrm>
            <a:off x="5093505" y="2998156"/>
            <a:ext cx="26196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0" idx="3"/>
            <a:endCxn id="28" idx="1"/>
          </p:cNvCxnSpPr>
          <p:nvPr/>
        </p:nvCxnSpPr>
        <p:spPr>
          <a:xfrm>
            <a:off x="3434484" y="4018566"/>
            <a:ext cx="255734" cy="381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41" idx="1"/>
          </p:cNvCxnSpPr>
          <p:nvPr/>
        </p:nvCxnSpPr>
        <p:spPr>
          <a:xfrm>
            <a:off x="5074195" y="4022377"/>
            <a:ext cx="281275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8" idx="1"/>
            <a:endCxn id="10" idx="1"/>
          </p:cNvCxnSpPr>
          <p:nvPr/>
        </p:nvCxnSpPr>
        <p:spPr>
          <a:xfrm rot="10800000" flipV="1">
            <a:off x="1631659" y="1981558"/>
            <a:ext cx="12700" cy="2037007"/>
          </a:xfrm>
          <a:prstGeom prst="bentConnector3">
            <a:avLst>
              <a:gd name="adj1" fmla="val 1453008"/>
            </a:avLst>
          </a:prstGeom>
          <a:ln w="1270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690218" y="2567269"/>
            <a:ext cx="1403287" cy="86177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14</a:t>
            </a:r>
            <a:endParaRPr lang="en-CA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90218" y="3591490"/>
            <a:ext cx="1403287" cy="861774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29</a:t>
            </a:r>
            <a:endParaRPr lang="en-CA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9" grpId="0" animBg="1"/>
      <p:bldP spid="40" grpId="0" animBg="1"/>
      <p:bldP spid="41" grpId="0" animBg="1"/>
      <p:bldP spid="3" grpId="0" animBg="1"/>
      <p:bldP spid="16" grpId="0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1" b="8736"/>
          <a:stretch>
            <a:fillRect/>
          </a:stretch>
        </p:blipFill>
        <p:spPr bwMode="auto">
          <a:xfrm>
            <a:off x="8603947" y="4594622"/>
            <a:ext cx="396818" cy="48900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480" y="4573298"/>
            <a:ext cx="968644" cy="542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E3 Trial – Baseline Characteristics</a:t>
            </a:r>
            <a:endParaRPr lang="en-CA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0881013"/>
              </p:ext>
            </p:extLst>
          </p:nvPr>
        </p:nvGraphicFramePr>
        <p:xfrm>
          <a:off x="139655" y="1149741"/>
          <a:ext cx="8864689" cy="321497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18716">
                  <a:extLst>
                    <a:ext uri="{9D8B030D-6E8A-4147-A177-3AD203B41FA5}">
                      <a16:colId xmlns:a16="http://schemas.microsoft.com/office/drawing/2014/main" val="1246011973"/>
                    </a:ext>
                  </a:extLst>
                </a:gridCol>
                <a:gridCol w="799188">
                  <a:extLst>
                    <a:ext uri="{9D8B030D-6E8A-4147-A177-3AD203B41FA5}">
                      <a16:colId xmlns:a16="http://schemas.microsoft.com/office/drawing/2014/main" val="150159201"/>
                    </a:ext>
                  </a:extLst>
                </a:gridCol>
                <a:gridCol w="757141">
                  <a:extLst>
                    <a:ext uri="{9D8B030D-6E8A-4147-A177-3AD203B41FA5}">
                      <a16:colId xmlns:a16="http://schemas.microsoft.com/office/drawing/2014/main" val="3881356564"/>
                    </a:ext>
                  </a:extLst>
                </a:gridCol>
                <a:gridCol w="841235">
                  <a:extLst>
                    <a:ext uri="{9D8B030D-6E8A-4147-A177-3AD203B41FA5}">
                      <a16:colId xmlns:a16="http://schemas.microsoft.com/office/drawing/2014/main" val="3403198418"/>
                    </a:ext>
                  </a:extLst>
                </a:gridCol>
                <a:gridCol w="799188">
                  <a:extLst>
                    <a:ext uri="{9D8B030D-6E8A-4147-A177-3AD203B41FA5}">
                      <a16:colId xmlns:a16="http://schemas.microsoft.com/office/drawing/2014/main" val="1287459326"/>
                    </a:ext>
                  </a:extLst>
                </a:gridCol>
                <a:gridCol w="799188">
                  <a:extLst>
                    <a:ext uri="{9D8B030D-6E8A-4147-A177-3AD203B41FA5}">
                      <a16:colId xmlns:a16="http://schemas.microsoft.com/office/drawing/2014/main" val="3518514327"/>
                    </a:ext>
                  </a:extLst>
                </a:gridCol>
                <a:gridCol w="772219">
                  <a:extLst>
                    <a:ext uri="{9D8B030D-6E8A-4147-A177-3AD203B41FA5}">
                      <a16:colId xmlns:a16="http://schemas.microsoft.com/office/drawing/2014/main" val="24978227"/>
                    </a:ext>
                  </a:extLst>
                </a:gridCol>
                <a:gridCol w="834390">
                  <a:extLst>
                    <a:ext uri="{9D8B030D-6E8A-4147-A177-3AD203B41FA5}">
                      <a16:colId xmlns:a16="http://schemas.microsoft.com/office/drawing/2014/main" val="88403111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954166953"/>
                    </a:ext>
                  </a:extLst>
                </a:gridCol>
                <a:gridCol w="831894">
                  <a:extLst>
                    <a:ext uri="{9D8B030D-6E8A-4147-A177-3AD203B41FA5}">
                      <a16:colId xmlns:a16="http://schemas.microsoft.com/office/drawing/2014/main" val="1356496586"/>
                    </a:ext>
                  </a:extLst>
                </a:gridCol>
              </a:tblGrid>
              <a:tr h="647741"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Age (Mean)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Male </a:t>
                      </a:r>
                    </a:p>
                    <a:p>
                      <a:pPr algn="ctr"/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Years Smoked</a:t>
                      </a:r>
                    </a:p>
                    <a:p>
                      <a:pPr algn="ctr"/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(Mean)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Cigs/</a:t>
                      </a:r>
                    </a:p>
                    <a:p>
                      <a:pPr algn="ctr"/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Day</a:t>
                      </a:r>
                    </a:p>
                    <a:p>
                      <a:pPr algn="ctr"/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(Mean)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Tried to Quit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(%)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Prior Quit Aids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Tried an </a:t>
                      </a:r>
                    </a:p>
                    <a:p>
                      <a:pPr algn="ctr"/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EC</a:t>
                      </a:r>
                    </a:p>
                    <a:p>
                      <a:pPr algn="ctr"/>
                      <a:r>
                        <a:rPr lang="en-CA" sz="1600" b="1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(%)</a:t>
                      </a:r>
                      <a:endParaRPr lang="en-CA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Heart Disease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Resp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Disease</a:t>
                      </a:r>
                    </a:p>
                    <a:p>
                      <a:pPr algn="ctr"/>
                      <a:r>
                        <a:rPr lang="en-CA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(%)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27866"/>
                  </a:ext>
                </a:extLst>
              </a:tr>
              <a:tr h="494965">
                <a:tc>
                  <a:txBody>
                    <a:bodyPr/>
                    <a:lstStyle/>
                    <a:p>
                      <a:pPr algn="ctr"/>
                      <a:r>
                        <a:rPr lang="en-CA" sz="1600" b="0" dirty="0">
                          <a:latin typeface="Arial Narrow" panose="020B0606020202030204" pitchFamily="34" charset="0"/>
                        </a:rPr>
                        <a:t>Nicotine ECs </a:t>
                      </a:r>
                    </a:p>
                    <a:p>
                      <a:pPr algn="ctr"/>
                      <a:r>
                        <a:rPr lang="en-CA" sz="1600" b="0" dirty="0">
                          <a:latin typeface="Arial Narrow" panose="020B0606020202030204" pitchFamily="34" charset="0"/>
                        </a:rPr>
                        <a:t>&amp; Counseling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Arial Narrow" panose="020B0606020202030204" pitchFamily="34" charset="0"/>
                        </a:rPr>
                        <a:t>49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</a:t>
                      </a:r>
                      <a:endParaRPr lang="en-CA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</a:t>
                      </a:r>
                      <a:endParaRPr lang="en-CA" sz="16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latin typeface="Arial Narrow" panose="020B0606020202030204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Arial Narrow" panose="020B0606020202030204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Arial Narrow" panose="020B060602020203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Arial Narrow" panose="020B060602020203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45354"/>
                  </a:ext>
                </a:extLst>
              </a:tr>
              <a:tr h="494965">
                <a:tc>
                  <a:txBody>
                    <a:bodyPr/>
                    <a:lstStyle/>
                    <a:p>
                      <a:pPr algn="ctr"/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Non-Nicotine ECs</a:t>
                      </a:r>
                    </a:p>
                    <a:p>
                      <a:pPr algn="ctr"/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&amp; Counseling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3334841"/>
                  </a:ext>
                </a:extLst>
              </a:tr>
              <a:tr h="4949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Counseling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0" kern="120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16874"/>
                  </a:ext>
                </a:extLst>
              </a:tr>
              <a:tr h="49496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latin typeface="Arial Narrow" panose="020B0606020202030204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latin typeface="Arial Narrow" panose="020B0606020202030204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latin typeface="Arial Narrow" panose="020B0606020202030204" pitchFamily="34" charset="0"/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>
                          <a:latin typeface="Arial Narrow" panose="020B0606020202030204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latin typeface="Arial Narrow" panose="020B060602020203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latin typeface="Arial Narrow" panose="020B0606020202030204" pitchFamily="34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latin typeface="Arial Narrow" panose="020B0606020202030204" pitchFamily="34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>
                          <a:latin typeface="Arial Narrow" panose="020B060602020203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737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sharepoint/v3/field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3292</TotalTime>
  <Words>1066</Words>
  <Application>Microsoft Office PowerPoint</Application>
  <PresentationFormat>On-screen Show (16:9)</PresentationFormat>
  <Paragraphs>338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Times New Roman</vt:lpstr>
      <vt:lpstr>Office Theme</vt:lpstr>
      <vt:lpstr>A Randomized Controlled Trial Evaluating the Efficacy and Safety of E-Cigarettes for Smoking Cessation</vt:lpstr>
      <vt:lpstr>Disclosures</vt:lpstr>
      <vt:lpstr>E3 Trial – Background</vt:lpstr>
      <vt:lpstr>E3 Trial – Objective</vt:lpstr>
      <vt:lpstr>E3 Trial – Design</vt:lpstr>
      <vt:lpstr>E3 Trial – Endpoints</vt:lpstr>
      <vt:lpstr>E3 Trial – Sample Size and Power Calculations</vt:lpstr>
      <vt:lpstr>E3 Trial – Participant Flow</vt:lpstr>
      <vt:lpstr>E3 Trial – Baseline Characteristics</vt:lpstr>
      <vt:lpstr>E3 Trial – Point Prevalence Abstinence </vt:lpstr>
      <vt:lpstr>E3 Trial – Point Prevalence Abstinence </vt:lpstr>
      <vt:lpstr>E3 Trial – Cigarettes Smoked/Day</vt:lpstr>
      <vt:lpstr>E3 Trial – Cigarettes Smoked/Day</vt:lpstr>
      <vt:lpstr>E3 Trial – Continuous Abstinence </vt:lpstr>
      <vt:lpstr>E3 Trial – Continuous Abstinence </vt:lpstr>
      <vt:lpstr>E3 Trial – Serious Adverse Events (SAEs, 12 weeks)</vt:lpstr>
      <vt:lpstr>E3 Trial – 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Mark</cp:lastModifiedBy>
  <cp:revision>391</cp:revision>
  <dcterms:created xsi:type="dcterms:W3CDTF">2010-04-12T23:12:02Z</dcterms:created>
  <dcterms:modified xsi:type="dcterms:W3CDTF">2020-03-29T22:30:45Z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