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2"/>
  </p:notesMasterIdLst>
  <p:sldIdLst>
    <p:sldId id="256" r:id="rId5"/>
    <p:sldId id="923" r:id="rId6"/>
    <p:sldId id="922" r:id="rId7"/>
    <p:sldId id="257" r:id="rId8"/>
    <p:sldId id="258" r:id="rId9"/>
    <p:sldId id="910" r:id="rId10"/>
    <p:sldId id="911" r:id="rId11"/>
    <p:sldId id="912" r:id="rId12"/>
    <p:sldId id="913" r:id="rId13"/>
    <p:sldId id="925" r:id="rId14"/>
    <p:sldId id="937" r:id="rId15"/>
    <p:sldId id="938" r:id="rId16"/>
    <p:sldId id="939" r:id="rId17"/>
    <p:sldId id="940" r:id="rId18"/>
    <p:sldId id="920" r:id="rId19"/>
    <p:sldId id="921" r:id="rId20"/>
    <p:sldId id="941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to Lopes, M.D." initials="RLM" lastIdx="6" clrIdx="0">
    <p:extLst>
      <p:ext uri="{19B8F6BF-5375-455C-9EA6-DF929625EA0E}">
        <p15:presenceInfo xmlns:p15="http://schemas.microsoft.com/office/powerpoint/2012/main" userId="S-1-5-21-2053149899-1891010372-398732264-489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73C"/>
    <a:srgbClr val="FFFF99"/>
    <a:srgbClr val="FFFF66"/>
    <a:srgbClr val="FFFF00"/>
    <a:srgbClr val="372D83"/>
    <a:srgbClr val="E53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75" autoAdjust="0"/>
    <p:restoredTop sz="94595" autoAdjust="0"/>
  </p:normalViewPr>
  <p:slideViewPr>
    <p:cSldViewPr snapToGrid="0" snapToObjects="1">
      <p:cViewPr varScale="1">
        <p:scale>
          <a:sx n="102" d="100"/>
          <a:sy n="102" d="100"/>
        </p:scale>
        <p:origin x="58" y="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889636983782815E-2"/>
          <c:y val="0.1906096912511738"/>
          <c:w val="0.93039699747676463"/>
          <c:h val="0.58130395184921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Aspirin</c:v>
                </c:pt>
              </c:strCache>
            </c:strRef>
          </c:tx>
          <c:spPr>
            <a:solidFill>
              <a:srgbClr val="7F2793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Broad</c:v>
                </c:pt>
                <c:pt idx="1">
                  <c:v>Intermediate</c:v>
                </c:pt>
                <c:pt idx="2">
                  <c:v>Severe</c:v>
                </c:pt>
                <c:pt idx="4">
                  <c:v>Broad</c:v>
                </c:pt>
                <c:pt idx="5">
                  <c:v>Intermediate</c:v>
                </c:pt>
                <c:pt idx="6">
                  <c:v>Severe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7.4499999999999997E-2</c:v>
                </c:pt>
                <c:pt idx="1">
                  <c:v>3.3300000000000003E-2</c:v>
                </c:pt>
                <c:pt idx="2">
                  <c:v>2.1100000000000001E-2</c:v>
                </c:pt>
                <c:pt idx="4">
                  <c:v>6.7400000000000002E-2</c:v>
                </c:pt>
                <c:pt idx="5">
                  <c:v>1.9199999999999998E-2</c:v>
                </c:pt>
                <c:pt idx="6">
                  <c:v>1.66E-2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09-43DD-BF8E-0CED781DF9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rgbClr val="01B050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Broad</c:v>
                </c:pt>
                <c:pt idx="1">
                  <c:v>Intermediate</c:v>
                </c:pt>
                <c:pt idx="2">
                  <c:v>Severe</c:v>
                </c:pt>
                <c:pt idx="4">
                  <c:v>Broad</c:v>
                </c:pt>
                <c:pt idx="5">
                  <c:v>Intermediate</c:v>
                </c:pt>
                <c:pt idx="6">
                  <c:v>Severe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4.0300000000000002E-2</c:v>
                </c:pt>
                <c:pt idx="1">
                  <c:v>1.7500000000000002E-2</c:v>
                </c:pt>
                <c:pt idx="2">
                  <c:v>1.14E-2</c:v>
                </c:pt>
                <c:pt idx="4">
                  <c:v>6.8099999999999994E-2</c:v>
                </c:pt>
                <c:pt idx="5">
                  <c:v>2.7E-2</c:v>
                </c:pt>
                <c:pt idx="6">
                  <c:v>2.5700000000000001E-2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09-43DD-BF8E-0CED781DF9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532863472"/>
        <c:axId val="532853304"/>
      </c:barChart>
      <c:catAx>
        <c:axId val="53286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32853304"/>
        <c:crosses val="autoZero"/>
        <c:auto val="1"/>
        <c:lblAlgn val="ctr"/>
        <c:lblOffset val="100"/>
        <c:noMultiLvlLbl val="0"/>
      </c:catAx>
      <c:valAx>
        <c:axId val="532853304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32863472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252063075674828"/>
          <c:y val="4.4088348097613958E-2"/>
          <c:w val="0.16179525302250453"/>
          <c:h val="0.170619364400547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522730628901968E-2"/>
          <c:y val="0.12027693539815984"/>
          <c:w val="0.92441049784679963"/>
          <c:h val="0.635637670585494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Aspirin</c:v>
                </c:pt>
              </c:strCache>
            </c:strRef>
          </c:tx>
          <c:spPr>
            <a:solidFill>
              <a:srgbClr val="7F2793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5.842462372472157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9CB-4AAD-987C-70CD38B64E9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Broad</c:v>
                </c:pt>
                <c:pt idx="1">
                  <c:v>Intermediate</c:v>
                </c:pt>
                <c:pt idx="2">
                  <c:v>Severe</c:v>
                </c:pt>
                <c:pt idx="4">
                  <c:v>Broad</c:v>
                </c:pt>
                <c:pt idx="5">
                  <c:v>Intermediate</c:v>
                </c:pt>
                <c:pt idx="6">
                  <c:v>Severe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0.1205</c:v>
                </c:pt>
                <c:pt idx="1">
                  <c:v>5.9700000000000003E-2</c:v>
                </c:pt>
                <c:pt idx="2">
                  <c:v>3.7100000000000001E-2</c:v>
                </c:pt>
                <c:pt idx="4">
                  <c:v>0.14269999999999999</c:v>
                </c:pt>
                <c:pt idx="5">
                  <c:v>4.1300000000000003E-2</c:v>
                </c:pt>
                <c:pt idx="6">
                  <c:v>3.8199999999999998E-2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09-43DD-BF8E-0CED781DF9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rgbClr val="01B050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5.84246237247205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9CB-4AAD-987C-70CD38B64E9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Broad</c:v>
                </c:pt>
                <c:pt idx="1">
                  <c:v>Intermediate</c:v>
                </c:pt>
                <c:pt idx="2">
                  <c:v>Severe</c:v>
                </c:pt>
                <c:pt idx="4">
                  <c:v>Broad</c:v>
                </c:pt>
                <c:pt idx="5">
                  <c:v>Intermediate</c:v>
                </c:pt>
                <c:pt idx="6">
                  <c:v>Severe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7.17E-2</c:v>
                </c:pt>
                <c:pt idx="1">
                  <c:v>3.5000000000000003E-2</c:v>
                </c:pt>
                <c:pt idx="2">
                  <c:v>2.4500000000000001E-2</c:v>
                </c:pt>
                <c:pt idx="4">
                  <c:v>0.1424</c:v>
                </c:pt>
                <c:pt idx="5">
                  <c:v>4.4400000000000002E-2</c:v>
                </c:pt>
                <c:pt idx="6">
                  <c:v>3.9899999999999998E-2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09-43DD-BF8E-0CED781DF9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532863472"/>
        <c:axId val="532853304"/>
      </c:barChart>
      <c:catAx>
        <c:axId val="53286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32853304"/>
        <c:crosses val="autoZero"/>
        <c:auto val="1"/>
        <c:lblAlgn val="ctr"/>
        <c:lblOffset val="100"/>
        <c:noMultiLvlLbl val="0"/>
      </c:catAx>
      <c:valAx>
        <c:axId val="532853304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32863472"/>
        <c:crosses val="autoZero"/>
        <c:crossBetween val="between"/>
        <c:majorUnit val="4.0000000000000008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115971614659276"/>
          <c:y val="3.2587081900075865E-2"/>
          <c:w val="0.13752972410236547"/>
          <c:h val="0.154747244583191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A6ACD-BEDF-40C2-8AB4-53834613E758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C4946-6E78-4D70-9F56-9835307D5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60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558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C4946-6E78-4D70-9F56-9835307D5E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3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6532" y="587023"/>
            <a:ext cx="4459112" cy="2698044"/>
          </a:xfrm>
        </p:spPr>
        <p:txBody>
          <a:bodyPr>
            <a:normAutofit/>
          </a:bodyPr>
          <a:lstStyle>
            <a:lvl1pPr algn="r">
              <a:defRPr sz="2800" b="1" i="0">
                <a:solidFill>
                  <a:srgbClr val="372D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7821" y="3242027"/>
            <a:ext cx="4459112" cy="1314450"/>
          </a:xfrm>
        </p:spPr>
        <p:txBody>
          <a:bodyPr>
            <a:normAutofit/>
          </a:bodyPr>
          <a:lstStyle>
            <a:lvl1pPr marL="0" indent="0" algn="r">
              <a:buNone/>
              <a:defRPr sz="1800" b="1" i="0">
                <a:solidFill>
                  <a:srgbClr val="372D8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 i="0">
                <a:solidFill>
                  <a:srgbClr val="372D8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C94058-B16A-2943-954B-B2731749096E}"/>
              </a:ext>
            </a:extLst>
          </p:cNvPr>
          <p:cNvCxnSpPr>
            <a:cxnSpLocks/>
          </p:cNvCxnSpPr>
          <p:nvPr userDrawn="1"/>
        </p:nvCxnSpPr>
        <p:spPr>
          <a:xfrm>
            <a:off x="457200" y="970844"/>
            <a:ext cx="8686800" cy="0"/>
          </a:xfrm>
          <a:prstGeom prst="line">
            <a:avLst/>
          </a:prstGeom>
          <a:ln>
            <a:solidFill>
              <a:srgbClr val="372D83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400" b="1" i="0">
                <a:solidFill>
                  <a:srgbClr val="372D8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E89F54-FF28-B044-83B7-699D4E0694F4}"/>
              </a:ext>
            </a:extLst>
          </p:cNvPr>
          <p:cNvCxnSpPr>
            <a:cxnSpLocks/>
          </p:cNvCxnSpPr>
          <p:nvPr userDrawn="1"/>
        </p:nvCxnSpPr>
        <p:spPr>
          <a:xfrm>
            <a:off x="457200" y="970844"/>
            <a:ext cx="8686800" cy="0"/>
          </a:xfrm>
          <a:prstGeom prst="line">
            <a:avLst/>
          </a:prstGeom>
          <a:ln>
            <a:solidFill>
              <a:srgbClr val="372D83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 i="0">
                <a:solidFill>
                  <a:srgbClr val="372D8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rgbClr val="372D8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sz="1800"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sz="1600"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sz="1600"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rgbClr val="372D8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sz="1800"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sz="1600"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sz="1600"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D52EB42-83FE-3643-804C-81BF373DB7F3}"/>
              </a:ext>
            </a:extLst>
          </p:cNvPr>
          <p:cNvCxnSpPr>
            <a:cxnSpLocks/>
          </p:cNvCxnSpPr>
          <p:nvPr userDrawn="1"/>
        </p:nvCxnSpPr>
        <p:spPr>
          <a:xfrm>
            <a:off x="457200" y="970844"/>
            <a:ext cx="8686800" cy="0"/>
          </a:xfrm>
          <a:prstGeom prst="line">
            <a:avLst/>
          </a:prstGeom>
          <a:ln>
            <a:solidFill>
              <a:srgbClr val="372D83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 i="0">
                <a:solidFill>
                  <a:srgbClr val="372D8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547BEE-548D-8244-943C-C7518F48639F}"/>
              </a:ext>
            </a:extLst>
          </p:cNvPr>
          <p:cNvCxnSpPr>
            <a:cxnSpLocks/>
          </p:cNvCxnSpPr>
          <p:nvPr userDrawn="1"/>
        </p:nvCxnSpPr>
        <p:spPr>
          <a:xfrm>
            <a:off x="457200" y="970844"/>
            <a:ext cx="8686800" cy="0"/>
          </a:xfrm>
          <a:prstGeom prst="line">
            <a:avLst/>
          </a:prstGeom>
          <a:ln>
            <a:solidFill>
              <a:srgbClr val="372D83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0B3A799-45EE-E745-8F88-F856AB52E7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219200"/>
            <a:ext cx="8229599" cy="29534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BBFE784-D923-4C2C-8F49-457869456E3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1AEE34A-3BCD-4CD3-BA2B-7A98AC3888A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9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9" r:id="rId3"/>
    <p:sldLayoutId id="2147493460" r:id="rId4"/>
    <p:sldLayoutId id="2147493461" r:id="rId5"/>
    <p:sldLayoutId id="2147493462" r:id="rId6"/>
    <p:sldLayoutId id="2147493463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372D83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urldefense.com/v3/__http:/circ.ahajournals.org/__;!!OToaGQ!4feaJRVuQbss8ohUuwEcBPazkNR81nQtxVMA-u6ddXNzjiJGPtIE2qIwemSTv-g4w5S0nak$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F672E6-4284-3C43-8371-032795BA8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B7E42DD-91AB-3443-B260-1B1661CEE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9499" y="738868"/>
            <a:ext cx="4642556" cy="2113316"/>
          </a:xfrm>
        </p:spPr>
        <p:txBody>
          <a:bodyPr>
            <a:normAutofit fontScale="90000"/>
          </a:bodyPr>
          <a:lstStyle/>
          <a:p>
            <a:pPr>
              <a:lnSpc>
                <a:spcPts val="3300"/>
              </a:lnSpc>
            </a:pPr>
            <a:r>
              <a:rPr lang="en-US" sz="3600" dirty="0">
                <a:latin typeface="Arial Narrow" panose="020B0604020202020204" pitchFamily="34" charset="0"/>
                <a:cs typeface="Arial Narrow" panose="020B0604020202020204" pitchFamily="34" charset="0"/>
              </a:rPr>
              <a:t>How Long To Continue Aspirin After ACS/PCI In Patients With Atrial Fibrillation? </a:t>
            </a:r>
            <a:br>
              <a:rPr lang="en-US" sz="360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3600" dirty="0">
                <a:latin typeface="Arial Narrow" panose="020B0604020202020204" pitchFamily="34" charset="0"/>
                <a:cs typeface="Arial Narrow" panose="020B0604020202020204" pitchFamily="34" charset="0"/>
              </a:rPr>
              <a:t/>
            </a:r>
            <a:br>
              <a:rPr lang="en-US" sz="360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3600" dirty="0">
                <a:latin typeface="Arial Narrow" panose="020B0604020202020204" pitchFamily="34" charset="0"/>
                <a:cs typeface="Arial Narrow" panose="020B0604020202020204" pitchFamily="34" charset="0"/>
              </a:rPr>
              <a:t>Insights From AUGUSTUS </a:t>
            </a:r>
            <a:endParaRPr lang="en-US" sz="3600" b="1" dirty="0">
              <a:solidFill>
                <a:srgbClr val="372D83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6940" y="3402761"/>
            <a:ext cx="3635115" cy="1430003"/>
          </a:xfrm>
          <a:effectLst>
            <a:glow rad="1790700">
              <a:srgbClr val="FFC000">
                <a:alpha val="0"/>
              </a:srgbClr>
            </a:glow>
          </a:effectLst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600" b="1" dirty="0">
                <a:solidFill>
                  <a:srgbClr val="372D83"/>
                </a:solidFill>
                <a:effectLst>
                  <a:glow rad="304800">
                    <a:srgbClr val="FFFF00">
                      <a:alpha val="19000"/>
                    </a:srgbClr>
                  </a:glow>
                </a:effectLst>
                <a:latin typeface="Arial Narrow"/>
                <a:cs typeface="Arial Narrow"/>
              </a:rPr>
              <a:t>John H. Alexander, </a:t>
            </a:r>
            <a:r>
              <a:rPr lang="en-US" sz="1600" b="1" dirty="0" smtClean="0">
                <a:solidFill>
                  <a:srgbClr val="372D83"/>
                </a:solidFill>
                <a:effectLst>
                  <a:glow rad="304800">
                    <a:srgbClr val="FFFF00">
                      <a:alpha val="19000"/>
                    </a:srgbClr>
                  </a:glow>
                </a:effectLst>
                <a:latin typeface="Arial Narrow"/>
                <a:cs typeface="Arial Narrow"/>
              </a:rPr>
              <a:t>MD, MHS</a:t>
            </a:r>
            <a:endParaRPr lang="en-US" sz="1600" b="1" dirty="0">
              <a:solidFill>
                <a:srgbClr val="372D83"/>
              </a:solidFill>
              <a:effectLst>
                <a:glow rad="304800">
                  <a:srgbClr val="FFFF00">
                    <a:alpha val="19000"/>
                  </a:srgbClr>
                </a:glow>
              </a:effectLst>
              <a:latin typeface="Arial Narrow"/>
              <a:cs typeface="Arial Narrow"/>
            </a:endParaRPr>
          </a:p>
          <a:p>
            <a:pPr algn="l">
              <a:lnSpc>
                <a:spcPct val="90000"/>
              </a:lnSpc>
            </a:pPr>
            <a:r>
              <a:rPr lang="en-US" sz="1400" b="0" dirty="0" smtClean="0"/>
              <a:t>Daniel </a:t>
            </a:r>
            <a:r>
              <a:rPr lang="en-US" sz="1400" b="0" dirty="0" err="1"/>
              <a:t>Wojdyla</a:t>
            </a:r>
            <a:r>
              <a:rPr lang="en-US" sz="1400" b="0" dirty="0"/>
              <a:t> MS, </a:t>
            </a:r>
            <a:r>
              <a:rPr lang="en-US" sz="1400" b="0" dirty="0" err="1"/>
              <a:t>Laine</a:t>
            </a:r>
            <a:r>
              <a:rPr lang="en-US" sz="1400" b="0" dirty="0"/>
              <a:t> Thomas PhD, Christopher B. Granger, MD, Shaun G. Goodman, MD, MSc, Ronald Aronson, MD, Stephan </a:t>
            </a:r>
            <a:r>
              <a:rPr lang="en-US" sz="1400" b="0" dirty="0" err="1"/>
              <a:t>Windecker</a:t>
            </a:r>
            <a:r>
              <a:rPr lang="en-US" sz="1400" b="0" dirty="0"/>
              <a:t>, MD, Roxana Mehran, MD, Renato D. Lopes, MD, PhD</a:t>
            </a:r>
          </a:p>
          <a:p>
            <a:pPr algn="l">
              <a:lnSpc>
                <a:spcPct val="90000"/>
              </a:lnSpc>
            </a:pPr>
            <a:r>
              <a:rPr lang="en-US" sz="1400" b="0" dirty="0" smtClean="0">
                <a:solidFill>
                  <a:srgbClr val="372D83"/>
                </a:solidFill>
                <a:effectLst>
                  <a:glow rad="304800">
                    <a:srgbClr val="FFFF00">
                      <a:alpha val="19000"/>
                    </a:srgbClr>
                  </a:glow>
                </a:effectLst>
                <a:latin typeface="Arial Narrow"/>
                <a:cs typeface="Arial Narrow"/>
              </a:rPr>
              <a:t>On </a:t>
            </a:r>
            <a:r>
              <a:rPr lang="en-US" sz="1400" b="0" dirty="0">
                <a:solidFill>
                  <a:srgbClr val="372D83"/>
                </a:solidFill>
                <a:effectLst>
                  <a:glow rad="304800">
                    <a:srgbClr val="FFFF00">
                      <a:alpha val="19000"/>
                    </a:srgbClr>
                  </a:glow>
                </a:effectLst>
                <a:latin typeface="Arial Narrow"/>
                <a:cs typeface="Arial Narrow"/>
              </a:rPr>
              <a:t>Behalf of the AUGUSTUS </a:t>
            </a:r>
            <a:r>
              <a:rPr lang="en-US" sz="1400" b="0" dirty="0" smtClean="0">
                <a:solidFill>
                  <a:srgbClr val="372D83"/>
                </a:solidFill>
                <a:effectLst>
                  <a:glow rad="304800">
                    <a:srgbClr val="FFFF00">
                      <a:alpha val="19000"/>
                    </a:srgbClr>
                  </a:glow>
                </a:effectLst>
                <a:latin typeface="Arial Narrow"/>
                <a:cs typeface="Arial Narrow"/>
              </a:rPr>
              <a:t>Investigators</a:t>
            </a:r>
            <a:endParaRPr lang="en-US" sz="2400" dirty="0">
              <a:solidFill>
                <a:srgbClr val="372D83"/>
              </a:solidFill>
              <a:effectLst>
                <a:glow rad="304800">
                  <a:srgbClr val="FFFF00">
                    <a:alpha val="19000"/>
                  </a:srgbClr>
                </a:glow>
              </a:effectLst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05430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Characteristics (n=4614)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2343" y="1045259"/>
            <a:ext cx="8236857" cy="3394472"/>
          </a:xfrm>
        </p:spPr>
        <p:txBody>
          <a:bodyPr numCol="2">
            <a:normAutofit fontScale="92500" lnSpcReduction="20000"/>
          </a:bodyPr>
          <a:lstStyle/>
          <a:p>
            <a:pPr marL="231775" indent="-231775">
              <a:tabLst>
                <a:tab pos="2743200" algn="dec"/>
              </a:tabLst>
            </a:pPr>
            <a:r>
              <a:rPr lang="en-US" dirty="0" smtClean="0"/>
              <a:t>Age (</a:t>
            </a:r>
            <a:r>
              <a:rPr lang="en-US" dirty="0" err="1" smtClean="0"/>
              <a:t>yrs</a:t>
            </a:r>
            <a:r>
              <a:rPr lang="en-US" dirty="0" smtClean="0"/>
              <a:t>)*	71 (64, 77)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1775" indent="-231775">
              <a:tabLst>
                <a:tab pos="2743200" algn="dec"/>
              </a:tabLst>
            </a:pPr>
            <a:r>
              <a:rPr lang="en-US" dirty="0" smtClean="0"/>
              <a:t>Weight (kg)*	83 </a:t>
            </a:r>
            <a:r>
              <a:rPr lang="en-US" dirty="0"/>
              <a:t>(</a:t>
            </a:r>
            <a:r>
              <a:rPr lang="en-US" dirty="0" smtClean="0"/>
              <a:t>74, 95)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1775" indent="-231775">
              <a:tabLst>
                <a:tab pos="2743200" algn="dec"/>
              </a:tabLst>
            </a:pPr>
            <a:r>
              <a:rPr lang="en-US" dirty="0" smtClean="0"/>
              <a:t>CHA</a:t>
            </a:r>
            <a:r>
              <a:rPr lang="en-US" baseline="-25000" dirty="0" smtClean="0"/>
              <a:t>2</a:t>
            </a:r>
            <a:r>
              <a:rPr lang="en-US" dirty="0" smtClean="0"/>
              <a:t>DS</a:t>
            </a:r>
            <a:r>
              <a:rPr lang="en-US" baseline="-25000" dirty="0" smtClean="0"/>
              <a:t>2</a:t>
            </a:r>
            <a:r>
              <a:rPr lang="en-US" dirty="0" smtClean="0"/>
              <a:t>-VASc*	4 </a:t>
            </a:r>
            <a:r>
              <a:rPr lang="en-US" dirty="0"/>
              <a:t>(</a:t>
            </a:r>
            <a:r>
              <a:rPr lang="en-US" dirty="0" smtClean="0"/>
              <a:t>3, 5)</a:t>
            </a:r>
            <a:endParaRPr lang="en-US" dirty="0"/>
          </a:p>
          <a:p>
            <a:pPr marL="231775" indent="-231775">
              <a:tabLst>
                <a:tab pos="2743200" algn="dec"/>
              </a:tabLst>
            </a:pPr>
            <a:r>
              <a:rPr lang="en-US" dirty="0" smtClean="0"/>
              <a:t>HAS-BLED*	3 </a:t>
            </a:r>
            <a:r>
              <a:rPr lang="en-US" dirty="0"/>
              <a:t>(</a:t>
            </a:r>
            <a:r>
              <a:rPr lang="en-US" dirty="0" smtClean="0"/>
              <a:t>2, 3)</a:t>
            </a:r>
            <a:endParaRPr lang="en-US" dirty="0"/>
          </a:p>
          <a:p>
            <a:pPr marL="231775" indent="-231775">
              <a:tabLst>
                <a:tab pos="2743200" algn="dec"/>
                <a:tab pos="2917825" algn="dec"/>
              </a:tabLst>
            </a:pPr>
            <a:r>
              <a:rPr lang="en-US" dirty="0" smtClean="0"/>
              <a:t>Female 		29%</a:t>
            </a:r>
          </a:p>
          <a:p>
            <a:pPr marL="231775" indent="-231775">
              <a:tabLst>
                <a:tab pos="2743200" algn="dec"/>
                <a:tab pos="2917825" algn="dec"/>
              </a:tabLst>
            </a:pPr>
            <a:r>
              <a:rPr lang="en-US" dirty="0" smtClean="0"/>
              <a:t>Cr &gt;1.5 mg/dl	 	8%</a:t>
            </a:r>
          </a:p>
          <a:p>
            <a:pPr marL="231775" indent="-231775">
              <a:tabLst>
                <a:tab pos="2743200" algn="dec"/>
                <a:tab pos="2917825" algn="dec"/>
              </a:tabLs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Hypertension 		88%</a:t>
            </a:r>
          </a:p>
          <a:p>
            <a:pPr marL="231775" indent="-231775">
              <a:tabLst>
                <a:tab pos="2743200" algn="dec"/>
                <a:tab pos="2917825" algn="dec"/>
              </a:tabLs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Heart Failure 		43%</a:t>
            </a:r>
          </a:p>
          <a:p>
            <a:pPr marL="231775" indent="-231775">
              <a:tabLst>
                <a:tab pos="2743200" algn="dec"/>
                <a:tab pos="2917825" algn="dec"/>
              </a:tabLs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Diabetes 		36%</a:t>
            </a:r>
          </a:p>
          <a:p>
            <a:pPr marL="231775" indent="-231775">
              <a:tabLst>
                <a:tab pos="2743200" algn="dec"/>
                <a:tab pos="2917825" algn="dec"/>
              </a:tabLs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Stroke/TIA		4%</a:t>
            </a:r>
          </a:p>
          <a:p>
            <a:pPr marL="231775" indent="-231775">
              <a:tabLst>
                <a:tab pos="3482975" algn="dec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 OAC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49%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1775" indent="-231775">
              <a:tabLst>
                <a:tab pos="3482975" algn="dec"/>
              </a:tabLs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P2Y12 inhibitor</a:t>
            </a:r>
          </a:p>
          <a:p>
            <a:pPr marL="631825" lvl="2" indent="-231775">
              <a:buFont typeface="Symbol" panose="05050102010706020507" pitchFamily="18" charset="2"/>
              <a:buChar char="-"/>
              <a:tabLst>
                <a:tab pos="3482975" algn="dec"/>
              </a:tabLst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Clopidogrel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93%</a:t>
            </a:r>
          </a:p>
          <a:p>
            <a:pPr marL="631825" lvl="2" indent="-231775">
              <a:buFont typeface="Symbol" panose="05050102010706020507" pitchFamily="18" charset="2"/>
              <a:buChar char="-"/>
              <a:tabLst>
                <a:tab pos="3482975" algn="dec"/>
              </a:tabLst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Prasugrel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1%</a:t>
            </a:r>
          </a:p>
          <a:p>
            <a:pPr marL="631825" lvl="2" indent="-231775">
              <a:buFont typeface="Symbol" panose="05050102010706020507" pitchFamily="18" charset="2"/>
              <a:buChar char="-"/>
              <a:tabLst>
                <a:tab pos="3482975" algn="dec"/>
              </a:tabLst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Ticagrelor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6%</a:t>
            </a:r>
          </a:p>
          <a:p>
            <a:pPr marL="231775" indent="-231775">
              <a:tabLst>
                <a:tab pos="3482975" algn="dec"/>
              </a:tabLs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Enrolling indication</a:t>
            </a:r>
          </a:p>
          <a:p>
            <a:pPr marL="631825" lvl="2" indent="-231775">
              <a:buFont typeface="Symbol" panose="05050102010706020507" pitchFamily="18" charset="2"/>
              <a:buChar char="-"/>
              <a:tabLst>
                <a:tab pos="3482975" algn="dec"/>
              </a:tabLs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ACS + PCI 	37%</a:t>
            </a:r>
          </a:p>
          <a:p>
            <a:pPr marL="631825" lvl="2" indent="-231775">
              <a:buFont typeface="Symbol" panose="05050102010706020507" pitchFamily="18" charset="2"/>
              <a:buChar char="-"/>
              <a:tabLst>
                <a:tab pos="3482975" algn="dec"/>
              </a:tabLs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ACS + Med 	24%</a:t>
            </a:r>
          </a:p>
          <a:p>
            <a:pPr marL="631825" lvl="2" indent="-231775">
              <a:buFont typeface="Symbol" panose="05050102010706020507" pitchFamily="18" charset="2"/>
              <a:buChar char="-"/>
              <a:tabLst>
                <a:tab pos="3482975" algn="dec"/>
              </a:tabLs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Elective PCI 	39%</a:t>
            </a:r>
          </a:p>
          <a:p>
            <a:pPr marL="231775" indent="-231775">
              <a:tabLst>
                <a:tab pos="3200400" algn="dec"/>
              </a:tabLs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Event to Rand (d)*	6 (3, 10)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48229" y="4696935"/>
            <a:ext cx="1680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*Median (25</a:t>
            </a:r>
            <a:r>
              <a:rPr lang="en-US" sz="1400" baseline="30000" dirty="0" smtClean="0">
                <a:solidFill>
                  <a:schemeClr val="bg1"/>
                </a:solidFill>
              </a:rPr>
              <a:t>th</a:t>
            </a:r>
            <a:r>
              <a:rPr lang="en-US" sz="1400" dirty="0" smtClean="0">
                <a:solidFill>
                  <a:schemeClr val="bg1"/>
                </a:solidFill>
              </a:rPr>
              <a:t>, 75</a:t>
            </a:r>
            <a:r>
              <a:rPr lang="en-US" sz="1400" baseline="30000" dirty="0" smtClean="0">
                <a:solidFill>
                  <a:schemeClr val="bg1"/>
                </a:solidFill>
              </a:rPr>
              <a:t>th</a:t>
            </a:r>
            <a:r>
              <a:rPr lang="en-US" sz="1400" dirty="0" smtClean="0">
                <a:solidFill>
                  <a:schemeClr val="bg1"/>
                </a:solidFill>
              </a:rPr>
              <a:t>)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51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591808B-532E-4521-BD55-8DE6FDC58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472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Bleeding and Ischemic Outcomes: Aspirin vs. Placebo</a:t>
            </a:r>
            <a:br>
              <a:rPr lang="en-US" dirty="0"/>
            </a:br>
            <a:r>
              <a:rPr lang="en-US" sz="2400" b="0" dirty="0"/>
              <a:t>Randomization to 30 Days</a:t>
            </a:r>
            <a:endParaRPr lang="en-US" b="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21287" y="4058548"/>
            <a:ext cx="2351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Bleeding Outcomes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41574" y="4055440"/>
            <a:ext cx="2364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Ischemic Outcomes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60258" y="2504611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0.97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(0.23, 1.70)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34121" y="2162160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1.58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(0.67, 2.49)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2523" y="1125080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3.42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(2.07, 4.76)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27199" y="2325134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-0.91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(-1.74, -0.08)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42050" y="2269199"/>
            <a:ext cx="1021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-0.78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(-1.65, 0.09)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27723" y="1060932"/>
            <a:ext cx="1021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-0.07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(-1.53, 1.39)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5340" y="4693638"/>
            <a:ext cx="8093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Numbers are </a:t>
            </a:r>
            <a:r>
              <a:rPr lang="en-US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absolute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 differences (95% confidence intervals) for aspirin - placebo</a:t>
            </a:r>
          </a:p>
        </p:txBody>
      </p:sp>
    </p:spTree>
    <p:extLst>
      <p:ext uri="{BB962C8B-B14F-4D97-AF65-F5344CB8AC3E}">
        <p14:creationId xmlns:p14="http://schemas.microsoft.com/office/powerpoint/2010/main" val="41977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591808B-532E-4521-BD55-8DE6FDC58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472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Bleeding and Ischemic Outcomes: Aspirin vs. Placebo</a:t>
            </a:r>
            <a:br>
              <a:rPr lang="en-US" dirty="0"/>
            </a:br>
            <a:r>
              <a:rPr lang="en-US" sz="2400" b="0" dirty="0"/>
              <a:t>30 Days to 6 Months</a:t>
            </a:r>
            <a:endParaRPr lang="en-US" b="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66836" y="4031292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Bleeding Outcomes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81998" y="4031292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Ischemic Outcomes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43320" y="2468179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1.25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(0.23, 2.27)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0694" y="2058350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2.47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(1.22, 3.73)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0781" y="1243977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4.88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(3.14, 6.62)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99359" y="2336287"/>
            <a:ext cx="1021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-0.17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(-1.33, 0.98)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1585" y="2313896"/>
            <a:ext cx="1021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-0.31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(-1.52, 0.90)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76988" y="1048144"/>
            <a:ext cx="1010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0.03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(-2.05, 2.11)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4A69ED-4C4A-0243-B8F9-AFE92EE7A250}"/>
              </a:ext>
            </a:extLst>
          </p:cNvPr>
          <p:cNvSpPr txBox="1"/>
          <p:nvPr/>
        </p:nvSpPr>
        <p:spPr>
          <a:xfrm>
            <a:off x="525340" y="4693638"/>
            <a:ext cx="8093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Numbers are </a:t>
            </a:r>
            <a:r>
              <a:rPr lang="en-US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absolute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 differences (95% confidence intervals) for aspirin - placebo</a:t>
            </a:r>
          </a:p>
        </p:txBody>
      </p:sp>
    </p:spTree>
    <p:extLst>
      <p:ext uri="{BB962C8B-B14F-4D97-AF65-F5344CB8AC3E}">
        <p14:creationId xmlns:p14="http://schemas.microsoft.com/office/powerpoint/2010/main" val="172816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03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Severe</a:t>
            </a:r>
            <a:r>
              <a:rPr lang="en-US" dirty="0"/>
              <a:t> Bleeding and Ischemic Outcomes</a:t>
            </a:r>
            <a:br>
              <a:rPr lang="en-US" dirty="0"/>
            </a:br>
            <a:r>
              <a:rPr lang="en-US" sz="2400" b="0" dirty="0"/>
              <a:t>Randomization to 30 Days</a:t>
            </a:r>
            <a:endParaRPr lang="en-US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567559" y="1024583"/>
            <a:ext cx="3902671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Fatal, ICH, Major Bleeding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13434" y="1024583"/>
            <a:ext cx="3916254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CV Death, Stroke, MI, Stent Thrombosis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06" y="1355271"/>
            <a:ext cx="4210524" cy="3040934"/>
          </a:xfrm>
          <a:prstGeom prst="rect">
            <a:avLst/>
          </a:prstGeom>
        </p:spPr>
      </p:pic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4635500" y="1355725"/>
            <a:ext cx="4375150" cy="3044826"/>
            <a:chOff x="2920" y="854"/>
            <a:chExt cx="2756" cy="1918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920" y="854"/>
              <a:ext cx="2756" cy="1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2969" y="854"/>
              <a:ext cx="2656" cy="1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3301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03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Severe</a:t>
            </a:r>
            <a:r>
              <a:rPr lang="en-US" dirty="0"/>
              <a:t> Bleeding and Ischemic Outcomes</a:t>
            </a:r>
            <a:br>
              <a:rPr lang="en-US" dirty="0"/>
            </a:br>
            <a:r>
              <a:rPr lang="en-US" sz="2400" b="0" dirty="0"/>
              <a:t>30 Days to 6 Months</a:t>
            </a:r>
            <a:endParaRPr lang="en-US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714" y="1374478"/>
            <a:ext cx="4234248" cy="3062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40" y="1394588"/>
            <a:ext cx="4206444" cy="3042436"/>
          </a:xfrm>
          <a:prstGeom prst="rect">
            <a:avLst/>
          </a:prstGeom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F0034BB-9AC4-D24C-85C6-8CE3C3472256}"/>
              </a:ext>
            </a:extLst>
          </p:cNvPr>
          <p:cNvSpPr txBox="1"/>
          <p:nvPr/>
        </p:nvSpPr>
        <p:spPr>
          <a:xfrm>
            <a:off x="567559" y="1024583"/>
            <a:ext cx="3902671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Fatal, ICH, Major Bleeding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3CC26D-C671-1944-B36A-0A71DFD890DF}"/>
              </a:ext>
            </a:extLst>
          </p:cNvPr>
          <p:cNvSpPr txBox="1"/>
          <p:nvPr/>
        </p:nvSpPr>
        <p:spPr>
          <a:xfrm>
            <a:off x="5013434" y="1024583"/>
            <a:ext cx="3916254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CV Death, Stroke, MI, Stent Thrombosis</a:t>
            </a:r>
          </a:p>
        </p:txBody>
      </p:sp>
    </p:spTree>
    <p:extLst>
      <p:ext uri="{BB962C8B-B14F-4D97-AF65-F5344CB8AC3E}">
        <p14:creationId xmlns:p14="http://schemas.microsoft.com/office/powerpoint/2010/main" val="4083325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AA17A-7E8E-4EF2-A2F5-7F2812ABC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54A95-5793-42CA-A046-F72E180BE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10" y="1080524"/>
            <a:ext cx="8874579" cy="339447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Patients </a:t>
            </a:r>
            <a:r>
              <a:rPr lang="en-US" dirty="0"/>
              <a:t>received aspirin prior to randomization (median 6 days</a:t>
            </a:r>
            <a:r>
              <a:rPr lang="en-US" dirty="0" smtClean="0"/>
              <a:t>) in both arms and this could have influenced subsequent bleeding or ischemic outcomes</a:t>
            </a:r>
            <a:endParaRPr lang="en-US" dirty="0"/>
          </a:p>
          <a:p>
            <a:r>
              <a:rPr lang="en-US" dirty="0" smtClean="0"/>
              <a:t>The severe, intermediate, and broad composite bleeding and ischemic event outcomes may not be of completely comparable severity</a:t>
            </a:r>
          </a:p>
          <a:p>
            <a:r>
              <a:rPr lang="en-US" dirty="0" smtClean="0"/>
              <a:t>This is a post-hoc secondary analysis and the analysis plan, composite outcomes, and time windows (randomization to 30 days and 30 day to 6 months) were developed after seeing the initial AUGUSTUS results </a:t>
            </a:r>
          </a:p>
          <a:p>
            <a:r>
              <a:rPr lang="en-US" dirty="0" smtClean="0"/>
              <a:t>The number </a:t>
            </a:r>
            <a:r>
              <a:rPr lang="en-US" dirty="0"/>
              <a:t>of </a:t>
            </a:r>
            <a:r>
              <a:rPr lang="en-US" dirty="0" smtClean="0"/>
              <a:t>events is small, particularly for the more severe outcomes and when </a:t>
            </a:r>
            <a:r>
              <a:rPr lang="en-US" dirty="0"/>
              <a:t>subdivided by time </a:t>
            </a:r>
            <a:r>
              <a:rPr lang="en-US" dirty="0" smtClean="0"/>
              <a:t>window, creating the potential for type II error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36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1666C-4B35-48AA-BC72-D4E84478A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A5E31-7C3C-481F-9D00-A8FE144F1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991565"/>
            <a:ext cx="8784770" cy="35332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600" dirty="0"/>
              <a:t>Among </a:t>
            </a:r>
            <a:r>
              <a:rPr lang="en-US" sz="2600" dirty="0" smtClean="0"/>
              <a:t>patients with atrial fibrillation and a </a:t>
            </a:r>
            <a:r>
              <a:rPr lang="en-US" sz="2600" dirty="0"/>
              <a:t>recent </a:t>
            </a:r>
            <a:r>
              <a:rPr lang="en-US" sz="2600" dirty="0" smtClean="0"/>
              <a:t>ACS or PCI receiving a </a:t>
            </a:r>
            <a:r>
              <a:rPr lang="en-US" sz="2600" dirty="0" smtClean="0">
                <a:latin typeface="Arial Narrow"/>
                <a:cs typeface="Arial Narrow"/>
              </a:rPr>
              <a:t>P2Y</a:t>
            </a:r>
            <a:r>
              <a:rPr lang="en-US" sz="2600" baseline="-25000" dirty="0" smtClean="0">
                <a:latin typeface="Arial Narrow"/>
                <a:cs typeface="Arial Narrow"/>
              </a:rPr>
              <a:t>12</a:t>
            </a:r>
            <a:r>
              <a:rPr lang="en-US" sz="2600" dirty="0" smtClean="0">
                <a:latin typeface="Arial Narrow"/>
                <a:cs typeface="Arial Narrow"/>
              </a:rPr>
              <a:t> inhibitor and oral anticoagulation with </a:t>
            </a:r>
            <a:r>
              <a:rPr lang="en-US" sz="2600" dirty="0" err="1" smtClean="0">
                <a:latin typeface="Arial Narrow"/>
                <a:cs typeface="Arial Narrow"/>
              </a:rPr>
              <a:t>apixaban</a:t>
            </a:r>
            <a:r>
              <a:rPr lang="en-US" sz="2600" dirty="0" smtClean="0">
                <a:latin typeface="Arial Narrow"/>
                <a:cs typeface="Arial Narrow"/>
              </a:rPr>
              <a:t> or warfarin…</a:t>
            </a:r>
            <a:endParaRPr lang="en-US" sz="2600" dirty="0"/>
          </a:p>
          <a:p>
            <a:pPr lvl="1">
              <a:lnSpc>
                <a:spcPct val="120000"/>
              </a:lnSpc>
            </a:pPr>
            <a:r>
              <a:rPr lang="en-US" dirty="0" smtClean="0"/>
              <a:t>The use </a:t>
            </a:r>
            <a:r>
              <a:rPr lang="en-US" dirty="0"/>
              <a:t>of aspirin acutely and for up to </a:t>
            </a:r>
            <a:r>
              <a:rPr lang="en-US" dirty="0" smtClean="0"/>
              <a:t>approximately 30 </a:t>
            </a:r>
            <a:r>
              <a:rPr lang="en-US" dirty="0"/>
              <a:t>days results in an equal </a:t>
            </a:r>
            <a:r>
              <a:rPr lang="en-US" dirty="0" smtClean="0"/>
              <a:t>increase </a:t>
            </a:r>
            <a:r>
              <a:rPr lang="en-US" dirty="0"/>
              <a:t>in severe bleeding and reduction in severe ischemic </a:t>
            </a:r>
            <a:r>
              <a:rPr lang="en-US" dirty="0" smtClean="0"/>
              <a:t>events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After </a:t>
            </a:r>
            <a:r>
              <a:rPr lang="en-US" dirty="0"/>
              <a:t>30 days, aspirin </a:t>
            </a:r>
            <a:r>
              <a:rPr lang="en-US" dirty="0" smtClean="0"/>
              <a:t>continues </a:t>
            </a:r>
            <a:r>
              <a:rPr lang="en-US" dirty="0"/>
              <a:t>to increase bleeding without significantly reducing ischemic </a:t>
            </a:r>
            <a:r>
              <a:rPr lang="en-US" dirty="0" smtClean="0"/>
              <a:t>events</a:t>
            </a:r>
          </a:p>
          <a:p>
            <a:pPr>
              <a:lnSpc>
                <a:spcPct val="120000"/>
              </a:lnSpc>
            </a:pPr>
            <a:r>
              <a:rPr lang="en-US" sz="2600" dirty="0" smtClean="0"/>
              <a:t>These </a:t>
            </a:r>
            <a:r>
              <a:rPr lang="en-US" sz="2600" dirty="0"/>
              <a:t>results </a:t>
            </a:r>
            <a:r>
              <a:rPr lang="en-US" sz="2600" dirty="0" smtClean="0"/>
              <a:t>should inform </a:t>
            </a:r>
            <a:r>
              <a:rPr lang="en-US" sz="2600" dirty="0"/>
              <a:t>patient-centric, </a:t>
            </a:r>
            <a:r>
              <a:rPr lang="en-US" sz="2600" dirty="0" smtClean="0"/>
              <a:t>shared decision </a:t>
            </a:r>
            <a:r>
              <a:rPr lang="en-US" sz="2600" dirty="0"/>
              <a:t>making regarding the ideal duration of </a:t>
            </a:r>
            <a:r>
              <a:rPr lang="en-US" sz="2600" dirty="0" smtClean="0"/>
              <a:t>aspirin </a:t>
            </a:r>
            <a:r>
              <a:rPr lang="en-US" sz="2600" dirty="0"/>
              <a:t>after an ACS </a:t>
            </a:r>
            <a:r>
              <a:rPr lang="en-US" sz="2600" dirty="0" smtClean="0"/>
              <a:t>or </a:t>
            </a:r>
            <a:r>
              <a:rPr lang="en-US" sz="2600" dirty="0"/>
              <a:t>PCI in patients with </a:t>
            </a:r>
            <a:r>
              <a:rPr lang="en-US" sz="2600" dirty="0" smtClean="0"/>
              <a:t>atrial fibrillation receiving </a:t>
            </a:r>
            <a:r>
              <a:rPr lang="en-US" sz="2600" dirty="0"/>
              <a:t>oral </a:t>
            </a:r>
            <a:r>
              <a:rPr lang="en-US" sz="2600" dirty="0" smtClean="0"/>
              <a:t>anticoagulation 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5071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4000" y="822779"/>
            <a:ext cx="8592457" cy="3394075"/>
          </a:xfrm>
        </p:spPr>
        <p:txBody>
          <a:bodyPr>
            <a:normAutofit/>
          </a:bodyPr>
          <a:lstStyle/>
          <a:p>
            <a:pPr algn="ctr"/>
            <a:endParaRPr lang="en-US" sz="2400" b="1" dirty="0" smtClean="0"/>
          </a:p>
          <a:p>
            <a:pPr algn="ctr"/>
            <a:endParaRPr lang="en-US" sz="2400" b="1" dirty="0"/>
          </a:p>
          <a:p>
            <a:pPr marL="0" indent="0" algn="ctr">
              <a:buNone/>
            </a:pPr>
            <a:endParaRPr lang="en-US" sz="2800" b="1" dirty="0" smtClean="0"/>
          </a:p>
          <a:p>
            <a:pPr marL="0" indent="0" algn="ctr">
              <a:buNone/>
            </a:pPr>
            <a:r>
              <a:rPr lang="en-US" sz="2800" b="1" dirty="0" smtClean="0"/>
              <a:t>The </a:t>
            </a:r>
            <a:r>
              <a:rPr lang="en-US" sz="2800" b="1" dirty="0"/>
              <a:t>Risk / Benefit Tradeoff of Antithrombotic Therapy in Patients with Atrial Fibrillation Early and Late After an Acute Coronary Syndrome or Percutaneous Coronary Intervention: Insights from AUGUSTUS</a:t>
            </a:r>
            <a:endParaRPr lang="en-US" sz="2800" dirty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1026" name="Picture 2" descr="http://circ-submit.aha-journals.org/images/circ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898" y="525236"/>
            <a:ext cx="5926660" cy="128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44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35" y="102871"/>
            <a:ext cx="7886700" cy="994172"/>
          </a:xfrm>
        </p:spPr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4616" y="994172"/>
            <a:ext cx="8184630" cy="3744706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en-US" sz="2250" b="1" dirty="0" smtClean="0"/>
              <a:t>The AUGUSTUS trial and these analyses were funded by the Bristol-Myers Squibb/Pfizer Alliance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en-US" sz="2250" b="1" dirty="0" smtClean="0"/>
              <a:t>Research </a:t>
            </a:r>
            <a:r>
              <a:rPr lang="en-US" sz="2250" b="1" dirty="0"/>
              <a:t>support:</a:t>
            </a:r>
            <a:r>
              <a:rPr lang="en-US" sz="2250" dirty="0"/>
              <a:t> </a:t>
            </a:r>
            <a:r>
              <a:rPr lang="en-US" sz="2250" dirty="0" err="1"/>
              <a:t>Boehringer</a:t>
            </a:r>
            <a:r>
              <a:rPr lang="en-US" sz="2250" dirty="0"/>
              <a:t> </a:t>
            </a:r>
            <a:r>
              <a:rPr lang="en-US" sz="2250" dirty="0" err="1"/>
              <a:t>Ingelheim</a:t>
            </a:r>
            <a:r>
              <a:rPr lang="en-US" sz="2250" dirty="0"/>
              <a:t>, Bristol-Myers Squibb, </a:t>
            </a:r>
            <a:r>
              <a:rPr lang="en-US" sz="2250" dirty="0" err="1"/>
              <a:t>CryoLife</a:t>
            </a:r>
            <a:r>
              <a:rPr lang="en-US" sz="2250" dirty="0"/>
              <a:t>, CSL Behring, </a:t>
            </a:r>
            <a:r>
              <a:rPr lang="en-US" sz="2250" dirty="0" err="1"/>
              <a:t>Glaxosmithkline</a:t>
            </a:r>
            <a:r>
              <a:rPr lang="en-US" sz="2250" dirty="0"/>
              <a:t>, US FDA, US NIH, </a:t>
            </a:r>
            <a:r>
              <a:rPr lang="en-US" sz="2250" dirty="0" err="1"/>
              <a:t>XaTek</a:t>
            </a:r>
            <a:endParaRPr lang="en-US" sz="2250" dirty="0"/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en-US" sz="2250" b="1" dirty="0"/>
              <a:t>Consultant</a:t>
            </a:r>
            <a:r>
              <a:rPr lang="en-US" sz="2250" dirty="0"/>
              <a:t>: AbbVie, Bayer, Bristol-Myers Squibb, </a:t>
            </a:r>
            <a:r>
              <a:rPr lang="en-US" sz="2250" dirty="0" err="1"/>
              <a:t>CryoLife</a:t>
            </a:r>
            <a:r>
              <a:rPr lang="en-US" sz="2250" dirty="0"/>
              <a:t>, CSL Behring, Novo Nordisk, Pfizer, Portola, Quantum Genomics, US VA, </a:t>
            </a:r>
            <a:r>
              <a:rPr lang="en-US" sz="2250" dirty="0" err="1"/>
              <a:t>XaTek</a:t>
            </a:r>
            <a:r>
              <a:rPr lang="en-US" sz="2250" dirty="0"/>
              <a:t>, </a:t>
            </a:r>
            <a:r>
              <a:rPr lang="en-US" sz="2250" dirty="0" err="1"/>
              <a:t>Zafgen</a:t>
            </a:r>
            <a:endParaRPr lang="en-US" sz="2250" dirty="0"/>
          </a:p>
          <a:p>
            <a:pPr marL="0" indent="0" algn="ctr">
              <a:lnSpc>
                <a:spcPct val="120000"/>
              </a:lnSpc>
              <a:spcBef>
                <a:spcPts val="900"/>
              </a:spcBef>
              <a:buNone/>
            </a:pPr>
            <a:r>
              <a:rPr lang="en-US" b="1" dirty="0" smtClean="0"/>
              <a:t>Conflict-of-interest </a:t>
            </a:r>
            <a:r>
              <a:rPr lang="en-US" b="1" dirty="0"/>
              <a:t>disclosures</a:t>
            </a:r>
            <a:r>
              <a:rPr lang="en-US" dirty="0"/>
              <a:t> available at </a:t>
            </a:r>
            <a:br>
              <a:rPr lang="en-US" dirty="0"/>
            </a:br>
            <a:r>
              <a:rPr lang="en-US" dirty="0"/>
              <a:t>http://www.dcri.duke.edu/research/coi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64930C-9EA8-4B21-B0A3-D24310CD7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861"/>
            <a:ext cx="9144000" cy="44969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D72912-52D1-4F6E-BE39-F32514788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7" y="0"/>
            <a:ext cx="8229600" cy="857250"/>
          </a:xfrm>
        </p:spPr>
        <p:txBody>
          <a:bodyPr>
            <a:noAutofit/>
          </a:bodyPr>
          <a:lstStyle/>
          <a:p>
            <a:r>
              <a:rPr lang="en-US" dirty="0" smtClean="0"/>
              <a:t>AUGUSTUS Trial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9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ts val="2800"/>
              </a:lnSpc>
            </a:pPr>
            <a:r>
              <a:rPr lang="en-US" sz="2800" b="1" dirty="0">
                <a:solidFill>
                  <a:srgbClr val="372D83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Background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2715" y="1232426"/>
            <a:ext cx="8704371" cy="3394472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AUGUSTUS demonstrated that, in </a:t>
            </a:r>
            <a:r>
              <a:rPr lang="en-US" dirty="0">
                <a:latin typeface="Arial Narrow"/>
                <a:cs typeface="Arial Narrow"/>
              </a:rPr>
              <a:t>patients with atrial fibrillation </a:t>
            </a:r>
            <a:r>
              <a:rPr lang="en-US" dirty="0" smtClean="0">
                <a:latin typeface="Arial Narrow"/>
                <a:cs typeface="Arial Narrow"/>
              </a:rPr>
              <a:t>and recent ACS or PCI on a P2Y</a:t>
            </a:r>
            <a:r>
              <a:rPr lang="en-US" baseline="-25000" dirty="0" smtClean="0">
                <a:latin typeface="Arial Narrow"/>
                <a:cs typeface="Arial Narrow"/>
              </a:rPr>
              <a:t>12 </a:t>
            </a:r>
            <a:r>
              <a:rPr lang="en-US" dirty="0" smtClean="0">
                <a:latin typeface="Arial Narrow"/>
                <a:cs typeface="Arial Narrow"/>
              </a:rPr>
              <a:t>inhibitor</a:t>
            </a:r>
            <a:r>
              <a:rPr lang="en-US" dirty="0">
                <a:latin typeface="Arial Narrow"/>
                <a:cs typeface="Arial Narrow"/>
              </a:rPr>
              <a:t> </a:t>
            </a:r>
            <a:r>
              <a:rPr lang="en-US" dirty="0" smtClean="0">
                <a:latin typeface="Arial Narrow"/>
                <a:cs typeface="Arial Narrow"/>
              </a:rPr>
              <a:t>and oral anticoagulant (</a:t>
            </a:r>
            <a:r>
              <a:rPr lang="en-US" dirty="0" err="1" smtClean="0">
                <a:latin typeface="Arial Narrow"/>
                <a:cs typeface="Arial Narrow"/>
              </a:rPr>
              <a:t>apixaban</a:t>
            </a:r>
            <a:r>
              <a:rPr lang="en-US" dirty="0" smtClean="0">
                <a:latin typeface="Arial Narrow"/>
                <a:cs typeface="Arial Narrow"/>
              </a:rPr>
              <a:t> or warfarin), placebo resulted in significantly less bleeding than aspirin </a:t>
            </a:r>
          </a:p>
          <a:p>
            <a:r>
              <a:rPr lang="en-US" dirty="0" smtClean="0"/>
              <a:t>There was no significant difference between patients assigned aspirin and placebo in the secondary outcomes of the composites of… </a:t>
            </a:r>
          </a:p>
          <a:p>
            <a:pPr lvl="1"/>
            <a:r>
              <a:rPr lang="en-US" sz="2200" dirty="0" smtClean="0"/>
              <a:t>death or hospitalization</a:t>
            </a:r>
          </a:p>
          <a:p>
            <a:pPr lvl="1"/>
            <a:r>
              <a:rPr lang="en-US" sz="2200" dirty="0" smtClean="0"/>
              <a:t>ischemic events [death, stroke, myocardial infarction, stent thrombosis (definite or probable), or urgent revascularization]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2D40DD-5C32-0B49-8FB8-A3FD7CBF36BA}"/>
              </a:ext>
            </a:extLst>
          </p:cNvPr>
          <p:cNvSpPr/>
          <p:nvPr/>
        </p:nvSpPr>
        <p:spPr>
          <a:xfrm>
            <a:off x="457200" y="1057796"/>
            <a:ext cx="8810978" cy="45719"/>
          </a:xfrm>
          <a:prstGeom prst="rect">
            <a:avLst/>
          </a:prstGeom>
          <a:solidFill>
            <a:srgbClr val="372D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71584" y="4730696"/>
            <a:ext cx="3660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Lopes RD, et al. N </a:t>
            </a:r>
            <a:r>
              <a:rPr lang="en-US" sz="1400" dirty="0" err="1">
                <a:solidFill>
                  <a:schemeClr val="bg1"/>
                </a:solidFill>
              </a:rPr>
              <a:t>Engl</a:t>
            </a:r>
            <a:r>
              <a:rPr lang="en-US" sz="1400" dirty="0">
                <a:solidFill>
                  <a:schemeClr val="bg1"/>
                </a:solidFill>
              </a:rPr>
              <a:t> J Med </a:t>
            </a:r>
            <a:r>
              <a:rPr lang="en-US" sz="1400" dirty="0" smtClean="0">
                <a:solidFill>
                  <a:schemeClr val="bg1"/>
                </a:solidFill>
              </a:rPr>
              <a:t>2019;380:1509-24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8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F2BFA-4D82-E845-9A56-FC24C5265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Ischemic </a:t>
            </a:r>
            <a:r>
              <a:rPr lang="en-US" dirty="0"/>
              <a:t>Events </a:t>
            </a:r>
            <a:r>
              <a:rPr lang="en-US" dirty="0" smtClean="0"/>
              <a:t>With Placebo vs. Aspirin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4B41CC-1229-4470-85CB-43D889819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975881"/>
            <a:ext cx="8229600" cy="33944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Though not statistically significant, there were numerically </a:t>
            </a:r>
            <a:r>
              <a:rPr lang="en-US" dirty="0" smtClean="0"/>
              <a:t>more </a:t>
            </a:r>
            <a:r>
              <a:rPr lang="en-US" dirty="0"/>
              <a:t>of some ischemic events </a:t>
            </a:r>
            <a:r>
              <a:rPr lang="en-US" dirty="0" smtClean="0"/>
              <a:t>in patients assigned placebo than aspirin:</a:t>
            </a:r>
            <a:endParaRPr lang="en-US" sz="100" dirty="0" smtClean="0"/>
          </a:p>
          <a:p>
            <a:pPr marL="0" indent="0">
              <a:spcBef>
                <a:spcPts val="0"/>
              </a:spcBef>
              <a:buNone/>
              <a:tabLst>
                <a:tab pos="5427663" algn="ctr"/>
                <a:tab pos="6575425" algn="ctr"/>
              </a:tabLst>
            </a:pPr>
            <a:r>
              <a:rPr lang="en-US" sz="1800" dirty="0" smtClean="0"/>
              <a:t>	Aspirin	Placebo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Death 									72 (3.1%) vs. 79 (3.4%)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Cardiovascular Death						53 (2.3%) vs. 58 (2.5%)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Stroke 									20 </a:t>
            </a:r>
            <a:r>
              <a:rPr lang="en-US" sz="1800" dirty="0"/>
              <a:t>(</a:t>
            </a:r>
            <a:r>
              <a:rPr lang="en-US" sz="1800" dirty="0" smtClean="0"/>
              <a:t>0.9%) </a:t>
            </a:r>
            <a:r>
              <a:rPr lang="en-US" sz="1800" dirty="0"/>
              <a:t>vs. </a:t>
            </a:r>
            <a:r>
              <a:rPr lang="en-US" sz="1800" dirty="0" smtClean="0"/>
              <a:t>19 </a:t>
            </a:r>
            <a:r>
              <a:rPr lang="en-US" sz="1800" dirty="0"/>
              <a:t>(</a:t>
            </a:r>
            <a:r>
              <a:rPr lang="en-US" sz="1800" dirty="0" smtClean="0"/>
              <a:t>0.8%)</a:t>
            </a:r>
            <a:endParaRPr lang="en-US" sz="1800" dirty="0"/>
          </a:p>
          <a:p>
            <a:pPr lvl="1">
              <a:spcBef>
                <a:spcPts val="0"/>
              </a:spcBef>
            </a:pPr>
            <a:r>
              <a:rPr lang="en-US" sz="1800" dirty="0"/>
              <a:t>Stent thrombosis (definite or probable</a:t>
            </a:r>
            <a:r>
              <a:rPr lang="en-US" sz="1800" dirty="0" smtClean="0"/>
              <a:t>) 			11 </a:t>
            </a:r>
            <a:r>
              <a:rPr lang="en-US" sz="1800" dirty="0"/>
              <a:t>(</a:t>
            </a:r>
            <a:r>
              <a:rPr lang="en-US" sz="1800" dirty="0" smtClean="0"/>
              <a:t>0.5%) </a:t>
            </a:r>
            <a:r>
              <a:rPr lang="en-US" sz="1800" dirty="0"/>
              <a:t>vs. </a:t>
            </a:r>
            <a:r>
              <a:rPr lang="en-US" sz="1800" dirty="0" smtClean="0"/>
              <a:t>21 </a:t>
            </a:r>
            <a:r>
              <a:rPr lang="en-US" sz="1800" dirty="0"/>
              <a:t>(</a:t>
            </a:r>
            <a:r>
              <a:rPr lang="en-US" sz="1800" dirty="0" smtClean="0"/>
              <a:t>0.9%)</a:t>
            </a:r>
            <a:endParaRPr lang="en-US" sz="1800" dirty="0"/>
          </a:p>
          <a:p>
            <a:pPr lvl="1">
              <a:spcBef>
                <a:spcPts val="0"/>
              </a:spcBef>
            </a:pPr>
            <a:r>
              <a:rPr lang="en-US" sz="1800" dirty="0"/>
              <a:t>Myocardial </a:t>
            </a:r>
            <a:r>
              <a:rPr lang="en-US" sz="1800" dirty="0" smtClean="0"/>
              <a:t>infarction 						68 (2.9%) </a:t>
            </a:r>
            <a:r>
              <a:rPr lang="en-US" sz="1800" dirty="0"/>
              <a:t>vs. </a:t>
            </a:r>
            <a:r>
              <a:rPr lang="en-US" sz="1800" dirty="0" smtClean="0"/>
              <a:t>84 (3.6%)</a:t>
            </a:r>
            <a:endParaRPr lang="en-US" sz="1800" dirty="0"/>
          </a:p>
          <a:p>
            <a:pPr lvl="1">
              <a:spcBef>
                <a:spcPts val="0"/>
              </a:spcBef>
            </a:pPr>
            <a:r>
              <a:rPr lang="en-US" sz="1800" dirty="0"/>
              <a:t>Urgent </a:t>
            </a:r>
            <a:r>
              <a:rPr lang="en-US" sz="1800" dirty="0" smtClean="0"/>
              <a:t>revascularization 					37 (1.6%) </a:t>
            </a:r>
            <a:r>
              <a:rPr lang="en-US" sz="1800" dirty="0"/>
              <a:t>vs. </a:t>
            </a:r>
            <a:r>
              <a:rPr lang="en-US" sz="1800" dirty="0" smtClean="0"/>
              <a:t>47 (2.0%)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Arial Narrow"/>
                <a:cs typeface="Arial Narrow"/>
              </a:rPr>
              <a:t>Analysis of the stent thrombosis events suggested that most of the increased risk was early, within 30 days of randomization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71584" y="4576807"/>
            <a:ext cx="3660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Lopes RD, et al. N </a:t>
            </a:r>
            <a:r>
              <a:rPr lang="en-US" sz="1400" dirty="0" err="1">
                <a:solidFill>
                  <a:schemeClr val="bg1"/>
                </a:solidFill>
              </a:rPr>
              <a:t>Engl</a:t>
            </a:r>
            <a:r>
              <a:rPr lang="en-US" sz="1400" dirty="0">
                <a:solidFill>
                  <a:schemeClr val="bg1"/>
                </a:solidFill>
              </a:rPr>
              <a:t> J Med </a:t>
            </a:r>
            <a:r>
              <a:rPr lang="en-US" sz="1400" dirty="0" smtClean="0">
                <a:solidFill>
                  <a:schemeClr val="bg1"/>
                </a:solidFill>
              </a:rPr>
              <a:t>2019;380:1509-24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Lopes RD, et al. Circulation 2020; 141:781-783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213528" y="2024742"/>
            <a:ext cx="26387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40921" y="2857502"/>
            <a:ext cx="6849836" cy="816428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8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69CD9B-AFC4-4957-AA6C-EF2678201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86" y="205979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/>
              <a:t>Tradeoff </a:t>
            </a:r>
            <a:r>
              <a:rPr lang="en-US" sz="2800" dirty="0" smtClean="0"/>
              <a:t>Between Bleeding and Ischemic Events</a:t>
            </a:r>
            <a:endParaRPr lang="en-US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D93240-FFBF-4ED4-BFB4-09B80C9E00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0286" y="1199951"/>
            <a:ext cx="4038600" cy="33944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is a temporal component to the balance of bleeding and ischemic risk</a:t>
            </a:r>
          </a:p>
          <a:p>
            <a:r>
              <a:rPr lang="en-US" dirty="0"/>
              <a:t>Recurrent ischemic events (specifically stent thrombosis) tend to occur early after </a:t>
            </a:r>
            <a:r>
              <a:rPr lang="en-US" dirty="0" smtClean="0"/>
              <a:t>ACS/PCI</a:t>
            </a:r>
            <a:endParaRPr lang="en-US" dirty="0"/>
          </a:p>
          <a:p>
            <a:r>
              <a:rPr lang="en-US" dirty="0"/>
              <a:t>Bleeding risk is cumulative and is higher with long-term, potent antithrombotic therapy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2519589-8BFA-49A1-9D12-BECA51FD0C2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99951"/>
            <a:ext cx="4038600" cy="318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95257" y="4713394"/>
            <a:ext cx="3350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Schomig</a:t>
            </a:r>
            <a:r>
              <a:rPr lang="en-US" sz="1400" dirty="0" smtClean="0">
                <a:solidFill>
                  <a:schemeClr val="bg1"/>
                </a:solidFill>
              </a:rPr>
              <a:t> A, et al. Heart 2009;95:1280–1285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39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07ECCC-2881-4C66-8BB5-F2CD9D530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03B9DE-C292-4E6C-A46E-B20878DEB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43695"/>
            <a:ext cx="8425543" cy="27549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Assuming that there might be a risk/benefit trade off that changes over time...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To </a:t>
            </a:r>
            <a:r>
              <a:rPr lang="en-US" sz="2800" dirty="0"/>
              <a:t>explore the balance of risk (bleeding) and benefit (ischemic events) between randomization and 30 days and between 30 days and 6 months, with </a:t>
            </a:r>
            <a:r>
              <a:rPr lang="en-US" sz="2800" dirty="0" smtClean="0"/>
              <a:t>aspirin and placebo, among patients enrolled in AUGUSTUS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903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A840-674E-46A1-8AC9-F5FEAE907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Composite Clinical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CA829-7B74-4B36-803A-A5D3EB0ED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05014"/>
            <a:ext cx="8345714" cy="10956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The AUGUSTUS primary bleeding (ISTH major or CRNM bleeding) and secondary ischemic </a:t>
            </a:r>
            <a:r>
              <a:rPr lang="en-US" sz="2200" dirty="0"/>
              <a:t>event </a:t>
            </a:r>
            <a:r>
              <a:rPr lang="en-US" sz="2200" dirty="0" smtClean="0"/>
              <a:t>outcome </a:t>
            </a:r>
            <a:r>
              <a:rPr lang="en-US" sz="2200" dirty="0"/>
              <a:t>(death, stroke, myocardial infarction, stent </a:t>
            </a:r>
            <a:r>
              <a:rPr lang="en-US" sz="2200" dirty="0" smtClean="0"/>
              <a:t>thrombosis, </a:t>
            </a:r>
            <a:r>
              <a:rPr lang="en-US" sz="2200" dirty="0"/>
              <a:t>or urgent revascularization) </a:t>
            </a:r>
            <a:r>
              <a:rPr lang="en-US" sz="2200" dirty="0" smtClean="0"/>
              <a:t>are not of comparable severity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883430"/>
              </p:ext>
            </p:extLst>
          </p:nvPr>
        </p:nvGraphicFramePr>
        <p:xfrm>
          <a:off x="148770" y="2293258"/>
          <a:ext cx="8846457" cy="201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171">
                  <a:extLst>
                    <a:ext uri="{9D8B030D-6E8A-4147-A177-3AD203B41FA5}">
                      <a16:colId xmlns:a16="http://schemas.microsoft.com/office/drawing/2014/main" val="2139355485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val="3668835873"/>
                    </a:ext>
                  </a:extLst>
                </a:gridCol>
                <a:gridCol w="4252686">
                  <a:extLst>
                    <a:ext uri="{9D8B030D-6E8A-4147-A177-3AD203B41FA5}">
                      <a16:colId xmlns:a16="http://schemas.microsoft.com/office/drawing/2014/main" val="13399792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Bleeding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Ischemic Event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327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Severe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Fatal,</a:t>
                      </a:r>
                      <a:r>
                        <a:rPr lang="en-US" baseline="0" dirty="0" smtClean="0"/>
                        <a:t> intracranial, ISTH major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CV death, stent thrombosis, MI, stroke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151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Intermediate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Fatal</a:t>
                      </a:r>
                      <a:r>
                        <a:rPr lang="en-US" baseline="0" dirty="0" smtClean="0"/>
                        <a:t>, intracranial, ISTH major, bleeding hospitalization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CV death, stent thrombosis, MI, stroke,</a:t>
                      </a:r>
                      <a:r>
                        <a:rPr lang="en-US" baseline="0" dirty="0" smtClean="0"/>
                        <a:t> urgent revascularization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641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Fatal</a:t>
                      </a:r>
                      <a:r>
                        <a:rPr lang="en-US" baseline="0" dirty="0" smtClean="0"/>
                        <a:t>, intracranial, ISTH major, bleeding hospitalization, CRNM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398462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CV death, stent thrombosis, MI, stroke,</a:t>
                      </a:r>
                      <a:r>
                        <a:rPr lang="en-US" baseline="0" dirty="0" smtClean="0"/>
                        <a:t> urgent revascularization, CV hospitalization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585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52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FEA3C-3479-4BB1-AAC7-F2D2B2C2D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409A0-0AE8-4291-A90B-F1A12AA6F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008"/>
            <a:ext cx="8229600" cy="2907392"/>
          </a:xfrm>
        </p:spPr>
        <p:txBody>
          <a:bodyPr/>
          <a:lstStyle/>
          <a:p>
            <a:r>
              <a:rPr lang="en-US" dirty="0"/>
              <a:t>Kaplan-Meier method used to estimate event probabilities for each composite </a:t>
            </a:r>
            <a:r>
              <a:rPr lang="en-US" dirty="0" smtClean="0"/>
              <a:t>bleeding and ischemic outcome from </a:t>
            </a:r>
            <a:r>
              <a:rPr lang="en-US" dirty="0"/>
              <a:t>randomization to 30 days and </a:t>
            </a:r>
            <a:r>
              <a:rPr lang="en-US" dirty="0" smtClean="0"/>
              <a:t>from 30 </a:t>
            </a:r>
            <a:r>
              <a:rPr lang="en-US" dirty="0"/>
              <a:t>days to 6 months</a:t>
            </a:r>
          </a:p>
          <a:p>
            <a:r>
              <a:rPr lang="en-US" dirty="0" smtClean="0"/>
              <a:t>Absolute differences in bleeding and ischemic events </a:t>
            </a:r>
            <a:r>
              <a:rPr lang="en-US" dirty="0"/>
              <a:t>between aspirin and placebo </a:t>
            </a:r>
            <a:r>
              <a:rPr lang="en-US" dirty="0" smtClean="0"/>
              <a:t>were compared</a:t>
            </a:r>
          </a:p>
          <a:p>
            <a:r>
              <a:rPr lang="en-US" dirty="0" smtClean="0"/>
              <a:t>All </a:t>
            </a:r>
            <a:r>
              <a:rPr lang="en-US" dirty="0"/>
              <a:t>analyses </a:t>
            </a:r>
            <a:r>
              <a:rPr lang="en-US" dirty="0" smtClean="0"/>
              <a:t>were done </a:t>
            </a:r>
            <a:r>
              <a:rPr lang="en-US" dirty="0"/>
              <a:t>using intention-to-treat principle and included all randomized </a:t>
            </a:r>
            <a:r>
              <a:rPr lang="en-US" dirty="0" smtClean="0"/>
              <a:t>patients and all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50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sharepoint/v3/field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836</TotalTime>
  <Words>980</Words>
  <Application>Microsoft Office PowerPoint</Application>
  <PresentationFormat>On-screen Show (16:9)</PresentationFormat>
  <Paragraphs>132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Calibri</vt:lpstr>
      <vt:lpstr>Symbol</vt:lpstr>
      <vt:lpstr>Times New Roman</vt:lpstr>
      <vt:lpstr>Office Theme</vt:lpstr>
      <vt:lpstr>How Long To Continue Aspirin After ACS/PCI In Patients With Atrial Fibrillation?   Insights From AUGUSTUS </vt:lpstr>
      <vt:lpstr>Disclosures</vt:lpstr>
      <vt:lpstr>AUGUSTUS Trial Design</vt:lpstr>
      <vt:lpstr>Background</vt:lpstr>
      <vt:lpstr>Ischemic Events With Placebo vs. Aspirin</vt:lpstr>
      <vt:lpstr>Tradeoff Between Bleeding and Ischemic Events</vt:lpstr>
      <vt:lpstr>Objective</vt:lpstr>
      <vt:lpstr>Composite Clinical Outcomes</vt:lpstr>
      <vt:lpstr>Statistical Analysis</vt:lpstr>
      <vt:lpstr>Baseline Characteristics (n=4614)</vt:lpstr>
      <vt:lpstr>Bleeding and Ischemic Outcomes: Aspirin vs. Placebo Randomization to 30 Days</vt:lpstr>
      <vt:lpstr>Bleeding and Ischemic Outcomes: Aspirin vs. Placebo 30 Days to 6 Months</vt:lpstr>
      <vt:lpstr>Severe Bleeding and Ischemic Outcomes Randomization to 30 Days</vt:lpstr>
      <vt:lpstr>Severe Bleeding and Ischemic Outcomes 30 Days to 6 Months</vt:lpstr>
      <vt:lpstr>Limitations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ANV</dc:creator>
  <cp:lastModifiedBy>John Alexander</cp:lastModifiedBy>
  <cp:revision>105</cp:revision>
  <dcterms:created xsi:type="dcterms:W3CDTF">2010-04-12T23:12:02Z</dcterms:created>
  <dcterms:modified xsi:type="dcterms:W3CDTF">2020-03-26T13:46:51Z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