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69" r:id="rId3"/>
    <p:sldId id="411" r:id="rId4"/>
    <p:sldId id="455" r:id="rId5"/>
    <p:sldId id="461" r:id="rId6"/>
    <p:sldId id="462" r:id="rId7"/>
    <p:sldId id="453" r:id="rId8"/>
    <p:sldId id="463" r:id="rId9"/>
    <p:sldId id="464" r:id="rId10"/>
    <p:sldId id="465" r:id="rId11"/>
    <p:sldId id="466" r:id="rId12"/>
    <p:sldId id="454" r:id="rId13"/>
    <p:sldId id="467" r:id="rId14"/>
    <p:sldId id="468" r:id="rId15"/>
    <p:sldId id="442" r:id="rId16"/>
    <p:sldId id="457" r:id="rId17"/>
    <p:sldId id="458" r:id="rId18"/>
    <p:sldId id="459" r:id="rId19"/>
    <p:sldId id="460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84"/>
    <p:restoredTop sz="95820"/>
  </p:normalViewPr>
  <p:slideViewPr>
    <p:cSldViewPr>
      <p:cViewPr varScale="1">
        <p:scale>
          <a:sx n="107" d="100"/>
          <a:sy n="107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vf8/Desktop/Desktop%20desktop/LAAO%20Registry%20/LAAO%20manuscript%201%20/JACC%20Submission/Copy%20of%20LAAOFY%2009-18-2019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strRef>
              <c:f>'FIG1'!$B$3:$B$39</c:f>
              <c:strCache>
                <c:ptCount val="36"/>
                <c:pt idx="0">
                  <c:v>JAN,2016</c:v>
                </c:pt>
                <c:pt idx="1">
                  <c:v>FEB,2016</c:v>
                </c:pt>
                <c:pt idx="2">
                  <c:v>MAR,2016</c:v>
                </c:pt>
                <c:pt idx="3">
                  <c:v>APR,2016</c:v>
                </c:pt>
                <c:pt idx="4">
                  <c:v>MAY,2016</c:v>
                </c:pt>
                <c:pt idx="5">
                  <c:v>JUN,2016</c:v>
                </c:pt>
                <c:pt idx="6">
                  <c:v>JUL,2016</c:v>
                </c:pt>
                <c:pt idx="7">
                  <c:v>AUG,2016</c:v>
                </c:pt>
                <c:pt idx="8">
                  <c:v>SEP,2016</c:v>
                </c:pt>
                <c:pt idx="9">
                  <c:v>OCT,2016</c:v>
                </c:pt>
                <c:pt idx="10">
                  <c:v>NOV,2016</c:v>
                </c:pt>
                <c:pt idx="11">
                  <c:v>DEC,2016</c:v>
                </c:pt>
                <c:pt idx="12">
                  <c:v>JAN,2017</c:v>
                </c:pt>
                <c:pt idx="13">
                  <c:v>FEB,2017</c:v>
                </c:pt>
                <c:pt idx="14">
                  <c:v>MAR,2017</c:v>
                </c:pt>
                <c:pt idx="15">
                  <c:v>APR,2017</c:v>
                </c:pt>
                <c:pt idx="16">
                  <c:v>MAY,2017</c:v>
                </c:pt>
                <c:pt idx="17">
                  <c:v>JUN,2017</c:v>
                </c:pt>
                <c:pt idx="18">
                  <c:v>JULY,2017</c:v>
                </c:pt>
                <c:pt idx="19">
                  <c:v>AUG,2017</c:v>
                </c:pt>
                <c:pt idx="20">
                  <c:v>SEP,2017</c:v>
                </c:pt>
                <c:pt idx="21">
                  <c:v>OCT,2017</c:v>
                </c:pt>
                <c:pt idx="22">
                  <c:v>NOV,2017</c:v>
                </c:pt>
                <c:pt idx="23">
                  <c:v>DEC,2017</c:v>
                </c:pt>
                <c:pt idx="24">
                  <c:v>JAN,2018</c:v>
                </c:pt>
                <c:pt idx="25">
                  <c:v>FEB,2018</c:v>
                </c:pt>
                <c:pt idx="26">
                  <c:v>MAR,2018</c:v>
                </c:pt>
                <c:pt idx="27">
                  <c:v>APR,2018</c:v>
                </c:pt>
                <c:pt idx="28">
                  <c:v>MAY,2018</c:v>
                </c:pt>
                <c:pt idx="29">
                  <c:v>JUN,2018</c:v>
                </c:pt>
                <c:pt idx="30">
                  <c:v>JUL,2018</c:v>
                </c:pt>
                <c:pt idx="31">
                  <c:v>AUG,2018</c:v>
                </c:pt>
                <c:pt idx="32">
                  <c:v>SEP,2018</c:v>
                </c:pt>
                <c:pt idx="33">
                  <c:v>OCT,2018</c:v>
                </c:pt>
                <c:pt idx="34">
                  <c:v>NOV,2018</c:v>
                </c:pt>
                <c:pt idx="35">
                  <c:v>DEC,2018</c:v>
                </c:pt>
              </c:strCache>
            </c:strRef>
          </c:cat>
          <c:val>
            <c:numRef>
              <c:f>'FIG1'!$C$3:$C$39</c:f>
              <c:numCache>
                <c:formatCode>General</c:formatCode>
                <c:ptCount val="37"/>
                <c:pt idx="0">
                  <c:v>143</c:v>
                </c:pt>
                <c:pt idx="1">
                  <c:v>359</c:v>
                </c:pt>
                <c:pt idx="2">
                  <c:v>707</c:v>
                </c:pt>
                <c:pt idx="3">
                  <c:v>1135</c:v>
                </c:pt>
                <c:pt idx="4">
                  <c:v>1550</c:v>
                </c:pt>
                <c:pt idx="5">
                  <c:v>2030</c:v>
                </c:pt>
                <c:pt idx="6">
                  <c:v>2484</c:v>
                </c:pt>
                <c:pt idx="7">
                  <c:v>3068</c:v>
                </c:pt>
                <c:pt idx="8">
                  <c:v>3674</c:v>
                </c:pt>
                <c:pt idx="9">
                  <c:v>4341</c:v>
                </c:pt>
                <c:pt idx="10">
                  <c:v>5120</c:v>
                </c:pt>
                <c:pt idx="11">
                  <c:v>5861</c:v>
                </c:pt>
                <c:pt idx="12">
                  <c:v>6585</c:v>
                </c:pt>
                <c:pt idx="13">
                  <c:v>7311</c:v>
                </c:pt>
                <c:pt idx="14">
                  <c:v>8269</c:v>
                </c:pt>
                <c:pt idx="15">
                  <c:v>9160</c:v>
                </c:pt>
                <c:pt idx="16">
                  <c:v>10097</c:v>
                </c:pt>
                <c:pt idx="17">
                  <c:v>11185</c:v>
                </c:pt>
                <c:pt idx="18">
                  <c:v>12174</c:v>
                </c:pt>
                <c:pt idx="19">
                  <c:v>13288</c:v>
                </c:pt>
                <c:pt idx="20">
                  <c:v>14520</c:v>
                </c:pt>
                <c:pt idx="21">
                  <c:v>15787</c:v>
                </c:pt>
                <c:pt idx="22">
                  <c:v>17100</c:v>
                </c:pt>
                <c:pt idx="23">
                  <c:v>18404</c:v>
                </c:pt>
                <c:pt idx="24">
                  <c:v>19622</c:v>
                </c:pt>
                <c:pt idx="25">
                  <c:v>21051</c:v>
                </c:pt>
                <c:pt idx="26">
                  <c:v>22629</c:v>
                </c:pt>
                <c:pt idx="27">
                  <c:v>24208</c:v>
                </c:pt>
                <c:pt idx="28">
                  <c:v>25925</c:v>
                </c:pt>
                <c:pt idx="29">
                  <c:v>27627</c:v>
                </c:pt>
                <c:pt idx="30">
                  <c:v>29134</c:v>
                </c:pt>
                <c:pt idx="31">
                  <c:v>30961</c:v>
                </c:pt>
                <c:pt idx="32">
                  <c:v>32672</c:v>
                </c:pt>
                <c:pt idx="33">
                  <c:v>34599</c:v>
                </c:pt>
                <c:pt idx="34">
                  <c:v>36438</c:v>
                </c:pt>
                <c:pt idx="35">
                  <c:v>38158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1C-EA4D-8E86-49A766AE6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069080"/>
        <c:axId val="441069864"/>
      </c:lineChart>
      <c:catAx>
        <c:axId val="441069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069864"/>
        <c:crosses val="autoZero"/>
        <c:auto val="1"/>
        <c:lblAlgn val="ctr"/>
        <c:lblOffset val="100"/>
        <c:tickLblSkip val="1"/>
        <c:noMultiLvlLbl val="0"/>
      </c:catAx>
      <c:valAx>
        <c:axId val="441069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069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5.0925925925925923E-2"/>
          <c:w val="0.89019685039370078"/>
          <c:h val="0.75441965587634874"/>
        </c:manualLayout>
      </c:layout>
      <c:lineChart>
        <c:grouping val="standard"/>
        <c:varyColors val="0"/>
        <c:ser>
          <c:idx val="0"/>
          <c:order val="0"/>
          <c:tx>
            <c:v>Cumulative Number of Physicians</c:v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strRef>
              <c:f>'FIG1'!$B$3:$B$38</c:f>
              <c:strCache>
                <c:ptCount val="36"/>
                <c:pt idx="0">
                  <c:v>JAN,2016</c:v>
                </c:pt>
                <c:pt idx="1">
                  <c:v>FEB,2016</c:v>
                </c:pt>
                <c:pt idx="2">
                  <c:v>MAR,2016</c:v>
                </c:pt>
                <c:pt idx="3">
                  <c:v>APR,2016</c:v>
                </c:pt>
                <c:pt idx="4">
                  <c:v>MAY,2016</c:v>
                </c:pt>
                <c:pt idx="5">
                  <c:v>JUN,2016</c:v>
                </c:pt>
                <c:pt idx="6">
                  <c:v>JUL,2016</c:v>
                </c:pt>
                <c:pt idx="7">
                  <c:v>AUG,2016</c:v>
                </c:pt>
                <c:pt idx="8">
                  <c:v>SEP,2016</c:v>
                </c:pt>
                <c:pt idx="9">
                  <c:v>OCT,2016</c:v>
                </c:pt>
                <c:pt idx="10">
                  <c:v>NOV,2016</c:v>
                </c:pt>
                <c:pt idx="11">
                  <c:v>DEC,2016</c:v>
                </c:pt>
                <c:pt idx="12">
                  <c:v>JAN,2017</c:v>
                </c:pt>
                <c:pt idx="13">
                  <c:v>FEB,2017</c:v>
                </c:pt>
                <c:pt idx="14">
                  <c:v>MAR,2017</c:v>
                </c:pt>
                <c:pt idx="15">
                  <c:v>APR,2017</c:v>
                </c:pt>
                <c:pt idx="16">
                  <c:v>MAY,2017</c:v>
                </c:pt>
                <c:pt idx="17">
                  <c:v>JUN,2017</c:v>
                </c:pt>
                <c:pt idx="18">
                  <c:v>JULY,2017</c:v>
                </c:pt>
                <c:pt idx="19">
                  <c:v>AUG,2017</c:v>
                </c:pt>
                <c:pt idx="20">
                  <c:v>SEP,2017</c:v>
                </c:pt>
                <c:pt idx="21">
                  <c:v>OCT,2017</c:v>
                </c:pt>
                <c:pt idx="22">
                  <c:v>NOV,2017</c:v>
                </c:pt>
                <c:pt idx="23">
                  <c:v>DEC,2017</c:v>
                </c:pt>
                <c:pt idx="24">
                  <c:v>JAN,2018</c:v>
                </c:pt>
                <c:pt idx="25">
                  <c:v>FEB,2018</c:v>
                </c:pt>
                <c:pt idx="26">
                  <c:v>MAR,2018</c:v>
                </c:pt>
                <c:pt idx="27">
                  <c:v>APR,2018</c:v>
                </c:pt>
                <c:pt idx="28">
                  <c:v>MAY,2018</c:v>
                </c:pt>
                <c:pt idx="29">
                  <c:v>JUN,2018</c:v>
                </c:pt>
                <c:pt idx="30">
                  <c:v>JUL,2018</c:v>
                </c:pt>
                <c:pt idx="31">
                  <c:v>AUG,2018</c:v>
                </c:pt>
                <c:pt idx="32">
                  <c:v>SEP,2018</c:v>
                </c:pt>
                <c:pt idx="33">
                  <c:v>OCT,2018</c:v>
                </c:pt>
                <c:pt idx="34">
                  <c:v>NOV,2018</c:v>
                </c:pt>
                <c:pt idx="35">
                  <c:v>DEC,2018</c:v>
                </c:pt>
              </c:strCache>
            </c:strRef>
          </c:cat>
          <c:val>
            <c:numRef>
              <c:f>'FIG1'!$D$3:$D$38</c:f>
              <c:numCache>
                <c:formatCode>General</c:formatCode>
                <c:ptCount val="36"/>
                <c:pt idx="0">
                  <c:v>71</c:v>
                </c:pt>
                <c:pt idx="1">
                  <c:v>147</c:v>
                </c:pt>
                <c:pt idx="2">
                  <c:v>200</c:v>
                </c:pt>
                <c:pt idx="3">
                  <c:v>254</c:v>
                </c:pt>
                <c:pt idx="4">
                  <c:v>290</c:v>
                </c:pt>
                <c:pt idx="5">
                  <c:v>327</c:v>
                </c:pt>
                <c:pt idx="6">
                  <c:v>360</c:v>
                </c:pt>
                <c:pt idx="7">
                  <c:v>404</c:v>
                </c:pt>
                <c:pt idx="8">
                  <c:v>428</c:v>
                </c:pt>
                <c:pt idx="9">
                  <c:v>474</c:v>
                </c:pt>
                <c:pt idx="10">
                  <c:v>528</c:v>
                </c:pt>
                <c:pt idx="11">
                  <c:v>575</c:v>
                </c:pt>
                <c:pt idx="12">
                  <c:v>606</c:v>
                </c:pt>
                <c:pt idx="13">
                  <c:v>641</c:v>
                </c:pt>
                <c:pt idx="14">
                  <c:v>689</c:v>
                </c:pt>
                <c:pt idx="15">
                  <c:v>737</c:v>
                </c:pt>
                <c:pt idx="16">
                  <c:v>767</c:v>
                </c:pt>
                <c:pt idx="17">
                  <c:v>793</c:v>
                </c:pt>
                <c:pt idx="18">
                  <c:v>823</c:v>
                </c:pt>
                <c:pt idx="19">
                  <c:v>851</c:v>
                </c:pt>
                <c:pt idx="20">
                  <c:v>877</c:v>
                </c:pt>
                <c:pt idx="21">
                  <c:v>913</c:v>
                </c:pt>
                <c:pt idx="22">
                  <c:v>942</c:v>
                </c:pt>
                <c:pt idx="23">
                  <c:v>971</c:v>
                </c:pt>
                <c:pt idx="24">
                  <c:v>1002</c:v>
                </c:pt>
                <c:pt idx="25">
                  <c:v>1034</c:v>
                </c:pt>
                <c:pt idx="26">
                  <c:v>1065</c:v>
                </c:pt>
                <c:pt idx="27">
                  <c:v>1100</c:v>
                </c:pt>
                <c:pt idx="28">
                  <c:v>1134</c:v>
                </c:pt>
                <c:pt idx="29">
                  <c:v>1157</c:v>
                </c:pt>
                <c:pt idx="30">
                  <c:v>1180</c:v>
                </c:pt>
                <c:pt idx="31">
                  <c:v>1207</c:v>
                </c:pt>
                <c:pt idx="32">
                  <c:v>1228</c:v>
                </c:pt>
                <c:pt idx="33">
                  <c:v>1259</c:v>
                </c:pt>
                <c:pt idx="34">
                  <c:v>1290</c:v>
                </c:pt>
                <c:pt idx="35">
                  <c:v>1318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906-534D-A98D-2AED2428ED1F}"/>
            </c:ext>
          </c:extLst>
        </c:ser>
        <c:ser>
          <c:idx val="1"/>
          <c:order val="1"/>
          <c:tx>
            <c:v>Cumulative Number of Hospitals</c:v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'FIG1'!$B$3:$B$38</c:f>
              <c:strCache>
                <c:ptCount val="36"/>
                <c:pt idx="0">
                  <c:v>JAN,2016</c:v>
                </c:pt>
                <c:pt idx="1">
                  <c:v>FEB,2016</c:v>
                </c:pt>
                <c:pt idx="2">
                  <c:v>MAR,2016</c:v>
                </c:pt>
                <c:pt idx="3">
                  <c:v>APR,2016</c:v>
                </c:pt>
                <c:pt idx="4">
                  <c:v>MAY,2016</c:v>
                </c:pt>
                <c:pt idx="5">
                  <c:v>JUN,2016</c:v>
                </c:pt>
                <c:pt idx="6">
                  <c:v>JUL,2016</c:v>
                </c:pt>
                <c:pt idx="7">
                  <c:v>AUG,2016</c:v>
                </c:pt>
                <c:pt idx="8">
                  <c:v>SEP,2016</c:v>
                </c:pt>
                <c:pt idx="9">
                  <c:v>OCT,2016</c:v>
                </c:pt>
                <c:pt idx="10">
                  <c:v>NOV,2016</c:v>
                </c:pt>
                <c:pt idx="11">
                  <c:v>DEC,2016</c:v>
                </c:pt>
                <c:pt idx="12">
                  <c:v>JAN,2017</c:v>
                </c:pt>
                <c:pt idx="13">
                  <c:v>FEB,2017</c:v>
                </c:pt>
                <c:pt idx="14">
                  <c:v>MAR,2017</c:v>
                </c:pt>
                <c:pt idx="15">
                  <c:v>APR,2017</c:v>
                </c:pt>
                <c:pt idx="16">
                  <c:v>MAY,2017</c:v>
                </c:pt>
                <c:pt idx="17">
                  <c:v>JUN,2017</c:v>
                </c:pt>
                <c:pt idx="18">
                  <c:v>JULY,2017</c:v>
                </c:pt>
                <c:pt idx="19">
                  <c:v>AUG,2017</c:v>
                </c:pt>
                <c:pt idx="20">
                  <c:v>SEP,2017</c:v>
                </c:pt>
                <c:pt idx="21">
                  <c:v>OCT,2017</c:v>
                </c:pt>
                <c:pt idx="22">
                  <c:v>NOV,2017</c:v>
                </c:pt>
                <c:pt idx="23">
                  <c:v>DEC,2017</c:v>
                </c:pt>
                <c:pt idx="24">
                  <c:v>JAN,2018</c:v>
                </c:pt>
                <c:pt idx="25">
                  <c:v>FEB,2018</c:v>
                </c:pt>
                <c:pt idx="26">
                  <c:v>MAR,2018</c:v>
                </c:pt>
                <c:pt idx="27">
                  <c:v>APR,2018</c:v>
                </c:pt>
                <c:pt idx="28">
                  <c:v>MAY,2018</c:v>
                </c:pt>
                <c:pt idx="29">
                  <c:v>JUN,2018</c:v>
                </c:pt>
                <c:pt idx="30">
                  <c:v>JUL,2018</c:v>
                </c:pt>
                <c:pt idx="31">
                  <c:v>AUG,2018</c:v>
                </c:pt>
                <c:pt idx="32">
                  <c:v>SEP,2018</c:v>
                </c:pt>
                <c:pt idx="33">
                  <c:v>OCT,2018</c:v>
                </c:pt>
                <c:pt idx="34">
                  <c:v>NOV,2018</c:v>
                </c:pt>
                <c:pt idx="35">
                  <c:v>DEC,2018</c:v>
                </c:pt>
              </c:strCache>
            </c:strRef>
          </c:cat>
          <c:val>
            <c:numRef>
              <c:f>'FIG1'!$E$3:$E$38</c:f>
              <c:numCache>
                <c:formatCode>General</c:formatCode>
                <c:ptCount val="36"/>
                <c:pt idx="0">
                  <c:v>51</c:v>
                </c:pt>
                <c:pt idx="1">
                  <c:v>89</c:v>
                </c:pt>
                <c:pt idx="2">
                  <c:v>111</c:v>
                </c:pt>
                <c:pt idx="3">
                  <c:v>133</c:v>
                </c:pt>
                <c:pt idx="4">
                  <c:v>148</c:v>
                </c:pt>
                <c:pt idx="5">
                  <c:v>162</c:v>
                </c:pt>
                <c:pt idx="6">
                  <c:v>175</c:v>
                </c:pt>
                <c:pt idx="7">
                  <c:v>192</c:v>
                </c:pt>
                <c:pt idx="8">
                  <c:v>202</c:v>
                </c:pt>
                <c:pt idx="9">
                  <c:v>227</c:v>
                </c:pt>
                <c:pt idx="10">
                  <c:v>244</c:v>
                </c:pt>
                <c:pt idx="11">
                  <c:v>261</c:v>
                </c:pt>
                <c:pt idx="12">
                  <c:v>270</c:v>
                </c:pt>
                <c:pt idx="13">
                  <c:v>282</c:v>
                </c:pt>
                <c:pt idx="14">
                  <c:v>296</c:v>
                </c:pt>
                <c:pt idx="15">
                  <c:v>310</c:v>
                </c:pt>
                <c:pt idx="16">
                  <c:v>322</c:v>
                </c:pt>
                <c:pt idx="17">
                  <c:v>332</c:v>
                </c:pt>
                <c:pt idx="18">
                  <c:v>341</c:v>
                </c:pt>
                <c:pt idx="19">
                  <c:v>349</c:v>
                </c:pt>
                <c:pt idx="20">
                  <c:v>353</c:v>
                </c:pt>
                <c:pt idx="21">
                  <c:v>368</c:v>
                </c:pt>
                <c:pt idx="22">
                  <c:v>377</c:v>
                </c:pt>
                <c:pt idx="23">
                  <c:v>381</c:v>
                </c:pt>
                <c:pt idx="24">
                  <c:v>395</c:v>
                </c:pt>
                <c:pt idx="25">
                  <c:v>408</c:v>
                </c:pt>
                <c:pt idx="26">
                  <c:v>421</c:v>
                </c:pt>
                <c:pt idx="27">
                  <c:v>432</c:v>
                </c:pt>
                <c:pt idx="28">
                  <c:v>442</c:v>
                </c:pt>
                <c:pt idx="29">
                  <c:v>451</c:v>
                </c:pt>
                <c:pt idx="30">
                  <c:v>460</c:v>
                </c:pt>
                <c:pt idx="31">
                  <c:v>466</c:v>
                </c:pt>
                <c:pt idx="32">
                  <c:v>472</c:v>
                </c:pt>
                <c:pt idx="33">
                  <c:v>482</c:v>
                </c:pt>
                <c:pt idx="34">
                  <c:v>493</c:v>
                </c:pt>
                <c:pt idx="35">
                  <c:v>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906-534D-A98D-2AED2428E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1068296"/>
        <c:axId val="79059816"/>
      </c:lineChart>
      <c:catAx>
        <c:axId val="44106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59816"/>
        <c:crosses val="autoZero"/>
        <c:auto val="1"/>
        <c:lblAlgn val="ctr"/>
        <c:lblOffset val="100"/>
        <c:tickLblSkip val="1"/>
        <c:noMultiLvlLbl val="0"/>
      </c:catAx>
      <c:valAx>
        <c:axId val="79059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068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12379702537184E-2"/>
          <c:y val="9.780037911927672E-2"/>
          <c:w val="0.43459627118500338"/>
          <c:h val="0.100102892748999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30927384076992E-2"/>
          <c:y val="7.407407407407407E-2"/>
          <c:w val="0.85544546541499644"/>
          <c:h val="0.72745169393788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'FIG2'!$A$1</c:f>
              <c:strCache>
                <c:ptCount val="1"/>
                <c:pt idx="0">
                  <c:v>CHA2DS2-VASC Risk Score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'FIG2'!$A$3:$A$12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'FIG2'!$C$3:$C$12</c:f>
              <c:numCache>
                <c:formatCode>0.00</c:formatCode>
                <c:ptCount val="10"/>
                <c:pt idx="0">
                  <c:v>6.5517060642591329E-2</c:v>
                </c:pt>
                <c:pt idx="1">
                  <c:v>0.68661879553435712</c:v>
                </c:pt>
                <c:pt idx="2">
                  <c:v>4.7932281566119821</c:v>
                </c:pt>
                <c:pt idx="3">
                  <c:v>18.782430945018081</c:v>
                </c:pt>
                <c:pt idx="4">
                  <c:v>26.893443052570891</c:v>
                </c:pt>
                <c:pt idx="5">
                  <c:v>23.709313905340952</c:v>
                </c:pt>
                <c:pt idx="6">
                  <c:v>14.864510718591122</c:v>
                </c:pt>
                <c:pt idx="7">
                  <c:v>7.212118035536454</c:v>
                </c:pt>
                <c:pt idx="8">
                  <c:v>2.4948896692698779</c:v>
                </c:pt>
                <c:pt idx="9">
                  <c:v>0.49792966088369411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2-0642-9C84-239DE92554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060992"/>
        <c:axId val="79060600"/>
      </c:barChart>
      <c:catAx>
        <c:axId val="79060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CHA</a:t>
                </a:r>
                <a:r>
                  <a:rPr lang="en-US" sz="20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DS</a:t>
                </a:r>
                <a:r>
                  <a:rPr lang="en-US" sz="20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-VASc Risk Score</a:t>
                </a:r>
              </a:p>
            </c:rich>
          </c:tx>
          <c:layout>
            <c:manualLayout>
              <c:xMode val="edge"/>
              <c:yMode val="edge"/>
              <c:x val="0.32992350244575991"/>
              <c:y val="0.906962271839514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0600"/>
        <c:crosses val="autoZero"/>
        <c:auto val="1"/>
        <c:lblAlgn val="ctr"/>
        <c:lblOffset val="100"/>
        <c:noMultiLvlLbl val="0"/>
      </c:catAx>
      <c:valAx>
        <c:axId val="79060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060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330927384076992E-2"/>
          <c:y val="7.407407407407407E-2"/>
          <c:w val="0.85544546541499644"/>
          <c:h val="0.72745169393788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'FIG2'!$D$1</c:f>
              <c:strCache>
                <c:ptCount val="1"/>
                <c:pt idx="0">
                  <c:v>HAS-BLED risk scores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'FIG2'!$A$3:$A$12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'FIG2'!$F$3:$F$11</c:f>
              <c:numCache>
                <c:formatCode>0.00</c:formatCode>
                <c:ptCount val="9"/>
                <c:pt idx="0">
                  <c:v>0.4297919178153991</c:v>
                </c:pt>
                <c:pt idx="1">
                  <c:v>7.1308768803396401</c:v>
                </c:pt>
                <c:pt idx="2">
                  <c:v>25.863514859269355</c:v>
                </c:pt>
                <c:pt idx="3">
                  <c:v>35.088316997746212</c:v>
                </c:pt>
                <c:pt idx="4">
                  <c:v>22.231249017244089</c:v>
                </c:pt>
                <c:pt idx="5">
                  <c:v>7.4060485350385239</c:v>
                </c:pt>
                <c:pt idx="6">
                  <c:v>1.6274437863619686</c:v>
                </c:pt>
                <c:pt idx="7">
                  <c:v>0.2070339116305886</c:v>
                </c:pt>
                <c:pt idx="8">
                  <c:v>2.3586141831332879E-2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B2-A643-802B-0543B406F7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435776"/>
        <c:axId val="440436560"/>
      </c:barChart>
      <c:catAx>
        <c:axId val="440435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>
                    <a:solidFill>
                      <a:schemeClr val="tx1"/>
                    </a:solidFill>
                  </a:rPr>
                  <a:t>HAS-BLED risk scores</a:t>
                </a:r>
              </a:p>
            </c:rich>
          </c:tx>
          <c:layout>
            <c:manualLayout>
              <c:xMode val="edge"/>
              <c:yMode val="edge"/>
              <c:x val="0.32992350244575991"/>
              <c:y val="0.906962271839514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6560"/>
        <c:crosses val="autoZero"/>
        <c:auto val="1"/>
        <c:lblAlgn val="ctr"/>
        <c:lblOffset val="100"/>
        <c:noMultiLvlLbl val="0"/>
      </c:catAx>
      <c:valAx>
        <c:axId val="44043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'FIG3'!$L$3:$L$11</c:f>
              <c:strCache>
                <c:ptCount val="9"/>
                <c:pt idx="0">
                  <c:v>&lt;10</c:v>
                </c:pt>
                <c:pt idx="1">
                  <c:v>10 to 19</c:v>
                </c:pt>
                <c:pt idx="2">
                  <c:v>20 to 29</c:v>
                </c:pt>
                <c:pt idx="3">
                  <c:v>30 to 39</c:v>
                </c:pt>
                <c:pt idx="4">
                  <c:v>40 to 49</c:v>
                </c:pt>
                <c:pt idx="5">
                  <c:v>50 to 59</c:v>
                </c:pt>
                <c:pt idx="6">
                  <c:v>60 to 69</c:v>
                </c:pt>
                <c:pt idx="7">
                  <c:v>70 to 79</c:v>
                </c:pt>
                <c:pt idx="8">
                  <c:v>&gt;=80</c:v>
                </c:pt>
              </c:strCache>
            </c:strRef>
          </c:cat>
          <c:val>
            <c:numRef>
              <c:f>'FIG3'!$N$3:$N$11</c:f>
              <c:numCache>
                <c:formatCode>General</c:formatCode>
                <c:ptCount val="9"/>
                <c:pt idx="0">
                  <c:v>38</c:v>
                </c:pt>
                <c:pt idx="1">
                  <c:v>103</c:v>
                </c:pt>
                <c:pt idx="2">
                  <c:v>97</c:v>
                </c:pt>
                <c:pt idx="3">
                  <c:v>98</c:v>
                </c:pt>
                <c:pt idx="4">
                  <c:v>57</c:v>
                </c:pt>
                <c:pt idx="5">
                  <c:v>28</c:v>
                </c:pt>
                <c:pt idx="6">
                  <c:v>26</c:v>
                </c:pt>
                <c:pt idx="7">
                  <c:v>18</c:v>
                </c:pt>
                <c:pt idx="8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9-C642-9589-839CF603D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434208"/>
        <c:axId val="440434992"/>
      </c:barChart>
      <c:catAx>
        <c:axId val="4404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4992"/>
        <c:crosses val="autoZero"/>
        <c:auto val="1"/>
        <c:lblAlgn val="ctr"/>
        <c:lblOffset val="100"/>
        <c:noMultiLvlLbl val="0"/>
      </c:catAx>
      <c:valAx>
        <c:axId val="44043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'FIG4'!$L$3:$L$8</c:f>
              <c:strCache>
                <c:ptCount val="6"/>
                <c:pt idx="0">
                  <c:v>&lt;10</c:v>
                </c:pt>
                <c:pt idx="1">
                  <c:v>10 to 19</c:v>
                </c:pt>
                <c:pt idx="2">
                  <c:v>20 to 29</c:v>
                </c:pt>
                <c:pt idx="3">
                  <c:v>30 to 39</c:v>
                </c:pt>
                <c:pt idx="4">
                  <c:v>40 to 49</c:v>
                </c:pt>
                <c:pt idx="5">
                  <c:v>&gt;=50</c:v>
                </c:pt>
              </c:strCache>
            </c:strRef>
          </c:cat>
          <c:val>
            <c:numRef>
              <c:f>'FIG4'!$N$3:$N$8</c:f>
              <c:numCache>
                <c:formatCode>General</c:formatCode>
                <c:ptCount val="6"/>
                <c:pt idx="0">
                  <c:v>488</c:v>
                </c:pt>
                <c:pt idx="1">
                  <c:v>492</c:v>
                </c:pt>
                <c:pt idx="2">
                  <c:v>197</c:v>
                </c:pt>
                <c:pt idx="3">
                  <c:v>67</c:v>
                </c:pt>
                <c:pt idx="4">
                  <c:v>39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8-D44D-8D12-612F43FE9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144328"/>
        <c:axId val="105144720"/>
      </c:barChart>
      <c:catAx>
        <c:axId val="105144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144720"/>
        <c:crosses val="autoZero"/>
        <c:auto val="1"/>
        <c:lblAlgn val="ctr"/>
        <c:lblOffset val="100"/>
        <c:noMultiLvlLbl val="0"/>
      </c:catAx>
      <c:valAx>
        <c:axId val="10514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144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771485564304462E-2"/>
          <c:y val="8.1825179155976271E-2"/>
          <c:w val="0.92149518110236217"/>
          <c:h val="0.822079094045828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TAB7AF!$A$19:$A$24</c:f>
              <c:strCache>
                <c:ptCount val="6"/>
                <c:pt idx="0">
                  <c:v>PROTECT-AF</c:v>
                </c:pt>
                <c:pt idx="1">
                  <c:v>CAP</c:v>
                </c:pt>
                <c:pt idx="2">
                  <c:v>PREVAIL</c:v>
                </c:pt>
                <c:pt idx="3">
                  <c:v>CAP2</c:v>
                </c:pt>
                <c:pt idx="4">
                  <c:v>EWOLUTION</c:v>
                </c:pt>
                <c:pt idx="5">
                  <c:v>LAAO</c:v>
                </c:pt>
              </c:strCache>
            </c:strRef>
          </c:cat>
          <c:val>
            <c:numRef>
              <c:f>TAB7AF!$B$19:$B$24</c:f>
              <c:numCache>
                <c:formatCode>General</c:formatCode>
                <c:ptCount val="6"/>
                <c:pt idx="0">
                  <c:v>90.9</c:v>
                </c:pt>
                <c:pt idx="1">
                  <c:v>94.4</c:v>
                </c:pt>
                <c:pt idx="2">
                  <c:v>95.1</c:v>
                </c:pt>
                <c:pt idx="3">
                  <c:v>94.8</c:v>
                </c:pt>
                <c:pt idx="4">
                  <c:v>98.5</c:v>
                </c:pt>
                <c:pt idx="5">
                  <c:v>98.3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08-8C4A-B43D-C12D06D2C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65536"/>
        <c:axId val="6063968"/>
      </c:barChart>
      <c:catAx>
        <c:axId val="606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3968"/>
        <c:crosses val="autoZero"/>
        <c:auto val="1"/>
        <c:lblAlgn val="ctr"/>
        <c:lblOffset val="100"/>
        <c:noMultiLvlLbl val="0"/>
      </c:catAx>
      <c:valAx>
        <c:axId val="6063968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238152230971133E-2"/>
          <c:y val="0.10429708926833582"/>
          <c:w val="0.89376184776902889"/>
          <c:h val="0.642303813146952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TAB7AF!$A$7:$A$13</c:f>
              <c:strCache>
                <c:ptCount val="7"/>
                <c:pt idx="0">
                  <c:v>Any Major Complication*</c:v>
                </c:pt>
                <c:pt idx="1">
                  <c:v>Pericardial Effusion Requiring Intervention</c:v>
                </c:pt>
                <c:pt idx="2">
                  <c:v>Major Bleeding</c:v>
                </c:pt>
                <c:pt idx="3">
                  <c:v>Cardiac Arrest</c:v>
                </c:pt>
                <c:pt idx="4">
                  <c:v>Death</c:v>
                </c:pt>
                <c:pt idx="5">
                  <c:v>Stroke/TIA</c:v>
                </c:pt>
                <c:pt idx="6">
                  <c:v>Major Vascular Complication</c:v>
                </c:pt>
              </c:strCache>
            </c:strRef>
          </c:cat>
          <c:val>
            <c:numRef>
              <c:f>TAB7AF!$C$7:$C$13</c:f>
              <c:numCache>
                <c:formatCode>0.00</c:formatCode>
                <c:ptCount val="7"/>
                <c:pt idx="0">
                  <c:v>2.1568216363541066</c:v>
                </c:pt>
                <c:pt idx="1">
                  <c:v>1.3863410031972325</c:v>
                </c:pt>
                <c:pt idx="2">
                  <c:v>1.2526861994863463</c:v>
                </c:pt>
                <c:pt idx="3">
                  <c:v>0.24372346559043975</c:v>
                </c:pt>
                <c:pt idx="4">
                  <c:v>0.19393049950207034</c:v>
                </c:pt>
                <c:pt idx="5">
                  <c:v>0.17296504009644112</c:v>
                </c:pt>
                <c:pt idx="6">
                  <c:v>0.14937889826510822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75-C34B-99A5-DCA6F5C20B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1618904"/>
        <c:axId val="441619296"/>
      </c:barChart>
      <c:catAx>
        <c:axId val="44161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19296"/>
        <c:crosses val="autoZero"/>
        <c:auto val="1"/>
        <c:lblAlgn val="ctr"/>
        <c:lblOffset val="100"/>
        <c:noMultiLvlLbl val="0"/>
      </c:catAx>
      <c:valAx>
        <c:axId val="44161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161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0.1119</cdr:x>
      <cdr:y>0.09161</cdr:y>
    </cdr:from>
    <cdr:to>
      <cdr:x>0.21683</cdr:x>
      <cdr:y>0.15441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64C77A-644C-1E4A-8627-4FCCC7299871}"/>
            </a:ext>
          </a:extLst>
        </cdr:cNvPr>
        <cdr:cNvSpPr txBox="1"/>
      </cdr:nvSpPr>
      <cdr:spPr>
        <a:xfrm xmlns:a="http://schemas.openxmlformats.org/drawingml/2006/main">
          <a:off x="914399" y="423142"/>
          <a:ext cx="857455" cy="29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90.9%</a:t>
          </a:r>
        </a:p>
      </cdr:txBody>
    </cdr:sp>
  </cdr:relSizeAnchor>
  <cdr:relSizeAnchor xmlns:cdr="http://schemas.openxmlformats.org/drawingml/2006/chartDrawing">
    <cdr:from>
      <cdr:x>0.25953</cdr:x>
      <cdr:y>0.05964</cdr:y>
    </cdr:from>
    <cdr:to>
      <cdr:x>0.3621</cdr:x>
      <cdr:y>0.12244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8E6285B-A6E7-764E-8471-B0BE629ACB0B}"/>
            </a:ext>
          </a:extLst>
        </cdr:cNvPr>
        <cdr:cNvSpPr txBox="1"/>
      </cdr:nvSpPr>
      <cdr:spPr>
        <a:xfrm xmlns:a="http://schemas.openxmlformats.org/drawingml/2006/main">
          <a:off x="2120815" y="275472"/>
          <a:ext cx="838170" cy="29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94.4%</a:t>
          </a:r>
        </a:p>
      </cdr:txBody>
    </cdr:sp>
  </cdr:relSizeAnchor>
  <cdr:relSizeAnchor xmlns:cdr="http://schemas.openxmlformats.org/drawingml/2006/chartDrawing">
    <cdr:from>
      <cdr:x>0.42428</cdr:x>
      <cdr:y>0.04072</cdr:y>
    </cdr:from>
    <cdr:to>
      <cdr:x>0.52664</cdr:x>
      <cdr:y>0.11548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7EF88C87-D728-104F-8F32-4AA6E185EB4E}"/>
            </a:ext>
          </a:extLst>
        </cdr:cNvPr>
        <cdr:cNvSpPr txBox="1"/>
      </cdr:nvSpPr>
      <cdr:spPr>
        <a:xfrm xmlns:a="http://schemas.openxmlformats.org/drawingml/2006/main">
          <a:off x="3467086" y="188095"/>
          <a:ext cx="836454" cy="3453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95.1%</a:t>
          </a:r>
        </a:p>
      </cdr:txBody>
    </cdr:sp>
  </cdr:relSizeAnchor>
  <cdr:relSizeAnchor xmlns:cdr="http://schemas.openxmlformats.org/drawingml/2006/chartDrawing">
    <cdr:from>
      <cdr:x>0.56882</cdr:x>
      <cdr:y>0.03799</cdr:y>
    </cdr:from>
    <cdr:to>
      <cdr:x>0.6714</cdr:x>
      <cdr:y>0.10079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6B67B84-2CB2-9E49-9A04-9B530FABAB2C}"/>
            </a:ext>
          </a:extLst>
        </cdr:cNvPr>
        <cdr:cNvSpPr txBox="1"/>
      </cdr:nvSpPr>
      <cdr:spPr>
        <a:xfrm xmlns:a="http://schemas.openxmlformats.org/drawingml/2006/main">
          <a:off x="4648199" y="175480"/>
          <a:ext cx="838251" cy="290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94.8%</a:t>
          </a:r>
        </a:p>
      </cdr:txBody>
    </cdr:sp>
  </cdr:relSizeAnchor>
  <cdr:relSizeAnchor xmlns:cdr="http://schemas.openxmlformats.org/drawingml/2006/chartDrawing">
    <cdr:from>
      <cdr:x>0.72734</cdr:x>
      <cdr:y>0.02337</cdr:y>
    </cdr:from>
    <cdr:to>
      <cdr:x>0.82059</cdr:x>
      <cdr:y>0.09514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7E5FE4CA-B1DA-3D4F-8FFF-F60CE74A380E}"/>
            </a:ext>
          </a:extLst>
        </cdr:cNvPr>
        <cdr:cNvSpPr txBox="1"/>
      </cdr:nvSpPr>
      <cdr:spPr>
        <a:xfrm xmlns:a="http://schemas.openxmlformats.org/drawingml/2006/main">
          <a:off x="5943599" y="107934"/>
          <a:ext cx="762000" cy="33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98.5%</a:t>
          </a:r>
        </a:p>
      </cdr:txBody>
    </cdr:sp>
  </cdr:relSizeAnchor>
  <cdr:relSizeAnchor xmlns:cdr="http://schemas.openxmlformats.org/drawingml/2006/chartDrawing">
    <cdr:from>
      <cdr:x>0.88141</cdr:x>
      <cdr:y>0.02386</cdr:y>
    </cdr:from>
    <cdr:to>
      <cdr:x>0.95679</cdr:x>
      <cdr:y>0.08067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D00F4A38-1FA4-904F-85B1-206ACCA6B880}"/>
            </a:ext>
          </a:extLst>
        </cdr:cNvPr>
        <cdr:cNvSpPr txBox="1"/>
      </cdr:nvSpPr>
      <cdr:spPr>
        <a:xfrm xmlns:a="http://schemas.openxmlformats.org/drawingml/2006/main">
          <a:off x="7202624" y="110215"/>
          <a:ext cx="615987" cy="262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98.3%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0.09988</cdr:x>
      <cdr:y>0.12843</cdr:y>
    </cdr:from>
    <cdr:to>
      <cdr:x>0.21089</cdr:x>
      <cdr:y>0.18363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AC57A72-A08E-5B4C-9BF1-7B988DC000AB}"/>
            </a:ext>
          </a:extLst>
        </cdr:cNvPr>
        <cdr:cNvSpPr txBox="1"/>
      </cdr:nvSpPr>
      <cdr:spPr>
        <a:xfrm xmlns:a="http://schemas.openxmlformats.org/drawingml/2006/main">
          <a:off x="765907" y="609600"/>
          <a:ext cx="851233" cy="262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2.16%</a:t>
          </a:r>
        </a:p>
      </cdr:txBody>
    </cdr:sp>
  </cdr:relSizeAnchor>
  <cdr:relSizeAnchor xmlns:cdr="http://schemas.openxmlformats.org/drawingml/2006/chartDrawing">
    <cdr:from>
      <cdr:x>0.23318</cdr:x>
      <cdr:y>0.32521</cdr:y>
    </cdr:from>
    <cdr:to>
      <cdr:x>0.3419</cdr:x>
      <cdr:y>0.40187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F1A12DC-961D-BA43-8452-C0AFB2DE6929}"/>
            </a:ext>
          </a:extLst>
        </cdr:cNvPr>
        <cdr:cNvSpPr txBox="1"/>
      </cdr:nvSpPr>
      <cdr:spPr>
        <a:xfrm xmlns:a="http://schemas.openxmlformats.org/drawingml/2006/main">
          <a:off x="1876877" y="1594681"/>
          <a:ext cx="875095" cy="375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1.39%</a:t>
          </a:r>
        </a:p>
      </cdr:txBody>
    </cdr:sp>
  </cdr:relSizeAnchor>
  <cdr:relSizeAnchor xmlns:cdr="http://schemas.openxmlformats.org/drawingml/2006/chartDrawing">
    <cdr:from>
      <cdr:x>0.35474</cdr:x>
      <cdr:y>0.3712</cdr:y>
    </cdr:from>
    <cdr:to>
      <cdr:x>0.45586</cdr:x>
      <cdr:y>0.43254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9A4A658-AF76-AF4D-8718-CD42FC34D732}"/>
            </a:ext>
          </a:extLst>
        </cdr:cNvPr>
        <cdr:cNvSpPr txBox="1"/>
      </cdr:nvSpPr>
      <cdr:spPr>
        <a:xfrm xmlns:a="http://schemas.openxmlformats.org/drawingml/2006/main">
          <a:off x="2855301" y="1820193"/>
          <a:ext cx="813923" cy="300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1.25%</a:t>
          </a:r>
        </a:p>
      </cdr:txBody>
    </cdr:sp>
  </cdr:relSizeAnchor>
  <cdr:relSizeAnchor xmlns:cdr="http://schemas.openxmlformats.org/drawingml/2006/chartDrawing">
    <cdr:from>
      <cdr:x>0.48879</cdr:x>
      <cdr:y>0.6211</cdr:y>
    </cdr:from>
    <cdr:to>
      <cdr:x>0.59381</cdr:x>
      <cdr:y>0.69776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8452A623-D098-7B49-979F-7CAAFB666D27}"/>
            </a:ext>
          </a:extLst>
        </cdr:cNvPr>
        <cdr:cNvSpPr txBox="1"/>
      </cdr:nvSpPr>
      <cdr:spPr>
        <a:xfrm xmlns:a="http://schemas.openxmlformats.org/drawingml/2006/main">
          <a:off x="3934277" y="3045537"/>
          <a:ext cx="845315" cy="375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0.24%</a:t>
          </a:r>
        </a:p>
      </cdr:txBody>
    </cdr:sp>
  </cdr:relSizeAnchor>
  <cdr:relSizeAnchor xmlns:cdr="http://schemas.openxmlformats.org/drawingml/2006/chartDrawing">
    <cdr:from>
      <cdr:x>0.61186</cdr:x>
      <cdr:y>0.63028</cdr:y>
    </cdr:from>
    <cdr:to>
      <cdr:x>0.7391</cdr:x>
      <cdr:y>0.70694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C3140192-CED6-7840-B41A-8BCB34BD407B}"/>
            </a:ext>
          </a:extLst>
        </cdr:cNvPr>
        <cdr:cNvSpPr txBox="1"/>
      </cdr:nvSpPr>
      <cdr:spPr>
        <a:xfrm xmlns:a="http://schemas.openxmlformats.org/drawingml/2006/main">
          <a:off x="4924877" y="3090564"/>
          <a:ext cx="1024165" cy="3759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0.19%</a:t>
          </a:r>
        </a:p>
      </cdr:txBody>
    </cdr:sp>
  </cdr:relSizeAnchor>
  <cdr:relSizeAnchor xmlns:cdr="http://schemas.openxmlformats.org/drawingml/2006/chartDrawing">
    <cdr:from>
      <cdr:x>0.74163</cdr:x>
      <cdr:y>0.63813</cdr:y>
    </cdr:from>
    <cdr:to>
      <cdr:x>0.8498</cdr:x>
      <cdr:y>0.72093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64E6393A-0E7D-FD4D-BC36-8EA1130DBE5C}"/>
            </a:ext>
          </a:extLst>
        </cdr:cNvPr>
        <cdr:cNvSpPr txBox="1"/>
      </cdr:nvSpPr>
      <cdr:spPr>
        <a:xfrm xmlns:a="http://schemas.openxmlformats.org/drawingml/2006/main">
          <a:off x="5686877" y="3028950"/>
          <a:ext cx="829456" cy="393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0.17%</a:t>
          </a:r>
        </a:p>
      </cdr:txBody>
    </cdr:sp>
  </cdr:relSizeAnchor>
  <cdr:relSizeAnchor xmlns:cdr="http://schemas.openxmlformats.org/drawingml/2006/chartDrawing">
    <cdr:from>
      <cdr:x>0.86636</cdr:x>
      <cdr:y>0.53726</cdr:y>
    </cdr:from>
    <cdr:to>
      <cdr:x>1</cdr:x>
      <cdr:y>0.80221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3B1E6DF9-76FB-C948-8D2C-892D93EE34A6}"/>
            </a:ext>
          </a:extLst>
        </cdr:cNvPr>
        <cdr:cNvSpPr txBox="1"/>
      </cdr:nvSpPr>
      <cdr:spPr>
        <a:xfrm xmlns:a="http://schemas.openxmlformats.org/drawingml/2006/main">
          <a:off x="6002868" y="1854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0.86746</cdr:x>
      <cdr:y>0.65343</cdr:y>
    </cdr:from>
    <cdr:to>
      <cdr:x>0.97953</cdr:x>
      <cdr:y>0.74542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24B1415-39DC-1344-BBD0-92C9A58EEA53}"/>
            </a:ext>
          </a:extLst>
        </cdr:cNvPr>
        <cdr:cNvSpPr txBox="1"/>
      </cdr:nvSpPr>
      <cdr:spPr>
        <a:xfrm xmlns:a="http://schemas.openxmlformats.org/drawingml/2006/main">
          <a:off x="6982277" y="3204065"/>
          <a:ext cx="902060" cy="451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chemeClr val="tx1"/>
              </a:solidFill>
            </a:rPr>
            <a:t>0.15%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D1ACC-1D64-4C48-9EB0-2211E6573A95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86D7F-A6A1-423E-B6B9-A42B0CEA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5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86D7F-A6A1-423E-B6B9-A42B0CEAD3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3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4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7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98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6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4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9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13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7DD4C-876B-4C11-BB4C-4E24E395BA70}" type="datetimeFigureOut">
              <a:rPr lang="en-US" smtClean="0"/>
              <a:t>3/25/20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716E-D50F-4AA1-A58E-C251F3FA1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9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0"/>
            <a:ext cx="89916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NCDR Left Atrial Appendage Occlusion (LAAO) Registry: </a:t>
            </a:r>
            <a:br>
              <a:rPr lang="en-US" b="1" dirty="0"/>
            </a:br>
            <a:r>
              <a:rPr lang="en-US" b="1" dirty="0"/>
              <a:t>Review Of The First 3 Years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76107"/>
            <a:ext cx="7315200" cy="200069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James V. Freeman, MD, MPH, MS</a:t>
            </a:r>
          </a:p>
          <a:p>
            <a:r>
              <a:rPr lang="en-US" dirty="0">
                <a:solidFill>
                  <a:schemeClr val="tx1"/>
                </a:solidFill>
              </a:rPr>
              <a:t>Associate Professor, Cardiac Electrophysiology</a:t>
            </a:r>
          </a:p>
          <a:p>
            <a:r>
              <a:rPr lang="en-US" dirty="0">
                <a:solidFill>
                  <a:schemeClr val="tx1"/>
                </a:solidFill>
              </a:rPr>
              <a:t>Director, Yale Atrial Fibrillation Center</a:t>
            </a:r>
          </a:p>
          <a:p>
            <a:r>
              <a:rPr lang="en-US" dirty="0">
                <a:solidFill>
                  <a:schemeClr val="tx1"/>
                </a:solidFill>
              </a:rPr>
              <a:t>Yale University School of Medicine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4822676"/>
            <a:ext cx="1080451" cy="1349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762000" y="6553200"/>
            <a:ext cx="762000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457200"/>
            <a:ext cx="7620000" cy="0"/>
          </a:xfrm>
          <a:prstGeom prst="line">
            <a:avLst/>
          </a:prstGeom>
          <a:ln w="76200" cmpd="sng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F72CEC81-EBF3-C84A-A80A-F4B991628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1613" y="5029200"/>
            <a:ext cx="2717387" cy="83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06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95D6-9AF9-C34A-A8D9-A58F030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Annual Hospital Volume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723520"/>
              </p:ext>
            </p:extLst>
          </p:nvPr>
        </p:nvGraphicFramePr>
        <p:xfrm>
          <a:off x="489204" y="1720727"/>
          <a:ext cx="8579377" cy="4375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6B8FD52-7CEC-754F-8FE9-D18982BD23B0}"/>
              </a:ext>
            </a:extLst>
          </p:cNvPr>
          <p:cNvSpPr txBox="1"/>
          <p:nvPr/>
        </p:nvSpPr>
        <p:spPr>
          <a:xfrm rot="16200000">
            <a:off x="-971811" y="3244334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Number of Hospitals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48C13-EAEF-0B44-B0F9-D20C15808CF5}"/>
              </a:ext>
            </a:extLst>
          </p:cNvPr>
          <p:cNvSpPr txBox="1"/>
          <p:nvPr/>
        </p:nvSpPr>
        <p:spPr>
          <a:xfrm>
            <a:off x="6096000" y="2057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Median 30 (IQR 18-44)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4C68F6-F222-7D46-8663-15187898E5D2}"/>
              </a:ext>
            </a:extLst>
          </p:cNvPr>
          <p:cNvSpPr txBox="1"/>
          <p:nvPr/>
        </p:nvSpPr>
        <p:spPr>
          <a:xfrm>
            <a:off x="3124200" y="6357863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Annual Case Volume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2B55A6-C0ED-F047-981C-C5DA2B52EF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981" y="6272227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9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5D88-4982-9E4B-85E0-19A0E335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Annual Physician Volume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544575"/>
              </p:ext>
            </p:extLst>
          </p:nvPr>
        </p:nvGraphicFramePr>
        <p:xfrm>
          <a:off x="492749" y="1506256"/>
          <a:ext cx="8229600" cy="4742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D6593E9-7367-2D44-BFDB-FFB1712B9FEA}"/>
              </a:ext>
            </a:extLst>
          </p:cNvPr>
          <p:cNvSpPr txBox="1"/>
          <p:nvPr/>
        </p:nvSpPr>
        <p:spPr>
          <a:xfrm rot="16200000">
            <a:off x="-971811" y="3244334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Number of Physicians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F0636A-931B-534D-BD58-309659AD249C}"/>
              </a:ext>
            </a:extLst>
          </p:cNvPr>
          <p:cNvSpPr txBox="1"/>
          <p:nvPr/>
        </p:nvSpPr>
        <p:spPr>
          <a:xfrm>
            <a:off x="5867400" y="1905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Median 12 (IQR 8-20)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28F474-2EB5-C542-BB2B-F5DF485A2FDF}"/>
              </a:ext>
            </a:extLst>
          </p:cNvPr>
          <p:cNvSpPr txBox="1"/>
          <p:nvPr/>
        </p:nvSpPr>
        <p:spPr>
          <a:xfrm>
            <a:off x="3352800" y="633936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Annual Case Volume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D043CCA-286B-9041-81C7-938C570DD4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6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017E-C4CF-E147-8456-BFA7AF1C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Cancelled and Aborted</a:t>
            </a:r>
            <a:br>
              <a:rPr lang="en-US" b="1" dirty="0"/>
            </a:br>
            <a:r>
              <a:rPr lang="en-US" b="1" dirty="0"/>
              <a:t>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D3FB5-B6BC-5742-9ED3-8F87D811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Device deployed in 93% of procedures attempted </a:t>
            </a:r>
          </a:p>
          <a:p>
            <a:pPr lvl="1"/>
            <a:r>
              <a:rPr lang="en-US" dirty="0"/>
              <a:t>3% cancelled prior to venous access</a:t>
            </a:r>
          </a:p>
          <a:p>
            <a:pPr lvl="1"/>
            <a:r>
              <a:rPr lang="en-US" dirty="0"/>
              <a:t>4% aborted after access but before deploying device</a:t>
            </a:r>
          </a:p>
          <a:p>
            <a:r>
              <a:rPr lang="en-US" dirty="0"/>
              <a:t>Approximately 50% of cancelled procedures due to LAA thrombus detected on day of procedure</a:t>
            </a:r>
          </a:p>
          <a:p>
            <a:r>
              <a:rPr lang="en-US" dirty="0"/>
              <a:t>Rates of major AEs significantly higher among those who had cancelled or aborted procedures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319FA9-BD9E-7B46-82C7-AE06E1D24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08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BDC90-A268-B448-B209-5EC72336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527" y="27865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Procedural Success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4256E-2136-6042-AB6C-7DA6321DE992}"/>
              </a:ext>
            </a:extLst>
          </p:cNvPr>
          <p:cNvSpPr txBox="1"/>
          <p:nvPr/>
        </p:nvSpPr>
        <p:spPr>
          <a:xfrm>
            <a:off x="685800" y="6055832"/>
            <a:ext cx="8382000" cy="725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/>
              <a:t>*Acute procedural success= rate of success among procedures in which a device was deployed.</a:t>
            </a:r>
          </a:p>
          <a:p>
            <a:pPr>
              <a:lnSpc>
                <a:spcPct val="150000"/>
              </a:lnSpc>
            </a:pPr>
            <a:r>
              <a:rPr lang="en-US" sz="1400" b="1" dirty="0"/>
              <a:t>  Among </a:t>
            </a:r>
            <a:r>
              <a:rPr lang="en-US" sz="1500" b="1" dirty="0"/>
              <a:t>those</a:t>
            </a:r>
            <a:r>
              <a:rPr lang="en-US" sz="1400" b="1" dirty="0"/>
              <a:t> with an acutely successful procedure 70 (0.2%) had device margin residual leak </a:t>
            </a:r>
            <a:r>
              <a:rPr lang="en-US" sz="1400" b="1" dirty="0">
                <a:sym typeface="Symbol" pitchFamily="2" charset="2"/>
              </a:rPr>
              <a:t></a:t>
            </a:r>
            <a:r>
              <a:rPr lang="en-US" sz="1400" b="1" dirty="0"/>
              <a:t>5mm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1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883200"/>
              </p:ext>
            </p:extLst>
          </p:nvPr>
        </p:nvGraphicFramePr>
        <p:xfrm>
          <a:off x="457200" y="1543991"/>
          <a:ext cx="8171686" cy="461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728BFF3-06D3-1642-BAE1-39035F935C55}"/>
              </a:ext>
            </a:extLst>
          </p:cNvPr>
          <p:cNvSpPr/>
          <p:nvPr/>
        </p:nvSpPr>
        <p:spPr>
          <a:xfrm>
            <a:off x="7696200" y="1986516"/>
            <a:ext cx="457200" cy="3733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266C98-CF0C-3442-945A-5CF092E45E7B}"/>
              </a:ext>
            </a:extLst>
          </p:cNvPr>
          <p:cNvSpPr txBox="1"/>
          <p:nvPr/>
        </p:nvSpPr>
        <p:spPr>
          <a:xfrm rot="16200000">
            <a:off x="-971811" y="3244334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 of Procedures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9A576A-696C-7F48-ACDE-9380FEB91CCD}"/>
              </a:ext>
            </a:extLst>
          </p:cNvPr>
          <p:cNvSpPr txBox="1"/>
          <p:nvPr/>
        </p:nvSpPr>
        <p:spPr>
          <a:xfrm flipH="1">
            <a:off x="8077200" y="1664269"/>
            <a:ext cx="304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*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F66968-8211-4B43-B7FA-A7216790F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900" y="170174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58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87F3-6B38-9C44-A994-25C78855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Major In-hospital AEs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B65C0C-D793-3F45-9C92-B4A52812E8D8}"/>
              </a:ext>
            </a:extLst>
          </p:cNvPr>
          <p:cNvSpPr/>
          <p:nvPr/>
        </p:nvSpPr>
        <p:spPr>
          <a:xfrm>
            <a:off x="7620000" y="4191000"/>
            <a:ext cx="533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00000000-0008-0000-1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038678"/>
              </p:ext>
            </p:extLst>
          </p:nvPr>
        </p:nvGraphicFramePr>
        <p:xfrm>
          <a:off x="637723" y="1214736"/>
          <a:ext cx="8049077" cy="490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999F47CA-B1DC-0D4D-A8EC-A622D6B152DA}"/>
              </a:ext>
            </a:extLst>
          </p:cNvPr>
          <p:cNvSpPr txBox="1"/>
          <p:nvPr/>
        </p:nvSpPr>
        <p:spPr>
          <a:xfrm rot="16200000">
            <a:off x="-971811" y="3244334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 of Procedures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81A306-1550-5442-AE97-6CF729C32737}"/>
              </a:ext>
            </a:extLst>
          </p:cNvPr>
          <p:cNvSpPr txBox="1"/>
          <p:nvPr/>
        </p:nvSpPr>
        <p:spPr>
          <a:xfrm>
            <a:off x="1219200" y="4953000"/>
            <a:ext cx="103034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Any Major</a:t>
            </a:r>
          </a:p>
          <a:p>
            <a:pPr algn="ctr"/>
            <a:r>
              <a:rPr lang="en-US" sz="1200" b="1" dirty="0"/>
              <a:t>Complication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A71228-A546-B54C-AD2D-48B01D1A4F13}"/>
              </a:ext>
            </a:extLst>
          </p:cNvPr>
          <p:cNvSpPr txBox="1"/>
          <p:nvPr/>
        </p:nvSpPr>
        <p:spPr>
          <a:xfrm>
            <a:off x="3276600" y="4953000"/>
            <a:ext cx="10303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Major</a:t>
            </a:r>
          </a:p>
          <a:p>
            <a:pPr algn="ctr"/>
            <a:r>
              <a:rPr lang="en-US" sz="1200" b="1" dirty="0"/>
              <a:t>Bleeding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667E0A4-36E8-E049-8C61-77A2EBA73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727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82D1-4E02-604B-8634-B93E66DF4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Major In-hospital AEs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3FC8DA4-D98D-C64E-9F54-B0BC0BB879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814889"/>
              </p:ext>
            </p:extLst>
          </p:nvPr>
        </p:nvGraphicFramePr>
        <p:xfrm>
          <a:off x="2211957" y="1295400"/>
          <a:ext cx="4569843" cy="4876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5229">
                  <a:extLst>
                    <a:ext uri="{9D8B030D-6E8A-4147-A177-3AD203B41FA5}">
                      <a16:colId xmlns:a16="http://schemas.microsoft.com/office/drawing/2014/main" val="1720368713"/>
                    </a:ext>
                  </a:extLst>
                </a:gridCol>
                <a:gridCol w="972307">
                  <a:extLst>
                    <a:ext uri="{9D8B030D-6E8A-4147-A177-3AD203B41FA5}">
                      <a16:colId xmlns:a16="http://schemas.microsoft.com/office/drawing/2014/main" val="792326692"/>
                    </a:ext>
                  </a:extLst>
                </a:gridCol>
                <a:gridCol w="972307">
                  <a:extLst>
                    <a:ext uri="{9D8B030D-6E8A-4147-A177-3AD203B41FA5}">
                      <a16:colId xmlns:a16="http://schemas.microsoft.com/office/drawing/2014/main" val="3413495411"/>
                    </a:ext>
                  </a:extLst>
                </a:gridCol>
              </a:tblGrid>
              <a:tr h="32364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Overall 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38158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100.00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2347"/>
                  </a:ext>
                </a:extLst>
              </a:tr>
              <a:tr h="32364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Adverse Event Type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41825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Neurologic Events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531511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    Ischemic Stroke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568480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    Hemorrhagic Stroke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84085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    Undetermined stroke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16525"/>
                  </a:ext>
                </a:extLst>
              </a:tr>
              <a:tr h="32692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    TIA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592412"/>
                  </a:ext>
                </a:extLst>
              </a:tr>
              <a:tr h="639601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     Intracranial Hemorrhage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171330"/>
                  </a:ext>
                </a:extLst>
              </a:tr>
              <a:tr h="639601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u="none" strike="noStrike" dirty="0">
                          <a:effectLst/>
                          <a:latin typeface="+mn-lt"/>
                        </a:rPr>
                        <a:t>Systemic Arterial Embolism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&lt;0.01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809631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Myocardial Infarction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951135"/>
                  </a:ext>
                </a:extLst>
              </a:tr>
              <a:tr h="49238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Device Embolization</a:t>
                      </a:r>
                    </a:p>
                  </a:txBody>
                  <a:tcPr marL="6682" marR="6682" marT="668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7695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0527E90C-DF4B-2940-85BE-FD06A2985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773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34D1-EF5D-3240-80D9-3DB070D89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Adverse Events Compared</a:t>
            </a:r>
            <a:br>
              <a:rPr lang="en-US" b="1" dirty="0"/>
            </a:br>
            <a:r>
              <a:rPr lang="en-US" b="1" dirty="0"/>
              <a:t>with Prior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AE892-FE12-A340-8D9D-8FBD8D0C3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873" y="1600200"/>
            <a:ext cx="856692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Major in-hospital AEs (2.16%) lower than those reported in the pivotal trials at 7 days</a:t>
            </a:r>
          </a:p>
          <a:p>
            <a:pPr lvl="1"/>
            <a:r>
              <a:rPr lang="en-US" dirty="0"/>
              <a:t>PROTECT AF</a:t>
            </a:r>
          </a:p>
          <a:p>
            <a:pPr lvl="2"/>
            <a:r>
              <a:rPr lang="en-US" dirty="0"/>
              <a:t>Pericardial effusion requiring surgery or pericardiocentesis 4%</a:t>
            </a:r>
          </a:p>
          <a:p>
            <a:pPr lvl="2"/>
            <a:r>
              <a:rPr lang="en-US" dirty="0"/>
              <a:t>Major bleeding 3.5%</a:t>
            </a:r>
          </a:p>
          <a:p>
            <a:pPr lvl="2"/>
            <a:r>
              <a:rPr lang="en-US" dirty="0"/>
              <a:t>Procedure-related stroke 1.1%</a:t>
            </a:r>
          </a:p>
          <a:p>
            <a:pPr lvl="2"/>
            <a:r>
              <a:rPr lang="en-US" dirty="0"/>
              <a:t>Device embolization 0.4%</a:t>
            </a:r>
          </a:p>
          <a:p>
            <a:pPr lvl="1"/>
            <a:r>
              <a:rPr lang="en-US" dirty="0"/>
              <a:t>PREVAIL</a:t>
            </a:r>
          </a:p>
          <a:p>
            <a:pPr lvl="2"/>
            <a:r>
              <a:rPr lang="en-US" dirty="0"/>
              <a:t>Pericardial effusion requiring surgery or pericardiocentesis 1.9%</a:t>
            </a:r>
          </a:p>
          <a:p>
            <a:pPr lvl="2"/>
            <a:r>
              <a:rPr lang="en-US" dirty="0"/>
              <a:t>Procedure-related stroke 0.7%</a:t>
            </a:r>
          </a:p>
          <a:p>
            <a:pPr lvl="2"/>
            <a:r>
              <a:rPr lang="en-US" dirty="0"/>
              <a:t>Device embolization 0.7%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D114B1-3ACC-234E-ADE5-978F88F93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57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0A79-2646-464D-B51A-EE8411E04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Adverse Events Compared</a:t>
            </a:r>
            <a:br>
              <a:rPr lang="en-US" b="1" dirty="0"/>
            </a:br>
            <a:r>
              <a:rPr lang="en-US" b="1" dirty="0"/>
              <a:t>with Prior Studies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35A6D-043A-B445-AACC-AAC6C890D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EWOLUTION Registry</a:t>
            </a:r>
          </a:p>
          <a:p>
            <a:pPr lvl="1"/>
            <a:r>
              <a:rPr lang="en-US" dirty="0"/>
              <a:t>7-day procedure related AEs 2.8%</a:t>
            </a:r>
          </a:p>
          <a:p>
            <a:pPr lvl="1"/>
            <a:r>
              <a:rPr lang="en-US" dirty="0"/>
              <a:t>1-day procedure related adverse event rates </a:t>
            </a:r>
          </a:p>
          <a:p>
            <a:pPr lvl="2"/>
            <a:r>
              <a:rPr lang="en-US" dirty="0"/>
              <a:t>Pericardial effusion 0.5%</a:t>
            </a:r>
          </a:p>
          <a:p>
            <a:pPr lvl="2"/>
            <a:r>
              <a:rPr lang="en-US" dirty="0"/>
              <a:t>Major bleeding 0.7%</a:t>
            </a: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Device embolization 0.2%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6F525F-0D35-CF43-ABDA-BA3B90204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7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B277-7A8C-604D-9585-749148543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2085-33A6-B84A-B61E-F04BD9F57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NCDR LAAO Registry the largest registry of percutaneous LAAO procedures </a:t>
            </a:r>
          </a:p>
          <a:p>
            <a:r>
              <a:rPr lang="en-US" dirty="0"/>
              <a:t>Over 38,000 WATCHMAN procedures between 2016-2018</a:t>
            </a:r>
          </a:p>
          <a:p>
            <a:r>
              <a:rPr lang="en-US" dirty="0"/>
              <a:t>Hospital and physician procedure volumes were generally low to moderate but vary substantially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AAB595-0F7B-B747-B589-F7C323E2C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632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F0FAD-25D3-7041-A474-9A3BD9D49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A9176-E384-9647-ACEB-C8975BF5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23" y="1676400"/>
            <a:ext cx="8846344" cy="4525963"/>
          </a:xfrm>
        </p:spPr>
        <p:txBody>
          <a:bodyPr>
            <a:normAutofit/>
          </a:bodyPr>
          <a:lstStyle/>
          <a:p>
            <a:r>
              <a:rPr lang="en-US" dirty="0"/>
              <a:t>Patients were higher risk for stroke and bleeding than prior studies</a:t>
            </a:r>
          </a:p>
          <a:p>
            <a:pPr lvl="1"/>
            <a:r>
              <a:rPr lang="en-US" dirty="0"/>
              <a:t>Most with prior clinically relevant bleeding</a:t>
            </a:r>
          </a:p>
          <a:p>
            <a:r>
              <a:rPr lang="en-US" dirty="0"/>
              <a:t>Despite this, procedural characteristics and safety compared favorably with the pivotal trials</a:t>
            </a:r>
          </a:p>
          <a:p>
            <a:r>
              <a:rPr lang="en-US" dirty="0"/>
              <a:t>LAAO Registry demonstrates the value of national registries to evaluate technology as adopted in clinical practice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DC74E0-137A-BA4D-946F-A150AEF91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4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CD3E-ED9F-8B4D-9397-0335497DF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7703-EBA2-7C4A-9AFA-9B2AA605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funding/ Salary support </a:t>
            </a:r>
          </a:p>
          <a:p>
            <a:pPr lvl="1"/>
            <a:r>
              <a:rPr lang="en-US" dirty="0"/>
              <a:t>NHLBI/NIH</a:t>
            </a:r>
          </a:p>
          <a:p>
            <a:pPr lvl="1"/>
            <a:r>
              <a:rPr lang="en-US" dirty="0"/>
              <a:t>American College of Cardiology (ACC)</a:t>
            </a:r>
          </a:p>
          <a:p>
            <a:r>
              <a:rPr lang="en-US" dirty="0"/>
              <a:t>Advisory board/ </a:t>
            </a:r>
            <a:r>
              <a:rPr lang="en-US"/>
              <a:t>Consulting- modest</a:t>
            </a:r>
            <a:endParaRPr lang="en-US" dirty="0"/>
          </a:p>
          <a:p>
            <a:pPr lvl="1"/>
            <a:r>
              <a:rPr lang="en-US" dirty="0"/>
              <a:t>Medtronic</a:t>
            </a:r>
          </a:p>
          <a:p>
            <a:pPr lvl="1"/>
            <a:r>
              <a:rPr lang="en-US" dirty="0"/>
              <a:t>Boston Scientific</a:t>
            </a:r>
          </a:p>
          <a:p>
            <a:pPr lvl="1"/>
            <a:r>
              <a:rPr lang="en-US" dirty="0"/>
              <a:t>Janssen Pharmaceuticals</a:t>
            </a:r>
          </a:p>
          <a:p>
            <a:pPr lvl="1"/>
            <a:r>
              <a:rPr lang="en-US" dirty="0" err="1"/>
              <a:t>Biosense</a:t>
            </a:r>
            <a:r>
              <a:rPr lang="en-US" dirty="0"/>
              <a:t> Webster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B4CAB3-5136-4E47-BAC3-EC5BF764F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50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F23DF2-1A90-264F-81A8-B69A2C6D8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23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NCDR LAAO Registry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WATCHMAN approved in March 2015</a:t>
            </a:r>
          </a:p>
          <a:p>
            <a:r>
              <a:rPr lang="en-US" dirty="0"/>
              <a:t>LAAO Registry developed through a collaboration</a:t>
            </a:r>
          </a:p>
          <a:p>
            <a:pPr lvl="1"/>
            <a:r>
              <a:rPr lang="en-US" dirty="0"/>
              <a:t>ACC, SCAI, FDA, CMS, Boston Scientific </a:t>
            </a:r>
          </a:p>
          <a:p>
            <a:r>
              <a:rPr lang="en-US" dirty="0"/>
              <a:t>LAAO Registry launched late December 2015</a:t>
            </a:r>
          </a:p>
          <a:p>
            <a:r>
              <a:rPr lang="en-US" dirty="0"/>
              <a:t>Enrollment began in January 2016</a:t>
            </a:r>
          </a:p>
          <a:p>
            <a:r>
              <a:rPr lang="en-US" dirty="0"/>
              <a:t>Mandated for CMS reimbursement</a:t>
            </a:r>
          </a:p>
          <a:p>
            <a:r>
              <a:rPr lang="en-US" dirty="0"/>
              <a:t>Supports post-market FDA surveillance study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3CF883-91FA-944B-B53C-0563EC5AEC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5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B6FF-146D-3641-A854-A2640560E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LAAO Registry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CC87-FE23-B243-A0D2-9AB18A5B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6" y="1524000"/>
            <a:ext cx="8947927" cy="480405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Hospitals are encouraged to submit data on all WATCHMAN </a:t>
            </a:r>
          </a:p>
          <a:p>
            <a:pPr lvl="1"/>
            <a:r>
              <a:rPr lang="en-US" dirty="0"/>
              <a:t>~90% of hospitals do</a:t>
            </a:r>
          </a:p>
          <a:p>
            <a:pPr lvl="1"/>
            <a:r>
              <a:rPr lang="en-US" dirty="0"/>
              <a:t>Includes Lariat procedures; can support additional devices</a:t>
            </a:r>
          </a:p>
          <a:p>
            <a:r>
              <a:rPr lang="en-US" dirty="0"/>
              <a:t>Data elements </a:t>
            </a:r>
          </a:p>
          <a:p>
            <a:pPr lvl="1"/>
            <a:r>
              <a:rPr lang="en-US" dirty="0"/>
              <a:t>220 for index hospitalization </a:t>
            </a:r>
          </a:p>
          <a:p>
            <a:pPr lvl="1"/>
            <a:r>
              <a:rPr lang="en-US" dirty="0"/>
              <a:t>60 per follow-up visit</a:t>
            </a:r>
          </a:p>
          <a:p>
            <a:pPr lvl="1"/>
            <a:r>
              <a:rPr lang="en-US" dirty="0"/>
              <a:t>15 to support adverse event (AE) adjudication</a:t>
            </a:r>
          </a:p>
          <a:p>
            <a:r>
              <a:rPr lang="en-US" dirty="0"/>
              <a:t>Adjudication performed using electronic algorithm and clinical events committee for some events</a:t>
            </a:r>
          </a:p>
          <a:p>
            <a:r>
              <a:rPr lang="en-US" dirty="0"/>
              <a:t>Active follow-up for AEs and medical therapy though 2 years</a:t>
            </a:r>
          </a:p>
          <a:p>
            <a:r>
              <a:rPr lang="en-US" dirty="0"/>
              <a:t>CMS claims for collection of AEs in years 3-4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17C7D2-CD54-0F44-9543-6FC0D824BE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37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9DB9-D273-0E49-A2B2-E6F7E57A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Cumulative Procedures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47E1CE-3635-4142-ACBB-59760080D77B}"/>
              </a:ext>
            </a:extLst>
          </p:cNvPr>
          <p:cNvSpPr txBox="1"/>
          <p:nvPr/>
        </p:nvSpPr>
        <p:spPr>
          <a:xfrm>
            <a:off x="609600" y="6476999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Freeman, JACC, 2020.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176623"/>
              </p:ext>
            </p:extLst>
          </p:nvPr>
        </p:nvGraphicFramePr>
        <p:xfrm>
          <a:off x="489857" y="1417638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0DB2F23-4D9C-4743-835F-FBE7F17A3733}"/>
              </a:ext>
            </a:extLst>
          </p:cNvPr>
          <p:cNvSpPr txBox="1"/>
          <p:nvPr/>
        </p:nvSpPr>
        <p:spPr>
          <a:xfrm>
            <a:off x="7086600" y="1600200"/>
            <a:ext cx="1745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12/2018=38,158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B84121-C4A1-8341-863E-5E534E156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0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E1BC-B473-AE4F-87AB-77B575BC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39505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Participating Physicians and Hospitals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0000000-0008-0000-09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617802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D8C7689-101C-434E-A4B1-9163111B3DD2}"/>
              </a:ext>
            </a:extLst>
          </p:cNvPr>
          <p:cNvSpPr txBox="1"/>
          <p:nvPr/>
        </p:nvSpPr>
        <p:spPr>
          <a:xfrm>
            <a:off x="7315200" y="1447800"/>
            <a:ext cx="1628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12/2018=1,318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C43867-6424-F64E-82FC-D03471B27672}"/>
              </a:ext>
            </a:extLst>
          </p:cNvPr>
          <p:cNvSpPr txBox="1"/>
          <p:nvPr/>
        </p:nvSpPr>
        <p:spPr>
          <a:xfrm>
            <a:off x="7409230" y="3429000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12/2018=495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C07CFF-D1D9-9B42-B257-B7EAE6B22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3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96ED-D557-114D-8990-AFBD12AC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Patient Characteristics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2CD0C0-BB98-2C43-BDBB-BC497D711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87768"/>
              </p:ext>
            </p:extLst>
          </p:nvPr>
        </p:nvGraphicFramePr>
        <p:xfrm>
          <a:off x="457200" y="1417638"/>
          <a:ext cx="8001001" cy="47386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36171763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856144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56041531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68126957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3945116349"/>
                    </a:ext>
                  </a:extLst>
                </a:gridCol>
              </a:tblGrid>
              <a:tr h="1001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Characteristic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LAAO Registry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2016-2018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(N=38,158)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PROTECT AF trial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2005-2008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(N=463 implants)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PREVAIL trial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2011-2013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(N=269 implants)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EWOLUTION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Registry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2013-2015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(N=1025)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2989306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Demographics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630108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Age, mean (SD), year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76.0 (8.1)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71.7 (8.8)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74.0 (7.4)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73.4 (8.9)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027957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Women, N (%)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15,672 (41.1)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137 (29.6)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87 (32.3)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411 (40.1)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52114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Race, N (%)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293449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White/European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35,345 (92.6)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425 (91.8)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253 (94.1)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822629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Black/African American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1768 (4.6)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6 (1.3)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6 (2.2)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63324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Asian/Pacific Islander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670 (1.8)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5 (1.1)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1 (0.4)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00991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Hispanic ethnicity, N (%)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138 (0.4)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25 (5.4)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6 (2.2)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82948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Medical History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550966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Prior ischemic stroke/TIA, N (%)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10,425 (29.8)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82 (17.7)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74 (27.5)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312 (30.5)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516138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Prior congestive heart failure, N (%)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14,266 (37.4)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124 (26.8)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63 (23.4)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350 (34.2)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625749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Prior diabetes mellitus, N (%)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14,396 (37.7)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113 (24.4)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91 (33.8)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304 (29.7)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374756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Prior hypertension, N (%)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35,148 (92.1)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413 (89.2)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238 (88.5)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885 (86.4)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527703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Prior intracranial bleeding, N (%)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4550 (11.9)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</a:rPr>
                        <a:t>155 (15.1)</a:t>
                      </a:r>
                      <a:endParaRPr lang="en-US" sz="13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331600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Prior clinical bleeding, N (%)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26,466 (69.4)</a:t>
                      </a:r>
                    </a:p>
                  </a:txBody>
                  <a:tcPr marL="0" marR="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396 (38.7)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29512"/>
                  </a:ext>
                </a:extLst>
              </a:tr>
              <a:tr h="22269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Prior clinically relevant bleeding, N (%)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26,466 (69.4)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NA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chemeClr val="bg1"/>
                          </a:solidFill>
                          <a:effectLst/>
                        </a:rPr>
                        <a:t>396 (38.7)</a:t>
                      </a:r>
                      <a:endParaRPr lang="en-US" sz="13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640413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D4C2936-3413-A64E-9F2B-A19CA612C1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317397"/>
            <a:ext cx="1752600" cy="54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914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80DF-E868-B941-99F5-3481C712C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47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/>
              <a:t>LAAO Registry: CHA</a:t>
            </a:r>
            <a:r>
              <a:rPr lang="en-US" sz="3600" b="1" baseline="-25000" dirty="0"/>
              <a:t>2</a:t>
            </a:r>
            <a:r>
              <a:rPr lang="en-US" sz="3600" b="1" dirty="0"/>
              <a:t>DS</a:t>
            </a:r>
            <a:r>
              <a:rPr lang="en-US" sz="3600" b="1" baseline="-25000" dirty="0"/>
              <a:t>2</a:t>
            </a:r>
            <a:r>
              <a:rPr lang="en-US" sz="3600" b="1" dirty="0"/>
              <a:t> </a:t>
            </a:r>
            <a:r>
              <a:rPr lang="en-US" sz="3600" b="1" dirty="0" err="1"/>
              <a:t>VASc</a:t>
            </a:r>
            <a:r>
              <a:rPr lang="en-US" sz="3600" b="1" dirty="0"/>
              <a:t> Scores</a:t>
            </a:r>
            <a:br>
              <a:rPr lang="en-US" sz="3600" b="1" dirty="0"/>
            </a:br>
            <a:endParaRPr lang="en-US" sz="3600" b="1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A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377618"/>
              </p:ext>
            </p:extLst>
          </p:nvPr>
        </p:nvGraphicFramePr>
        <p:xfrm>
          <a:off x="457200" y="1600200"/>
          <a:ext cx="8229600" cy="456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BC35173-494F-D24C-BD6E-FF4322E8C417}"/>
              </a:ext>
            </a:extLst>
          </p:cNvPr>
          <p:cNvSpPr txBox="1"/>
          <p:nvPr/>
        </p:nvSpPr>
        <p:spPr>
          <a:xfrm rot="16200000">
            <a:off x="-819150" y="3244334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 of Population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0C5F12-0CE7-BA4C-942C-40CA75EC4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26CACA-976E-0044-8A16-A78D21D5FE55}"/>
              </a:ext>
            </a:extLst>
          </p:cNvPr>
          <p:cNvSpPr txBox="1"/>
          <p:nvPr/>
        </p:nvSpPr>
        <p:spPr>
          <a:xfrm>
            <a:off x="6008133" y="1923871"/>
            <a:ext cx="2863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Mean CHA</a:t>
            </a:r>
            <a:r>
              <a:rPr lang="en-US" b="1" baseline="-25000" dirty="0"/>
              <a:t>2</a:t>
            </a:r>
            <a:r>
              <a:rPr lang="en-US" b="1" dirty="0"/>
              <a:t>DS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b="1" dirty="0" err="1"/>
              <a:t>VASc</a:t>
            </a:r>
            <a:r>
              <a:rPr lang="en-US" b="1" dirty="0"/>
              <a:t> Scores</a:t>
            </a:r>
          </a:p>
          <a:p>
            <a:r>
              <a:rPr lang="en-US" b="1" dirty="0"/>
              <a:t>- LAAO = 4.6 (SD 1.5)</a:t>
            </a:r>
          </a:p>
          <a:p>
            <a:r>
              <a:rPr lang="en-US" b="1" dirty="0"/>
              <a:t>- PROTECT AF = 3.4 (SD 1.5)</a:t>
            </a:r>
          </a:p>
          <a:p>
            <a:r>
              <a:rPr lang="en-US" b="1" dirty="0"/>
              <a:t>- PREVAIL = 3.8 (SD 1.2)</a:t>
            </a:r>
          </a:p>
          <a:p>
            <a:r>
              <a:rPr lang="en-US" b="1" dirty="0"/>
              <a:t>- EWOLUTION = 4.5 (SD 1.6)</a:t>
            </a:r>
          </a:p>
        </p:txBody>
      </p:sp>
    </p:spTree>
    <p:extLst>
      <p:ext uri="{BB962C8B-B14F-4D97-AF65-F5344CB8AC3E}">
        <p14:creationId xmlns:p14="http://schemas.microsoft.com/office/powerpoint/2010/main" val="3423296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6A7B-DBD3-2645-B076-19B35B69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HAS BLED Score</a:t>
            </a:r>
            <a:br>
              <a:rPr lang="en-US" b="1" dirty="0"/>
            </a:br>
            <a:r>
              <a:rPr lang="en-US" b="1" dirty="0"/>
              <a:t>Distribution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000000-0008-0000-0A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687974"/>
              </p:ext>
            </p:extLst>
          </p:nvPr>
        </p:nvGraphicFramePr>
        <p:xfrm>
          <a:off x="685800" y="1600200"/>
          <a:ext cx="8077199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E323C64-0651-5F4D-A4C5-3290545F5468}"/>
              </a:ext>
            </a:extLst>
          </p:cNvPr>
          <p:cNvSpPr txBox="1"/>
          <p:nvPr/>
        </p:nvSpPr>
        <p:spPr>
          <a:xfrm rot="16200000">
            <a:off x="-710683" y="330446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Percent of Population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82F517-A9C9-B441-8175-3918C1FD3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36860"/>
            <a:ext cx="1752600" cy="54060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DAA0669-3E54-0B40-B963-75A5CA0DAB16}"/>
              </a:ext>
            </a:extLst>
          </p:cNvPr>
          <p:cNvSpPr txBox="1"/>
          <p:nvPr/>
        </p:nvSpPr>
        <p:spPr>
          <a:xfrm>
            <a:off x="6008133" y="1923871"/>
            <a:ext cx="286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Mean HAS BLED Scores</a:t>
            </a:r>
          </a:p>
          <a:p>
            <a:r>
              <a:rPr lang="en-US" b="1" dirty="0"/>
              <a:t>- LAAO = 3 (SD 1.1)</a:t>
            </a:r>
          </a:p>
          <a:p>
            <a:r>
              <a:rPr lang="en-US" b="1" dirty="0"/>
              <a:t>- EWOLUTION = 2.3 (1.2)</a:t>
            </a:r>
          </a:p>
        </p:txBody>
      </p:sp>
    </p:spTree>
    <p:extLst>
      <p:ext uri="{BB962C8B-B14F-4D97-AF65-F5344CB8AC3E}">
        <p14:creationId xmlns:p14="http://schemas.microsoft.com/office/powerpoint/2010/main" val="2689999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954</Words>
  <Application>Microsoft Macintosh PowerPoint</Application>
  <PresentationFormat>On-screen Show (4:3)</PresentationFormat>
  <Paragraphs>247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NCDR Left Atrial Appendage Occlusion (LAAO) Registry:  Review Of The First 3 Years</vt:lpstr>
      <vt:lpstr>Disclosures</vt:lpstr>
      <vt:lpstr>NCDR LAAO Registry</vt:lpstr>
      <vt:lpstr>LAAO Registry</vt:lpstr>
      <vt:lpstr>Cumulative Procedures</vt:lpstr>
      <vt:lpstr>Participating Physicians and Hospitals</vt:lpstr>
      <vt:lpstr>Patient Characteristics</vt:lpstr>
      <vt:lpstr>LAAO Registry: CHA2DS2 VASc Scores </vt:lpstr>
      <vt:lpstr>HAS BLED Score Distribution</vt:lpstr>
      <vt:lpstr>Annual Hospital Volume</vt:lpstr>
      <vt:lpstr>Annual Physician Volume</vt:lpstr>
      <vt:lpstr>Cancelled and Aborted Procedures</vt:lpstr>
      <vt:lpstr>Procedural Success</vt:lpstr>
      <vt:lpstr>Major In-hospital AEs</vt:lpstr>
      <vt:lpstr>Major In-hospital AEs</vt:lpstr>
      <vt:lpstr>Adverse Events Compared with Prior Studies</vt:lpstr>
      <vt:lpstr>Adverse Events Compared with Prior Studies</vt:lpstr>
      <vt:lpstr>Conclusions</vt:lpstr>
      <vt:lpstr>Conclusions</vt:lpstr>
      <vt:lpstr>Thank you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Left Atrial Appendage Closure Slides</dc:title>
  <dc:creator>Freeman, James</dc:creator>
  <cp:lastModifiedBy>Freeman, James</cp:lastModifiedBy>
  <cp:revision>339</cp:revision>
  <dcterms:created xsi:type="dcterms:W3CDTF">2013-10-31T11:56:31Z</dcterms:created>
  <dcterms:modified xsi:type="dcterms:W3CDTF">2020-03-25T17:26:30Z</dcterms:modified>
</cp:coreProperties>
</file>