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notesSlides/notesSlide33.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drawings/drawing10.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drawings/drawing11.xml" ContentType="application/vnd.openxmlformats-officedocument.drawingml.chartshape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 id="2147483680" r:id="rId2"/>
  </p:sldMasterIdLst>
  <p:notesMasterIdLst>
    <p:notesMasterId r:id="rId53"/>
  </p:notesMasterIdLst>
  <p:handoutMasterIdLst>
    <p:handoutMasterId r:id="rId54"/>
  </p:handoutMasterIdLst>
  <p:sldIdLst>
    <p:sldId id="416" r:id="rId3"/>
    <p:sldId id="425" r:id="rId4"/>
    <p:sldId id="4836" r:id="rId5"/>
    <p:sldId id="4890" r:id="rId6"/>
    <p:sldId id="4891" r:id="rId7"/>
    <p:sldId id="4879" r:id="rId8"/>
    <p:sldId id="2027" r:id="rId9"/>
    <p:sldId id="4862" r:id="rId10"/>
    <p:sldId id="4853" r:id="rId11"/>
    <p:sldId id="4838" r:id="rId12"/>
    <p:sldId id="4852" r:id="rId13"/>
    <p:sldId id="4800" r:id="rId14"/>
    <p:sldId id="1956" r:id="rId15"/>
    <p:sldId id="4801" r:id="rId16"/>
    <p:sldId id="4892" r:id="rId17"/>
    <p:sldId id="1952" r:id="rId18"/>
    <p:sldId id="4841" r:id="rId19"/>
    <p:sldId id="4829" r:id="rId20"/>
    <p:sldId id="274" r:id="rId21"/>
    <p:sldId id="4851" r:id="rId22"/>
    <p:sldId id="4857" r:id="rId23"/>
    <p:sldId id="4870" r:id="rId24"/>
    <p:sldId id="4885" r:id="rId25"/>
    <p:sldId id="4866" r:id="rId26"/>
    <p:sldId id="1346" r:id="rId27"/>
    <p:sldId id="4854" r:id="rId28"/>
    <p:sldId id="4889" r:id="rId29"/>
    <p:sldId id="4867" r:id="rId30"/>
    <p:sldId id="4845" r:id="rId31"/>
    <p:sldId id="4809" r:id="rId32"/>
    <p:sldId id="4811" r:id="rId33"/>
    <p:sldId id="4828" r:id="rId34"/>
    <p:sldId id="4881" r:id="rId35"/>
    <p:sldId id="4806" r:id="rId36"/>
    <p:sldId id="4893" r:id="rId37"/>
    <p:sldId id="4894" r:id="rId38"/>
    <p:sldId id="4895" r:id="rId39"/>
    <p:sldId id="4822" r:id="rId40"/>
    <p:sldId id="269" r:id="rId41"/>
    <p:sldId id="4861" r:id="rId42"/>
    <p:sldId id="4872" r:id="rId43"/>
    <p:sldId id="4873" r:id="rId44"/>
    <p:sldId id="4886" r:id="rId45"/>
    <p:sldId id="4869" r:id="rId46"/>
    <p:sldId id="4846" r:id="rId47"/>
    <p:sldId id="4887" r:id="rId48"/>
    <p:sldId id="4863" r:id="rId49"/>
    <p:sldId id="4865" r:id="rId50"/>
    <p:sldId id="4896" r:id="rId51"/>
    <p:sldId id="4897" r:id="rId52"/>
  </p:sldIdLst>
  <p:sldSz cx="9144000" cy="5143500" type="screen16x9"/>
  <p:notesSz cx="7086600" cy="9372600"/>
  <p:custDataLst>
    <p:tags r:id="rId55"/>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 Onur" initials="DO" lastIdx="46" clrIdx="0">
    <p:extLst>
      <p:ext uri="{19B8F6BF-5375-455C-9EA6-DF929625EA0E}">
        <p15:presenceInfo xmlns:p15="http://schemas.microsoft.com/office/powerpoint/2012/main" userId="S::onur.dur@abbott.com::484dff6e-1540-41f5-affc-64b581ceb48a" providerId="AD"/>
      </p:ext>
    </p:extLst>
  </p:cmAuthor>
  <p:cmAuthor id="2" name="Sundareswaran, Kartik" initials="SK" lastIdx="36" clrIdx="1">
    <p:extLst>
      <p:ext uri="{19B8F6BF-5375-455C-9EA6-DF929625EA0E}">
        <p15:presenceInfo xmlns:p15="http://schemas.microsoft.com/office/powerpoint/2012/main" userId="S-1-5-21-1417001333-790525478-839522115-958443" providerId="AD"/>
      </p:ext>
    </p:extLst>
  </p:cmAuthor>
  <p:cmAuthor id="3" name="Lim, Scott *HS" initials="LS*" lastIdx="43" clrIdx="2">
    <p:extLst>
      <p:ext uri="{19B8F6BF-5375-455C-9EA6-DF929625EA0E}">
        <p15:presenceInfo xmlns:p15="http://schemas.microsoft.com/office/powerpoint/2012/main" userId="S-1-5-21-184419896-705521331-1054369306-33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CBCBCB"/>
    <a:srgbClr val="E7E7E7"/>
    <a:srgbClr val="395C71"/>
    <a:srgbClr val="548235"/>
    <a:srgbClr val="FF0000"/>
    <a:srgbClr val="ED7D31"/>
    <a:srgbClr val="38572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86434" autoAdjust="0"/>
  </p:normalViewPr>
  <p:slideViewPr>
    <p:cSldViewPr snapToGrid="0">
      <p:cViewPr varScale="1">
        <p:scale>
          <a:sx n="134" d="100"/>
          <a:sy n="134" d="100"/>
        </p:scale>
        <p:origin x="576" y="120"/>
      </p:cViewPr>
      <p:guideLst>
        <p:guide orient="horz" pos="252"/>
        <p:guide orient="horz" pos="492"/>
        <p:guide pos="336"/>
        <p:guide pos="5617"/>
      </p:guideLst>
    </p:cSldViewPr>
  </p:slideViewPr>
  <p:outlineViewPr>
    <p:cViewPr>
      <p:scale>
        <a:sx n="33" d="100"/>
        <a:sy n="33" d="100"/>
      </p:scale>
      <p:origin x="0" y="-14394"/>
    </p:cViewPr>
  </p:outlineViewPr>
  <p:notesTextViewPr>
    <p:cViewPr>
      <p:scale>
        <a:sx n="100" d="100"/>
        <a:sy n="100" d="100"/>
      </p:scale>
      <p:origin x="0" y="0"/>
    </p:cViewPr>
  </p:notesTextViewPr>
  <p:sorterViewPr>
    <p:cViewPr varScale="1">
      <p:scale>
        <a:sx n="1" d="1"/>
        <a:sy n="1" d="1"/>
      </p:scale>
      <p:origin x="0" y="-1728"/>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0.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1.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5.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96A-46A1-84D0-9A100BF1BFF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96A-46A1-84D0-9A100BF1BFF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96A-46A1-84D0-9A100BF1BFF7}"/>
              </c:ext>
            </c:extLst>
          </c:dPt>
          <c:dLbls>
            <c:dLbl>
              <c:idx val="0"/>
              <c:layout>
                <c:manualLayout>
                  <c:x val="-0.19371330639591111"/>
                  <c:y val="-1.2620886852676769E-2"/>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6A-46A1-84D0-9A100BF1BFF7}"/>
                </c:ext>
                <c:ext xmlns:c15="http://schemas.microsoft.com/office/drawing/2012/chart" uri="{CE6537A1-D6FC-4f65-9D91-7224C49458BB}">
                  <c15:layout>
                    <c:manualLayout>
                      <c:w val="0.25310672514619881"/>
                      <c:h val="0.10500273959052432"/>
                    </c:manualLayout>
                  </c15:layout>
                </c:ext>
              </c:extLst>
            </c:dLbl>
            <c:dLbl>
              <c:idx val="1"/>
              <c:layout>
                <c:manualLayout>
                  <c:x val="0.25339135239673982"/>
                  <c:y val="-0.25199495522058107"/>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6A-46A1-84D0-9A100BF1BFF7}"/>
                </c:ext>
                <c:ext xmlns:c15="http://schemas.microsoft.com/office/drawing/2012/chart" uri="{CE6537A1-D6FC-4f65-9D91-7224C49458BB}">
                  <c15:layout>
                    <c:manualLayout>
                      <c:w val="0.20740117189298707"/>
                      <c:h val="0.20368639539307837"/>
                    </c:manualLayout>
                  </c15:layout>
                </c:ext>
              </c:extLst>
            </c:dLbl>
            <c:dLbl>
              <c:idx val="2"/>
              <c:layout>
                <c:manualLayout>
                  <c:x val="0.21396256389004006"/>
                  <c:y val="0.12872440553567113"/>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6A-46A1-84D0-9A100BF1BFF7}"/>
                </c:ext>
                <c:ext xmlns:c15="http://schemas.microsoft.com/office/drawing/2012/chart" uri="{CE6537A1-D6FC-4f65-9D91-7224C49458BB}">
                  <c15:layout>
                    <c:manualLayout>
                      <c:w val="0.26041666666666669"/>
                      <c:h val="0.10500273959052432"/>
                    </c:manualLayout>
                  </c15:layout>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Sheet1!$A$3:$A$5</c:f>
              <c:strCache>
                <c:ptCount val="3"/>
                <c:pt idx="0">
                  <c:v>XTR Only</c:v>
                </c:pt>
                <c:pt idx="1">
                  <c:v>NTR Only</c:v>
                </c:pt>
                <c:pt idx="2">
                  <c:v>Both NTR &amp; XTR</c:v>
                </c:pt>
              </c:strCache>
            </c:strRef>
          </c:cat>
          <c:val>
            <c:numRef>
              <c:f>Sheet1!$B$3:$B$5</c:f>
              <c:numCache>
                <c:formatCode>0.0%</c:formatCode>
                <c:ptCount val="3"/>
                <c:pt idx="0">
                  <c:v>0.46190476190476193</c:v>
                </c:pt>
                <c:pt idx="1">
                  <c:v>0.34761904761904761</c:v>
                </c:pt>
                <c:pt idx="2">
                  <c:v>0.19047619047619047</c:v>
                </c:pt>
              </c:numCache>
            </c:numRef>
          </c:val>
          <c:extLst xmlns:c16r2="http://schemas.microsoft.com/office/drawing/2015/06/chart">
            <c:ext xmlns:c16="http://schemas.microsoft.com/office/drawing/2014/chart" uri="{C3380CC4-5D6E-409C-BE32-E72D297353CC}">
              <c16:uniqueId val="{00000006-896A-46A1-84D0-9A100BF1BFF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23926999397257E-2"/>
          <c:y val="0.15781985352859473"/>
          <c:w val="0.85310108347188163"/>
          <c:h val="0.5903326280004475"/>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0-7E03-4FDE-AF2C-428311A580A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1-7E03-4FDE-AF2C-428311A580A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3-7E03-4FDE-AF2C-428311A580A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2-7E03-4FDE-AF2C-428311A580A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4-7E03-4FDE-AF2C-428311A580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N=114</c:v>
                </c:pt>
                <c:pt idx="1">
                  <c:v>30 Days
N=97</c:v>
                </c:pt>
                <c:pt idx="3">
                  <c:v>Baseline
N=289</c:v>
                </c:pt>
                <c:pt idx="4">
                  <c:v>30 Days
N=253</c:v>
                </c:pt>
              </c:strCache>
            </c:strRef>
          </c:cat>
          <c:val>
            <c:numRef>
              <c:f>Sheet1!$B$2:$B$6</c:f>
              <c:numCache>
                <c:formatCode>0.0%</c:formatCode>
                <c:ptCount val="5"/>
                <c:pt idx="0">
                  <c:v>0</c:v>
                </c:pt>
                <c:pt idx="1">
                  <c:v>0.19600000000000001</c:v>
                </c:pt>
                <c:pt idx="3">
                  <c:v>0</c:v>
                </c:pt>
                <c:pt idx="4">
                  <c:v>0.27700000000000002</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N=114</c:v>
                </c:pt>
                <c:pt idx="1">
                  <c:v>30 Days
N=97</c:v>
                </c:pt>
                <c:pt idx="3">
                  <c:v>Baseline
N=289</c:v>
                </c:pt>
                <c:pt idx="4">
                  <c:v>30 Days
N=253</c:v>
                </c:pt>
              </c:strCache>
            </c:strRef>
          </c:cat>
          <c:val>
            <c:numRef>
              <c:f>Sheet1!$C$2:$C$6</c:f>
              <c:numCache>
                <c:formatCode>0.0%</c:formatCode>
                <c:ptCount val="5"/>
                <c:pt idx="0">
                  <c:v>1.7000000000000001E-2</c:v>
                </c:pt>
                <c:pt idx="1">
                  <c:v>0.59799999999999998</c:v>
                </c:pt>
                <c:pt idx="3">
                  <c:v>6.5000000000000002E-2</c:v>
                </c:pt>
                <c:pt idx="4">
                  <c:v>0.61199999999999999</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N=114</c:v>
                </c:pt>
                <c:pt idx="1">
                  <c:v>30 Days
N=97</c:v>
                </c:pt>
                <c:pt idx="3">
                  <c:v>Baseline
N=289</c:v>
                </c:pt>
                <c:pt idx="4">
                  <c:v>30 Days
N=253</c:v>
                </c:pt>
              </c:strCache>
            </c:strRef>
          </c:cat>
          <c:val>
            <c:numRef>
              <c:f>Sheet1!$D$2:$D$6</c:f>
              <c:numCache>
                <c:formatCode>0.0%</c:formatCode>
                <c:ptCount val="5"/>
                <c:pt idx="0">
                  <c:v>0.191</c:v>
                </c:pt>
                <c:pt idx="1">
                  <c:v>0.17499999999999999</c:v>
                </c:pt>
                <c:pt idx="3">
                  <c:v>0.31</c:v>
                </c:pt>
                <c:pt idx="4">
                  <c:v>8.3000000000000004E-2</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1"/>
              <c:layout>
                <c:manualLayout>
                  <c:x val="-7.7833805128823271E-17"/>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15:layout/>
                </c:ext>
              </c:extLst>
            </c:dLbl>
            <c:dLbl>
              <c:idx val="4"/>
              <c:layout>
                <c:manualLayout>
                  <c:x val="-6.7248005656301374E-2"/>
                  <c:y val="1.6402627826711687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C2B-4592-B915-5E4EC92120F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N=114</c:v>
                </c:pt>
                <c:pt idx="1">
                  <c:v>30 Days
N=97</c:v>
                </c:pt>
                <c:pt idx="3">
                  <c:v>Baseline
N=289</c:v>
                </c:pt>
                <c:pt idx="4">
                  <c:v>30 Days
N=253</c:v>
                </c:pt>
              </c:strCache>
            </c:strRef>
          </c:cat>
          <c:val>
            <c:numRef>
              <c:f>Sheet1!$E$2:$E$6</c:f>
              <c:numCache>
                <c:formatCode>0.0%</c:formatCode>
                <c:ptCount val="5"/>
                <c:pt idx="0">
                  <c:v>0.26100000000000001</c:v>
                </c:pt>
                <c:pt idx="1">
                  <c:v>3.1E-2</c:v>
                </c:pt>
                <c:pt idx="3">
                  <c:v>0.35699999999999998</c:v>
                </c:pt>
                <c:pt idx="4">
                  <c:v>0.02</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dLbl>
              <c:idx val="4"/>
              <c:layout>
                <c:manualLayout>
                  <c:x val="-5.6338177098271193E-17"/>
                  <c:y val="-3.93667615470432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E03-4FDE-AF2C-428311A580AF}"/>
                </c:ext>
                <c:ext xmlns:c15="http://schemas.microsoft.com/office/drawing/2012/chart" uri="{CE6537A1-D6FC-4f65-9D91-7224C49458BB}">
                  <c15:layout/>
                </c:ext>
              </c:extLst>
            </c:dLbl>
            <c:dLbl>
              <c:idx val="8"/>
              <c:layout>
                <c:manualLayout>
                  <c:x val="0"/>
                  <c:y val="-3.936676154704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E03-4FDE-AF2C-428311A580AF}"/>
                </c:ext>
                <c:ext xmlns:c15="http://schemas.microsoft.com/office/drawing/2012/chart" uri="{CE6537A1-D6FC-4f65-9D91-7224C49458BB}"/>
              </c:extLst>
            </c:dLbl>
            <c:dLbl>
              <c:idx val="11"/>
              <c:layout>
                <c:manualLayout>
                  <c:x val="0"/>
                  <c:y val="-3.57879650427666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E03-4FDE-AF2C-428311A580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N=114</c:v>
                </c:pt>
                <c:pt idx="1">
                  <c:v>30 Days
N=97</c:v>
                </c:pt>
                <c:pt idx="3">
                  <c:v>Baseline
N=289</c:v>
                </c:pt>
                <c:pt idx="4">
                  <c:v>30 Days
N=253</c:v>
                </c:pt>
              </c:strCache>
            </c:strRef>
          </c:cat>
          <c:val>
            <c:numRef>
              <c:f>Sheet1!$F$2:$F$6</c:f>
              <c:numCache>
                <c:formatCode>0.0%</c:formatCode>
                <c:ptCount val="5"/>
                <c:pt idx="0">
                  <c:v>0.53100000000000003</c:v>
                </c:pt>
                <c:pt idx="1">
                  <c:v>0</c:v>
                </c:pt>
                <c:pt idx="3">
                  <c:v>0.26800000000000002</c:v>
                </c:pt>
                <c:pt idx="4">
                  <c:v>8.0000000000000002E-3</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90"/>
        <c:overlap val="100"/>
        <c:axId val="404380208"/>
        <c:axId val="404386192"/>
      </c:barChart>
      <c:catAx>
        <c:axId val="4043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86192"/>
        <c:crosses val="autoZero"/>
        <c:auto val="1"/>
        <c:lblAlgn val="ctr"/>
        <c:lblOffset val="100"/>
        <c:noMultiLvlLbl val="0"/>
      </c:catAx>
      <c:valAx>
        <c:axId val="404386192"/>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80208"/>
        <c:crosses val="autoZero"/>
        <c:crossBetween val="between"/>
        <c:majorUnit val="0.2"/>
      </c:valAx>
      <c:spPr>
        <a:noFill/>
        <a:ln>
          <a:noFill/>
        </a:ln>
        <a:effectLst/>
      </c:spPr>
    </c:plotArea>
    <c:legend>
      <c:legendPos val="b"/>
      <c:layout>
        <c:manualLayout>
          <c:xMode val="edge"/>
          <c:yMode val="edge"/>
          <c:x val="0.23677735740419911"/>
          <c:y val="0.88936784645779454"/>
          <c:w val="0.56289070694864629"/>
          <c:h val="9.278184924587430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1834610969147"/>
          <c:y val="0.13296232584926829"/>
          <c:w val="0.68570590921996322"/>
          <c:h val="0.71850604654301053"/>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errBars>
            <c:errBarType val="both"/>
            <c:errValType val="cust"/>
            <c:noEndCap val="0"/>
            <c:plus>
              <c:numRef>
                <c:f>Sheet1!$C$2:$C$3</c:f>
                <c:numCache>
                  <c:formatCode>General</c:formatCode>
                  <c:ptCount val="2"/>
                  <c:pt idx="0">
                    <c:v>2.37</c:v>
                  </c:pt>
                  <c:pt idx="1">
                    <c:v>1.85</c:v>
                  </c:pt>
                </c:numCache>
              </c:numRef>
            </c:plus>
            <c:minus>
              <c:numRef>
                <c:f>Sheet1!$C$2:$C$3</c:f>
                <c:numCache>
                  <c:formatCode>General</c:formatCode>
                  <c:ptCount val="2"/>
                  <c:pt idx="0">
                    <c:v>2.37</c:v>
                  </c:pt>
                  <c:pt idx="1">
                    <c:v>1.85</c:v>
                  </c:pt>
                </c:numCache>
              </c:numRef>
            </c:minus>
            <c:spPr>
              <a:noFill/>
              <a:ln w="9525" cap="flat" cmpd="sng" algn="ctr">
                <a:solidFill>
                  <a:schemeClr val="tx1">
                    <a:lumMod val="65000"/>
                    <a:lumOff val="35000"/>
                  </a:schemeClr>
                </a:solidFill>
                <a:round/>
              </a:ln>
              <a:effectLst/>
            </c:spPr>
          </c:errBars>
          <c:cat>
            <c:strRef>
              <c:f>Sheet1!$A$2:$A$3</c:f>
              <c:strCache>
                <c:ptCount val="2"/>
                <c:pt idx="0">
                  <c:v>XTR</c:v>
                </c:pt>
                <c:pt idx="1">
                  <c:v>NTR</c:v>
                </c:pt>
              </c:strCache>
            </c:strRef>
          </c:cat>
          <c:val>
            <c:numRef>
              <c:f>Sheet1!$B$2:$B$3</c:f>
              <c:numCache>
                <c:formatCode>General</c:formatCode>
                <c:ptCount val="2"/>
                <c:pt idx="0">
                  <c:v>4.24</c:v>
                </c:pt>
                <c:pt idx="1">
                  <c:v>3.27</c:v>
                </c:pt>
              </c:numCache>
            </c:numRef>
          </c:val>
          <c:extLst xmlns:c16r2="http://schemas.microsoft.com/office/drawing/2015/06/chart">
            <c:ext xmlns:c16="http://schemas.microsoft.com/office/drawing/2014/chart" uri="{C3380CC4-5D6E-409C-BE32-E72D297353CC}">
              <c16:uniqueId val="{00000000-AE9B-4D80-A6E9-89CAD49CD96E}"/>
            </c:ext>
          </c:extLst>
        </c:ser>
        <c:dLbls>
          <c:showLegendKey val="0"/>
          <c:showVal val="0"/>
          <c:showCatName val="0"/>
          <c:showSerName val="0"/>
          <c:showPercent val="0"/>
          <c:showBubbleSize val="0"/>
        </c:dLbls>
        <c:gapWidth val="91"/>
        <c:overlap val="-27"/>
        <c:axId val="404381840"/>
        <c:axId val="404380752"/>
      </c:barChart>
      <c:catAx>
        <c:axId val="40438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0752"/>
        <c:crosses val="autoZero"/>
        <c:auto val="1"/>
        <c:lblAlgn val="ctr"/>
        <c:lblOffset val="100"/>
        <c:noMultiLvlLbl val="0"/>
      </c:catAx>
      <c:valAx>
        <c:axId val="404380752"/>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Prolapse</a:t>
                </a:r>
                <a:r>
                  <a:rPr lang="en-US" sz="1600" b="1" baseline="0" dirty="0"/>
                  <a:t> Gap (mm)</a:t>
                </a:r>
                <a:endParaRPr lang="en-US" sz="1600" b="1" dirty="0"/>
              </a:p>
            </c:rich>
          </c:tx>
          <c:layout>
            <c:manualLayout>
              <c:xMode val="edge"/>
              <c:yMode val="edge"/>
              <c:x val="1.1141038529594275E-2"/>
              <c:y val="0.228695957806218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1840"/>
        <c:crosses val="autoZero"/>
        <c:crossBetween val="between"/>
        <c:majorUnit val="2"/>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1834610969147"/>
          <c:y val="0.13296232584926829"/>
          <c:w val="0.68570590921996322"/>
          <c:h val="0.71850604654301053"/>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errBars>
            <c:errBarType val="both"/>
            <c:errValType val="cust"/>
            <c:noEndCap val="0"/>
            <c:plus>
              <c:numRef>
                <c:f>Sheet1!$C$2:$C$3</c:f>
                <c:numCache>
                  <c:formatCode>General</c:formatCode>
                  <c:ptCount val="2"/>
                  <c:pt idx="0">
                    <c:v>3.16</c:v>
                  </c:pt>
                  <c:pt idx="1">
                    <c:v>2.2800000000000002</c:v>
                  </c:pt>
                </c:numCache>
              </c:numRef>
            </c:plus>
            <c:minus>
              <c:numRef>
                <c:f>Sheet1!$C$2:$C$3</c:f>
                <c:numCache>
                  <c:formatCode>General</c:formatCode>
                  <c:ptCount val="2"/>
                  <c:pt idx="0">
                    <c:v>3.16</c:v>
                  </c:pt>
                  <c:pt idx="1">
                    <c:v>2.2800000000000002</c:v>
                  </c:pt>
                </c:numCache>
              </c:numRef>
            </c:minus>
            <c:spPr>
              <a:noFill/>
              <a:ln w="9525" cap="flat" cmpd="sng" algn="ctr">
                <a:solidFill>
                  <a:schemeClr val="tx1">
                    <a:lumMod val="65000"/>
                    <a:lumOff val="35000"/>
                  </a:schemeClr>
                </a:solidFill>
                <a:round/>
              </a:ln>
              <a:effectLst/>
            </c:spPr>
          </c:errBars>
          <c:cat>
            <c:strRef>
              <c:f>Sheet1!$A$2:$A$3</c:f>
              <c:strCache>
                <c:ptCount val="2"/>
                <c:pt idx="0">
                  <c:v>XTR</c:v>
                </c:pt>
                <c:pt idx="1">
                  <c:v>NTR</c:v>
                </c:pt>
              </c:strCache>
            </c:strRef>
          </c:cat>
          <c:val>
            <c:numRef>
              <c:f>Sheet1!$B$2:$B$3</c:f>
              <c:numCache>
                <c:formatCode>General</c:formatCode>
                <c:ptCount val="2"/>
                <c:pt idx="0">
                  <c:v>5.9399999999999995</c:v>
                </c:pt>
                <c:pt idx="1">
                  <c:v>4.6500000000000004</c:v>
                </c:pt>
              </c:numCache>
            </c:numRef>
          </c:val>
          <c:extLst xmlns:c16r2="http://schemas.microsoft.com/office/drawing/2015/06/chart">
            <c:ext xmlns:c16="http://schemas.microsoft.com/office/drawing/2014/chart" uri="{C3380CC4-5D6E-409C-BE32-E72D297353CC}">
              <c16:uniqueId val="{00000000-391D-415C-80A9-C6ECCA0B9A55}"/>
            </c:ext>
          </c:extLst>
        </c:ser>
        <c:dLbls>
          <c:showLegendKey val="0"/>
          <c:showVal val="0"/>
          <c:showCatName val="0"/>
          <c:showSerName val="0"/>
          <c:showPercent val="0"/>
          <c:showBubbleSize val="0"/>
        </c:dLbls>
        <c:gapWidth val="91"/>
        <c:overlap val="-27"/>
        <c:axId val="404386736"/>
        <c:axId val="404388912"/>
      </c:barChart>
      <c:catAx>
        <c:axId val="40438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8912"/>
        <c:crosses val="autoZero"/>
        <c:auto val="1"/>
        <c:lblAlgn val="ctr"/>
        <c:lblOffset val="100"/>
        <c:noMultiLvlLbl val="0"/>
      </c:catAx>
      <c:valAx>
        <c:axId val="404388912"/>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Flail</a:t>
                </a:r>
                <a:r>
                  <a:rPr lang="en-US" sz="1600" b="1" baseline="0" dirty="0"/>
                  <a:t> Gap (mm)</a:t>
                </a:r>
                <a:endParaRPr lang="en-US" sz="1600" b="1" dirty="0"/>
              </a:p>
            </c:rich>
          </c:tx>
          <c:layout>
            <c:manualLayout>
              <c:xMode val="edge"/>
              <c:yMode val="edge"/>
              <c:x val="1.1141038529594275E-2"/>
              <c:y val="0.228695957806218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6736"/>
        <c:crosses val="autoZero"/>
        <c:crossBetween val="between"/>
        <c:majorUnit val="2"/>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95703925504831"/>
          <c:y val="0.13296232584926829"/>
          <c:w val="0.64776162836729745"/>
          <c:h val="0.68835142723983755"/>
        </c:manualLayout>
      </c:layout>
      <c:barChart>
        <c:barDir val="col"/>
        <c:grouping val="clustered"/>
        <c:varyColors val="0"/>
        <c:ser>
          <c:idx val="0"/>
          <c:order val="0"/>
          <c:tx>
            <c:strRef>
              <c:f>Sheet1!$B$1</c:f>
              <c:strCache>
                <c:ptCount val="1"/>
                <c:pt idx="0">
                  <c:v>MR reduction of 2 grade</c:v>
                </c:pt>
              </c:strCache>
            </c:strRef>
          </c:tx>
          <c:spPr>
            <a:solidFill>
              <a:srgbClr val="FFC000"/>
            </a:solidFill>
            <a:ln>
              <a:noFill/>
            </a:ln>
            <a:effectLst/>
          </c:spPr>
          <c:invertIfNegative val="0"/>
          <c:errBars>
            <c:errBarType val="both"/>
            <c:errValType val="cust"/>
            <c:noEndCap val="0"/>
            <c:plus>
              <c:numRef>
                <c:f>Sheet1!$C$2:$C$3</c:f>
                <c:numCache>
                  <c:formatCode>General</c:formatCode>
                  <c:ptCount val="2"/>
                  <c:pt idx="0">
                    <c:v>8.2000000000000028</c:v>
                  </c:pt>
                  <c:pt idx="1">
                    <c:v>16</c:v>
                  </c:pt>
                </c:numCache>
              </c:numRef>
            </c:plus>
            <c:minus>
              <c:numRef>
                <c:f>Sheet1!$C$2:$C$3</c:f>
                <c:numCache>
                  <c:formatCode>General</c:formatCode>
                  <c:ptCount val="2"/>
                  <c:pt idx="0">
                    <c:v>8.2000000000000028</c:v>
                  </c:pt>
                  <c:pt idx="1">
                    <c:v>16</c:v>
                  </c:pt>
                </c:numCache>
              </c:numRef>
            </c:minus>
            <c:spPr>
              <a:noFill/>
              <a:ln w="9525" cap="flat" cmpd="sng" algn="ctr">
                <a:solidFill>
                  <a:schemeClr val="tx1">
                    <a:lumMod val="65000"/>
                    <a:lumOff val="35000"/>
                  </a:schemeClr>
                </a:solidFill>
                <a:round/>
              </a:ln>
              <a:effectLst/>
            </c:spPr>
          </c:errBars>
          <c:cat>
            <c:strRef>
              <c:f>Sheet1!$A$2:$A$3</c:f>
              <c:strCache>
                <c:ptCount val="2"/>
                <c:pt idx="0">
                  <c:v>XTR-only
(n=45)</c:v>
                </c:pt>
                <c:pt idx="1">
                  <c:v>NTR-only
(n=30)</c:v>
                </c:pt>
              </c:strCache>
            </c:strRef>
          </c:cat>
          <c:val>
            <c:numRef>
              <c:f>Sheet1!$B$2:$B$3</c:f>
              <c:numCache>
                <c:formatCode>General</c:formatCode>
                <c:ptCount val="2"/>
                <c:pt idx="0">
                  <c:v>86.7</c:v>
                </c:pt>
                <c:pt idx="1">
                  <c:v>66.7</c:v>
                </c:pt>
              </c:numCache>
            </c:numRef>
          </c:val>
          <c:extLst xmlns:c16r2="http://schemas.microsoft.com/office/drawing/2015/06/chart">
            <c:ext xmlns:c16="http://schemas.microsoft.com/office/drawing/2014/chart" uri="{C3380CC4-5D6E-409C-BE32-E72D297353CC}">
              <c16:uniqueId val="{00000000-AE9B-4D80-A6E9-89CAD49CD96E}"/>
            </c:ext>
          </c:extLst>
        </c:ser>
        <c:dLbls>
          <c:showLegendKey val="0"/>
          <c:showVal val="0"/>
          <c:showCatName val="0"/>
          <c:showSerName val="0"/>
          <c:showPercent val="0"/>
          <c:showBubbleSize val="0"/>
        </c:dLbls>
        <c:gapWidth val="91"/>
        <c:overlap val="-27"/>
        <c:axId val="404387280"/>
        <c:axId val="404382928"/>
      </c:barChart>
      <c:catAx>
        <c:axId val="4043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2928"/>
        <c:crosses val="autoZero"/>
        <c:auto val="1"/>
        <c:lblAlgn val="ctr"/>
        <c:lblOffset val="100"/>
        <c:noMultiLvlLbl val="0"/>
      </c:catAx>
      <c:valAx>
        <c:axId val="404382928"/>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Subjects with MR</a:t>
                </a:r>
                <a:r>
                  <a:rPr lang="en-US" sz="1400" b="1" baseline="0" dirty="0"/>
                  <a:t> </a:t>
                </a:r>
                <a:r>
                  <a:rPr lang="en-US" sz="1400" b="1" dirty="0"/>
                  <a:t>Reduction ≥ 2</a:t>
                </a:r>
                <a:r>
                  <a:rPr lang="en-US" sz="1400" b="1" baseline="0" dirty="0"/>
                  <a:t> Grades (%)</a:t>
                </a:r>
                <a:endParaRPr lang="en-US" sz="1400" b="1" dirty="0"/>
              </a:p>
            </c:rich>
          </c:tx>
          <c:layout>
            <c:manualLayout>
              <c:xMode val="edge"/>
              <c:yMode val="edge"/>
              <c:x val="1.8302012333997308E-2"/>
              <c:y val="0.112592422742761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7280"/>
        <c:crosses val="autoZero"/>
        <c:crossBetween val="between"/>
        <c:majorUnit val="20"/>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95703925504831"/>
          <c:y val="0.13296232584926829"/>
          <c:w val="0.64396719578584938"/>
          <c:h val="0.68404362346674397"/>
        </c:manualLayout>
      </c:layout>
      <c:barChart>
        <c:barDir val="col"/>
        <c:grouping val="clustered"/>
        <c:varyColors val="0"/>
        <c:ser>
          <c:idx val="0"/>
          <c:order val="0"/>
          <c:tx>
            <c:strRef>
              <c:f>Sheet1!$B$1</c:f>
              <c:strCache>
                <c:ptCount val="1"/>
                <c:pt idx="0">
                  <c:v>MR reduction of 2 grade</c:v>
                </c:pt>
              </c:strCache>
            </c:strRef>
          </c:tx>
          <c:spPr>
            <a:solidFill>
              <a:schemeClr val="bg1">
                <a:lumMod val="50000"/>
                <a:lumOff val="50000"/>
              </a:schemeClr>
            </a:solidFill>
            <a:ln>
              <a:noFill/>
            </a:ln>
            <a:effectLst/>
          </c:spPr>
          <c:invertIfNegative val="0"/>
          <c:dPt>
            <c:idx val="0"/>
            <c:invertIfNegative val="0"/>
            <c:bubble3D val="0"/>
            <c:spPr>
              <a:solidFill>
                <a:schemeClr val="bg1">
                  <a:lumMod val="50000"/>
                  <a:lumOff val="50000"/>
                </a:schemeClr>
              </a:solidFill>
              <a:ln>
                <a:noFill/>
              </a:ln>
              <a:effectLst/>
            </c:spPr>
            <c:extLst xmlns:c16r2="http://schemas.microsoft.com/office/drawing/2015/06/chart">
              <c:ext xmlns:c16="http://schemas.microsoft.com/office/drawing/2014/chart" uri="{C3380CC4-5D6E-409C-BE32-E72D297353CC}">
                <c16:uniqueId val="{00000001-1C8B-474B-967A-6DB3B7859A23}"/>
              </c:ext>
            </c:extLst>
          </c:dPt>
          <c:dPt>
            <c:idx val="1"/>
            <c:invertIfNegative val="0"/>
            <c:bubble3D val="0"/>
            <c:spPr>
              <a:solidFill>
                <a:schemeClr val="bg1">
                  <a:lumMod val="50000"/>
                  <a:lumOff val="50000"/>
                </a:schemeClr>
              </a:solidFill>
              <a:ln>
                <a:noFill/>
              </a:ln>
              <a:effectLst/>
            </c:spPr>
            <c:extLst xmlns:c16r2="http://schemas.microsoft.com/office/drawing/2015/06/chart">
              <c:ext xmlns:c16="http://schemas.microsoft.com/office/drawing/2014/chart" uri="{C3380CC4-5D6E-409C-BE32-E72D297353CC}">
                <c16:uniqueId val="{00000003-1C8B-474B-967A-6DB3B7859A23}"/>
              </c:ext>
            </c:extLst>
          </c:dPt>
          <c:errBars>
            <c:errBarType val="both"/>
            <c:errValType val="cust"/>
            <c:noEndCap val="0"/>
            <c:plus>
              <c:numRef>
                <c:f>Sheet1!$C$2:$C$3</c:f>
                <c:numCache>
                  <c:formatCode>General</c:formatCode>
                  <c:ptCount val="2"/>
                  <c:pt idx="0">
                    <c:v>8.4000000000000057</c:v>
                  </c:pt>
                  <c:pt idx="1">
                    <c:v>9.9000000000000057</c:v>
                  </c:pt>
                </c:numCache>
              </c:numRef>
            </c:plus>
            <c:minus>
              <c:numRef>
                <c:f>Sheet1!$C$2:$C$3</c:f>
                <c:numCache>
                  <c:formatCode>General</c:formatCode>
                  <c:ptCount val="2"/>
                  <c:pt idx="0">
                    <c:v>8.4000000000000057</c:v>
                  </c:pt>
                  <c:pt idx="1">
                    <c:v>9.9000000000000057</c:v>
                  </c:pt>
                </c:numCache>
              </c:numRef>
            </c:minus>
            <c:spPr>
              <a:noFill/>
              <a:ln w="9525" cap="flat" cmpd="sng" algn="ctr">
                <a:solidFill>
                  <a:schemeClr val="tx1">
                    <a:lumMod val="65000"/>
                    <a:lumOff val="35000"/>
                  </a:schemeClr>
                </a:solidFill>
                <a:round/>
              </a:ln>
              <a:effectLst/>
            </c:spPr>
          </c:errBars>
          <c:cat>
            <c:strRef>
              <c:f>Sheet1!$A$2:$A$3</c:f>
              <c:strCache>
                <c:ptCount val="2"/>
                <c:pt idx="0">
                  <c:v>XTR-only
(n=117)</c:v>
                </c:pt>
                <c:pt idx="1">
                  <c:v>NTR-only
(n=88)</c:v>
                </c:pt>
              </c:strCache>
            </c:strRef>
          </c:cat>
          <c:val>
            <c:numRef>
              <c:f>Sheet1!$B$2:$B$3</c:f>
              <c:numCache>
                <c:formatCode>General</c:formatCode>
                <c:ptCount val="2"/>
                <c:pt idx="0">
                  <c:v>67.5</c:v>
                </c:pt>
                <c:pt idx="1">
                  <c:v>64.8</c:v>
                </c:pt>
              </c:numCache>
            </c:numRef>
          </c:val>
          <c:extLst xmlns:c16r2="http://schemas.microsoft.com/office/drawing/2015/06/chart">
            <c:ext xmlns:c16="http://schemas.microsoft.com/office/drawing/2014/chart" uri="{C3380CC4-5D6E-409C-BE32-E72D297353CC}">
              <c16:uniqueId val="{00000004-1C8B-474B-967A-6DB3B7859A23}"/>
            </c:ext>
          </c:extLst>
        </c:ser>
        <c:dLbls>
          <c:showLegendKey val="0"/>
          <c:showVal val="0"/>
          <c:showCatName val="0"/>
          <c:showSerName val="0"/>
          <c:showPercent val="0"/>
          <c:showBubbleSize val="0"/>
        </c:dLbls>
        <c:gapWidth val="91"/>
        <c:overlap val="-27"/>
        <c:axId val="404379120"/>
        <c:axId val="404382384"/>
      </c:barChart>
      <c:catAx>
        <c:axId val="40437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2384"/>
        <c:crosses val="autoZero"/>
        <c:auto val="1"/>
        <c:lblAlgn val="ctr"/>
        <c:lblOffset val="100"/>
        <c:noMultiLvlLbl val="0"/>
      </c:catAx>
      <c:valAx>
        <c:axId val="404382384"/>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Subjects with MR</a:t>
                </a:r>
                <a:r>
                  <a:rPr lang="en-US" sz="1400" b="1" baseline="0" dirty="0"/>
                  <a:t> </a:t>
                </a:r>
                <a:r>
                  <a:rPr lang="en-US" sz="1400" b="1" dirty="0"/>
                  <a:t>Reduction</a:t>
                </a:r>
                <a:r>
                  <a:rPr lang="en-US" sz="1400" b="1" baseline="0" dirty="0"/>
                  <a:t> </a:t>
                </a:r>
                <a:r>
                  <a:rPr lang="en-US" sz="1400" b="1" i="0" u="none" strike="noStrike" baseline="0" dirty="0">
                    <a:effectLst/>
                  </a:rPr>
                  <a:t>≥</a:t>
                </a:r>
                <a:r>
                  <a:rPr lang="en-US" sz="1400" b="1" dirty="0"/>
                  <a:t> 2</a:t>
                </a:r>
                <a:r>
                  <a:rPr lang="en-US" sz="1400" b="1" baseline="0" dirty="0"/>
                  <a:t> Grades (%)</a:t>
                </a:r>
                <a:endParaRPr lang="en-US" sz="1400" b="1" dirty="0"/>
              </a:p>
            </c:rich>
          </c:tx>
          <c:layout>
            <c:manualLayout>
              <c:xMode val="edge"/>
              <c:yMode val="edge"/>
              <c:x val="1.8302012333997308E-2"/>
              <c:y val="0.112592422742761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79120"/>
        <c:crosses val="autoZero"/>
        <c:crossBetween val="between"/>
        <c:majorUnit val="20"/>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2453560451917E-2"/>
          <c:y val="0.15233470928526954"/>
          <c:w val="0.90130539919309305"/>
          <c:h val="0.63517610255079948"/>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0-FEC5-4902-B2E6-A32A74A3159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N=209</c:v>
                </c:pt>
                <c:pt idx="1">
                  <c:v>Discharge
N=203</c:v>
                </c:pt>
                <c:pt idx="2">
                  <c:v>30 Days
N=184</c:v>
                </c:pt>
                <c:pt idx="4">
                  <c:v>Baseline
N=213</c:v>
                </c:pt>
                <c:pt idx="5">
                  <c:v>Discharge
N=200</c:v>
                </c:pt>
                <c:pt idx="6">
                  <c:v>30 Days
N=181</c:v>
                </c:pt>
              </c:strCache>
            </c:strRef>
          </c:cat>
          <c:val>
            <c:numRef>
              <c:f>Sheet1!$B$2:$B$8</c:f>
              <c:numCache>
                <c:formatCode>0.0%</c:formatCode>
                <c:ptCount val="7"/>
                <c:pt idx="0">
                  <c:v>0</c:v>
                </c:pt>
                <c:pt idx="1">
                  <c:v>0.38400000000000001</c:v>
                </c:pt>
                <c:pt idx="2">
                  <c:v>0.245</c:v>
                </c:pt>
                <c:pt idx="4">
                  <c:v>0</c:v>
                </c:pt>
                <c:pt idx="5">
                  <c:v>0.37</c:v>
                </c:pt>
                <c:pt idx="6">
                  <c:v>0.309</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N=209</c:v>
                </c:pt>
                <c:pt idx="1">
                  <c:v>Discharge
N=203</c:v>
                </c:pt>
                <c:pt idx="2">
                  <c:v>30 Days
N=184</c:v>
                </c:pt>
                <c:pt idx="4">
                  <c:v>Baseline
N=213</c:v>
                </c:pt>
                <c:pt idx="5">
                  <c:v>Discharge
N=200</c:v>
                </c:pt>
                <c:pt idx="6">
                  <c:v>30 Days
N=181</c:v>
                </c:pt>
              </c:strCache>
            </c:strRef>
          </c:cat>
          <c:val>
            <c:numRef>
              <c:f>Sheet1!$C$2:$C$8</c:f>
              <c:numCache>
                <c:formatCode>0.0%</c:formatCode>
                <c:ptCount val="7"/>
                <c:pt idx="0">
                  <c:v>2.4E-2</c:v>
                </c:pt>
                <c:pt idx="1">
                  <c:v>0.47799999999999998</c:v>
                </c:pt>
                <c:pt idx="2">
                  <c:v>0.58699999999999997</c:v>
                </c:pt>
                <c:pt idx="4">
                  <c:v>8.5000000000000006E-2</c:v>
                </c:pt>
                <c:pt idx="5">
                  <c:v>0.505</c:v>
                </c:pt>
                <c:pt idx="6">
                  <c:v>0.59699999999999998</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N=209</c:v>
                </c:pt>
                <c:pt idx="1">
                  <c:v>Discharge
N=203</c:v>
                </c:pt>
                <c:pt idx="2">
                  <c:v>30 Days
N=184</c:v>
                </c:pt>
                <c:pt idx="4">
                  <c:v>Baseline
N=213</c:v>
                </c:pt>
                <c:pt idx="5">
                  <c:v>Discharge
N=200</c:v>
                </c:pt>
                <c:pt idx="6">
                  <c:v>30 Days
N=181</c:v>
                </c:pt>
              </c:strCache>
            </c:strRef>
          </c:cat>
          <c:val>
            <c:numRef>
              <c:f>Sheet1!$D$2:$D$8</c:f>
              <c:numCache>
                <c:formatCode>0.0%</c:formatCode>
                <c:ptCount val="7"/>
                <c:pt idx="0">
                  <c:v>0.26800000000000002</c:v>
                </c:pt>
                <c:pt idx="1">
                  <c:v>0.113</c:v>
                </c:pt>
                <c:pt idx="2">
                  <c:v>0.13</c:v>
                </c:pt>
                <c:pt idx="4">
                  <c:v>0.28999999999999998</c:v>
                </c:pt>
                <c:pt idx="5">
                  <c:v>0.09</c:v>
                </c:pt>
                <c:pt idx="6">
                  <c:v>7.6999999999999999E-2</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dLbl>
              <c:idx val="1"/>
              <c:layout>
                <c:manualLayout>
                  <c:x val="-7.7833805128823271E-17"/>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N=209</c:v>
                </c:pt>
                <c:pt idx="1">
                  <c:v>Discharge
N=203</c:v>
                </c:pt>
                <c:pt idx="2">
                  <c:v>30 Days
N=184</c:v>
                </c:pt>
                <c:pt idx="4">
                  <c:v>Baseline
N=213</c:v>
                </c:pt>
                <c:pt idx="5">
                  <c:v>Discharge
N=200</c:v>
                </c:pt>
                <c:pt idx="6">
                  <c:v>30 Days
N=181</c:v>
                </c:pt>
              </c:strCache>
            </c:strRef>
          </c:cat>
          <c:val>
            <c:numRef>
              <c:f>Sheet1!$E$2:$E$8</c:f>
              <c:numCache>
                <c:formatCode>0.0%</c:formatCode>
                <c:ptCount val="7"/>
                <c:pt idx="0">
                  <c:v>0.30099999999999999</c:v>
                </c:pt>
                <c:pt idx="1">
                  <c:v>0.02</c:v>
                </c:pt>
                <c:pt idx="2">
                  <c:v>3.3000000000000002E-2</c:v>
                </c:pt>
                <c:pt idx="4">
                  <c:v>0.35699999999999998</c:v>
                </c:pt>
                <c:pt idx="5">
                  <c:v>2.5000000000000001E-2</c:v>
                </c:pt>
                <c:pt idx="6">
                  <c:v>1.0999999999999999E-2</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layout>
                <c:manualLayout>
                  <c:x val="-8.8587816601156257E-6"/>
                  <c:y val="-3.88615294106483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dLbl>
              <c:idx val="5"/>
              <c:layout>
                <c:manualLayout>
                  <c:x val="0"/>
                  <c:y val="-3.82658729929562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EC5-4902-B2E6-A32A74A31591}"/>
                </c:ext>
                <c:ext xmlns:c15="http://schemas.microsoft.com/office/drawing/2012/chart" uri="{CE6537A1-D6FC-4f65-9D91-7224C49458BB}"/>
              </c:extLst>
            </c:dLbl>
            <c:dLbl>
              <c:idx val="6"/>
              <c:layout>
                <c:manualLayout>
                  <c:x val="-1.5434703849962039E-3"/>
                  <c:y val="-3.50770502435431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C5-4902-B2E6-A32A74A3159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N=209</c:v>
                </c:pt>
                <c:pt idx="1">
                  <c:v>Discharge
N=203</c:v>
                </c:pt>
                <c:pt idx="2">
                  <c:v>30 Days
N=184</c:v>
                </c:pt>
                <c:pt idx="4">
                  <c:v>Baseline
N=213</c:v>
                </c:pt>
                <c:pt idx="5">
                  <c:v>Discharge
N=200</c:v>
                </c:pt>
                <c:pt idx="6">
                  <c:v>30 Days
N=181</c:v>
                </c:pt>
              </c:strCache>
            </c:strRef>
          </c:cat>
          <c:val>
            <c:numRef>
              <c:f>Sheet1!$F$2:$F$8</c:f>
              <c:numCache>
                <c:formatCode>0.0%</c:formatCode>
                <c:ptCount val="7"/>
                <c:pt idx="0">
                  <c:v>0.40699999999999997</c:v>
                </c:pt>
                <c:pt idx="1">
                  <c:v>5.0000000000000001E-3</c:v>
                </c:pt>
                <c:pt idx="2">
                  <c:v>5.0000000000000001E-3</c:v>
                </c:pt>
                <c:pt idx="4">
                  <c:v>0.25800000000000001</c:v>
                </c:pt>
                <c:pt idx="5">
                  <c:v>0.01</c:v>
                </c:pt>
                <c:pt idx="6">
                  <c:v>6.0000000000000001E-3</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80"/>
        <c:overlap val="100"/>
        <c:axId val="404383472"/>
        <c:axId val="404387824"/>
      </c:barChart>
      <c:catAx>
        <c:axId val="40438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87824"/>
        <c:crosses val="autoZero"/>
        <c:auto val="1"/>
        <c:lblAlgn val="ctr"/>
        <c:lblOffset val="100"/>
        <c:noMultiLvlLbl val="0"/>
      </c:catAx>
      <c:valAx>
        <c:axId val="40438782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83472"/>
        <c:crosses val="autoZero"/>
        <c:crossBetween val="between"/>
        <c:majorUnit val="0.2"/>
      </c:valAx>
      <c:spPr>
        <a:noFill/>
        <a:ln>
          <a:noFill/>
        </a:ln>
        <a:effectLst/>
      </c:spPr>
    </c:plotArea>
    <c:legend>
      <c:legendPos val="b"/>
      <c:layout>
        <c:manualLayout>
          <c:xMode val="edge"/>
          <c:yMode val="edge"/>
          <c:x val="0.21875362700348835"/>
          <c:y val="0.91992313681731885"/>
          <c:w val="0.60889716198233323"/>
          <c:h val="7.28128304175219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36181603137378E-2"/>
          <c:y val="0.15781985352859473"/>
          <c:w val="0.85310108347188163"/>
          <c:h val="0.5903326280004475"/>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0-7E03-4FDE-AF2C-428311A580A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1-7E03-4FDE-AF2C-428311A580A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3-7E03-4FDE-AF2C-428311A580A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2-7E03-4FDE-AF2C-428311A580A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4-7E03-4FDE-AF2C-428311A580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Baseline
N=53</c:v>
                </c:pt>
                <c:pt idx="1">
                  <c:v>30 Days
N=45</c:v>
                </c:pt>
                <c:pt idx="3">
                  <c:v>Baseline
N=37</c:v>
                </c:pt>
                <c:pt idx="4">
                  <c:v>30 Days
N=30</c:v>
                </c:pt>
                <c:pt idx="7">
                  <c:v>Baseline
N=135</c:v>
                </c:pt>
                <c:pt idx="8">
                  <c:v>30 Days
N=118</c:v>
                </c:pt>
                <c:pt idx="10">
                  <c:v>Baseline
N=98</c:v>
                </c:pt>
                <c:pt idx="11">
                  <c:v>30 Days
N=89</c:v>
                </c:pt>
              </c:strCache>
            </c:strRef>
          </c:cat>
          <c:val>
            <c:numRef>
              <c:f>Sheet1!$B$2:$B$13</c:f>
              <c:numCache>
                <c:formatCode>0.0%</c:formatCode>
                <c:ptCount val="12"/>
                <c:pt idx="0">
                  <c:v>0</c:v>
                </c:pt>
                <c:pt idx="1">
                  <c:v>0.26700000000000002</c:v>
                </c:pt>
                <c:pt idx="3">
                  <c:v>0</c:v>
                </c:pt>
                <c:pt idx="4">
                  <c:v>0.23300000000000001</c:v>
                </c:pt>
                <c:pt idx="7">
                  <c:v>0</c:v>
                </c:pt>
                <c:pt idx="8">
                  <c:v>0.23699999999999999</c:v>
                </c:pt>
                <c:pt idx="10">
                  <c:v>0</c:v>
                </c:pt>
                <c:pt idx="11">
                  <c:v>0.30399999999999999</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1-1BEB-49EB-B2EC-E5EAA6D1CC4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Baseline
N=53</c:v>
                </c:pt>
                <c:pt idx="1">
                  <c:v>30 Days
N=45</c:v>
                </c:pt>
                <c:pt idx="3">
                  <c:v>Baseline
N=37</c:v>
                </c:pt>
                <c:pt idx="4">
                  <c:v>30 Days
N=30</c:v>
                </c:pt>
                <c:pt idx="7">
                  <c:v>Baseline
N=135</c:v>
                </c:pt>
                <c:pt idx="8">
                  <c:v>30 Days
N=118</c:v>
                </c:pt>
                <c:pt idx="10">
                  <c:v>Baseline
N=98</c:v>
                </c:pt>
                <c:pt idx="11">
                  <c:v>30 Days
N=89</c:v>
                </c:pt>
              </c:strCache>
            </c:strRef>
          </c:cat>
          <c:val>
            <c:numRef>
              <c:f>Sheet1!$C$2:$C$13</c:f>
              <c:numCache>
                <c:formatCode>0.0%</c:formatCode>
                <c:ptCount val="12"/>
                <c:pt idx="0">
                  <c:v>0</c:v>
                </c:pt>
                <c:pt idx="1">
                  <c:v>0.57799999999999996</c:v>
                </c:pt>
                <c:pt idx="3">
                  <c:v>5.3999999999999999E-2</c:v>
                </c:pt>
                <c:pt idx="4">
                  <c:v>0.5</c:v>
                </c:pt>
                <c:pt idx="7">
                  <c:v>6.7000000000000004E-2</c:v>
                </c:pt>
                <c:pt idx="8">
                  <c:v>0.61</c:v>
                </c:pt>
                <c:pt idx="10">
                  <c:v>8.1000000000000003E-2</c:v>
                </c:pt>
                <c:pt idx="11">
                  <c:v>0.629</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Baseline
N=53</c:v>
                </c:pt>
                <c:pt idx="1">
                  <c:v>30 Days
N=45</c:v>
                </c:pt>
                <c:pt idx="3">
                  <c:v>Baseline
N=37</c:v>
                </c:pt>
                <c:pt idx="4">
                  <c:v>30 Days
N=30</c:v>
                </c:pt>
                <c:pt idx="7">
                  <c:v>Baseline
N=135</c:v>
                </c:pt>
                <c:pt idx="8">
                  <c:v>30 Days
N=118</c:v>
                </c:pt>
                <c:pt idx="10">
                  <c:v>Baseline
N=98</c:v>
                </c:pt>
                <c:pt idx="11">
                  <c:v>30 Days
N=89</c:v>
                </c:pt>
              </c:strCache>
            </c:strRef>
          </c:cat>
          <c:val>
            <c:numRef>
              <c:f>Sheet1!$D$2:$D$13</c:f>
              <c:numCache>
                <c:formatCode>0.0%</c:formatCode>
                <c:ptCount val="12"/>
                <c:pt idx="0">
                  <c:v>0.13200000000000001</c:v>
                </c:pt>
                <c:pt idx="1">
                  <c:v>0.111</c:v>
                </c:pt>
                <c:pt idx="3">
                  <c:v>0.35099999999999998</c:v>
                </c:pt>
                <c:pt idx="4">
                  <c:v>0.23300000000000001</c:v>
                </c:pt>
                <c:pt idx="7">
                  <c:v>0.23699999999999999</c:v>
                </c:pt>
                <c:pt idx="8">
                  <c:v>0.111</c:v>
                </c:pt>
                <c:pt idx="10">
                  <c:v>0.41399999999999998</c:v>
                </c:pt>
                <c:pt idx="11">
                  <c:v>5.6000000000000001E-2</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1"/>
              <c:layout>
                <c:manualLayout>
                  <c:x val="-7.7833805128823271E-17"/>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extLst>
            </c:dLbl>
            <c:dLbl>
              <c:idx val="11"/>
              <c:layout>
                <c:manualLayout>
                  <c:x val="0"/>
                  <c:y val="-2.1472779025659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BEB-49EB-B2EC-E5EAA6D1CC4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Baseline
N=53</c:v>
                </c:pt>
                <c:pt idx="1">
                  <c:v>30 Days
N=45</c:v>
                </c:pt>
                <c:pt idx="3">
                  <c:v>Baseline
N=37</c:v>
                </c:pt>
                <c:pt idx="4">
                  <c:v>30 Days
N=30</c:v>
                </c:pt>
                <c:pt idx="7">
                  <c:v>Baseline
N=135</c:v>
                </c:pt>
                <c:pt idx="8">
                  <c:v>30 Days
N=118</c:v>
                </c:pt>
                <c:pt idx="10">
                  <c:v>Baseline
N=98</c:v>
                </c:pt>
                <c:pt idx="11">
                  <c:v>30 Days
N=89</c:v>
                </c:pt>
              </c:strCache>
            </c:strRef>
          </c:cat>
          <c:val>
            <c:numRef>
              <c:f>Sheet1!$E$2:$E$13</c:f>
              <c:numCache>
                <c:formatCode>0.0%</c:formatCode>
                <c:ptCount val="12"/>
                <c:pt idx="0">
                  <c:v>0.32100000000000001</c:v>
                </c:pt>
                <c:pt idx="1">
                  <c:v>4.3999999999999997E-2</c:v>
                </c:pt>
                <c:pt idx="3">
                  <c:v>0.16200000000000001</c:v>
                </c:pt>
                <c:pt idx="4">
                  <c:v>3.4000000000000002E-2</c:v>
                </c:pt>
                <c:pt idx="7">
                  <c:v>0.36299999999999999</c:v>
                </c:pt>
                <c:pt idx="8">
                  <c:v>2.5000000000000001E-2</c:v>
                </c:pt>
                <c:pt idx="10">
                  <c:v>0.34300000000000003</c:v>
                </c:pt>
                <c:pt idx="11">
                  <c:v>1.0999999999999999E-2</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7E03-4FDE-AF2C-428311A580AF}"/>
                </c:ext>
                <c:ext xmlns:c15="http://schemas.microsoft.com/office/drawing/2012/chart" uri="{CE6537A1-D6FC-4f65-9D91-7224C49458BB}"/>
              </c:extLst>
            </c:dLbl>
            <c:dLbl>
              <c:idx val="8"/>
              <c:layout>
                <c:manualLayout>
                  <c:x val="0"/>
                  <c:y val="-3.936676154704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E03-4FDE-AF2C-428311A580A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7-7E03-4FDE-AF2C-428311A580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Baseline
N=53</c:v>
                </c:pt>
                <c:pt idx="1">
                  <c:v>30 Days
N=45</c:v>
                </c:pt>
                <c:pt idx="3">
                  <c:v>Baseline
N=37</c:v>
                </c:pt>
                <c:pt idx="4">
                  <c:v>30 Days
N=30</c:v>
                </c:pt>
                <c:pt idx="7">
                  <c:v>Baseline
N=135</c:v>
                </c:pt>
                <c:pt idx="8">
                  <c:v>30 Days
N=118</c:v>
                </c:pt>
                <c:pt idx="10">
                  <c:v>Baseline
N=98</c:v>
                </c:pt>
                <c:pt idx="11">
                  <c:v>30 Days
N=89</c:v>
                </c:pt>
              </c:strCache>
            </c:strRef>
          </c:cat>
          <c:val>
            <c:numRef>
              <c:f>Sheet1!$F$2:$F$13</c:f>
              <c:numCache>
                <c:formatCode>0.0%</c:formatCode>
                <c:ptCount val="12"/>
                <c:pt idx="0">
                  <c:v>0.54700000000000004</c:v>
                </c:pt>
                <c:pt idx="1">
                  <c:v>0</c:v>
                </c:pt>
                <c:pt idx="3">
                  <c:v>0.433</c:v>
                </c:pt>
                <c:pt idx="4">
                  <c:v>0</c:v>
                </c:pt>
                <c:pt idx="7">
                  <c:v>0.33300000000000002</c:v>
                </c:pt>
                <c:pt idx="8">
                  <c:v>1.7000000000000001E-2</c:v>
                </c:pt>
                <c:pt idx="10">
                  <c:v>0.16200000000000001</c:v>
                </c:pt>
                <c:pt idx="11">
                  <c:v>0</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150"/>
        <c:overlap val="100"/>
        <c:axId val="404388368"/>
        <c:axId val="404373680"/>
      </c:barChart>
      <c:catAx>
        <c:axId val="40438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3680"/>
        <c:crosses val="autoZero"/>
        <c:auto val="1"/>
        <c:lblAlgn val="ctr"/>
        <c:lblOffset val="100"/>
        <c:noMultiLvlLbl val="0"/>
      </c:catAx>
      <c:valAx>
        <c:axId val="40437368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88368"/>
        <c:crosses val="autoZero"/>
        <c:crossBetween val="between"/>
        <c:majorUnit val="0.2"/>
      </c:valAx>
      <c:spPr>
        <a:noFill/>
        <a:ln>
          <a:noFill/>
        </a:ln>
        <a:effectLst/>
      </c:spPr>
    </c:plotArea>
    <c:legend>
      <c:legendPos val="b"/>
      <c:layout>
        <c:manualLayout>
          <c:xMode val="edge"/>
          <c:yMode val="edge"/>
          <c:x val="0.24208641109890233"/>
          <c:y val="0.90368303247490123"/>
          <c:w val="0.43141890790304455"/>
          <c:h val="6.89845432624365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2453560451917E-2"/>
          <c:y val="0.23211517957002156"/>
          <c:w val="0.72380631530048156"/>
          <c:h val="0.55539558124594235"/>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dLbl>
              <c:idx val="3"/>
              <c:delete val="1"/>
              <c:extLst xmlns:c16r2="http://schemas.microsoft.com/office/drawing/2015/06/chart">
                <c:ext xmlns:c16="http://schemas.microsoft.com/office/drawing/2014/chart" uri="{C3380CC4-5D6E-409C-BE32-E72D297353CC}">
                  <c16:uniqueId val="{00000002-0C89-451C-BCC1-7527F75ACCA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FBD3-4C78-AAC4-EF6C08552AC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FBD3-4C78-AAC4-EF6C08552AC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5-FBD3-4C78-AAC4-EF6C08552AC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N=279</c:v>
                </c:pt>
                <c:pt idx="1">
                  <c:v>30 Days
N=238</c:v>
                </c:pt>
                <c:pt idx="3">
                  <c:v>Baseline
N=78</c:v>
                </c:pt>
                <c:pt idx="4">
                  <c:v>30 days
N=70</c:v>
                </c:pt>
                <c:pt idx="5">
                  <c:v>Baseline
N=587</c:v>
                </c:pt>
                <c:pt idx="6">
                  <c:v>30 days
N=587</c:v>
                </c:pt>
              </c:strCache>
            </c:strRef>
          </c:cat>
          <c:val>
            <c:numRef>
              <c:f>Sheet1!$B$2:$B$8</c:f>
              <c:numCache>
                <c:formatCode>0.0%</c:formatCode>
                <c:ptCount val="7"/>
                <c:pt idx="0">
                  <c:v>0</c:v>
                </c:pt>
                <c:pt idx="1">
                  <c:v>0.21</c:v>
                </c:pt>
                <c:pt idx="3" formatCode="General">
                  <c:v>0</c:v>
                </c:pt>
                <c:pt idx="4" formatCode="General">
                  <c:v>0</c:v>
                </c:pt>
                <c:pt idx="5" formatCode="General">
                  <c:v>0</c:v>
                </c:pt>
                <c:pt idx="6" formatCode="General">
                  <c:v>1.2</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3-0C89-451C-BCC1-7527F75ACCA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0C89-451C-BCC1-7527F75ACCA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FBD3-4C78-AAC4-EF6C08552AC3}"/>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BD3-4C78-AAC4-EF6C08552AC3}"/>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N=279</c:v>
                </c:pt>
                <c:pt idx="1">
                  <c:v>30 Days
N=238</c:v>
                </c:pt>
                <c:pt idx="3">
                  <c:v>Baseline
N=78</c:v>
                </c:pt>
                <c:pt idx="4">
                  <c:v>30 days
N=70</c:v>
                </c:pt>
                <c:pt idx="5">
                  <c:v>Baseline
N=587</c:v>
                </c:pt>
                <c:pt idx="6">
                  <c:v>30 days
N=587</c:v>
                </c:pt>
              </c:strCache>
            </c:strRef>
          </c:cat>
          <c:val>
            <c:numRef>
              <c:f>Sheet1!$C$2:$C$8</c:f>
              <c:numCache>
                <c:formatCode>0.0%</c:formatCode>
                <c:ptCount val="7"/>
                <c:pt idx="0">
                  <c:v>0</c:v>
                </c:pt>
                <c:pt idx="1">
                  <c:v>0.61799999999999999</c:v>
                </c:pt>
                <c:pt idx="3" formatCode="General">
                  <c:v>0</c:v>
                </c:pt>
                <c:pt idx="4" formatCode="General">
                  <c:v>48.6</c:v>
                </c:pt>
                <c:pt idx="5" formatCode="General">
                  <c:v>1.4</c:v>
                </c:pt>
                <c:pt idx="6" formatCode="General">
                  <c:v>53.7</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4-0C89-451C-BCC1-7527F75ACCA6}"/>
                </c:ext>
                <c:ext xmlns:c15="http://schemas.microsoft.com/office/drawing/2012/chart" uri="{CE6537A1-D6FC-4f65-9D91-7224C49458BB}"/>
              </c:extLst>
            </c:dLbl>
            <c:dLbl>
              <c:idx val="3"/>
              <c:layout>
                <c:manualLayout>
                  <c:x val="0"/>
                  <c:y val="-3.068478534784586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C89-451C-BCC1-7527F75ACCA6}"/>
                </c:ext>
                <c:ext xmlns:c15="http://schemas.microsoft.com/office/drawing/2012/chart" uri="{CE6537A1-D6FC-4f65-9D91-7224C49458BB}"/>
              </c:extLst>
            </c:dLbl>
            <c:dLbl>
              <c:idx val="4"/>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BD3-4C78-AAC4-EF6C08552AC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N=279</c:v>
                </c:pt>
                <c:pt idx="1">
                  <c:v>30 Days
N=238</c:v>
                </c:pt>
                <c:pt idx="3">
                  <c:v>Baseline
N=78</c:v>
                </c:pt>
                <c:pt idx="4">
                  <c:v>30 days
N=70</c:v>
                </c:pt>
                <c:pt idx="5">
                  <c:v>Baseline
N=587</c:v>
                </c:pt>
                <c:pt idx="6">
                  <c:v>30 days
N=587</c:v>
                </c:pt>
              </c:strCache>
            </c:strRef>
          </c:cat>
          <c:val>
            <c:numRef>
              <c:f>Sheet1!$D$2:$D$8</c:f>
              <c:numCache>
                <c:formatCode>0.0%</c:formatCode>
                <c:ptCount val="7"/>
                <c:pt idx="0">
                  <c:v>0</c:v>
                </c:pt>
                <c:pt idx="1">
                  <c:v>0.13500000000000001</c:v>
                </c:pt>
                <c:pt idx="3" formatCode="General">
                  <c:v>1.3</c:v>
                </c:pt>
                <c:pt idx="4" formatCode="General">
                  <c:v>24.3</c:v>
                </c:pt>
                <c:pt idx="5" formatCode="General">
                  <c:v>18.399999999999999</c:v>
                </c:pt>
                <c:pt idx="6" formatCode="General">
                  <c:v>35.1</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1"/>
              <c:layout>
                <c:manualLayout>
                  <c:x val="-7.7833805128823271E-17"/>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N=279</c:v>
                </c:pt>
                <c:pt idx="1">
                  <c:v>30 Days
N=238</c:v>
                </c:pt>
                <c:pt idx="3">
                  <c:v>Baseline
N=78</c:v>
                </c:pt>
                <c:pt idx="4">
                  <c:v>30 days
N=70</c:v>
                </c:pt>
                <c:pt idx="5">
                  <c:v>Baseline
N=587</c:v>
                </c:pt>
                <c:pt idx="6">
                  <c:v>30 days
N=587</c:v>
                </c:pt>
              </c:strCache>
            </c:strRef>
          </c:cat>
          <c:val>
            <c:numRef>
              <c:f>Sheet1!$E$2:$E$8</c:f>
              <c:numCache>
                <c:formatCode>0.0%</c:formatCode>
                <c:ptCount val="7"/>
                <c:pt idx="0">
                  <c:v>0.498</c:v>
                </c:pt>
                <c:pt idx="1">
                  <c:v>2.9000000000000001E-2</c:v>
                </c:pt>
                <c:pt idx="3" formatCode="General">
                  <c:v>76.900000000000006</c:v>
                </c:pt>
                <c:pt idx="4" formatCode="General">
                  <c:v>22.9</c:v>
                </c:pt>
                <c:pt idx="5" formatCode="General">
                  <c:v>51.6</c:v>
                </c:pt>
                <c:pt idx="6" formatCode="General">
                  <c:v>8.5</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layout>
                <c:manualLayout>
                  <c:x val="-8.90948881039891E-6"/>
                  <c:y val="-2.3519042325433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N=279</c:v>
                </c:pt>
                <c:pt idx="1">
                  <c:v>30 Days
N=238</c:v>
                </c:pt>
                <c:pt idx="3">
                  <c:v>Baseline
N=78</c:v>
                </c:pt>
                <c:pt idx="4">
                  <c:v>30 days
N=70</c:v>
                </c:pt>
                <c:pt idx="5">
                  <c:v>Baseline
N=587</c:v>
                </c:pt>
                <c:pt idx="6">
                  <c:v>30 days
N=587</c:v>
                </c:pt>
              </c:strCache>
            </c:strRef>
          </c:cat>
          <c:val>
            <c:numRef>
              <c:f>Sheet1!$F$2:$F$8</c:f>
              <c:numCache>
                <c:formatCode>0.0%</c:formatCode>
                <c:ptCount val="7"/>
                <c:pt idx="0">
                  <c:v>0.502</c:v>
                </c:pt>
                <c:pt idx="1">
                  <c:v>8.0000000000000002E-3</c:v>
                </c:pt>
                <c:pt idx="3" formatCode="General">
                  <c:v>21.8</c:v>
                </c:pt>
                <c:pt idx="4" formatCode="General">
                  <c:v>4.3</c:v>
                </c:pt>
                <c:pt idx="5" formatCode="General">
                  <c:v>28.6</c:v>
                </c:pt>
                <c:pt idx="6" formatCode="General">
                  <c:v>1.5</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150"/>
        <c:overlap val="100"/>
        <c:axId val="404374224"/>
        <c:axId val="404376400"/>
      </c:barChart>
      <c:catAx>
        <c:axId val="40437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6400"/>
        <c:crosses val="autoZero"/>
        <c:auto val="1"/>
        <c:lblAlgn val="ctr"/>
        <c:lblOffset val="100"/>
        <c:noMultiLvlLbl val="0"/>
      </c:catAx>
      <c:valAx>
        <c:axId val="40437640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4224"/>
        <c:crosses val="autoZero"/>
        <c:crossBetween val="between"/>
        <c:majorUnit val="0.2"/>
      </c:valAx>
      <c:spPr>
        <a:noFill/>
        <a:ln>
          <a:noFill/>
        </a:ln>
        <a:effectLst/>
      </c:spPr>
    </c:plotArea>
    <c:legend>
      <c:legendPos val="b"/>
      <c:layout>
        <c:manualLayout>
          <c:xMode val="edge"/>
          <c:yMode val="edge"/>
          <c:x val="0.13077585485148469"/>
          <c:y val="0.92630071181635654"/>
          <c:w val="0.60889716198233323"/>
          <c:h val="7.28128304175219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8178804167991"/>
          <c:y val="0.14146577196549154"/>
          <c:w val="0.7860443972351987"/>
          <c:h val="0.74661800595432204"/>
        </c:manualLayout>
      </c:layout>
      <c:barChart>
        <c:barDir val="col"/>
        <c:grouping val="clustered"/>
        <c:varyColors val="0"/>
        <c:ser>
          <c:idx val="0"/>
          <c:order val="0"/>
          <c:tx>
            <c:strRef>
              <c:f>Sheet1!$B$1</c:f>
              <c:strCache>
                <c:ptCount val="1"/>
                <c:pt idx="0">
                  <c:v>Baseline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Sheet1!$B$8:$B$12</c:f>
                <c:numCache>
                  <c:formatCode>General</c:formatCode>
                  <c:ptCount val="5"/>
                  <c:pt idx="0">
                    <c:v>5</c:v>
                  </c:pt>
                  <c:pt idx="1">
                    <c:v>5.3</c:v>
                  </c:pt>
                  <c:pt idx="3">
                    <c:v>5</c:v>
                  </c:pt>
                  <c:pt idx="4">
                    <c:v>5.0999999999999996</c:v>
                  </c:pt>
                </c:numCache>
              </c:numRef>
            </c:plus>
            <c:minus>
              <c:numRef>
                <c:f>Sheet1!$B$8:$B$12</c:f>
                <c:numCache>
                  <c:formatCode>General</c:formatCode>
                  <c:ptCount val="5"/>
                  <c:pt idx="0">
                    <c:v>5</c:v>
                  </c:pt>
                  <c:pt idx="1">
                    <c:v>5.3</c:v>
                  </c:pt>
                  <c:pt idx="3">
                    <c:v>5</c:v>
                  </c:pt>
                  <c:pt idx="4">
                    <c:v>5.0999999999999996</c:v>
                  </c:pt>
                </c:numCache>
              </c:numRef>
            </c:minus>
            <c:spPr>
              <a:noFill/>
              <a:ln w="9525" cap="flat" cmpd="sng" algn="ctr">
                <a:solidFill>
                  <a:schemeClr val="tx1">
                    <a:lumMod val="65000"/>
                    <a:lumOff val="35000"/>
                  </a:schemeClr>
                </a:solidFill>
                <a:round/>
              </a:ln>
              <a:effectLst/>
            </c:spPr>
          </c:errBars>
          <c:cat>
            <c:strRef>
              <c:f>Sheet1!$A$2:$A$6</c:f>
              <c:strCache>
                <c:ptCount val="5"/>
                <c:pt idx="0">
                  <c:v>Baseline  30 days
</c:v>
                </c:pt>
                <c:pt idx="1">
                  <c:v>Baseline  30 days
</c:v>
                </c:pt>
                <c:pt idx="3">
                  <c:v>Baseline  30 days</c:v>
                </c:pt>
                <c:pt idx="4">
                  <c:v>Baseline  30 days</c:v>
                </c:pt>
              </c:strCache>
            </c:strRef>
          </c:cat>
          <c:val>
            <c:numRef>
              <c:f>Sheet1!$B$2:$B$6</c:f>
              <c:numCache>
                <c:formatCode>General</c:formatCode>
                <c:ptCount val="5"/>
                <c:pt idx="0">
                  <c:v>28.8</c:v>
                </c:pt>
                <c:pt idx="1">
                  <c:v>32.200000000000003</c:v>
                </c:pt>
                <c:pt idx="3">
                  <c:v>28.9</c:v>
                </c:pt>
                <c:pt idx="4">
                  <c:v>31.6</c:v>
                </c:pt>
              </c:numCache>
            </c:numRef>
          </c:val>
          <c:extLst xmlns:c16r2="http://schemas.microsoft.com/office/drawing/2015/06/chart">
            <c:ext xmlns:c16="http://schemas.microsoft.com/office/drawing/2014/chart" uri="{C3380CC4-5D6E-409C-BE32-E72D297353CC}">
              <c16:uniqueId val="{00000000-AE9B-4D80-A6E9-89CAD49CD96E}"/>
            </c:ext>
          </c:extLst>
        </c:ser>
        <c:ser>
          <c:idx val="1"/>
          <c:order val="1"/>
          <c:tx>
            <c:strRef>
              <c:f>Sheet1!$C$1</c:f>
              <c:strCache>
                <c:ptCount val="1"/>
                <c:pt idx="0">
                  <c:v>30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Sheet1!$C$8:$C$12</c:f>
                <c:numCache>
                  <c:formatCode>General</c:formatCode>
                  <c:ptCount val="5"/>
                  <c:pt idx="0">
                    <c:v>5</c:v>
                  </c:pt>
                  <c:pt idx="1">
                    <c:v>5.2</c:v>
                  </c:pt>
                  <c:pt idx="3">
                    <c:v>5.2</c:v>
                  </c:pt>
                  <c:pt idx="4">
                    <c:v>5.0999999999999996</c:v>
                  </c:pt>
                </c:numCache>
              </c:numRef>
            </c:plus>
            <c:minus>
              <c:numRef>
                <c:f>Sheet1!$C$8:$C$12</c:f>
                <c:numCache>
                  <c:formatCode>General</c:formatCode>
                  <c:ptCount val="5"/>
                  <c:pt idx="0">
                    <c:v>5</c:v>
                  </c:pt>
                  <c:pt idx="1">
                    <c:v>5.2</c:v>
                  </c:pt>
                  <c:pt idx="3">
                    <c:v>5.2</c:v>
                  </c:pt>
                  <c:pt idx="4">
                    <c:v>5.0999999999999996</c:v>
                  </c:pt>
                </c:numCache>
              </c:numRef>
            </c:minus>
            <c:spPr>
              <a:noFill/>
              <a:ln w="9525" cap="flat" cmpd="sng" algn="ctr">
                <a:solidFill>
                  <a:schemeClr val="tx1">
                    <a:lumMod val="65000"/>
                    <a:lumOff val="35000"/>
                  </a:schemeClr>
                </a:solidFill>
                <a:round/>
              </a:ln>
              <a:effectLst/>
            </c:spPr>
          </c:errBars>
          <c:cat>
            <c:strRef>
              <c:f>Sheet1!$A$2:$A$6</c:f>
              <c:strCache>
                <c:ptCount val="5"/>
                <c:pt idx="0">
                  <c:v>Baseline  30 days
</c:v>
                </c:pt>
                <c:pt idx="1">
                  <c:v>Baseline  30 days
</c:v>
                </c:pt>
                <c:pt idx="3">
                  <c:v>Baseline  30 days</c:v>
                </c:pt>
                <c:pt idx="4">
                  <c:v>Baseline  30 days</c:v>
                </c:pt>
              </c:strCache>
            </c:strRef>
          </c:cat>
          <c:val>
            <c:numRef>
              <c:f>Sheet1!$C$2:$C$6</c:f>
              <c:numCache>
                <c:formatCode>0.0</c:formatCode>
                <c:ptCount val="5"/>
                <c:pt idx="0" formatCode="General">
                  <c:v>25.9</c:v>
                </c:pt>
                <c:pt idx="1">
                  <c:v>29</c:v>
                </c:pt>
                <c:pt idx="3" formatCode="General">
                  <c:v>25.9</c:v>
                </c:pt>
                <c:pt idx="4" formatCode="General">
                  <c:v>28.8</c:v>
                </c:pt>
              </c:numCache>
            </c:numRef>
          </c:val>
          <c:extLst xmlns:c16r2="http://schemas.microsoft.com/office/drawing/2015/06/chart">
            <c:ext xmlns:c16="http://schemas.microsoft.com/office/drawing/2014/chart" uri="{C3380CC4-5D6E-409C-BE32-E72D297353CC}">
              <c16:uniqueId val="{00000000-14AD-44D4-A7DF-DA6B12840DC8}"/>
            </c:ext>
          </c:extLst>
        </c:ser>
        <c:dLbls>
          <c:showLegendKey val="0"/>
          <c:showVal val="0"/>
          <c:showCatName val="0"/>
          <c:showSerName val="0"/>
          <c:showPercent val="0"/>
          <c:showBubbleSize val="0"/>
        </c:dLbls>
        <c:gapWidth val="91"/>
        <c:overlap val="-27"/>
        <c:axId val="404375312"/>
        <c:axId val="404375856"/>
      </c:barChart>
      <c:catAx>
        <c:axId val="40437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04375856"/>
        <c:crosses val="autoZero"/>
        <c:auto val="1"/>
        <c:lblAlgn val="ctr"/>
        <c:lblOffset val="100"/>
        <c:noMultiLvlLbl val="0"/>
      </c:catAx>
      <c:valAx>
        <c:axId val="404375856"/>
        <c:scaling>
          <c:orientation val="minMax"/>
          <c:max val="4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b="1" dirty="0"/>
                  <a:t>Annular</a:t>
                </a:r>
                <a:r>
                  <a:rPr lang="en-US" sz="1400" b="1" baseline="0" dirty="0"/>
                  <a:t> </a:t>
                </a:r>
                <a:r>
                  <a:rPr lang="en-US" sz="1400" b="1" dirty="0"/>
                  <a:t>Dimension</a:t>
                </a:r>
                <a:r>
                  <a:rPr lang="en-US" sz="1400" b="1" baseline="0" dirty="0"/>
                  <a:t>  (mm)</a:t>
                </a:r>
                <a:endParaRPr lang="en-US" sz="1400" b="1" dirty="0"/>
              </a:p>
            </c:rich>
          </c:tx>
          <c:layout>
            <c:manualLayout>
              <c:xMode val="edge"/>
              <c:yMode val="edge"/>
              <c:x val="4.0727580620377943E-2"/>
              <c:y val="0.143751284999344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75312"/>
        <c:crosses val="autoZero"/>
        <c:crossBetween val="between"/>
        <c:majorUnit val="10"/>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bg2">
                    <a:lumMod val="95000"/>
                    <a:lumOff val="5000"/>
                  </a:schemeClr>
                </a:solidFill>
              </a:rPr>
              <a:t>Clip Size Use by # of Clips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4633137400636"/>
          <c:y val="0.12567009879424038"/>
          <c:w val="0.76927477301952774"/>
          <c:h val="0.59082596019717404"/>
        </c:manualLayout>
      </c:layout>
      <c:barChart>
        <c:barDir val="col"/>
        <c:grouping val="percentStacked"/>
        <c:varyColors val="0"/>
        <c:ser>
          <c:idx val="0"/>
          <c:order val="0"/>
          <c:tx>
            <c:v>XTR Only</c:v>
          </c:tx>
          <c:spPr>
            <a:solidFill>
              <a:schemeClr val="accent1"/>
            </a:solidFill>
            <a:ln>
              <a:noFill/>
            </a:ln>
            <a:effectLst/>
          </c:spPr>
          <c:invertIfNegative val="0"/>
          <c:dLbls>
            <c:delete val="1"/>
          </c:dLbls>
          <c:cat>
            <c:multiLvlStrRef>
              <c:f>Sheet1!$Y$2:$AA$4</c:f>
              <c:multiLvlStrCache>
                <c:ptCount val="3"/>
                <c:lvl>
                  <c:pt idx="0">
                    <c:v>1 Clip</c:v>
                  </c:pt>
                  <c:pt idx="1">
                    <c:v>2 Clips</c:v>
                  </c:pt>
                  <c:pt idx="2">
                    <c:v>3 or more clips</c:v>
                  </c:pt>
                </c:lvl>
                <c:lvl>
                  <c:pt idx="0">
                    <c:v>52%</c:v>
                  </c:pt>
                  <c:pt idx="1">
                    <c:v>43%</c:v>
                  </c:pt>
                  <c:pt idx="2">
                    <c:v>5%</c:v>
                  </c:pt>
                </c:lvl>
                <c:lvl>
                  <c:pt idx="0">
                    <c:v>(217 pts)</c:v>
                  </c:pt>
                  <c:pt idx="1">
                    <c:v>(180 pts)</c:v>
                  </c:pt>
                  <c:pt idx="2">
                    <c:v>(23 pts)</c:v>
                  </c:pt>
                </c:lvl>
              </c:multiLvlStrCache>
            </c:multiLvlStrRef>
          </c:cat>
          <c:val>
            <c:numRef>
              <c:f>(Sheet1!$U$2:$U$3,Sheet1!$U$7)</c:f>
              <c:numCache>
                <c:formatCode>0.0%</c:formatCode>
                <c:ptCount val="3"/>
                <c:pt idx="0">
                  <c:v>0.2857142857142857</c:v>
                </c:pt>
                <c:pt idx="1">
                  <c:v>0.15980629539951574</c:v>
                </c:pt>
                <c:pt idx="2">
                  <c:v>1.6666666666666666E-2</c:v>
                </c:pt>
              </c:numCache>
            </c:numRef>
          </c:val>
          <c:extLst xmlns:c16r2="http://schemas.microsoft.com/office/drawing/2015/06/chart">
            <c:ext xmlns:c16="http://schemas.microsoft.com/office/drawing/2014/chart" uri="{C3380CC4-5D6E-409C-BE32-E72D297353CC}">
              <c16:uniqueId val="{00000001-9BDE-4AAE-9D12-9FE7B374AD69}"/>
            </c:ext>
          </c:extLst>
        </c:ser>
        <c:ser>
          <c:idx val="1"/>
          <c:order val="1"/>
          <c:tx>
            <c:v>NTR Only</c:v>
          </c:tx>
          <c:spPr>
            <a:solidFill>
              <a:schemeClr val="accent2"/>
            </a:solidFill>
            <a:ln>
              <a:noFill/>
            </a:ln>
            <a:effectLst/>
          </c:spPr>
          <c:invertIfNegative val="0"/>
          <c:dLbls>
            <c:delete val="1"/>
          </c:dLbls>
          <c:cat>
            <c:multiLvlStrRef>
              <c:f>Sheet1!$Y$2:$AA$4</c:f>
              <c:multiLvlStrCache>
                <c:ptCount val="3"/>
                <c:lvl>
                  <c:pt idx="0">
                    <c:v>1 Clip</c:v>
                  </c:pt>
                  <c:pt idx="1">
                    <c:v>2 Clips</c:v>
                  </c:pt>
                  <c:pt idx="2">
                    <c:v>3 or more clips</c:v>
                  </c:pt>
                </c:lvl>
                <c:lvl>
                  <c:pt idx="0">
                    <c:v>52%</c:v>
                  </c:pt>
                  <c:pt idx="1">
                    <c:v>43%</c:v>
                  </c:pt>
                  <c:pt idx="2">
                    <c:v>5%</c:v>
                  </c:pt>
                </c:lvl>
                <c:lvl>
                  <c:pt idx="0">
                    <c:v>(217 pts)</c:v>
                  </c:pt>
                  <c:pt idx="1">
                    <c:v>(180 pts)</c:v>
                  </c:pt>
                  <c:pt idx="2">
                    <c:v>(23 pts)</c:v>
                  </c:pt>
                </c:lvl>
              </c:multiLvlStrCache>
            </c:multiLvlStrRef>
          </c:cat>
          <c:val>
            <c:numRef>
              <c:f>(Sheet1!$V$2:$V$3,Sheet1!$V$7)</c:f>
              <c:numCache>
                <c:formatCode>0.0%</c:formatCode>
                <c:ptCount val="3"/>
                <c:pt idx="0">
                  <c:v>0.23095238095238096</c:v>
                </c:pt>
                <c:pt idx="1">
                  <c:v>0.10714285714285714</c:v>
                </c:pt>
                <c:pt idx="2">
                  <c:v>9.5238095238095247E-3</c:v>
                </c:pt>
              </c:numCache>
            </c:numRef>
          </c:val>
          <c:extLst xmlns:c16r2="http://schemas.microsoft.com/office/drawing/2015/06/chart">
            <c:ext xmlns:c16="http://schemas.microsoft.com/office/drawing/2014/chart" uri="{C3380CC4-5D6E-409C-BE32-E72D297353CC}">
              <c16:uniqueId val="{00000003-9BDE-4AAE-9D12-9FE7B374AD69}"/>
            </c:ext>
          </c:extLst>
        </c:ser>
        <c:ser>
          <c:idx val="2"/>
          <c:order val="2"/>
          <c:tx>
            <c:v>Both NTR &amp; XTR</c:v>
          </c:tx>
          <c:spPr>
            <a:solidFill>
              <a:schemeClr val="accent3"/>
            </a:solidFill>
            <a:ln>
              <a:noFill/>
            </a:ln>
            <a:effectLst/>
          </c:spPr>
          <c:invertIfNegative val="0"/>
          <c:dLbls>
            <c:delete val="1"/>
          </c:dLbls>
          <c:cat>
            <c:multiLvlStrRef>
              <c:f>Sheet1!$Y$2:$AA$4</c:f>
              <c:multiLvlStrCache>
                <c:ptCount val="3"/>
                <c:lvl>
                  <c:pt idx="0">
                    <c:v>1 Clip</c:v>
                  </c:pt>
                  <c:pt idx="1">
                    <c:v>2 Clips</c:v>
                  </c:pt>
                  <c:pt idx="2">
                    <c:v>3 or more clips</c:v>
                  </c:pt>
                </c:lvl>
                <c:lvl>
                  <c:pt idx="0">
                    <c:v>52%</c:v>
                  </c:pt>
                  <c:pt idx="1">
                    <c:v>43%</c:v>
                  </c:pt>
                  <c:pt idx="2">
                    <c:v>5%</c:v>
                  </c:pt>
                </c:lvl>
                <c:lvl>
                  <c:pt idx="0">
                    <c:v>(217 pts)</c:v>
                  </c:pt>
                  <c:pt idx="1">
                    <c:v>(180 pts)</c:v>
                  </c:pt>
                  <c:pt idx="2">
                    <c:v>(23 pts)</c:v>
                  </c:pt>
                </c:lvl>
              </c:multiLvlStrCache>
            </c:multiLvlStrRef>
          </c:cat>
          <c:val>
            <c:numRef>
              <c:f>(Sheet1!$W$2:$W$3,Sheet1!$W$7)</c:f>
              <c:numCache>
                <c:formatCode>0.0%</c:formatCode>
                <c:ptCount val="3"/>
                <c:pt idx="0">
                  <c:v>0</c:v>
                </c:pt>
                <c:pt idx="1">
                  <c:v>0.16190476190476191</c:v>
                </c:pt>
                <c:pt idx="2">
                  <c:v>2.8571428571428571E-2</c:v>
                </c:pt>
              </c:numCache>
            </c:numRef>
          </c:val>
          <c:extLst xmlns:c16r2="http://schemas.microsoft.com/office/drawing/2015/06/chart">
            <c:ext xmlns:c16="http://schemas.microsoft.com/office/drawing/2014/chart" uri="{C3380CC4-5D6E-409C-BE32-E72D297353CC}">
              <c16:uniqueId val="{00000006-9BDE-4AAE-9D12-9FE7B374AD69}"/>
            </c:ext>
          </c:extLst>
        </c:ser>
        <c:dLbls>
          <c:dLblPos val="ctr"/>
          <c:showLegendKey val="0"/>
          <c:showVal val="1"/>
          <c:showCatName val="0"/>
          <c:showSerName val="0"/>
          <c:showPercent val="0"/>
          <c:showBubbleSize val="0"/>
        </c:dLbls>
        <c:gapWidth val="150"/>
        <c:overlap val="100"/>
        <c:axId val="354939616"/>
        <c:axId val="354936352"/>
      </c:barChart>
      <c:catAx>
        <c:axId val="354939616"/>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000" b="1" i="0" u="none" strike="noStrike" kern="1200" baseline="0">
                <a:solidFill>
                  <a:schemeClr val="bg2">
                    <a:lumMod val="95000"/>
                    <a:lumOff val="5000"/>
                  </a:schemeClr>
                </a:solidFill>
                <a:latin typeface="+mn-lt"/>
                <a:ea typeface="+mn-ea"/>
                <a:cs typeface="+mn-cs"/>
              </a:defRPr>
            </a:pPr>
            <a:endParaRPr lang="en-US"/>
          </a:p>
        </c:txPr>
        <c:crossAx val="354936352"/>
        <c:crosses val="autoZero"/>
        <c:auto val="1"/>
        <c:lblAlgn val="ctr"/>
        <c:lblOffset val="100"/>
        <c:noMultiLvlLbl val="0"/>
      </c:catAx>
      <c:valAx>
        <c:axId val="354936352"/>
        <c:scaling>
          <c:orientation val="minMax"/>
        </c:scaling>
        <c:delete val="0"/>
        <c:axPos val="l"/>
        <c:numFmt formatCode="0%" sourceLinked="1"/>
        <c:majorTickMark val="none"/>
        <c:minorTickMark val="none"/>
        <c:tickLblPos val="nextTo"/>
        <c:spPr>
          <a:noFill/>
          <a:ln>
            <a:solidFill>
              <a:srgbClr val="FFFFFF"/>
            </a:solidFill>
          </a:ln>
          <a:effectLst/>
        </c:spPr>
        <c:txPr>
          <a:bodyPr rot="-60000000" spcFirstLastPara="1" vertOverflow="ellipsis" vert="horz" wrap="square" anchor="ctr" anchorCtr="1"/>
          <a:lstStyle/>
          <a:p>
            <a:pPr>
              <a:defRPr sz="1000" b="1" i="0" u="none" strike="noStrike" kern="1200" baseline="0">
                <a:solidFill>
                  <a:schemeClr val="bg2">
                    <a:lumMod val="95000"/>
                    <a:lumOff val="5000"/>
                  </a:schemeClr>
                </a:solidFill>
                <a:latin typeface="+mn-lt"/>
                <a:ea typeface="+mn-ea"/>
                <a:cs typeface="+mn-cs"/>
              </a:defRPr>
            </a:pPr>
            <a:endParaRPr lang="en-US"/>
          </a:p>
        </c:txPr>
        <c:crossAx val="354939616"/>
        <c:crosses val="autoZero"/>
        <c:crossBetween val="between"/>
      </c:valAx>
      <c:spPr>
        <a:noFill/>
        <a:ln>
          <a:noFill/>
        </a:ln>
        <a:effectLst/>
      </c:spPr>
    </c:plotArea>
    <c:legend>
      <c:legendPos val="b"/>
      <c:layout>
        <c:manualLayout>
          <c:xMode val="edge"/>
          <c:yMode val="edge"/>
          <c:x val="4.4185420044997481E-2"/>
          <c:y val="0.91125596194740177"/>
          <c:w val="0.8999999160807941"/>
          <c:h val="6.50143451264395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2">
                  <a:lumMod val="95000"/>
                  <a:lumOff val="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2453560451917E-2"/>
          <c:y val="0.15233470928526954"/>
          <c:w val="0.72380631530048156"/>
          <c:h val="0.63517610255079948"/>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N=420</c:v>
                </c:pt>
                <c:pt idx="1">
                  <c:v>Discharge
N=403</c:v>
                </c:pt>
                <c:pt idx="2">
                  <c:v>30 Days
N=365</c:v>
                </c:pt>
              </c:strCache>
            </c:strRef>
          </c:cat>
          <c:val>
            <c:numRef>
              <c:f>Sheet1!$B$2:$B$4</c:f>
              <c:numCache>
                <c:formatCode>0.0%</c:formatCode>
                <c:ptCount val="3"/>
                <c:pt idx="0">
                  <c:v>0</c:v>
                </c:pt>
                <c:pt idx="1">
                  <c:v>0.377</c:v>
                </c:pt>
                <c:pt idx="2">
                  <c:v>0.27700000000000002</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N=420</c:v>
                </c:pt>
                <c:pt idx="1">
                  <c:v>Discharge
N=403</c:v>
                </c:pt>
                <c:pt idx="2">
                  <c:v>30 Days
N=365</c:v>
                </c:pt>
              </c:strCache>
            </c:strRef>
          </c:cat>
          <c:val>
            <c:numRef>
              <c:f>Sheet1!$C$2:$C$4</c:f>
              <c:numCache>
                <c:formatCode>0.0%</c:formatCode>
                <c:ptCount val="3"/>
                <c:pt idx="0">
                  <c:v>5.5E-2</c:v>
                </c:pt>
                <c:pt idx="1">
                  <c:v>0.49099999999999999</c:v>
                </c:pt>
                <c:pt idx="2">
                  <c:v>0.59199999999999997</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N=420</c:v>
                </c:pt>
                <c:pt idx="1">
                  <c:v>Discharge
N=403</c:v>
                </c:pt>
                <c:pt idx="2">
                  <c:v>30 Days
N=365</c:v>
                </c:pt>
              </c:strCache>
            </c:strRef>
          </c:cat>
          <c:val>
            <c:numRef>
              <c:f>Sheet1!$D$2:$D$4</c:f>
              <c:numCache>
                <c:formatCode>0.0%</c:formatCode>
                <c:ptCount val="3"/>
                <c:pt idx="0">
                  <c:v>0.28100000000000003</c:v>
                </c:pt>
                <c:pt idx="1">
                  <c:v>0.10199999999999999</c:v>
                </c:pt>
                <c:pt idx="2">
                  <c:v>0.104</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dLbl>
              <c:idx val="1"/>
              <c:layout>
                <c:manualLayout>
                  <c:x val="-7.7833805128823271E-17"/>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N=420</c:v>
                </c:pt>
                <c:pt idx="1">
                  <c:v>Discharge
N=403</c:v>
                </c:pt>
                <c:pt idx="2">
                  <c:v>30 Days
N=365</c:v>
                </c:pt>
              </c:strCache>
            </c:strRef>
          </c:cat>
          <c:val>
            <c:numRef>
              <c:f>Sheet1!$E$2:$E$4</c:f>
              <c:numCache>
                <c:formatCode>0.0%</c:formatCode>
                <c:ptCount val="3"/>
                <c:pt idx="0">
                  <c:v>0.33100000000000002</c:v>
                </c:pt>
                <c:pt idx="1">
                  <c:v>2.1999999999999999E-2</c:v>
                </c:pt>
                <c:pt idx="2">
                  <c:v>2.1999999999999999E-2</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layout>
                <c:manualLayout>
                  <c:x val="-8.8587816601156257E-6"/>
                  <c:y val="-3.88615294106483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15:layout/>
                </c:ext>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N=420</c:v>
                </c:pt>
                <c:pt idx="1">
                  <c:v>Discharge
N=403</c:v>
                </c:pt>
                <c:pt idx="2">
                  <c:v>30 Days
N=365</c:v>
                </c:pt>
              </c:strCache>
            </c:strRef>
          </c:cat>
          <c:val>
            <c:numRef>
              <c:f>Sheet1!$F$2:$F$4</c:f>
              <c:numCache>
                <c:formatCode>0.0%</c:formatCode>
                <c:ptCount val="3"/>
                <c:pt idx="0">
                  <c:v>0.33300000000000002</c:v>
                </c:pt>
                <c:pt idx="1">
                  <c:v>8.0000000000000002E-3</c:v>
                </c:pt>
                <c:pt idx="2">
                  <c:v>5.0000000000000001E-3</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120"/>
        <c:overlap val="100"/>
        <c:axId val="1803019056"/>
        <c:axId val="1803020688"/>
      </c:barChart>
      <c:catAx>
        <c:axId val="180301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3020688"/>
        <c:crosses val="autoZero"/>
        <c:auto val="1"/>
        <c:lblAlgn val="ctr"/>
        <c:lblOffset val="100"/>
        <c:noMultiLvlLbl val="0"/>
      </c:catAx>
      <c:valAx>
        <c:axId val="1803020688"/>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3019056"/>
        <c:crosses val="autoZero"/>
        <c:crossBetween val="between"/>
        <c:majorUnit val="0.2"/>
      </c:valAx>
      <c:spPr>
        <a:noFill/>
        <a:ln>
          <a:noFill/>
        </a:ln>
        <a:effectLst/>
      </c:spPr>
    </c:plotArea>
    <c:legend>
      <c:legendPos val="b"/>
      <c:layout>
        <c:manualLayout>
          <c:xMode val="edge"/>
          <c:yMode val="edge"/>
          <c:x val="0.13077585485148469"/>
          <c:y val="0.92630071181635654"/>
          <c:w val="0.60889716198233323"/>
          <c:h val="7.28128304175219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dirty="0">
                <a:solidFill>
                  <a:schemeClr val="bg2">
                    <a:lumMod val="95000"/>
                    <a:lumOff val="5000"/>
                  </a:schemeClr>
                </a:solidFill>
              </a:rPr>
              <a:t>Clip Size Use in Primary</a:t>
            </a:r>
            <a:r>
              <a:rPr lang="en-US" sz="2000" baseline="0" dirty="0">
                <a:solidFill>
                  <a:schemeClr val="bg2">
                    <a:lumMod val="95000"/>
                    <a:lumOff val="5000"/>
                  </a:schemeClr>
                </a:solidFill>
              </a:rPr>
              <a:t> </a:t>
            </a:r>
            <a:r>
              <a:rPr lang="en-US" sz="2000" dirty="0">
                <a:solidFill>
                  <a:schemeClr val="bg2">
                    <a:lumMod val="95000"/>
                    <a:lumOff val="5000"/>
                  </a:schemeClr>
                </a:solidFill>
              </a:rPr>
              <a:t>MR</a:t>
            </a:r>
          </a:p>
        </c:rich>
      </c:tx>
      <c:layout>
        <c:manualLayout>
          <c:xMode val="edge"/>
          <c:yMode val="edge"/>
          <c:x val="0.15234884197122803"/>
          <c:y val="5.581295258365578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96A-46A1-84D0-9A100BF1BFF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96A-46A1-84D0-9A100BF1BFF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96A-46A1-84D0-9A100BF1BFF7}"/>
              </c:ext>
            </c:extLst>
          </c:dPt>
          <c:dLbls>
            <c:dLbl>
              <c:idx val="0"/>
              <c:layout>
                <c:manualLayout>
                  <c:x val="-0.19371330639591111"/>
                  <c:y val="-1.2620886852676769E-2"/>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6A-46A1-84D0-9A100BF1BFF7}"/>
                </c:ext>
                <c:ext xmlns:c15="http://schemas.microsoft.com/office/drawing/2012/chart" uri="{CE6537A1-D6FC-4f65-9D91-7224C49458BB}">
                  <c15:layout>
                    <c:manualLayout>
                      <c:w val="0.25310672514619881"/>
                      <c:h val="0.10500273959052432"/>
                    </c:manualLayout>
                  </c15:layout>
                </c:ext>
              </c:extLst>
            </c:dLbl>
            <c:dLbl>
              <c:idx val="1"/>
              <c:layout>
                <c:manualLayout>
                  <c:x val="0.25339135239673982"/>
                  <c:y val="-0.25199495522058107"/>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6A-46A1-84D0-9A100BF1BFF7}"/>
                </c:ext>
                <c:ext xmlns:c15="http://schemas.microsoft.com/office/drawing/2012/chart" uri="{CE6537A1-D6FC-4f65-9D91-7224C49458BB}">
                  <c15:layout>
                    <c:manualLayout>
                      <c:w val="0.20740117189298707"/>
                      <c:h val="0.20368639539307837"/>
                    </c:manualLayout>
                  </c15:layout>
                </c:ext>
              </c:extLst>
            </c:dLbl>
            <c:dLbl>
              <c:idx val="2"/>
              <c:layout>
                <c:manualLayout>
                  <c:x val="0.21396256389004006"/>
                  <c:y val="0.12872440553567113"/>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6A-46A1-84D0-9A100BF1BFF7}"/>
                </c:ext>
                <c:ext xmlns:c15="http://schemas.microsoft.com/office/drawing/2012/chart" uri="{CE6537A1-D6FC-4f65-9D91-7224C49458BB}">
                  <c15:layout>
                    <c:manualLayout>
                      <c:w val="0.26041666666666669"/>
                      <c:h val="0.10500273959052432"/>
                    </c:manualLayout>
                  </c15:layout>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Sheet1!$A$3:$A$5</c:f>
              <c:strCache>
                <c:ptCount val="3"/>
                <c:pt idx="0">
                  <c:v>XTR Only</c:v>
                </c:pt>
                <c:pt idx="1">
                  <c:v>NTR Only</c:v>
                </c:pt>
                <c:pt idx="2">
                  <c:v>Both NTR &amp; XTR</c:v>
                </c:pt>
              </c:strCache>
            </c:strRef>
          </c:cat>
          <c:val>
            <c:numRef>
              <c:f>Sheet1!$B$3:$B$5</c:f>
              <c:numCache>
                <c:formatCode>0.0%</c:formatCode>
                <c:ptCount val="3"/>
                <c:pt idx="0">
                  <c:v>0.46190476190476193</c:v>
                </c:pt>
                <c:pt idx="1">
                  <c:v>0.34761904761904761</c:v>
                </c:pt>
                <c:pt idx="2">
                  <c:v>0.19047619047619047</c:v>
                </c:pt>
              </c:numCache>
            </c:numRef>
          </c:val>
          <c:extLst xmlns:c16r2="http://schemas.microsoft.com/office/drawing/2015/06/chart">
            <c:ext xmlns:c16="http://schemas.microsoft.com/office/drawing/2014/chart" uri="{C3380CC4-5D6E-409C-BE32-E72D297353CC}">
              <c16:uniqueId val="{00000006-896A-46A1-84D0-9A100BF1BFF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27642905017176E-2"/>
          <c:y val="0.10364564684817361"/>
          <c:w val="0.78110750986239941"/>
          <c:h val="0.66133188612979921"/>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N=141</c:v>
                </c:pt>
                <c:pt idx="1">
                  <c:v>Discharge
N=133</c:v>
                </c:pt>
                <c:pt idx="2">
                  <c:v>30 days
N=125</c:v>
                </c:pt>
                <c:pt idx="4">
                  <c:v>Baseline
N=279</c:v>
                </c:pt>
                <c:pt idx="5">
                  <c:v>Discharge
N=268</c:v>
                </c:pt>
                <c:pt idx="6">
                  <c:v>30 Days
N=238</c:v>
                </c:pt>
              </c:strCache>
            </c:strRef>
          </c:cat>
          <c:val>
            <c:numRef>
              <c:f>Sheet1!$B$2:$B$8</c:f>
              <c:numCache>
                <c:formatCode>0.0%</c:formatCode>
                <c:ptCount val="7"/>
                <c:pt idx="0">
                  <c:v>0</c:v>
                </c:pt>
                <c:pt idx="1">
                  <c:v>0.504</c:v>
                </c:pt>
                <c:pt idx="2">
                  <c:v>0.40799999999999997</c:v>
                </c:pt>
                <c:pt idx="4">
                  <c:v>0</c:v>
                </c:pt>
                <c:pt idx="5">
                  <c:v>0.313</c:v>
                </c:pt>
                <c:pt idx="6">
                  <c:v>0.21</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1-B389-4876-97F1-C345307F818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658B-477F-B537-6ADC364EE49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N=141</c:v>
                </c:pt>
                <c:pt idx="1">
                  <c:v>Discharge
N=133</c:v>
                </c:pt>
                <c:pt idx="2">
                  <c:v>30 days
N=125</c:v>
                </c:pt>
                <c:pt idx="4">
                  <c:v>Baseline
N=279</c:v>
                </c:pt>
                <c:pt idx="5">
                  <c:v>Discharge
N=268</c:v>
                </c:pt>
                <c:pt idx="6">
                  <c:v>30 Days
N=238</c:v>
                </c:pt>
              </c:strCache>
            </c:strRef>
          </c:cat>
          <c:val>
            <c:numRef>
              <c:f>Sheet1!$C$2:$C$8</c:f>
              <c:numCache>
                <c:formatCode>0.0%</c:formatCode>
                <c:ptCount val="7"/>
                <c:pt idx="0">
                  <c:v>0.16300000000000001</c:v>
                </c:pt>
                <c:pt idx="1">
                  <c:v>0.46500000000000002</c:v>
                </c:pt>
                <c:pt idx="2">
                  <c:v>0.54400000000000004</c:v>
                </c:pt>
                <c:pt idx="4">
                  <c:v>0</c:v>
                </c:pt>
                <c:pt idx="5">
                  <c:v>0.50800000000000001</c:v>
                </c:pt>
                <c:pt idx="6">
                  <c:v>0.61799999999999999</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0-B389-4876-97F1-C345307F818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658B-477F-B537-6ADC364EE49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N=141</c:v>
                </c:pt>
                <c:pt idx="1">
                  <c:v>Discharge
N=133</c:v>
                </c:pt>
                <c:pt idx="2">
                  <c:v>30 days
N=125</c:v>
                </c:pt>
                <c:pt idx="4">
                  <c:v>Baseline
N=279</c:v>
                </c:pt>
                <c:pt idx="5">
                  <c:v>Discharge
N=268</c:v>
                </c:pt>
                <c:pt idx="6">
                  <c:v>30 Days
N=238</c:v>
                </c:pt>
              </c:strCache>
            </c:strRef>
          </c:cat>
          <c:val>
            <c:numRef>
              <c:f>Sheet1!$D$2:$D$8</c:f>
              <c:numCache>
                <c:formatCode>0.0%</c:formatCode>
                <c:ptCount val="7"/>
                <c:pt idx="0">
                  <c:v>0.83699999999999997</c:v>
                </c:pt>
                <c:pt idx="1">
                  <c:v>2.3E-2</c:v>
                </c:pt>
                <c:pt idx="2">
                  <c:v>0.04</c:v>
                </c:pt>
                <c:pt idx="4">
                  <c:v>0</c:v>
                </c:pt>
                <c:pt idx="5">
                  <c:v>0.13800000000000001</c:v>
                </c:pt>
                <c:pt idx="6">
                  <c:v>0.13500000000000001</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5-136B-4256-95CE-6C732C5FEC98}"/>
                </c:ext>
                <c:ext xmlns:c15="http://schemas.microsoft.com/office/drawing/2012/chart" uri="{CE6537A1-D6FC-4f65-9D91-7224C49458BB}"/>
              </c:extLst>
            </c:dLbl>
            <c:dLbl>
              <c:idx val="1"/>
              <c:layout>
                <c:manualLayout>
                  <c:x val="1.0129256581068243E-3"/>
                  <c:y val="-2.997453013308503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15:layout>
                    <c:manualLayout>
                      <c:w val="9.5259448353717316E-2"/>
                      <c:h val="6.6388295471250289E-2"/>
                    </c:manualLayout>
                  </c15:layout>
                </c:ext>
              </c:extLst>
            </c:dLbl>
            <c:dLbl>
              <c:idx val="2"/>
              <c:layout>
                <c:manualLayout>
                  <c:x val="-1.512985105316868E-3"/>
                  <c:y val="-2.5674919704504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36B-4256-95CE-6C732C5FEC98}"/>
                </c:ext>
                <c:ext xmlns:c15="http://schemas.microsoft.com/office/drawing/2012/chart" uri="{CE6537A1-D6FC-4f65-9D91-7224C49458BB}">
                  <c15:layout/>
                </c:ext>
              </c:extLst>
            </c:dLbl>
            <c:dLbl>
              <c:idx val="5"/>
              <c:layout/>
              <c:tx>
                <c:rich>
                  <a:bodyPr/>
                  <a:lstStyle/>
                  <a:p>
                    <a:fld id="{44B029BC-30A8-45F8-9277-CD8179731557}" type="VALUE">
                      <a:rPr lang="en-US" sz="120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58B-477F-B537-6ADC364EE4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N=141</c:v>
                </c:pt>
                <c:pt idx="1">
                  <c:v>Discharge
N=133</c:v>
                </c:pt>
                <c:pt idx="2">
                  <c:v>30 days
N=125</c:v>
                </c:pt>
                <c:pt idx="4">
                  <c:v>Baseline
N=279</c:v>
                </c:pt>
                <c:pt idx="5">
                  <c:v>Discharge
N=268</c:v>
                </c:pt>
                <c:pt idx="6">
                  <c:v>30 Days
N=238</c:v>
                </c:pt>
              </c:strCache>
            </c:strRef>
          </c:cat>
          <c:val>
            <c:numRef>
              <c:f>Sheet1!$E$2:$E$8</c:f>
              <c:numCache>
                <c:formatCode>0.0%</c:formatCode>
                <c:ptCount val="7"/>
                <c:pt idx="0">
                  <c:v>0</c:v>
                </c:pt>
                <c:pt idx="1">
                  <c:v>8.0000000000000002E-3</c:v>
                </c:pt>
                <c:pt idx="2">
                  <c:v>8.0000000000000002E-3</c:v>
                </c:pt>
                <c:pt idx="4">
                  <c:v>0.498</c:v>
                </c:pt>
                <c:pt idx="5">
                  <c:v>0.03</c:v>
                </c:pt>
                <c:pt idx="6">
                  <c:v>2.9000000000000001E-2</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2-B389-4876-97F1-C345307F818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dLbl>
              <c:idx val="4"/>
              <c:layout>
                <c:manualLayout>
                  <c:x val="-5.6338177098271193E-17"/>
                  <c:y val="-3.93667615470432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E03-4FDE-AF2C-428311A580AF}"/>
                </c:ext>
                <c:ext xmlns:c15="http://schemas.microsoft.com/office/drawing/2012/chart" uri="{CE6537A1-D6FC-4f65-9D91-7224C49458BB}">
                  <c15:layout/>
                </c:ext>
              </c:extLst>
            </c:dLbl>
            <c:dLbl>
              <c:idx val="5"/>
              <c:layout>
                <c:manualLayout>
                  <c:x val="0"/>
                  <c:y val="-2.93427653765765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58B-477F-B537-6ADC364EE49D}"/>
                </c:ext>
                <c:ext xmlns:c15="http://schemas.microsoft.com/office/drawing/2012/chart" uri="{CE6537A1-D6FC-4f65-9D91-7224C49458BB}">
                  <c15:layout/>
                </c:ext>
              </c:extLst>
            </c:dLbl>
            <c:dLbl>
              <c:idx val="6"/>
              <c:layout>
                <c:manualLayout>
                  <c:x val="0"/>
                  <c:y val="-2.56749197045044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58B-477F-B537-6ADC364EE49D}"/>
                </c:ext>
                <c:ext xmlns:c15="http://schemas.microsoft.com/office/drawing/2012/chart" uri="{CE6537A1-D6FC-4f65-9D91-7224C49458BB}">
                  <c15:layout/>
                </c:ext>
              </c:extLst>
            </c:dLbl>
            <c:dLbl>
              <c:idx val="8"/>
              <c:layout>
                <c:manualLayout>
                  <c:x val="0"/>
                  <c:y val="-3.936676154704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E03-4FDE-AF2C-428311A580AF}"/>
                </c:ext>
                <c:ext xmlns:c15="http://schemas.microsoft.com/office/drawing/2012/chart" uri="{CE6537A1-D6FC-4f65-9D91-7224C49458BB}"/>
              </c:extLst>
            </c:dLbl>
            <c:dLbl>
              <c:idx val="11"/>
              <c:layout>
                <c:manualLayout>
                  <c:x val="0"/>
                  <c:y val="-3.57879650427666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E03-4FDE-AF2C-428311A580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
N=141</c:v>
                </c:pt>
                <c:pt idx="1">
                  <c:v>Discharge
N=133</c:v>
                </c:pt>
                <c:pt idx="2">
                  <c:v>30 days
N=125</c:v>
                </c:pt>
                <c:pt idx="4">
                  <c:v>Baseline
N=279</c:v>
                </c:pt>
                <c:pt idx="5">
                  <c:v>Discharge
N=268</c:v>
                </c:pt>
                <c:pt idx="6">
                  <c:v>30 Days
N=238</c:v>
                </c:pt>
              </c:strCache>
            </c:strRef>
          </c:cat>
          <c:val>
            <c:numRef>
              <c:f>Sheet1!$F$2:$F$8</c:f>
              <c:numCache>
                <c:formatCode>0.0%</c:formatCode>
                <c:ptCount val="7"/>
                <c:pt idx="0">
                  <c:v>0</c:v>
                </c:pt>
                <c:pt idx="1">
                  <c:v>0</c:v>
                </c:pt>
                <c:pt idx="2">
                  <c:v>0</c:v>
                </c:pt>
                <c:pt idx="4">
                  <c:v>0.502</c:v>
                </c:pt>
                <c:pt idx="5">
                  <c:v>1.0999999999999999E-2</c:v>
                </c:pt>
                <c:pt idx="6">
                  <c:v>8.0000000000000002E-3</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90"/>
        <c:overlap val="100"/>
        <c:axId val="192439792"/>
        <c:axId val="404377488"/>
      </c:barChart>
      <c:catAx>
        <c:axId val="19243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7488"/>
        <c:crosses val="autoZero"/>
        <c:auto val="1"/>
        <c:lblAlgn val="ctr"/>
        <c:lblOffset val="100"/>
        <c:noMultiLvlLbl val="0"/>
      </c:catAx>
      <c:valAx>
        <c:axId val="404377488"/>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92439792"/>
        <c:crosses val="autoZero"/>
        <c:crossBetween val="between"/>
        <c:majorUnit val="0.2"/>
      </c:valAx>
      <c:spPr>
        <a:noFill/>
        <a:ln>
          <a:noFill/>
        </a:ln>
        <a:effectLst/>
      </c:spPr>
    </c:plotArea>
    <c:legend>
      <c:legendPos val="b"/>
      <c:layout>
        <c:manualLayout>
          <c:xMode val="edge"/>
          <c:yMode val="edge"/>
          <c:x val="0.21074493308096967"/>
          <c:y val="0.90667111551498569"/>
          <c:w val="0.56289070694864629"/>
          <c:h val="9.278184924587430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2500760378801E-2"/>
          <c:y val="0.23211517957002156"/>
          <c:w val="0.72380631530048156"/>
          <c:h val="0.55539558124594235"/>
        </c:manualLayout>
      </c:layout>
      <c:barChart>
        <c:barDir val="col"/>
        <c:grouping val="percentStacked"/>
        <c:varyColors val="0"/>
        <c:ser>
          <c:idx val="0"/>
          <c:order val="0"/>
          <c:tx>
            <c:strRef>
              <c:f>Sheet1!$B$1</c:f>
              <c:strCache>
                <c:ptCount val="1"/>
                <c:pt idx="0">
                  <c:v>MR 0+</c:v>
                </c:pt>
              </c:strCache>
            </c:strRef>
          </c:tx>
          <c:spPr>
            <a:solidFill>
              <a:srgbClr val="385723"/>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136B-4256-95CE-6C732C5FEC98}"/>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dLbl>
            <c:dLbl>
              <c:idx val="3"/>
              <c:delete val="1"/>
              <c:extLst xmlns:c16r2="http://schemas.microsoft.com/office/drawing/2015/06/chart">
                <c:ext xmlns:c16="http://schemas.microsoft.com/office/drawing/2014/chart" uri="{C3380CC4-5D6E-409C-BE32-E72D297353CC}">
                  <c16:uniqueId val="{00000002-0C89-451C-BCC1-7527F75ACCA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FBD3-4C78-AAC4-EF6C08552AC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FBD3-4C78-AAC4-EF6C08552AC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5-FBD3-4C78-AAC4-EF6C08552AC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N=279</c:v>
                </c:pt>
                <c:pt idx="1">
                  <c:v>Discharge
N=268</c:v>
                </c:pt>
                <c:pt idx="3">
                  <c:v>Baseline
N=123</c:v>
                </c:pt>
                <c:pt idx="4">
                  <c:v>Discharge
N=123</c:v>
                </c:pt>
              </c:strCache>
            </c:strRef>
          </c:cat>
          <c:val>
            <c:numRef>
              <c:f>Sheet1!$B$2:$B$6</c:f>
              <c:numCache>
                <c:formatCode>0.0%</c:formatCode>
                <c:ptCount val="5"/>
                <c:pt idx="0">
                  <c:v>0</c:v>
                </c:pt>
                <c:pt idx="1">
                  <c:v>0.313</c:v>
                </c:pt>
                <c:pt idx="3">
                  <c:v>0</c:v>
                </c:pt>
                <c:pt idx="4">
                  <c:v>1.6E-2</c:v>
                </c:pt>
              </c:numCache>
            </c:numRef>
          </c:val>
          <c:extLst xmlns:c16r2="http://schemas.microsoft.com/office/drawing/2015/06/chart">
            <c:ext xmlns:c16="http://schemas.microsoft.com/office/drawing/2014/chart" uri="{C3380CC4-5D6E-409C-BE32-E72D297353CC}">
              <c16:uniqueId val="{00000000-136B-4256-95CE-6C732C5FEC98}"/>
            </c:ext>
          </c:extLst>
        </c:ser>
        <c:ser>
          <c:idx val="1"/>
          <c:order val="1"/>
          <c:tx>
            <c:strRef>
              <c:f>Sheet1!$C$1</c:f>
              <c:strCache>
                <c:ptCount val="1"/>
                <c:pt idx="0">
                  <c:v>MR 1+</c:v>
                </c:pt>
              </c:strCache>
            </c:strRef>
          </c:tx>
          <c:spPr>
            <a:solidFill>
              <a:srgbClr val="548235"/>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3-0C89-451C-BCC1-7527F75ACCA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0C89-451C-BCC1-7527F75ACCA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FBD3-4C78-AAC4-EF6C08552AC3}"/>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BD3-4C78-AAC4-EF6C08552AC3}"/>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N=279</c:v>
                </c:pt>
                <c:pt idx="1">
                  <c:v>Discharge
N=268</c:v>
                </c:pt>
                <c:pt idx="3">
                  <c:v>Baseline
N=123</c:v>
                </c:pt>
                <c:pt idx="4">
                  <c:v>Discharge
N=123</c:v>
                </c:pt>
              </c:strCache>
            </c:strRef>
          </c:cat>
          <c:val>
            <c:numRef>
              <c:f>Sheet1!$C$2:$C$6</c:f>
              <c:numCache>
                <c:formatCode>0.0%</c:formatCode>
                <c:ptCount val="5"/>
                <c:pt idx="0">
                  <c:v>0</c:v>
                </c:pt>
                <c:pt idx="1">
                  <c:v>0.50800000000000001</c:v>
                </c:pt>
                <c:pt idx="3">
                  <c:v>0</c:v>
                </c:pt>
                <c:pt idx="4">
                  <c:v>0.52</c:v>
                </c:pt>
              </c:numCache>
            </c:numRef>
          </c:val>
          <c:extLst xmlns:c16r2="http://schemas.microsoft.com/office/drawing/2015/06/chart">
            <c:ext xmlns:c16="http://schemas.microsoft.com/office/drawing/2014/chart" uri="{C3380CC4-5D6E-409C-BE32-E72D297353CC}">
              <c16:uniqueId val="{00000001-136B-4256-95CE-6C732C5FEC98}"/>
            </c:ext>
          </c:extLst>
        </c:ser>
        <c:ser>
          <c:idx val="2"/>
          <c:order val="2"/>
          <c:tx>
            <c:strRef>
              <c:f>Sheet1!$D$1</c:f>
              <c:strCache>
                <c:ptCount val="1"/>
                <c:pt idx="0">
                  <c:v>MR 2+</c:v>
                </c:pt>
              </c:strCache>
            </c:strRef>
          </c:tx>
          <c:spPr>
            <a:solidFill>
              <a:srgbClr val="5B9BD5"/>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4-0C89-451C-BCC1-7527F75ACCA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N=279</c:v>
                </c:pt>
                <c:pt idx="1">
                  <c:v>Discharge
N=268</c:v>
                </c:pt>
                <c:pt idx="3">
                  <c:v>Baseline
N=123</c:v>
                </c:pt>
                <c:pt idx="4">
                  <c:v>Discharge
N=123</c:v>
                </c:pt>
              </c:strCache>
            </c:strRef>
          </c:cat>
          <c:val>
            <c:numRef>
              <c:f>Sheet1!$D$2:$D$6</c:f>
              <c:numCache>
                <c:formatCode>0.0%</c:formatCode>
                <c:ptCount val="5"/>
                <c:pt idx="0">
                  <c:v>0</c:v>
                </c:pt>
                <c:pt idx="1">
                  <c:v>0.13800000000000001</c:v>
                </c:pt>
                <c:pt idx="3">
                  <c:v>9.6000000000000002E-2</c:v>
                </c:pt>
                <c:pt idx="4">
                  <c:v>0.28499999999999998</c:v>
                </c:pt>
              </c:numCache>
            </c:numRef>
          </c:val>
          <c:extLst xmlns:c16r2="http://schemas.microsoft.com/office/drawing/2015/06/chart">
            <c:ext xmlns:c16="http://schemas.microsoft.com/office/drawing/2014/chart" uri="{C3380CC4-5D6E-409C-BE32-E72D297353CC}">
              <c16:uniqueId val="{00000002-136B-4256-95CE-6C732C5FEC98}"/>
            </c:ext>
          </c:extLst>
        </c:ser>
        <c:ser>
          <c:idx val="3"/>
          <c:order val="3"/>
          <c:tx>
            <c:strRef>
              <c:f>Sheet1!$E$1</c:f>
              <c:strCache>
                <c:ptCount val="1"/>
                <c:pt idx="0">
                  <c:v>MR 3+</c:v>
                </c:pt>
              </c:strCache>
            </c:strRef>
          </c:tx>
          <c:spPr>
            <a:solidFill>
              <a:srgbClr val="ED7D31"/>
            </a:solidFill>
            <a:ln>
              <a:noFill/>
            </a:ln>
            <a:effectLst/>
          </c:spPr>
          <c:invertIfNegative val="0"/>
          <c:dLbls>
            <c:dLbl>
              <c:idx val="1"/>
              <c:layout>
                <c:manualLayout>
                  <c:x val="-7.7833805128823271E-17"/>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6B-4256-95CE-6C732C5FEC9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N=279</c:v>
                </c:pt>
                <c:pt idx="1">
                  <c:v>Discharge
N=268</c:v>
                </c:pt>
                <c:pt idx="3">
                  <c:v>Baseline
N=123</c:v>
                </c:pt>
                <c:pt idx="4">
                  <c:v>Discharge
N=123</c:v>
                </c:pt>
              </c:strCache>
            </c:strRef>
          </c:cat>
          <c:val>
            <c:numRef>
              <c:f>Sheet1!$E$2:$E$6</c:f>
              <c:numCache>
                <c:formatCode>0.0%</c:formatCode>
                <c:ptCount val="5"/>
                <c:pt idx="0">
                  <c:v>0.498</c:v>
                </c:pt>
                <c:pt idx="1">
                  <c:v>0.03</c:v>
                </c:pt>
                <c:pt idx="3">
                  <c:v>0.58899999999999997</c:v>
                </c:pt>
                <c:pt idx="4">
                  <c:v>0.13</c:v>
                </c:pt>
              </c:numCache>
            </c:numRef>
          </c:val>
          <c:extLst xmlns:c16r2="http://schemas.microsoft.com/office/drawing/2015/06/chart">
            <c:ext xmlns:c16="http://schemas.microsoft.com/office/drawing/2014/chart" uri="{C3380CC4-5D6E-409C-BE32-E72D297353CC}">
              <c16:uniqueId val="{00000003-136B-4256-95CE-6C732C5FEC98}"/>
            </c:ext>
          </c:extLst>
        </c:ser>
        <c:ser>
          <c:idx val="4"/>
          <c:order val="4"/>
          <c:tx>
            <c:strRef>
              <c:f>Sheet1!$F$1</c:f>
              <c:strCache>
                <c:ptCount val="1"/>
                <c:pt idx="0">
                  <c:v>MR 4+</c:v>
                </c:pt>
              </c:strCache>
            </c:strRef>
          </c:tx>
          <c:spPr>
            <a:solidFill>
              <a:srgbClr val="FF0000"/>
            </a:solidFill>
            <a:ln>
              <a:noFill/>
            </a:ln>
            <a:effectLst/>
          </c:spPr>
          <c:invertIfNegative val="0"/>
          <c:dLbls>
            <c:dLbl>
              <c:idx val="1"/>
              <c:layout>
                <c:manualLayout>
                  <c:x val="-8.90948881039891E-6"/>
                  <c:y val="-2.3519042325433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36B-4256-95CE-6C732C5FEC98}"/>
                </c:ext>
                <c:ext xmlns:c15="http://schemas.microsoft.com/office/drawing/2012/chart" uri="{CE6537A1-D6FC-4f65-9D91-7224C49458BB}">
                  <c15:layout/>
                </c:ext>
              </c:extLst>
            </c:dLbl>
            <c:dLbl>
              <c:idx val="2"/>
              <c:layout>
                <c:manualLayout>
                  <c:x val="-2.1227646619523905E-3"/>
                  <c:y val="-3.4883959022210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6B-4256-95CE-6C732C5FEC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N=279</c:v>
                </c:pt>
                <c:pt idx="1">
                  <c:v>Discharge
N=268</c:v>
                </c:pt>
                <c:pt idx="3">
                  <c:v>Baseline
N=123</c:v>
                </c:pt>
                <c:pt idx="4">
                  <c:v>Discharge
N=123</c:v>
                </c:pt>
              </c:strCache>
            </c:strRef>
          </c:cat>
          <c:val>
            <c:numRef>
              <c:f>Sheet1!$F$2:$F$6</c:f>
              <c:numCache>
                <c:formatCode>0.0%</c:formatCode>
                <c:ptCount val="5"/>
                <c:pt idx="0">
                  <c:v>0.502</c:v>
                </c:pt>
                <c:pt idx="1">
                  <c:v>1.0999999999999999E-2</c:v>
                </c:pt>
                <c:pt idx="3">
                  <c:v>0.315</c:v>
                </c:pt>
                <c:pt idx="4">
                  <c:v>4.9000000000000002E-2</c:v>
                </c:pt>
              </c:numCache>
            </c:numRef>
          </c:val>
          <c:extLst xmlns:c16r2="http://schemas.microsoft.com/office/drawing/2015/06/chart">
            <c:ext xmlns:c16="http://schemas.microsoft.com/office/drawing/2014/chart" uri="{C3380CC4-5D6E-409C-BE32-E72D297353CC}">
              <c16:uniqueId val="{00000004-136B-4256-95CE-6C732C5FEC98}"/>
            </c:ext>
          </c:extLst>
        </c:ser>
        <c:dLbls>
          <c:showLegendKey val="0"/>
          <c:showVal val="1"/>
          <c:showCatName val="0"/>
          <c:showSerName val="0"/>
          <c:showPercent val="0"/>
          <c:showBubbleSize val="0"/>
        </c:dLbls>
        <c:gapWidth val="100"/>
        <c:overlap val="100"/>
        <c:axId val="404378032"/>
        <c:axId val="404376944"/>
      </c:barChart>
      <c:catAx>
        <c:axId val="4043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6944"/>
        <c:crosses val="autoZero"/>
        <c:auto val="1"/>
        <c:lblAlgn val="ctr"/>
        <c:lblOffset val="100"/>
        <c:noMultiLvlLbl val="0"/>
      </c:catAx>
      <c:valAx>
        <c:axId val="40437694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04378032"/>
        <c:crosses val="autoZero"/>
        <c:crossBetween val="between"/>
        <c:majorUnit val="0.2"/>
      </c:valAx>
      <c:spPr>
        <a:noFill/>
        <a:ln>
          <a:noFill/>
        </a:ln>
        <a:effectLst/>
      </c:spPr>
    </c:plotArea>
    <c:legend>
      <c:legendPos val="b"/>
      <c:layout>
        <c:manualLayout>
          <c:xMode val="edge"/>
          <c:yMode val="edge"/>
          <c:x val="0.13077585485148469"/>
          <c:y val="0.92630071181635654"/>
          <c:w val="0.60889716198233323"/>
          <c:h val="7.28128304175219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57817833830861"/>
          <c:y val="6.6942385511329153E-2"/>
          <c:w val="0.68570590921996322"/>
          <c:h val="0.71850604654301053"/>
        </c:manualLayout>
      </c:layout>
      <c:barChart>
        <c:barDir val="col"/>
        <c:grouping val="clustered"/>
        <c:varyColors val="0"/>
        <c:ser>
          <c:idx val="0"/>
          <c:order val="0"/>
          <c:tx>
            <c:strRef>
              <c:f>Sheet1!$B$1</c:f>
              <c:strCache>
                <c:ptCount val="1"/>
                <c:pt idx="0">
                  <c:v>Baseline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Sheet1!$B$7:$B$10</c:f>
                <c:numCache>
                  <c:formatCode>General</c:formatCode>
                  <c:ptCount val="4"/>
                  <c:pt idx="0">
                    <c:v>7.7</c:v>
                  </c:pt>
                  <c:pt idx="1">
                    <c:v>6.7</c:v>
                  </c:pt>
                  <c:pt idx="3">
                    <c:v>0</c:v>
                  </c:pt>
                </c:numCache>
              </c:numRef>
            </c:plus>
            <c:minus>
              <c:numRef>
                <c:f>Sheet1!$B$7:$B$10</c:f>
                <c:numCache>
                  <c:formatCode>General</c:formatCode>
                  <c:ptCount val="4"/>
                  <c:pt idx="0">
                    <c:v>7.7</c:v>
                  </c:pt>
                  <c:pt idx="1">
                    <c:v>6.7</c:v>
                  </c:pt>
                  <c:pt idx="3">
                    <c:v>0</c:v>
                  </c:pt>
                </c:numCache>
              </c:numRef>
            </c:minus>
            <c:spPr>
              <a:noFill/>
              <a:ln w="9525" cap="flat" cmpd="sng" algn="ctr">
                <a:solidFill>
                  <a:schemeClr val="tx1">
                    <a:lumMod val="65000"/>
                    <a:lumOff val="35000"/>
                  </a:schemeClr>
                </a:solidFill>
                <a:round/>
              </a:ln>
              <a:effectLst/>
            </c:spPr>
          </c:errBars>
          <c:cat>
            <c:strRef>
              <c:f>Sheet1!$A$2:$A$3</c:f>
              <c:strCache>
                <c:ptCount val="2"/>
                <c:pt idx="0">
                  <c:v>Baseline 30 days
LVESD</c:v>
                </c:pt>
                <c:pt idx="1">
                  <c:v>Baseline 30 days
LVEDD</c:v>
                </c:pt>
              </c:strCache>
            </c:strRef>
          </c:cat>
          <c:val>
            <c:numRef>
              <c:f>Sheet1!$B$2:$B$3</c:f>
              <c:numCache>
                <c:formatCode>General</c:formatCode>
                <c:ptCount val="2"/>
                <c:pt idx="0">
                  <c:v>35.200000000000003</c:v>
                </c:pt>
                <c:pt idx="1">
                  <c:v>51.9</c:v>
                </c:pt>
              </c:numCache>
            </c:numRef>
          </c:val>
          <c:extLst xmlns:c16r2="http://schemas.microsoft.com/office/drawing/2015/06/chart">
            <c:ext xmlns:c16="http://schemas.microsoft.com/office/drawing/2014/chart" uri="{C3380CC4-5D6E-409C-BE32-E72D297353CC}">
              <c16:uniqueId val="{00000000-AE9B-4D80-A6E9-89CAD49CD96E}"/>
            </c:ext>
          </c:extLst>
        </c:ser>
        <c:ser>
          <c:idx val="1"/>
          <c:order val="1"/>
          <c:tx>
            <c:strRef>
              <c:f>Sheet1!$C$1</c:f>
              <c:strCache>
                <c:ptCount val="1"/>
                <c:pt idx="0">
                  <c:v>30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Sheet1!$C$7:$C$10</c:f>
                <c:numCache>
                  <c:formatCode>General</c:formatCode>
                  <c:ptCount val="4"/>
                  <c:pt idx="0">
                    <c:v>7.9</c:v>
                  </c:pt>
                  <c:pt idx="1">
                    <c:v>6.9</c:v>
                  </c:pt>
                </c:numCache>
              </c:numRef>
            </c:plus>
            <c:minus>
              <c:numRef>
                <c:f>Sheet1!$C$7:$C$10</c:f>
                <c:numCache>
                  <c:formatCode>General</c:formatCode>
                  <c:ptCount val="4"/>
                  <c:pt idx="0">
                    <c:v>7.9</c:v>
                  </c:pt>
                  <c:pt idx="1">
                    <c:v>6.9</c:v>
                  </c:pt>
                </c:numCache>
              </c:numRef>
            </c:minus>
            <c:spPr>
              <a:noFill/>
              <a:ln w="9525" cap="flat" cmpd="sng" algn="ctr">
                <a:solidFill>
                  <a:schemeClr val="tx1">
                    <a:lumMod val="65000"/>
                    <a:lumOff val="35000"/>
                  </a:schemeClr>
                </a:solidFill>
                <a:round/>
              </a:ln>
              <a:effectLst/>
            </c:spPr>
          </c:errBars>
          <c:cat>
            <c:strRef>
              <c:f>Sheet1!$A$2:$A$3</c:f>
              <c:strCache>
                <c:ptCount val="2"/>
                <c:pt idx="0">
                  <c:v>Baseline 30 days
LVESD</c:v>
                </c:pt>
                <c:pt idx="1">
                  <c:v>Baseline 30 days
LVEDD</c:v>
                </c:pt>
              </c:strCache>
            </c:strRef>
          </c:cat>
          <c:val>
            <c:numRef>
              <c:f>Sheet1!$C$2:$C$3</c:f>
              <c:numCache>
                <c:formatCode>General</c:formatCode>
                <c:ptCount val="2"/>
                <c:pt idx="0">
                  <c:v>33.200000000000003</c:v>
                </c:pt>
                <c:pt idx="1">
                  <c:v>49.3</c:v>
                </c:pt>
              </c:numCache>
            </c:numRef>
          </c:val>
          <c:extLst xmlns:c16r2="http://schemas.microsoft.com/office/drawing/2015/06/chart">
            <c:ext xmlns:c16="http://schemas.microsoft.com/office/drawing/2014/chart" uri="{C3380CC4-5D6E-409C-BE32-E72D297353CC}">
              <c16:uniqueId val="{00000000-14AD-44D4-A7DF-DA6B12840DC8}"/>
            </c:ext>
          </c:extLst>
        </c:ser>
        <c:dLbls>
          <c:showLegendKey val="0"/>
          <c:showVal val="0"/>
          <c:showCatName val="0"/>
          <c:showSerName val="0"/>
          <c:showPercent val="0"/>
          <c:showBubbleSize val="0"/>
        </c:dLbls>
        <c:gapWidth val="91"/>
        <c:overlap val="-27"/>
        <c:axId val="404384560"/>
        <c:axId val="404374768"/>
      </c:barChart>
      <c:catAx>
        <c:axId val="40438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04374768"/>
        <c:crosses val="autoZero"/>
        <c:auto val="1"/>
        <c:lblAlgn val="ctr"/>
        <c:lblOffset val="100"/>
        <c:noMultiLvlLbl val="0"/>
      </c:catAx>
      <c:valAx>
        <c:axId val="404374768"/>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b="1" dirty="0"/>
                  <a:t>LV Diameter</a:t>
                </a:r>
                <a:r>
                  <a:rPr lang="en-US" sz="1400" b="1" baseline="0" dirty="0"/>
                  <a:t>  (mm)</a:t>
                </a:r>
                <a:endParaRPr lang="en-US" sz="1400" b="1" dirty="0"/>
              </a:p>
            </c:rich>
          </c:tx>
          <c:layout>
            <c:manualLayout>
              <c:xMode val="edge"/>
              <c:yMode val="edge"/>
              <c:x val="2.6752027999564727E-2"/>
              <c:y val="0.1078887694555767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4560"/>
        <c:crosses val="autoZero"/>
        <c:crossBetween val="between"/>
        <c:majorUnit val="10"/>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57817833830861"/>
          <c:y val="6.6942385511329153E-2"/>
          <c:w val="0.68570590921996322"/>
          <c:h val="0.71850604654301053"/>
        </c:manualLayout>
      </c:layout>
      <c:barChart>
        <c:barDir val="col"/>
        <c:grouping val="clustered"/>
        <c:varyColors val="0"/>
        <c:ser>
          <c:idx val="0"/>
          <c:order val="0"/>
          <c:tx>
            <c:strRef>
              <c:f>Sheet1!$B$1</c:f>
              <c:strCache>
                <c:ptCount val="1"/>
                <c:pt idx="0">
                  <c:v>Baseline</c:v>
                </c:pt>
              </c:strCache>
            </c:strRef>
          </c:tx>
          <c:spPr>
            <a:solidFill>
              <a:srgbClr val="FFC000"/>
            </a:solidFill>
            <a:ln>
              <a:noFill/>
            </a:ln>
            <a:effectLst/>
          </c:spPr>
          <c:invertIfNegative val="0"/>
          <c:dLbls>
            <c:dLbl>
              <c:idx val="0"/>
              <c:layout>
                <c:manualLayout>
                  <c:x val="0"/>
                  <c:y val="0.2165077330811195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98F-455D-8289-86D57D0CA43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Sheet1!$B$7:$B$10</c:f>
                <c:numCache>
                  <c:formatCode>General</c:formatCode>
                  <c:ptCount val="4"/>
                  <c:pt idx="0">
                    <c:v>27.2</c:v>
                  </c:pt>
                  <c:pt idx="1">
                    <c:v>45.8</c:v>
                  </c:pt>
                </c:numCache>
              </c:numRef>
            </c:plus>
            <c:minus>
              <c:numRef>
                <c:f>Sheet1!$B$7:$B$10</c:f>
                <c:numCache>
                  <c:formatCode>General</c:formatCode>
                  <c:ptCount val="4"/>
                  <c:pt idx="0">
                    <c:v>27.2</c:v>
                  </c:pt>
                  <c:pt idx="1">
                    <c:v>45.8</c:v>
                  </c:pt>
                </c:numCache>
              </c:numRef>
            </c:minus>
            <c:spPr>
              <a:noFill/>
              <a:ln w="9525" cap="flat" cmpd="sng" algn="ctr">
                <a:solidFill>
                  <a:schemeClr val="tx1">
                    <a:lumMod val="65000"/>
                    <a:lumOff val="35000"/>
                  </a:schemeClr>
                </a:solidFill>
                <a:round/>
              </a:ln>
              <a:effectLst/>
            </c:spPr>
          </c:errBars>
          <c:cat>
            <c:strRef>
              <c:f>Sheet1!$A$2:$A$3</c:f>
              <c:strCache>
                <c:ptCount val="2"/>
                <c:pt idx="0">
                  <c:v>Baseline 30 days
LVESV</c:v>
                </c:pt>
                <c:pt idx="1">
                  <c:v>Baseline 30 days
LVEDV</c:v>
                </c:pt>
              </c:strCache>
            </c:strRef>
          </c:cat>
          <c:val>
            <c:numRef>
              <c:f>Sheet1!$B$2:$B$3</c:f>
              <c:numCache>
                <c:formatCode>0.0</c:formatCode>
                <c:ptCount val="2"/>
                <c:pt idx="0">
                  <c:v>47</c:v>
                </c:pt>
                <c:pt idx="1">
                  <c:v>120.6</c:v>
                </c:pt>
              </c:numCache>
            </c:numRef>
          </c:val>
          <c:extLst xmlns:c16r2="http://schemas.microsoft.com/office/drawing/2015/06/chart">
            <c:ext xmlns:c16="http://schemas.microsoft.com/office/drawing/2014/chart" uri="{C3380CC4-5D6E-409C-BE32-E72D297353CC}">
              <c16:uniqueId val="{00000000-4A5E-4B91-9D16-AC449F07FA4A}"/>
            </c:ext>
          </c:extLst>
        </c:ser>
        <c:ser>
          <c:idx val="1"/>
          <c:order val="1"/>
          <c:tx>
            <c:strRef>
              <c:f>Sheet1!$C$1</c:f>
              <c:strCache>
                <c:ptCount val="1"/>
                <c:pt idx="0">
                  <c:v>30 days</c:v>
                </c:pt>
              </c:strCache>
            </c:strRef>
          </c:tx>
          <c:spPr>
            <a:solidFill>
              <a:schemeClr val="accent2"/>
            </a:solidFill>
            <a:ln>
              <a:noFill/>
            </a:ln>
            <a:effectLst/>
          </c:spPr>
          <c:invertIfNegative val="0"/>
          <c:dLbls>
            <c:dLbl>
              <c:idx val="0"/>
              <c:layout>
                <c:manualLayout>
                  <c:x val="3.6278976761458586E-3"/>
                  <c:y val="0.2072050203029012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98F-455D-8289-86D57D0CA43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Sheet1!$C$7:$C$10</c:f>
                <c:numCache>
                  <c:formatCode>General</c:formatCode>
                  <c:ptCount val="4"/>
                  <c:pt idx="0">
                    <c:v>26.7</c:v>
                  </c:pt>
                  <c:pt idx="1">
                    <c:v>42.4</c:v>
                  </c:pt>
                </c:numCache>
              </c:numRef>
            </c:plus>
            <c:minus>
              <c:numRef>
                <c:f>Sheet1!$C$7:$C$10</c:f>
                <c:numCache>
                  <c:formatCode>General</c:formatCode>
                  <c:ptCount val="4"/>
                  <c:pt idx="0">
                    <c:v>26.7</c:v>
                  </c:pt>
                  <c:pt idx="1">
                    <c:v>42.4</c:v>
                  </c:pt>
                </c:numCache>
              </c:numRef>
            </c:minus>
            <c:spPr>
              <a:noFill/>
              <a:ln w="9525" cap="flat" cmpd="sng" algn="ctr">
                <a:solidFill>
                  <a:schemeClr val="tx1">
                    <a:lumMod val="65000"/>
                    <a:lumOff val="35000"/>
                  </a:schemeClr>
                </a:solidFill>
                <a:round/>
              </a:ln>
              <a:effectLst/>
            </c:spPr>
          </c:errBars>
          <c:cat>
            <c:strRef>
              <c:f>Sheet1!$A$2:$A$3</c:f>
              <c:strCache>
                <c:ptCount val="2"/>
                <c:pt idx="0">
                  <c:v>Baseline 30 days
LVESV</c:v>
                </c:pt>
                <c:pt idx="1">
                  <c:v>Baseline 30 days
LVEDV</c:v>
                </c:pt>
              </c:strCache>
            </c:strRef>
          </c:cat>
          <c:val>
            <c:numRef>
              <c:f>Sheet1!$C$2:$C$3</c:f>
              <c:numCache>
                <c:formatCode>0.0</c:formatCode>
                <c:ptCount val="2"/>
                <c:pt idx="0">
                  <c:v>44.7</c:v>
                </c:pt>
                <c:pt idx="1">
                  <c:v>110</c:v>
                </c:pt>
              </c:numCache>
            </c:numRef>
          </c:val>
          <c:extLst xmlns:c16r2="http://schemas.microsoft.com/office/drawing/2015/06/chart">
            <c:ext xmlns:c16="http://schemas.microsoft.com/office/drawing/2014/chart" uri="{C3380CC4-5D6E-409C-BE32-E72D297353CC}">
              <c16:uniqueId val="{00000001-4A5E-4B91-9D16-AC449F07FA4A}"/>
            </c:ext>
          </c:extLst>
        </c:ser>
        <c:dLbls>
          <c:showLegendKey val="0"/>
          <c:showVal val="0"/>
          <c:showCatName val="0"/>
          <c:showSerName val="0"/>
          <c:showPercent val="0"/>
          <c:showBubbleSize val="0"/>
        </c:dLbls>
        <c:gapWidth val="91"/>
        <c:overlap val="-27"/>
        <c:axId val="404381296"/>
        <c:axId val="404384016"/>
      </c:barChart>
      <c:catAx>
        <c:axId val="40438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04384016"/>
        <c:crosses val="autoZero"/>
        <c:auto val="1"/>
        <c:lblAlgn val="ctr"/>
        <c:lblOffset val="100"/>
        <c:noMultiLvlLbl val="0"/>
      </c:catAx>
      <c:valAx>
        <c:axId val="404384016"/>
        <c:scaling>
          <c:orientation val="minMax"/>
          <c:max val="17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b="1" dirty="0"/>
                  <a:t>LV Volume</a:t>
                </a:r>
                <a:r>
                  <a:rPr lang="en-US" sz="1400" b="1" baseline="0" dirty="0"/>
                  <a:t>  (mL)</a:t>
                </a:r>
                <a:endParaRPr lang="en-US" sz="1400" b="1" dirty="0"/>
              </a:p>
            </c:rich>
          </c:tx>
          <c:layout>
            <c:manualLayout>
              <c:xMode val="edge"/>
              <c:yMode val="edge"/>
              <c:x val="2.6752027999564727E-2"/>
              <c:y val="0.1078887694555767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381296"/>
        <c:crosses val="autoZero"/>
        <c:crossBetween val="between"/>
        <c:majorUnit val="20"/>
        <c:min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2">
                    <a:lumMod val="95000"/>
                    <a:lumOff val="5000"/>
                  </a:schemeClr>
                </a:solidFill>
                <a:latin typeface="+mn-lt"/>
                <a:ea typeface="+mn-ea"/>
                <a:cs typeface="+mn-cs"/>
              </a:defRPr>
            </a:pPr>
            <a:r>
              <a:rPr lang="en-US" b="1" dirty="0"/>
              <a:t>30 Day Change in KCCQ Score (N=354)</a:t>
            </a:r>
          </a:p>
        </c:rich>
      </c:tx>
      <c:layout>
        <c:manualLayout>
          <c:xMode val="edge"/>
          <c:yMode val="edge"/>
          <c:x val="0.22134741808969233"/>
          <c:y val="1.0709083116634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95000"/>
                  <a:lumOff val="5000"/>
                </a:schemeClr>
              </a:solidFill>
              <a:latin typeface="+mn-lt"/>
              <a:ea typeface="+mn-ea"/>
              <a:cs typeface="+mn-cs"/>
            </a:defRPr>
          </a:pPr>
          <a:endParaRPr lang="en-US"/>
        </a:p>
      </c:txPr>
    </c:title>
    <c:autoTitleDeleted val="0"/>
    <c:plotArea>
      <c:layout>
        <c:manualLayout>
          <c:layoutTarget val="inner"/>
          <c:xMode val="edge"/>
          <c:yMode val="edge"/>
          <c:x val="0.17180494973628854"/>
          <c:y val="0.12538780365583696"/>
          <c:w val="0.79715448933833399"/>
          <c:h val="0.69123849549292482"/>
        </c:manualLayout>
      </c:layout>
      <c:barChart>
        <c:barDir val="col"/>
        <c:grouping val="clustered"/>
        <c:varyColors val="0"/>
        <c:ser>
          <c:idx val="0"/>
          <c:order val="0"/>
          <c:spPr>
            <a:solidFill>
              <a:srgbClr val="002E4B">
                <a:lumMod val="50000"/>
                <a:lumOff val="50000"/>
              </a:srgbClr>
            </a:solidFill>
            <a:ln>
              <a:noFill/>
            </a:ln>
            <a:effectLst/>
          </c:spPr>
          <c:invertIfNegative val="0"/>
          <c:dLbls>
            <c:dLbl>
              <c:idx val="0"/>
              <c:layout>
                <c:manualLayout>
                  <c:x val="-5.0793645150617822E-2"/>
                  <c:y val="1.005380235596740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011-4747-ACD1-136A7720DF99}"/>
                </c:ext>
                <c:ext xmlns:c15="http://schemas.microsoft.com/office/drawing/2012/chart" uri="{CE6537A1-D6FC-4f65-9D91-7224C49458BB}"/>
              </c:extLst>
            </c:dLbl>
            <c:dLbl>
              <c:idx val="1"/>
              <c:layout>
                <c:manualLayout>
                  <c:x val="-4.2328037625514854E-2"/>
                  <c:y val="3.351267451989104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11-4747-ACD1-136A7720DF99}"/>
                </c:ext>
                <c:ext xmlns:c15="http://schemas.microsoft.com/office/drawing/2012/chart" uri="{CE6537A1-D6FC-4f65-9D91-7224C49458BB}"/>
              </c:extLst>
            </c:dLbl>
            <c:dLbl>
              <c:idx val="2"/>
              <c:layout>
                <c:manualLayout>
                  <c:x val="-5.0793645150617926E-2"/>
                  <c:y val="1.005380235596740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011-4747-ACD1-136A7720DF99}"/>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'1041Pts_BasicAnalysis'!$C$3:$C$5</c:f>
                <c:numCache>
                  <c:formatCode>General</c:formatCode>
                  <c:ptCount val="3"/>
                  <c:pt idx="0">
                    <c:v>24.76</c:v>
                  </c:pt>
                  <c:pt idx="1">
                    <c:v>23.76</c:v>
                  </c:pt>
                </c:numCache>
              </c:numRef>
            </c:plus>
            <c:minus>
              <c:numRef>
                <c:f>'1041Pts_BasicAnalysis'!$C$3:$C$5</c:f>
                <c:numCache>
                  <c:formatCode>General</c:formatCode>
                  <c:ptCount val="3"/>
                  <c:pt idx="0">
                    <c:v>24.76</c:v>
                  </c:pt>
                  <c:pt idx="1">
                    <c:v>23.76</c:v>
                  </c:pt>
                </c:numCache>
              </c:numRef>
            </c:minus>
            <c:spPr>
              <a:noFill/>
              <a:ln w="15875" cap="flat" cmpd="sng" algn="ctr">
                <a:solidFill>
                  <a:srgbClr val="FFFFFF"/>
                </a:solidFill>
                <a:round/>
              </a:ln>
              <a:effectLst/>
            </c:spPr>
          </c:errBars>
          <c:cat>
            <c:strRef>
              <c:f>'1041Pts_BasicAnalysis'!$A$3:$A$4</c:f>
              <c:strCache>
                <c:ptCount val="2"/>
                <c:pt idx="0">
                  <c:v>Baseline
</c:v>
                </c:pt>
                <c:pt idx="1">
                  <c:v>30 Days
</c:v>
                </c:pt>
              </c:strCache>
            </c:strRef>
          </c:cat>
          <c:val>
            <c:numRef>
              <c:f>'1041Pts_BasicAnalysis'!$B$3:$B$4</c:f>
              <c:numCache>
                <c:formatCode>0.0</c:formatCode>
                <c:ptCount val="2"/>
                <c:pt idx="0">
                  <c:v>50.17</c:v>
                </c:pt>
                <c:pt idx="1">
                  <c:v>70</c:v>
                </c:pt>
              </c:numCache>
            </c:numRef>
          </c:val>
          <c:extLst xmlns:c16r2="http://schemas.microsoft.com/office/drawing/2015/06/chart">
            <c:ext xmlns:c16="http://schemas.microsoft.com/office/drawing/2014/chart" uri="{C3380CC4-5D6E-409C-BE32-E72D297353CC}">
              <c16:uniqueId val="{00000003-F011-4747-ACD1-136A7720DF99}"/>
            </c:ext>
          </c:extLst>
        </c:ser>
        <c:dLbls>
          <c:dLblPos val="outEnd"/>
          <c:showLegendKey val="0"/>
          <c:showVal val="1"/>
          <c:showCatName val="0"/>
          <c:showSerName val="0"/>
          <c:showPercent val="0"/>
          <c:showBubbleSize val="0"/>
        </c:dLbls>
        <c:gapWidth val="219"/>
        <c:overlap val="-27"/>
        <c:axId val="404385104"/>
        <c:axId val="404379664"/>
      </c:barChart>
      <c:catAx>
        <c:axId val="404385104"/>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200" b="1" i="0" u="none" strike="noStrike" kern="1200" baseline="0">
                <a:solidFill>
                  <a:schemeClr val="bg2">
                    <a:lumMod val="95000"/>
                    <a:lumOff val="5000"/>
                  </a:schemeClr>
                </a:solidFill>
                <a:latin typeface="+mn-lt"/>
                <a:ea typeface="+mn-ea"/>
                <a:cs typeface="+mn-cs"/>
              </a:defRPr>
            </a:pPr>
            <a:endParaRPr lang="en-US"/>
          </a:p>
        </c:txPr>
        <c:crossAx val="404379664"/>
        <c:crosses val="autoZero"/>
        <c:auto val="1"/>
        <c:lblAlgn val="ctr"/>
        <c:lblOffset val="100"/>
        <c:noMultiLvlLbl val="0"/>
      </c:catAx>
      <c:valAx>
        <c:axId val="40437966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bg2">
                        <a:lumMod val="95000"/>
                        <a:lumOff val="5000"/>
                      </a:schemeClr>
                    </a:solidFill>
                    <a:latin typeface="+mn-lt"/>
                    <a:ea typeface="+mn-ea"/>
                    <a:cs typeface="+mn-cs"/>
                  </a:defRPr>
                </a:pPr>
                <a:r>
                  <a:rPr lang="en-US" sz="1400" b="1"/>
                  <a:t>KCCQ Score</a:t>
                </a:r>
              </a:p>
            </c:rich>
          </c:tx>
          <c:layout>
            <c:manualLayout>
              <c:xMode val="edge"/>
              <c:yMode val="edge"/>
              <c:x val="0"/>
              <c:y val="0.3509225839348917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bg2">
                      <a:lumMod val="95000"/>
                      <a:lumOff val="5000"/>
                    </a:schemeClr>
                  </a:solidFill>
                  <a:latin typeface="+mn-lt"/>
                  <a:ea typeface="+mn-ea"/>
                  <a:cs typeface="+mn-cs"/>
                </a:defRPr>
              </a:pPr>
              <a:endParaRPr lang="en-US"/>
            </a:p>
          </c:txPr>
        </c:title>
        <c:numFmt formatCode="0" sourceLinked="0"/>
        <c:majorTickMark val="out"/>
        <c:minorTickMark val="none"/>
        <c:tickLblPos val="nextTo"/>
        <c:spPr>
          <a:noFill/>
          <a:ln>
            <a:solidFill>
              <a:srgbClr val="FFFFFF"/>
            </a:solidFill>
          </a:ln>
          <a:effectLst/>
        </c:spPr>
        <c:txPr>
          <a:bodyPr rot="-6000000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crossAx val="404385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95000"/>
              <a:lumOff val="5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2">
                    <a:lumMod val="95000"/>
                    <a:lumOff val="5000"/>
                  </a:schemeClr>
                </a:solidFill>
                <a:latin typeface="+mn-lt"/>
                <a:ea typeface="+mn-ea"/>
                <a:cs typeface="+mn-cs"/>
              </a:defRPr>
            </a:pPr>
            <a:r>
              <a:rPr lang="en-US" b="1"/>
              <a:t>NYHA Class Change</a:t>
            </a:r>
          </a:p>
        </c:rich>
      </c:tx>
      <c:layout>
        <c:manualLayout>
          <c:xMode val="edge"/>
          <c:yMode val="edge"/>
          <c:x val="0.4111258934021531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95000"/>
                  <a:lumOff val="5000"/>
                </a:schemeClr>
              </a:solidFill>
              <a:latin typeface="+mn-lt"/>
              <a:ea typeface="+mn-ea"/>
              <a:cs typeface="+mn-cs"/>
            </a:defRPr>
          </a:pPr>
          <a:endParaRPr lang="en-US"/>
        </a:p>
      </c:txPr>
    </c:title>
    <c:autoTitleDeleted val="0"/>
    <c:plotArea>
      <c:layout>
        <c:manualLayout>
          <c:layoutTarget val="inner"/>
          <c:xMode val="edge"/>
          <c:yMode val="edge"/>
          <c:x val="0.16018407388126857"/>
          <c:y val="0.16623057093228852"/>
          <c:w val="0.81310686154467204"/>
          <c:h val="0.62026193365560134"/>
        </c:manualLayout>
      </c:layout>
      <c:barChart>
        <c:barDir val="col"/>
        <c:grouping val="stacked"/>
        <c:varyColors val="0"/>
        <c:ser>
          <c:idx val="4"/>
          <c:order val="0"/>
          <c:tx>
            <c:v>NYHA Class I</c:v>
          </c:tx>
          <c:spPr>
            <a:solidFill>
              <a:srgbClr val="70AD47">
                <a:lumMod val="75000"/>
              </a:srgbClr>
            </a:solidFill>
            <a:ln>
              <a:noFill/>
            </a:ln>
            <a:effectLst/>
          </c:spPr>
          <c:invertIfNegative val="0"/>
          <c:dLbls>
            <c:dLbl>
              <c:idx val="0"/>
              <c:layout>
                <c:manualLayout>
                  <c:x val="2.7833035972774471E-3"/>
                  <c:y val="-3.407450296166457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814-4108-8842-C9AFF6C5606A}"/>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'DMR All results'!$A$10:$C$11</c:f>
              <c:multiLvlStrCache>
                <c:ptCount val="3"/>
                <c:lvl>
                  <c:pt idx="0">
                    <c:v>Baseline</c:v>
                  </c:pt>
                  <c:pt idx="1">
                    <c:v>Discharge</c:v>
                  </c:pt>
                  <c:pt idx="2">
                    <c:v>30 Days</c:v>
                  </c:pt>
                </c:lvl>
                <c:lvl>
                  <c:pt idx="0">
                    <c:v>N=421</c:v>
                  </c:pt>
                  <c:pt idx="1">
                    <c:v>N=373</c:v>
                  </c:pt>
                  <c:pt idx="2">
                    <c:v>N=352</c:v>
                  </c:pt>
                </c:lvl>
              </c:multiLvlStrCache>
            </c:multiLvlStrRef>
          </c:cat>
          <c:val>
            <c:numRef>
              <c:f>'DMR All results'!$B$4:$D$4</c:f>
              <c:numCache>
                <c:formatCode>0.0%</c:formatCode>
                <c:ptCount val="3"/>
                <c:pt idx="0">
                  <c:v>4.8000000000000001E-2</c:v>
                </c:pt>
                <c:pt idx="1">
                  <c:v>0.153</c:v>
                </c:pt>
                <c:pt idx="2">
                  <c:v>0.315</c:v>
                </c:pt>
              </c:numCache>
            </c:numRef>
          </c:val>
          <c:extLst xmlns:c16r2="http://schemas.microsoft.com/office/drawing/2015/06/chart">
            <c:ext xmlns:c16="http://schemas.microsoft.com/office/drawing/2014/chart" uri="{C3380CC4-5D6E-409C-BE32-E72D297353CC}">
              <c16:uniqueId val="{00000000-E814-4108-8842-C9AFF6C5606A}"/>
            </c:ext>
          </c:extLst>
        </c:ser>
        <c:ser>
          <c:idx val="0"/>
          <c:order val="1"/>
          <c:tx>
            <c:v>NYHA Class II</c:v>
          </c:tx>
          <c:spPr>
            <a:solidFill>
              <a:srgbClr val="5B9BD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'DMR All results'!$A$10:$C$11</c:f>
              <c:multiLvlStrCache>
                <c:ptCount val="3"/>
                <c:lvl>
                  <c:pt idx="0">
                    <c:v>Baseline</c:v>
                  </c:pt>
                  <c:pt idx="1">
                    <c:v>Discharge</c:v>
                  </c:pt>
                  <c:pt idx="2">
                    <c:v>30 Days</c:v>
                  </c:pt>
                </c:lvl>
                <c:lvl>
                  <c:pt idx="0">
                    <c:v>N=421</c:v>
                  </c:pt>
                  <c:pt idx="1">
                    <c:v>N=373</c:v>
                  </c:pt>
                  <c:pt idx="2">
                    <c:v>N=352</c:v>
                  </c:pt>
                </c:lvl>
              </c:multiLvlStrCache>
            </c:multiLvlStrRef>
          </c:cat>
          <c:val>
            <c:numRef>
              <c:f>'DMR All results'!$B$5:$D$5</c:f>
              <c:numCache>
                <c:formatCode>0.0%</c:formatCode>
                <c:ptCount val="3"/>
                <c:pt idx="0">
                  <c:v>0.216</c:v>
                </c:pt>
                <c:pt idx="1">
                  <c:v>0.45300000000000001</c:v>
                </c:pt>
                <c:pt idx="2">
                  <c:v>0.52600000000000002</c:v>
                </c:pt>
              </c:numCache>
            </c:numRef>
          </c:val>
          <c:extLst xmlns:c16r2="http://schemas.microsoft.com/office/drawing/2015/06/chart">
            <c:ext xmlns:c16="http://schemas.microsoft.com/office/drawing/2014/chart" uri="{C3380CC4-5D6E-409C-BE32-E72D297353CC}">
              <c16:uniqueId val="{00000001-E814-4108-8842-C9AFF6C5606A}"/>
            </c:ext>
          </c:extLst>
        </c:ser>
        <c:ser>
          <c:idx val="1"/>
          <c:order val="2"/>
          <c:tx>
            <c:v>NYHA Class III</c:v>
          </c:tx>
          <c:spPr>
            <a:solidFill>
              <a:srgbClr val="ED7D3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'DMR All results'!$A$10:$C$11</c:f>
              <c:multiLvlStrCache>
                <c:ptCount val="3"/>
                <c:lvl>
                  <c:pt idx="0">
                    <c:v>Baseline</c:v>
                  </c:pt>
                  <c:pt idx="1">
                    <c:v>Discharge</c:v>
                  </c:pt>
                  <c:pt idx="2">
                    <c:v>30 Days</c:v>
                  </c:pt>
                </c:lvl>
                <c:lvl>
                  <c:pt idx="0">
                    <c:v>N=421</c:v>
                  </c:pt>
                  <c:pt idx="1">
                    <c:v>N=373</c:v>
                  </c:pt>
                  <c:pt idx="2">
                    <c:v>N=352</c:v>
                  </c:pt>
                </c:lvl>
              </c:multiLvlStrCache>
            </c:multiLvlStrRef>
          </c:cat>
          <c:val>
            <c:numRef>
              <c:f>'DMR All results'!$B$6:$D$6</c:f>
              <c:numCache>
                <c:formatCode>0.0%</c:formatCode>
                <c:ptCount val="3"/>
                <c:pt idx="0">
                  <c:v>0.64100000000000001</c:v>
                </c:pt>
                <c:pt idx="1">
                  <c:v>0.37</c:v>
                </c:pt>
                <c:pt idx="2">
                  <c:v>0.15</c:v>
                </c:pt>
              </c:numCache>
            </c:numRef>
          </c:val>
          <c:extLst xmlns:c16r2="http://schemas.microsoft.com/office/drawing/2015/06/chart">
            <c:ext xmlns:c16="http://schemas.microsoft.com/office/drawing/2014/chart" uri="{C3380CC4-5D6E-409C-BE32-E72D297353CC}">
              <c16:uniqueId val="{00000002-E814-4108-8842-C9AFF6C5606A}"/>
            </c:ext>
          </c:extLst>
        </c:ser>
        <c:ser>
          <c:idx val="2"/>
          <c:order val="3"/>
          <c:tx>
            <c:v>NYHA Class IV</c:v>
          </c:tx>
          <c:spPr>
            <a:solidFill>
              <a:srgbClr val="FF0000"/>
            </a:solidFill>
            <a:ln>
              <a:noFill/>
            </a:ln>
            <a:effectLst/>
          </c:spPr>
          <c:invertIfNegative val="0"/>
          <c:dLbls>
            <c:dLbl>
              <c:idx val="1"/>
              <c:layout>
                <c:manualLayout>
                  <c:x val="-1.0205328630523444E-16"/>
                  <c:y val="1.703725148083227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814-4108-8842-C9AFF6C5606A}"/>
                </c:ext>
                <c:ext xmlns:c15="http://schemas.microsoft.com/office/drawing/2012/chart" uri="{CE6537A1-D6FC-4f65-9D91-7224C49458BB}"/>
              </c:extLst>
            </c:dLbl>
            <c:dLbl>
              <c:idx val="2"/>
              <c:layout>
                <c:manualLayout>
                  <c:x val="0"/>
                  <c:y val="3.407450296166457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14-4108-8842-C9AFF6C5606A}"/>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'DMR All results'!$A$10:$C$11</c:f>
              <c:multiLvlStrCache>
                <c:ptCount val="3"/>
                <c:lvl>
                  <c:pt idx="0">
                    <c:v>Baseline</c:v>
                  </c:pt>
                  <c:pt idx="1">
                    <c:v>Discharge</c:v>
                  </c:pt>
                  <c:pt idx="2">
                    <c:v>30 Days</c:v>
                  </c:pt>
                </c:lvl>
                <c:lvl>
                  <c:pt idx="0">
                    <c:v>N=421</c:v>
                  </c:pt>
                  <c:pt idx="1">
                    <c:v>N=373</c:v>
                  </c:pt>
                  <c:pt idx="2">
                    <c:v>N=352</c:v>
                  </c:pt>
                </c:lvl>
              </c:multiLvlStrCache>
            </c:multiLvlStrRef>
          </c:cat>
          <c:val>
            <c:numRef>
              <c:f>'DMR All results'!$B$7:$D$7</c:f>
              <c:numCache>
                <c:formatCode>0.0%</c:formatCode>
                <c:ptCount val="3"/>
                <c:pt idx="0">
                  <c:v>9.5000000000000001E-2</c:v>
                </c:pt>
                <c:pt idx="1">
                  <c:v>2.4E-2</c:v>
                </c:pt>
                <c:pt idx="2">
                  <c:v>8.9999999999999993E-3</c:v>
                </c:pt>
              </c:numCache>
            </c:numRef>
          </c:val>
          <c:extLst xmlns:c16r2="http://schemas.microsoft.com/office/drawing/2015/06/chart">
            <c:ext xmlns:c16="http://schemas.microsoft.com/office/drawing/2014/chart" uri="{C3380CC4-5D6E-409C-BE32-E72D297353CC}">
              <c16:uniqueId val="{00000003-E814-4108-8842-C9AFF6C5606A}"/>
            </c:ext>
          </c:extLst>
        </c:ser>
        <c:dLbls>
          <c:dLblPos val="ctr"/>
          <c:showLegendKey val="0"/>
          <c:showVal val="1"/>
          <c:showCatName val="0"/>
          <c:showSerName val="0"/>
          <c:showPercent val="0"/>
          <c:showBubbleSize val="0"/>
        </c:dLbls>
        <c:gapWidth val="80"/>
        <c:overlap val="100"/>
        <c:axId val="404378576"/>
        <c:axId val="404385648"/>
      </c:barChart>
      <c:catAx>
        <c:axId val="404378576"/>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200" b="1" i="0" u="none" strike="noStrike" kern="1200" baseline="0">
                <a:solidFill>
                  <a:schemeClr val="bg2">
                    <a:lumMod val="95000"/>
                    <a:lumOff val="5000"/>
                  </a:schemeClr>
                </a:solidFill>
                <a:latin typeface="+mn-lt"/>
                <a:ea typeface="+mn-ea"/>
                <a:cs typeface="+mn-cs"/>
              </a:defRPr>
            </a:pPr>
            <a:endParaRPr lang="en-US"/>
          </a:p>
        </c:txPr>
        <c:crossAx val="404385648"/>
        <c:crosses val="autoZero"/>
        <c:auto val="1"/>
        <c:lblAlgn val="ctr"/>
        <c:lblOffset val="0"/>
        <c:noMultiLvlLbl val="0"/>
      </c:catAx>
      <c:valAx>
        <c:axId val="404385648"/>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bg2">
                        <a:lumMod val="95000"/>
                        <a:lumOff val="5000"/>
                      </a:schemeClr>
                    </a:solidFill>
                    <a:latin typeface="+mn-lt"/>
                    <a:ea typeface="+mn-ea"/>
                    <a:cs typeface="+mn-cs"/>
                  </a:defRPr>
                </a:pPr>
                <a:r>
                  <a:rPr lang="en-US" sz="1400" b="1"/>
                  <a:t>% Population</a:t>
                </a:r>
              </a:p>
            </c:rich>
          </c:tx>
          <c:layout>
            <c:manualLayout>
              <c:xMode val="edge"/>
              <c:yMode val="edge"/>
              <c:x val="8.3313677057404497E-3"/>
              <c:y val="0.3688791859881850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bg2">
                      <a:lumMod val="95000"/>
                      <a:lumOff val="5000"/>
                    </a:schemeClr>
                  </a:solidFill>
                  <a:latin typeface="+mn-lt"/>
                  <a:ea typeface="+mn-ea"/>
                  <a:cs typeface="+mn-cs"/>
                </a:defRPr>
              </a:pPr>
              <a:endParaRPr lang="en-US"/>
            </a:p>
          </c:txPr>
        </c:title>
        <c:numFmt formatCode="0%" sourceLinked="0"/>
        <c:majorTickMark val="out"/>
        <c:minorTickMark val="none"/>
        <c:tickLblPos val="nextTo"/>
        <c:spPr>
          <a:noFill/>
          <a:ln>
            <a:solidFill>
              <a:srgbClr val="FFFFFF"/>
            </a:solidFill>
          </a:ln>
          <a:effectLst/>
        </c:spPr>
        <c:txPr>
          <a:bodyPr rot="-60000000" spcFirstLastPara="1" vertOverflow="ellipsis" vert="horz" wrap="square" anchor="ctr" anchorCtr="1"/>
          <a:lstStyle/>
          <a:p>
            <a:pPr>
              <a:defRPr sz="1100" b="1" i="0" u="none" strike="noStrike" kern="1200" baseline="0">
                <a:solidFill>
                  <a:schemeClr val="bg2">
                    <a:lumMod val="95000"/>
                    <a:lumOff val="5000"/>
                  </a:schemeClr>
                </a:solidFill>
                <a:latin typeface="+mn-lt"/>
                <a:ea typeface="+mn-ea"/>
                <a:cs typeface="+mn-cs"/>
              </a:defRPr>
            </a:pPr>
            <a:endParaRPr lang="en-US"/>
          </a:p>
        </c:txPr>
        <c:crossAx val="404378576"/>
        <c:crosses val="autoZero"/>
        <c:crossBetween val="between"/>
        <c:majorUnit val="0.2"/>
      </c:valAx>
      <c:spPr>
        <a:noFill/>
        <a:ln>
          <a:noFill/>
        </a:ln>
        <a:effectLst/>
      </c:spPr>
    </c:plotArea>
    <c:legend>
      <c:legendPos val="b"/>
      <c:layout>
        <c:manualLayout>
          <c:xMode val="edge"/>
          <c:yMode val="edge"/>
          <c:x val="2.0457789060636881E-2"/>
          <c:y val="0.92045755368932269"/>
          <c:w val="0.97611366455839998"/>
          <c:h val="6.456018268226437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2">
                  <a:lumMod val="95000"/>
                  <a:lumOff val="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95000"/>
              <a:lumOff val="5000"/>
            </a:schemeClr>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dirty="0">
                <a:solidFill>
                  <a:schemeClr val="bg2">
                    <a:lumMod val="95000"/>
                    <a:lumOff val="5000"/>
                  </a:schemeClr>
                </a:solidFill>
              </a:rPr>
              <a:t>Complexity of MV Anatomy</a:t>
            </a:r>
          </a:p>
          <a:p>
            <a:pPr>
              <a:defRPr sz="2000">
                <a:solidFill>
                  <a:schemeClr val="tx1"/>
                </a:solidFill>
              </a:defRPr>
            </a:pPr>
            <a:r>
              <a:rPr lang="en-US" sz="2000" dirty="0">
                <a:solidFill>
                  <a:schemeClr val="bg2">
                    <a:lumMod val="95000"/>
                    <a:lumOff val="5000"/>
                  </a:schemeClr>
                </a:solidFill>
              </a:rPr>
              <a:t>(N=404)</a:t>
            </a:r>
          </a:p>
        </c:rich>
      </c:tx>
      <c:layout>
        <c:manualLayout>
          <c:xMode val="edge"/>
          <c:yMode val="edge"/>
          <c:x val="8.4630277300860993E-2"/>
          <c:y val="3.736124630522125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315234793083575"/>
          <c:y val="0.19864882318853777"/>
          <c:w val="0.67099583523222928"/>
          <c:h val="0.70456294349097892"/>
        </c:manualLayout>
      </c:layout>
      <c:pieChart>
        <c:varyColors val="1"/>
        <c:ser>
          <c:idx val="0"/>
          <c:order val="0"/>
          <c:explosion val="5"/>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96A-46A1-84D0-9A100BF1BFF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96A-46A1-84D0-9A100BF1BFF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96A-46A1-84D0-9A100BF1BFF7}"/>
              </c:ext>
            </c:extLst>
          </c:dPt>
          <c:dLbls>
            <c:dLbl>
              <c:idx val="0"/>
              <c:layout>
                <c:manualLayout>
                  <c:x val="0.16758984036078001"/>
                  <c:y val="-9.379183147701585E-2"/>
                </c:manualLayout>
              </c:layout>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6A-46A1-84D0-9A100BF1BFF7}"/>
                </c:ext>
                <c:ext xmlns:c15="http://schemas.microsoft.com/office/drawing/2012/chart" uri="{CE6537A1-D6FC-4f65-9D91-7224C49458BB}">
                  <c15:layout>
                    <c:manualLayout>
                      <c:w val="0.25310672514619881"/>
                      <c:h val="0.10500273959052432"/>
                    </c:manualLayout>
                  </c15:layout>
                </c:ext>
              </c:extLst>
            </c:dLbl>
            <c:dLbl>
              <c:idx val="1"/>
              <c:layout>
                <c:manualLayout>
                  <c:x val="-0.19153124612660574"/>
                  <c:y val="-2.5035419894623705E-2"/>
                </c:manualLayout>
              </c:layout>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6A-46A1-84D0-9A100BF1BFF7}"/>
                </c:ext>
                <c:ext xmlns:c15="http://schemas.microsoft.com/office/drawing/2012/chart" uri="{CE6537A1-D6FC-4f65-9D91-7224C49458BB}">
                  <c15:layout>
                    <c:manualLayout>
                      <c:w val="0.26126930923860203"/>
                      <c:h val="0.20368629182034256"/>
                    </c:manualLayout>
                  </c15:layout>
                </c:ext>
              </c:extLst>
            </c:dLbl>
            <c:dLbl>
              <c:idx val="2"/>
              <c:layout>
                <c:manualLayout>
                  <c:x val="0.21396256389004006"/>
                  <c:y val="0.12872440553567113"/>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6A-46A1-84D0-9A100BF1BFF7}"/>
                </c:ext>
                <c:ext xmlns:c15="http://schemas.microsoft.com/office/drawing/2012/chart" uri="{CE6537A1-D6FC-4f65-9D91-7224C49458BB}">
                  <c15:layout>
                    <c:manualLayout>
                      <c:w val="0.26041666666666669"/>
                      <c:h val="0.10500273959052432"/>
                    </c:manualLayout>
                  </c15:layout>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Sheet1!$A$3:$A$4</c:f>
              <c:strCache>
                <c:ptCount val="2"/>
                <c:pt idx="0">
                  <c:v>Non-Complex</c:v>
                </c:pt>
                <c:pt idx="1">
                  <c:v>Complex</c:v>
                </c:pt>
              </c:strCache>
            </c:strRef>
          </c:cat>
          <c:val>
            <c:numRef>
              <c:f>Sheet1!$B$3:$B$4</c:f>
              <c:numCache>
                <c:formatCode>0%</c:formatCode>
                <c:ptCount val="2"/>
                <c:pt idx="0">
                  <c:v>0.71</c:v>
                </c:pt>
                <c:pt idx="1">
                  <c:v>0.28999999999999998</c:v>
                </c:pt>
              </c:numCache>
            </c:numRef>
          </c:val>
          <c:extLst xmlns:c16r2="http://schemas.microsoft.com/office/drawing/2015/06/chart">
            <c:ext xmlns:c16="http://schemas.microsoft.com/office/drawing/2014/chart" uri="{C3380CC4-5D6E-409C-BE32-E72D297353CC}">
              <c16:uniqueId val="{00000006-896A-46A1-84D0-9A100BF1BFF7}"/>
            </c:ext>
          </c:extLst>
        </c:ser>
        <c:dLbls>
          <c:dLblPos val="bestFit"/>
          <c:showLegendKey val="0"/>
          <c:showVal val="1"/>
          <c:showCatName val="0"/>
          <c:showSerName val="0"/>
          <c:showPercent val="0"/>
          <c:showBubbleSize val="0"/>
          <c:showLeaderLines val="1"/>
        </c:dLbls>
        <c:firstSliceAng val="135"/>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0.54453</cdr:x>
      <cdr:y>0.53511</cdr:y>
    </cdr:from>
    <cdr:to>
      <cdr:x>0.93203</cdr:x>
      <cdr:y>0.71561</cdr:y>
    </cdr:to>
    <cdr:sp macro="" textlink="">
      <cdr:nvSpPr>
        <cdr:cNvPr id="2" name="TextBox 1">
          <a:extLst xmlns:a="http://schemas.openxmlformats.org/drawingml/2006/main">
            <a:ext uri="{FF2B5EF4-FFF2-40B4-BE49-F238E27FC236}">
              <a16:creationId xmlns="" xmlns:a16="http://schemas.microsoft.com/office/drawing/2014/main" id="{8954E7F9-32CA-4602-8C59-367A558275A3}"/>
            </a:ext>
          </a:extLst>
        </cdr:cNvPr>
        <cdr:cNvSpPr txBox="1"/>
      </cdr:nvSpPr>
      <cdr:spPr>
        <a:xfrm xmlns:a="http://schemas.openxmlformats.org/drawingml/2006/main">
          <a:off x="1892088" y="1796009"/>
          <a:ext cx="1346454" cy="605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XTR Only</a:t>
          </a:r>
        </a:p>
      </cdr:txBody>
    </cdr:sp>
  </cdr:relSizeAnchor>
  <cdr:relSizeAnchor xmlns:cdr="http://schemas.openxmlformats.org/drawingml/2006/chartDrawing">
    <cdr:from>
      <cdr:x>0.24146</cdr:x>
      <cdr:y>0.68238</cdr:y>
    </cdr:from>
    <cdr:to>
      <cdr:x>0.66715</cdr:x>
      <cdr:y>0.76782</cdr:y>
    </cdr:to>
    <cdr:sp macro="" textlink="">
      <cdr:nvSpPr>
        <cdr:cNvPr id="3" name="TextBox 1">
          <a:extLst xmlns:a="http://schemas.openxmlformats.org/drawingml/2006/main">
            <a:ext uri="{FF2B5EF4-FFF2-40B4-BE49-F238E27FC236}">
              <a16:creationId xmlns="" xmlns:a16="http://schemas.microsoft.com/office/drawing/2014/main" id="{A85C4F1C-268A-4ADE-BB67-38FA1C61E8FF}"/>
            </a:ext>
          </a:extLst>
        </cdr:cNvPr>
        <cdr:cNvSpPr txBox="1"/>
      </cdr:nvSpPr>
      <cdr:spPr>
        <a:xfrm xmlns:a="http://schemas.openxmlformats.org/drawingml/2006/main">
          <a:off x="839002" y="2290307"/>
          <a:ext cx="1479153" cy="2867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NTR Only</a:t>
          </a:r>
        </a:p>
      </cdr:txBody>
    </cdr:sp>
  </cdr:relSizeAnchor>
  <cdr:relSizeAnchor xmlns:cdr="http://schemas.openxmlformats.org/drawingml/2006/chartDrawing">
    <cdr:from>
      <cdr:x>0.28874</cdr:x>
      <cdr:y>0.3524</cdr:y>
    </cdr:from>
    <cdr:to>
      <cdr:x>0.52208</cdr:x>
      <cdr:y>0.42822</cdr:y>
    </cdr:to>
    <cdr:sp macro="" textlink="">
      <cdr:nvSpPr>
        <cdr:cNvPr id="4" name="TextBox 1">
          <a:extLst xmlns:a="http://schemas.openxmlformats.org/drawingml/2006/main">
            <a:ext uri="{FF2B5EF4-FFF2-40B4-BE49-F238E27FC236}">
              <a16:creationId xmlns="" xmlns:a16="http://schemas.microsoft.com/office/drawing/2014/main" id="{F40125B7-0ADE-4381-BB30-FCC30E5B32A3}"/>
            </a:ext>
          </a:extLst>
        </cdr:cNvPr>
        <cdr:cNvSpPr txBox="1"/>
      </cdr:nvSpPr>
      <cdr:spPr>
        <a:xfrm xmlns:a="http://schemas.openxmlformats.org/drawingml/2006/main">
          <a:off x="1003306" y="1182759"/>
          <a:ext cx="810791" cy="254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Both</a:t>
          </a:r>
        </a:p>
      </cdr:txBody>
    </cdr:sp>
  </cdr:relSizeAnchor>
</c:userShapes>
</file>

<file path=ppt/drawings/drawing10.xml><?xml version="1.0" encoding="utf-8"?>
<c:userShapes xmlns:c="http://schemas.openxmlformats.org/drawingml/2006/chart">
  <cdr:relSizeAnchor xmlns:cdr="http://schemas.openxmlformats.org/drawingml/2006/chartDrawing">
    <cdr:from>
      <cdr:x>0.20147</cdr:x>
      <cdr:y>0.52559</cdr:y>
    </cdr:from>
    <cdr:to>
      <cdr:x>0.35312</cdr:x>
      <cdr:y>0.5909</cdr:y>
    </cdr:to>
    <cdr:sp macro="" textlink="">
      <cdr:nvSpPr>
        <cdr:cNvPr id="2" name="TextBox 1">
          <a:extLst xmlns:a="http://schemas.openxmlformats.org/drawingml/2006/main">
            <a:ext uri="{FF2B5EF4-FFF2-40B4-BE49-F238E27FC236}">
              <a16:creationId xmlns="" xmlns:a16="http://schemas.microsoft.com/office/drawing/2014/main" id="{7F37554F-7C22-4F90-9C3A-A2BE43F68D5B}"/>
            </a:ext>
          </a:extLst>
        </cdr:cNvPr>
        <cdr:cNvSpPr txBox="1"/>
      </cdr:nvSpPr>
      <cdr:spPr>
        <a:xfrm xmlns:a="http://schemas.openxmlformats.org/drawingml/2006/main">
          <a:off x="720238" y="2105073"/>
          <a:ext cx="542136"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100" b="1" i="0" dirty="0">
              <a:solidFill>
                <a:srgbClr val="FFFFFF"/>
              </a:solidFill>
            </a:rPr>
            <a:t>55.3%</a:t>
          </a:r>
          <a:endParaRPr lang="en-US" sz="1100" b="1" i="0" dirty="0">
            <a:solidFill>
              <a:schemeClr val="tx1"/>
            </a:solidFill>
          </a:endParaRPr>
        </a:p>
      </cdr:txBody>
    </cdr:sp>
  </cdr:relSizeAnchor>
  <cdr:relSizeAnchor xmlns:cdr="http://schemas.openxmlformats.org/drawingml/2006/chartDrawing">
    <cdr:from>
      <cdr:x>0.1985</cdr:x>
      <cdr:y>0.22307</cdr:y>
    </cdr:from>
    <cdr:to>
      <cdr:x>0.35016</cdr:x>
      <cdr:y>0.28839</cdr:y>
    </cdr:to>
    <cdr:sp macro="" textlink="">
      <cdr:nvSpPr>
        <cdr:cNvPr id="3" name="TextBox 1">
          <a:extLst xmlns:a="http://schemas.openxmlformats.org/drawingml/2006/main">
            <a:ext uri="{FF2B5EF4-FFF2-40B4-BE49-F238E27FC236}">
              <a16:creationId xmlns="" xmlns:a16="http://schemas.microsoft.com/office/drawing/2014/main" id="{6F34474B-5B1E-4E52-90E8-86CF3D2AE790}"/>
            </a:ext>
          </a:extLst>
        </cdr:cNvPr>
        <cdr:cNvSpPr txBox="1"/>
      </cdr:nvSpPr>
      <cdr:spPr>
        <a:xfrm xmlns:a="http://schemas.openxmlformats.org/drawingml/2006/main">
          <a:off x="709623" y="893455"/>
          <a:ext cx="542136"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rgbClr val="FFFFFF"/>
              </a:solidFill>
            </a:rPr>
            <a:t>44</a:t>
          </a:r>
          <a:r>
            <a:rPr lang="en-US" sz="1100" b="1" i="0" dirty="0">
              <a:solidFill>
                <a:srgbClr val="FFFFFF"/>
              </a:solidFill>
            </a:rPr>
            <a:t>.7%</a:t>
          </a:r>
          <a:endParaRPr lang="en-US" sz="1100" b="1" i="0"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0.54453</cdr:x>
      <cdr:y>0.53511</cdr:y>
    </cdr:from>
    <cdr:to>
      <cdr:x>0.93203</cdr:x>
      <cdr:y>0.71561</cdr:y>
    </cdr:to>
    <cdr:sp macro="" textlink="">
      <cdr:nvSpPr>
        <cdr:cNvPr id="2" name="TextBox 1">
          <a:extLst xmlns:a="http://schemas.openxmlformats.org/drawingml/2006/main">
            <a:ext uri="{FF2B5EF4-FFF2-40B4-BE49-F238E27FC236}">
              <a16:creationId xmlns="" xmlns:a16="http://schemas.microsoft.com/office/drawing/2014/main" id="{8954E7F9-32CA-4602-8C59-367A558275A3}"/>
            </a:ext>
          </a:extLst>
        </cdr:cNvPr>
        <cdr:cNvSpPr txBox="1"/>
      </cdr:nvSpPr>
      <cdr:spPr>
        <a:xfrm xmlns:a="http://schemas.openxmlformats.org/drawingml/2006/main">
          <a:off x="1892088" y="1796009"/>
          <a:ext cx="1346454" cy="605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XTR Only</a:t>
          </a:r>
        </a:p>
      </cdr:txBody>
    </cdr:sp>
  </cdr:relSizeAnchor>
  <cdr:relSizeAnchor xmlns:cdr="http://schemas.openxmlformats.org/drawingml/2006/chartDrawing">
    <cdr:from>
      <cdr:x>0.24146</cdr:x>
      <cdr:y>0.68238</cdr:y>
    </cdr:from>
    <cdr:to>
      <cdr:x>0.66715</cdr:x>
      <cdr:y>0.76782</cdr:y>
    </cdr:to>
    <cdr:sp macro="" textlink="">
      <cdr:nvSpPr>
        <cdr:cNvPr id="3" name="TextBox 1">
          <a:extLst xmlns:a="http://schemas.openxmlformats.org/drawingml/2006/main">
            <a:ext uri="{FF2B5EF4-FFF2-40B4-BE49-F238E27FC236}">
              <a16:creationId xmlns="" xmlns:a16="http://schemas.microsoft.com/office/drawing/2014/main" id="{A85C4F1C-268A-4ADE-BB67-38FA1C61E8FF}"/>
            </a:ext>
          </a:extLst>
        </cdr:cNvPr>
        <cdr:cNvSpPr txBox="1"/>
      </cdr:nvSpPr>
      <cdr:spPr>
        <a:xfrm xmlns:a="http://schemas.openxmlformats.org/drawingml/2006/main">
          <a:off x="839002" y="2290307"/>
          <a:ext cx="1479153" cy="2867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NTR Only</a:t>
          </a:r>
        </a:p>
      </cdr:txBody>
    </cdr:sp>
  </cdr:relSizeAnchor>
  <cdr:relSizeAnchor xmlns:cdr="http://schemas.openxmlformats.org/drawingml/2006/chartDrawing">
    <cdr:from>
      <cdr:x>0.28874</cdr:x>
      <cdr:y>0.3524</cdr:y>
    </cdr:from>
    <cdr:to>
      <cdr:x>0.52208</cdr:x>
      <cdr:y>0.42822</cdr:y>
    </cdr:to>
    <cdr:sp macro="" textlink="">
      <cdr:nvSpPr>
        <cdr:cNvPr id="4" name="TextBox 1">
          <a:extLst xmlns:a="http://schemas.openxmlformats.org/drawingml/2006/main">
            <a:ext uri="{FF2B5EF4-FFF2-40B4-BE49-F238E27FC236}">
              <a16:creationId xmlns="" xmlns:a16="http://schemas.microsoft.com/office/drawing/2014/main" id="{F40125B7-0ADE-4381-BB30-FCC30E5B32A3}"/>
            </a:ext>
          </a:extLst>
        </cdr:cNvPr>
        <cdr:cNvSpPr txBox="1"/>
      </cdr:nvSpPr>
      <cdr:spPr>
        <a:xfrm xmlns:a="http://schemas.openxmlformats.org/drawingml/2006/main">
          <a:off x="1003306" y="1182759"/>
          <a:ext cx="810791" cy="254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Both</a:t>
          </a:r>
        </a:p>
      </cdr:txBody>
    </cdr:sp>
  </cdr:relSizeAnchor>
</c:userShapes>
</file>

<file path=ppt/drawings/drawing2.xml><?xml version="1.0" encoding="utf-8"?>
<c:userShapes xmlns:c="http://schemas.openxmlformats.org/drawingml/2006/chart">
  <cdr:relSizeAnchor xmlns:cdr="http://schemas.openxmlformats.org/drawingml/2006/chartDrawing">
    <cdr:from>
      <cdr:x>0.08185</cdr:x>
      <cdr:y>0.78634</cdr:y>
    </cdr:from>
    <cdr:to>
      <cdr:x>0.08185</cdr:x>
      <cdr:y>0.91125</cdr:y>
    </cdr:to>
    <cdr:cxnSp macro="">
      <cdr:nvCxnSpPr>
        <cdr:cNvPr id="4" name="Straight Connector 3">
          <a:extLst xmlns:a="http://schemas.openxmlformats.org/drawingml/2006/main">
            <a:ext uri="{FF2B5EF4-FFF2-40B4-BE49-F238E27FC236}">
              <a16:creationId xmlns="" xmlns:a16="http://schemas.microsoft.com/office/drawing/2014/main" id="{458F4C8F-17A9-45D9-AAF9-90F94F4E90AD}"/>
            </a:ext>
          </a:extLst>
        </cdr:cNvPr>
        <cdr:cNvCxnSpPr/>
      </cdr:nvCxnSpPr>
      <cdr:spPr bwMode="auto">
        <a:xfrm xmlns:a="http://schemas.openxmlformats.org/drawingml/2006/main">
          <a:off x="499609" y="3219198"/>
          <a:ext cx="0" cy="51136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0.32799</cdr:x>
      <cdr:y>0.78851</cdr:y>
    </cdr:from>
    <cdr:to>
      <cdr:x>0.32799</cdr:x>
      <cdr:y>0.91342</cdr:y>
    </cdr:to>
    <cdr:cxnSp macro="">
      <cdr:nvCxnSpPr>
        <cdr:cNvPr id="5" name="Straight Connector 4">
          <a:extLst xmlns:a="http://schemas.openxmlformats.org/drawingml/2006/main">
            <a:ext uri="{FF2B5EF4-FFF2-40B4-BE49-F238E27FC236}">
              <a16:creationId xmlns="" xmlns:a16="http://schemas.microsoft.com/office/drawing/2014/main" id="{0A190F37-9F10-4AEB-92BE-CCD90D0AC025}"/>
            </a:ext>
          </a:extLst>
        </cdr:cNvPr>
        <cdr:cNvCxnSpPr/>
      </cdr:nvCxnSpPr>
      <cdr:spPr bwMode="auto">
        <a:xfrm xmlns:a="http://schemas.openxmlformats.org/drawingml/2006/main">
          <a:off x="2002019" y="3228088"/>
          <a:ext cx="0" cy="51136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0.56976</cdr:x>
      <cdr:y>0.78789</cdr:y>
    </cdr:from>
    <cdr:to>
      <cdr:x>0.56976</cdr:x>
      <cdr:y>0.9128</cdr:y>
    </cdr:to>
    <cdr:cxnSp macro="">
      <cdr:nvCxnSpPr>
        <cdr:cNvPr id="6" name="Straight Connector 5">
          <a:extLst xmlns:a="http://schemas.openxmlformats.org/drawingml/2006/main">
            <a:ext uri="{FF2B5EF4-FFF2-40B4-BE49-F238E27FC236}">
              <a16:creationId xmlns="" xmlns:a16="http://schemas.microsoft.com/office/drawing/2014/main" id="{A300BB9F-EED1-4B0B-A776-EBDE9C10C887}"/>
            </a:ext>
          </a:extLst>
        </cdr:cNvPr>
        <cdr:cNvCxnSpPr/>
      </cdr:nvCxnSpPr>
      <cdr:spPr bwMode="auto">
        <a:xfrm xmlns:a="http://schemas.openxmlformats.org/drawingml/2006/main">
          <a:off x="3477759" y="3225548"/>
          <a:ext cx="0" cy="51136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0.80529</cdr:x>
      <cdr:y>0.78572</cdr:y>
    </cdr:from>
    <cdr:to>
      <cdr:x>0.80529</cdr:x>
      <cdr:y>0.91063</cdr:y>
    </cdr:to>
    <cdr:cxnSp macro="">
      <cdr:nvCxnSpPr>
        <cdr:cNvPr id="7" name="Straight Connector 6">
          <a:extLst xmlns:a="http://schemas.openxmlformats.org/drawingml/2006/main">
            <a:ext uri="{FF2B5EF4-FFF2-40B4-BE49-F238E27FC236}">
              <a16:creationId xmlns="" xmlns:a16="http://schemas.microsoft.com/office/drawing/2014/main" id="{A9A14DA2-47B7-4A1F-943E-696C69AF7521}"/>
            </a:ext>
          </a:extLst>
        </cdr:cNvPr>
        <cdr:cNvCxnSpPr/>
      </cdr:nvCxnSpPr>
      <cdr:spPr bwMode="auto">
        <a:xfrm xmlns:a="http://schemas.openxmlformats.org/drawingml/2006/main">
          <a:off x="4915399" y="3216653"/>
          <a:ext cx="0" cy="51136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0.08156</cdr:x>
      <cdr:y>0.76589</cdr:y>
    </cdr:from>
    <cdr:to>
      <cdr:x>0.08156</cdr:x>
      <cdr:y>0.90584</cdr:y>
    </cdr:to>
    <cdr:cxnSp macro="">
      <cdr:nvCxnSpPr>
        <cdr:cNvPr id="7" name="Straight Connector 6">
          <a:extLst xmlns:a="http://schemas.openxmlformats.org/drawingml/2006/main">
            <a:ext uri="{FF2B5EF4-FFF2-40B4-BE49-F238E27FC236}">
              <a16:creationId xmlns="" xmlns:a16="http://schemas.microsoft.com/office/drawing/2014/main" id="{F1ACF598-5970-49EC-9DE7-39B6BCBFDF3C}"/>
            </a:ext>
          </a:extLst>
        </cdr:cNvPr>
        <cdr:cNvCxnSpPr/>
      </cdr:nvCxnSpPr>
      <cdr:spPr bwMode="auto">
        <a:xfrm xmlns:a="http://schemas.openxmlformats.org/drawingml/2006/main">
          <a:off x="684653" y="2792889"/>
          <a:ext cx="0" cy="51033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0.19736</cdr:x>
      <cdr:y>0.76589</cdr:y>
    </cdr:from>
    <cdr:to>
      <cdr:x>0.19736</cdr:x>
      <cdr:y>0.90628</cdr:y>
    </cdr:to>
    <cdr:cxnSp macro="">
      <cdr:nvCxnSpPr>
        <cdr:cNvPr id="10" name="Straight Connector 9">
          <a:extLst xmlns:a="http://schemas.openxmlformats.org/drawingml/2006/main">
            <a:ext uri="{FF2B5EF4-FFF2-40B4-BE49-F238E27FC236}">
              <a16:creationId xmlns="" xmlns:a16="http://schemas.microsoft.com/office/drawing/2014/main" id="{72773163-A4AC-4849-AE2B-6A4F4BA8A20D}"/>
            </a:ext>
          </a:extLst>
        </cdr:cNvPr>
        <cdr:cNvCxnSpPr/>
      </cdr:nvCxnSpPr>
      <cdr:spPr bwMode="auto">
        <a:xfrm xmlns:a="http://schemas.openxmlformats.org/drawingml/2006/main">
          <a:off x="1656669" y="2792889"/>
          <a:ext cx="0" cy="511943"/>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0.30954</cdr:x>
      <cdr:y>0.76589</cdr:y>
    </cdr:from>
    <cdr:to>
      <cdr:x>0.30954</cdr:x>
      <cdr:y>0.90629</cdr:y>
    </cdr:to>
    <cdr:cxnSp macro="">
      <cdr:nvCxnSpPr>
        <cdr:cNvPr id="27" name="Straight Connector 26">
          <a:extLst xmlns:a="http://schemas.openxmlformats.org/drawingml/2006/main">
            <a:ext uri="{FF2B5EF4-FFF2-40B4-BE49-F238E27FC236}">
              <a16:creationId xmlns="" xmlns:a16="http://schemas.microsoft.com/office/drawing/2014/main" id="{EE7E7D31-7F07-4188-ADDD-EE104A3F092B}"/>
            </a:ext>
          </a:extLst>
        </cdr:cNvPr>
        <cdr:cNvCxnSpPr/>
      </cdr:nvCxnSpPr>
      <cdr:spPr bwMode="auto">
        <a:xfrm xmlns:a="http://schemas.openxmlformats.org/drawingml/2006/main">
          <a:off x="2598300"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0.42513</cdr:x>
      <cdr:y>0.76589</cdr:y>
    </cdr:from>
    <cdr:to>
      <cdr:x>0.42513</cdr:x>
      <cdr:y>0.90629</cdr:y>
    </cdr:to>
    <cdr:cxnSp macro="">
      <cdr:nvCxnSpPr>
        <cdr:cNvPr id="5" name="Straight Connector 4">
          <a:extLst xmlns:a="http://schemas.openxmlformats.org/drawingml/2006/main">
            <a:ext uri="{FF2B5EF4-FFF2-40B4-BE49-F238E27FC236}">
              <a16:creationId xmlns="" xmlns:a16="http://schemas.microsoft.com/office/drawing/2014/main" id="{ED9D1CCC-288B-4DEE-BB64-0243C373B72E}"/>
            </a:ext>
          </a:extLst>
        </cdr:cNvPr>
        <cdr:cNvCxnSpPr/>
      </cdr:nvCxnSpPr>
      <cdr:spPr bwMode="auto">
        <a:xfrm xmlns:a="http://schemas.openxmlformats.org/drawingml/2006/main">
          <a:off x="3568524"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0.53413</cdr:x>
      <cdr:y>0.76589</cdr:y>
    </cdr:from>
    <cdr:to>
      <cdr:x>0.53413</cdr:x>
      <cdr:y>0.90629</cdr:y>
    </cdr:to>
    <cdr:cxnSp macro="">
      <cdr:nvCxnSpPr>
        <cdr:cNvPr id="6" name="Straight Connector 5">
          <a:extLst xmlns:a="http://schemas.openxmlformats.org/drawingml/2006/main">
            <a:ext uri="{FF2B5EF4-FFF2-40B4-BE49-F238E27FC236}">
              <a16:creationId xmlns="" xmlns:a16="http://schemas.microsoft.com/office/drawing/2014/main" id="{7C3376F4-74D0-403A-B8B4-F787F992F8B3}"/>
            </a:ext>
          </a:extLst>
        </cdr:cNvPr>
        <cdr:cNvCxnSpPr/>
      </cdr:nvCxnSpPr>
      <cdr:spPr bwMode="auto">
        <a:xfrm xmlns:a="http://schemas.openxmlformats.org/drawingml/2006/main">
          <a:off x="4483482"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0.64373</cdr:x>
      <cdr:y>0.76589</cdr:y>
    </cdr:from>
    <cdr:to>
      <cdr:x>0.64373</cdr:x>
      <cdr:y>0.90629</cdr:y>
    </cdr:to>
    <cdr:cxnSp macro="">
      <cdr:nvCxnSpPr>
        <cdr:cNvPr id="8" name="Straight Connector 7">
          <a:extLst xmlns:a="http://schemas.openxmlformats.org/drawingml/2006/main">
            <a:ext uri="{FF2B5EF4-FFF2-40B4-BE49-F238E27FC236}">
              <a16:creationId xmlns="" xmlns:a16="http://schemas.microsoft.com/office/drawing/2014/main" id="{C3F9F5C4-324C-4B52-AB7A-C4C40CC2470A}"/>
            </a:ext>
          </a:extLst>
        </cdr:cNvPr>
        <cdr:cNvCxnSpPr/>
      </cdr:nvCxnSpPr>
      <cdr:spPr bwMode="auto">
        <a:xfrm xmlns:a="http://schemas.openxmlformats.org/drawingml/2006/main">
          <a:off x="5403464"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0.75506</cdr:x>
      <cdr:y>0.76589</cdr:y>
    </cdr:from>
    <cdr:to>
      <cdr:x>0.75506</cdr:x>
      <cdr:y>0.90629</cdr:y>
    </cdr:to>
    <cdr:cxnSp macro="">
      <cdr:nvCxnSpPr>
        <cdr:cNvPr id="9" name="Straight Connector 8">
          <a:extLst xmlns:a="http://schemas.openxmlformats.org/drawingml/2006/main">
            <a:ext uri="{FF2B5EF4-FFF2-40B4-BE49-F238E27FC236}">
              <a16:creationId xmlns="" xmlns:a16="http://schemas.microsoft.com/office/drawing/2014/main" id="{C3F9F5C4-324C-4B52-AB7A-C4C40CC2470A}"/>
            </a:ext>
          </a:extLst>
        </cdr:cNvPr>
        <cdr:cNvCxnSpPr/>
      </cdr:nvCxnSpPr>
      <cdr:spPr bwMode="auto">
        <a:xfrm xmlns:a="http://schemas.openxmlformats.org/drawingml/2006/main">
          <a:off x="6337962"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0.86346</cdr:x>
      <cdr:y>0.76589</cdr:y>
    </cdr:from>
    <cdr:to>
      <cdr:x>0.86346</cdr:x>
      <cdr:y>0.90629</cdr:y>
    </cdr:to>
    <cdr:cxnSp macro="">
      <cdr:nvCxnSpPr>
        <cdr:cNvPr id="11" name="Straight Connector 10">
          <a:extLst xmlns:a="http://schemas.openxmlformats.org/drawingml/2006/main">
            <a:ext uri="{FF2B5EF4-FFF2-40B4-BE49-F238E27FC236}">
              <a16:creationId xmlns="" xmlns:a16="http://schemas.microsoft.com/office/drawing/2014/main" id="{3ABEEC99-89BF-414F-A03E-23B518162AC9}"/>
            </a:ext>
          </a:extLst>
        </cdr:cNvPr>
        <cdr:cNvCxnSpPr/>
      </cdr:nvCxnSpPr>
      <cdr:spPr bwMode="auto">
        <a:xfrm xmlns:a="http://schemas.openxmlformats.org/drawingml/2006/main">
          <a:off x="7247896" y="2792889"/>
          <a:ext cx="0" cy="51197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0.36207</cdr:x>
      <cdr:y>0.78558</cdr:y>
    </cdr:from>
    <cdr:to>
      <cdr:x>0.36207</cdr:x>
      <cdr:y>0.91049</cdr:y>
    </cdr:to>
    <cdr:cxnSp macro="">
      <cdr:nvCxnSpPr>
        <cdr:cNvPr id="2" name="Straight Connector 1">
          <a:extLst xmlns:a="http://schemas.openxmlformats.org/drawingml/2006/main">
            <a:ext uri="{FF2B5EF4-FFF2-40B4-BE49-F238E27FC236}">
              <a16:creationId xmlns="" xmlns:a16="http://schemas.microsoft.com/office/drawing/2014/main" id="{7545C6A6-B2FB-493C-8F5F-56FAE6FCAEA3}"/>
            </a:ext>
          </a:extLst>
        </cdr:cNvPr>
        <cdr:cNvCxnSpPr/>
      </cdr:nvCxnSpPr>
      <cdr:spPr bwMode="auto">
        <a:xfrm xmlns:a="http://schemas.openxmlformats.org/drawingml/2006/main">
          <a:off x="3535570" y="3251389"/>
          <a:ext cx="0" cy="51698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0.6986</cdr:x>
      <cdr:y>0.73894</cdr:y>
    </cdr:from>
    <cdr:to>
      <cdr:x>0.77272</cdr:x>
      <cdr:y>0.80587</cdr:y>
    </cdr:to>
    <cdr:sp macro="" textlink="">
      <cdr:nvSpPr>
        <cdr:cNvPr id="3" name="TextBox 39">
          <a:extLst xmlns:a="http://schemas.openxmlformats.org/drawingml/2006/main">
            <a:ext uri="{FF2B5EF4-FFF2-40B4-BE49-F238E27FC236}">
              <a16:creationId xmlns="" xmlns:a16="http://schemas.microsoft.com/office/drawing/2014/main" id="{A7E27B88-70DA-463D-883C-5A46D9A2041E}"/>
            </a:ext>
          </a:extLst>
        </cdr:cNvPr>
        <cdr:cNvSpPr txBox="1"/>
      </cdr:nvSpPr>
      <cdr:spPr>
        <a:xfrm xmlns:a="http://schemas.openxmlformats.org/drawingml/2006/main">
          <a:off x="6821747" y="3058377"/>
          <a:ext cx="72378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xmlns:a="http://schemas.openxmlformats.org/drawingml/2006/main">
          <a:r>
            <a:rPr lang="en-US" sz="1200" i="0" dirty="0">
              <a:solidFill>
                <a:schemeClr val="tx1"/>
              </a:solidFill>
              <a:latin typeface="Calibri" panose="020F0502020204030204" pitchFamily="34" charset="0"/>
              <a:cs typeface="Calibri" panose="020F0502020204030204" pitchFamily="34" charset="0"/>
            </a:rPr>
            <a:t>1.6%</a:t>
          </a:r>
        </a:p>
      </cdr:txBody>
    </cdr:sp>
  </cdr:relSizeAnchor>
</c:userShapes>
</file>

<file path=ppt/drawings/drawing5.xml><?xml version="1.0" encoding="utf-8"?>
<c:userShapes xmlns:c="http://schemas.openxmlformats.org/drawingml/2006/chart">
  <cdr:relSizeAnchor xmlns:cdr="http://schemas.openxmlformats.org/drawingml/2006/chartDrawing">
    <cdr:from>
      <cdr:x>0.5506</cdr:x>
      <cdr:y>0.51061</cdr:y>
    </cdr:from>
    <cdr:to>
      <cdr:x>0.86084</cdr:x>
      <cdr:y>0.58643</cdr:y>
    </cdr:to>
    <cdr:sp macro="" textlink="">
      <cdr:nvSpPr>
        <cdr:cNvPr id="4" name="TextBox 1">
          <a:extLst xmlns:a="http://schemas.openxmlformats.org/drawingml/2006/main">
            <a:ext uri="{FF2B5EF4-FFF2-40B4-BE49-F238E27FC236}">
              <a16:creationId xmlns="" xmlns:a16="http://schemas.microsoft.com/office/drawing/2014/main" id="{F40125B7-0ADE-4381-BB30-FCC30E5B32A3}"/>
            </a:ext>
          </a:extLst>
        </cdr:cNvPr>
        <cdr:cNvSpPr txBox="1"/>
      </cdr:nvSpPr>
      <cdr:spPr>
        <a:xfrm xmlns:a="http://schemas.openxmlformats.org/drawingml/2006/main">
          <a:off x="2336594" y="2063623"/>
          <a:ext cx="1316563" cy="3064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Complex</a:t>
          </a:r>
        </a:p>
        <a:p xmlns:a="http://schemas.openxmlformats.org/drawingml/2006/main">
          <a:r>
            <a:rPr lang="en-US" sz="1600" b="1" dirty="0">
              <a:solidFill>
                <a:schemeClr val="bg1"/>
              </a:solidFill>
            </a:rPr>
            <a:t>(N=115)</a:t>
          </a:r>
        </a:p>
      </cdr:txBody>
    </cdr:sp>
  </cdr:relSizeAnchor>
  <cdr:relSizeAnchor xmlns:cdr="http://schemas.openxmlformats.org/drawingml/2006/chartDrawing">
    <cdr:from>
      <cdr:x>0.08737</cdr:x>
      <cdr:y>0.55542</cdr:y>
    </cdr:from>
    <cdr:to>
      <cdr:x>0.5</cdr:x>
      <cdr:y>0.63124</cdr:y>
    </cdr:to>
    <cdr:sp macro="" textlink="">
      <cdr:nvSpPr>
        <cdr:cNvPr id="5" name="TextBox 1">
          <a:extLst xmlns:a="http://schemas.openxmlformats.org/drawingml/2006/main">
            <a:ext uri="{FF2B5EF4-FFF2-40B4-BE49-F238E27FC236}">
              <a16:creationId xmlns="" xmlns:a16="http://schemas.microsoft.com/office/drawing/2014/main" id="{1464C503-CE1F-4921-8AEF-21641E0524CD}"/>
            </a:ext>
          </a:extLst>
        </cdr:cNvPr>
        <cdr:cNvSpPr txBox="1"/>
      </cdr:nvSpPr>
      <cdr:spPr>
        <a:xfrm xmlns:a="http://schemas.openxmlformats.org/drawingml/2006/main">
          <a:off x="370772" y="2244738"/>
          <a:ext cx="1751075" cy="3064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rPr>
            <a:t>Non Complex</a:t>
          </a:r>
        </a:p>
        <a:p xmlns:a="http://schemas.openxmlformats.org/drawingml/2006/main">
          <a:pPr algn="ctr"/>
          <a:r>
            <a:rPr lang="en-US" sz="1600" b="1" dirty="0">
              <a:solidFill>
                <a:schemeClr val="bg1"/>
              </a:solidFill>
            </a:rPr>
            <a:t>(N=289)</a:t>
          </a:r>
        </a:p>
      </cdr:txBody>
    </cdr:sp>
  </cdr:relSizeAnchor>
</c:userShapes>
</file>

<file path=ppt/drawings/drawing6.xml><?xml version="1.0" encoding="utf-8"?>
<c:userShapes xmlns:c="http://schemas.openxmlformats.org/drawingml/2006/chart">
  <cdr:relSizeAnchor xmlns:cdr="http://schemas.openxmlformats.org/drawingml/2006/chartDrawing">
    <cdr:from>
      <cdr:x>0.09163</cdr:x>
      <cdr:y>0.73994</cdr:y>
    </cdr:from>
    <cdr:to>
      <cdr:x>0.09163</cdr:x>
      <cdr:y>0.88498</cdr:y>
    </cdr:to>
    <cdr:cxnSp macro="">
      <cdr:nvCxnSpPr>
        <cdr:cNvPr id="4" name="Straight Connector 3">
          <a:extLst xmlns:a="http://schemas.openxmlformats.org/drawingml/2006/main">
            <a:ext uri="{FF2B5EF4-FFF2-40B4-BE49-F238E27FC236}">
              <a16:creationId xmlns="" xmlns:a16="http://schemas.microsoft.com/office/drawing/2014/main" id="{458F4C8F-17A9-45D9-AAF9-90F94F4E90AD}"/>
            </a:ext>
          </a:extLst>
        </cdr:cNvPr>
        <cdr:cNvCxnSpPr/>
      </cdr:nvCxnSpPr>
      <cdr:spPr bwMode="auto">
        <a:xfrm xmlns:a="http://schemas.openxmlformats.org/drawingml/2006/main">
          <a:off x="757395" y="2625819"/>
          <a:ext cx="0" cy="514697"/>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0.26237</cdr:x>
      <cdr:y>0.74638</cdr:y>
    </cdr:from>
    <cdr:to>
      <cdr:x>0.26237</cdr:x>
      <cdr:y>0.88633</cdr:y>
    </cdr:to>
    <cdr:cxnSp macro="">
      <cdr:nvCxnSpPr>
        <cdr:cNvPr id="7" name="Straight Connector 6">
          <a:extLst xmlns:a="http://schemas.openxmlformats.org/drawingml/2006/main">
            <a:ext uri="{FF2B5EF4-FFF2-40B4-BE49-F238E27FC236}">
              <a16:creationId xmlns="" xmlns:a16="http://schemas.microsoft.com/office/drawing/2014/main" id="{F1ACF598-5970-49EC-9DE7-39B6BCBFDF3C}"/>
            </a:ext>
          </a:extLst>
        </cdr:cNvPr>
        <cdr:cNvCxnSpPr/>
      </cdr:nvCxnSpPr>
      <cdr:spPr bwMode="auto">
        <a:xfrm xmlns:a="http://schemas.openxmlformats.org/drawingml/2006/main">
          <a:off x="1882852" y="2648649"/>
          <a:ext cx="0" cy="49665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0.43757</cdr:x>
      <cdr:y>0.74694</cdr:y>
    </cdr:from>
    <cdr:to>
      <cdr:x>0.43757</cdr:x>
      <cdr:y>0.88733</cdr:y>
    </cdr:to>
    <cdr:cxnSp macro="">
      <cdr:nvCxnSpPr>
        <cdr:cNvPr id="10" name="Straight Connector 9">
          <a:extLst xmlns:a="http://schemas.openxmlformats.org/drawingml/2006/main">
            <a:ext uri="{FF2B5EF4-FFF2-40B4-BE49-F238E27FC236}">
              <a16:creationId xmlns="" xmlns:a16="http://schemas.microsoft.com/office/drawing/2014/main" id="{72773163-A4AC-4849-AE2B-6A4F4BA8A20D}"/>
            </a:ext>
          </a:extLst>
        </cdr:cNvPr>
        <cdr:cNvCxnSpPr/>
      </cdr:nvCxnSpPr>
      <cdr:spPr bwMode="auto">
        <a:xfrm xmlns:a="http://schemas.openxmlformats.org/drawingml/2006/main">
          <a:off x="3140215" y="2650662"/>
          <a:ext cx="0" cy="498203"/>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0.59867</cdr:x>
      <cdr:y>0.74761</cdr:y>
    </cdr:from>
    <cdr:to>
      <cdr:x>0.59867</cdr:x>
      <cdr:y>0.88566</cdr:y>
    </cdr:to>
    <cdr:cxnSp macro="">
      <cdr:nvCxnSpPr>
        <cdr:cNvPr id="25" name="Straight Connector 24">
          <a:extLst xmlns:a="http://schemas.openxmlformats.org/drawingml/2006/main">
            <a:ext uri="{FF2B5EF4-FFF2-40B4-BE49-F238E27FC236}">
              <a16:creationId xmlns="" xmlns:a16="http://schemas.microsoft.com/office/drawing/2014/main" id="{2984CC9E-E15D-453B-9C1B-22CBFE8D47EF}"/>
            </a:ext>
          </a:extLst>
        </cdr:cNvPr>
        <cdr:cNvCxnSpPr/>
      </cdr:nvCxnSpPr>
      <cdr:spPr bwMode="auto">
        <a:xfrm xmlns:a="http://schemas.openxmlformats.org/drawingml/2006/main">
          <a:off x="4296283" y="2653040"/>
          <a:ext cx="0" cy="489867"/>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0.7754</cdr:x>
      <cdr:y>0.75008</cdr:y>
    </cdr:from>
    <cdr:to>
      <cdr:x>0.7754</cdr:x>
      <cdr:y>0.89004</cdr:y>
    </cdr:to>
    <cdr:cxnSp macro="">
      <cdr:nvCxnSpPr>
        <cdr:cNvPr id="26" name="Straight Connector 25">
          <a:extLst xmlns:a="http://schemas.openxmlformats.org/drawingml/2006/main">
            <a:ext uri="{FF2B5EF4-FFF2-40B4-BE49-F238E27FC236}">
              <a16:creationId xmlns="" xmlns:a16="http://schemas.microsoft.com/office/drawing/2014/main" id="{449E1D39-6950-4133-9EE5-6DFFDB00966A}"/>
            </a:ext>
          </a:extLst>
        </cdr:cNvPr>
        <cdr:cNvCxnSpPr/>
      </cdr:nvCxnSpPr>
      <cdr:spPr bwMode="auto">
        <a:xfrm xmlns:a="http://schemas.openxmlformats.org/drawingml/2006/main">
          <a:off x="5564564" y="2661798"/>
          <a:ext cx="0" cy="49665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0.94461</cdr:x>
      <cdr:y>0.74928</cdr:y>
    </cdr:from>
    <cdr:to>
      <cdr:x>0.94461</cdr:x>
      <cdr:y>0.88968</cdr:y>
    </cdr:to>
    <cdr:cxnSp macro="">
      <cdr:nvCxnSpPr>
        <cdr:cNvPr id="27" name="Straight Connector 26">
          <a:extLst xmlns:a="http://schemas.openxmlformats.org/drawingml/2006/main">
            <a:ext uri="{FF2B5EF4-FFF2-40B4-BE49-F238E27FC236}">
              <a16:creationId xmlns="" xmlns:a16="http://schemas.microsoft.com/office/drawing/2014/main" id="{EE7E7D31-7F07-4188-ADDD-EE104A3F092B}"/>
            </a:ext>
          </a:extLst>
        </cdr:cNvPr>
        <cdr:cNvCxnSpPr/>
      </cdr:nvCxnSpPr>
      <cdr:spPr bwMode="auto">
        <a:xfrm xmlns:a="http://schemas.openxmlformats.org/drawingml/2006/main">
          <a:off x="6778896" y="2658971"/>
          <a:ext cx="0" cy="498203"/>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7.xml><?xml version="1.0" encoding="utf-8"?>
<c:userShapes xmlns:c="http://schemas.openxmlformats.org/drawingml/2006/chart">
  <cdr:relSizeAnchor xmlns:cdr="http://schemas.openxmlformats.org/drawingml/2006/chartDrawing">
    <cdr:from>
      <cdr:x>0.06962</cdr:x>
      <cdr:y>0.79048</cdr:y>
    </cdr:from>
    <cdr:to>
      <cdr:x>0.06962</cdr:x>
      <cdr:y>0.91539</cdr:y>
    </cdr:to>
    <cdr:cxnSp macro="">
      <cdr:nvCxnSpPr>
        <cdr:cNvPr id="4" name="Straight Connector 3">
          <a:extLst xmlns:a="http://schemas.openxmlformats.org/drawingml/2006/main">
            <a:ext uri="{FF2B5EF4-FFF2-40B4-BE49-F238E27FC236}">
              <a16:creationId xmlns="" xmlns:a16="http://schemas.microsoft.com/office/drawing/2014/main" id="{458F4C8F-17A9-45D9-AAF9-90F94F4E90AD}"/>
            </a:ext>
          </a:extLst>
        </cdr:cNvPr>
        <cdr:cNvCxnSpPr/>
      </cdr:nvCxnSpPr>
      <cdr:spPr bwMode="auto">
        <a:xfrm xmlns:a="http://schemas.openxmlformats.org/drawingml/2006/main">
          <a:off x="572822" y="3148208"/>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0.20158</cdr:x>
      <cdr:y>0.78685</cdr:y>
    </cdr:from>
    <cdr:to>
      <cdr:x>0.20158</cdr:x>
      <cdr:y>0.91176</cdr:y>
    </cdr:to>
    <cdr:cxnSp macro="">
      <cdr:nvCxnSpPr>
        <cdr:cNvPr id="8" name="Straight Connector 7">
          <a:extLst xmlns:a="http://schemas.openxmlformats.org/drawingml/2006/main">
            <a:ext uri="{FF2B5EF4-FFF2-40B4-BE49-F238E27FC236}">
              <a16:creationId xmlns="" xmlns:a16="http://schemas.microsoft.com/office/drawing/2014/main" id="{BEB1B602-EB5F-46E0-9AD1-7B7877A48C2C}"/>
            </a:ext>
          </a:extLst>
        </cdr:cNvPr>
        <cdr:cNvCxnSpPr/>
      </cdr:nvCxnSpPr>
      <cdr:spPr bwMode="auto">
        <a:xfrm xmlns:a="http://schemas.openxmlformats.org/drawingml/2006/main">
          <a:off x="1658683" y="3133773"/>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0.33269</cdr:x>
      <cdr:y>0.78615</cdr:y>
    </cdr:from>
    <cdr:to>
      <cdr:x>0.33269</cdr:x>
      <cdr:y>0.91106</cdr:y>
    </cdr:to>
    <cdr:cxnSp macro="">
      <cdr:nvCxnSpPr>
        <cdr:cNvPr id="9" name="Straight Connector 8">
          <a:extLst xmlns:a="http://schemas.openxmlformats.org/drawingml/2006/main">
            <a:ext uri="{FF2B5EF4-FFF2-40B4-BE49-F238E27FC236}">
              <a16:creationId xmlns="" xmlns:a16="http://schemas.microsoft.com/office/drawing/2014/main" id="{D8B97E65-6009-4CA1-8690-3EE0947C4E0C}"/>
            </a:ext>
          </a:extLst>
        </cdr:cNvPr>
        <cdr:cNvCxnSpPr/>
      </cdr:nvCxnSpPr>
      <cdr:spPr bwMode="auto">
        <a:xfrm xmlns:a="http://schemas.openxmlformats.org/drawingml/2006/main">
          <a:off x="2737436" y="3130977"/>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0.44999</cdr:x>
      <cdr:y>0.78615</cdr:y>
    </cdr:from>
    <cdr:to>
      <cdr:x>0.44999</cdr:x>
      <cdr:y>0.91106</cdr:y>
    </cdr:to>
    <cdr:cxnSp macro="">
      <cdr:nvCxnSpPr>
        <cdr:cNvPr id="10" name="Straight Connector 9">
          <a:extLst xmlns:a="http://schemas.openxmlformats.org/drawingml/2006/main">
            <a:ext uri="{FF2B5EF4-FFF2-40B4-BE49-F238E27FC236}">
              <a16:creationId xmlns="" xmlns:a16="http://schemas.microsoft.com/office/drawing/2014/main" id="{BEDDB7DA-0030-4243-A369-5D19B092BCA3}"/>
            </a:ext>
          </a:extLst>
        </cdr:cNvPr>
        <cdr:cNvCxnSpPr/>
      </cdr:nvCxnSpPr>
      <cdr:spPr bwMode="auto">
        <a:xfrm xmlns:a="http://schemas.openxmlformats.org/drawingml/2006/main">
          <a:off x="3702635" y="3130977"/>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0.59787</cdr:x>
      <cdr:y>0.78889</cdr:y>
    </cdr:from>
    <cdr:to>
      <cdr:x>0.59787</cdr:x>
      <cdr:y>0.9138</cdr:y>
    </cdr:to>
    <cdr:cxnSp macro="">
      <cdr:nvCxnSpPr>
        <cdr:cNvPr id="11" name="Straight Connector 10">
          <a:extLst xmlns:a="http://schemas.openxmlformats.org/drawingml/2006/main">
            <a:ext uri="{FF2B5EF4-FFF2-40B4-BE49-F238E27FC236}">
              <a16:creationId xmlns="" xmlns:a16="http://schemas.microsoft.com/office/drawing/2014/main" id="{5D664406-4F56-4972-B57F-0A76F83F7E18}"/>
            </a:ext>
          </a:extLst>
        </cdr:cNvPr>
        <cdr:cNvCxnSpPr/>
      </cdr:nvCxnSpPr>
      <cdr:spPr bwMode="auto">
        <a:xfrm xmlns:a="http://schemas.openxmlformats.org/drawingml/2006/main">
          <a:off x="4919403" y="3141885"/>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0.71557</cdr:x>
      <cdr:y>0.78935</cdr:y>
    </cdr:from>
    <cdr:to>
      <cdr:x>0.71557</cdr:x>
      <cdr:y>0.91426</cdr:y>
    </cdr:to>
    <cdr:cxnSp macro="">
      <cdr:nvCxnSpPr>
        <cdr:cNvPr id="12" name="Straight Connector 11">
          <a:extLst xmlns:a="http://schemas.openxmlformats.org/drawingml/2006/main">
            <a:ext uri="{FF2B5EF4-FFF2-40B4-BE49-F238E27FC236}">
              <a16:creationId xmlns="" xmlns:a16="http://schemas.microsoft.com/office/drawing/2014/main" id="{6E7AFD65-F690-4EC1-A4D2-940C1E832542}"/>
            </a:ext>
          </a:extLst>
        </cdr:cNvPr>
        <cdr:cNvCxnSpPr/>
      </cdr:nvCxnSpPr>
      <cdr:spPr bwMode="auto">
        <a:xfrm xmlns:a="http://schemas.openxmlformats.org/drawingml/2006/main">
          <a:off x="5887868" y="3143700"/>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0.84597</cdr:x>
      <cdr:y>0.78898</cdr:y>
    </cdr:from>
    <cdr:to>
      <cdr:x>0.84597</cdr:x>
      <cdr:y>0.91389</cdr:y>
    </cdr:to>
    <cdr:cxnSp macro="">
      <cdr:nvCxnSpPr>
        <cdr:cNvPr id="13" name="Straight Connector 12">
          <a:extLst xmlns:a="http://schemas.openxmlformats.org/drawingml/2006/main">
            <a:ext uri="{FF2B5EF4-FFF2-40B4-BE49-F238E27FC236}">
              <a16:creationId xmlns="" xmlns:a16="http://schemas.microsoft.com/office/drawing/2014/main" id="{D23199DD-00C5-4FE1-902C-3CBDA4162A52}"/>
            </a:ext>
          </a:extLst>
        </cdr:cNvPr>
        <cdr:cNvCxnSpPr/>
      </cdr:nvCxnSpPr>
      <cdr:spPr bwMode="auto">
        <a:xfrm xmlns:a="http://schemas.openxmlformats.org/drawingml/2006/main">
          <a:off x="6960837" y="3142249"/>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0.97017</cdr:x>
      <cdr:y>0.78898</cdr:y>
    </cdr:from>
    <cdr:to>
      <cdr:x>0.97017</cdr:x>
      <cdr:y>0.91389</cdr:y>
    </cdr:to>
    <cdr:cxnSp macro="">
      <cdr:nvCxnSpPr>
        <cdr:cNvPr id="14" name="Straight Connector 13">
          <a:extLst xmlns:a="http://schemas.openxmlformats.org/drawingml/2006/main">
            <a:ext uri="{FF2B5EF4-FFF2-40B4-BE49-F238E27FC236}">
              <a16:creationId xmlns="" xmlns:a16="http://schemas.microsoft.com/office/drawing/2014/main" id="{D23199DD-00C5-4FE1-902C-3CBDA4162A52}"/>
            </a:ext>
          </a:extLst>
        </cdr:cNvPr>
        <cdr:cNvCxnSpPr/>
      </cdr:nvCxnSpPr>
      <cdr:spPr bwMode="auto">
        <a:xfrm xmlns:a="http://schemas.openxmlformats.org/drawingml/2006/main">
          <a:off x="7982755" y="3142249"/>
          <a:ext cx="0" cy="49747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8.xml><?xml version="1.0" encoding="utf-8"?>
<c:userShapes xmlns:c="http://schemas.openxmlformats.org/drawingml/2006/chart">
  <cdr:relSizeAnchor xmlns:cdr="http://schemas.openxmlformats.org/drawingml/2006/chartDrawing">
    <cdr:from>
      <cdr:x>0.06902</cdr:x>
      <cdr:y>0.74288</cdr:y>
    </cdr:from>
    <cdr:to>
      <cdr:x>0.06902</cdr:x>
      <cdr:y>0.88792</cdr:y>
    </cdr:to>
    <cdr:cxnSp macro="">
      <cdr:nvCxnSpPr>
        <cdr:cNvPr id="4" name="Straight Connector 3">
          <a:extLst xmlns:a="http://schemas.openxmlformats.org/drawingml/2006/main">
            <a:ext uri="{FF2B5EF4-FFF2-40B4-BE49-F238E27FC236}">
              <a16:creationId xmlns="" xmlns:a16="http://schemas.microsoft.com/office/drawing/2014/main" id="{458F4C8F-17A9-45D9-AAF9-90F94F4E90AD}"/>
            </a:ext>
          </a:extLst>
        </cdr:cNvPr>
        <cdr:cNvCxnSpPr/>
      </cdr:nvCxnSpPr>
      <cdr:spPr bwMode="auto">
        <a:xfrm xmlns:a="http://schemas.openxmlformats.org/drawingml/2006/main">
          <a:off x="582122" y="2636242"/>
          <a:ext cx="0" cy="5147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0.14017</cdr:x>
      <cdr:y>0.74996</cdr:y>
    </cdr:from>
    <cdr:to>
      <cdr:x>0.14017</cdr:x>
      <cdr:y>0.89499</cdr:y>
    </cdr:to>
    <cdr:cxnSp macro="">
      <cdr:nvCxnSpPr>
        <cdr:cNvPr id="6" name="Straight Connector 5">
          <a:extLst xmlns:a="http://schemas.openxmlformats.org/drawingml/2006/main">
            <a:ext uri="{FF2B5EF4-FFF2-40B4-BE49-F238E27FC236}">
              <a16:creationId xmlns="" xmlns:a16="http://schemas.microsoft.com/office/drawing/2014/main" id="{F1ACF598-5970-49EC-9DE7-39B6BCBFDF3C}"/>
            </a:ext>
          </a:extLst>
        </cdr:cNvPr>
        <cdr:cNvCxnSpPr/>
      </cdr:nvCxnSpPr>
      <cdr:spPr bwMode="auto">
        <a:xfrm xmlns:a="http://schemas.openxmlformats.org/drawingml/2006/main">
          <a:off x="1182185" y="2661366"/>
          <a:ext cx="0" cy="51466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0.21483</cdr:x>
      <cdr:y>0.75212</cdr:y>
    </cdr:from>
    <cdr:to>
      <cdr:x>0.21483</cdr:x>
      <cdr:y>0.89716</cdr:y>
    </cdr:to>
    <cdr:cxnSp macro="">
      <cdr:nvCxnSpPr>
        <cdr:cNvPr id="7" name="Straight Connector 6">
          <a:extLst xmlns:a="http://schemas.openxmlformats.org/drawingml/2006/main">
            <a:ext uri="{FF2B5EF4-FFF2-40B4-BE49-F238E27FC236}">
              <a16:creationId xmlns="" xmlns:a16="http://schemas.microsoft.com/office/drawing/2014/main" id="{F1ACF598-5970-49EC-9DE7-39B6BCBFDF3C}"/>
            </a:ext>
          </a:extLst>
        </cdr:cNvPr>
        <cdr:cNvCxnSpPr/>
      </cdr:nvCxnSpPr>
      <cdr:spPr bwMode="auto">
        <a:xfrm xmlns:a="http://schemas.openxmlformats.org/drawingml/2006/main">
          <a:off x="1811851" y="2669031"/>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0.28158</cdr:x>
      <cdr:y>0.74988</cdr:y>
    </cdr:from>
    <cdr:to>
      <cdr:x>0.28158</cdr:x>
      <cdr:y>0.89492</cdr:y>
    </cdr:to>
    <cdr:cxnSp macro="">
      <cdr:nvCxnSpPr>
        <cdr:cNvPr id="8" name="Straight Connector 7">
          <a:extLst xmlns:a="http://schemas.openxmlformats.org/drawingml/2006/main">
            <a:ext uri="{FF2B5EF4-FFF2-40B4-BE49-F238E27FC236}">
              <a16:creationId xmlns="" xmlns:a16="http://schemas.microsoft.com/office/drawing/2014/main" id="{72773163-A4AC-4849-AE2B-6A4F4BA8A20D}"/>
            </a:ext>
          </a:extLst>
        </cdr:cNvPr>
        <cdr:cNvCxnSpPr/>
      </cdr:nvCxnSpPr>
      <cdr:spPr bwMode="auto">
        <a:xfrm xmlns:a="http://schemas.openxmlformats.org/drawingml/2006/main">
          <a:off x="2374805" y="2661082"/>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0.35385</cdr:x>
      <cdr:y>0.74988</cdr:y>
    </cdr:from>
    <cdr:to>
      <cdr:x>0.35385</cdr:x>
      <cdr:y>0.89492</cdr:y>
    </cdr:to>
    <cdr:cxnSp macro="">
      <cdr:nvCxnSpPr>
        <cdr:cNvPr id="9" name="Straight Connector 8">
          <a:extLst xmlns:a="http://schemas.openxmlformats.org/drawingml/2006/main">
            <a:ext uri="{FF2B5EF4-FFF2-40B4-BE49-F238E27FC236}">
              <a16:creationId xmlns="" xmlns:a16="http://schemas.microsoft.com/office/drawing/2014/main" id="{72773163-A4AC-4849-AE2B-6A4F4BA8A20D}"/>
            </a:ext>
          </a:extLst>
        </cdr:cNvPr>
        <cdr:cNvCxnSpPr/>
      </cdr:nvCxnSpPr>
      <cdr:spPr bwMode="auto">
        <a:xfrm xmlns:a="http://schemas.openxmlformats.org/drawingml/2006/main">
          <a:off x="2984314" y="2661082"/>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0.42451</cdr:x>
      <cdr:y>0.74988</cdr:y>
    </cdr:from>
    <cdr:to>
      <cdr:x>0.42451</cdr:x>
      <cdr:y>0.89492</cdr:y>
    </cdr:to>
    <cdr:cxnSp macro="">
      <cdr:nvCxnSpPr>
        <cdr:cNvPr id="10" name="Straight Connector 9">
          <a:extLst xmlns:a="http://schemas.openxmlformats.org/drawingml/2006/main">
            <a:ext uri="{FF2B5EF4-FFF2-40B4-BE49-F238E27FC236}">
              <a16:creationId xmlns="" xmlns:a16="http://schemas.microsoft.com/office/drawing/2014/main" id="{72773163-A4AC-4849-AE2B-6A4F4BA8A20D}"/>
            </a:ext>
          </a:extLst>
        </cdr:cNvPr>
        <cdr:cNvCxnSpPr/>
      </cdr:nvCxnSpPr>
      <cdr:spPr bwMode="auto">
        <a:xfrm xmlns:a="http://schemas.openxmlformats.org/drawingml/2006/main">
          <a:off x="3580244" y="2661082"/>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0.56173</cdr:x>
      <cdr:y>0.74985</cdr:y>
    </cdr:from>
    <cdr:to>
      <cdr:x>0.56173</cdr:x>
      <cdr:y>0.89489</cdr:y>
    </cdr:to>
    <cdr:cxnSp macro="">
      <cdr:nvCxnSpPr>
        <cdr:cNvPr id="13" name="Straight Connector 12">
          <a:extLst xmlns:a="http://schemas.openxmlformats.org/drawingml/2006/main">
            <a:ext uri="{FF2B5EF4-FFF2-40B4-BE49-F238E27FC236}">
              <a16:creationId xmlns="" xmlns:a16="http://schemas.microsoft.com/office/drawing/2014/main" id="{D78CE9FF-3F46-42E6-8421-E6B2FF59CFDF}"/>
            </a:ext>
          </a:extLst>
        </cdr:cNvPr>
        <cdr:cNvCxnSpPr/>
      </cdr:nvCxnSpPr>
      <cdr:spPr bwMode="auto">
        <a:xfrm xmlns:a="http://schemas.openxmlformats.org/drawingml/2006/main">
          <a:off x="4737485" y="2660972"/>
          <a:ext cx="0" cy="5147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0.63898</cdr:x>
      <cdr:y>0.75206</cdr:y>
    </cdr:from>
    <cdr:to>
      <cdr:x>0.63898</cdr:x>
      <cdr:y>0.8971</cdr:y>
    </cdr:to>
    <cdr:cxnSp macro="">
      <cdr:nvCxnSpPr>
        <cdr:cNvPr id="14" name="Straight Connector 13">
          <a:extLst xmlns:a="http://schemas.openxmlformats.org/drawingml/2006/main">
            <a:ext uri="{FF2B5EF4-FFF2-40B4-BE49-F238E27FC236}">
              <a16:creationId xmlns="" xmlns:a16="http://schemas.microsoft.com/office/drawing/2014/main" id="{910101CA-E5F5-4D80-A8EC-0FA50321E81E}"/>
            </a:ext>
          </a:extLst>
        </cdr:cNvPr>
        <cdr:cNvCxnSpPr/>
      </cdr:nvCxnSpPr>
      <cdr:spPr bwMode="auto">
        <a:xfrm xmlns:a="http://schemas.openxmlformats.org/drawingml/2006/main">
          <a:off x="5389036" y="2668818"/>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0.71049</cdr:x>
      <cdr:y>0.75056</cdr:y>
    </cdr:from>
    <cdr:to>
      <cdr:x>0.71049</cdr:x>
      <cdr:y>0.8956</cdr:y>
    </cdr:to>
    <cdr:cxnSp macro="">
      <cdr:nvCxnSpPr>
        <cdr:cNvPr id="15" name="Straight Connector 14">
          <a:extLst xmlns:a="http://schemas.openxmlformats.org/drawingml/2006/main">
            <a:ext uri="{FF2B5EF4-FFF2-40B4-BE49-F238E27FC236}">
              <a16:creationId xmlns="" xmlns:a16="http://schemas.microsoft.com/office/drawing/2014/main" id="{D40953D7-CFCA-496A-A14D-03326E1BD4AF}"/>
            </a:ext>
          </a:extLst>
        </cdr:cNvPr>
        <cdr:cNvCxnSpPr/>
      </cdr:nvCxnSpPr>
      <cdr:spPr bwMode="auto">
        <a:xfrm xmlns:a="http://schemas.openxmlformats.org/drawingml/2006/main">
          <a:off x="5992135" y="2663495"/>
          <a:ext cx="0" cy="51470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0.77881</cdr:x>
      <cdr:y>0.75077</cdr:y>
    </cdr:from>
    <cdr:to>
      <cdr:x>0.77881</cdr:x>
      <cdr:y>0.8958</cdr:y>
    </cdr:to>
    <cdr:cxnSp macro="">
      <cdr:nvCxnSpPr>
        <cdr:cNvPr id="16" name="Straight Connector 15">
          <a:extLst xmlns:a="http://schemas.openxmlformats.org/drawingml/2006/main">
            <a:ext uri="{FF2B5EF4-FFF2-40B4-BE49-F238E27FC236}">
              <a16:creationId xmlns="" xmlns:a16="http://schemas.microsoft.com/office/drawing/2014/main" id="{E656834B-61EF-4923-8239-E972E0DFCBE6}"/>
            </a:ext>
          </a:extLst>
        </cdr:cNvPr>
        <cdr:cNvCxnSpPr/>
      </cdr:nvCxnSpPr>
      <cdr:spPr bwMode="auto">
        <a:xfrm xmlns:a="http://schemas.openxmlformats.org/drawingml/2006/main">
          <a:off x="6568331" y="2664241"/>
          <a:ext cx="0" cy="51466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0.85108</cdr:x>
      <cdr:y>0.75077</cdr:y>
    </cdr:from>
    <cdr:to>
      <cdr:x>0.85108</cdr:x>
      <cdr:y>0.8958</cdr:y>
    </cdr:to>
    <cdr:cxnSp macro="">
      <cdr:nvCxnSpPr>
        <cdr:cNvPr id="17" name="Straight Connector 16">
          <a:extLst xmlns:a="http://schemas.openxmlformats.org/drawingml/2006/main">
            <a:ext uri="{FF2B5EF4-FFF2-40B4-BE49-F238E27FC236}">
              <a16:creationId xmlns="" xmlns:a16="http://schemas.microsoft.com/office/drawing/2014/main" id="{2B7EF33A-A60E-4CCD-B640-634D2D716B4C}"/>
            </a:ext>
          </a:extLst>
        </cdr:cNvPr>
        <cdr:cNvCxnSpPr/>
      </cdr:nvCxnSpPr>
      <cdr:spPr bwMode="auto">
        <a:xfrm xmlns:a="http://schemas.openxmlformats.org/drawingml/2006/main">
          <a:off x="7177840" y="2664241"/>
          <a:ext cx="0" cy="51466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0.92174</cdr:x>
      <cdr:y>0.75077</cdr:y>
    </cdr:from>
    <cdr:to>
      <cdr:x>0.92174</cdr:x>
      <cdr:y>0.8958</cdr:y>
    </cdr:to>
    <cdr:cxnSp macro="">
      <cdr:nvCxnSpPr>
        <cdr:cNvPr id="18" name="Straight Connector 17">
          <a:extLst xmlns:a="http://schemas.openxmlformats.org/drawingml/2006/main">
            <a:ext uri="{FF2B5EF4-FFF2-40B4-BE49-F238E27FC236}">
              <a16:creationId xmlns="" xmlns:a16="http://schemas.microsoft.com/office/drawing/2014/main" id="{6CB8B1C7-B0A0-40CA-A0DF-1D7ED43834AB}"/>
            </a:ext>
          </a:extLst>
        </cdr:cNvPr>
        <cdr:cNvCxnSpPr/>
      </cdr:nvCxnSpPr>
      <cdr:spPr bwMode="auto">
        <a:xfrm xmlns:a="http://schemas.openxmlformats.org/drawingml/2006/main">
          <a:off x="7773770" y="2664241"/>
          <a:ext cx="0" cy="51466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9.xml><?xml version="1.0" encoding="utf-8"?>
<c:userShapes xmlns:c="http://schemas.openxmlformats.org/drawingml/2006/chart">
  <cdr:relSizeAnchor xmlns:cdr="http://schemas.openxmlformats.org/drawingml/2006/chartDrawing">
    <cdr:from>
      <cdr:x>0.27843</cdr:x>
      <cdr:y>0.78566</cdr:y>
    </cdr:from>
    <cdr:to>
      <cdr:x>0.27843</cdr:x>
      <cdr:y>0.91057</cdr:y>
    </cdr:to>
    <cdr:cxnSp macro="">
      <cdr:nvCxnSpPr>
        <cdr:cNvPr id="2" name="Straight Connector 1">
          <a:extLst xmlns:a="http://schemas.openxmlformats.org/drawingml/2006/main">
            <a:ext uri="{FF2B5EF4-FFF2-40B4-BE49-F238E27FC236}">
              <a16:creationId xmlns="" xmlns:a16="http://schemas.microsoft.com/office/drawing/2014/main" id="{7545C6A6-B2FB-493C-8F5F-56FAE6FCAEA3}"/>
            </a:ext>
          </a:extLst>
        </cdr:cNvPr>
        <cdr:cNvCxnSpPr/>
      </cdr:nvCxnSpPr>
      <cdr:spPr bwMode="auto">
        <a:xfrm xmlns:a="http://schemas.openxmlformats.org/drawingml/2006/main">
          <a:off x="2718880" y="3251736"/>
          <a:ext cx="0" cy="51698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8201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41373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13</a:t>
            </a:fld>
            <a:endParaRPr lang="en-US"/>
          </a:p>
        </p:txBody>
      </p:sp>
    </p:spTree>
    <p:extLst>
      <p:ext uri="{BB962C8B-B14F-4D97-AF65-F5344CB8AC3E}">
        <p14:creationId xmlns:p14="http://schemas.microsoft.com/office/powerpoint/2010/main" val="132643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sz="1200" dirty="0"/>
              <a:t>More subjects with XTR (XTR only or XTR+NTR) have baseline MR 3+ or higher.</a:t>
            </a:r>
            <a:endParaRPr lang="en-US" sz="1100" dirty="0"/>
          </a:p>
          <a:p>
            <a:pPr marL="228600" indent="-228600" eaLnBrk="1" hangingPunct="1"/>
            <a:endParaRPr lang="en-US" dirty="0"/>
          </a:p>
        </p:txBody>
      </p:sp>
    </p:spTree>
    <p:extLst>
      <p:ext uri="{BB962C8B-B14F-4D97-AF65-F5344CB8AC3E}">
        <p14:creationId xmlns:p14="http://schemas.microsoft.com/office/powerpoint/2010/main" val="364716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17</a:t>
            </a:fld>
            <a:endParaRPr lang="en-US"/>
          </a:p>
        </p:txBody>
      </p:sp>
    </p:spTree>
    <p:extLst>
      <p:ext uri="{BB962C8B-B14F-4D97-AF65-F5344CB8AC3E}">
        <p14:creationId xmlns:p14="http://schemas.microsoft.com/office/powerpoint/2010/main" val="195759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include 30 day mortality only. </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18</a:t>
            </a:fld>
            <a:endParaRPr lang="en-US"/>
          </a:p>
        </p:txBody>
      </p:sp>
    </p:spTree>
    <p:extLst>
      <p:ext uri="{BB962C8B-B14F-4D97-AF65-F5344CB8AC3E}">
        <p14:creationId xmlns:p14="http://schemas.microsoft.com/office/powerpoint/2010/main" val="23682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Below I summarized the details of the EXPAND Leaflet Events Committee which independently investigated the site reported mitral valve leaflet adverse events observed in EXPAND study. </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One of the observations in EXPAND study is the inconsistencies in definitions used to identify and report mitral valve leaflet adverse events. Therefore, the goal of this committee was to adjudicate the events using all available imaging, clinical and surgical report, and to come up with standardized definitions for such leaflet-related adverse events and their echocardiographic characteristics.</a:t>
            </a:r>
          </a:p>
          <a:p>
            <a:pPr lvl="0"/>
            <a:r>
              <a:rPr lang="en-US" sz="1200" kern="1200" dirty="0" smtClean="0">
                <a:solidFill>
                  <a:schemeClr val="tx1"/>
                </a:solidFill>
                <a:effectLst/>
                <a:latin typeface="Arial" charset="0"/>
                <a:ea typeface="+mn-ea"/>
                <a:cs typeface="+mn-cs"/>
              </a:rPr>
              <a:t>The panel of expert independent physicians, comprised of interventional </a:t>
            </a:r>
            <a:r>
              <a:rPr lang="en-US" sz="1200" kern="1200" dirty="0" err="1" smtClean="0">
                <a:solidFill>
                  <a:schemeClr val="tx1"/>
                </a:solidFill>
                <a:effectLst/>
                <a:latin typeface="Arial" charset="0"/>
                <a:ea typeface="+mn-ea"/>
                <a:cs typeface="+mn-cs"/>
              </a:rPr>
              <a:t>echocardiographers</a:t>
            </a:r>
            <a:r>
              <a:rPr lang="en-US" sz="1200" kern="1200" dirty="0" smtClean="0">
                <a:solidFill>
                  <a:schemeClr val="tx1"/>
                </a:solidFill>
                <a:effectLst/>
                <a:latin typeface="Arial" charset="0"/>
                <a:ea typeface="+mn-ea"/>
                <a:cs typeface="+mn-cs"/>
              </a:rPr>
              <a:t> and interventional cardiologist (chaired by Dr. Federico Asch and includes Drs. Stephen H. Little, G. Burkhard Mackensen, Paul Grayburn, Paul Sorajja, Michael Rinaldi, </a:t>
            </a:r>
            <a:r>
              <a:rPr lang="en-US" sz="1200" kern="1200" dirty="0" err="1" smtClean="0">
                <a:solidFill>
                  <a:schemeClr val="tx1"/>
                </a:solidFill>
                <a:effectLst/>
                <a:latin typeface="Arial" charset="0"/>
                <a:ea typeface="+mn-ea"/>
                <a:cs typeface="+mn-cs"/>
              </a:rPr>
              <a:t>Saibal</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Kar</a:t>
            </a:r>
            <a:r>
              <a:rPr lang="en-US" sz="1200" kern="1200" dirty="0" smtClean="0">
                <a:solidFill>
                  <a:schemeClr val="tx1"/>
                </a:solidFill>
                <a:effectLst/>
                <a:latin typeface="Arial" charset="0"/>
                <a:ea typeface="+mn-ea"/>
                <a:cs typeface="+mn-cs"/>
              </a:rPr>
              <a:t>), reviewed the </a:t>
            </a:r>
            <a:r>
              <a:rPr lang="en-US" sz="1200" kern="1200" dirty="0" err="1" smtClean="0">
                <a:solidFill>
                  <a:schemeClr val="tx1"/>
                </a:solidFill>
                <a:effectLst/>
                <a:latin typeface="Arial" charset="0"/>
                <a:ea typeface="+mn-ea"/>
                <a:cs typeface="+mn-cs"/>
              </a:rPr>
              <a:t>MitraClip</a:t>
            </a:r>
            <a:r>
              <a:rPr lang="en-US" sz="1200" kern="1200" dirty="0" smtClean="0">
                <a:solidFill>
                  <a:schemeClr val="tx1"/>
                </a:solidFill>
                <a:effectLst/>
                <a:latin typeface="Arial" charset="0"/>
                <a:ea typeface="+mn-ea"/>
                <a:cs typeface="+mn-cs"/>
              </a:rPr>
              <a:t> NTR/XTR related suspected mitral valve leaflet injury (n=11) and single leaflet device attachment (SLDA) alone (n=24) cases reported by EXPAND Study sites. The adjudication results submitted/accepted in </a:t>
            </a:r>
            <a:r>
              <a:rPr lang="en-US" sz="1200" kern="1200" dirty="0" err="1" smtClean="0">
                <a:solidFill>
                  <a:schemeClr val="tx1"/>
                </a:solidFill>
                <a:effectLst/>
                <a:latin typeface="Arial" charset="0"/>
                <a:ea typeface="+mn-ea"/>
                <a:cs typeface="+mn-cs"/>
              </a:rPr>
              <a:t>EuroPCR</a:t>
            </a:r>
            <a:r>
              <a:rPr lang="en-US" sz="1200" kern="1200" dirty="0" smtClean="0">
                <a:solidFill>
                  <a:schemeClr val="tx1"/>
                </a:solidFill>
                <a:effectLst/>
                <a:latin typeface="Arial" charset="0"/>
                <a:ea typeface="+mn-ea"/>
                <a:cs typeface="+mn-cs"/>
              </a:rPr>
              <a:t> as LBT presentation (CONFIDENTIAL AND IN EMBGARGO) are as follows:</a:t>
            </a:r>
          </a:p>
          <a:p>
            <a:pPr lvl="1"/>
            <a:r>
              <a:rPr lang="en-US" sz="1200" kern="1200" dirty="0" smtClean="0">
                <a:solidFill>
                  <a:schemeClr val="tx1"/>
                </a:solidFill>
                <a:effectLst/>
                <a:latin typeface="Arial" charset="0"/>
                <a:ea typeface="+mn-ea"/>
                <a:cs typeface="+mn-cs"/>
              </a:rPr>
              <a:t>4 out of 11 suspected leaflet injury cases were confirmed as leaflet tear. </a:t>
            </a:r>
          </a:p>
          <a:p>
            <a:pPr lvl="1"/>
            <a:r>
              <a:rPr lang="en-US" sz="1200" kern="1200" dirty="0" smtClean="0">
                <a:solidFill>
                  <a:schemeClr val="tx1"/>
                </a:solidFill>
                <a:effectLst/>
                <a:latin typeface="Arial" charset="0"/>
                <a:ea typeface="+mn-ea"/>
                <a:cs typeface="+mn-cs"/>
              </a:rPr>
              <a:t>14 out of 24 suspected SLDA-alone cases were confirmed as SLDA. </a:t>
            </a:r>
          </a:p>
          <a:p>
            <a:pPr lvl="0"/>
            <a:r>
              <a:rPr lang="en-US" sz="1200" kern="1200" dirty="0" smtClean="0">
                <a:solidFill>
                  <a:schemeClr val="tx1"/>
                </a:solidFill>
                <a:effectLst/>
                <a:latin typeface="Arial" charset="0"/>
                <a:ea typeface="+mn-ea"/>
                <a:cs typeface="+mn-cs"/>
              </a:rPr>
              <a:t>The panel identified the specific echocardiographic characteristics of each observed leaflet events including leaflet perforation/tear, SLDA, chordal events (rapture and entrapment), partial leaflet gripping. </a:t>
            </a:r>
          </a:p>
          <a:p>
            <a:pPr lvl="0"/>
            <a:r>
              <a:rPr lang="en-US" sz="1200" kern="1200" dirty="0" smtClean="0">
                <a:solidFill>
                  <a:schemeClr val="tx1"/>
                </a:solidFill>
                <a:effectLst/>
                <a:latin typeface="Arial" charset="0"/>
                <a:ea typeface="+mn-ea"/>
                <a:cs typeface="+mn-cs"/>
              </a:rPr>
              <a:t>The standardized definitions for each mitral valve leaflet adverse events will be finalized and published in a scientific journal by the physician panel. The manuscript will include the EXPAND leaflet adverse event adjudication results, examples for each leaflet adverse event and their echocardiographic definitions for providing guidance to properly and consistently diagnose and report leaflet events with </a:t>
            </a:r>
            <a:r>
              <a:rPr lang="en-US" sz="1200" kern="1200" dirty="0" err="1" smtClean="0">
                <a:solidFill>
                  <a:schemeClr val="tx1"/>
                </a:solidFill>
                <a:effectLst/>
                <a:latin typeface="Arial" charset="0"/>
                <a:ea typeface="+mn-ea"/>
                <a:cs typeface="+mn-cs"/>
              </a:rPr>
              <a:t>MitraClip</a:t>
            </a:r>
            <a:r>
              <a:rPr lang="en-US" sz="1200" kern="1200" dirty="0" smtClean="0">
                <a:solidFill>
                  <a:schemeClr val="tx1"/>
                </a:solidFill>
                <a:effectLst/>
                <a:latin typeface="Arial" charset="0"/>
                <a:ea typeface="+mn-ea"/>
                <a:cs typeface="+mn-cs"/>
              </a:rPr>
              <a:t>.</a:t>
            </a:r>
          </a:p>
          <a:p>
            <a:r>
              <a:rPr lang="en-US" sz="1200" kern="120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19</a:t>
            </a:fld>
            <a:endParaRPr lang="en-US"/>
          </a:p>
        </p:txBody>
      </p:sp>
    </p:spTree>
    <p:extLst>
      <p:ext uri="{BB962C8B-B14F-4D97-AF65-F5344CB8AC3E}">
        <p14:creationId xmlns:p14="http://schemas.microsoft.com/office/powerpoint/2010/main" val="383712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20</a:t>
            </a:fld>
            <a:endParaRPr lang="en-US"/>
          </a:p>
        </p:txBody>
      </p:sp>
    </p:spTree>
    <p:extLst>
      <p:ext uri="{BB962C8B-B14F-4D97-AF65-F5344CB8AC3E}">
        <p14:creationId xmlns:p14="http://schemas.microsoft.com/office/powerpoint/2010/main" val="76600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21</a:t>
            </a:fld>
            <a:endParaRPr lang="en-US"/>
          </a:p>
        </p:txBody>
      </p:sp>
    </p:spTree>
    <p:extLst>
      <p:ext uri="{BB962C8B-B14F-4D97-AF65-F5344CB8AC3E}">
        <p14:creationId xmlns:p14="http://schemas.microsoft.com/office/powerpoint/2010/main" val="305484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22</a:t>
            </a:fld>
            <a:endParaRPr lang="en-US"/>
          </a:p>
        </p:txBody>
      </p:sp>
    </p:spTree>
    <p:extLst>
      <p:ext uri="{BB962C8B-B14F-4D97-AF65-F5344CB8AC3E}">
        <p14:creationId xmlns:p14="http://schemas.microsoft.com/office/powerpoint/2010/main" val="26980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Arial" charset="0"/>
                <a:ea typeface="+mn-ea"/>
                <a:cs typeface="+mn-cs"/>
              </a:rPr>
              <a:t>Flail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0.60 ± 0.32 (69) </a:t>
            </a:r>
          </a:p>
          <a:p>
            <a:pPr rtl="0" eaLnBrk="1" fontAlgn="ctr" latinLnBrk="0" hangingPunct="1"/>
            <a:r>
              <a:rPr lang="en-US" sz="1200" b="0" i="0" u="none" strike="noStrike" kern="1200" dirty="0">
                <a:solidFill>
                  <a:schemeClr val="tx1"/>
                </a:solidFill>
                <a:effectLst/>
                <a:latin typeface="Arial" charset="0"/>
                <a:ea typeface="+mn-ea"/>
                <a:cs typeface="+mn-cs"/>
              </a:rPr>
              <a:t>0.45 ± 0.22 (36) </a:t>
            </a:r>
          </a:p>
          <a:p>
            <a:pPr rtl="0" eaLnBrk="1" fontAlgn="ctr" latinLnBrk="0" hangingPunct="1"/>
            <a:r>
              <a:rPr lang="en-US" sz="1200" b="1" i="0" u="none" strike="noStrike" kern="1200" dirty="0">
                <a:solidFill>
                  <a:schemeClr val="tx1"/>
                </a:solidFill>
                <a:effectLst/>
                <a:latin typeface="Arial" charset="0"/>
                <a:ea typeface="+mn-ea"/>
                <a:cs typeface="+mn-cs"/>
              </a:rPr>
              <a:t>Prolapse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0.41 ± 0.23 (69) </a:t>
            </a:r>
          </a:p>
          <a:p>
            <a:pPr rtl="0" eaLnBrk="1" fontAlgn="ctr" latinLnBrk="0" hangingPunct="1"/>
            <a:r>
              <a:rPr lang="en-US" sz="1200" b="0" i="0" u="none" strike="noStrike" kern="1200" dirty="0">
                <a:solidFill>
                  <a:schemeClr val="tx1"/>
                </a:solidFill>
                <a:effectLst/>
                <a:latin typeface="Arial" charset="0"/>
                <a:ea typeface="+mn-ea"/>
                <a:cs typeface="+mn-cs"/>
              </a:rPr>
              <a:t>0.32 ± 0.18 (41)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23</a:t>
            </a:fld>
            <a:endParaRPr lang="en-US"/>
          </a:p>
        </p:txBody>
      </p:sp>
    </p:spTree>
    <p:extLst>
      <p:ext uri="{BB962C8B-B14F-4D97-AF65-F5344CB8AC3E}">
        <p14:creationId xmlns:p14="http://schemas.microsoft.com/office/powerpoint/2010/main" val="193142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131574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24</a:t>
            </a:fld>
            <a:endParaRPr lang="en-US"/>
          </a:p>
        </p:txBody>
      </p:sp>
    </p:spTree>
    <p:extLst>
      <p:ext uri="{BB962C8B-B14F-4D97-AF65-F5344CB8AC3E}">
        <p14:creationId xmlns:p14="http://schemas.microsoft.com/office/powerpoint/2010/main" val="11603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26</a:t>
            </a:fld>
            <a:endParaRPr lang="en-US"/>
          </a:p>
        </p:txBody>
      </p:sp>
    </p:spTree>
    <p:extLst>
      <p:ext uri="{BB962C8B-B14F-4D97-AF65-F5344CB8AC3E}">
        <p14:creationId xmlns:p14="http://schemas.microsoft.com/office/powerpoint/2010/main" val="2441227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27</a:t>
            </a:fld>
            <a:endParaRPr lang="en-US"/>
          </a:p>
        </p:txBody>
      </p:sp>
    </p:spTree>
    <p:extLst>
      <p:ext uri="{BB962C8B-B14F-4D97-AF65-F5344CB8AC3E}">
        <p14:creationId xmlns:p14="http://schemas.microsoft.com/office/powerpoint/2010/main" val="40499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28</a:t>
            </a:fld>
            <a:endParaRPr lang="en-US"/>
          </a:p>
        </p:txBody>
      </p:sp>
    </p:spTree>
    <p:extLst>
      <p:ext uri="{BB962C8B-B14F-4D97-AF65-F5344CB8AC3E}">
        <p14:creationId xmlns:p14="http://schemas.microsoft.com/office/powerpoint/2010/main" val="1170254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97773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Arial" charset="0"/>
                <a:ea typeface="+mn-ea"/>
                <a:cs typeface="+mn-cs"/>
              </a:rPr>
              <a:t>Flail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0.60 ± 0.32 (69) </a:t>
            </a:r>
          </a:p>
          <a:p>
            <a:pPr rtl="0" eaLnBrk="1" fontAlgn="ctr" latinLnBrk="0" hangingPunct="1"/>
            <a:r>
              <a:rPr lang="en-US" sz="1200" b="0" i="0" u="none" strike="noStrike" kern="1200" dirty="0">
                <a:solidFill>
                  <a:schemeClr val="tx1"/>
                </a:solidFill>
                <a:effectLst/>
                <a:latin typeface="Arial" charset="0"/>
                <a:ea typeface="+mn-ea"/>
                <a:cs typeface="+mn-cs"/>
              </a:rPr>
              <a:t>0.45 ± 0.22 (36) </a:t>
            </a:r>
          </a:p>
          <a:p>
            <a:pPr rtl="0" eaLnBrk="1" fontAlgn="ctr" latinLnBrk="0" hangingPunct="1"/>
            <a:r>
              <a:rPr lang="en-US" sz="1200" b="1" i="0" u="none" strike="noStrike" kern="1200" dirty="0">
                <a:solidFill>
                  <a:schemeClr val="tx1"/>
                </a:solidFill>
                <a:effectLst/>
                <a:latin typeface="Arial" charset="0"/>
                <a:ea typeface="+mn-ea"/>
                <a:cs typeface="+mn-cs"/>
              </a:rPr>
              <a:t>Prolapse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0.41 ± 0.23 (69) </a:t>
            </a:r>
          </a:p>
          <a:p>
            <a:pPr rtl="0" eaLnBrk="1" fontAlgn="ctr" latinLnBrk="0" hangingPunct="1"/>
            <a:r>
              <a:rPr lang="en-US" sz="1200" b="0" i="0" u="none" strike="noStrike" kern="1200" dirty="0">
                <a:solidFill>
                  <a:schemeClr val="tx1"/>
                </a:solidFill>
                <a:effectLst/>
                <a:latin typeface="Arial" charset="0"/>
                <a:ea typeface="+mn-ea"/>
                <a:cs typeface="+mn-cs"/>
              </a:rPr>
              <a:t>0.32 ± 0.18 (41)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31</a:t>
            </a:fld>
            <a:endParaRPr lang="en-US"/>
          </a:p>
        </p:txBody>
      </p:sp>
    </p:spTree>
    <p:extLst>
      <p:ext uri="{BB962C8B-B14F-4D97-AF65-F5344CB8AC3E}">
        <p14:creationId xmlns:p14="http://schemas.microsoft.com/office/powerpoint/2010/main" val="777921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Arial" charset="0"/>
                <a:ea typeface="+mn-ea"/>
                <a:cs typeface="+mn-cs"/>
              </a:rPr>
              <a:t>Flail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0.60 ± 0.32 (69) </a:t>
            </a:r>
          </a:p>
          <a:p>
            <a:pPr rtl="0" eaLnBrk="1" fontAlgn="ctr" latinLnBrk="0" hangingPunct="1"/>
            <a:r>
              <a:rPr lang="en-US" sz="1200" b="0" i="0" u="none" strike="noStrike" kern="1200" dirty="0">
                <a:solidFill>
                  <a:schemeClr val="tx1"/>
                </a:solidFill>
                <a:effectLst/>
                <a:latin typeface="Arial" charset="0"/>
                <a:ea typeface="+mn-ea"/>
                <a:cs typeface="+mn-cs"/>
              </a:rPr>
              <a:t>0.45 ± 0.22 (36) </a:t>
            </a:r>
          </a:p>
          <a:p>
            <a:pPr rtl="0" eaLnBrk="1" fontAlgn="ctr" latinLnBrk="0" hangingPunct="1"/>
            <a:r>
              <a:rPr lang="en-US" sz="1200" b="1" i="0" u="none" strike="noStrike" kern="1200" dirty="0">
                <a:solidFill>
                  <a:schemeClr val="tx1"/>
                </a:solidFill>
                <a:effectLst/>
                <a:latin typeface="Arial" charset="0"/>
                <a:ea typeface="+mn-ea"/>
                <a:cs typeface="+mn-cs"/>
              </a:rPr>
              <a:t>Prolapse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0.41 ± 0.23 (69) </a:t>
            </a:r>
          </a:p>
          <a:p>
            <a:pPr rtl="0" eaLnBrk="1" fontAlgn="ctr" latinLnBrk="0" hangingPunct="1"/>
            <a:r>
              <a:rPr lang="en-US" sz="1200" b="0" i="0" u="none" strike="noStrike" kern="1200" dirty="0">
                <a:solidFill>
                  <a:schemeClr val="tx1"/>
                </a:solidFill>
                <a:effectLst/>
                <a:latin typeface="Arial" charset="0"/>
                <a:ea typeface="+mn-ea"/>
                <a:cs typeface="+mn-cs"/>
              </a:rPr>
              <a:t>0.32 ± 0.18 (41)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32</a:t>
            </a:fld>
            <a:endParaRPr lang="en-US"/>
          </a:p>
        </p:txBody>
      </p:sp>
    </p:spTree>
    <p:extLst>
      <p:ext uri="{BB962C8B-B14F-4D97-AF65-F5344CB8AC3E}">
        <p14:creationId xmlns:p14="http://schemas.microsoft.com/office/powerpoint/2010/main" val="393243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Can mention this one too: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0" dirty="0"/>
              <a:t>Differences in methodology used for assessing MR Severity by the echo core lab and the sites (also US vs. OUS) has been reported.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34</a:t>
            </a:fld>
            <a:endParaRPr lang="en-US"/>
          </a:p>
        </p:txBody>
      </p:sp>
    </p:spTree>
    <p:extLst>
      <p:ext uri="{BB962C8B-B14F-4D97-AF65-F5344CB8AC3E}">
        <p14:creationId xmlns:p14="http://schemas.microsoft.com/office/powerpoint/2010/main" val="3319231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39</a:t>
            </a:fld>
            <a:endParaRPr lang="en-US"/>
          </a:p>
        </p:txBody>
      </p:sp>
    </p:spTree>
    <p:extLst>
      <p:ext uri="{BB962C8B-B14F-4D97-AF65-F5344CB8AC3E}">
        <p14:creationId xmlns:p14="http://schemas.microsoft.com/office/powerpoint/2010/main" val="395961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40</a:t>
            </a:fld>
            <a:endParaRPr lang="en-US"/>
          </a:p>
        </p:txBody>
      </p:sp>
    </p:spTree>
    <p:extLst>
      <p:ext uri="{BB962C8B-B14F-4D97-AF65-F5344CB8AC3E}">
        <p14:creationId xmlns:p14="http://schemas.microsoft.com/office/powerpoint/2010/main" val="284713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50250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Fix the percentages</a:t>
            </a:r>
          </a:p>
        </p:txBody>
      </p:sp>
    </p:spTree>
    <p:extLst>
      <p:ext uri="{BB962C8B-B14F-4D97-AF65-F5344CB8AC3E}">
        <p14:creationId xmlns:p14="http://schemas.microsoft.com/office/powerpoint/2010/main" val="181801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44</a:t>
            </a:fld>
            <a:endParaRPr lang="en-US"/>
          </a:p>
        </p:txBody>
      </p:sp>
    </p:spTree>
    <p:extLst>
      <p:ext uri="{BB962C8B-B14F-4D97-AF65-F5344CB8AC3E}">
        <p14:creationId xmlns:p14="http://schemas.microsoft.com/office/powerpoint/2010/main" val="3195139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46</a:t>
            </a:fld>
            <a:endParaRPr lang="en-US"/>
          </a:p>
        </p:txBody>
      </p:sp>
    </p:spTree>
    <p:extLst>
      <p:ext uri="{BB962C8B-B14F-4D97-AF65-F5344CB8AC3E}">
        <p14:creationId xmlns:p14="http://schemas.microsoft.com/office/powerpoint/2010/main" val="3139667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Arial" charset="0"/>
                <a:ea typeface="+mn-ea"/>
                <a:cs typeface="+mn-cs"/>
              </a:rPr>
              <a:t>Flail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0.60 ± 0.32 (69) </a:t>
            </a:r>
          </a:p>
          <a:p>
            <a:pPr rtl="0" eaLnBrk="1" fontAlgn="ctr" latinLnBrk="0" hangingPunct="1"/>
            <a:r>
              <a:rPr lang="en-US" sz="1200" b="0" i="0" u="none" strike="noStrike" kern="1200" dirty="0">
                <a:solidFill>
                  <a:schemeClr val="tx1"/>
                </a:solidFill>
                <a:effectLst/>
                <a:latin typeface="Arial" charset="0"/>
                <a:ea typeface="+mn-ea"/>
                <a:cs typeface="+mn-cs"/>
              </a:rPr>
              <a:t>0.45 ± 0.22 (36) </a:t>
            </a:r>
          </a:p>
          <a:p>
            <a:pPr rtl="0" eaLnBrk="1" fontAlgn="ctr" latinLnBrk="0" hangingPunct="1"/>
            <a:r>
              <a:rPr lang="en-US" sz="1200" b="1" i="0" u="none" strike="noStrike" kern="1200" dirty="0">
                <a:solidFill>
                  <a:schemeClr val="tx1"/>
                </a:solidFill>
                <a:effectLst/>
                <a:latin typeface="Arial" charset="0"/>
                <a:ea typeface="+mn-ea"/>
                <a:cs typeface="+mn-cs"/>
              </a:rPr>
              <a:t>Prolapse Gap (cm)</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0" i="0" u="none" strike="noStrike" kern="1200" dirty="0">
                <a:solidFill>
                  <a:schemeClr val="tx1"/>
                </a:solidFill>
                <a:effectLst/>
                <a:latin typeface="Arial" charset="0"/>
                <a:ea typeface="+mn-ea"/>
                <a:cs typeface="+mn-cs"/>
              </a:rPr>
              <a:t>0.41 ± 0.23 (69) </a:t>
            </a:r>
          </a:p>
          <a:p>
            <a:pPr rtl="0" eaLnBrk="1" fontAlgn="ctr" latinLnBrk="0" hangingPunct="1"/>
            <a:r>
              <a:rPr lang="en-US" sz="1200" b="0" i="0" u="none" strike="noStrike" kern="1200" dirty="0">
                <a:solidFill>
                  <a:schemeClr val="tx1"/>
                </a:solidFill>
                <a:effectLst/>
                <a:latin typeface="Arial" charset="0"/>
                <a:ea typeface="+mn-ea"/>
                <a:cs typeface="+mn-cs"/>
              </a:rPr>
              <a:t>0.32 ± 0.18 (41) </a:t>
            </a:r>
          </a:p>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47</a:t>
            </a:fld>
            <a:endParaRPr lang="en-US"/>
          </a:p>
        </p:txBody>
      </p:sp>
    </p:spTree>
    <p:extLst>
      <p:ext uri="{BB962C8B-B14F-4D97-AF65-F5344CB8AC3E}">
        <p14:creationId xmlns:p14="http://schemas.microsoft.com/office/powerpoint/2010/main" val="3617519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49</a:t>
            </a:fld>
            <a:endParaRPr lang="en-US"/>
          </a:p>
        </p:txBody>
      </p:sp>
    </p:spTree>
    <p:extLst>
      <p:ext uri="{BB962C8B-B14F-4D97-AF65-F5344CB8AC3E}">
        <p14:creationId xmlns:p14="http://schemas.microsoft.com/office/powerpoint/2010/main" val="27431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09797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349560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34116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246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endParaRPr lang="en-US" dirty="0"/>
          </a:p>
        </p:txBody>
      </p:sp>
    </p:spTree>
    <p:extLst>
      <p:ext uri="{BB962C8B-B14F-4D97-AF65-F5344CB8AC3E}">
        <p14:creationId xmlns:p14="http://schemas.microsoft.com/office/powerpoint/2010/main" val="157831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9</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9</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r>
              <a:rPr lang="en-US" sz="1200" kern="1200" dirty="0" smtClean="0">
                <a:solidFill>
                  <a:schemeClr val="tx1"/>
                </a:solidFill>
                <a:effectLst/>
                <a:latin typeface="Arial" charset="0"/>
                <a:ea typeface="+mn-ea"/>
                <a:cs typeface="+mn-cs"/>
              </a:rPr>
              <a:t>Federico provided some more clarity on the methodology used for assessing mixed etiology and the MV complexity – please see below. In nutshell his response states that the assessment methodology was consistent across the subjects, however didn’t involve any quantitative criteria (which he stated does not yet exists).</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The MR etiology was determined based on which was considered the main etiology. If components of both functional and degenerative were present in a manner that we perceived neither was the dominant one, then we considered it Mixed. If we could not determine, then we called it non evaluable.</a:t>
            </a:r>
          </a:p>
          <a:p>
            <a:pPr lvl="0"/>
            <a:r>
              <a:rPr lang="en-US" sz="1200" kern="1200" dirty="0" smtClean="0">
                <a:solidFill>
                  <a:schemeClr val="tx1"/>
                </a:solidFill>
                <a:effectLst/>
                <a:latin typeface="Arial" charset="0"/>
                <a:ea typeface="+mn-ea"/>
                <a:cs typeface="+mn-cs"/>
              </a:rPr>
              <a:t>Presence of severely degenerative leaflet or wide flail gap or widths: Assessed visual impression of thickening leaflets with extensive redundancy </a:t>
            </a:r>
          </a:p>
          <a:p>
            <a:pPr lvl="0"/>
            <a:r>
              <a:rPr lang="en-US" sz="1200" kern="1200" dirty="0" smtClean="0">
                <a:solidFill>
                  <a:schemeClr val="tx1"/>
                </a:solidFill>
                <a:effectLst/>
                <a:latin typeface="Arial" charset="0"/>
                <a:ea typeface="+mn-ea"/>
                <a:cs typeface="+mn-cs"/>
              </a:rPr>
              <a:t>Small valve:  &lt;4cm</a:t>
            </a:r>
            <a:r>
              <a:rPr lang="en-US" sz="1200" kern="1200" baseline="30000" dirty="0" smtClean="0">
                <a:solidFill>
                  <a:schemeClr val="tx1"/>
                </a:solidFill>
                <a:effectLst/>
                <a:latin typeface="Arial" charset="0"/>
                <a:ea typeface="+mn-ea"/>
                <a:cs typeface="+mn-cs"/>
              </a:rPr>
              <a:t>2</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Wide jet: A jet was considered wide when it was perceived that a single clip would not be able to correct the problem. This is a concept that comes from the early times of clipping, therefore, the definition is probably irrelevant (with the new clip types) at this point. </a:t>
            </a:r>
          </a:p>
          <a:p>
            <a:pPr marL="228600" indent="-228600" eaLnBrk="1" hangingPunct="1"/>
            <a:endParaRPr lang="en-US" dirty="0"/>
          </a:p>
        </p:txBody>
      </p:sp>
    </p:spTree>
    <p:extLst>
      <p:ext uri="{BB962C8B-B14F-4D97-AF65-F5344CB8AC3E}">
        <p14:creationId xmlns:p14="http://schemas.microsoft.com/office/powerpoint/2010/main" val="1743144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a:ex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a:extLst/>
        </p:spPr>
        <p:txBody>
          <a:bodyPr lIns="0" rIns="0" anchor="ctr">
            <a:spAutoFit/>
          </a:bodyPr>
          <a:lstStyle>
            <a:lvl1pPr>
              <a:lnSpc>
                <a:spcPct val="85000"/>
              </a:lnSpc>
              <a:defRPr sz="3000">
                <a:solidFill>
                  <a:schemeClr val="tx2"/>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a:extLst/>
        </p:spPr>
        <p:txBody>
          <a:bodyPr anchorCtr="1"/>
          <a:lstStyle>
            <a:lvl1pPr marL="0" indent="0" algn="ctr">
              <a:buSzTx/>
              <a:buFontTx/>
              <a:buNone/>
              <a:defRPr sz="2500" i="1" baseline="0"/>
            </a:lvl1pPr>
          </a:lstStyle>
          <a:p>
            <a:pPr lvl="0"/>
            <a:r>
              <a:rPr lang="en-US" noProof="0" dirty="0"/>
              <a:t>Click to edit Master subtitle style</a:t>
            </a:r>
          </a:p>
        </p:txBody>
      </p:sp>
      <p:pic>
        <p:nvPicPr>
          <p:cNvPr id="5" name="Picture 4" descr="TCT18_CRF_pres_slide_16-9_blue.jpg"/>
          <p:cNvPicPr>
            <a:picLocks noChangeAspect="1"/>
          </p:cNvPicPr>
          <p:nvPr userDrawn="1"/>
        </p:nvPicPr>
        <p:blipFill>
          <a:blip r:embed="rId3" cstate="print"/>
          <a:stretch>
            <a:fillRect/>
          </a:stretch>
        </p:blipFill>
        <p:spPr>
          <a:xfrm>
            <a:off x="1354" y="0"/>
            <a:ext cx="9141291" cy="5143500"/>
          </a:xfrm>
          <a:prstGeom prst="rect">
            <a:avLst/>
          </a:prstGeom>
        </p:spPr>
      </p:pic>
      <p:pic>
        <p:nvPicPr>
          <p:cNvPr id="6" name="Picture 5" descr="TCT18-ppt-slide-no-logos-16-9_01.jpg"/>
          <p:cNvPicPr>
            <a:picLocks noChangeAspect="1"/>
          </p:cNvPicPr>
          <p:nvPr userDrawn="1"/>
        </p:nvPicPr>
        <p:blipFill>
          <a:blip r:embed="rId4" cstate="print"/>
          <a:stretch>
            <a:fillRect/>
          </a:stretch>
        </p:blipFill>
        <p:spPr>
          <a:xfrm>
            <a:off x="1354" y="0"/>
            <a:ext cx="9141291" cy="5143500"/>
          </a:xfrm>
          <a:prstGeom prst="rect">
            <a:avLst/>
          </a:prstGeom>
        </p:spPr>
      </p:pic>
      <p:pic>
        <p:nvPicPr>
          <p:cNvPr id="7" name="Picture 6" descr="TCT18-ppt-slide-no-logos-no-bar-16-9_01.jpg"/>
          <p:cNvPicPr>
            <a:picLocks noChangeAspect="1"/>
          </p:cNvPicPr>
          <p:nvPr userDrawn="1"/>
        </p:nvPicPr>
        <p:blipFill>
          <a:blip r:embed="rId5"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6471709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Tree>
    <p:extLst>
      <p:ext uri="{BB962C8B-B14F-4D97-AF65-F5344CB8AC3E}">
        <p14:creationId xmlns:p14="http://schemas.microsoft.com/office/powerpoint/2010/main" val="187919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1" y="65676"/>
            <a:ext cx="1335866" cy="1452398"/>
          </a:xfrm>
          <a:prstGeom prst="rect">
            <a:avLst/>
          </a:prstGeom>
        </p:spPr>
      </p:pic>
    </p:spTree>
    <p:extLst>
      <p:ext uri="{BB962C8B-B14F-4D97-AF65-F5344CB8AC3E}">
        <p14:creationId xmlns:p14="http://schemas.microsoft.com/office/powerpoint/2010/main" val="249214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prstClr val="white"/>
                </a:solidFill>
                <a:latin typeface="Calibri" panose="020F0502020204030204" pitchFamily="34" charset="0"/>
                <a:cs typeface="Calibri" panose="020F0502020204030204" pitchFamily="34" charset="0"/>
              </a:rPr>
              <a:t>Proprietary and confidential — do not distribute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8" name="Picture 7"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6233" y="3714751"/>
            <a:ext cx="1190552" cy="1301372"/>
          </a:xfrm>
          <a:prstGeom prst="rect">
            <a:avLst/>
          </a:prstGeom>
        </p:spPr>
      </p:pic>
    </p:spTree>
    <p:extLst>
      <p:ext uri="{BB962C8B-B14F-4D97-AF65-F5344CB8AC3E}">
        <p14:creationId xmlns:p14="http://schemas.microsoft.com/office/powerpoint/2010/main" val="20714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tx1"/>
                </a:solidFill>
                <a:latin typeface="Calibri" panose="020F0502020204030204" pitchFamily="34" charset="0"/>
                <a:cs typeface="Calibri" panose="020F0502020204030204" pitchFamily="34" charset="0"/>
              </a:rPr>
              <a:t>Proprietary and confidential — do not distribute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3" y="3635530"/>
            <a:ext cx="1335866" cy="1452398"/>
          </a:xfrm>
          <a:prstGeom prst="rect">
            <a:avLst/>
          </a:prstGeom>
        </p:spPr>
      </p:pic>
    </p:spTree>
    <p:extLst>
      <p:ext uri="{BB962C8B-B14F-4D97-AF65-F5344CB8AC3E}">
        <p14:creationId xmlns:p14="http://schemas.microsoft.com/office/powerpoint/2010/main" val="174173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312862"/>
            <a:ext cx="8229600" cy="3349863"/>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rgbClr val="000000"/>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315585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sz="180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rgbClr val="000000"/>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410163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1097280"/>
            <a:ext cx="7858030" cy="3566160"/>
          </a:xfrm>
        </p:spPr>
        <p:txBody>
          <a:bodyPr/>
          <a:lstStyle>
            <a:lvl1pPr>
              <a:spcBef>
                <a:spcPts val="1800"/>
              </a:spcBef>
              <a:defRPr sz="1800" b="0">
                <a:solidFill>
                  <a:schemeClr val="tx1"/>
                </a:solidFill>
                <a:latin typeface="+mn-lt"/>
              </a:defRPr>
            </a:lvl1pPr>
            <a:lvl2pPr>
              <a:defRPr sz="16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114233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312862"/>
            <a:ext cx="3977640" cy="3350577"/>
          </a:xfrm>
        </p:spPr>
        <p:txBody>
          <a:bodyPr/>
          <a:lstStyle>
            <a:lvl1pPr>
              <a:spcBef>
                <a:spcPts val="600"/>
              </a:spcBef>
              <a:defRPr sz="1800" b="1">
                <a:solidFill>
                  <a:schemeClr val="accent5"/>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312862"/>
            <a:ext cx="3977640" cy="3350577"/>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1"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406728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259013"/>
            <a:ext cx="3977640" cy="2404427"/>
          </a:xfrm>
        </p:spPr>
        <p:txBody>
          <a:bodyPr/>
          <a:lstStyle>
            <a:lvl1pPr>
              <a:spcBef>
                <a:spcPts val="600"/>
              </a:spcBef>
              <a:defRPr sz="1600">
                <a:solidFill>
                  <a:schemeClr val="accent5"/>
                </a:solidFill>
                <a:latin typeface="Calibri" panose="020F0502020204030204" pitchFamily="34" charset="0"/>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2259013"/>
            <a:ext cx="3977640" cy="2404427"/>
          </a:xfrm>
        </p:spPr>
        <p:txBody>
          <a:bodyPr/>
          <a:lstStyle>
            <a:lvl1pPr>
              <a:spcBef>
                <a:spcPts val="600"/>
              </a:spcBef>
              <a:defRPr lang="en-US" sz="16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p:nvPr>
        </p:nvSpPr>
        <p:spPr>
          <a:xfrm>
            <a:off x="502920" y="1097280"/>
            <a:ext cx="8229600" cy="822960"/>
          </a:xfrm>
        </p:spPr>
        <p:txBody>
          <a:bodyPr/>
          <a:lstStyle>
            <a:lvl1pPr>
              <a:defRPr sz="2000" b="0">
                <a:solidFill>
                  <a:schemeClr val="accent5"/>
                </a:solidFill>
                <a:latin typeface="+mn-lt"/>
              </a:defRPr>
            </a:lvl1pPr>
          </a:lstStyle>
          <a:p>
            <a:pPr lvl="0"/>
            <a:r>
              <a:rPr lang="en-US"/>
              <a:t>Click to edit Master text styles</a:t>
            </a:r>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140186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2400" b="0" baseline="0">
                <a:solidFill>
                  <a:schemeClr val="accent3"/>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37278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5" name="Picture 4" descr="TCT18-ppt-slide-no-logos-16-9_01.jpg"/>
          <p:cNvPicPr>
            <a:picLocks noChangeAspect="1"/>
          </p:cNvPicPr>
          <p:nvPr userDrawn="1"/>
        </p:nvPicPr>
        <p:blipFill>
          <a:blip r:embed="rId3" cstate="print"/>
          <a:stretch>
            <a:fillRect/>
          </a:stretch>
        </p:blipFill>
        <p:spPr>
          <a:xfrm>
            <a:off x="0" y="0"/>
            <a:ext cx="9141291" cy="5143500"/>
          </a:xfrm>
          <a:prstGeom prst="rect">
            <a:avLst/>
          </a:prstGeom>
        </p:spPr>
      </p:pic>
      <p:pic>
        <p:nvPicPr>
          <p:cNvPr id="6" name="Picture 5" descr="TCT18-ppt-slide-no-logos-no-bar-16-9_01.jpg"/>
          <p:cNvPicPr>
            <a:picLocks noChangeAspect="1"/>
          </p:cNvPicPr>
          <p:nvPr userDrawn="1"/>
        </p:nvPicPr>
        <p:blipFill>
          <a:blip r:embed="rId4"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376458043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accent4"/>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335878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322875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285560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6"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3220256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502920" y="1097280"/>
            <a:ext cx="8229600" cy="54864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229600" cy="2743200"/>
          </a:xfrm>
        </p:spPr>
        <p:txBody>
          <a:bodyPr rIns="0" anchor="ctr" anchorCtr="1"/>
          <a:lstStyle/>
          <a:p>
            <a:r>
              <a:rPr lang="en-US" dirty="0"/>
              <a:t>Click icon to add chart</a:t>
            </a:r>
          </a:p>
        </p:txBody>
      </p:sp>
      <p:sp>
        <p:nvSpPr>
          <p:cNvPr id="8" name="Text Placeholder 7"/>
          <p:cNvSpPr>
            <a:spLocks noGrp="1"/>
          </p:cNvSpPr>
          <p:nvPr>
            <p:ph type="body" sz="quarter" idx="16"/>
          </p:nvPr>
        </p:nvSpPr>
        <p:spPr>
          <a:xfrm>
            <a:off x="502920" y="4526280"/>
            <a:ext cx="8229600" cy="170816"/>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a:t>Click to edit Master text styles</a:t>
            </a:r>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2213337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273667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457201" y="4800600"/>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2157713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44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bwMode="gray"/>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pPr/>
              <a:t>‹#›</a:t>
            </a:fld>
            <a:endParaRPr lang="en-US" dirty="0"/>
          </a:p>
        </p:txBody>
      </p:sp>
      <p:sp>
        <p:nvSpPr>
          <p:cNvPr id="7"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tx2"/>
                </a:solidFill>
              </a:rPr>
              <a:t>Proprietary and confidential — do not distribute</a:t>
            </a:r>
          </a:p>
        </p:txBody>
      </p:sp>
    </p:spTree>
    <p:extLst>
      <p:ext uri="{BB962C8B-B14F-4D97-AF65-F5344CB8AC3E}">
        <p14:creationId xmlns:p14="http://schemas.microsoft.com/office/powerpoint/2010/main" val="2769007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endParaRPr lang="en-US" dirty="0">
              <a:solidFill>
                <a:prstClr val="white"/>
              </a:solidFill>
            </a:endParaRPr>
          </a:p>
        </p:txBody>
      </p:sp>
      <p:sp>
        <p:nvSpPr>
          <p:cNvPr id="4" name="Footer Placeholder 3"/>
          <p:cNvSpPr>
            <a:spLocks noGrp="1"/>
          </p:cNvSpPr>
          <p:nvPr>
            <p:ph type="ftr" sz="quarter" idx="11"/>
          </p:nvPr>
        </p:nvSpPr>
        <p:spPr bwMode="gray"/>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371566" indent="-228594"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
        <p:nvSpPr>
          <p:cNvPr id="6"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141761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332302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362936244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1090613"/>
            <a:ext cx="8229600" cy="3566160"/>
          </a:xfrm>
        </p:spPr>
        <p:txBody>
          <a:bodyPr/>
          <a:lstStyle>
            <a:lvl1pPr>
              <a:spcBef>
                <a:spcPts val="600"/>
              </a:spcBef>
              <a:defRPr>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3387216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7280"/>
            <a:ext cx="6675120" cy="3566160"/>
          </a:xfrm>
        </p:spPr>
        <p:txBody>
          <a:bodyPr/>
          <a:lstStyle>
            <a:lvl1pPr>
              <a:spcBef>
                <a:spcPts val="600"/>
              </a:spcBef>
              <a:defRPr sz="1800" b="0">
                <a:solidFill>
                  <a:schemeClr val="bg1"/>
                </a:solidFill>
                <a:latin typeface="+mn-lt"/>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marL="685783"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2199252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977640" cy="3566160"/>
          </a:xfrm>
        </p:spPr>
        <p:txBody>
          <a:bodyPr/>
          <a:lstStyle>
            <a:lvl1pPr>
              <a:spcBef>
                <a:spcPts val="600"/>
              </a:spcBef>
              <a:defRPr sz="1800">
                <a:solidFill>
                  <a:schemeClr val="bg1"/>
                </a:solidFill>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1097280"/>
            <a:ext cx="3977640" cy="356616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1"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3704223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100"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2920" y="2057400"/>
            <a:ext cx="3977640" cy="2606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378" rtl="0" eaLnBrk="1" latinLnBrk="0" hangingPunct="1">
              <a:lnSpc>
                <a:spcPct val="100000"/>
              </a:lnSpc>
              <a:spcBef>
                <a:spcPts val="600"/>
              </a:spcBef>
              <a:buFont typeface="Arial" panose="020B0604020202020204" pitchFamily="34" charset="0"/>
              <a:buNone/>
            </a:pPr>
            <a:r>
              <a:rPr lang="en-US"/>
              <a:t>Second level</a:t>
            </a:r>
          </a:p>
          <a:p>
            <a:pPr marL="0" lvl="2" indent="0" algn="l" defTabSz="914378" rtl="0" eaLnBrk="1" latinLnBrk="0" hangingPunct="1">
              <a:lnSpc>
                <a:spcPct val="100000"/>
              </a:lnSpc>
              <a:spcBef>
                <a:spcPts val="600"/>
              </a:spcBef>
              <a:buFont typeface="Arial" panose="020B0604020202020204" pitchFamily="34" charset="0"/>
              <a:buNone/>
            </a:pPr>
            <a:r>
              <a:rPr lang="en-US"/>
              <a:t>Third level</a:t>
            </a:r>
          </a:p>
          <a:p>
            <a:pPr marL="0" lvl="3" indent="0" algn="l" defTabSz="914378" rtl="0" eaLnBrk="1" latinLnBrk="0" hangingPunct="1">
              <a:lnSpc>
                <a:spcPct val="100000"/>
              </a:lnSpc>
              <a:spcBef>
                <a:spcPts val="600"/>
              </a:spcBef>
              <a:buFont typeface="Arial" panose="020B0604020202020204" pitchFamily="34" charset="0"/>
              <a:buNone/>
            </a:pPr>
            <a:r>
              <a:rPr lang="en-US"/>
              <a:t>Fourth level</a:t>
            </a:r>
          </a:p>
          <a:p>
            <a:pPr marL="0" lvl="4" indent="0" algn="l" defTabSz="914378"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2057400"/>
            <a:ext cx="3977640" cy="2606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378" rtl="0" eaLnBrk="1" latinLnBrk="0" hangingPunct="1">
              <a:lnSpc>
                <a:spcPct val="100000"/>
              </a:lnSpc>
              <a:spcBef>
                <a:spcPts val="600"/>
              </a:spcBef>
              <a:buFont typeface="Arial" panose="020B0604020202020204" pitchFamily="34" charset="0"/>
              <a:buNone/>
            </a:pPr>
            <a:r>
              <a:rPr lang="en-US"/>
              <a:t>Second level</a:t>
            </a:r>
          </a:p>
          <a:p>
            <a:pPr marL="0" lvl="2" indent="0" algn="l" defTabSz="914378" rtl="0" eaLnBrk="1" latinLnBrk="0" hangingPunct="1">
              <a:lnSpc>
                <a:spcPct val="100000"/>
              </a:lnSpc>
              <a:spcBef>
                <a:spcPts val="600"/>
              </a:spcBef>
              <a:buFont typeface="Arial" panose="020B0604020202020204" pitchFamily="34" charset="0"/>
              <a:buNone/>
            </a:pPr>
            <a:r>
              <a:rPr lang="en-US"/>
              <a:t>Third level</a:t>
            </a:r>
          </a:p>
          <a:p>
            <a:pPr marL="0" lvl="3" indent="0" algn="l" defTabSz="914378" rtl="0" eaLnBrk="1" latinLnBrk="0" hangingPunct="1">
              <a:lnSpc>
                <a:spcPct val="100000"/>
              </a:lnSpc>
              <a:spcBef>
                <a:spcPts val="600"/>
              </a:spcBef>
              <a:buFont typeface="Arial" panose="020B0604020202020204" pitchFamily="34" charset="0"/>
              <a:buNone/>
            </a:pPr>
            <a:r>
              <a:rPr lang="en-US"/>
              <a:t>Fourth level</a:t>
            </a:r>
          </a:p>
          <a:p>
            <a:pPr marL="0" lvl="4" indent="0" algn="l" defTabSz="914378"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Text Placeholder 9"/>
          <p:cNvSpPr>
            <a:spLocks noGrp="1"/>
          </p:cNvSpPr>
          <p:nvPr>
            <p:ph type="body" sz="quarter" idx="14"/>
          </p:nvPr>
        </p:nvSpPr>
        <p:spPr>
          <a:xfrm>
            <a:off x="502920" y="1097280"/>
            <a:ext cx="8229600" cy="822960"/>
          </a:xfrm>
        </p:spPr>
        <p:txBody>
          <a:bodyPr/>
          <a:lstStyle>
            <a:lvl1pPr>
              <a:defRPr sz="2000" b="0">
                <a:solidFill>
                  <a:schemeClr val="bg1"/>
                </a:solidFill>
                <a:latin typeface="+mn-lt"/>
              </a:defRPr>
            </a:lvl1pPr>
          </a:lstStyle>
          <a:p>
            <a:pPr lvl="0"/>
            <a:r>
              <a:rPr lang="en-US" dirty="0"/>
              <a:t>Click to edit Master text styles</a:t>
            </a:r>
          </a:p>
        </p:txBody>
      </p:sp>
      <p:sp>
        <p:nvSpPr>
          <p:cNvPr id="12"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3644113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3"/>
          </a:solidFill>
          <a:ln>
            <a:noFill/>
          </a:ln>
          <a:effectLst/>
        </p:spPr>
        <p:txBody>
          <a:bodyPr lIns="365760" rIns="365760" anchor="ctr" anchorCtr="1"/>
          <a:lstStyle>
            <a:lvl1pPr algn="ctr">
              <a:defRPr sz="2400" b="0" baseline="0">
                <a:solidFill>
                  <a:schemeClr val="tx2"/>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dirty="0"/>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chemeClr val="bg1"/>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3567514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5"/>
          </a:solidFill>
          <a:ln>
            <a:noFill/>
          </a:ln>
          <a:effectLst/>
        </p:spPr>
        <p:txBody>
          <a:bodyPr lIns="365760" rIns="365760" anchor="ctr" anchorCtr="1"/>
          <a:lstStyle>
            <a:lvl1pPr algn="ctr">
              <a:defRPr sz="2400" b="0" baseline="0">
                <a:solidFill>
                  <a:schemeClr val="bg1"/>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dirty="0"/>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3283400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bg1"/>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dirty="0"/>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692813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chemeClr val="tx2"/>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378"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dirty="0"/>
          </a:p>
        </p:txBody>
      </p:sp>
      <p:sp>
        <p:nvSpPr>
          <p:cNvPr id="12" name="Content Placeholder 2"/>
          <p:cNvSpPr txBox="1">
            <a:spLocks/>
          </p:cNvSpPr>
          <p:nvPr userDrawn="1"/>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4222168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159179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6"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t>Proprietary and confidential — do not distribute</a:t>
            </a:r>
          </a:p>
        </p:txBody>
      </p:sp>
    </p:spTree>
    <p:extLst>
      <p:ext uri="{BB962C8B-B14F-4D97-AF65-F5344CB8AC3E}">
        <p14:creationId xmlns:p14="http://schemas.microsoft.com/office/powerpoint/2010/main" val="243059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2477148862"/>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a:xfrm>
            <a:off x="506218" y="1097280"/>
            <a:ext cx="8229600" cy="548640"/>
          </a:xfrm>
        </p:spPr>
        <p:txBody>
          <a:bodyPr/>
          <a:lstStyle>
            <a:lvl1pPr>
              <a:spcBef>
                <a:spcPts val="0"/>
              </a:spcBef>
              <a:defRPr sz="2000">
                <a:solidFill>
                  <a:schemeClr val="bg1"/>
                </a:solidFill>
              </a:defRPr>
            </a:lvl1pPr>
            <a:lvl2pPr marL="0" indent="0">
              <a:spcBef>
                <a:spcPts val="0"/>
              </a:spcBef>
              <a:buNone/>
              <a:defRPr sz="140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714500"/>
            <a:ext cx="8229600" cy="2743200"/>
          </a:xfrm>
        </p:spPr>
        <p:txBody>
          <a:bodyPr rIns="0" anchor="ctr" anchorCtr="1"/>
          <a:lstStyle>
            <a:lvl1pPr>
              <a:defRPr>
                <a:solidFill>
                  <a:schemeClr val="bg1"/>
                </a:solidFill>
              </a:defRPr>
            </a:lvl1pPr>
          </a:lstStyle>
          <a:p>
            <a:r>
              <a:rPr lang="en-US" dirty="0"/>
              <a:t>Click icon to add chart</a:t>
            </a:r>
          </a:p>
        </p:txBody>
      </p:sp>
      <p:sp>
        <p:nvSpPr>
          <p:cNvPr id="8" name="Text Placeholder 7"/>
          <p:cNvSpPr>
            <a:spLocks noGrp="1"/>
          </p:cNvSpPr>
          <p:nvPr>
            <p:ph type="body" sz="quarter" idx="16"/>
          </p:nvPr>
        </p:nvSpPr>
        <p:spPr>
          <a:xfrm>
            <a:off x="502920" y="4526280"/>
            <a:ext cx="8229600" cy="184666"/>
          </a:xfrm>
        </p:spPr>
        <p:txBody>
          <a:bodyPr>
            <a:spAutoFit/>
          </a:bodyPr>
          <a:lstStyle>
            <a:lvl1pPr>
              <a:defRPr sz="900">
                <a:solidFill>
                  <a:schemeClr val="bg1"/>
                </a:solidFill>
              </a:defRPr>
            </a:lvl1pPr>
          </a:lstStyle>
          <a:p>
            <a:pPr lvl="0"/>
            <a:r>
              <a:rPr lang="en-US"/>
              <a:t>Click to edit Master text styles</a:t>
            </a:r>
          </a:p>
        </p:txBody>
      </p:sp>
      <p:sp>
        <p:nvSpPr>
          <p:cNvPr id="12" name="Content Placeholder 2"/>
          <p:cNvSpPr txBox="1">
            <a:spLocks/>
          </p:cNvSpPr>
          <p:nvPr userDrawn="1"/>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000" dirty="0">
                <a:solidFill>
                  <a:schemeClr val="bg1"/>
                </a:solidFill>
              </a:rPr>
              <a:t>Proprietary and confidential — do not distribute</a:t>
            </a:r>
          </a:p>
        </p:txBody>
      </p:sp>
    </p:spTree>
    <p:extLst>
      <p:ext uri="{BB962C8B-B14F-4D97-AF65-F5344CB8AC3E}">
        <p14:creationId xmlns:p14="http://schemas.microsoft.com/office/powerpoint/2010/main" val="546293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Section_Campaign Focused Dark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0700" y="2293144"/>
            <a:ext cx="6642100" cy="1557338"/>
          </a:xfrm>
        </p:spPr>
        <p:txBody>
          <a:bodyPr anchor="t">
            <a:normAutofit/>
          </a:bodyPr>
          <a:lstStyle>
            <a:lvl1pPr algn="l">
              <a:lnSpc>
                <a:spcPts val="3400"/>
              </a:lnSpc>
              <a:defRPr sz="3400" b="1">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33400" y="1564481"/>
            <a:ext cx="3962400" cy="676275"/>
          </a:xfrm>
        </p:spPr>
        <p:txBody>
          <a:bodyPr anchor="b">
            <a:normAutofit/>
          </a:bodyPr>
          <a:lstStyle>
            <a:lvl1pPr marL="0" indent="0" algn="l">
              <a:buNone/>
              <a:defRPr sz="18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TextBox 9"/>
          <p:cNvSpPr txBox="1"/>
          <p:nvPr userDrawn="1"/>
        </p:nvSpPr>
        <p:spPr>
          <a:xfrm>
            <a:off x="8437931" y="4919870"/>
            <a:ext cx="359394" cy="230832"/>
          </a:xfrm>
          <a:prstGeom prst="rect">
            <a:avLst/>
          </a:prstGeom>
          <a:noFill/>
        </p:spPr>
        <p:txBody>
          <a:bodyPr wrap="none" rtlCol="0" anchor="ctr">
            <a:spAutoFit/>
          </a:bodyPr>
          <a:lstStyle/>
          <a:p>
            <a:pPr algn="l"/>
            <a:fld id="{624381E8-D643-4A59-A332-021AD087D395}" type="slidenum">
              <a:rPr lang="en-US" sz="900" smtClean="0">
                <a:solidFill>
                  <a:schemeClr val="tx2"/>
                </a:solidFill>
                <a:latin typeface="+mn-lt"/>
              </a:rPr>
              <a:pPr algn="l"/>
              <a:t>‹#›</a:t>
            </a:fld>
            <a:endParaRPr lang="en-US" sz="900" dirty="0">
              <a:solidFill>
                <a:schemeClr val="tx2"/>
              </a:solidFill>
              <a:latin typeface="+mn-lt"/>
            </a:endParaRPr>
          </a:p>
        </p:txBody>
      </p:sp>
      <p:sp>
        <p:nvSpPr>
          <p:cNvPr id="7" name="Slide Number Placeholder 5">
            <a:extLst>
              <a:ext uri="{FF2B5EF4-FFF2-40B4-BE49-F238E27FC236}">
                <a16:creationId xmlns="" xmlns:a16="http://schemas.microsoft.com/office/drawing/2014/main" id="{BD52D1D0-D48B-4CBD-84FD-677940C4DC9E}"/>
              </a:ext>
            </a:extLst>
          </p:cNvPr>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75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8802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4" name="Picture 3" descr="TCT18-ppt-slide-no-logos-16-9_01.jpg"/>
          <p:cNvPicPr>
            <a:picLocks noChangeAspect="1"/>
          </p:cNvPicPr>
          <p:nvPr userDrawn="1"/>
        </p:nvPicPr>
        <p:blipFill>
          <a:blip r:embed="rId3" cstate="print"/>
          <a:stretch>
            <a:fillRect/>
          </a:stretch>
        </p:blipFill>
        <p:spPr>
          <a:xfrm>
            <a:off x="2709" y="0"/>
            <a:ext cx="9141291" cy="5143500"/>
          </a:xfrm>
          <a:prstGeom prst="rect">
            <a:avLst/>
          </a:prstGeom>
        </p:spPr>
      </p:pic>
      <p:pic>
        <p:nvPicPr>
          <p:cNvPr id="5" name="Picture 4" descr="TCT18-ppt-slide-no-logos-no-bar-16-9_01.jpg"/>
          <p:cNvPicPr>
            <a:picLocks noChangeAspect="1"/>
          </p:cNvPicPr>
          <p:nvPr userDrawn="1"/>
        </p:nvPicPr>
        <p:blipFill>
          <a:blip r:embed="rId4"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75167494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TCT18-ppt-slide-no-logos-16-9_01.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3" name="Picture 2" descr="TCT18-ppt-slide-no-logos-no-bar-16-9_01.jpg"/>
          <p:cNvPicPr>
            <a:picLocks noChangeAspect="1"/>
          </p:cNvPicPr>
          <p:nvPr userDrawn="1"/>
        </p:nvPicPr>
        <p:blipFill>
          <a:blip r:embed="rId3"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100341325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7908904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descr="TCT18-ppt-slide-no-logos-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45113280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180035"/>
            <a:ext cx="7772400" cy="1021556"/>
          </a:xfrm>
        </p:spPr>
        <p:txBody>
          <a:bodyPr anchor="t"/>
          <a:lstStyle>
            <a:lvl1pPr algn="l">
              <a:defRPr sz="4000" b="1" cap="all"/>
            </a:lvl1pPr>
          </a:lstStyle>
          <a:p>
            <a:r>
              <a:rPr lang="fr-FR" dirty="0"/>
              <a:t>Cliquez et modifiez le titre</a:t>
            </a:r>
          </a:p>
        </p:txBody>
      </p:sp>
      <p:sp>
        <p:nvSpPr>
          <p:cNvPr id="3" name="Espace réservé du texte 2"/>
          <p:cNvSpPr>
            <a:spLocks noGrp="1"/>
          </p:cNvSpPr>
          <p:nvPr>
            <p:ph type="body" idx="1"/>
          </p:nvPr>
        </p:nvSpPr>
        <p:spPr>
          <a:xfrm>
            <a:off x="722313" y="105489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63078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ppt-slide-no-logos-no-bar-16-9_01.jpg"/>
          <p:cNvPicPr>
            <a:picLocks noChangeAspect="1"/>
          </p:cNvPicPr>
          <p:nvPr userDrawn="1"/>
        </p:nvPicPr>
        <p:blipFill>
          <a:blip r:embed="rId1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3327685375"/>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wipe dir="r"/>
  </p:transition>
  <p:hf hdr="0" ftr="0" dt="0"/>
  <p:txStyles>
    <p:title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229600" cy="685800"/>
          </a:xfrm>
          <a:prstGeom prst="rect">
            <a:avLst/>
          </a:prstGeom>
        </p:spPr>
        <p:txBody>
          <a:bodyPr vert="horz" lIns="0" tIns="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02920" y="1312862"/>
            <a:ext cx="8229600" cy="3350577"/>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2"/>
          </p:nvPr>
        </p:nvSpPr>
        <p:spPr>
          <a:xfrm>
            <a:off x="7574173" y="4767264"/>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rgbClr val="000000"/>
              </a:solidFill>
            </a:endParaRPr>
          </a:p>
        </p:txBody>
      </p:sp>
      <p:sp>
        <p:nvSpPr>
          <p:cNvPr id="5" name="Footer Placeholder 4"/>
          <p:cNvSpPr>
            <a:spLocks noGrp="1"/>
          </p:cNvSpPr>
          <p:nvPr>
            <p:ph type="ftr" sz="quarter" idx="3"/>
          </p:nvPr>
        </p:nvSpPr>
        <p:spPr>
          <a:xfrm>
            <a:off x="3014471" y="4767264"/>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l">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842457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Lst>
  <p:hf hdr="0" ftr="0" dt="0"/>
  <p:txStyles>
    <p:titleStyle>
      <a:lvl1pPr algn="l" defTabSz="914378"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914378"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59" indent="-169859" algn="l" defTabSz="914378"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40" indent="-171446" algn="l" defTabSz="914378"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47" indent="-169859"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28" indent="-171446"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274319" y="471191"/>
            <a:ext cx="8595360" cy="1661993"/>
          </a:xfrm>
        </p:spPr>
        <p:txBody>
          <a:bodyPr/>
          <a:lstStyle/>
          <a:p>
            <a:r>
              <a:rPr lang="en-US" dirty="0"/>
              <a:t>Contemporary Outcomes with MitraClip™ (NTR/XTR) System in Primary Mitral Regurgitation: Results from the Global EXPAND Study</a:t>
            </a:r>
          </a:p>
        </p:txBody>
      </p:sp>
      <p:sp>
        <p:nvSpPr>
          <p:cNvPr id="12290" name="Rectangle 3"/>
          <p:cNvSpPr>
            <a:spLocks noGrp="1" noChangeArrowheads="1"/>
          </p:cNvSpPr>
          <p:nvPr>
            <p:ph type="subTitle" idx="1"/>
          </p:nvPr>
        </p:nvSpPr>
        <p:spPr>
          <a:xfrm>
            <a:off x="711082" y="2192577"/>
            <a:ext cx="8276164" cy="666750"/>
          </a:xfrm>
        </p:spPr>
        <p:txBody>
          <a:bodyPr/>
          <a:lstStyle/>
          <a:p>
            <a:pPr eaLnBrk="1" hangingPunct="1"/>
            <a:r>
              <a:rPr lang="en-US" sz="3200" i="0" dirty="0"/>
              <a:t>D. Scott Lim, MD</a:t>
            </a:r>
          </a:p>
          <a:p>
            <a:pPr eaLnBrk="1" hangingPunct="1"/>
            <a:endParaRPr lang="en-US" sz="3200" i="0" dirty="0"/>
          </a:p>
          <a:p>
            <a:pPr eaLnBrk="1" hangingPunct="1"/>
            <a:endParaRPr lang="en-US" sz="1000" b="0" i="0" dirty="0">
              <a:solidFill>
                <a:srgbClr val="00B0F0"/>
              </a:solidFill>
            </a:endParaRPr>
          </a:p>
          <a:p>
            <a:pPr eaLnBrk="1" hangingPunct="1"/>
            <a:r>
              <a:rPr lang="en-US" sz="1700" dirty="0"/>
              <a:t>Wolfgang Rottbauer, Paul Mahoney, Ralph Stephan von Bardeleben, Matthew J. Price, Mathew Williams, Mustafa Ahmed, Bassem Chehab, Gilbert H. L. Tang, Annapoorna Kini, Jose L. Zamorano, Federico Asch, Francesco Maisano, and Saibal Kar - </a:t>
            </a:r>
            <a:r>
              <a:rPr lang="en-US" sz="1700" dirty="0">
                <a:solidFill>
                  <a:srgbClr val="FFFF00"/>
                </a:solidFill>
              </a:rPr>
              <a:t>on behalf of the EXPAND Study Investigators</a:t>
            </a:r>
            <a:endParaRPr lang="en-US" sz="1700" b="0" i="0" dirty="0">
              <a:solidFill>
                <a:srgbClr val="FFFF00"/>
              </a:solidFill>
            </a:endParaRPr>
          </a:p>
        </p:txBody>
      </p:sp>
      <p:sp>
        <p:nvSpPr>
          <p:cNvPr id="2" name="Rectangle 1">
            <a:extLst>
              <a:ext uri="{FF2B5EF4-FFF2-40B4-BE49-F238E27FC236}">
                <a16:creationId xmlns="" xmlns:a16="http://schemas.microsoft.com/office/drawing/2014/main" id="{3706B330-6E92-4298-8437-15F471BEB093}"/>
              </a:ext>
            </a:extLst>
          </p:cNvPr>
          <p:cNvSpPr/>
          <p:nvPr/>
        </p:nvSpPr>
        <p:spPr>
          <a:xfrm>
            <a:off x="1226998" y="2776313"/>
            <a:ext cx="6877368" cy="707886"/>
          </a:xfrm>
          <a:prstGeom prst="rect">
            <a:avLst/>
          </a:prstGeom>
        </p:spPr>
        <p:txBody>
          <a:bodyPr wrap="square">
            <a:spAutoFit/>
          </a:bodyPr>
          <a:lstStyle/>
          <a:p>
            <a:pPr algn="ctr" eaLnBrk="1" hangingPunct="1"/>
            <a:r>
              <a:rPr lang="en-US" sz="2000" b="0" i="0" dirty="0">
                <a:solidFill>
                  <a:srgbClr val="00B0F0"/>
                </a:solidFill>
              </a:rPr>
              <a:t>Professor of Medicine</a:t>
            </a:r>
          </a:p>
          <a:p>
            <a:pPr algn="ctr" eaLnBrk="1" hangingPunct="1"/>
            <a:r>
              <a:rPr lang="en-US" sz="2000" b="0" i="0" dirty="0">
                <a:solidFill>
                  <a:srgbClr val="00B0F0"/>
                </a:solidFill>
              </a:rPr>
              <a:t>University of Virginia, VA, USA</a:t>
            </a:r>
            <a:endParaRPr lang="en-US" sz="2000" b="0" i="0" dirty="0"/>
          </a:p>
        </p:txBody>
      </p:sp>
    </p:spTree>
    <p:extLst>
      <p:ext uri="{BB962C8B-B14F-4D97-AF65-F5344CB8AC3E}">
        <p14:creationId xmlns:p14="http://schemas.microsoft.com/office/powerpoint/2010/main" val="109837086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a:extLst>
              <a:ext uri="{FF2B5EF4-FFF2-40B4-BE49-F238E27FC236}">
                <a16:creationId xmlns="" xmlns:a16="http://schemas.microsoft.com/office/drawing/2014/main" id="{9ED51224-F0E2-40C9-A100-A6D86485B52C}"/>
              </a:ext>
            </a:extLst>
          </p:cNvPr>
          <p:cNvSpPr>
            <a:spLocks noGrp="1" noChangeArrowheads="1"/>
          </p:cNvSpPr>
          <p:nvPr>
            <p:ph idx="1"/>
          </p:nvPr>
        </p:nvSpPr>
        <p:spPr>
          <a:xfrm>
            <a:off x="288388" y="622862"/>
            <a:ext cx="8456333" cy="3942104"/>
          </a:xfrm>
          <a:solidFill>
            <a:srgbClr val="002060"/>
          </a:solidFill>
          <a:ln>
            <a:solidFill>
              <a:schemeClr val="tx1"/>
            </a:solidFill>
          </a:ln>
        </p:spPr>
        <p:txBody>
          <a:bodyPr lIns="137160" tIns="137160" anchor="t" anchorCtr="0"/>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900" dirty="0"/>
          </a:p>
          <a:p>
            <a:endParaRPr lang="en-US" sz="1900" dirty="0"/>
          </a:p>
        </p:txBody>
      </p:sp>
      <p:sp>
        <p:nvSpPr>
          <p:cNvPr id="35" name="Title 1">
            <a:extLst>
              <a:ext uri="{FF2B5EF4-FFF2-40B4-BE49-F238E27FC236}">
                <a16:creationId xmlns="" xmlns:a16="http://schemas.microsoft.com/office/drawing/2014/main" id="{6E91285D-9C78-4016-B6F8-C6D687D9339F}"/>
              </a:ext>
            </a:extLst>
          </p:cNvPr>
          <p:cNvSpPr txBox="1">
            <a:spLocks/>
          </p:cNvSpPr>
          <p:nvPr/>
        </p:nvSpPr>
        <p:spPr bwMode="auto">
          <a:xfrm>
            <a:off x="515121" y="94536"/>
            <a:ext cx="8229600" cy="4935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i="0" kern="0" dirty="0"/>
              <a:t>ECL MV Complexity Assessment Criteria</a:t>
            </a:r>
          </a:p>
        </p:txBody>
      </p:sp>
      <p:sp>
        <p:nvSpPr>
          <p:cNvPr id="36" name="Rectangle 3">
            <a:extLst>
              <a:ext uri="{FF2B5EF4-FFF2-40B4-BE49-F238E27FC236}">
                <a16:creationId xmlns="" xmlns:a16="http://schemas.microsoft.com/office/drawing/2014/main" id="{A8057293-EA9C-4872-9F61-CB9C0C120506}"/>
              </a:ext>
            </a:extLst>
          </p:cNvPr>
          <p:cNvSpPr txBox="1">
            <a:spLocks noChangeArrowheads="1"/>
          </p:cNvSpPr>
          <p:nvPr/>
        </p:nvSpPr>
        <p:spPr bwMode="auto">
          <a:xfrm flipH="1">
            <a:off x="365602" y="812780"/>
            <a:ext cx="8018742" cy="945686"/>
          </a:xfrm>
          <a:prstGeom prst="rect">
            <a:avLst/>
          </a:prstGeom>
          <a:noFill/>
          <a:ln w="9525">
            <a:noFill/>
            <a:miter lim="800000"/>
            <a:headEnd/>
            <a:tailEnd/>
          </a:ln>
        </p:spPr>
        <p:txBody>
          <a:bodyPr vert="horz" wrap="square" lIns="137160" tIns="13716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r>
              <a:rPr lang="en-US" sz="1800" i="0" kern="0" dirty="0"/>
              <a:t>Presence of at least one of the functional and anatomic features below at the baseline echocardiogram: </a:t>
            </a:r>
          </a:p>
          <a:p>
            <a:pPr marL="285750" indent="-285750">
              <a:buFont typeface="Arial" panose="020B0604020202020204" pitchFamily="34" charset="0"/>
              <a:buChar char="•"/>
            </a:pPr>
            <a:endParaRPr lang="en-US" sz="1900" i="0" kern="0" dirty="0"/>
          </a:p>
          <a:p>
            <a:endParaRPr lang="en-US" sz="1900" i="0" kern="0" dirty="0"/>
          </a:p>
        </p:txBody>
      </p:sp>
      <p:graphicFrame>
        <p:nvGraphicFramePr>
          <p:cNvPr id="3" name="Table 2">
            <a:extLst>
              <a:ext uri="{FF2B5EF4-FFF2-40B4-BE49-F238E27FC236}">
                <a16:creationId xmlns="" xmlns:a16="http://schemas.microsoft.com/office/drawing/2014/main" id="{C794CB8E-9E61-42A2-A5B5-912E7792B48B}"/>
              </a:ext>
            </a:extLst>
          </p:cNvPr>
          <p:cNvGraphicFramePr>
            <a:graphicFrameLocks noGrp="1"/>
          </p:cNvGraphicFramePr>
          <p:nvPr>
            <p:extLst>
              <p:ext uri="{D42A27DB-BD31-4B8C-83A1-F6EECF244321}">
                <p14:modId xmlns:p14="http://schemas.microsoft.com/office/powerpoint/2010/main" val="2596024470"/>
              </p:ext>
            </p:extLst>
          </p:nvPr>
        </p:nvGraphicFramePr>
        <p:xfrm>
          <a:off x="759656" y="1631856"/>
          <a:ext cx="7424225" cy="2527536"/>
        </p:xfrm>
        <a:graphic>
          <a:graphicData uri="http://schemas.openxmlformats.org/drawingml/2006/table">
            <a:tbl>
              <a:tblPr firstRow="1" firstCol="1" bandRow="1">
                <a:tableStyleId>{D7AC3CCA-C797-4891-BE02-D94E43425B78}</a:tableStyleId>
              </a:tblPr>
              <a:tblGrid>
                <a:gridCol w="7424225">
                  <a:extLst>
                    <a:ext uri="{9D8B030D-6E8A-4147-A177-3AD203B41FA5}">
                      <a16:colId xmlns="" xmlns:a16="http://schemas.microsoft.com/office/drawing/2014/main" val="195756770"/>
                    </a:ext>
                  </a:extLst>
                </a:gridCol>
              </a:tblGrid>
              <a:tr h="217483">
                <a:tc>
                  <a:txBody>
                    <a:bodyPr/>
                    <a:lstStyle/>
                    <a:p>
                      <a:pPr marL="0" marR="0">
                        <a:spcBef>
                          <a:spcPts val="0"/>
                        </a:spcBef>
                        <a:spcAft>
                          <a:spcPts val="0"/>
                        </a:spcAft>
                      </a:pPr>
                      <a:r>
                        <a:rPr lang="en-US" sz="1600" b="0" dirty="0">
                          <a:solidFill>
                            <a:schemeClr val="bg1"/>
                          </a:solidFill>
                          <a:effectLst/>
                        </a:rPr>
                        <a:t>Primary jet outside of A2P2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730753546"/>
                  </a:ext>
                </a:extLst>
              </a:tr>
              <a:tr h="378915">
                <a:tc>
                  <a:txBody>
                    <a:bodyPr/>
                    <a:lstStyle/>
                    <a:p>
                      <a:pPr marL="0" marR="0">
                        <a:spcBef>
                          <a:spcPts val="0"/>
                        </a:spcBef>
                        <a:spcAft>
                          <a:spcPts val="0"/>
                        </a:spcAft>
                      </a:pPr>
                      <a:r>
                        <a:rPr lang="en-US" sz="1600" b="0" dirty="0">
                          <a:solidFill>
                            <a:schemeClr val="bg1"/>
                          </a:solidFill>
                          <a:effectLst/>
                        </a:rPr>
                        <a:t>Presence of more than one significant jet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697530163"/>
                  </a:ext>
                </a:extLst>
              </a:tr>
              <a:tr h="217483">
                <a:tc>
                  <a:txBody>
                    <a:bodyPr/>
                    <a:lstStyle/>
                    <a:p>
                      <a:pPr marL="0" marR="0">
                        <a:spcBef>
                          <a:spcPts val="0"/>
                        </a:spcBef>
                        <a:spcAft>
                          <a:spcPts val="0"/>
                        </a:spcAft>
                      </a:pPr>
                      <a:r>
                        <a:rPr lang="en-US" sz="1600" b="0" dirty="0">
                          <a:solidFill>
                            <a:schemeClr val="bg1"/>
                          </a:solidFill>
                          <a:effectLst/>
                        </a:rPr>
                        <a:t>Presence of an extremely wide jet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396732501"/>
                  </a:ext>
                </a:extLst>
              </a:tr>
              <a:tr h="217483">
                <a:tc>
                  <a:txBody>
                    <a:bodyPr/>
                    <a:lstStyle/>
                    <a:p>
                      <a:pPr marL="0" marR="0">
                        <a:spcBef>
                          <a:spcPts val="0"/>
                        </a:spcBef>
                        <a:spcAft>
                          <a:spcPts val="0"/>
                        </a:spcAft>
                      </a:pPr>
                      <a:r>
                        <a:rPr lang="en-US" sz="1600" b="0" dirty="0">
                          <a:solidFill>
                            <a:schemeClr val="bg1"/>
                          </a:solidFill>
                          <a:effectLst/>
                        </a:rPr>
                        <a:t>Small Valve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245654"/>
                  </a:ext>
                </a:extLst>
              </a:tr>
              <a:tr h="217483">
                <a:tc>
                  <a:txBody>
                    <a:bodyPr/>
                    <a:lstStyle/>
                    <a:p>
                      <a:pPr marL="0" marR="0">
                        <a:spcBef>
                          <a:spcPts val="0"/>
                        </a:spcBef>
                        <a:spcAft>
                          <a:spcPts val="0"/>
                        </a:spcAft>
                      </a:pPr>
                      <a:r>
                        <a:rPr lang="en-US" sz="1600" b="0" dirty="0">
                          <a:solidFill>
                            <a:schemeClr val="bg1"/>
                          </a:solidFill>
                          <a:effectLst/>
                        </a:rPr>
                        <a:t>Calcification Landing Zone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72244917"/>
                  </a:ext>
                </a:extLst>
              </a:tr>
              <a:tr h="378915">
                <a:tc>
                  <a:txBody>
                    <a:bodyPr/>
                    <a:lstStyle/>
                    <a:p>
                      <a:pPr marL="0" marR="0">
                        <a:spcBef>
                          <a:spcPts val="0"/>
                        </a:spcBef>
                        <a:spcAft>
                          <a:spcPts val="0"/>
                        </a:spcAft>
                      </a:pPr>
                      <a:r>
                        <a:rPr lang="en-US" sz="1600" b="0" dirty="0">
                          <a:solidFill>
                            <a:schemeClr val="bg1"/>
                          </a:solidFill>
                          <a:effectLst/>
                        </a:rPr>
                        <a:t>Minimal leaflet tissue for attachment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38851868"/>
                  </a:ext>
                </a:extLst>
              </a:tr>
              <a:tr h="540346">
                <a:tc>
                  <a:txBody>
                    <a:bodyPr/>
                    <a:lstStyle/>
                    <a:p>
                      <a:pPr marL="0" marR="0">
                        <a:spcBef>
                          <a:spcPts val="0"/>
                        </a:spcBef>
                        <a:spcAft>
                          <a:spcPts val="0"/>
                        </a:spcAft>
                      </a:pPr>
                      <a:r>
                        <a:rPr lang="en-US" sz="1600" b="0" dirty="0">
                          <a:solidFill>
                            <a:schemeClr val="bg1"/>
                          </a:solidFill>
                          <a:effectLst/>
                        </a:rPr>
                        <a:t>Presence of severely degenerative leaflets or wide flail gaps or widths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1572166"/>
                  </a:ext>
                </a:extLst>
              </a:tr>
            </a:tbl>
          </a:graphicData>
        </a:graphic>
      </p:graphicFrame>
    </p:spTree>
    <p:extLst>
      <p:ext uri="{BB962C8B-B14F-4D97-AF65-F5344CB8AC3E}">
        <p14:creationId xmlns:p14="http://schemas.microsoft.com/office/powerpoint/2010/main" val="27949199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7A6200-81F9-40B2-A102-E415E3EB9009}"/>
              </a:ext>
            </a:extLst>
          </p:cNvPr>
          <p:cNvSpPr>
            <a:spLocks noGrp="1"/>
          </p:cNvSpPr>
          <p:nvPr>
            <p:ph type="title"/>
          </p:nvPr>
        </p:nvSpPr>
        <p:spPr>
          <a:xfrm>
            <a:off x="668632" y="208578"/>
            <a:ext cx="7466883" cy="566738"/>
          </a:xfrm>
        </p:spPr>
        <p:txBody>
          <a:bodyPr/>
          <a:lstStyle/>
          <a:p>
            <a:r>
              <a:rPr lang="en-US" sz="3200" dirty="0"/>
              <a:t>Overall Study Subject Population</a:t>
            </a:r>
          </a:p>
        </p:txBody>
      </p:sp>
      <p:sp>
        <p:nvSpPr>
          <p:cNvPr id="4" name="Rectangle 3">
            <a:extLst>
              <a:ext uri="{FF2B5EF4-FFF2-40B4-BE49-F238E27FC236}">
                <a16:creationId xmlns="" xmlns:a16="http://schemas.microsoft.com/office/drawing/2014/main" id="{A9DDF52E-4FE5-46E6-820B-97B6CD08496A}"/>
              </a:ext>
            </a:extLst>
          </p:cNvPr>
          <p:cNvSpPr/>
          <p:nvPr/>
        </p:nvSpPr>
        <p:spPr>
          <a:xfrm>
            <a:off x="1266503" y="1238823"/>
            <a:ext cx="5367490" cy="645337"/>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i="0" dirty="0"/>
              <a:t>1041 Subjects </a:t>
            </a:r>
            <a:r>
              <a:rPr lang="en-US" sz="1600" i="0" dirty="0"/>
              <a:t>Consented and Underwent MitraClip Implantation</a:t>
            </a:r>
          </a:p>
        </p:txBody>
      </p:sp>
      <p:sp>
        <p:nvSpPr>
          <p:cNvPr id="19" name="Rectangle 18">
            <a:extLst>
              <a:ext uri="{FF2B5EF4-FFF2-40B4-BE49-F238E27FC236}">
                <a16:creationId xmlns="" xmlns:a16="http://schemas.microsoft.com/office/drawing/2014/main" id="{56AF242D-A3C6-4F66-A1C4-3A5B05763854}"/>
              </a:ext>
            </a:extLst>
          </p:cNvPr>
          <p:cNvSpPr/>
          <p:nvPr/>
        </p:nvSpPr>
        <p:spPr>
          <a:xfrm>
            <a:off x="811108" y="3747092"/>
            <a:ext cx="2775644" cy="817534"/>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i="0" u="sng" dirty="0"/>
              <a:t>422</a:t>
            </a:r>
            <a:r>
              <a:rPr lang="en-US" sz="1600" b="1" i="0" dirty="0"/>
              <a:t> </a:t>
            </a:r>
          </a:p>
          <a:p>
            <a:pPr algn="ctr"/>
            <a:r>
              <a:rPr lang="en-US" sz="1600" b="1" i="0" dirty="0"/>
              <a:t>Subjects with Primary or Mixed etiology</a:t>
            </a:r>
            <a:endParaRPr lang="en-US" sz="1600" i="0" dirty="0"/>
          </a:p>
        </p:txBody>
      </p:sp>
      <p:sp>
        <p:nvSpPr>
          <p:cNvPr id="21" name="Rectangle 20">
            <a:extLst>
              <a:ext uri="{FF2B5EF4-FFF2-40B4-BE49-F238E27FC236}">
                <a16:creationId xmlns="" xmlns:a16="http://schemas.microsoft.com/office/drawing/2014/main" id="{6E333699-AF5A-48E2-A053-4D005D42E53F}"/>
              </a:ext>
            </a:extLst>
          </p:cNvPr>
          <p:cNvSpPr/>
          <p:nvPr/>
        </p:nvSpPr>
        <p:spPr>
          <a:xfrm>
            <a:off x="4637900" y="3747092"/>
            <a:ext cx="2775623" cy="804716"/>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i="0" u="sng" dirty="0"/>
              <a:t>413</a:t>
            </a:r>
            <a:r>
              <a:rPr lang="en-US" sz="1600" i="0" dirty="0"/>
              <a:t> </a:t>
            </a:r>
          </a:p>
          <a:p>
            <a:pPr algn="ctr"/>
            <a:r>
              <a:rPr lang="en-US" sz="1600" b="1" i="0" dirty="0"/>
              <a:t>Subjects with Secondary MR Etiology</a:t>
            </a:r>
            <a:endParaRPr lang="en-US" sz="1600" i="0" dirty="0"/>
          </a:p>
        </p:txBody>
      </p:sp>
      <p:sp>
        <p:nvSpPr>
          <p:cNvPr id="25" name="Rectangle 24">
            <a:extLst>
              <a:ext uri="{FF2B5EF4-FFF2-40B4-BE49-F238E27FC236}">
                <a16:creationId xmlns="" xmlns:a16="http://schemas.microsoft.com/office/drawing/2014/main" id="{0F740DD1-834A-49D1-968B-1DFAD648FC19}"/>
              </a:ext>
            </a:extLst>
          </p:cNvPr>
          <p:cNvSpPr/>
          <p:nvPr/>
        </p:nvSpPr>
        <p:spPr>
          <a:xfrm>
            <a:off x="1800642" y="2307298"/>
            <a:ext cx="4389116" cy="645337"/>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i="0" dirty="0"/>
              <a:t>835 Subjects with Adequate Imaging for ECL Assessment</a:t>
            </a:r>
            <a:endParaRPr lang="en-US" sz="1600" i="0" dirty="0"/>
          </a:p>
        </p:txBody>
      </p:sp>
      <p:cxnSp>
        <p:nvCxnSpPr>
          <p:cNvPr id="32" name="Straight Arrow Connector 31">
            <a:extLst>
              <a:ext uri="{FF2B5EF4-FFF2-40B4-BE49-F238E27FC236}">
                <a16:creationId xmlns="" xmlns:a16="http://schemas.microsoft.com/office/drawing/2014/main" id="{BF1E70DD-CD18-4D42-9D4E-D8A2B731FEF0}"/>
              </a:ext>
            </a:extLst>
          </p:cNvPr>
          <p:cNvCxnSpPr>
            <a:cxnSpLocks/>
          </p:cNvCxnSpPr>
          <p:nvPr/>
        </p:nvCxnSpPr>
        <p:spPr>
          <a:xfrm>
            <a:off x="6154891" y="3316862"/>
            <a:ext cx="0" cy="415828"/>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 xmlns:a16="http://schemas.microsoft.com/office/drawing/2014/main" id="{092D0DA0-4D55-48AD-B664-354B080C7B64}"/>
              </a:ext>
            </a:extLst>
          </p:cNvPr>
          <p:cNvCxnSpPr>
            <a:cxnSpLocks/>
          </p:cNvCxnSpPr>
          <p:nvPr/>
        </p:nvCxnSpPr>
        <p:spPr>
          <a:xfrm flipV="1">
            <a:off x="1973753" y="3321078"/>
            <a:ext cx="4185022" cy="12818"/>
          </a:xfrm>
          <a:prstGeom prst="straightConnector1">
            <a:avLst/>
          </a:prstGeom>
          <a:ln>
            <a:solidFill>
              <a:schemeClr val="tx1"/>
            </a:solidFill>
            <a:tailEnd type="none"/>
          </a:ln>
        </p:spPr>
        <p:style>
          <a:lnRef idx="2">
            <a:schemeClr val="dk1"/>
          </a:lnRef>
          <a:fillRef idx="0">
            <a:schemeClr val="dk1"/>
          </a:fillRef>
          <a:effectRef idx="1">
            <a:schemeClr val="dk1"/>
          </a:effectRef>
          <a:fontRef idx="minor">
            <a:schemeClr val="tx1"/>
          </a:fontRef>
        </p:style>
      </p:cxnSp>
      <p:sp>
        <p:nvSpPr>
          <p:cNvPr id="37" name="Rectangle 36">
            <a:extLst>
              <a:ext uri="{FF2B5EF4-FFF2-40B4-BE49-F238E27FC236}">
                <a16:creationId xmlns="" xmlns:a16="http://schemas.microsoft.com/office/drawing/2014/main" id="{E8E1BEFA-7DB1-4877-8B5D-7585826D8F31}"/>
              </a:ext>
            </a:extLst>
          </p:cNvPr>
          <p:cNvSpPr/>
          <p:nvPr/>
        </p:nvSpPr>
        <p:spPr>
          <a:xfrm>
            <a:off x="6777812" y="1612782"/>
            <a:ext cx="2161584" cy="89982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marL="171450" indent="-171450">
              <a:buFont typeface="Arial" panose="020B0604020202020204" pitchFamily="34" charset="0"/>
              <a:buChar char="•"/>
            </a:pPr>
            <a:r>
              <a:rPr lang="en-US" sz="1100" b="0" i="0" dirty="0"/>
              <a:t>117 Subjects with Missing Baseline Images from Sites</a:t>
            </a:r>
          </a:p>
          <a:p>
            <a:pPr marL="171450" indent="-171450">
              <a:buFont typeface="Arial" panose="020B0604020202020204" pitchFamily="34" charset="0"/>
              <a:buChar char="•"/>
            </a:pPr>
            <a:r>
              <a:rPr lang="en-US" sz="1100" b="0" i="0" dirty="0"/>
              <a:t>89 Subjects not evaluable by ECL</a:t>
            </a:r>
          </a:p>
        </p:txBody>
      </p:sp>
      <p:cxnSp>
        <p:nvCxnSpPr>
          <p:cNvPr id="38" name="Straight Arrow Connector 37">
            <a:extLst>
              <a:ext uri="{FF2B5EF4-FFF2-40B4-BE49-F238E27FC236}">
                <a16:creationId xmlns="" xmlns:a16="http://schemas.microsoft.com/office/drawing/2014/main" id="{5F82C6D2-1E91-452F-B85A-784CAAA7AE9F}"/>
              </a:ext>
            </a:extLst>
          </p:cNvPr>
          <p:cNvCxnSpPr>
            <a:cxnSpLocks/>
          </p:cNvCxnSpPr>
          <p:nvPr/>
        </p:nvCxnSpPr>
        <p:spPr>
          <a:xfrm>
            <a:off x="4028173" y="2960801"/>
            <a:ext cx="0" cy="373963"/>
          </a:xfrm>
          <a:prstGeom prst="straightConnector1">
            <a:avLst/>
          </a:prstGeom>
          <a:ln>
            <a:solidFill>
              <a:schemeClr val="tx1"/>
            </a:solidFill>
            <a:tailEnd type="non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 xmlns:a16="http://schemas.microsoft.com/office/drawing/2014/main" id="{9535D62F-8D39-4AEB-B0E2-8AA7B6D079CD}"/>
              </a:ext>
            </a:extLst>
          </p:cNvPr>
          <p:cNvCxnSpPr>
            <a:cxnSpLocks/>
          </p:cNvCxnSpPr>
          <p:nvPr/>
        </p:nvCxnSpPr>
        <p:spPr>
          <a:xfrm>
            <a:off x="4028173" y="1870031"/>
            <a:ext cx="0" cy="409386"/>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 xmlns:a16="http://schemas.microsoft.com/office/drawing/2014/main" id="{37D34405-FA67-470E-B2FA-8CD1EEBE83AA}"/>
              </a:ext>
            </a:extLst>
          </p:cNvPr>
          <p:cNvCxnSpPr>
            <a:cxnSpLocks/>
          </p:cNvCxnSpPr>
          <p:nvPr/>
        </p:nvCxnSpPr>
        <p:spPr>
          <a:xfrm>
            <a:off x="1973752" y="3325799"/>
            <a:ext cx="0" cy="409386"/>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 name="Rectangle 2">
            <a:extLst>
              <a:ext uri="{FF2B5EF4-FFF2-40B4-BE49-F238E27FC236}">
                <a16:creationId xmlns="" xmlns:a16="http://schemas.microsoft.com/office/drawing/2014/main" id="{5C7D80DF-470E-4DB2-86FF-16E314AB9FB3}"/>
              </a:ext>
            </a:extLst>
          </p:cNvPr>
          <p:cNvSpPr/>
          <p:nvPr/>
        </p:nvSpPr>
        <p:spPr bwMode="auto">
          <a:xfrm>
            <a:off x="313040" y="3509319"/>
            <a:ext cx="3772928" cy="1374331"/>
          </a:xfrm>
          <a:prstGeom prst="rect">
            <a:avLst/>
          </a:prstGeom>
          <a:no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TextBox 6">
            <a:extLst>
              <a:ext uri="{FF2B5EF4-FFF2-40B4-BE49-F238E27FC236}">
                <a16:creationId xmlns="" xmlns:a16="http://schemas.microsoft.com/office/drawing/2014/main" id="{518033A1-A958-4434-9A59-B93AAB121912}"/>
              </a:ext>
            </a:extLst>
          </p:cNvPr>
          <p:cNvSpPr txBox="1"/>
          <p:nvPr/>
        </p:nvSpPr>
        <p:spPr>
          <a:xfrm>
            <a:off x="1053101" y="4592748"/>
            <a:ext cx="2376676" cy="276999"/>
          </a:xfrm>
          <a:prstGeom prst="rect">
            <a:avLst/>
          </a:prstGeom>
          <a:noFill/>
        </p:spPr>
        <p:txBody>
          <a:bodyPr wrap="none" rtlCol="0">
            <a:spAutoFit/>
          </a:bodyPr>
          <a:lstStyle/>
          <a:p>
            <a:r>
              <a:rPr lang="en-US" sz="1200" dirty="0">
                <a:solidFill>
                  <a:schemeClr val="tx2">
                    <a:lumMod val="75000"/>
                  </a:schemeClr>
                </a:solidFill>
              </a:rPr>
              <a:t>Focus of the Present Analysis</a:t>
            </a:r>
          </a:p>
        </p:txBody>
      </p:sp>
    </p:spTree>
    <p:extLst>
      <p:ext uri="{BB962C8B-B14F-4D97-AF65-F5344CB8AC3E}">
        <p14:creationId xmlns:p14="http://schemas.microsoft.com/office/powerpoint/2010/main" val="3760036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14163" y="832192"/>
            <a:ext cx="8315673" cy="3954962"/>
          </a:xfrm>
          <a:solidFill>
            <a:srgbClr val="002060"/>
          </a:solidFill>
          <a:ln>
            <a:solidFill>
              <a:schemeClr val="tx1"/>
            </a:solidFill>
          </a:ln>
        </p:spPr>
        <p:txBody>
          <a:bodyPr lIns="137160" tIns="137160" anchor="t" anchorCtr="0"/>
          <a:lstStyle/>
          <a:p>
            <a:r>
              <a:rPr lang="en-US" sz="1600" dirty="0"/>
              <a:t>Enrollment period: April 2018 through June 2019</a:t>
            </a:r>
          </a:p>
          <a:p>
            <a:pPr marL="0" indent="0">
              <a:buNone/>
            </a:pPr>
            <a:endParaRPr lang="en-US" sz="300" dirty="0"/>
          </a:p>
          <a:p>
            <a:r>
              <a:rPr lang="en-US" sz="1600" dirty="0"/>
              <a:t>2 ECLs utilized to ensure consistency of measurements across sites:</a:t>
            </a:r>
          </a:p>
          <a:p>
            <a:pPr marL="0" indent="0">
              <a:buNone/>
            </a:pPr>
            <a:endParaRPr lang="en-US" dirty="0"/>
          </a:p>
          <a:p>
            <a:pPr marL="214313" indent="-214313" eaLnBrk="1" hangingPunct="1">
              <a:spcBef>
                <a:spcPts val="2100"/>
              </a:spcBef>
            </a:pPr>
            <a:endParaRPr lang="en-US" sz="2400" b="0" dirty="0"/>
          </a:p>
        </p:txBody>
      </p:sp>
      <p:sp>
        <p:nvSpPr>
          <p:cNvPr id="18" name="Rectangle 17">
            <a:extLst>
              <a:ext uri="{FF2B5EF4-FFF2-40B4-BE49-F238E27FC236}">
                <a16:creationId xmlns="" xmlns:a16="http://schemas.microsoft.com/office/drawing/2014/main" id="{C7A20887-067D-4B6C-B8A6-794CA606AF80}"/>
              </a:ext>
            </a:extLst>
          </p:cNvPr>
          <p:cNvSpPr/>
          <p:nvPr/>
        </p:nvSpPr>
        <p:spPr bwMode="auto">
          <a:xfrm>
            <a:off x="1058346" y="4031847"/>
            <a:ext cx="1855323" cy="338554"/>
          </a:xfrm>
          <a:prstGeom prst="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 name="Rectangle 2">
            <a:extLst>
              <a:ext uri="{FF2B5EF4-FFF2-40B4-BE49-F238E27FC236}">
                <a16:creationId xmlns="" xmlns:a16="http://schemas.microsoft.com/office/drawing/2014/main" id="{D26AB6BF-B1F2-47A9-A323-93B63A40FF07}"/>
              </a:ext>
            </a:extLst>
          </p:cNvPr>
          <p:cNvSpPr/>
          <p:nvPr/>
        </p:nvSpPr>
        <p:spPr bwMode="auto">
          <a:xfrm>
            <a:off x="1058345" y="1933159"/>
            <a:ext cx="1854523" cy="41663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434" name="Rectangle 4"/>
          <p:cNvSpPr>
            <a:spLocks noGrp="1" noChangeArrowheads="1"/>
          </p:cNvSpPr>
          <p:nvPr>
            <p:ph type="title"/>
          </p:nvPr>
        </p:nvSpPr>
        <p:spPr>
          <a:xfrm>
            <a:off x="687388" y="200906"/>
            <a:ext cx="7769225" cy="566738"/>
          </a:xfrm>
        </p:spPr>
        <p:txBody>
          <a:bodyPr/>
          <a:lstStyle/>
          <a:p>
            <a:pPr eaLnBrk="1" hangingPunct="1"/>
            <a:r>
              <a:rPr lang="en-US" sz="2800" dirty="0"/>
              <a:t>Echo Core Lab (ECL) Adjudication</a:t>
            </a:r>
          </a:p>
        </p:txBody>
      </p:sp>
      <p:sp>
        <p:nvSpPr>
          <p:cNvPr id="6" name="TextBox 5">
            <a:extLst>
              <a:ext uri="{FF2B5EF4-FFF2-40B4-BE49-F238E27FC236}">
                <a16:creationId xmlns="" xmlns:a16="http://schemas.microsoft.com/office/drawing/2014/main" id="{BA7C7356-B136-451F-9D3F-DC6413B13270}"/>
              </a:ext>
            </a:extLst>
          </p:cNvPr>
          <p:cNvSpPr txBox="1"/>
          <p:nvPr/>
        </p:nvSpPr>
        <p:spPr>
          <a:xfrm>
            <a:off x="1271179" y="1968155"/>
            <a:ext cx="1737359" cy="338554"/>
          </a:xfrm>
          <a:prstGeom prst="rect">
            <a:avLst/>
          </a:prstGeom>
          <a:noFill/>
        </p:spPr>
        <p:txBody>
          <a:bodyPr wrap="square" rtlCol="0">
            <a:spAutoFit/>
          </a:bodyPr>
          <a:lstStyle/>
          <a:p>
            <a:r>
              <a:rPr lang="en-US" sz="1600" i="0" dirty="0">
                <a:solidFill>
                  <a:schemeClr val="tx1"/>
                </a:solidFill>
              </a:rPr>
              <a:t>MR Etiology </a:t>
            </a:r>
          </a:p>
        </p:txBody>
      </p:sp>
      <p:sp>
        <p:nvSpPr>
          <p:cNvPr id="11" name="Rectangle 10">
            <a:extLst>
              <a:ext uri="{FF2B5EF4-FFF2-40B4-BE49-F238E27FC236}">
                <a16:creationId xmlns="" xmlns:a16="http://schemas.microsoft.com/office/drawing/2014/main" id="{1679E5B9-C68A-4356-BCBE-8BF55F9D4766}"/>
              </a:ext>
            </a:extLst>
          </p:cNvPr>
          <p:cNvSpPr/>
          <p:nvPr/>
        </p:nvSpPr>
        <p:spPr bwMode="auto">
          <a:xfrm>
            <a:off x="1049701" y="2474239"/>
            <a:ext cx="1854524" cy="416633"/>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0" name="TextBox 9">
            <a:extLst>
              <a:ext uri="{FF2B5EF4-FFF2-40B4-BE49-F238E27FC236}">
                <a16:creationId xmlns="" xmlns:a16="http://schemas.microsoft.com/office/drawing/2014/main" id="{0CD0B544-9E6E-41F4-9D39-B116EA6CCB7F}"/>
              </a:ext>
            </a:extLst>
          </p:cNvPr>
          <p:cNvSpPr txBox="1"/>
          <p:nvPr/>
        </p:nvSpPr>
        <p:spPr>
          <a:xfrm>
            <a:off x="1271179" y="2515223"/>
            <a:ext cx="1556356" cy="338554"/>
          </a:xfrm>
          <a:prstGeom prst="rect">
            <a:avLst/>
          </a:prstGeom>
          <a:noFill/>
        </p:spPr>
        <p:txBody>
          <a:bodyPr wrap="square" rtlCol="0">
            <a:spAutoFit/>
          </a:bodyPr>
          <a:lstStyle/>
          <a:p>
            <a:r>
              <a:rPr lang="en-US" sz="1600" i="0" dirty="0">
                <a:solidFill>
                  <a:schemeClr val="tx1"/>
                </a:solidFill>
              </a:rPr>
              <a:t>MR Severity </a:t>
            </a:r>
          </a:p>
        </p:txBody>
      </p:sp>
      <p:sp>
        <p:nvSpPr>
          <p:cNvPr id="14" name="Rectangle 13">
            <a:extLst>
              <a:ext uri="{FF2B5EF4-FFF2-40B4-BE49-F238E27FC236}">
                <a16:creationId xmlns="" xmlns:a16="http://schemas.microsoft.com/office/drawing/2014/main" id="{BB579375-617E-4D34-9425-FCB02D566232}"/>
              </a:ext>
            </a:extLst>
          </p:cNvPr>
          <p:cNvSpPr/>
          <p:nvPr/>
        </p:nvSpPr>
        <p:spPr bwMode="auto">
          <a:xfrm>
            <a:off x="1049635" y="3375938"/>
            <a:ext cx="1855324" cy="560845"/>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 name="TextBox 14">
            <a:extLst>
              <a:ext uri="{FF2B5EF4-FFF2-40B4-BE49-F238E27FC236}">
                <a16:creationId xmlns="" xmlns:a16="http://schemas.microsoft.com/office/drawing/2014/main" id="{39A06D86-2E6A-4D1E-BA72-A053DFAD8964}"/>
              </a:ext>
            </a:extLst>
          </p:cNvPr>
          <p:cNvSpPr txBox="1"/>
          <p:nvPr/>
        </p:nvSpPr>
        <p:spPr>
          <a:xfrm>
            <a:off x="1022923" y="3375077"/>
            <a:ext cx="1855323" cy="584775"/>
          </a:xfrm>
          <a:prstGeom prst="rect">
            <a:avLst/>
          </a:prstGeom>
          <a:noFill/>
        </p:spPr>
        <p:txBody>
          <a:bodyPr wrap="square" rtlCol="0">
            <a:spAutoFit/>
          </a:bodyPr>
          <a:lstStyle/>
          <a:p>
            <a:pPr algn="ctr"/>
            <a:r>
              <a:rPr lang="en-US" sz="1600" i="0" dirty="0">
                <a:solidFill>
                  <a:schemeClr val="tx1"/>
                </a:solidFill>
              </a:rPr>
              <a:t>MV Anatomic Characterization</a:t>
            </a:r>
          </a:p>
        </p:txBody>
      </p:sp>
      <p:sp>
        <p:nvSpPr>
          <p:cNvPr id="16" name="TextBox 15">
            <a:extLst>
              <a:ext uri="{FF2B5EF4-FFF2-40B4-BE49-F238E27FC236}">
                <a16:creationId xmlns="" xmlns:a16="http://schemas.microsoft.com/office/drawing/2014/main" id="{B6621810-67F1-4061-97B9-470FD90D2262}"/>
              </a:ext>
            </a:extLst>
          </p:cNvPr>
          <p:cNvSpPr txBox="1"/>
          <p:nvPr/>
        </p:nvSpPr>
        <p:spPr>
          <a:xfrm>
            <a:off x="1058346" y="4031847"/>
            <a:ext cx="1819900" cy="338554"/>
          </a:xfrm>
          <a:prstGeom prst="rect">
            <a:avLst/>
          </a:prstGeom>
          <a:noFill/>
        </p:spPr>
        <p:txBody>
          <a:bodyPr wrap="square" rtlCol="0">
            <a:spAutoFit/>
          </a:bodyPr>
          <a:lstStyle/>
          <a:p>
            <a:pPr algn="ctr"/>
            <a:r>
              <a:rPr lang="en-US" sz="1600" i="0" dirty="0">
                <a:solidFill>
                  <a:schemeClr val="tx1"/>
                </a:solidFill>
              </a:rPr>
              <a:t>LV Assessment</a:t>
            </a:r>
          </a:p>
        </p:txBody>
      </p:sp>
      <p:sp>
        <p:nvSpPr>
          <p:cNvPr id="5" name="Rectangle 4">
            <a:extLst>
              <a:ext uri="{FF2B5EF4-FFF2-40B4-BE49-F238E27FC236}">
                <a16:creationId xmlns="" xmlns:a16="http://schemas.microsoft.com/office/drawing/2014/main" id="{A1C764E4-B6AB-4271-BF95-57CF9D53437B}"/>
              </a:ext>
            </a:extLst>
          </p:cNvPr>
          <p:cNvSpPr/>
          <p:nvPr/>
        </p:nvSpPr>
        <p:spPr bwMode="auto">
          <a:xfrm>
            <a:off x="894683" y="3291727"/>
            <a:ext cx="7437120" cy="1157089"/>
          </a:xfrm>
          <a:prstGeom prst="rect">
            <a:avLst/>
          </a:prstGeom>
          <a:noFill/>
          <a:ln w="25400" cap="flat" cmpd="sng" algn="ctr">
            <a:solidFill>
              <a:srgbClr val="FFC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 name="TextBox 8">
            <a:extLst>
              <a:ext uri="{FF2B5EF4-FFF2-40B4-BE49-F238E27FC236}">
                <a16:creationId xmlns="" xmlns:a16="http://schemas.microsoft.com/office/drawing/2014/main" id="{C9F24B2F-A78D-41A9-BAFD-7F3BA4351CE0}"/>
              </a:ext>
            </a:extLst>
          </p:cNvPr>
          <p:cNvSpPr txBox="1"/>
          <p:nvPr/>
        </p:nvSpPr>
        <p:spPr>
          <a:xfrm>
            <a:off x="3068623" y="3314520"/>
            <a:ext cx="5276422" cy="954107"/>
          </a:xfrm>
          <a:prstGeom prst="rect">
            <a:avLst/>
          </a:prstGeom>
          <a:noFill/>
        </p:spPr>
        <p:txBody>
          <a:bodyPr wrap="square" rtlCol="0">
            <a:spAutoFit/>
          </a:bodyPr>
          <a:lstStyle/>
          <a:p>
            <a:pPr algn="ctr"/>
            <a:r>
              <a:rPr lang="en-US" sz="1400" i="0" dirty="0">
                <a:solidFill>
                  <a:schemeClr val="tx2"/>
                </a:solidFill>
              </a:rPr>
              <a:t>ECL -2</a:t>
            </a:r>
          </a:p>
          <a:p>
            <a:pPr marL="285750" indent="-285750">
              <a:buFont typeface="Arial" panose="020B0604020202020204" pitchFamily="34" charset="0"/>
              <a:buChar char="•"/>
            </a:pPr>
            <a:r>
              <a:rPr lang="en-US" sz="1400" i="0" dirty="0">
                <a:solidFill>
                  <a:schemeClr val="tx2"/>
                </a:solidFill>
              </a:rPr>
              <a:t>Utilized for detailed baseline mitral valve anatomic characterization and LV dimensional measurements over the study follow-up duration</a:t>
            </a:r>
          </a:p>
        </p:txBody>
      </p:sp>
      <p:sp>
        <p:nvSpPr>
          <p:cNvPr id="22" name="Rectangle 21">
            <a:extLst>
              <a:ext uri="{FF2B5EF4-FFF2-40B4-BE49-F238E27FC236}">
                <a16:creationId xmlns="" xmlns:a16="http://schemas.microsoft.com/office/drawing/2014/main" id="{D16C3489-8A37-4F63-A343-A928FC926F4B}"/>
              </a:ext>
            </a:extLst>
          </p:cNvPr>
          <p:cNvSpPr/>
          <p:nvPr/>
        </p:nvSpPr>
        <p:spPr bwMode="auto">
          <a:xfrm>
            <a:off x="894682" y="1837473"/>
            <a:ext cx="7422003" cy="1208054"/>
          </a:xfrm>
          <a:prstGeom prst="rect">
            <a:avLst/>
          </a:prstGeom>
          <a:noFill/>
          <a:ln w="25400" cap="flat" cmpd="sng" algn="ctr">
            <a:solidFill>
              <a:srgbClr val="FFC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 name="TextBox 22">
            <a:extLst>
              <a:ext uri="{FF2B5EF4-FFF2-40B4-BE49-F238E27FC236}">
                <a16:creationId xmlns="" xmlns:a16="http://schemas.microsoft.com/office/drawing/2014/main" id="{269455CC-B0F8-4E09-B49D-DFD7CEEC5275}"/>
              </a:ext>
            </a:extLst>
          </p:cNvPr>
          <p:cNvSpPr txBox="1"/>
          <p:nvPr/>
        </p:nvSpPr>
        <p:spPr>
          <a:xfrm>
            <a:off x="3008538" y="1829523"/>
            <a:ext cx="5342255" cy="1169551"/>
          </a:xfrm>
          <a:prstGeom prst="rect">
            <a:avLst/>
          </a:prstGeom>
          <a:noFill/>
        </p:spPr>
        <p:txBody>
          <a:bodyPr wrap="square" rtlCol="0">
            <a:spAutoFit/>
          </a:bodyPr>
          <a:lstStyle/>
          <a:p>
            <a:pPr algn="ctr"/>
            <a:r>
              <a:rPr lang="en-US" sz="1400" i="0" dirty="0">
                <a:solidFill>
                  <a:schemeClr val="tx2"/>
                </a:solidFill>
              </a:rPr>
              <a:t>ECL -1</a:t>
            </a:r>
          </a:p>
          <a:p>
            <a:pPr marL="285750" indent="-285750">
              <a:buFont typeface="Arial" panose="020B0604020202020204" pitchFamily="34" charset="0"/>
              <a:buChar char="•"/>
            </a:pPr>
            <a:r>
              <a:rPr lang="en-US" sz="1400" i="0" dirty="0">
                <a:solidFill>
                  <a:schemeClr val="tx2"/>
                </a:solidFill>
              </a:rPr>
              <a:t>Utilized for assessment of MR etiology (Baseline) and </a:t>
            </a:r>
          </a:p>
          <a:p>
            <a:r>
              <a:rPr lang="en-US" sz="1400" i="0" dirty="0">
                <a:solidFill>
                  <a:schemeClr val="tx2"/>
                </a:solidFill>
              </a:rPr>
              <a:t>      MR severity (Baseline and Follow-Up)</a:t>
            </a:r>
          </a:p>
          <a:p>
            <a:pPr marL="285750" indent="-285750">
              <a:buFont typeface="Arial" panose="020B0604020202020204" pitchFamily="34" charset="0"/>
              <a:buChar char="•"/>
            </a:pPr>
            <a:r>
              <a:rPr lang="en-US" sz="1400" i="0" dirty="0">
                <a:solidFill>
                  <a:schemeClr val="tx2"/>
                </a:solidFill>
              </a:rPr>
              <a:t>Ensure consistent assessment with prior MitraClip trials (e.g. EVEREST II, REALISM, COAPT </a:t>
            </a:r>
            <a:r>
              <a:rPr lang="en-US" sz="1400" i="0" dirty="0" err="1">
                <a:solidFill>
                  <a:schemeClr val="tx2"/>
                </a:solidFill>
              </a:rPr>
              <a:t>etc</a:t>
            </a:r>
            <a:r>
              <a:rPr lang="en-US" sz="1400" i="0" dirty="0">
                <a:solidFill>
                  <a:schemeClr val="tx2"/>
                </a:solidFill>
              </a:rPr>
              <a:t>) </a:t>
            </a:r>
          </a:p>
        </p:txBody>
      </p:sp>
    </p:spTree>
    <p:extLst>
      <p:ext uri="{BB962C8B-B14F-4D97-AF65-F5344CB8AC3E}">
        <p14:creationId xmlns:p14="http://schemas.microsoft.com/office/powerpoint/2010/main" val="151416996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B7BB9A-CDBA-43AB-BE63-030701B9DD4D}"/>
              </a:ext>
            </a:extLst>
          </p:cNvPr>
          <p:cNvSpPr>
            <a:spLocks noGrp="1"/>
          </p:cNvSpPr>
          <p:nvPr>
            <p:ph type="title"/>
          </p:nvPr>
        </p:nvSpPr>
        <p:spPr>
          <a:xfrm>
            <a:off x="457200" y="57773"/>
            <a:ext cx="8229600" cy="565571"/>
          </a:xfrm>
        </p:spPr>
        <p:txBody>
          <a:bodyPr>
            <a:noAutofit/>
          </a:bodyPr>
          <a:lstStyle/>
          <a:p>
            <a:r>
              <a:rPr lang="en-US" sz="3200" dirty="0"/>
              <a:t>Baseline </a:t>
            </a:r>
            <a:r>
              <a:rPr lang="en-US" sz="3200" dirty="0" smtClean="0"/>
              <a:t>Characteristics </a:t>
            </a:r>
            <a:endParaRPr lang="en-US" sz="3200" dirty="0"/>
          </a:p>
        </p:txBody>
      </p:sp>
      <p:graphicFrame>
        <p:nvGraphicFramePr>
          <p:cNvPr id="4" name="Content Placeholder 3">
            <a:extLst>
              <a:ext uri="{FF2B5EF4-FFF2-40B4-BE49-F238E27FC236}">
                <a16:creationId xmlns="" xmlns:a16="http://schemas.microsoft.com/office/drawing/2014/main" id="{C99EF165-FD1A-4BA0-BBD1-397A073A6547}"/>
              </a:ext>
            </a:extLst>
          </p:cNvPr>
          <p:cNvGraphicFramePr>
            <a:graphicFrameLocks noGrp="1"/>
          </p:cNvGraphicFramePr>
          <p:nvPr>
            <p:ph idx="1"/>
            <p:extLst>
              <p:ext uri="{D42A27DB-BD31-4B8C-83A1-F6EECF244321}">
                <p14:modId xmlns:p14="http://schemas.microsoft.com/office/powerpoint/2010/main" val="4288582463"/>
              </p:ext>
            </p:extLst>
          </p:nvPr>
        </p:nvGraphicFramePr>
        <p:xfrm>
          <a:off x="1057177" y="826806"/>
          <a:ext cx="6819900" cy="3388904"/>
        </p:xfrm>
        <a:graphic>
          <a:graphicData uri="http://schemas.openxmlformats.org/drawingml/2006/table">
            <a:tbl>
              <a:tblPr bandRow="1">
                <a:tableStyleId>{073A0DAA-6AF3-43AB-8588-CEC1D06C72B9}</a:tableStyleId>
              </a:tblPr>
              <a:tblGrid>
                <a:gridCol w="4306845">
                  <a:extLst>
                    <a:ext uri="{9D8B030D-6E8A-4147-A177-3AD203B41FA5}">
                      <a16:colId xmlns="" xmlns:a16="http://schemas.microsoft.com/office/drawing/2014/main" val="1845204441"/>
                    </a:ext>
                  </a:extLst>
                </a:gridCol>
                <a:gridCol w="2513055">
                  <a:extLst>
                    <a:ext uri="{9D8B030D-6E8A-4147-A177-3AD203B41FA5}">
                      <a16:colId xmlns="" xmlns:a16="http://schemas.microsoft.com/office/drawing/2014/main" val="4258168696"/>
                    </a:ext>
                  </a:extLst>
                </a:gridCol>
              </a:tblGrid>
              <a:tr h="386828">
                <a:tc>
                  <a:txBody>
                    <a:bodyPr/>
                    <a:lstStyle/>
                    <a:p>
                      <a:r>
                        <a:rPr lang="en-US" sz="1800" b="1" kern="1200" dirty="0">
                          <a:solidFill>
                            <a:schemeClr val="tx1"/>
                          </a:solidFill>
                          <a:effectLst/>
                          <a:latin typeface="+mn-lt"/>
                          <a:ea typeface="+mn-ea"/>
                          <a:cs typeface="+mn-cs"/>
                        </a:rPr>
                        <a:t>Demographics and Comorbidities</a:t>
                      </a:r>
                    </a:p>
                  </a:txBody>
                  <a:tcPr marL="45720" marR="45720" marT="0" marB="0" anchor="ctr">
                    <a:solidFill>
                      <a:srgbClr val="002060"/>
                    </a:solidFill>
                  </a:tcPr>
                </a:tc>
                <a:tc>
                  <a:txBody>
                    <a:bodyPr/>
                    <a:lstStyle/>
                    <a:p>
                      <a:pPr algn="l"/>
                      <a:r>
                        <a:rPr lang="en-US" sz="1800" b="1" kern="1200" dirty="0">
                          <a:solidFill>
                            <a:schemeClr val="tx1"/>
                          </a:solidFill>
                          <a:effectLst/>
                          <a:latin typeface="+mn-lt"/>
                          <a:ea typeface="+mn-ea"/>
                          <a:cs typeface="+mn-cs"/>
                        </a:rPr>
                        <a:t>Value (N=422)</a:t>
                      </a:r>
                    </a:p>
                  </a:txBody>
                  <a:tcPr marL="45720" marR="45720" marT="0" marB="0" anchor="ctr">
                    <a:solidFill>
                      <a:srgbClr val="002060"/>
                    </a:solidFill>
                  </a:tcPr>
                </a:tc>
                <a:extLst>
                  <a:ext uri="{0D108BD9-81ED-4DB2-BD59-A6C34878D82A}">
                    <a16:rowId xmlns="" xmlns:a16="http://schemas.microsoft.com/office/drawing/2014/main" val="3567091947"/>
                  </a:ext>
                </a:extLst>
              </a:tr>
              <a:tr h="229937">
                <a:tc>
                  <a:txBody>
                    <a:bodyPr/>
                    <a:lstStyle/>
                    <a:p>
                      <a:r>
                        <a:rPr lang="en-US" sz="1400" b="0" kern="1200" dirty="0">
                          <a:solidFill>
                            <a:schemeClr val="bg1"/>
                          </a:solidFill>
                          <a:effectLst/>
                          <a:latin typeface="+mn-lt"/>
                          <a:ea typeface="+mn-ea"/>
                          <a:cs typeface="+mn-cs"/>
                        </a:rPr>
                        <a:t>Age (years)</a:t>
                      </a:r>
                    </a:p>
                  </a:txBody>
                  <a:tcPr marL="45720" marR="45720" marT="0" marB="0" anchor="ctr"/>
                </a:tc>
                <a:tc>
                  <a:txBody>
                    <a:bodyPr/>
                    <a:lstStyle/>
                    <a:p>
                      <a:pPr algn="l"/>
                      <a:r>
                        <a:rPr lang="en-US" sz="1400" kern="1200" dirty="0">
                          <a:solidFill>
                            <a:schemeClr val="bg1"/>
                          </a:solidFill>
                          <a:effectLst/>
                          <a:latin typeface="+mn-lt"/>
                          <a:ea typeface="+mn-ea"/>
                          <a:cs typeface="+mn-cs"/>
                        </a:rPr>
                        <a:t>79.5 ± 9.4</a:t>
                      </a:r>
                    </a:p>
                  </a:txBody>
                  <a:tcPr marL="45720" marR="45720" marT="0" marB="0" anchor="ctr"/>
                </a:tc>
                <a:extLst>
                  <a:ext uri="{0D108BD9-81ED-4DB2-BD59-A6C34878D82A}">
                    <a16:rowId xmlns="" xmlns:a16="http://schemas.microsoft.com/office/drawing/2014/main" val="4104600780"/>
                  </a:ext>
                </a:extLst>
              </a:tr>
              <a:tr h="232516">
                <a:tc>
                  <a:txBody>
                    <a:bodyPr/>
                    <a:lstStyle/>
                    <a:p>
                      <a:r>
                        <a:rPr lang="en-US" sz="1400" b="0" kern="1200" dirty="0">
                          <a:solidFill>
                            <a:schemeClr val="bg1"/>
                          </a:solidFill>
                          <a:effectLst/>
                          <a:latin typeface="+mn-lt"/>
                          <a:ea typeface="+mn-ea"/>
                          <a:cs typeface="+mn-cs"/>
                        </a:rPr>
                        <a:t>Male</a:t>
                      </a:r>
                    </a:p>
                  </a:txBody>
                  <a:tcPr marL="45720" marR="45720" marT="0" marB="0" anchor="ctr"/>
                </a:tc>
                <a:tc>
                  <a:txBody>
                    <a:bodyPr/>
                    <a:lstStyle/>
                    <a:p>
                      <a:pPr algn="l"/>
                      <a:r>
                        <a:rPr lang="en-US" sz="1400" kern="1200" dirty="0">
                          <a:solidFill>
                            <a:schemeClr val="bg1"/>
                          </a:solidFill>
                          <a:effectLst/>
                          <a:latin typeface="+mn-lt"/>
                          <a:ea typeface="+mn-ea"/>
                          <a:cs typeface="+mn-cs"/>
                        </a:rPr>
                        <a:t>52.1% (220/422)</a:t>
                      </a:r>
                    </a:p>
                  </a:txBody>
                  <a:tcPr marL="45720" marR="45720" marT="0" marB="0" anchor="ctr"/>
                </a:tc>
                <a:extLst>
                  <a:ext uri="{0D108BD9-81ED-4DB2-BD59-A6C34878D82A}">
                    <a16:rowId xmlns="" xmlns:a16="http://schemas.microsoft.com/office/drawing/2014/main" val="2831515854"/>
                  </a:ext>
                </a:extLst>
              </a:tr>
              <a:tr h="232516">
                <a:tc>
                  <a:txBody>
                    <a:bodyPr/>
                    <a:lstStyle/>
                    <a:p>
                      <a:r>
                        <a:rPr lang="en-US" sz="1400" b="0" kern="1200" dirty="0">
                          <a:solidFill>
                            <a:schemeClr val="bg1"/>
                          </a:solidFill>
                          <a:effectLst/>
                          <a:latin typeface="+mn-lt"/>
                          <a:ea typeface="+mn-ea"/>
                          <a:cs typeface="+mn-cs"/>
                        </a:rPr>
                        <a:t>Body Mass Index (kg/m</a:t>
                      </a:r>
                      <a:r>
                        <a:rPr lang="en-US" sz="1400" b="0" kern="1200" baseline="30000" dirty="0">
                          <a:solidFill>
                            <a:schemeClr val="bg1"/>
                          </a:solidFill>
                          <a:effectLst/>
                          <a:latin typeface="+mn-lt"/>
                          <a:ea typeface="+mn-ea"/>
                          <a:cs typeface="+mn-cs"/>
                        </a:rPr>
                        <a:t>2</a:t>
                      </a:r>
                      <a:r>
                        <a:rPr lang="en-US" sz="1400" b="0" kern="1200" dirty="0">
                          <a:solidFill>
                            <a:schemeClr val="bg1"/>
                          </a:solidFill>
                          <a:effectLst/>
                          <a:latin typeface="+mn-lt"/>
                          <a:ea typeface="+mn-ea"/>
                          <a:cs typeface="+mn-cs"/>
                        </a:rPr>
                        <a:t>)</a:t>
                      </a:r>
                    </a:p>
                  </a:txBody>
                  <a:tcPr marL="45720" marR="45720" marT="0" marB="0" anchor="ctr"/>
                </a:tc>
                <a:tc>
                  <a:txBody>
                    <a:bodyPr/>
                    <a:lstStyle/>
                    <a:p>
                      <a:pPr algn="l"/>
                      <a:r>
                        <a:rPr lang="en-US" sz="1400" kern="1200" dirty="0">
                          <a:solidFill>
                            <a:schemeClr val="bg1"/>
                          </a:solidFill>
                          <a:effectLst/>
                          <a:latin typeface="+mn-lt"/>
                          <a:ea typeface="+mn-ea"/>
                          <a:cs typeface="+mn-cs"/>
                        </a:rPr>
                        <a:t>25.2 ± 4.8</a:t>
                      </a:r>
                    </a:p>
                  </a:txBody>
                  <a:tcPr marL="45720" marR="45720" marT="0" marB="0" anchor="ctr"/>
                </a:tc>
                <a:extLst>
                  <a:ext uri="{0D108BD9-81ED-4DB2-BD59-A6C34878D82A}">
                    <a16:rowId xmlns="" xmlns:a16="http://schemas.microsoft.com/office/drawing/2014/main" val="2174146556"/>
                  </a:ext>
                </a:extLst>
              </a:tr>
              <a:tr h="229937">
                <a:tc>
                  <a:txBody>
                    <a:bodyPr/>
                    <a:lstStyle/>
                    <a:p>
                      <a:r>
                        <a:rPr lang="en-US" sz="1400" b="1" kern="1200" dirty="0">
                          <a:solidFill>
                            <a:schemeClr val="bg1"/>
                          </a:solidFill>
                          <a:effectLst/>
                          <a:latin typeface="+mn-lt"/>
                          <a:ea typeface="+mn-ea"/>
                          <a:cs typeface="+mn-cs"/>
                        </a:rPr>
                        <a:t>STS Replacement Score* (%)</a:t>
                      </a:r>
                    </a:p>
                  </a:txBody>
                  <a:tcPr marL="45720" marR="45720" marT="0" marB="0" anchor="ctr"/>
                </a:tc>
                <a:tc>
                  <a:txBody>
                    <a:bodyPr/>
                    <a:lstStyle/>
                    <a:p>
                      <a:pPr algn="l"/>
                      <a:r>
                        <a:rPr lang="en-US" sz="1400" b="1" kern="1200" dirty="0">
                          <a:solidFill>
                            <a:schemeClr val="bg1"/>
                          </a:solidFill>
                          <a:effectLst/>
                          <a:latin typeface="+mn-lt"/>
                          <a:ea typeface="+mn-ea"/>
                          <a:cs typeface="+mn-cs"/>
                        </a:rPr>
                        <a:t>7.3 ± 5.6</a:t>
                      </a:r>
                    </a:p>
                  </a:txBody>
                  <a:tcPr marL="45720" marR="45720" marT="0" marB="0" anchor="ctr"/>
                </a:tc>
                <a:extLst>
                  <a:ext uri="{0D108BD9-81ED-4DB2-BD59-A6C34878D82A}">
                    <a16:rowId xmlns="" xmlns:a16="http://schemas.microsoft.com/office/drawing/2014/main" val="938251125"/>
                  </a:ext>
                </a:extLst>
              </a:tr>
              <a:tr h="229937">
                <a:tc>
                  <a:txBody>
                    <a:bodyPr/>
                    <a:lstStyle/>
                    <a:p>
                      <a:r>
                        <a:rPr lang="en-US" sz="1400" b="1" kern="1200" dirty="0">
                          <a:solidFill>
                            <a:schemeClr val="bg1"/>
                          </a:solidFill>
                          <a:effectLst/>
                          <a:latin typeface="+mn-lt"/>
                          <a:ea typeface="+mn-ea"/>
                          <a:cs typeface="+mn-cs"/>
                        </a:rPr>
                        <a:t>STS Repair Score (%)</a:t>
                      </a:r>
                    </a:p>
                  </a:txBody>
                  <a:tcPr marL="45720" marR="45720" marT="0" marB="0" anchor="ctr"/>
                </a:tc>
                <a:tc>
                  <a:txBody>
                    <a:bodyPr/>
                    <a:lstStyle/>
                    <a:p>
                      <a:pPr algn="l"/>
                      <a:r>
                        <a:rPr lang="en-US" sz="1400" b="1" kern="1200" dirty="0">
                          <a:solidFill>
                            <a:schemeClr val="bg1"/>
                          </a:solidFill>
                          <a:effectLst/>
                          <a:latin typeface="+mn-lt"/>
                          <a:ea typeface="+mn-ea"/>
                          <a:cs typeface="+mn-cs"/>
                        </a:rPr>
                        <a:t>5.5 ± 5.4</a:t>
                      </a:r>
                    </a:p>
                  </a:txBody>
                  <a:tcPr marL="45720" marR="45720" marT="0" marB="0" anchor="ctr"/>
                </a:tc>
                <a:extLst>
                  <a:ext uri="{0D108BD9-81ED-4DB2-BD59-A6C34878D82A}">
                    <a16:rowId xmlns="" xmlns:a16="http://schemas.microsoft.com/office/drawing/2014/main" val="1644804055"/>
                  </a:ext>
                </a:extLst>
              </a:tr>
              <a:tr h="232516">
                <a:tc>
                  <a:txBody>
                    <a:bodyPr/>
                    <a:lstStyle/>
                    <a:p>
                      <a:r>
                        <a:rPr lang="en-US" sz="1400" b="0" kern="1200" dirty="0">
                          <a:solidFill>
                            <a:schemeClr val="bg1"/>
                          </a:solidFill>
                          <a:effectLst/>
                          <a:latin typeface="+mn-lt"/>
                          <a:ea typeface="+mn-ea"/>
                          <a:cs typeface="+mn-cs"/>
                        </a:rPr>
                        <a:t>Cardiac Arrhythmia</a:t>
                      </a:r>
                    </a:p>
                  </a:txBody>
                  <a:tcPr marL="45720" marR="45720" marT="0" marB="0" anchor="ctr"/>
                </a:tc>
                <a:tc>
                  <a:txBody>
                    <a:bodyPr/>
                    <a:lstStyle/>
                    <a:p>
                      <a:pPr algn="l"/>
                      <a:r>
                        <a:rPr lang="en-US" sz="1400" kern="1200" dirty="0">
                          <a:solidFill>
                            <a:schemeClr val="bg1"/>
                          </a:solidFill>
                          <a:effectLst/>
                          <a:latin typeface="+mn-lt"/>
                          <a:ea typeface="+mn-ea"/>
                          <a:cs typeface="+mn-cs"/>
                        </a:rPr>
                        <a:t>60.5% (254/420)</a:t>
                      </a:r>
                    </a:p>
                  </a:txBody>
                  <a:tcPr marL="45720" marR="45720" marT="0" marB="0" anchor="ctr"/>
                </a:tc>
                <a:extLst>
                  <a:ext uri="{0D108BD9-81ED-4DB2-BD59-A6C34878D82A}">
                    <a16:rowId xmlns="" xmlns:a16="http://schemas.microsoft.com/office/drawing/2014/main" val="1037806635"/>
                  </a:ext>
                </a:extLst>
              </a:tr>
              <a:tr h="232516">
                <a:tc>
                  <a:txBody>
                    <a:bodyPr/>
                    <a:lstStyle/>
                    <a:p>
                      <a:pPr marL="341313" lvl="3" indent="-171450">
                        <a:buFont typeface="Courier New" panose="02070309020205020404" pitchFamily="49" charset="0"/>
                        <a:buChar char="o"/>
                      </a:pPr>
                      <a:r>
                        <a:rPr lang="en-US" sz="1400" b="0" kern="1200" dirty="0">
                          <a:solidFill>
                            <a:schemeClr val="bg1"/>
                          </a:solidFill>
                          <a:effectLst/>
                          <a:latin typeface="+mn-lt"/>
                          <a:ea typeface="+mn-ea"/>
                          <a:cs typeface="+mn-cs"/>
                        </a:rPr>
                        <a:t>Atrial Fibrillation</a:t>
                      </a:r>
                    </a:p>
                  </a:txBody>
                  <a:tcPr marL="45720" marR="45720" marT="0" marB="0" anchor="ctr"/>
                </a:tc>
                <a:tc>
                  <a:txBody>
                    <a:bodyPr/>
                    <a:lstStyle/>
                    <a:p>
                      <a:pPr marL="169863" indent="-169863" algn="l"/>
                      <a:r>
                        <a:rPr lang="en-US" sz="1400" kern="1200" dirty="0">
                          <a:solidFill>
                            <a:schemeClr val="bg1"/>
                          </a:solidFill>
                          <a:effectLst/>
                          <a:latin typeface="+mn-lt"/>
                          <a:ea typeface="+mn-ea"/>
                          <a:cs typeface="+mn-cs"/>
                        </a:rPr>
                        <a:t>    92.5% (235/254)</a:t>
                      </a:r>
                    </a:p>
                  </a:txBody>
                  <a:tcPr marL="45720" marR="45720" marT="0" marB="0" anchor="ctr"/>
                </a:tc>
                <a:extLst>
                  <a:ext uri="{0D108BD9-81ED-4DB2-BD59-A6C34878D82A}">
                    <a16:rowId xmlns="" xmlns:a16="http://schemas.microsoft.com/office/drawing/2014/main" val="503176938"/>
                  </a:ext>
                </a:extLst>
              </a:tr>
              <a:tr h="232516">
                <a:tc>
                  <a:txBody>
                    <a:bodyPr/>
                    <a:lstStyle/>
                    <a:p>
                      <a:r>
                        <a:rPr lang="en-US" sz="1400" b="0" kern="1200" dirty="0">
                          <a:solidFill>
                            <a:schemeClr val="bg1"/>
                          </a:solidFill>
                          <a:effectLst/>
                          <a:latin typeface="+mn-lt"/>
                          <a:ea typeface="+mn-ea"/>
                          <a:cs typeface="+mn-cs"/>
                        </a:rPr>
                        <a:t>Renal Failure</a:t>
                      </a:r>
                    </a:p>
                  </a:txBody>
                  <a:tcPr marL="45720" marR="45720" marT="0" marB="0" anchor="ctr"/>
                </a:tc>
                <a:tc>
                  <a:txBody>
                    <a:bodyPr/>
                    <a:lstStyle/>
                    <a:p>
                      <a:pPr algn="l"/>
                      <a:r>
                        <a:rPr lang="en-US" sz="1400" kern="1200" dirty="0">
                          <a:solidFill>
                            <a:schemeClr val="bg1"/>
                          </a:solidFill>
                          <a:effectLst/>
                          <a:latin typeface="+mn-lt"/>
                          <a:ea typeface="+mn-ea"/>
                          <a:cs typeface="+mn-cs"/>
                        </a:rPr>
                        <a:t>28.2% (119/422)</a:t>
                      </a:r>
                    </a:p>
                  </a:txBody>
                  <a:tcPr marL="45720" marR="45720" marT="0" marB="0" anchor="ctr"/>
                </a:tc>
                <a:extLst>
                  <a:ext uri="{0D108BD9-81ED-4DB2-BD59-A6C34878D82A}">
                    <a16:rowId xmlns="" xmlns:a16="http://schemas.microsoft.com/office/drawing/2014/main" val="2123970128"/>
                  </a:ext>
                </a:extLst>
              </a:tr>
              <a:tr h="229937">
                <a:tc>
                  <a:txBody>
                    <a:bodyPr/>
                    <a:lstStyle/>
                    <a:p>
                      <a:r>
                        <a:rPr lang="en-US" sz="1400" b="0" kern="1200" dirty="0">
                          <a:solidFill>
                            <a:schemeClr val="bg1"/>
                          </a:solidFill>
                          <a:effectLst/>
                          <a:latin typeface="+mn-lt"/>
                          <a:ea typeface="+mn-ea"/>
                          <a:cs typeface="+mn-cs"/>
                        </a:rPr>
                        <a:t>Diabetes</a:t>
                      </a:r>
                    </a:p>
                  </a:txBody>
                  <a:tcPr marL="45720" marR="45720" marT="0" marB="0" anchor="ctr"/>
                </a:tc>
                <a:tc>
                  <a:txBody>
                    <a:bodyPr/>
                    <a:lstStyle/>
                    <a:p>
                      <a:pPr algn="l"/>
                      <a:r>
                        <a:rPr lang="en-US" sz="1400" kern="1200" dirty="0">
                          <a:solidFill>
                            <a:schemeClr val="bg1"/>
                          </a:solidFill>
                          <a:effectLst/>
                          <a:latin typeface="+mn-lt"/>
                          <a:ea typeface="+mn-ea"/>
                          <a:cs typeface="+mn-cs"/>
                        </a:rPr>
                        <a:t>19.2% (80/416)</a:t>
                      </a:r>
                    </a:p>
                  </a:txBody>
                  <a:tcPr marL="45720" marR="45720" marT="0" marB="0" anchor="ctr"/>
                </a:tc>
                <a:extLst>
                  <a:ext uri="{0D108BD9-81ED-4DB2-BD59-A6C34878D82A}">
                    <a16:rowId xmlns="" xmlns:a16="http://schemas.microsoft.com/office/drawing/2014/main" val="943655518"/>
                  </a:ext>
                </a:extLst>
              </a:tr>
              <a:tr h="229937">
                <a:tc>
                  <a:txBody>
                    <a:bodyPr/>
                    <a:lstStyle/>
                    <a:p>
                      <a:r>
                        <a:rPr lang="en-US" sz="1400" b="0" kern="1200" dirty="0">
                          <a:solidFill>
                            <a:schemeClr val="bg1"/>
                          </a:solidFill>
                          <a:effectLst/>
                          <a:latin typeface="+mn-lt"/>
                          <a:ea typeface="+mn-ea"/>
                          <a:cs typeface="+mn-cs"/>
                        </a:rPr>
                        <a:t>Dyslipidemia</a:t>
                      </a:r>
                    </a:p>
                  </a:txBody>
                  <a:tcPr marL="45720" marR="45720" marT="0" marB="0" anchor="ctr"/>
                </a:tc>
                <a:tc>
                  <a:txBody>
                    <a:bodyPr/>
                    <a:lstStyle/>
                    <a:p>
                      <a:pPr algn="l"/>
                      <a:r>
                        <a:rPr lang="en-US" sz="1400" kern="1200" dirty="0">
                          <a:solidFill>
                            <a:schemeClr val="bg1"/>
                          </a:solidFill>
                          <a:effectLst/>
                          <a:latin typeface="+mn-lt"/>
                          <a:ea typeface="+mn-ea"/>
                          <a:cs typeface="+mn-cs"/>
                        </a:rPr>
                        <a:t>52.5% (219/417)</a:t>
                      </a:r>
                    </a:p>
                  </a:txBody>
                  <a:tcPr marL="45720" marR="45720" marT="0" marB="0" anchor="ctr"/>
                </a:tc>
                <a:extLst>
                  <a:ext uri="{0D108BD9-81ED-4DB2-BD59-A6C34878D82A}">
                    <a16:rowId xmlns="" xmlns:a16="http://schemas.microsoft.com/office/drawing/2014/main" val="2915471864"/>
                  </a:ext>
                </a:extLst>
              </a:tr>
              <a:tr h="229937">
                <a:tc>
                  <a:txBody>
                    <a:bodyPr/>
                    <a:lstStyle/>
                    <a:p>
                      <a:r>
                        <a:rPr lang="en-US" sz="1400" b="0" kern="1200" dirty="0">
                          <a:solidFill>
                            <a:schemeClr val="bg1"/>
                          </a:solidFill>
                          <a:effectLst/>
                          <a:latin typeface="+mn-lt"/>
                          <a:ea typeface="+mn-ea"/>
                          <a:cs typeface="+mn-cs"/>
                        </a:rPr>
                        <a:t>Hypertension</a:t>
                      </a:r>
                    </a:p>
                  </a:txBody>
                  <a:tcPr marL="45720" marR="45720" marT="0" marB="0" anchor="ctr"/>
                </a:tc>
                <a:tc>
                  <a:txBody>
                    <a:bodyPr/>
                    <a:lstStyle/>
                    <a:p>
                      <a:pPr algn="l"/>
                      <a:r>
                        <a:rPr lang="en-US" sz="1400" kern="1200" dirty="0">
                          <a:solidFill>
                            <a:schemeClr val="bg1"/>
                          </a:solidFill>
                          <a:effectLst/>
                          <a:latin typeface="+mn-lt"/>
                          <a:ea typeface="+mn-ea"/>
                          <a:cs typeface="+mn-cs"/>
                        </a:rPr>
                        <a:t>79.5% (334/420)</a:t>
                      </a:r>
                    </a:p>
                  </a:txBody>
                  <a:tcPr marL="45720" marR="45720" marT="0" marB="0" anchor="ctr"/>
                </a:tc>
                <a:extLst>
                  <a:ext uri="{0D108BD9-81ED-4DB2-BD59-A6C34878D82A}">
                    <a16:rowId xmlns="" xmlns:a16="http://schemas.microsoft.com/office/drawing/2014/main" val="2115361488"/>
                  </a:ext>
                </a:extLst>
              </a:tr>
              <a:tr h="229937">
                <a:tc>
                  <a:txBody>
                    <a:bodyPr/>
                    <a:lstStyle/>
                    <a:p>
                      <a:r>
                        <a:rPr lang="en-US" sz="1400" b="0" kern="1200" dirty="0">
                          <a:solidFill>
                            <a:schemeClr val="bg1"/>
                          </a:solidFill>
                          <a:effectLst/>
                          <a:latin typeface="+mn-lt"/>
                          <a:ea typeface="+mn-ea"/>
                          <a:cs typeface="+mn-cs"/>
                        </a:rPr>
                        <a:t>Prior Heart Failure Hospitalization within 1 year</a:t>
                      </a:r>
                    </a:p>
                  </a:txBody>
                  <a:tcPr marL="45720" marR="45720" marT="0" marB="0" anchor="ctr"/>
                </a:tc>
                <a:tc>
                  <a:txBody>
                    <a:bodyPr/>
                    <a:lstStyle/>
                    <a:p>
                      <a:pPr algn="l"/>
                      <a:r>
                        <a:rPr lang="en-US" sz="1400" kern="1200" dirty="0">
                          <a:solidFill>
                            <a:schemeClr val="bg1"/>
                          </a:solidFill>
                          <a:effectLst/>
                          <a:latin typeface="+mn-lt"/>
                          <a:ea typeface="+mn-ea"/>
                          <a:cs typeface="+mn-cs"/>
                        </a:rPr>
                        <a:t>43.2% (164/380)</a:t>
                      </a:r>
                    </a:p>
                  </a:txBody>
                  <a:tcPr marL="45720" marR="45720" marT="0" marB="0" anchor="ctr"/>
                </a:tc>
                <a:extLst>
                  <a:ext uri="{0D108BD9-81ED-4DB2-BD59-A6C34878D82A}">
                    <a16:rowId xmlns="" xmlns:a16="http://schemas.microsoft.com/office/drawing/2014/main" val="2399245630"/>
                  </a:ext>
                </a:extLst>
              </a:tr>
              <a:tr h="229937">
                <a:tc>
                  <a:txBody>
                    <a:bodyPr/>
                    <a:lstStyle/>
                    <a:p>
                      <a:r>
                        <a:rPr lang="en-US" sz="1400" b="0" kern="1200" dirty="0">
                          <a:solidFill>
                            <a:schemeClr val="bg1"/>
                          </a:solidFill>
                          <a:effectLst/>
                          <a:latin typeface="+mn-lt"/>
                          <a:ea typeface="+mn-ea"/>
                          <a:cs typeface="+mn-cs"/>
                        </a:rPr>
                        <a:t>Prior Myocardial Infarction</a:t>
                      </a:r>
                    </a:p>
                  </a:txBody>
                  <a:tcPr marL="45720" marR="45720" marT="0" marB="0" anchor="ctr"/>
                </a:tc>
                <a:tc>
                  <a:txBody>
                    <a:bodyPr/>
                    <a:lstStyle/>
                    <a:p>
                      <a:pPr algn="l"/>
                      <a:r>
                        <a:rPr lang="en-US" sz="1400" kern="1200" dirty="0">
                          <a:solidFill>
                            <a:schemeClr val="bg1"/>
                          </a:solidFill>
                          <a:effectLst/>
                          <a:latin typeface="+mn-lt"/>
                          <a:ea typeface="+mn-ea"/>
                          <a:cs typeface="+mn-cs"/>
                        </a:rPr>
                        <a:t>13.5% (56/415)</a:t>
                      </a:r>
                    </a:p>
                  </a:txBody>
                  <a:tcPr marL="45720" marR="45720" marT="0" marB="0" anchor="ctr"/>
                </a:tc>
                <a:extLst>
                  <a:ext uri="{0D108BD9-81ED-4DB2-BD59-A6C34878D82A}">
                    <a16:rowId xmlns="" xmlns:a16="http://schemas.microsoft.com/office/drawing/2014/main" val="1945656361"/>
                  </a:ext>
                </a:extLst>
              </a:tr>
            </a:tbl>
          </a:graphicData>
        </a:graphic>
      </p:graphicFrame>
      <p:sp>
        <p:nvSpPr>
          <p:cNvPr id="3" name="TextBox 2">
            <a:extLst>
              <a:ext uri="{FF2B5EF4-FFF2-40B4-BE49-F238E27FC236}">
                <a16:creationId xmlns="" xmlns:a16="http://schemas.microsoft.com/office/drawing/2014/main" id="{77A52696-DDFC-476C-81B5-CAD145B13BD1}"/>
              </a:ext>
            </a:extLst>
          </p:cNvPr>
          <p:cNvSpPr txBox="1"/>
          <p:nvPr/>
        </p:nvSpPr>
        <p:spPr>
          <a:xfrm>
            <a:off x="1069286" y="4253418"/>
            <a:ext cx="6670119" cy="861774"/>
          </a:xfrm>
          <a:prstGeom prst="rect">
            <a:avLst/>
          </a:prstGeom>
          <a:noFill/>
        </p:spPr>
        <p:txBody>
          <a:bodyPr wrap="square" rtlCol="0">
            <a:spAutoFit/>
          </a:bodyPr>
          <a:lstStyle/>
          <a:p>
            <a:r>
              <a:rPr lang="en-US" sz="1000" dirty="0">
                <a:solidFill>
                  <a:schemeClr val="tx2"/>
                </a:solidFill>
              </a:rPr>
              <a:t>* Continuous data presented as mean ± </a:t>
            </a:r>
            <a:r>
              <a:rPr lang="en-US" sz="1000" dirty="0" err="1">
                <a:solidFill>
                  <a:schemeClr val="tx2"/>
                </a:solidFill>
              </a:rPr>
              <a:t>s.d.</a:t>
            </a:r>
            <a:r>
              <a:rPr lang="en-US" sz="1000" dirty="0">
                <a:solidFill>
                  <a:schemeClr val="tx2"/>
                </a:solidFill>
              </a:rPr>
              <a:t>; Categorical data presented as a proportion of subjects where data was provided (missing data excluded)</a:t>
            </a:r>
          </a:p>
          <a:p>
            <a:r>
              <a:rPr lang="en-US" sz="1000" dirty="0">
                <a:solidFill>
                  <a:schemeClr val="tx2"/>
                </a:solidFill>
              </a:rPr>
              <a:t>** STS PROM formula has </a:t>
            </a:r>
            <a:r>
              <a:rPr lang="en-US" sz="1000" dirty="0">
                <a:solidFill>
                  <a:schemeClr val="tx2"/>
                </a:solidFill>
                <a:latin typeface="+mj-lt"/>
              </a:rPr>
              <a:t>changed since EVEREST Trials. For reference, STS Replacement Mortality Risk (Mean±SD) for EVEREST II HRR was: 18.2±  8.0 (n=78); for EVEREST II REALISM was 11.1±  7.0 (n=628); and for Prohibitive Risk Primary MR Cohort was </a:t>
            </a:r>
            <a:r>
              <a:rPr lang="en-US" sz="1000" dirty="0">
                <a:solidFill>
                  <a:schemeClr val="tx2"/>
                </a:solidFill>
                <a:latin typeface="+mj-lt"/>
                <a:ea typeface="ＭＳ Ｐゴシック" pitchFamily="34" charset="-128"/>
              </a:rPr>
              <a:t>13.2 ± 7.3%</a:t>
            </a:r>
            <a:r>
              <a:rPr lang="en-US" sz="1000" dirty="0">
                <a:solidFill>
                  <a:schemeClr val="tx2"/>
                </a:solidFill>
              </a:rPr>
              <a:t> (n=127) </a:t>
            </a:r>
          </a:p>
        </p:txBody>
      </p:sp>
    </p:spTree>
    <p:extLst>
      <p:ext uri="{BB962C8B-B14F-4D97-AF65-F5344CB8AC3E}">
        <p14:creationId xmlns:p14="http://schemas.microsoft.com/office/powerpoint/2010/main" val="199027213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B7530-D0EB-4BB3-A6ED-E83161B6D2EB}"/>
              </a:ext>
            </a:extLst>
          </p:cNvPr>
          <p:cNvSpPr>
            <a:spLocks noGrp="1"/>
          </p:cNvSpPr>
          <p:nvPr>
            <p:ph type="title"/>
          </p:nvPr>
        </p:nvSpPr>
        <p:spPr>
          <a:xfrm>
            <a:off x="385192" y="0"/>
            <a:ext cx="8229600" cy="815450"/>
          </a:xfrm>
        </p:spPr>
        <p:txBody>
          <a:bodyPr>
            <a:noAutofit/>
          </a:bodyPr>
          <a:lstStyle/>
          <a:p>
            <a:r>
              <a:rPr lang="en-US" sz="3200" dirty="0"/>
              <a:t>ECL Adjudicated Baseline Echo Parameters for Subjects with Primary MR</a:t>
            </a:r>
          </a:p>
        </p:txBody>
      </p:sp>
      <p:graphicFrame>
        <p:nvGraphicFramePr>
          <p:cNvPr id="7" name="Content Placeholder 3">
            <a:extLst>
              <a:ext uri="{FF2B5EF4-FFF2-40B4-BE49-F238E27FC236}">
                <a16:creationId xmlns="" xmlns:a16="http://schemas.microsoft.com/office/drawing/2014/main" id="{3ED16C0A-DF55-4B20-84F9-367B80D3A9C2}"/>
              </a:ext>
            </a:extLst>
          </p:cNvPr>
          <p:cNvGraphicFramePr>
            <a:graphicFrameLocks noGrp="1"/>
          </p:cNvGraphicFramePr>
          <p:nvPr>
            <p:ph idx="1"/>
            <p:extLst>
              <p:ext uri="{D42A27DB-BD31-4B8C-83A1-F6EECF244321}">
                <p14:modId xmlns:p14="http://schemas.microsoft.com/office/powerpoint/2010/main" val="578482982"/>
              </p:ext>
            </p:extLst>
          </p:nvPr>
        </p:nvGraphicFramePr>
        <p:xfrm>
          <a:off x="817179" y="1410924"/>
          <a:ext cx="7619999" cy="3078480"/>
        </p:xfrm>
        <a:graphic>
          <a:graphicData uri="http://schemas.openxmlformats.org/drawingml/2006/table">
            <a:tbl>
              <a:tblPr firstRow="1" bandRow="1">
                <a:tableStyleId>{073A0DAA-6AF3-43AB-8588-CEC1D06C72B9}</a:tableStyleId>
              </a:tblPr>
              <a:tblGrid>
                <a:gridCol w="5519912">
                  <a:extLst>
                    <a:ext uri="{9D8B030D-6E8A-4147-A177-3AD203B41FA5}">
                      <a16:colId xmlns="" xmlns:a16="http://schemas.microsoft.com/office/drawing/2014/main" val="152426097"/>
                    </a:ext>
                  </a:extLst>
                </a:gridCol>
                <a:gridCol w="2100087">
                  <a:extLst>
                    <a:ext uri="{9D8B030D-6E8A-4147-A177-3AD203B41FA5}">
                      <a16:colId xmlns="" xmlns:a16="http://schemas.microsoft.com/office/drawing/2014/main" val="2483092700"/>
                    </a:ext>
                  </a:extLst>
                </a:gridCol>
              </a:tblGrid>
              <a:tr h="3187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j-lt"/>
                        </a:rPr>
                        <a:t>ECL Measure</a:t>
                      </a:r>
                    </a:p>
                  </a:txBody>
                  <a:tcPr anchor="ctr">
                    <a:solidFill>
                      <a:srgbClr val="002060"/>
                    </a:solidFill>
                  </a:tcPr>
                </a:tc>
                <a:tc>
                  <a:txBody>
                    <a:bodyPr/>
                    <a:lstStyle/>
                    <a:p>
                      <a:pPr algn="ctr"/>
                      <a:r>
                        <a:rPr lang="en-US" sz="2000" b="1" kern="1200" dirty="0">
                          <a:solidFill>
                            <a:schemeClr val="tx1"/>
                          </a:solidFill>
                          <a:effectLst/>
                          <a:latin typeface="+mj-lt"/>
                        </a:rPr>
                        <a:t>Value</a:t>
                      </a:r>
                    </a:p>
                  </a:txBody>
                  <a:tcPr anchor="ctr">
                    <a:solidFill>
                      <a:srgbClr val="002060"/>
                    </a:solidFill>
                  </a:tcPr>
                </a:tc>
                <a:extLst>
                  <a:ext uri="{0D108BD9-81ED-4DB2-BD59-A6C34878D82A}">
                    <a16:rowId xmlns="" xmlns:a16="http://schemas.microsoft.com/office/drawing/2014/main" val="1453461310"/>
                  </a:ext>
                </a:extLst>
              </a:tr>
              <a:tr h="2875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rPr>
                        <a:t>Baseline MR of  3+ or 4+</a:t>
                      </a:r>
                      <a:endParaRPr lang="en-US" sz="1600" b="0" dirty="0">
                        <a:solidFill>
                          <a:schemeClr val="bg1"/>
                        </a:solidFill>
                        <a:latin typeface="+mj-lt"/>
                      </a:endParaRPr>
                    </a:p>
                  </a:txBody>
                  <a:tcPr anchor="ctr"/>
                </a:tc>
                <a:tc>
                  <a:txBody>
                    <a:bodyPr/>
                    <a:lstStyle/>
                    <a:p>
                      <a:pPr algn="ctr"/>
                      <a:r>
                        <a:rPr lang="en-US" sz="1600" kern="1200" dirty="0">
                          <a:solidFill>
                            <a:schemeClr val="bg1"/>
                          </a:solidFill>
                          <a:effectLst/>
                          <a:latin typeface="+mj-lt"/>
                        </a:rPr>
                        <a:t>66.4% (279/420)</a:t>
                      </a:r>
                      <a:endParaRPr lang="en-US" sz="1600" b="0" kern="1200" dirty="0">
                        <a:solidFill>
                          <a:schemeClr val="bg1"/>
                        </a:solidFill>
                        <a:effectLst/>
                        <a:latin typeface="+mj-lt"/>
                      </a:endParaRPr>
                    </a:p>
                  </a:txBody>
                  <a:tcPr anchor="ctr"/>
                </a:tc>
                <a:extLst>
                  <a:ext uri="{0D108BD9-81ED-4DB2-BD59-A6C34878D82A}">
                    <a16:rowId xmlns="" xmlns:a16="http://schemas.microsoft.com/office/drawing/2014/main" val="1409063509"/>
                  </a:ext>
                </a:extLst>
              </a:tr>
              <a:tr h="2875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rPr>
                        <a:t>Baseline MR of ≤2+*</a:t>
                      </a:r>
                      <a:endParaRPr lang="en-US" sz="1600" b="0" dirty="0">
                        <a:solidFill>
                          <a:schemeClr val="bg1"/>
                        </a:solidFill>
                        <a:latin typeface="+mj-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effectLst/>
                          <a:latin typeface="+mj-lt"/>
                        </a:rPr>
                        <a:t>33.6% (141/420)</a:t>
                      </a:r>
                      <a:endParaRPr lang="en-US" sz="1600" b="0" kern="1200" dirty="0">
                        <a:solidFill>
                          <a:schemeClr val="bg1"/>
                        </a:solidFill>
                        <a:effectLst/>
                        <a:latin typeface="+mj-lt"/>
                      </a:endParaRPr>
                    </a:p>
                  </a:txBody>
                  <a:tcPr anchor="ctr"/>
                </a:tc>
                <a:extLst>
                  <a:ext uri="{0D108BD9-81ED-4DB2-BD59-A6C34878D82A}">
                    <a16:rowId xmlns="" xmlns:a16="http://schemas.microsoft.com/office/drawing/2014/main" val="633167025"/>
                  </a:ext>
                </a:extLst>
              </a:tr>
              <a:tr h="287526">
                <a:tc>
                  <a:txBody>
                    <a:bodyPr/>
                    <a:lstStyle/>
                    <a:p>
                      <a:r>
                        <a:rPr lang="en-US" sz="1600" kern="1200" dirty="0">
                          <a:solidFill>
                            <a:schemeClr val="bg1"/>
                          </a:solidFill>
                          <a:effectLst/>
                          <a:latin typeface="+mj-lt"/>
                        </a:rPr>
                        <a:t>Effective Regurgitant Orifice Area (EROA, cm</a:t>
                      </a:r>
                      <a:r>
                        <a:rPr lang="en-US" sz="1600" kern="1200" baseline="30000" dirty="0">
                          <a:solidFill>
                            <a:schemeClr val="bg1"/>
                          </a:solidFill>
                          <a:effectLst/>
                          <a:latin typeface="+mj-lt"/>
                        </a:rPr>
                        <a:t>2</a:t>
                      </a:r>
                      <a:r>
                        <a:rPr lang="en-US" sz="1600" kern="1200" dirty="0">
                          <a:solidFill>
                            <a:schemeClr val="bg1"/>
                          </a:solidFill>
                          <a:effectLst/>
                          <a:latin typeface="+mj-lt"/>
                        </a:rPr>
                        <a:t>) </a:t>
                      </a:r>
                      <a:endParaRPr lang="en-US" sz="1600" b="1" dirty="0">
                        <a:solidFill>
                          <a:schemeClr val="bg1"/>
                        </a:solidFill>
                        <a:latin typeface="+mj-lt"/>
                      </a:endParaRPr>
                    </a:p>
                  </a:txBody>
                  <a:tcPr anchor="ctr"/>
                </a:tc>
                <a:tc>
                  <a:txBody>
                    <a:bodyPr/>
                    <a:lstStyle/>
                    <a:p>
                      <a:pPr algn="ctr"/>
                      <a:r>
                        <a:rPr lang="en-US" sz="1600" dirty="0">
                          <a:solidFill>
                            <a:schemeClr val="bg1"/>
                          </a:solidFill>
                          <a:latin typeface="+mj-lt"/>
                        </a:rPr>
                        <a:t>0.40 </a:t>
                      </a:r>
                      <a:r>
                        <a:rPr lang="en-US" sz="1600" kern="1200" dirty="0">
                          <a:solidFill>
                            <a:schemeClr val="bg1"/>
                          </a:solidFill>
                          <a:effectLst/>
                          <a:latin typeface="+mj-lt"/>
                        </a:rPr>
                        <a:t>± 0.21 (282)</a:t>
                      </a:r>
                      <a:endParaRPr lang="en-US" sz="1600" b="0" dirty="0">
                        <a:solidFill>
                          <a:schemeClr val="bg1"/>
                        </a:solidFill>
                        <a:latin typeface="+mj-lt"/>
                      </a:endParaRPr>
                    </a:p>
                  </a:txBody>
                  <a:tcPr anchor="ctr"/>
                </a:tc>
                <a:extLst>
                  <a:ext uri="{0D108BD9-81ED-4DB2-BD59-A6C34878D82A}">
                    <a16:rowId xmlns="" xmlns:a16="http://schemas.microsoft.com/office/drawing/2014/main" val="2901024921"/>
                  </a:ext>
                </a:extLst>
              </a:tr>
              <a:tr h="287526">
                <a:tc>
                  <a:txBody>
                    <a:bodyPr/>
                    <a:lstStyle/>
                    <a:p>
                      <a:r>
                        <a:rPr lang="en-US" sz="1600" kern="1200" dirty="0">
                          <a:solidFill>
                            <a:schemeClr val="bg1"/>
                          </a:solidFill>
                          <a:effectLst/>
                          <a:latin typeface="+mj-lt"/>
                        </a:rPr>
                        <a:t>Mean Mitral Inflow</a:t>
                      </a:r>
                      <a:r>
                        <a:rPr lang="en-US" sz="1600" kern="1200" baseline="0" dirty="0">
                          <a:solidFill>
                            <a:schemeClr val="bg1"/>
                          </a:solidFill>
                          <a:effectLst/>
                          <a:latin typeface="+mj-lt"/>
                        </a:rPr>
                        <a:t> Velocity</a:t>
                      </a:r>
                      <a:r>
                        <a:rPr lang="en-US" sz="1600" kern="1200" dirty="0">
                          <a:solidFill>
                            <a:schemeClr val="bg1"/>
                          </a:solidFill>
                          <a:effectLst/>
                          <a:latin typeface="+mj-lt"/>
                        </a:rPr>
                        <a:t> (cm/sec)</a:t>
                      </a:r>
                      <a:endParaRPr lang="en-US" sz="1600" b="1" dirty="0">
                        <a:solidFill>
                          <a:schemeClr val="bg1"/>
                        </a:solidFill>
                        <a:latin typeface="+mj-lt"/>
                      </a:endParaRPr>
                    </a:p>
                  </a:txBody>
                  <a:tcPr anchor="ctr"/>
                </a:tc>
                <a:tc>
                  <a:txBody>
                    <a:bodyPr/>
                    <a:lstStyle/>
                    <a:p>
                      <a:pPr algn="ctr"/>
                      <a:r>
                        <a:rPr lang="en-US" sz="1600" kern="1200" dirty="0">
                          <a:solidFill>
                            <a:schemeClr val="bg1"/>
                          </a:solidFill>
                          <a:effectLst/>
                          <a:latin typeface="+mj-lt"/>
                        </a:rPr>
                        <a:t>47.0 ± 14.1</a:t>
                      </a:r>
                      <a:r>
                        <a:rPr lang="en-US" sz="1600" kern="1200" baseline="0" dirty="0">
                          <a:solidFill>
                            <a:schemeClr val="bg1"/>
                          </a:solidFill>
                          <a:effectLst/>
                          <a:latin typeface="+mj-lt"/>
                        </a:rPr>
                        <a:t> </a:t>
                      </a:r>
                      <a:r>
                        <a:rPr lang="en-US" sz="1600" kern="1200" dirty="0">
                          <a:solidFill>
                            <a:schemeClr val="bg1"/>
                          </a:solidFill>
                          <a:effectLst/>
                          <a:latin typeface="+mj-lt"/>
                        </a:rPr>
                        <a:t>(342) </a:t>
                      </a:r>
                      <a:endParaRPr lang="en-US" sz="1600" b="0" dirty="0">
                        <a:solidFill>
                          <a:schemeClr val="bg1"/>
                        </a:solidFill>
                        <a:latin typeface="+mj-lt"/>
                      </a:endParaRPr>
                    </a:p>
                  </a:txBody>
                  <a:tcPr anchor="ctr"/>
                </a:tc>
                <a:extLst>
                  <a:ext uri="{0D108BD9-81ED-4DB2-BD59-A6C34878D82A}">
                    <a16:rowId xmlns="" xmlns:a16="http://schemas.microsoft.com/office/drawing/2014/main" val="3862708242"/>
                  </a:ext>
                </a:extLst>
              </a:tr>
              <a:tr h="287526">
                <a:tc>
                  <a:txBody>
                    <a:bodyPr/>
                    <a:lstStyle/>
                    <a:p>
                      <a:r>
                        <a:rPr lang="en-US" sz="1600" b="0" dirty="0">
                          <a:solidFill>
                            <a:schemeClr val="bg1"/>
                          </a:solidFill>
                          <a:latin typeface="+mj-lt"/>
                        </a:rPr>
                        <a:t>Baseline TR of 3+ or 4+</a:t>
                      </a:r>
                    </a:p>
                  </a:txBody>
                  <a:tcPr anchor="ctr"/>
                </a:tc>
                <a:tc>
                  <a:txBody>
                    <a:bodyPr/>
                    <a:lstStyle/>
                    <a:p>
                      <a:pPr algn="ctr"/>
                      <a:r>
                        <a:rPr lang="en-US" sz="1600" b="0" dirty="0">
                          <a:solidFill>
                            <a:schemeClr val="bg1"/>
                          </a:solidFill>
                          <a:latin typeface="+mj-lt"/>
                        </a:rPr>
                        <a:t>22.6% (84/372)</a:t>
                      </a:r>
                    </a:p>
                  </a:txBody>
                  <a:tcPr anchor="ctr"/>
                </a:tc>
                <a:extLst>
                  <a:ext uri="{0D108BD9-81ED-4DB2-BD59-A6C34878D82A}">
                    <a16:rowId xmlns="" xmlns:a16="http://schemas.microsoft.com/office/drawing/2014/main" val="57802721"/>
                  </a:ext>
                </a:extLst>
              </a:tr>
              <a:tr h="287526">
                <a:tc>
                  <a:txBody>
                    <a:bodyPr/>
                    <a:lstStyle/>
                    <a:p>
                      <a:r>
                        <a:rPr lang="en-US" sz="1600" kern="1200" dirty="0">
                          <a:solidFill>
                            <a:schemeClr val="bg1"/>
                          </a:solidFill>
                          <a:effectLst/>
                          <a:latin typeface="+mj-lt"/>
                        </a:rPr>
                        <a:t>Left Ventricular Ejection Fraction (LVEF, %)</a:t>
                      </a:r>
                      <a:endParaRPr lang="en-US" sz="1600" b="1" dirty="0">
                        <a:solidFill>
                          <a:schemeClr val="bg1"/>
                        </a:solidFill>
                        <a:latin typeface="+mj-lt"/>
                      </a:endParaRPr>
                    </a:p>
                  </a:txBody>
                  <a:tcPr anchor="ctr"/>
                </a:tc>
                <a:tc>
                  <a:txBody>
                    <a:bodyPr/>
                    <a:lstStyle/>
                    <a:p>
                      <a:pPr algn="ctr"/>
                      <a:r>
                        <a:rPr lang="en-US" sz="1600" kern="1200" dirty="0">
                          <a:solidFill>
                            <a:schemeClr val="bg1"/>
                          </a:solidFill>
                          <a:effectLst/>
                          <a:latin typeface="+mj-lt"/>
                        </a:rPr>
                        <a:t>62 ± 10 (390) </a:t>
                      </a:r>
                      <a:endParaRPr lang="en-US" sz="1600" b="0" dirty="0">
                        <a:solidFill>
                          <a:schemeClr val="bg1"/>
                        </a:solidFill>
                        <a:latin typeface="+mj-lt"/>
                      </a:endParaRPr>
                    </a:p>
                  </a:txBody>
                  <a:tcPr anchor="ctr"/>
                </a:tc>
                <a:extLst>
                  <a:ext uri="{0D108BD9-81ED-4DB2-BD59-A6C34878D82A}">
                    <a16:rowId xmlns="" xmlns:a16="http://schemas.microsoft.com/office/drawing/2014/main" val="1530731727"/>
                  </a:ext>
                </a:extLst>
              </a:tr>
              <a:tr h="287526">
                <a:tc>
                  <a:txBody>
                    <a:bodyPr/>
                    <a:lstStyle/>
                    <a:p>
                      <a:r>
                        <a:rPr lang="en-US" sz="1600" b="0" dirty="0">
                          <a:solidFill>
                            <a:schemeClr val="bg1"/>
                          </a:solidFill>
                          <a:latin typeface="+mj-lt"/>
                        </a:rPr>
                        <a:t>Left Ventricular End Systolic Volume (LVESV, mL)</a:t>
                      </a:r>
                    </a:p>
                  </a:txBody>
                  <a:tcPr anchor="ctr"/>
                </a:tc>
                <a:tc>
                  <a:txBody>
                    <a:bodyPr/>
                    <a:lstStyle/>
                    <a:p>
                      <a:pPr algn="ctr"/>
                      <a:r>
                        <a:rPr lang="en-US" sz="1600" b="0" dirty="0">
                          <a:solidFill>
                            <a:schemeClr val="bg1"/>
                          </a:solidFill>
                          <a:latin typeface="+mj-lt"/>
                        </a:rPr>
                        <a:t>47.9 ± 30.4 (390) </a:t>
                      </a:r>
                    </a:p>
                  </a:txBody>
                  <a:tcPr anchor="ctr"/>
                </a:tc>
                <a:extLst>
                  <a:ext uri="{0D108BD9-81ED-4DB2-BD59-A6C34878D82A}">
                    <a16:rowId xmlns="" xmlns:a16="http://schemas.microsoft.com/office/drawing/2014/main" val="2579187109"/>
                  </a:ext>
                </a:extLst>
              </a:tr>
              <a:tr h="287526">
                <a:tc>
                  <a:txBody>
                    <a:bodyPr/>
                    <a:lstStyle/>
                    <a:p>
                      <a:r>
                        <a:rPr lang="en-US" sz="1600" b="0" dirty="0">
                          <a:solidFill>
                            <a:schemeClr val="bg1"/>
                          </a:solidFill>
                          <a:latin typeface="+mj-lt"/>
                        </a:rPr>
                        <a:t>Left Ventricular End Diastolic Volume (LVEDV, mL)</a:t>
                      </a:r>
                    </a:p>
                  </a:txBody>
                  <a:tcPr anchor="ctr"/>
                </a:tc>
                <a:tc>
                  <a:txBody>
                    <a:bodyPr/>
                    <a:lstStyle/>
                    <a:p>
                      <a:pPr algn="ctr"/>
                      <a:r>
                        <a:rPr lang="en-US" sz="1600" b="0" dirty="0">
                          <a:solidFill>
                            <a:schemeClr val="bg1"/>
                          </a:solidFill>
                          <a:latin typeface="+mj-lt"/>
                        </a:rPr>
                        <a:t>121.0 ± 48.6 (390) </a:t>
                      </a:r>
                    </a:p>
                  </a:txBody>
                  <a:tcPr anchor="ctr"/>
                </a:tc>
                <a:extLst>
                  <a:ext uri="{0D108BD9-81ED-4DB2-BD59-A6C34878D82A}">
                    <a16:rowId xmlns="" xmlns:a16="http://schemas.microsoft.com/office/drawing/2014/main" val="3166385652"/>
                  </a:ext>
                </a:extLst>
              </a:tr>
            </a:tbl>
          </a:graphicData>
        </a:graphic>
      </p:graphicFrame>
      <p:sp>
        <p:nvSpPr>
          <p:cNvPr id="3" name="TextBox 2">
            <a:extLst>
              <a:ext uri="{FF2B5EF4-FFF2-40B4-BE49-F238E27FC236}">
                <a16:creationId xmlns="" xmlns:a16="http://schemas.microsoft.com/office/drawing/2014/main" id="{794EE746-6C4A-43F0-9EFA-9B425FF668E7}"/>
              </a:ext>
            </a:extLst>
          </p:cNvPr>
          <p:cNvSpPr txBox="1"/>
          <p:nvPr/>
        </p:nvSpPr>
        <p:spPr>
          <a:xfrm>
            <a:off x="698938" y="4611388"/>
            <a:ext cx="7975600" cy="307777"/>
          </a:xfrm>
          <a:prstGeom prst="rect">
            <a:avLst/>
          </a:prstGeom>
          <a:noFill/>
        </p:spPr>
        <p:txBody>
          <a:bodyPr wrap="square" rtlCol="0">
            <a:spAutoFit/>
          </a:bodyPr>
          <a:lstStyle/>
          <a:p>
            <a:r>
              <a:rPr lang="en-US" sz="1400" i="0" dirty="0">
                <a:solidFill>
                  <a:schemeClr val="tx1"/>
                </a:solidFill>
              </a:rPr>
              <a:t>*These patients assessed as baseline MR Severity 3+/4+ by the sites.</a:t>
            </a:r>
          </a:p>
        </p:txBody>
      </p:sp>
    </p:spTree>
    <p:extLst>
      <p:ext uri="{BB962C8B-B14F-4D97-AF65-F5344CB8AC3E}">
        <p14:creationId xmlns:p14="http://schemas.microsoft.com/office/powerpoint/2010/main" val="282030131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069210E6-DDE6-476C-86C0-E403A45E9E82}"/>
              </a:ext>
            </a:extLst>
          </p:cNvPr>
          <p:cNvSpPr>
            <a:spLocks noGrp="1" noChangeArrowheads="1"/>
          </p:cNvSpPr>
          <p:nvPr>
            <p:ph idx="1"/>
          </p:nvPr>
        </p:nvSpPr>
        <p:spPr>
          <a:xfrm>
            <a:off x="207394" y="572889"/>
            <a:ext cx="8729216" cy="4418212"/>
          </a:xfrm>
          <a:solidFill>
            <a:srgbClr val="002060"/>
          </a:solidFill>
          <a:ln>
            <a:solidFill>
              <a:schemeClr val="tx1"/>
            </a:solidFill>
          </a:ln>
        </p:spPr>
        <p:txBody>
          <a:bodyPr lIns="137160" tIns="137160" anchor="t" anchorCtr="0"/>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400" b="0" dirty="0"/>
          </a:p>
        </p:txBody>
      </p:sp>
      <p:sp>
        <p:nvSpPr>
          <p:cNvPr id="2" name="Title 1">
            <a:extLst>
              <a:ext uri="{FF2B5EF4-FFF2-40B4-BE49-F238E27FC236}">
                <a16:creationId xmlns:a16="http://schemas.microsoft.com/office/drawing/2014/main" xmlns="" id="{8C0B09B8-FB08-4EBA-83F9-AC20FC168221}"/>
              </a:ext>
            </a:extLst>
          </p:cNvPr>
          <p:cNvSpPr>
            <a:spLocks noGrp="1"/>
          </p:cNvSpPr>
          <p:nvPr>
            <p:ph type="title"/>
          </p:nvPr>
        </p:nvSpPr>
        <p:spPr>
          <a:xfrm>
            <a:off x="457200" y="66279"/>
            <a:ext cx="8229600" cy="565571"/>
          </a:xfrm>
        </p:spPr>
        <p:txBody>
          <a:bodyPr>
            <a:normAutofit/>
          </a:bodyPr>
          <a:lstStyle/>
          <a:p>
            <a:r>
              <a:rPr lang="en-US" dirty="0"/>
              <a:t>Procedural Outcomes vs. Previous Trials</a:t>
            </a:r>
          </a:p>
        </p:txBody>
      </p:sp>
      <p:graphicFrame>
        <p:nvGraphicFramePr>
          <p:cNvPr id="4" name="Table 3">
            <a:extLst>
              <a:ext uri="{FF2B5EF4-FFF2-40B4-BE49-F238E27FC236}">
                <a16:creationId xmlns:a16="http://schemas.microsoft.com/office/drawing/2014/main" xmlns="" id="{257F33ED-80B2-4CD9-82E4-39AEDC0B6F8D}"/>
              </a:ext>
            </a:extLst>
          </p:cNvPr>
          <p:cNvGraphicFramePr>
            <a:graphicFrameLocks noGrp="1"/>
          </p:cNvGraphicFramePr>
          <p:nvPr>
            <p:extLst/>
          </p:nvPr>
        </p:nvGraphicFramePr>
        <p:xfrm>
          <a:off x="220717" y="572887"/>
          <a:ext cx="8715890" cy="3461412"/>
        </p:xfrm>
        <a:graphic>
          <a:graphicData uri="http://schemas.openxmlformats.org/drawingml/2006/table">
            <a:tbl>
              <a:tblPr bandRow="1">
                <a:tableStyleId>{073A0DAA-6AF3-43AB-8588-CEC1D06C72B9}</a:tableStyleId>
              </a:tblPr>
              <a:tblGrid>
                <a:gridCol w="3854669">
                  <a:extLst>
                    <a:ext uri="{9D8B030D-6E8A-4147-A177-3AD203B41FA5}">
                      <a16:colId xmlns:a16="http://schemas.microsoft.com/office/drawing/2014/main" xmlns="" val="3330031738"/>
                    </a:ext>
                  </a:extLst>
                </a:gridCol>
                <a:gridCol w="1947042">
                  <a:extLst>
                    <a:ext uri="{9D8B030D-6E8A-4147-A177-3AD203B41FA5}">
                      <a16:colId xmlns:a16="http://schemas.microsoft.com/office/drawing/2014/main" xmlns="" val="2460977656"/>
                    </a:ext>
                  </a:extLst>
                </a:gridCol>
                <a:gridCol w="1371600">
                  <a:extLst>
                    <a:ext uri="{9D8B030D-6E8A-4147-A177-3AD203B41FA5}">
                      <a16:colId xmlns:a16="http://schemas.microsoft.com/office/drawing/2014/main" xmlns="" val="2890976577"/>
                    </a:ext>
                  </a:extLst>
                </a:gridCol>
                <a:gridCol w="1542579">
                  <a:extLst>
                    <a:ext uri="{9D8B030D-6E8A-4147-A177-3AD203B41FA5}">
                      <a16:colId xmlns:a16="http://schemas.microsoft.com/office/drawing/2014/main" xmlns="" val="123350994"/>
                    </a:ext>
                  </a:extLst>
                </a:gridCol>
              </a:tblGrid>
              <a:tr h="812877">
                <a:tc>
                  <a:txBody>
                    <a:bodyPr/>
                    <a:lstStyle/>
                    <a:p>
                      <a:pPr marL="0" marR="0">
                        <a:spcBef>
                          <a:spcPts val="0"/>
                        </a:spcBef>
                        <a:spcAft>
                          <a:spcPts val="0"/>
                        </a:spcAft>
                      </a:pPr>
                      <a:endParaRPr lang="en-US" sz="18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algn="ctr">
                        <a:spcBef>
                          <a:spcPts val="0"/>
                        </a:spcBef>
                        <a:spcAft>
                          <a:spcPts val="0"/>
                        </a:spcAft>
                      </a:pPr>
                      <a:r>
                        <a:rPr lang="en-US" sz="1400" b="1" dirty="0">
                          <a:solidFill>
                            <a:schemeClr val="accent4">
                              <a:lumMod val="50000"/>
                            </a:schemeClr>
                          </a:solidFill>
                          <a:effectLst/>
                          <a:latin typeface="+mj-lt"/>
                          <a:ea typeface="Times New Roman" panose="02020603050405020304" pitchFamily="18" charset="0"/>
                        </a:rPr>
                        <a:t>PROHIBITIVE RISK PRIMARY MR </a:t>
                      </a:r>
                      <a:r>
                        <a:rPr lang="en-US" sz="1400" b="1" kern="1200" baseline="30000" dirty="0">
                          <a:solidFill>
                            <a:schemeClr val="accent4">
                              <a:lumMod val="50000"/>
                            </a:schemeClr>
                          </a:solidFill>
                          <a:effectLst/>
                          <a:latin typeface="+mn-lt"/>
                          <a:ea typeface="Times New Roman" panose="02020603050405020304" pitchFamily="18" charset="0"/>
                          <a:cs typeface="+mn-cs"/>
                        </a:rPr>
                        <a:t>1,2</a:t>
                      </a:r>
                      <a:endParaRPr lang="en-US" sz="1400" b="1" kern="1200" baseline="0" dirty="0">
                        <a:solidFill>
                          <a:schemeClr val="accent4">
                            <a:lumMod val="50000"/>
                          </a:schemeClr>
                        </a:solidFill>
                        <a:effectLst/>
                        <a:latin typeface="+mn-lt"/>
                        <a:ea typeface="Times New Roman" panose="02020603050405020304" pitchFamily="18" charset="0"/>
                        <a:cs typeface="+mn-cs"/>
                      </a:endParaRPr>
                    </a:p>
                    <a:p>
                      <a:pPr marL="0" marR="0" algn="ctr">
                        <a:spcBef>
                          <a:spcPts val="0"/>
                        </a:spcBef>
                        <a:spcAft>
                          <a:spcPts val="0"/>
                        </a:spcAft>
                      </a:pPr>
                      <a:r>
                        <a:rPr lang="en-US" sz="1400" b="1" kern="1200" baseline="0" dirty="0">
                          <a:solidFill>
                            <a:schemeClr val="accent4">
                              <a:lumMod val="50000"/>
                            </a:schemeClr>
                          </a:solidFill>
                          <a:effectLst/>
                          <a:latin typeface="+mn-lt"/>
                          <a:ea typeface="Times New Roman" panose="02020603050405020304" pitchFamily="18" charset="0"/>
                          <a:cs typeface="+mn-cs"/>
                        </a:rPr>
                        <a:t>(N=127)</a:t>
                      </a:r>
                      <a:endParaRPr lang="en-US" sz="1400" b="1" baseline="0" dirty="0">
                        <a:solidFill>
                          <a:schemeClr val="accent4">
                            <a:lumMod val="50000"/>
                          </a:schemeClr>
                        </a:solidFill>
                        <a:effectLst/>
                        <a:latin typeface="+mj-lt"/>
                        <a:ea typeface="Times New Roman" panose="02020603050405020304" pitchFamily="18" charset="0"/>
                      </a:endParaRPr>
                    </a:p>
                  </a:txBody>
                  <a:tcPr marL="45357" marR="45357" marT="45357" marB="45357" anchor="ctr"/>
                </a:tc>
                <a:tc>
                  <a:txBody>
                    <a:bodyPr/>
                    <a:lstStyle/>
                    <a:p>
                      <a:pPr marL="0" marR="0" algn="ctr">
                        <a:spcBef>
                          <a:spcPts val="0"/>
                        </a:spcBef>
                        <a:spcAft>
                          <a:spcPts val="0"/>
                        </a:spcAft>
                      </a:pPr>
                      <a:r>
                        <a:rPr lang="en-US" sz="1400" b="1" dirty="0">
                          <a:solidFill>
                            <a:schemeClr val="accent4">
                              <a:lumMod val="50000"/>
                            </a:schemeClr>
                          </a:solidFill>
                          <a:effectLst/>
                          <a:latin typeface="+mj-lt"/>
                          <a:ea typeface="Times New Roman" panose="02020603050405020304" pitchFamily="18" charset="0"/>
                        </a:rPr>
                        <a:t>TVT Registry</a:t>
                      </a:r>
                      <a:r>
                        <a:rPr lang="en-US" sz="1400" b="1" baseline="30000" dirty="0">
                          <a:solidFill>
                            <a:schemeClr val="accent4">
                              <a:lumMod val="50000"/>
                            </a:schemeClr>
                          </a:solidFill>
                          <a:effectLst/>
                          <a:latin typeface="+mj-lt"/>
                          <a:ea typeface="Times New Roman" panose="02020603050405020304" pitchFamily="18" charset="0"/>
                        </a:rPr>
                        <a:t>3</a:t>
                      </a:r>
                    </a:p>
                    <a:p>
                      <a:pPr marL="0" marR="0" algn="ctr">
                        <a:spcBef>
                          <a:spcPts val="0"/>
                        </a:spcBef>
                        <a:spcAft>
                          <a:spcPts val="0"/>
                        </a:spcAft>
                      </a:pPr>
                      <a:r>
                        <a:rPr lang="en-US" sz="1400" b="1" baseline="0" dirty="0">
                          <a:solidFill>
                            <a:schemeClr val="accent4">
                              <a:lumMod val="50000"/>
                            </a:schemeClr>
                          </a:solidFill>
                          <a:effectLst/>
                          <a:latin typeface="+mj-lt"/>
                          <a:ea typeface="Times New Roman" panose="02020603050405020304" pitchFamily="18" charset="0"/>
                        </a:rPr>
                        <a:t>(N=2,952)</a:t>
                      </a:r>
                    </a:p>
                  </a:txBody>
                  <a:tcPr marL="45357" marR="45357" marT="45357" marB="45357" anchor="ctr"/>
                </a:tc>
                <a:tc>
                  <a:txBody>
                    <a:bodyPr/>
                    <a:lstStyle/>
                    <a:p>
                      <a:pPr marL="0" marR="0" algn="ctr">
                        <a:spcBef>
                          <a:spcPts val="0"/>
                        </a:spcBef>
                        <a:spcAft>
                          <a:spcPts val="0"/>
                        </a:spcAft>
                      </a:pPr>
                      <a:r>
                        <a:rPr lang="en-US" sz="1400" b="1" dirty="0">
                          <a:solidFill>
                            <a:schemeClr val="accent6">
                              <a:lumMod val="50000"/>
                            </a:schemeClr>
                          </a:solidFill>
                          <a:effectLst/>
                          <a:latin typeface="+mj-lt"/>
                        </a:rPr>
                        <a:t>EXPAND</a:t>
                      </a:r>
                    </a:p>
                    <a:p>
                      <a:pPr marL="0" marR="0" algn="ctr">
                        <a:spcBef>
                          <a:spcPts val="0"/>
                        </a:spcBef>
                        <a:spcAft>
                          <a:spcPts val="0"/>
                        </a:spcAft>
                      </a:pPr>
                      <a:r>
                        <a:rPr lang="en-US" sz="1400" b="1" dirty="0">
                          <a:solidFill>
                            <a:schemeClr val="accent6">
                              <a:lumMod val="50000"/>
                            </a:schemeClr>
                          </a:solidFill>
                          <a:effectLst/>
                          <a:latin typeface="+mj-lt"/>
                          <a:ea typeface="Times New Roman" panose="02020603050405020304" pitchFamily="18" charset="0"/>
                        </a:rPr>
                        <a:t>PRIMARY MR</a:t>
                      </a:r>
                    </a:p>
                    <a:p>
                      <a:pPr marL="0" marR="0" algn="ctr">
                        <a:spcBef>
                          <a:spcPts val="0"/>
                        </a:spcBef>
                        <a:spcAft>
                          <a:spcPts val="0"/>
                        </a:spcAft>
                      </a:pPr>
                      <a:r>
                        <a:rPr lang="en-US" sz="1400" b="1" dirty="0">
                          <a:solidFill>
                            <a:schemeClr val="accent6">
                              <a:lumMod val="50000"/>
                            </a:schemeClr>
                          </a:solidFill>
                          <a:effectLst/>
                          <a:latin typeface="+mj-lt"/>
                          <a:ea typeface="Times New Roman" panose="02020603050405020304" pitchFamily="18" charset="0"/>
                        </a:rPr>
                        <a:t>(N=422)</a:t>
                      </a:r>
                    </a:p>
                  </a:txBody>
                  <a:tcPr marL="45357" marR="45357" marT="45357" marB="45357" anchor="ctr"/>
                </a:tc>
                <a:extLst>
                  <a:ext uri="{0D108BD9-81ED-4DB2-BD59-A6C34878D82A}">
                    <a16:rowId xmlns:a16="http://schemas.microsoft.com/office/drawing/2014/main" xmlns="" val="730334309"/>
                  </a:ext>
                </a:extLst>
              </a:tr>
              <a:tr h="501028">
                <a:tc>
                  <a:txBody>
                    <a:bodyPr/>
                    <a:lstStyle/>
                    <a:p>
                      <a:pPr marL="0" marR="0">
                        <a:spcBef>
                          <a:spcPts val="0"/>
                        </a:spcBef>
                        <a:spcAft>
                          <a:spcPts val="0"/>
                        </a:spcAft>
                      </a:pPr>
                      <a:r>
                        <a:rPr lang="en-US" sz="1100" b="1" dirty="0">
                          <a:solidFill>
                            <a:schemeClr val="bg1"/>
                          </a:solidFill>
                          <a:effectLst/>
                        </a:rPr>
                        <a:t>Implant Rate </a:t>
                      </a:r>
                    </a:p>
                    <a:p>
                      <a:pPr marL="0" marR="0">
                        <a:spcBef>
                          <a:spcPts val="0"/>
                        </a:spcBef>
                        <a:spcAft>
                          <a:spcPts val="0"/>
                        </a:spcAft>
                      </a:pPr>
                      <a:r>
                        <a:rPr lang="en-US" sz="1000" b="0" dirty="0">
                          <a:solidFill>
                            <a:schemeClr val="bg1"/>
                          </a:solidFill>
                          <a:effectLst/>
                        </a:rPr>
                        <a:t>% (n/N) [95% Confidence Interval]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accent4">
                              <a:lumMod val="50000"/>
                            </a:schemeClr>
                          </a:solidFill>
                          <a:effectLst/>
                          <a:latin typeface="+mj-lt"/>
                          <a:ea typeface="+mn-ea"/>
                          <a:cs typeface="+mn-cs"/>
                        </a:rPr>
                        <a:t>95.3%</a:t>
                      </a:r>
                      <a:r>
                        <a:rPr lang="en-US" sz="1100" kern="1200" baseline="30000" dirty="0">
                          <a:solidFill>
                            <a:schemeClr val="accent4">
                              <a:lumMod val="50000"/>
                            </a:schemeClr>
                          </a:solidFill>
                          <a:effectLst/>
                          <a:latin typeface="+mj-lt"/>
                          <a:ea typeface="+mn-ea"/>
                          <a:cs typeface="+mn-cs"/>
                        </a:rPr>
                        <a:t>1</a:t>
                      </a:r>
                      <a:r>
                        <a:rPr lang="en-US" sz="1100" kern="1200" dirty="0">
                          <a:solidFill>
                            <a:schemeClr val="accent4">
                              <a:lumMod val="50000"/>
                            </a:schemeClr>
                          </a:solidFill>
                          <a:effectLst/>
                          <a:latin typeface="+mj-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accent4">
                              <a:lumMod val="50000"/>
                            </a:schemeClr>
                          </a:solidFill>
                          <a:effectLst/>
                          <a:latin typeface="+mj-lt"/>
                          <a:ea typeface="+mn-ea"/>
                          <a:cs typeface="+mn-cs"/>
                        </a:rPr>
                        <a:t>(121/127)</a:t>
                      </a:r>
                      <a:endParaRPr lang="en-US" sz="1100" b="0" kern="1200" dirty="0">
                        <a:solidFill>
                          <a:schemeClr val="accent4">
                            <a:lumMod val="50000"/>
                          </a:schemeClr>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100" b="0" dirty="0">
                          <a:solidFill>
                            <a:schemeClr val="accent4">
                              <a:lumMod val="50000"/>
                            </a:schemeClr>
                          </a:solidFill>
                          <a:effectLst/>
                          <a:latin typeface="+mj-lt"/>
                          <a:ea typeface="Times New Roman" panose="02020603050405020304" pitchFamily="18" charset="0"/>
                        </a:rPr>
                        <a:t>NA</a:t>
                      </a:r>
                    </a:p>
                  </a:txBody>
                  <a:tcPr marL="45357" marR="45357" marT="45357" marB="45357" anchor="ctr"/>
                </a:tc>
                <a:tc>
                  <a:txBody>
                    <a:bodyPr/>
                    <a:lstStyle/>
                    <a:p>
                      <a:pPr marL="0" marR="0" algn="ctr">
                        <a:spcBef>
                          <a:spcPts val="0"/>
                        </a:spcBef>
                        <a:spcAft>
                          <a:spcPts val="0"/>
                        </a:spcAft>
                      </a:pPr>
                      <a:r>
                        <a:rPr lang="en-US" sz="1100" dirty="0">
                          <a:solidFill>
                            <a:schemeClr val="accent6">
                              <a:lumMod val="50000"/>
                            </a:schemeClr>
                          </a:solidFill>
                          <a:effectLst/>
                          <a:latin typeface="+mj-lt"/>
                        </a:rPr>
                        <a:t>99.5% (420/422)</a:t>
                      </a:r>
                      <a:br>
                        <a:rPr lang="en-US" sz="1100" dirty="0">
                          <a:solidFill>
                            <a:schemeClr val="accent6">
                              <a:lumMod val="50000"/>
                            </a:schemeClr>
                          </a:solidFill>
                          <a:effectLst/>
                          <a:latin typeface="+mj-lt"/>
                        </a:rPr>
                      </a:br>
                      <a:r>
                        <a:rPr lang="en-US" sz="1100" dirty="0">
                          <a:solidFill>
                            <a:schemeClr val="accent6">
                              <a:lumMod val="50000"/>
                            </a:schemeClr>
                          </a:solidFill>
                          <a:effectLst/>
                          <a:latin typeface="+mj-lt"/>
                        </a:rPr>
                        <a:t>[98.3%, 99.9%] </a:t>
                      </a:r>
                      <a:endParaRPr lang="en-US" sz="1100" b="0" dirty="0">
                        <a:solidFill>
                          <a:schemeClr val="accent6">
                            <a:lumMod val="50000"/>
                          </a:schemeClr>
                        </a:solidFill>
                        <a:effectLst/>
                        <a:latin typeface="+mj-lt"/>
                        <a:ea typeface="Times New Roman" panose="02020603050405020304" pitchFamily="18" charset="0"/>
                      </a:endParaRPr>
                    </a:p>
                  </a:txBody>
                  <a:tcPr marL="45357" marR="45357" marT="45357" marB="45357" anchor="ctr"/>
                </a:tc>
                <a:extLst>
                  <a:ext uri="{0D108BD9-81ED-4DB2-BD59-A6C34878D82A}">
                    <a16:rowId xmlns:a16="http://schemas.microsoft.com/office/drawing/2014/main" xmlns="" val="525059908"/>
                  </a:ext>
                </a:extLst>
              </a:tr>
              <a:tr h="698195">
                <a:tc>
                  <a:txBody>
                    <a:bodyPr/>
                    <a:lstStyle/>
                    <a:p>
                      <a:pPr marL="0" marR="0">
                        <a:spcBef>
                          <a:spcPts val="0"/>
                        </a:spcBef>
                        <a:spcAft>
                          <a:spcPts val="0"/>
                        </a:spcAft>
                      </a:pPr>
                      <a:r>
                        <a:rPr lang="en-US" sz="1100" b="1" kern="1200" dirty="0">
                          <a:solidFill>
                            <a:schemeClr val="bg1"/>
                          </a:solidFill>
                          <a:effectLst/>
                        </a:rPr>
                        <a:t>Acute Procedural Success (APS)*</a:t>
                      </a:r>
                      <a:r>
                        <a:rPr lang="en-US" sz="1200" b="1" kern="1200" dirty="0">
                          <a:solidFill>
                            <a:schemeClr val="bg1"/>
                          </a:solidFill>
                          <a:effectLst/>
                        </a:rPr>
                        <a:t/>
                      </a:r>
                      <a:br>
                        <a:rPr lang="en-US" sz="1200" b="1" kern="1200" dirty="0">
                          <a:solidFill>
                            <a:schemeClr val="bg1"/>
                          </a:solidFill>
                          <a:effectLst/>
                        </a:rPr>
                      </a:br>
                      <a:r>
                        <a:rPr lang="en-US" sz="1000" b="0" dirty="0">
                          <a:solidFill>
                            <a:schemeClr val="bg1"/>
                          </a:solidFill>
                          <a:effectLst/>
                        </a:rPr>
                        <a:t>% (n/N)</a:t>
                      </a:r>
                      <a:r>
                        <a:rPr lang="en-US" sz="1000" b="0" kern="1200" dirty="0">
                          <a:solidFill>
                            <a:schemeClr val="bg1"/>
                          </a:solidFill>
                          <a:effectLst/>
                        </a:rPr>
                        <a:t> [95% Confidence Interval] </a:t>
                      </a:r>
                      <a:endParaRPr lang="en-US" sz="12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r>
                        <a:rPr lang="en-US" sz="1100" b="0" kern="1200" dirty="0">
                          <a:solidFill>
                            <a:schemeClr val="accent4">
                              <a:lumMod val="50000"/>
                            </a:schemeClr>
                          </a:solidFill>
                          <a:effectLst/>
                          <a:latin typeface="+mj-lt"/>
                          <a:ea typeface="Times New Roman" panose="02020603050405020304" pitchFamily="18" charset="0"/>
                          <a:cs typeface="+mn-cs"/>
                        </a:rPr>
                        <a:t>NA</a:t>
                      </a: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accent4">
                              <a:lumMod val="50000"/>
                            </a:schemeClr>
                          </a:solidFill>
                          <a:effectLst/>
                          <a:latin typeface="+mj-lt"/>
                          <a:ea typeface="+mn-ea"/>
                          <a:cs typeface="+mn-cs"/>
                        </a:rPr>
                        <a:t>91.8%</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accent4">
                              <a:lumMod val="50000"/>
                            </a:schemeClr>
                          </a:solidFill>
                          <a:latin typeface="+mj-lt"/>
                          <a:ea typeface="+mn-ea"/>
                          <a:cs typeface="+mn-cs"/>
                        </a:rPr>
                        <a:t>(2,709/2,952)</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accent4">
                              <a:lumMod val="50000"/>
                            </a:schemeClr>
                          </a:solidFill>
                          <a:effectLst/>
                          <a:latin typeface="+mj-lt"/>
                          <a:ea typeface="+mn-ea"/>
                          <a:cs typeface="+mn-cs"/>
                        </a:rPr>
                        <a:t>Site-Reported</a:t>
                      </a:r>
                      <a:endParaRPr lang="en-US" sz="1100" b="1" kern="1200" dirty="0">
                        <a:solidFill>
                          <a:schemeClr val="accent4">
                            <a:lumMod val="50000"/>
                          </a:schemeClr>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100" b="1" dirty="0">
                          <a:solidFill>
                            <a:schemeClr val="accent6">
                              <a:lumMod val="50000"/>
                            </a:schemeClr>
                          </a:solidFill>
                          <a:effectLst/>
                          <a:latin typeface="+mj-lt"/>
                        </a:rPr>
                        <a:t>94.5% (396/419)</a:t>
                      </a:r>
                      <a:br>
                        <a:rPr lang="en-US" sz="1100" b="1" dirty="0">
                          <a:solidFill>
                            <a:schemeClr val="accent6">
                              <a:lumMod val="50000"/>
                            </a:schemeClr>
                          </a:solidFill>
                          <a:effectLst/>
                          <a:latin typeface="+mj-lt"/>
                        </a:rPr>
                      </a:br>
                      <a:r>
                        <a:rPr lang="en-US" sz="1100" dirty="0">
                          <a:solidFill>
                            <a:schemeClr val="accent6">
                              <a:lumMod val="50000"/>
                            </a:schemeClr>
                          </a:solidFill>
                          <a:effectLst/>
                          <a:latin typeface="+mj-lt"/>
                        </a:rPr>
                        <a:t>[91.9%, 96.5%] </a:t>
                      </a:r>
                    </a:p>
                    <a:p>
                      <a:pPr marL="0" marR="0" algn="ctr">
                        <a:spcBef>
                          <a:spcPts val="0"/>
                        </a:spcBef>
                        <a:spcAft>
                          <a:spcPts val="0"/>
                        </a:spcAft>
                      </a:pPr>
                      <a:r>
                        <a:rPr lang="en-US" sz="1100" b="0" dirty="0">
                          <a:solidFill>
                            <a:schemeClr val="accent6">
                              <a:lumMod val="50000"/>
                            </a:schemeClr>
                          </a:solidFill>
                          <a:effectLst/>
                          <a:latin typeface="+mj-lt"/>
                          <a:ea typeface="Times New Roman" panose="02020603050405020304" pitchFamily="18" charset="0"/>
                        </a:rPr>
                        <a:t>(ECL)</a:t>
                      </a:r>
                    </a:p>
                  </a:txBody>
                  <a:tcPr marL="45357" marR="45357" marT="45357" marB="45357" anchor="ctr"/>
                </a:tc>
                <a:extLst>
                  <a:ext uri="{0D108BD9-81ED-4DB2-BD59-A6C34878D82A}">
                    <a16:rowId xmlns:a16="http://schemas.microsoft.com/office/drawing/2014/main" xmlns="" val="21605807"/>
                  </a:ext>
                </a:extLst>
              </a:tr>
              <a:tr h="4831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n-lt"/>
                          <a:ea typeface="+mn-ea"/>
                          <a:cs typeface="+mn-cs"/>
                        </a:rPr>
                        <a:t>Fluoroscopy Time (min)</a:t>
                      </a:r>
                      <a:r>
                        <a:rPr kumimoji="0" lang="en-US" sz="1200" b="1" i="0" u="none" strike="noStrike" kern="1200" cap="none" spc="0" normalizeH="0" baseline="0" noProof="0" dirty="0">
                          <a:ln>
                            <a:noFill/>
                          </a:ln>
                          <a:solidFill>
                            <a:schemeClr val="bg1"/>
                          </a:solidFill>
                          <a:effectLst/>
                          <a:uLnTx/>
                          <a:uFillTx/>
                          <a:latin typeface="+mn-lt"/>
                          <a:ea typeface="+mn-ea"/>
                          <a:cs typeface="+mn-cs"/>
                        </a:rPr>
                        <a:t/>
                      </a:r>
                      <a:br>
                        <a:rPr kumimoji="0" lang="en-US" sz="1200" b="1" i="0" u="none" strike="noStrike" kern="1200" cap="none" spc="0" normalizeH="0" baseline="0" noProof="0" dirty="0">
                          <a:ln>
                            <a:noFill/>
                          </a:ln>
                          <a:solidFill>
                            <a:schemeClr val="bg1"/>
                          </a:solidFill>
                          <a:effectLst/>
                          <a:uLnTx/>
                          <a:uFillTx/>
                          <a:latin typeface="+mn-lt"/>
                          <a:ea typeface="+mn-ea"/>
                          <a:cs typeface="+mn-cs"/>
                        </a:rPr>
                      </a:br>
                      <a:r>
                        <a:rPr lang="en-US" sz="1000" b="0" kern="1200" dirty="0">
                          <a:solidFill>
                            <a:schemeClr val="bg1"/>
                          </a:solidFill>
                          <a:effectLst/>
                        </a:rPr>
                        <a:t>Median [Inter-Quartile Range]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marL="45357" marR="45357" marT="45357" marB="45357"/>
                </a:tc>
                <a:tc>
                  <a:txBody>
                    <a:bodyPr/>
                    <a:lstStyle/>
                    <a:p>
                      <a:pPr marL="0" marR="0" algn="ctr">
                        <a:spcBef>
                          <a:spcPts val="0"/>
                        </a:spcBef>
                        <a:spcAft>
                          <a:spcPts val="0"/>
                        </a:spcAft>
                      </a:pPr>
                      <a:r>
                        <a:rPr lang="en-US" sz="1100" b="0" kern="1200" dirty="0">
                          <a:solidFill>
                            <a:schemeClr val="accent4">
                              <a:lumMod val="50000"/>
                            </a:schemeClr>
                          </a:solidFill>
                          <a:effectLst/>
                          <a:latin typeface="+mj-lt"/>
                          <a:ea typeface="+mn-ea"/>
                          <a:cs typeface="+mn-cs"/>
                        </a:rPr>
                        <a:t>39.0</a:t>
                      </a:r>
                      <a:r>
                        <a:rPr lang="en-US" sz="1100" b="0" kern="1200" baseline="30000" dirty="0">
                          <a:solidFill>
                            <a:schemeClr val="accent4">
                              <a:lumMod val="50000"/>
                            </a:schemeClr>
                          </a:solidFill>
                          <a:effectLst/>
                          <a:latin typeface="+mj-lt"/>
                          <a:ea typeface="+mn-ea"/>
                          <a:cs typeface="+mn-cs"/>
                        </a:rPr>
                        <a:t>2</a:t>
                      </a:r>
                      <a:r>
                        <a:rPr lang="en-US" sz="1100" b="0" kern="1200" dirty="0">
                          <a:solidFill>
                            <a:schemeClr val="accent4">
                              <a:lumMod val="50000"/>
                            </a:schemeClr>
                          </a:solidFill>
                          <a:effectLst/>
                          <a:latin typeface="+mj-lt"/>
                          <a:ea typeface="+mn-ea"/>
                          <a:cs typeface="+mn-cs"/>
                        </a:rPr>
                        <a:t> [NA]</a:t>
                      </a:r>
                    </a:p>
                  </a:txBody>
                  <a:tcPr marL="45357" marR="45357" marT="45357" marB="45357" anchor="ctr"/>
                </a:tc>
                <a:tc>
                  <a:txBody>
                    <a:bodyPr/>
                    <a:lstStyle/>
                    <a:p>
                      <a:pPr marL="0" marR="0" algn="ctr">
                        <a:spcBef>
                          <a:spcPts val="0"/>
                        </a:spcBef>
                        <a:spcAft>
                          <a:spcPts val="0"/>
                        </a:spcAft>
                      </a:pPr>
                      <a:r>
                        <a:rPr lang="en-US" sz="1100" b="0" kern="1200" dirty="0">
                          <a:solidFill>
                            <a:schemeClr val="accent4">
                              <a:lumMod val="50000"/>
                            </a:schemeClr>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100" b="0" kern="1200" dirty="0">
                          <a:solidFill>
                            <a:schemeClr val="accent6">
                              <a:lumMod val="50000"/>
                            </a:schemeClr>
                          </a:solidFill>
                          <a:effectLst/>
                          <a:latin typeface="+mj-lt"/>
                          <a:ea typeface="+mn-ea"/>
                          <a:cs typeface="+mn-cs"/>
                        </a:rPr>
                        <a:t>18.0 [11.3-27.0]</a:t>
                      </a:r>
                    </a:p>
                  </a:txBody>
                  <a:tcPr marL="45357" marR="45357" marT="45357" marB="45357" anchor="ctr"/>
                </a:tc>
                <a:extLst>
                  <a:ext uri="{0D108BD9-81ED-4DB2-BD59-A6C34878D82A}">
                    <a16:rowId xmlns:a16="http://schemas.microsoft.com/office/drawing/2014/main" xmlns="" val="2461156455"/>
                  </a:ext>
                </a:extLst>
              </a:tr>
              <a:tr h="483104">
                <a:tc>
                  <a:txBody>
                    <a:bodyPr/>
                    <a:lstStyle/>
                    <a:p>
                      <a:pPr marL="0" marR="0">
                        <a:spcBef>
                          <a:spcPts val="0"/>
                        </a:spcBef>
                        <a:spcAft>
                          <a:spcPts val="0"/>
                        </a:spcAft>
                      </a:pPr>
                      <a:r>
                        <a:rPr lang="en-US" sz="1100" b="1" kern="1200" dirty="0">
                          <a:solidFill>
                            <a:schemeClr val="bg1"/>
                          </a:solidFill>
                          <a:effectLst/>
                          <a:latin typeface="+mn-lt"/>
                          <a:ea typeface="+mn-ea"/>
                          <a:cs typeface="+mn-cs"/>
                        </a:rPr>
                        <a:t>Procedure Time (</a:t>
                      </a:r>
                      <a:r>
                        <a:rPr lang="en-US" sz="1100" b="1" kern="1200" dirty="0">
                          <a:solidFill>
                            <a:schemeClr val="bg1"/>
                          </a:solidFill>
                          <a:effectLst/>
                        </a:rPr>
                        <a:t>min)</a:t>
                      </a:r>
                      <a:r>
                        <a:rPr lang="en-US" sz="1200" b="1" kern="1200" dirty="0">
                          <a:solidFill>
                            <a:schemeClr val="bg1"/>
                          </a:solidFill>
                          <a:effectLst/>
                        </a:rPr>
                        <a:t/>
                      </a:r>
                      <a:br>
                        <a:rPr lang="en-US" sz="1200" b="1" kern="1200" dirty="0">
                          <a:solidFill>
                            <a:schemeClr val="bg1"/>
                          </a:solidFill>
                          <a:effectLst/>
                        </a:rPr>
                      </a:br>
                      <a:r>
                        <a:rPr lang="en-US" sz="1000" b="0" kern="1200" dirty="0">
                          <a:solidFill>
                            <a:schemeClr val="bg1"/>
                          </a:solidFill>
                          <a:effectLst/>
                        </a:rPr>
                        <a:t>Median [Inter-Quartile Range]</a:t>
                      </a:r>
                      <a:endParaRPr lang="en-US" sz="12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r>
                        <a:rPr lang="en-US" sz="1100" b="0" kern="1200" dirty="0">
                          <a:solidFill>
                            <a:schemeClr val="accent4">
                              <a:lumMod val="50000"/>
                            </a:schemeClr>
                          </a:solidFill>
                          <a:effectLst/>
                          <a:latin typeface="+mj-lt"/>
                          <a:ea typeface="+mn-ea"/>
                          <a:cs typeface="+mn-cs"/>
                        </a:rPr>
                        <a:t>134</a:t>
                      </a:r>
                      <a:r>
                        <a:rPr lang="en-US" sz="1100" b="0" kern="1200" baseline="30000" dirty="0">
                          <a:solidFill>
                            <a:schemeClr val="accent4">
                              <a:lumMod val="50000"/>
                            </a:schemeClr>
                          </a:solidFill>
                          <a:effectLst/>
                          <a:latin typeface="+mj-lt"/>
                          <a:ea typeface="+mn-ea"/>
                          <a:cs typeface="+mn-cs"/>
                        </a:rPr>
                        <a:t>2</a:t>
                      </a:r>
                      <a:r>
                        <a:rPr lang="en-US" sz="1100" b="0" kern="1200" dirty="0">
                          <a:solidFill>
                            <a:schemeClr val="accent4">
                              <a:lumMod val="50000"/>
                            </a:schemeClr>
                          </a:solidFill>
                          <a:effectLst/>
                          <a:latin typeface="+mj-lt"/>
                          <a:ea typeface="+mn-ea"/>
                          <a:cs typeface="+mn-cs"/>
                        </a:rPr>
                        <a:t> [NA]</a:t>
                      </a:r>
                    </a:p>
                  </a:txBody>
                  <a:tcPr marL="45357" marR="45357" marT="45357" marB="45357" anchor="ctr"/>
                </a:tc>
                <a:tc>
                  <a:txBody>
                    <a:bodyPr/>
                    <a:lstStyle/>
                    <a:p>
                      <a:pPr marL="0" marR="0" algn="ctr">
                        <a:spcBef>
                          <a:spcPts val="0"/>
                        </a:spcBef>
                        <a:spcAft>
                          <a:spcPts val="0"/>
                        </a:spcAft>
                      </a:pPr>
                      <a:r>
                        <a:rPr lang="en-US" sz="1100" b="0" kern="1200" dirty="0">
                          <a:solidFill>
                            <a:schemeClr val="accent4">
                              <a:lumMod val="50000"/>
                            </a:schemeClr>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100" kern="1200" dirty="0">
                          <a:solidFill>
                            <a:schemeClr val="accent6">
                              <a:lumMod val="50000"/>
                            </a:schemeClr>
                          </a:solidFill>
                          <a:effectLst/>
                          <a:latin typeface="+mj-lt"/>
                        </a:rPr>
                        <a:t>82.0 [53.0- 120.0] </a:t>
                      </a:r>
                      <a:endParaRPr lang="en-US" sz="1100" b="0" kern="1200" dirty="0">
                        <a:solidFill>
                          <a:schemeClr val="accent6">
                            <a:lumMod val="50000"/>
                          </a:schemeClr>
                        </a:solidFill>
                        <a:effectLst/>
                        <a:latin typeface="+mj-lt"/>
                        <a:ea typeface="+mn-ea"/>
                        <a:cs typeface="+mn-cs"/>
                      </a:endParaRPr>
                    </a:p>
                  </a:txBody>
                  <a:tcPr marL="45357" marR="45357" marT="45357" marB="45357" anchor="ctr"/>
                </a:tc>
                <a:extLst>
                  <a:ext uri="{0D108BD9-81ED-4DB2-BD59-A6C34878D82A}">
                    <a16:rowId xmlns:a16="http://schemas.microsoft.com/office/drawing/2014/main" xmlns="" val="2515814914"/>
                  </a:ext>
                </a:extLst>
              </a:tr>
              <a:tr h="483104">
                <a:tc>
                  <a:txBody>
                    <a:bodyPr/>
                    <a:lstStyle/>
                    <a:p>
                      <a:pPr marL="0" marR="0">
                        <a:spcBef>
                          <a:spcPts val="0"/>
                        </a:spcBef>
                        <a:spcAft>
                          <a:spcPts val="0"/>
                        </a:spcAft>
                      </a:pPr>
                      <a:r>
                        <a:rPr lang="en-US" sz="1100" b="1" kern="1200" dirty="0">
                          <a:solidFill>
                            <a:schemeClr val="bg1"/>
                          </a:solidFill>
                          <a:effectLst/>
                          <a:latin typeface="+mn-lt"/>
                          <a:ea typeface="+mn-ea"/>
                          <a:cs typeface="+mn-cs"/>
                        </a:rPr>
                        <a:t>Length of Stay in Hospital for Index Procedure (days)</a:t>
                      </a:r>
                    </a:p>
                    <a:p>
                      <a:pPr marL="0" marR="0" algn="l" defTabSz="457200" rtl="0" eaLnBrk="1" latinLnBrk="0" hangingPunct="1">
                        <a:spcBef>
                          <a:spcPts val="0"/>
                        </a:spcBef>
                        <a:spcAft>
                          <a:spcPts val="0"/>
                        </a:spcAft>
                      </a:pPr>
                      <a:r>
                        <a:rPr lang="en-US" sz="1000" b="0" kern="1200" dirty="0">
                          <a:solidFill>
                            <a:schemeClr val="bg1"/>
                          </a:solidFill>
                          <a:effectLst/>
                        </a:rPr>
                        <a:t>Median [Inter-Quartile Range]</a:t>
                      </a:r>
                      <a:endParaRPr lang="en-US" sz="12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endParaRPr lang="en-US" sz="1100" kern="1200" dirty="0">
                        <a:solidFill>
                          <a:schemeClr val="accent4">
                            <a:lumMod val="50000"/>
                          </a:schemeClr>
                        </a:solidFill>
                        <a:effectLst/>
                        <a:latin typeface="+mj-lt"/>
                        <a:ea typeface="+mn-ea"/>
                        <a:cs typeface="+mn-cs"/>
                      </a:endParaRPr>
                    </a:p>
                    <a:p>
                      <a:pPr marL="0" marR="0" algn="ctr">
                        <a:spcBef>
                          <a:spcPts val="0"/>
                        </a:spcBef>
                        <a:spcAft>
                          <a:spcPts val="0"/>
                        </a:spcAft>
                      </a:pPr>
                      <a:r>
                        <a:rPr lang="en-US" sz="1100" kern="1200" dirty="0">
                          <a:solidFill>
                            <a:schemeClr val="accent4">
                              <a:lumMod val="50000"/>
                            </a:schemeClr>
                          </a:solidFill>
                          <a:effectLst/>
                          <a:latin typeface="+mj-lt"/>
                          <a:ea typeface="+mn-ea"/>
                          <a:cs typeface="+mn-cs"/>
                        </a:rPr>
                        <a:t>2.9 ± 3.1 days</a:t>
                      </a:r>
                      <a:r>
                        <a:rPr lang="en-US" sz="1100" kern="1200" baseline="30000" dirty="0">
                          <a:solidFill>
                            <a:schemeClr val="accent4">
                              <a:lumMod val="50000"/>
                            </a:schemeClr>
                          </a:solidFill>
                          <a:effectLst/>
                          <a:latin typeface="+mj-lt"/>
                          <a:ea typeface="+mn-ea"/>
                          <a:cs typeface="+mn-cs"/>
                        </a:rPr>
                        <a:t>1</a:t>
                      </a:r>
                      <a:r>
                        <a:rPr lang="en-US" sz="1100" kern="1200" dirty="0">
                          <a:solidFill>
                            <a:schemeClr val="accent4">
                              <a:lumMod val="50000"/>
                            </a:schemeClr>
                          </a:solidFill>
                          <a:effectLst/>
                          <a:latin typeface="+mj-lt"/>
                          <a:ea typeface="+mn-ea"/>
                          <a:cs typeface="+mn-cs"/>
                        </a:rPr>
                        <a:t> (mean </a:t>
                      </a:r>
                      <a:r>
                        <a:rPr lang="en-US" sz="1100" kern="1200" dirty="0">
                          <a:solidFill>
                            <a:schemeClr val="accent4">
                              <a:lumMod val="50000"/>
                            </a:schemeClr>
                          </a:solidFill>
                          <a:effectLst/>
                          <a:latin typeface="+mn-lt"/>
                          <a:ea typeface="+mn-ea"/>
                          <a:cs typeface="+mn-cs"/>
                        </a:rPr>
                        <a:t>± </a:t>
                      </a:r>
                      <a:r>
                        <a:rPr lang="en-US" sz="1100" kern="1200" dirty="0" err="1">
                          <a:solidFill>
                            <a:schemeClr val="accent4">
                              <a:lumMod val="50000"/>
                            </a:schemeClr>
                          </a:solidFill>
                          <a:effectLst/>
                          <a:latin typeface="+mn-lt"/>
                          <a:ea typeface="+mn-ea"/>
                          <a:cs typeface="+mn-cs"/>
                        </a:rPr>
                        <a:t>sd</a:t>
                      </a:r>
                      <a:r>
                        <a:rPr lang="en-US" sz="1100" kern="1200" dirty="0">
                          <a:solidFill>
                            <a:schemeClr val="accent4">
                              <a:lumMod val="50000"/>
                            </a:schemeClr>
                          </a:solidFill>
                          <a:effectLst/>
                          <a:latin typeface="+mn-lt"/>
                          <a:ea typeface="+mn-ea"/>
                          <a:cs typeface="+mn-cs"/>
                        </a:rPr>
                        <a:t>)</a:t>
                      </a:r>
                      <a:endParaRPr lang="en-US" sz="1100" kern="1200" dirty="0">
                        <a:solidFill>
                          <a:schemeClr val="accent4">
                            <a:lumMod val="50000"/>
                          </a:schemeClr>
                        </a:solidFill>
                        <a:effectLst/>
                        <a:latin typeface="+mj-lt"/>
                        <a:ea typeface="+mn-ea"/>
                        <a:cs typeface="+mn-cs"/>
                      </a:endParaRPr>
                    </a:p>
                  </a:txBody>
                  <a:tcPr marL="45357" marR="45357" marT="45357" marB="45357" anchor="ctr"/>
                </a:tc>
                <a:tc>
                  <a:txBody>
                    <a:bodyPr/>
                    <a:lstStyle/>
                    <a:p>
                      <a:pPr marL="0" marR="0" algn="ctr">
                        <a:spcBef>
                          <a:spcPts val="0"/>
                        </a:spcBef>
                        <a:spcAft>
                          <a:spcPts val="0"/>
                        </a:spcAft>
                      </a:pPr>
                      <a:endParaRPr lang="en-US" sz="1100" b="0" i="0" u="none" strike="noStrike" kern="1200" baseline="0" dirty="0">
                        <a:solidFill>
                          <a:schemeClr val="accent4">
                            <a:lumMod val="50000"/>
                          </a:schemeClr>
                        </a:solidFill>
                        <a:latin typeface="+mj-lt"/>
                        <a:ea typeface="+mn-ea"/>
                        <a:cs typeface="+mn-cs"/>
                      </a:endParaRPr>
                    </a:p>
                    <a:p>
                      <a:pPr marL="0" marR="0" algn="ctr">
                        <a:spcBef>
                          <a:spcPts val="0"/>
                        </a:spcBef>
                        <a:spcAft>
                          <a:spcPts val="0"/>
                        </a:spcAft>
                      </a:pPr>
                      <a:r>
                        <a:rPr lang="en-US" sz="1100" b="0" i="0" u="none" strike="noStrike" kern="1200" baseline="0" dirty="0">
                          <a:solidFill>
                            <a:schemeClr val="accent4">
                              <a:lumMod val="50000"/>
                            </a:schemeClr>
                          </a:solidFill>
                          <a:latin typeface="+mj-lt"/>
                          <a:ea typeface="+mn-ea"/>
                          <a:cs typeface="+mn-cs"/>
                        </a:rPr>
                        <a:t>2.0 [1.0–5.0]</a:t>
                      </a:r>
                      <a:endParaRPr lang="en-US" sz="1100" kern="1200" dirty="0">
                        <a:solidFill>
                          <a:schemeClr val="accent4">
                            <a:lumMod val="50000"/>
                          </a:schemeClr>
                        </a:solidFill>
                        <a:effectLst/>
                        <a:latin typeface="+mj-lt"/>
                        <a:ea typeface="+mn-ea"/>
                        <a:cs typeface="+mn-cs"/>
                      </a:endParaRPr>
                    </a:p>
                  </a:txBody>
                  <a:tcPr marL="45357" marR="45357" marT="45357" marB="45357" anchor="ctr"/>
                </a:tc>
                <a:tc>
                  <a:txBody>
                    <a:bodyPr/>
                    <a:lstStyle/>
                    <a:p>
                      <a:pPr marL="0" marR="0" algn="ctr">
                        <a:spcBef>
                          <a:spcPts val="0"/>
                        </a:spcBef>
                        <a:spcAft>
                          <a:spcPts val="0"/>
                        </a:spcAft>
                      </a:pPr>
                      <a:endParaRPr lang="en-US" sz="1100" kern="1200" dirty="0">
                        <a:solidFill>
                          <a:schemeClr val="accent6">
                            <a:lumMod val="50000"/>
                          </a:schemeClr>
                        </a:solidFill>
                        <a:effectLst/>
                        <a:latin typeface="+mj-lt"/>
                        <a:ea typeface="+mn-ea"/>
                        <a:cs typeface="+mn-cs"/>
                      </a:endParaRPr>
                    </a:p>
                    <a:p>
                      <a:pPr marL="0" marR="0" algn="ctr">
                        <a:spcBef>
                          <a:spcPts val="0"/>
                        </a:spcBef>
                        <a:spcAft>
                          <a:spcPts val="0"/>
                        </a:spcAft>
                      </a:pPr>
                      <a:r>
                        <a:rPr lang="en-US" sz="1100" kern="1200" dirty="0">
                          <a:solidFill>
                            <a:schemeClr val="accent6">
                              <a:lumMod val="50000"/>
                            </a:schemeClr>
                          </a:solidFill>
                          <a:effectLst/>
                          <a:latin typeface="+mj-lt"/>
                          <a:ea typeface="+mn-ea"/>
                          <a:cs typeface="+mn-cs"/>
                        </a:rPr>
                        <a:t>1.0 [1.0-3.0] (US)</a:t>
                      </a:r>
                    </a:p>
                  </a:txBody>
                  <a:tcPr marL="45357" marR="45357" marT="45357" marB="45357" anchor="ctr"/>
                </a:tc>
                <a:extLst>
                  <a:ext uri="{0D108BD9-81ED-4DB2-BD59-A6C34878D82A}">
                    <a16:rowId xmlns:a16="http://schemas.microsoft.com/office/drawing/2014/main" xmlns="" val="4106647119"/>
                  </a:ext>
                </a:extLst>
              </a:tr>
            </a:tbl>
          </a:graphicData>
        </a:graphic>
      </p:graphicFrame>
      <p:sp>
        <p:nvSpPr>
          <p:cNvPr id="5" name="Rectangle 4">
            <a:extLst>
              <a:ext uri="{FF2B5EF4-FFF2-40B4-BE49-F238E27FC236}">
                <a16:creationId xmlns:a16="http://schemas.microsoft.com/office/drawing/2014/main" xmlns="" id="{947991E4-FEA1-4669-A8AC-06A8B2173010}"/>
              </a:ext>
            </a:extLst>
          </p:cNvPr>
          <p:cNvSpPr/>
          <p:nvPr/>
        </p:nvSpPr>
        <p:spPr>
          <a:xfrm>
            <a:off x="207390" y="4107461"/>
            <a:ext cx="5617969" cy="769441"/>
          </a:xfrm>
          <a:prstGeom prst="rect">
            <a:avLst/>
          </a:prstGeom>
        </p:spPr>
        <p:txBody>
          <a:bodyPr wrap="square">
            <a:spAutoFit/>
          </a:bodyPr>
          <a:lstStyle/>
          <a:p>
            <a:pPr marL="173038"/>
            <a:r>
              <a:rPr lang="en-US" sz="1000" dirty="0">
                <a:solidFill>
                  <a:schemeClr val="tx1"/>
                </a:solidFill>
              </a:rPr>
              <a:t>*APS defined as successful implantation of the MitraClip® device with resulting MR severity of 2+ or less on discharge Echocardiogram (30-day echocardiogram was used if discharge is unavailable or uninterpretable). Subjects who die or undergo mitral valve surgery before discharge are considered to be an APS failure</a:t>
            </a:r>
          </a:p>
          <a:p>
            <a:pPr marL="360363" indent="-176213"/>
            <a:endParaRPr lang="en-US" sz="400" dirty="0">
              <a:solidFill>
                <a:schemeClr val="tx1"/>
              </a:solidFill>
            </a:endParaRPr>
          </a:p>
        </p:txBody>
      </p:sp>
      <p:sp>
        <p:nvSpPr>
          <p:cNvPr id="8" name="Rectangle 7">
            <a:extLst>
              <a:ext uri="{FF2B5EF4-FFF2-40B4-BE49-F238E27FC236}">
                <a16:creationId xmlns:a16="http://schemas.microsoft.com/office/drawing/2014/main" xmlns="" id="{765C8628-B8AA-47BC-82D7-3F131BB5F1A8}"/>
              </a:ext>
            </a:extLst>
          </p:cNvPr>
          <p:cNvSpPr/>
          <p:nvPr/>
        </p:nvSpPr>
        <p:spPr>
          <a:xfrm>
            <a:off x="5524110" y="4107461"/>
            <a:ext cx="3332116" cy="810478"/>
          </a:xfrm>
          <a:prstGeom prst="rect">
            <a:avLst/>
          </a:prstGeom>
        </p:spPr>
        <p:txBody>
          <a:bodyPr wrap="square">
            <a:spAutoFit/>
          </a:bodyPr>
          <a:lstStyle/>
          <a:p>
            <a:pPr marL="184150"/>
            <a:r>
              <a:rPr lang="en-US" sz="1000" baseline="30000" dirty="0">
                <a:solidFill>
                  <a:schemeClr val="tx2"/>
                </a:solidFill>
              </a:rPr>
              <a:t>1</a:t>
            </a:r>
            <a:r>
              <a:rPr lang="en-US" sz="1000" dirty="0">
                <a:solidFill>
                  <a:schemeClr val="tx2"/>
                </a:solidFill>
              </a:rPr>
              <a:t>Lim et al. ACC 2018</a:t>
            </a:r>
          </a:p>
          <a:p>
            <a:pPr marL="184150"/>
            <a:r>
              <a:rPr lang="en-US" sz="1000" baseline="30000" dirty="0">
                <a:solidFill>
                  <a:schemeClr val="tx2"/>
                </a:solidFill>
              </a:rPr>
              <a:t>2</a:t>
            </a:r>
            <a:r>
              <a:rPr lang="en-US" sz="1000" dirty="0">
                <a:solidFill>
                  <a:schemeClr val="tx2"/>
                </a:solidFill>
              </a:rPr>
              <a:t>MitraClip Summary of Safety and Effectiveness for Prohibitive Risk DMR</a:t>
            </a:r>
          </a:p>
          <a:p>
            <a:pPr marL="184150"/>
            <a:r>
              <a:rPr lang="en-US" sz="1000" baseline="30000" dirty="0">
                <a:solidFill>
                  <a:schemeClr val="tx2"/>
                </a:solidFill>
              </a:rPr>
              <a:t>3</a:t>
            </a:r>
            <a:r>
              <a:rPr lang="en-US" sz="1000" dirty="0">
                <a:solidFill>
                  <a:schemeClr val="tx2"/>
                </a:solidFill>
              </a:rPr>
              <a:t>Sorajja et al. J Am Coll </a:t>
            </a:r>
            <a:r>
              <a:rPr lang="en-US" sz="1000" dirty="0" err="1">
                <a:solidFill>
                  <a:schemeClr val="tx2"/>
                </a:solidFill>
              </a:rPr>
              <a:t>Cardiol</a:t>
            </a:r>
            <a:r>
              <a:rPr lang="en-US" sz="1000" dirty="0">
                <a:solidFill>
                  <a:schemeClr val="tx2"/>
                </a:solidFill>
              </a:rPr>
              <a:t> 2017;70:2315–27)</a:t>
            </a:r>
          </a:p>
          <a:p>
            <a:pPr marL="184150"/>
            <a:endParaRPr lang="en-US" sz="1000" baseline="30000" dirty="0">
              <a:solidFill>
                <a:schemeClr val="tx2"/>
              </a:solidFill>
            </a:endParaRPr>
          </a:p>
        </p:txBody>
      </p:sp>
    </p:spTree>
    <p:extLst>
      <p:ext uri="{BB962C8B-B14F-4D97-AF65-F5344CB8AC3E}">
        <p14:creationId xmlns:p14="http://schemas.microsoft.com/office/powerpoint/2010/main" val="296267586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 xmlns:a16="http://schemas.microsoft.com/office/drawing/2014/main" id="{14BBEC5C-36F7-487C-A2B8-D1208CE986C0}"/>
              </a:ext>
            </a:extLst>
          </p:cNvPr>
          <p:cNvSpPr>
            <a:spLocks noChangeArrowheads="1"/>
          </p:cNvSpPr>
          <p:nvPr/>
        </p:nvSpPr>
        <p:spPr bwMode="auto">
          <a:xfrm>
            <a:off x="278673" y="721317"/>
            <a:ext cx="8586653" cy="4312268"/>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2" name="Title 1">
            <a:extLst>
              <a:ext uri="{FF2B5EF4-FFF2-40B4-BE49-F238E27FC236}">
                <a16:creationId xmlns="" xmlns:a16="http://schemas.microsoft.com/office/drawing/2014/main" id="{8A9559E0-8F60-40DB-B529-3044E58B78ED}"/>
              </a:ext>
            </a:extLst>
          </p:cNvPr>
          <p:cNvSpPr>
            <a:spLocks noGrp="1"/>
          </p:cNvSpPr>
          <p:nvPr>
            <p:ph type="title"/>
          </p:nvPr>
        </p:nvSpPr>
        <p:spPr>
          <a:xfrm>
            <a:off x="457200" y="205979"/>
            <a:ext cx="8229600" cy="493563"/>
          </a:xfrm>
        </p:spPr>
        <p:txBody>
          <a:bodyPr>
            <a:normAutofit/>
          </a:bodyPr>
          <a:lstStyle/>
          <a:p>
            <a:r>
              <a:rPr lang="en-US" dirty="0" err="1"/>
              <a:t>MitraClip</a:t>
            </a:r>
            <a:r>
              <a:rPr lang="en-US" dirty="0"/>
              <a:t> </a:t>
            </a:r>
            <a:r>
              <a:rPr lang="en-US" dirty="0" smtClean="0"/>
              <a:t>Type Used in </a:t>
            </a:r>
            <a:r>
              <a:rPr lang="en-US" dirty="0"/>
              <a:t>Subjects w/ Primary MR</a:t>
            </a:r>
          </a:p>
        </p:txBody>
      </p:sp>
      <p:graphicFrame>
        <p:nvGraphicFramePr>
          <p:cNvPr id="15" name="Chart 14">
            <a:extLst>
              <a:ext uri="{FF2B5EF4-FFF2-40B4-BE49-F238E27FC236}">
                <a16:creationId xmlns="" xmlns:a16="http://schemas.microsoft.com/office/drawing/2014/main" id="{900B4DC2-2CEA-4056-967B-62614CBD3EF1}"/>
              </a:ext>
            </a:extLst>
          </p:cNvPr>
          <p:cNvGraphicFramePr>
            <a:graphicFrameLocks/>
          </p:cNvGraphicFramePr>
          <p:nvPr>
            <p:extLst>
              <p:ext uri="{D42A27DB-BD31-4B8C-83A1-F6EECF244321}">
                <p14:modId xmlns:p14="http://schemas.microsoft.com/office/powerpoint/2010/main" val="2646144190"/>
              </p:ext>
            </p:extLst>
          </p:nvPr>
        </p:nvGraphicFramePr>
        <p:xfrm>
          <a:off x="2491065" y="863030"/>
          <a:ext cx="3739563" cy="34805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 xmlns:a16="http://schemas.microsoft.com/office/drawing/2014/main" id="{E4DA9415-927F-408C-960C-F0B9C0F9BAC2}"/>
              </a:ext>
            </a:extLst>
          </p:cNvPr>
          <p:cNvSpPr/>
          <p:nvPr/>
        </p:nvSpPr>
        <p:spPr>
          <a:xfrm>
            <a:off x="378590" y="4626677"/>
            <a:ext cx="8842802"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2"/>
                </a:solidFill>
              </a:rPr>
              <a:t>XTR was used more frequently to treat primary MR compared to NTR (p &lt; 0.0001)</a:t>
            </a:r>
            <a:endParaRPr lang="en-US" sz="1600" b="0" dirty="0">
              <a:solidFill>
                <a:schemeClr val="tx2"/>
              </a:solidFill>
            </a:endParaRPr>
          </a:p>
        </p:txBody>
      </p:sp>
    </p:spTree>
    <p:extLst>
      <p:ext uri="{BB962C8B-B14F-4D97-AF65-F5344CB8AC3E}">
        <p14:creationId xmlns:p14="http://schemas.microsoft.com/office/powerpoint/2010/main" val="213001525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200906"/>
            <a:ext cx="7769225" cy="566738"/>
          </a:xfrm>
        </p:spPr>
        <p:txBody>
          <a:bodyPr/>
          <a:lstStyle/>
          <a:p>
            <a:pPr eaLnBrk="1" hangingPunct="1"/>
            <a:r>
              <a:rPr lang="en-US" sz="2800" dirty="0"/>
              <a:t>Clip Usage by Baseline MR Severity</a:t>
            </a:r>
          </a:p>
        </p:txBody>
      </p:sp>
      <p:sp>
        <p:nvSpPr>
          <p:cNvPr id="18435" name="Rectangle 3"/>
          <p:cNvSpPr>
            <a:spLocks noGrp="1" noChangeArrowheads="1"/>
          </p:cNvSpPr>
          <p:nvPr>
            <p:ph idx="1"/>
          </p:nvPr>
        </p:nvSpPr>
        <p:spPr>
          <a:xfrm>
            <a:off x="414162" y="1018192"/>
            <a:ext cx="8425038" cy="3752823"/>
          </a:xfrm>
          <a:solidFill>
            <a:srgbClr val="002060"/>
          </a:solidFill>
          <a:ln>
            <a:solidFill>
              <a:schemeClr val="tx1"/>
            </a:solidFill>
          </a:ln>
        </p:spPr>
        <p:txBody>
          <a:bodyPr lIns="137160" tIns="137160" anchor="t" anchorCtr="0"/>
          <a:lstStyle/>
          <a:p>
            <a:endParaRPr lang="en-US" dirty="0"/>
          </a:p>
          <a:p>
            <a:endParaRPr lang="en-US" dirty="0"/>
          </a:p>
          <a:p>
            <a:endParaRPr lang="en-US" dirty="0"/>
          </a:p>
          <a:p>
            <a:endParaRPr lang="en-US" dirty="0"/>
          </a:p>
          <a:p>
            <a:pPr marL="0" indent="0">
              <a:buNone/>
            </a:pPr>
            <a:endParaRPr lang="en-US" sz="1400" dirty="0"/>
          </a:p>
          <a:p>
            <a:r>
              <a:rPr lang="en-US" sz="1800" dirty="0"/>
              <a:t>The baseline MR severity were statistically different across the 3 device groups</a:t>
            </a:r>
            <a:endParaRPr lang="en-US" sz="1800" i="1" dirty="0">
              <a:solidFill>
                <a:schemeClr val="tx2"/>
              </a:solidFill>
            </a:endParaRPr>
          </a:p>
          <a:p>
            <a:r>
              <a:rPr lang="en-US" sz="1800" i="1" dirty="0">
                <a:solidFill>
                  <a:schemeClr val="tx2"/>
                </a:solidFill>
              </a:rPr>
              <a:t>More XTR Clip usage (XTR-only or XTR and NTR) in subjects with baseline MR ≥3+</a:t>
            </a:r>
          </a:p>
          <a:p>
            <a:endParaRPr lang="en-US" sz="2400" b="0" i="1" dirty="0">
              <a:solidFill>
                <a:schemeClr val="tx2"/>
              </a:solidFill>
            </a:endParaRPr>
          </a:p>
          <a:p>
            <a:endParaRPr lang="en-US" sz="2400" b="0" dirty="0"/>
          </a:p>
        </p:txBody>
      </p:sp>
      <p:graphicFrame>
        <p:nvGraphicFramePr>
          <p:cNvPr id="2" name="Table 1">
            <a:extLst>
              <a:ext uri="{FF2B5EF4-FFF2-40B4-BE49-F238E27FC236}">
                <a16:creationId xmlns="" xmlns:a16="http://schemas.microsoft.com/office/drawing/2014/main" id="{1CD5D396-1701-43C3-843C-904519042EF3}"/>
              </a:ext>
            </a:extLst>
          </p:cNvPr>
          <p:cNvGraphicFramePr>
            <a:graphicFrameLocks noGrp="1"/>
          </p:cNvGraphicFramePr>
          <p:nvPr>
            <p:extLst>
              <p:ext uri="{D42A27DB-BD31-4B8C-83A1-F6EECF244321}">
                <p14:modId xmlns:p14="http://schemas.microsoft.com/office/powerpoint/2010/main" val="3025346588"/>
              </p:ext>
            </p:extLst>
          </p:nvPr>
        </p:nvGraphicFramePr>
        <p:xfrm>
          <a:off x="414162" y="1045434"/>
          <a:ext cx="8425039" cy="1833292"/>
        </p:xfrm>
        <a:graphic>
          <a:graphicData uri="http://schemas.openxmlformats.org/drawingml/2006/table">
            <a:tbl>
              <a:tblPr firstRow="1" firstCol="1" bandRow="1">
                <a:tableStyleId>{073A0DAA-6AF3-43AB-8588-CEC1D06C72B9}</a:tableStyleId>
              </a:tblPr>
              <a:tblGrid>
                <a:gridCol w="2351605">
                  <a:extLst>
                    <a:ext uri="{9D8B030D-6E8A-4147-A177-3AD203B41FA5}">
                      <a16:colId xmlns="" xmlns:a16="http://schemas.microsoft.com/office/drawing/2014/main" val="3538757728"/>
                    </a:ext>
                  </a:extLst>
                </a:gridCol>
                <a:gridCol w="1860914">
                  <a:extLst>
                    <a:ext uri="{9D8B030D-6E8A-4147-A177-3AD203B41FA5}">
                      <a16:colId xmlns="" xmlns:a16="http://schemas.microsoft.com/office/drawing/2014/main" val="1755564474"/>
                    </a:ext>
                  </a:extLst>
                </a:gridCol>
                <a:gridCol w="2106260">
                  <a:extLst>
                    <a:ext uri="{9D8B030D-6E8A-4147-A177-3AD203B41FA5}">
                      <a16:colId xmlns="" xmlns:a16="http://schemas.microsoft.com/office/drawing/2014/main" val="2797293235"/>
                    </a:ext>
                  </a:extLst>
                </a:gridCol>
                <a:gridCol w="2106260">
                  <a:extLst>
                    <a:ext uri="{9D8B030D-6E8A-4147-A177-3AD203B41FA5}">
                      <a16:colId xmlns="" xmlns:a16="http://schemas.microsoft.com/office/drawing/2014/main" val="2384142620"/>
                    </a:ext>
                  </a:extLst>
                </a:gridCol>
              </a:tblGrid>
              <a:tr h="530298">
                <a:tc>
                  <a:txBody>
                    <a:bodyPr/>
                    <a:lstStyle/>
                    <a:p>
                      <a:pPr marL="0" marR="0" algn="ctr">
                        <a:spcBef>
                          <a:spcPts val="0"/>
                        </a:spcBef>
                        <a:spcAft>
                          <a:spcPts val="0"/>
                        </a:spcAft>
                      </a:pPr>
                      <a:r>
                        <a:rPr lang="en-US" sz="1800" dirty="0">
                          <a:effectLst/>
                        </a:rPr>
                        <a:t>Baseline MR Severity</a:t>
                      </a:r>
                      <a:endParaRPr lang="en-US" sz="1800" dirty="0">
                        <a:effectLst/>
                        <a:latin typeface="Times New Roman" panose="02020603050405020304" pitchFamily="18" charset="0"/>
                        <a:ea typeface="Times New Roman" panose="02020603050405020304" pitchFamily="18" charset="0"/>
                      </a:endParaRPr>
                    </a:p>
                  </a:txBody>
                  <a:tcPr marL="30238" marR="30238" marT="30238" marB="30238" anchor="ctr">
                    <a:solidFill>
                      <a:srgbClr val="002060"/>
                    </a:solidFill>
                  </a:tcPr>
                </a:tc>
                <a:tc>
                  <a:txBody>
                    <a:bodyPr/>
                    <a:lstStyle/>
                    <a:p>
                      <a:pPr marL="0" marR="0" algn="ctr">
                        <a:spcBef>
                          <a:spcPts val="0"/>
                        </a:spcBef>
                        <a:spcAft>
                          <a:spcPts val="0"/>
                        </a:spcAft>
                      </a:pPr>
                      <a:r>
                        <a:rPr lang="en-US" sz="1800" dirty="0">
                          <a:effectLst/>
                        </a:rPr>
                        <a:t>XTR Only</a:t>
                      </a:r>
                      <a:br>
                        <a:rPr lang="en-US" sz="1800" dirty="0">
                          <a:effectLst/>
                        </a:rPr>
                      </a:br>
                      <a:r>
                        <a:rPr lang="en-US" sz="1800" dirty="0">
                          <a:effectLst/>
                        </a:rPr>
                        <a:t>(N=194) </a:t>
                      </a:r>
                      <a:endParaRPr lang="en-US" sz="1800" dirty="0">
                        <a:effectLst/>
                        <a:latin typeface="Times New Roman" panose="02020603050405020304" pitchFamily="18" charset="0"/>
                        <a:ea typeface="Times New Roman" panose="02020603050405020304" pitchFamily="18" charset="0"/>
                      </a:endParaRPr>
                    </a:p>
                  </a:txBody>
                  <a:tcPr marL="30238" marR="30238" marT="30238" marB="30238" anchor="ctr">
                    <a:solidFill>
                      <a:srgbClr val="002060"/>
                    </a:solidFill>
                  </a:tcPr>
                </a:tc>
                <a:tc>
                  <a:txBody>
                    <a:bodyPr/>
                    <a:lstStyle/>
                    <a:p>
                      <a:pPr marL="0" marR="0" algn="ctr">
                        <a:spcBef>
                          <a:spcPts val="0"/>
                        </a:spcBef>
                        <a:spcAft>
                          <a:spcPts val="0"/>
                        </a:spcAft>
                      </a:pPr>
                      <a:r>
                        <a:rPr lang="en-US" sz="1800" dirty="0">
                          <a:effectLst/>
                        </a:rPr>
                        <a:t>NTR only</a:t>
                      </a:r>
                      <a:br>
                        <a:rPr lang="en-US" sz="1800" dirty="0">
                          <a:effectLst/>
                        </a:rPr>
                      </a:br>
                      <a:r>
                        <a:rPr lang="en-US" sz="1800" dirty="0">
                          <a:effectLst/>
                        </a:rPr>
                        <a:t>(N=146) </a:t>
                      </a:r>
                      <a:endParaRPr lang="en-US" sz="1800" dirty="0">
                        <a:effectLst/>
                        <a:latin typeface="Times New Roman" panose="02020603050405020304" pitchFamily="18" charset="0"/>
                        <a:ea typeface="Times New Roman" panose="02020603050405020304" pitchFamily="18" charset="0"/>
                      </a:endParaRPr>
                    </a:p>
                  </a:txBody>
                  <a:tcPr marL="30238" marR="30238" marT="30238" marB="30238" anchor="ctr">
                    <a:solidFill>
                      <a:srgbClr val="002060"/>
                    </a:solidFill>
                  </a:tcPr>
                </a:tc>
                <a:tc>
                  <a:txBody>
                    <a:bodyPr/>
                    <a:lstStyle/>
                    <a:p>
                      <a:pPr marL="0" marR="0" algn="ctr">
                        <a:spcBef>
                          <a:spcPts val="0"/>
                        </a:spcBef>
                        <a:spcAft>
                          <a:spcPts val="0"/>
                        </a:spcAft>
                      </a:pPr>
                      <a:r>
                        <a:rPr lang="en-US" sz="1800" dirty="0">
                          <a:effectLst/>
                        </a:rPr>
                        <a:t>XTR and NTR</a:t>
                      </a:r>
                      <a:br>
                        <a:rPr lang="en-US" sz="1800" dirty="0">
                          <a:effectLst/>
                        </a:rPr>
                      </a:br>
                      <a:r>
                        <a:rPr lang="en-US" sz="1800" dirty="0">
                          <a:effectLst/>
                        </a:rPr>
                        <a:t>(N=80) </a:t>
                      </a:r>
                      <a:endParaRPr lang="en-US" sz="1800" dirty="0">
                        <a:effectLst/>
                        <a:latin typeface="Times New Roman" panose="02020603050405020304" pitchFamily="18" charset="0"/>
                        <a:ea typeface="Times New Roman" panose="02020603050405020304" pitchFamily="18" charset="0"/>
                      </a:endParaRPr>
                    </a:p>
                  </a:txBody>
                  <a:tcPr marL="30238" marR="30238" marT="30238" marB="30238" anchor="ctr">
                    <a:solidFill>
                      <a:srgbClr val="002060"/>
                    </a:solidFill>
                  </a:tcPr>
                </a:tc>
                <a:extLst>
                  <a:ext uri="{0D108BD9-81ED-4DB2-BD59-A6C34878D82A}">
                    <a16:rowId xmlns="" xmlns:a16="http://schemas.microsoft.com/office/drawing/2014/main" val="2611429813"/>
                  </a:ext>
                </a:extLst>
              </a:tr>
              <a:tr h="612088">
                <a:tc>
                  <a:txBody>
                    <a:bodyPr/>
                    <a:lstStyle/>
                    <a:p>
                      <a:pPr marL="0" marR="0" algn="ctr">
                        <a:spcBef>
                          <a:spcPts val="0"/>
                        </a:spcBef>
                        <a:spcAft>
                          <a:spcPts val="0"/>
                        </a:spcAft>
                      </a:pPr>
                      <a:r>
                        <a:rPr lang="en-US" sz="1400" b="0" dirty="0">
                          <a:effectLst/>
                        </a:rPr>
                        <a:t>  </a:t>
                      </a:r>
                      <a:r>
                        <a:rPr lang="en-US" sz="1400" b="0" dirty="0">
                          <a:solidFill>
                            <a:schemeClr val="bg2"/>
                          </a:solidFill>
                          <a:effectLst/>
                        </a:rPr>
                        <a:t> ≤ 2+: Moderate</a:t>
                      </a:r>
                      <a:r>
                        <a:rPr lang="en-US" sz="1400" b="0" baseline="30000" dirty="0">
                          <a:solidFill>
                            <a:schemeClr val="bg2"/>
                          </a:solidFill>
                          <a:effectLst/>
                        </a:rPr>
                        <a:t>1</a:t>
                      </a:r>
                      <a:r>
                        <a:rPr lang="en-US" sz="1400" b="0" dirty="0">
                          <a:solidFill>
                            <a:schemeClr val="bg2"/>
                          </a:solidFill>
                          <a:effectLst/>
                        </a:rPr>
                        <a:t> </a:t>
                      </a:r>
                    </a:p>
                  </a:txBody>
                  <a:tcPr marL="30238" marR="30238" marT="30238" marB="30238" anchor="ctr">
                    <a:solidFill>
                      <a:srgbClr val="CBCBCB"/>
                    </a:solidFill>
                  </a:tcPr>
                </a:tc>
                <a:tc>
                  <a:txBody>
                    <a:bodyPr/>
                    <a:lstStyle/>
                    <a:p>
                      <a:pPr marL="0" marR="0" algn="ctr">
                        <a:spcBef>
                          <a:spcPts val="0"/>
                        </a:spcBef>
                        <a:spcAft>
                          <a:spcPts val="0"/>
                        </a:spcAft>
                      </a:pPr>
                      <a:r>
                        <a:rPr lang="en-US" sz="1400" dirty="0">
                          <a:effectLst/>
                        </a:rPr>
                        <a:t>26.3% (51/194)</a:t>
                      </a:r>
                      <a:endParaRPr lang="en-US" sz="1400" dirty="0">
                        <a:effectLst/>
                        <a:latin typeface="Times New Roman" panose="02020603050405020304" pitchFamily="18" charset="0"/>
                        <a:ea typeface="Times New Roman" panose="02020603050405020304" pitchFamily="18" charset="0"/>
                      </a:endParaRPr>
                    </a:p>
                  </a:txBody>
                  <a:tcPr marL="30238" marR="30238" marT="30238" marB="30238" anchor="ctr"/>
                </a:tc>
                <a:tc>
                  <a:txBody>
                    <a:bodyPr/>
                    <a:lstStyle/>
                    <a:p>
                      <a:pPr marL="0" marR="0" algn="ctr">
                        <a:spcBef>
                          <a:spcPts val="0"/>
                        </a:spcBef>
                        <a:spcAft>
                          <a:spcPts val="0"/>
                        </a:spcAft>
                      </a:pPr>
                      <a:r>
                        <a:rPr lang="en-US" sz="1400" b="1" dirty="0">
                          <a:effectLst/>
                        </a:rPr>
                        <a:t>47.6% (69/145)</a:t>
                      </a:r>
                      <a:endParaRPr lang="en-US" sz="1400" b="1" dirty="0">
                        <a:effectLst/>
                        <a:latin typeface="Times New Roman" panose="02020603050405020304" pitchFamily="18" charset="0"/>
                        <a:ea typeface="Times New Roman" panose="02020603050405020304" pitchFamily="18" charset="0"/>
                      </a:endParaRPr>
                    </a:p>
                  </a:txBody>
                  <a:tcPr marL="30238" marR="30238" marT="30238" marB="30238" anchor="ctr"/>
                </a:tc>
                <a:tc>
                  <a:txBody>
                    <a:bodyPr/>
                    <a:lstStyle/>
                    <a:p>
                      <a:pPr marL="0" marR="0" algn="ctr">
                        <a:spcBef>
                          <a:spcPts val="0"/>
                        </a:spcBef>
                        <a:spcAft>
                          <a:spcPts val="0"/>
                        </a:spcAft>
                      </a:pPr>
                      <a:r>
                        <a:rPr lang="en-US" sz="1400" dirty="0">
                          <a:effectLst/>
                        </a:rPr>
                        <a:t>25.3% (20/79)</a:t>
                      </a:r>
                      <a:endParaRPr lang="en-US" sz="1400" dirty="0">
                        <a:effectLst/>
                        <a:latin typeface="Times New Roman" panose="02020603050405020304" pitchFamily="18" charset="0"/>
                        <a:ea typeface="Times New Roman" panose="02020603050405020304" pitchFamily="18" charset="0"/>
                      </a:endParaRPr>
                    </a:p>
                  </a:txBody>
                  <a:tcPr marL="30238" marR="30238" marT="30238" marB="30238" anchor="ctr"/>
                </a:tc>
                <a:extLst>
                  <a:ext uri="{0D108BD9-81ED-4DB2-BD59-A6C34878D82A}">
                    <a16:rowId xmlns="" xmlns:a16="http://schemas.microsoft.com/office/drawing/2014/main" val="3311408361"/>
                  </a:ext>
                </a:extLst>
              </a:tr>
              <a:tr h="612088">
                <a:tc>
                  <a:txBody>
                    <a:bodyPr/>
                    <a:lstStyle/>
                    <a:p>
                      <a:pPr marL="0" marR="0" algn="ctr">
                        <a:spcBef>
                          <a:spcPts val="0"/>
                        </a:spcBef>
                        <a:spcAft>
                          <a:spcPts val="0"/>
                        </a:spcAft>
                      </a:pPr>
                      <a:r>
                        <a:rPr lang="en-US" sz="1400" b="0" dirty="0">
                          <a:solidFill>
                            <a:schemeClr val="bg2"/>
                          </a:solidFill>
                          <a:effectLst/>
                        </a:rPr>
                        <a:t>≥ 3+: Severe</a:t>
                      </a:r>
                      <a:r>
                        <a:rPr lang="en-US" sz="1400" b="0" baseline="30000" dirty="0">
                          <a:solidFill>
                            <a:schemeClr val="bg2"/>
                          </a:solidFill>
                          <a:effectLst/>
                        </a:rPr>
                        <a:t>1</a:t>
                      </a:r>
                    </a:p>
                  </a:txBody>
                  <a:tcPr marL="30238" marR="30238" marT="30238" marB="30238" anchor="ctr">
                    <a:solidFill>
                      <a:srgbClr val="E7E7E7"/>
                    </a:solidFill>
                  </a:tcPr>
                </a:tc>
                <a:tc>
                  <a:txBody>
                    <a:bodyPr/>
                    <a:lstStyle/>
                    <a:p>
                      <a:pPr marL="0" marR="0" algn="ctr">
                        <a:spcBef>
                          <a:spcPts val="0"/>
                        </a:spcBef>
                        <a:spcAft>
                          <a:spcPts val="0"/>
                        </a:spcAft>
                      </a:pPr>
                      <a:r>
                        <a:rPr lang="en-US" sz="1400" b="1" dirty="0">
                          <a:effectLst/>
                        </a:rPr>
                        <a:t>73.7% (143/194)</a:t>
                      </a:r>
                      <a:endParaRPr lang="en-US" sz="1400" b="1" dirty="0">
                        <a:effectLst/>
                        <a:latin typeface="Times New Roman" panose="02020603050405020304" pitchFamily="18" charset="0"/>
                        <a:ea typeface="Times New Roman" panose="02020603050405020304" pitchFamily="18" charset="0"/>
                      </a:endParaRPr>
                    </a:p>
                  </a:txBody>
                  <a:tcPr marL="30238" marR="30238" marT="30238" marB="30238" anchor="ctr"/>
                </a:tc>
                <a:tc>
                  <a:txBody>
                    <a:bodyPr/>
                    <a:lstStyle/>
                    <a:p>
                      <a:pPr marL="0" marR="0" algn="ctr">
                        <a:spcBef>
                          <a:spcPts val="0"/>
                        </a:spcBef>
                        <a:spcAft>
                          <a:spcPts val="0"/>
                        </a:spcAft>
                      </a:pPr>
                      <a:r>
                        <a:rPr lang="en-US" sz="1400" dirty="0">
                          <a:effectLst/>
                        </a:rPr>
                        <a:t>52.4% (76/145)</a:t>
                      </a:r>
                      <a:endParaRPr lang="en-US" sz="1400" dirty="0">
                        <a:effectLst/>
                        <a:latin typeface="Times New Roman" panose="02020603050405020304" pitchFamily="18" charset="0"/>
                        <a:ea typeface="Times New Roman" panose="02020603050405020304" pitchFamily="18" charset="0"/>
                      </a:endParaRPr>
                    </a:p>
                  </a:txBody>
                  <a:tcPr marL="30238" marR="30238" marT="30238" marB="30238" anchor="ctr"/>
                </a:tc>
                <a:tc>
                  <a:txBody>
                    <a:bodyPr/>
                    <a:lstStyle/>
                    <a:p>
                      <a:pPr marL="0" marR="0" algn="ctr">
                        <a:spcBef>
                          <a:spcPts val="0"/>
                        </a:spcBef>
                        <a:spcAft>
                          <a:spcPts val="0"/>
                        </a:spcAft>
                      </a:pPr>
                      <a:r>
                        <a:rPr lang="en-US" sz="1400" b="1" dirty="0">
                          <a:effectLst/>
                        </a:rPr>
                        <a:t>74.7% (59/79)</a:t>
                      </a:r>
                      <a:endParaRPr lang="en-US" sz="1400" b="1" dirty="0">
                        <a:effectLst/>
                        <a:latin typeface="Times New Roman" panose="02020603050405020304" pitchFamily="18" charset="0"/>
                        <a:ea typeface="Times New Roman" panose="02020603050405020304" pitchFamily="18" charset="0"/>
                      </a:endParaRPr>
                    </a:p>
                  </a:txBody>
                  <a:tcPr marL="30238" marR="30238" marT="30238" marB="30238" anchor="ctr"/>
                </a:tc>
                <a:extLst>
                  <a:ext uri="{0D108BD9-81ED-4DB2-BD59-A6C34878D82A}">
                    <a16:rowId xmlns="" xmlns:a16="http://schemas.microsoft.com/office/drawing/2014/main" val="4281578810"/>
                  </a:ext>
                </a:extLst>
              </a:tr>
            </a:tbl>
          </a:graphicData>
        </a:graphic>
      </p:graphicFrame>
      <p:sp>
        <p:nvSpPr>
          <p:cNvPr id="3" name="Rectangle 2">
            <a:extLst>
              <a:ext uri="{FF2B5EF4-FFF2-40B4-BE49-F238E27FC236}">
                <a16:creationId xmlns="" xmlns:a16="http://schemas.microsoft.com/office/drawing/2014/main" id="{BE7070AA-4467-4425-91CB-708990BFA1BF}"/>
              </a:ext>
            </a:extLst>
          </p:cNvPr>
          <p:cNvSpPr/>
          <p:nvPr/>
        </p:nvSpPr>
        <p:spPr>
          <a:xfrm>
            <a:off x="544264" y="4431434"/>
            <a:ext cx="3473964" cy="307777"/>
          </a:xfrm>
          <a:prstGeom prst="rect">
            <a:avLst/>
          </a:prstGeom>
        </p:spPr>
        <p:txBody>
          <a:bodyPr wrap="none">
            <a:spAutoFit/>
          </a:bodyPr>
          <a:lstStyle/>
          <a:p>
            <a:pPr marL="0" indent="0">
              <a:buNone/>
            </a:pPr>
            <a:r>
              <a:rPr lang="en-US" sz="1400" baseline="30000" dirty="0">
                <a:solidFill>
                  <a:schemeClr val="tx2"/>
                </a:solidFill>
              </a:rPr>
              <a:t>1</a:t>
            </a:r>
            <a:r>
              <a:rPr lang="en-US" sz="1400" dirty="0">
                <a:solidFill>
                  <a:schemeClr val="tx2"/>
                </a:solidFill>
              </a:rPr>
              <a:t>: p &lt; 0.0001 Pearson’s Chi-square test</a:t>
            </a:r>
          </a:p>
        </p:txBody>
      </p:sp>
    </p:spTree>
    <p:extLst>
      <p:ext uri="{BB962C8B-B14F-4D97-AF65-F5344CB8AC3E}">
        <p14:creationId xmlns:p14="http://schemas.microsoft.com/office/powerpoint/2010/main" val="361136389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49D68CF-42C3-4C3D-B916-695A2DB952D4}"/>
              </a:ext>
            </a:extLst>
          </p:cNvPr>
          <p:cNvSpPr>
            <a:spLocks noChangeArrowheads="1"/>
          </p:cNvSpPr>
          <p:nvPr/>
        </p:nvSpPr>
        <p:spPr bwMode="auto">
          <a:xfrm>
            <a:off x="294867" y="1028115"/>
            <a:ext cx="8569235" cy="4115386"/>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2" name="Title 1">
            <a:extLst>
              <a:ext uri="{FF2B5EF4-FFF2-40B4-BE49-F238E27FC236}">
                <a16:creationId xmlns="" xmlns:a16="http://schemas.microsoft.com/office/drawing/2014/main" id="{9B21B1CA-7B9B-4404-8372-A03DAEF2D540}"/>
              </a:ext>
            </a:extLst>
          </p:cNvPr>
          <p:cNvSpPr>
            <a:spLocks noGrp="1"/>
          </p:cNvSpPr>
          <p:nvPr>
            <p:ph type="title"/>
          </p:nvPr>
        </p:nvSpPr>
        <p:spPr>
          <a:xfrm>
            <a:off x="464686" y="133472"/>
            <a:ext cx="8229600" cy="670678"/>
          </a:xfrm>
        </p:spPr>
        <p:txBody>
          <a:bodyPr>
            <a:noAutofit/>
          </a:bodyPr>
          <a:lstStyle/>
          <a:p>
            <a:r>
              <a:rPr lang="en-US" sz="2400" dirty="0"/>
              <a:t>Mitral Gradients (ECL Adjudicated) by </a:t>
            </a:r>
            <a:r>
              <a:rPr lang="en-US" sz="2400" dirty="0" err="1"/>
              <a:t>MitraClip</a:t>
            </a:r>
            <a:r>
              <a:rPr lang="en-US" sz="2400" dirty="0"/>
              <a:t> Size</a:t>
            </a:r>
          </a:p>
        </p:txBody>
      </p:sp>
      <p:graphicFrame>
        <p:nvGraphicFramePr>
          <p:cNvPr id="4" name="Content Placeholder 3">
            <a:extLst>
              <a:ext uri="{FF2B5EF4-FFF2-40B4-BE49-F238E27FC236}">
                <a16:creationId xmlns="" xmlns:a16="http://schemas.microsoft.com/office/drawing/2014/main" id="{AD545F99-BF0A-4A4A-8DC0-DD33AF667DC2}"/>
              </a:ext>
            </a:extLst>
          </p:cNvPr>
          <p:cNvGraphicFramePr>
            <a:graphicFrameLocks noGrp="1"/>
          </p:cNvGraphicFramePr>
          <p:nvPr>
            <p:ph idx="1"/>
            <p:extLst>
              <p:ext uri="{D42A27DB-BD31-4B8C-83A1-F6EECF244321}">
                <p14:modId xmlns:p14="http://schemas.microsoft.com/office/powerpoint/2010/main" val="2640301607"/>
              </p:ext>
            </p:extLst>
          </p:nvPr>
        </p:nvGraphicFramePr>
        <p:xfrm>
          <a:off x="294867" y="1028114"/>
          <a:ext cx="8569236" cy="1487470"/>
        </p:xfrm>
        <a:graphic>
          <a:graphicData uri="http://schemas.openxmlformats.org/drawingml/2006/table">
            <a:tbl>
              <a:tblPr firstRow="1" bandRow="1">
                <a:tableStyleId>{073A0DAA-6AF3-43AB-8588-CEC1D06C72B9}</a:tableStyleId>
              </a:tblPr>
              <a:tblGrid>
                <a:gridCol w="2168544">
                  <a:extLst>
                    <a:ext uri="{9D8B030D-6E8A-4147-A177-3AD203B41FA5}">
                      <a16:colId xmlns="" xmlns:a16="http://schemas.microsoft.com/office/drawing/2014/main" val="3660939137"/>
                    </a:ext>
                  </a:extLst>
                </a:gridCol>
                <a:gridCol w="1610540">
                  <a:extLst>
                    <a:ext uri="{9D8B030D-6E8A-4147-A177-3AD203B41FA5}">
                      <a16:colId xmlns="" xmlns:a16="http://schemas.microsoft.com/office/drawing/2014/main" val="3304211864"/>
                    </a:ext>
                  </a:extLst>
                </a:gridCol>
                <a:gridCol w="1586926">
                  <a:extLst>
                    <a:ext uri="{9D8B030D-6E8A-4147-A177-3AD203B41FA5}">
                      <a16:colId xmlns="" xmlns:a16="http://schemas.microsoft.com/office/drawing/2014/main" val="939602035"/>
                    </a:ext>
                  </a:extLst>
                </a:gridCol>
                <a:gridCol w="1586926">
                  <a:extLst>
                    <a:ext uri="{9D8B030D-6E8A-4147-A177-3AD203B41FA5}">
                      <a16:colId xmlns="" xmlns:a16="http://schemas.microsoft.com/office/drawing/2014/main" val="4086905168"/>
                    </a:ext>
                  </a:extLst>
                </a:gridCol>
                <a:gridCol w="1616300">
                  <a:extLst>
                    <a:ext uri="{9D8B030D-6E8A-4147-A177-3AD203B41FA5}">
                      <a16:colId xmlns="" xmlns:a16="http://schemas.microsoft.com/office/drawing/2014/main" val="2552092364"/>
                    </a:ext>
                  </a:extLst>
                </a:gridCol>
              </a:tblGrid>
              <a:tr h="459318">
                <a:tc>
                  <a:txBody>
                    <a:bodyPr/>
                    <a:lstStyle/>
                    <a:p>
                      <a:endParaRPr lang="en-US" sz="1600" dirty="0"/>
                    </a:p>
                  </a:txBody>
                  <a:tcP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XTR Only</a:t>
                      </a:r>
                      <a:br>
                        <a:rPr lang="en-US" sz="1200" dirty="0">
                          <a:effectLst/>
                        </a:rPr>
                      </a:br>
                      <a:r>
                        <a:rPr lang="en-US" sz="1200" dirty="0">
                          <a:effectLst/>
                        </a:rPr>
                        <a:t>(N=194)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NTR only</a:t>
                      </a:r>
                      <a:br>
                        <a:rPr lang="en-US" sz="1200" dirty="0">
                          <a:effectLst/>
                        </a:rPr>
                      </a:br>
                      <a:r>
                        <a:rPr lang="en-US" sz="1200" dirty="0">
                          <a:effectLst/>
                        </a:rPr>
                        <a:t>(N=146)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XTR and NTR</a:t>
                      </a:r>
                      <a:br>
                        <a:rPr lang="en-US" sz="1200" dirty="0">
                          <a:effectLst/>
                        </a:rPr>
                      </a:br>
                      <a:r>
                        <a:rPr lang="en-US" sz="1200" dirty="0">
                          <a:effectLst/>
                        </a:rPr>
                        <a:t>(N=80)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Total</a:t>
                      </a:r>
                      <a:br>
                        <a:rPr lang="en-US" sz="1200" dirty="0">
                          <a:effectLst/>
                        </a:rPr>
                      </a:br>
                      <a:r>
                        <a:rPr lang="en-US" sz="1200" dirty="0">
                          <a:effectLst/>
                        </a:rPr>
                        <a:t>(N= 420)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1863316888"/>
                  </a:ext>
                </a:extLst>
              </a:tr>
              <a:tr h="514076">
                <a:tc>
                  <a:txBody>
                    <a:bodyPr/>
                    <a:lstStyle/>
                    <a:p>
                      <a:pPr marL="0" marR="0" algn="l">
                        <a:spcBef>
                          <a:spcPts val="0"/>
                        </a:spcBef>
                        <a:spcAft>
                          <a:spcPts val="0"/>
                        </a:spcAft>
                      </a:pPr>
                      <a:r>
                        <a:rPr lang="en-US" sz="1400" dirty="0">
                          <a:solidFill>
                            <a:schemeClr val="bg1"/>
                          </a:solidFill>
                          <a:effectLst/>
                        </a:rPr>
                        <a:t>Pre Procedure Mitral Gradient, mmHg</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2.51 ± 1.35 (145)</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2.31 ± 1.22 (121)</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2.71 ± 1.62 (57)</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2.48 ± 1.40 (318) </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982017339"/>
                  </a:ext>
                </a:extLst>
              </a:tr>
              <a:tr h="5140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30 day Mitral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Gradient, mmHg</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3.51 ± 1.69 (156)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3.89 ± 1.89 (121)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3.99 ± 1.82 (66)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3.74 ± 1.79 (337) </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45684818"/>
                  </a:ext>
                </a:extLst>
              </a:tr>
            </a:tbl>
          </a:graphicData>
        </a:graphic>
      </p:graphicFrame>
      <p:sp>
        <p:nvSpPr>
          <p:cNvPr id="3" name="TextBox 2">
            <a:extLst>
              <a:ext uri="{FF2B5EF4-FFF2-40B4-BE49-F238E27FC236}">
                <a16:creationId xmlns="" xmlns:a16="http://schemas.microsoft.com/office/drawing/2014/main" id="{17EE2201-CF41-4F21-ACC1-BFDA4FD325C5}"/>
              </a:ext>
            </a:extLst>
          </p:cNvPr>
          <p:cNvSpPr txBox="1"/>
          <p:nvPr/>
        </p:nvSpPr>
        <p:spPr>
          <a:xfrm>
            <a:off x="294868" y="4069411"/>
            <a:ext cx="8569235" cy="938719"/>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tx2"/>
                </a:solidFill>
              </a:rPr>
              <a:t>Pre-procedure gradient was not different across clip type groups (P =0.17)</a:t>
            </a:r>
          </a:p>
          <a:p>
            <a:pPr marL="285750" indent="-285750">
              <a:buFont typeface="Arial" panose="020B0604020202020204" pitchFamily="34" charset="0"/>
              <a:buChar char="•"/>
            </a:pPr>
            <a:r>
              <a:rPr lang="en-US" sz="1700" dirty="0">
                <a:solidFill>
                  <a:schemeClr val="tx2"/>
                </a:solidFill>
              </a:rPr>
              <a:t>MitraClip  XTR was not associated with increased mitral valve gradient post procedure compared to MitraClip NTR. </a:t>
            </a:r>
          </a:p>
          <a:p>
            <a:endParaRPr lang="en-US" sz="400" dirty="0">
              <a:solidFill>
                <a:schemeClr val="tx2"/>
              </a:solidFill>
            </a:endParaRPr>
          </a:p>
        </p:txBody>
      </p:sp>
    </p:spTree>
    <p:extLst>
      <p:ext uri="{BB962C8B-B14F-4D97-AF65-F5344CB8AC3E}">
        <p14:creationId xmlns:p14="http://schemas.microsoft.com/office/powerpoint/2010/main" val="358171655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B57A41-5709-4FB6-9290-9A5E2E6F70F6}"/>
              </a:ext>
            </a:extLst>
          </p:cNvPr>
          <p:cNvSpPr>
            <a:spLocks noGrp="1"/>
          </p:cNvSpPr>
          <p:nvPr>
            <p:ph type="title"/>
          </p:nvPr>
        </p:nvSpPr>
        <p:spPr>
          <a:xfrm>
            <a:off x="174340" y="121572"/>
            <a:ext cx="8795320" cy="649978"/>
          </a:xfrm>
        </p:spPr>
        <p:txBody>
          <a:bodyPr>
            <a:normAutofit fontScale="90000"/>
          </a:bodyPr>
          <a:lstStyle/>
          <a:p>
            <a:r>
              <a:rPr lang="en-US" sz="4000" dirty="0"/>
              <a:t>30-Day Major Adverse Events*</a:t>
            </a:r>
            <a:endParaRPr lang="en-US" sz="4000" dirty="0">
              <a:solidFill>
                <a:srgbClr val="FF0000"/>
              </a:solidFill>
            </a:endParaRPr>
          </a:p>
        </p:txBody>
      </p:sp>
      <p:graphicFrame>
        <p:nvGraphicFramePr>
          <p:cNvPr id="4" name="Table 3">
            <a:extLst>
              <a:ext uri="{FF2B5EF4-FFF2-40B4-BE49-F238E27FC236}">
                <a16:creationId xmlns="" xmlns:a16="http://schemas.microsoft.com/office/drawing/2014/main" id="{8A6DEE12-1178-454C-A13E-B994CBA31B71}"/>
              </a:ext>
            </a:extLst>
          </p:cNvPr>
          <p:cNvGraphicFramePr>
            <a:graphicFrameLocks noGrp="1"/>
          </p:cNvGraphicFramePr>
          <p:nvPr>
            <p:extLst>
              <p:ext uri="{D42A27DB-BD31-4B8C-83A1-F6EECF244321}">
                <p14:modId xmlns:p14="http://schemas.microsoft.com/office/powerpoint/2010/main" val="2873797864"/>
              </p:ext>
            </p:extLst>
          </p:nvPr>
        </p:nvGraphicFramePr>
        <p:xfrm>
          <a:off x="377238" y="1059582"/>
          <a:ext cx="8482462" cy="3150104"/>
        </p:xfrm>
        <a:graphic>
          <a:graphicData uri="http://schemas.openxmlformats.org/drawingml/2006/table">
            <a:tbl>
              <a:tblPr bandRow="1">
                <a:tableStyleId>{073A0DAA-6AF3-43AB-8588-CEC1D06C72B9}</a:tableStyleId>
              </a:tblPr>
              <a:tblGrid>
                <a:gridCol w="6708576">
                  <a:extLst>
                    <a:ext uri="{9D8B030D-6E8A-4147-A177-3AD203B41FA5}">
                      <a16:colId xmlns="" xmlns:a16="http://schemas.microsoft.com/office/drawing/2014/main" val="2980888262"/>
                    </a:ext>
                  </a:extLst>
                </a:gridCol>
                <a:gridCol w="1773886">
                  <a:extLst>
                    <a:ext uri="{9D8B030D-6E8A-4147-A177-3AD203B41FA5}">
                      <a16:colId xmlns="" xmlns:a16="http://schemas.microsoft.com/office/drawing/2014/main" val="4126547129"/>
                    </a:ext>
                  </a:extLst>
                </a:gridCol>
              </a:tblGrid>
              <a:tr h="393763">
                <a:tc>
                  <a:txBody>
                    <a:bodyPr/>
                    <a:lstStyle/>
                    <a:p>
                      <a:pPr marL="0" marR="0">
                        <a:spcBef>
                          <a:spcPts val="0"/>
                        </a:spcBef>
                        <a:spcAft>
                          <a:spcPts val="0"/>
                        </a:spcAft>
                      </a:pPr>
                      <a:r>
                        <a:rPr lang="en-US" sz="1800" dirty="0">
                          <a:solidFill>
                            <a:schemeClr val="bg1"/>
                          </a:solidFill>
                          <a:effectLst/>
                        </a:rPr>
                        <a:t>    </a:t>
                      </a:r>
                      <a:r>
                        <a:rPr lang="en-US" sz="1800" b="1" dirty="0">
                          <a:solidFill>
                            <a:schemeClr val="bg1"/>
                          </a:solidFill>
                          <a:effectLst/>
                        </a:rPr>
                        <a:t>All-cause Death</a:t>
                      </a:r>
                      <a:r>
                        <a:rPr lang="en-US" sz="1800" dirty="0">
                          <a:solidFill>
                            <a:schemeClr val="bg1"/>
                          </a:solidFill>
                          <a:effectLst/>
                        </a:rPr>
                        <a:t>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b="1" i="0" dirty="0">
                          <a:solidFill>
                            <a:schemeClr val="bg1"/>
                          </a:solidFill>
                          <a:effectLst/>
                        </a:rPr>
                        <a:t>2.4% (N=10) </a:t>
                      </a:r>
                      <a:endParaRPr lang="en-US" sz="2000" b="1" i="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802269623"/>
                  </a:ext>
                </a:extLst>
              </a:tr>
              <a:tr h="393763">
                <a:tc>
                  <a:txBody>
                    <a:bodyPr/>
                    <a:lstStyle/>
                    <a:p>
                      <a:pPr marL="0" marR="0">
                        <a:spcBef>
                          <a:spcPts val="0"/>
                        </a:spcBef>
                        <a:spcAft>
                          <a:spcPts val="0"/>
                        </a:spcAft>
                      </a:pPr>
                      <a:r>
                        <a:rPr lang="en-US" sz="1800" b="1" dirty="0">
                          <a:solidFill>
                            <a:schemeClr val="bg1"/>
                          </a:solidFill>
                          <a:effectLst/>
                        </a:rPr>
                        <a:t>    Myocardial Infarction  </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b="1" dirty="0">
                          <a:solidFill>
                            <a:schemeClr val="bg1"/>
                          </a:solidFill>
                          <a:effectLst/>
                        </a:rPr>
                        <a:t>0.0% (N=0)</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1097168044"/>
                  </a:ext>
                </a:extLst>
              </a:tr>
              <a:tr h="393763">
                <a:tc>
                  <a:txBody>
                    <a:bodyPr/>
                    <a:lstStyle/>
                    <a:p>
                      <a:pPr marL="0" marR="0">
                        <a:spcBef>
                          <a:spcPts val="0"/>
                        </a:spcBef>
                        <a:spcAft>
                          <a:spcPts val="0"/>
                        </a:spcAft>
                      </a:pPr>
                      <a:r>
                        <a:rPr lang="en-US" sz="1800" dirty="0">
                          <a:solidFill>
                            <a:schemeClr val="bg1"/>
                          </a:solidFill>
                          <a:effectLst/>
                        </a:rPr>
                        <a:t>       Peri-procedural MI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dirty="0">
                          <a:solidFill>
                            <a:schemeClr val="bg1"/>
                          </a:solidFill>
                          <a:effectLst/>
                        </a:rPr>
                        <a:t>0.0% (N=0)</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4174126102"/>
                  </a:ext>
                </a:extLst>
              </a:tr>
              <a:tr h="393763">
                <a:tc>
                  <a:txBody>
                    <a:bodyPr/>
                    <a:lstStyle/>
                    <a:p>
                      <a:pPr marL="0" marR="0">
                        <a:spcBef>
                          <a:spcPts val="0"/>
                        </a:spcBef>
                        <a:spcAft>
                          <a:spcPts val="0"/>
                        </a:spcAft>
                      </a:pPr>
                      <a:r>
                        <a:rPr lang="en-US" sz="1800" dirty="0">
                          <a:solidFill>
                            <a:schemeClr val="bg1"/>
                          </a:solidFill>
                          <a:effectLst/>
                        </a:rPr>
                        <a:t>       Spontaneous MI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dirty="0">
                          <a:solidFill>
                            <a:schemeClr val="bg1"/>
                          </a:solidFill>
                          <a:effectLst/>
                        </a:rPr>
                        <a:t>0.0% (N=0)</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2801036620"/>
                  </a:ext>
                </a:extLst>
              </a:tr>
              <a:tr h="393763">
                <a:tc>
                  <a:txBody>
                    <a:bodyPr/>
                    <a:lstStyle/>
                    <a:p>
                      <a:pPr marL="0" marR="0">
                        <a:spcBef>
                          <a:spcPts val="0"/>
                        </a:spcBef>
                        <a:spcAft>
                          <a:spcPts val="0"/>
                        </a:spcAft>
                      </a:pPr>
                      <a:r>
                        <a:rPr lang="en-US" sz="1800" b="1" dirty="0">
                          <a:solidFill>
                            <a:schemeClr val="bg1"/>
                          </a:solidFill>
                          <a:effectLst/>
                        </a:rPr>
                        <a:t>     Stroke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b="1" dirty="0">
                          <a:solidFill>
                            <a:schemeClr val="bg1"/>
                          </a:solidFill>
                          <a:effectLst/>
                        </a:rPr>
                        <a:t>1.2% (N=5)</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2617598507"/>
                  </a:ext>
                </a:extLst>
              </a:tr>
              <a:tr h="393763">
                <a:tc>
                  <a:txBody>
                    <a:bodyPr/>
                    <a:lstStyle/>
                    <a:p>
                      <a:pPr marL="0" marR="0">
                        <a:spcBef>
                          <a:spcPts val="0"/>
                        </a:spcBef>
                        <a:spcAft>
                          <a:spcPts val="0"/>
                        </a:spcAft>
                      </a:pPr>
                      <a:r>
                        <a:rPr lang="en-US" sz="1800" dirty="0">
                          <a:solidFill>
                            <a:schemeClr val="bg1"/>
                          </a:solidFill>
                          <a:effectLst/>
                        </a:rPr>
                        <a:t>        Ischemic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dirty="0">
                          <a:solidFill>
                            <a:schemeClr val="bg1"/>
                          </a:solidFill>
                          <a:effectLst/>
                        </a:rPr>
                        <a:t>1.0% (N=4)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581597724"/>
                  </a:ext>
                </a:extLst>
              </a:tr>
              <a:tr h="393763">
                <a:tc>
                  <a:txBody>
                    <a:bodyPr/>
                    <a:lstStyle/>
                    <a:p>
                      <a:pPr marL="0" marR="0">
                        <a:spcBef>
                          <a:spcPts val="0"/>
                        </a:spcBef>
                        <a:spcAft>
                          <a:spcPts val="0"/>
                        </a:spcAft>
                      </a:pPr>
                      <a:r>
                        <a:rPr lang="en-US" sz="1800" dirty="0">
                          <a:solidFill>
                            <a:schemeClr val="bg1"/>
                          </a:solidFill>
                          <a:effectLst/>
                        </a:rPr>
                        <a:t>        Hemorrhagic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dirty="0">
                          <a:solidFill>
                            <a:schemeClr val="bg1"/>
                          </a:solidFill>
                          <a:effectLst/>
                        </a:rPr>
                        <a:t>0.2% (N=1)</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2138033975"/>
                  </a:ext>
                </a:extLst>
              </a:tr>
              <a:tr h="393763">
                <a:tc>
                  <a:txBody>
                    <a:bodyPr/>
                    <a:lstStyle/>
                    <a:p>
                      <a:pPr marL="0" marR="0">
                        <a:spcBef>
                          <a:spcPts val="0"/>
                        </a:spcBef>
                        <a:spcAft>
                          <a:spcPts val="0"/>
                        </a:spcAft>
                      </a:pPr>
                      <a:r>
                        <a:rPr lang="en-US" sz="1800" b="1" dirty="0">
                          <a:solidFill>
                            <a:schemeClr val="bg1"/>
                          </a:solidFill>
                          <a:effectLst/>
                        </a:rPr>
                        <a:t>     Non-elective CV surgery for device-related complications </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800" dirty="0">
                          <a:solidFill>
                            <a:schemeClr val="bg1"/>
                          </a:solidFill>
                          <a:effectLst/>
                        </a:rPr>
                        <a:t>0.9% (N=4)</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extLst>
                  <a:ext uri="{0D108BD9-81ED-4DB2-BD59-A6C34878D82A}">
                    <a16:rowId xmlns="" xmlns:a16="http://schemas.microsoft.com/office/drawing/2014/main" val="3169564352"/>
                  </a:ext>
                </a:extLst>
              </a:tr>
            </a:tbl>
          </a:graphicData>
        </a:graphic>
      </p:graphicFrame>
      <p:sp>
        <p:nvSpPr>
          <p:cNvPr id="3" name="TextBox 2">
            <a:extLst>
              <a:ext uri="{FF2B5EF4-FFF2-40B4-BE49-F238E27FC236}">
                <a16:creationId xmlns="" xmlns:a16="http://schemas.microsoft.com/office/drawing/2014/main" id="{900D45C2-5016-47E1-A57A-99E30CE90225}"/>
              </a:ext>
            </a:extLst>
          </p:cNvPr>
          <p:cNvSpPr txBox="1"/>
          <p:nvPr/>
        </p:nvSpPr>
        <p:spPr>
          <a:xfrm>
            <a:off x="7274347" y="4366913"/>
            <a:ext cx="1487010" cy="276999"/>
          </a:xfrm>
          <a:prstGeom prst="rect">
            <a:avLst/>
          </a:prstGeom>
          <a:noFill/>
        </p:spPr>
        <p:txBody>
          <a:bodyPr wrap="none" rtlCol="0">
            <a:spAutoFit/>
          </a:bodyPr>
          <a:lstStyle/>
          <a:p>
            <a:r>
              <a:rPr lang="en-US" sz="1200" i="1" dirty="0">
                <a:solidFill>
                  <a:schemeClr val="tx2"/>
                </a:solidFill>
              </a:rPr>
              <a:t>*CEC Adjudicated</a:t>
            </a:r>
          </a:p>
        </p:txBody>
      </p:sp>
    </p:spTree>
    <p:extLst>
      <p:ext uri="{BB962C8B-B14F-4D97-AF65-F5344CB8AC3E}">
        <p14:creationId xmlns:p14="http://schemas.microsoft.com/office/powerpoint/2010/main" val="42695297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03200568-F941-4466-AE12-593133D5CCF9}"/>
              </a:ext>
            </a:extLst>
          </p:cNvPr>
          <p:cNvSpPr txBox="1">
            <a:spLocks noChangeArrowheads="1"/>
          </p:cNvSpPr>
          <p:nvPr/>
        </p:nvSpPr>
        <p:spPr bwMode="auto">
          <a:xfrm>
            <a:off x="493677" y="860900"/>
            <a:ext cx="8315673" cy="4053918"/>
          </a:xfrm>
          <a:prstGeom prst="rect">
            <a:avLst/>
          </a:prstGeom>
          <a:solidFill>
            <a:srgbClr val="002060"/>
          </a:solidFill>
          <a:ln w="9525">
            <a:solidFill>
              <a:schemeClr val="tx1"/>
            </a:solidFill>
            <a:miter lim="800000"/>
            <a:headEnd/>
            <a:tailEnd/>
          </a:ln>
        </p:spPr>
        <p:txBody>
          <a:bodyPr vert="horz" wrap="square" lIns="137160" tIns="9144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14313" indent="-214313" eaLnBrk="1" hangingPunct="1">
              <a:spcBef>
                <a:spcPts val="1200"/>
              </a:spcBef>
            </a:pPr>
            <a:endParaRPr lang="en-US" sz="2400" b="0" i="0" kern="0" dirty="0"/>
          </a:p>
          <a:p>
            <a:pPr marL="214313" indent="-214313" eaLnBrk="1" hangingPunct="1">
              <a:spcBef>
                <a:spcPts val="1200"/>
              </a:spcBef>
            </a:pPr>
            <a:endParaRPr lang="en-US" sz="2400" b="0" i="0" kern="0" dirty="0"/>
          </a:p>
        </p:txBody>
      </p:sp>
      <p:sp>
        <p:nvSpPr>
          <p:cNvPr id="16385" name="Text Box 2"/>
          <p:cNvSpPr txBox="1">
            <a:spLocks noChangeArrowheads="1"/>
          </p:cNvSpPr>
          <p:nvPr/>
        </p:nvSpPr>
        <p:spPr bwMode="auto">
          <a:xfrm>
            <a:off x="1943100" y="1517508"/>
            <a:ext cx="4457700" cy="369332"/>
          </a:xfrm>
          <a:prstGeom prst="rect">
            <a:avLst/>
          </a:prstGeom>
          <a:noFill/>
          <a:ln w="9525">
            <a:noFill/>
            <a:miter lim="800000"/>
            <a:headEnd/>
            <a:tailEnd/>
          </a:ln>
        </p:spPr>
        <p:txBody>
          <a:bodyPr>
            <a:spAutoFit/>
          </a:bodyPr>
          <a:lstStyle/>
          <a:p>
            <a:pPr eaLnBrk="0" hangingPunct="0"/>
            <a:endParaRPr lang="en-US" b="0" i="0">
              <a:solidFill>
                <a:schemeClr val="tx1"/>
              </a:solidFill>
              <a:ea typeface="MS PGothic" pitchFamily="34" charset="-128"/>
              <a:cs typeface="ヒラギノ角ゴ Pro W3"/>
            </a:endParaRPr>
          </a:p>
        </p:txBody>
      </p:sp>
      <p:sp>
        <p:nvSpPr>
          <p:cNvPr id="16387" name="Rectangle 4"/>
          <p:cNvSpPr>
            <a:spLocks noGrp="1" noChangeArrowheads="1"/>
          </p:cNvSpPr>
          <p:nvPr>
            <p:ph idx="1"/>
          </p:nvPr>
        </p:nvSpPr>
        <p:spPr>
          <a:xfrm>
            <a:off x="626983" y="1049020"/>
            <a:ext cx="7890034" cy="3086100"/>
          </a:xfrm>
          <a:noFill/>
        </p:spPr>
        <p:txBody>
          <a:bodyPr/>
          <a:lstStyle/>
          <a:p>
            <a:pPr marL="0" indent="0" algn="ctr" eaLnBrk="1" hangingPunct="1">
              <a:buNone/>
            </a:pPr>
            <a:r>
              <a:rPr lang="en-US" sz="2100" dirty="0"/>
              <a:t>D. Scott Lim, MD</a:t>
            </a:r>
          </a:p>
          <a:p>
            <a:pPr marL="0" indent="0" eaLnBrk="1" hangingPunct="1">
              <a:buNone/>
            </a:pPr>
            <a:r>
              <a:rPr lang="en-US" dirty="0"/>
              <a:t>Personal consulting:</a:t>
            </a:r>
          </a:p>
          <a:p>
            <a:pPr marL="0" indent="0" eaLnBrk="1" hangingPunct="1">
              <a:buNone/>
            </a:pPr>
            <a:r>
              <a:rPr lang="en-US" b="0" dirty="0"/>
              <a:t>Abbott, Edwards Lifesciences, Pipeline, Venus</a:t>
            </a:r>
          </a:p>
          <a:p>
            <a:pPr marL="0" indent="0" eaLnBrk="1" hangingPunct="1">
              <a:buNone/>
            </a:pPr>
            <a:r>
              <a:rPr lang="en-US" dirty="0"/>
              <a:t>Equity:</a:t>
            </a:r>
          </a:p>
          <a:p>
            <a:pPr marL="0" indent="0" eaLnBrk="1" hangingPunct="1">
              <a:buNone/>
            </a:pPr>
            <a:r>
              <a:rPr lang="en-US" b="0" dirty="0"/>
              <a:t>510Kardiac, Venus</a:t>
            </a:r>
          </a:p>
          <a:p>
            <a:pPr marL="0" indent="0" eaLnBrk="1" hangingPunct="1">
              <a:buNone/>
            </a:pPr>
            <a:r>
              <a:rPr lang="en-US" dirty="0"/>
              <a:t>My institution receives research grants on my behalf from:</a:t>
            </a:r>
          </a:p>
          <a:p>
            <a:pPr marL="0" indent="0" eaLnBrk="1" hangingPunct="1">
              <a:buNone/>
            </a:pPr>
            <a:r>
              <a:rPr lang="en-US" b="0" dirty="0"/>
              <a:t>Abbott, Boston Scientific, </a:t>
            </a:r>
            <a:r>
              <a:rPr lang="en-US" b="0" dirty="0" err="1"/>
              <a:t>Corvia</a:t>
            </a:r>
            <a:r>
              <a:rPr lang="en-US" b="0" dirty="0"/>
              <a:t>, Edwards Lifesciences, Keystone Heart, </a:t>
            </a:r>
            <a:r>
              <a:rPr lang="en-US" b="0" dirty="0" err="1"/>
              <a:t>LivaNova</a:t>
            </a:r>
            <a:r>
              <a:rPr lang="en-US" b="0" dirty="0"/>
              <a:t>, Medtronic, WL Gore</a:t>
            </a:r>
          </a:p>
          <a:p>
            <a:pPr marL="0" indent="0" eaLnBrk="1" hangingPunct="1"/>
            <a:endParaRPr lang="en-US" sz="2100" dirty="0"/>
          </a:p>
        </p:txBody>
      </p:sp>
      <p:sp>
        <p:nvSpPr>
          <p:cNvPr id="6" name="Rectangle 4"/>
          <p:cNvSpPr txBox="1">
            <a:spLocks noChangeArrowheads="1"/>
          </p:cNvSpPr>
          <p:nvPr/>
        </p:nvSpPr>
        <p:spPr bwMode="auto">
          <a:xfrm>
            <a:off x="684214" y="189546"/>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3200" i="0" kern="0" dirty="0"/>
              <a:t>Disclosure Statement</a:t>
            </a:r>
          </a:p>
        </p:txBody>
      </p:sp>
      <p:sp>
        <p:nvSpPr>
          <p:cNvPr id="7" name="TextBox 6">
            <a:extLst>
              <a:ext uri="{FF2B5EF4-FFF2-40B4-BE49-F238E27FC236}">
                <a16:creationId xmlns="" xmlns:a16="http://schemas.microsoft.com/office/drawing/2014/main" id="{1781F9AF-6FEE-8946-9E10-67B4BF1352A5}"/>
              </a:ext>
            </a:extLst>
          </p:cNvPr>
          <p:cNvSpPr txBox="1"/>
          <p:nvPr/>
        </p:nvSpPr>
        <p:spPr>
          <a:xfrm>
            <a:off x="1574800" y="4637819"/>
            <a:ext cx="5994401" cy="276999"/>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algn="ctr"/>
            <a:r>
              <a:rPr lang="en-US" sz="1200" i="0" dirty="0">
                <a:solidFill>
                  <a:srgbClr val="FDE25E"/>
                </a:solidFill>
              </a:rPr>
              <a:t>EXPAND (NCT03502811) is funded by Abbott</a:t>
            </a:r>
          </a:p>
        </p:txBody>
      </p:sp>
    </p:spTree>
    <p:extLst>
      <p:ext uri="{BB962C8B-B14F-4D97-AF65-F5344CB8AC3E}">
        <p14:creationId xmlns:p14="http://schemas.microsoft.com/office/powerpoint/2010/main" val="276452538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CF2ABE6-8650-4281-97DD-C4EF590D9018}"/>
              </a:ext>
            </a:extLst>
          </p:cNvPr>
          <p:cNvSpPr>
            <a:spLocks noChangeArrowheads="1"/>
          </p:cNvSpPr>
          <p:nvPr/>
        </p:nvSpPr>
        <p:spPr bwMode="auto">
          <a:xfrm>
            <a:off x="653144" y="950039"/>
            <a:ext cx="7722774" cy="3876403"/>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7" name="TextBox 6">
            <a:extLst>
              <a:ext uri="{FF2B5EF4-FFF2-40B4-BE49-F238E27FC236}">
                <a16:creationId xmlns="" xmlns:a16="http://schemas.microsoft.com/office/drawing/2014/main" id="{9ACBF3E7-A0C9-489E-91E6-8B46A70BF993}"/>
              </a:ext>
            </a:extLst>
          </p:cNvPr>
          <p:cNvSpPr txBox="1"/>
          <p:nvPr/>
        </p:nvSpPr>
        <p:spPr>
          <a:xfrm>
            <a:off x="710613" y="3015788"/>
            <a:ext cx="7722774" cy="1747043"/>
          </a:xfrm>
          <a:prstGeom prst="rect">
            <a:avLst/>
          </a:prstGeom>
          <a:noFill/>
        </p:spPr>
        <p:txBody>
          <a:bodyPr wrap="square" rtlCol="0">
            <a:normAutofit fontScale="85000" lnSpcReduction="20000"/>
          </a:bodyPr>
          <a:lstStyle/>
          <a:p>
            <a:pPr marL="285750" indent="-285750">
              <a:buFont typeface="Arial" panose="020B0604020202020204" pitchFamily="34" charset="0"/>
              <a:buChar char="•"/>
            </a:pPr>
            <a:r>
              <a:rPr lang="en-US" sz="1600" dirty="0">
                <a:solidFill>
                  <a:schemeClr val="tx2"/>
                </a:solidFill>
              </a:rPr>
              <a:t>An independent multidisciplinary physician committee (including the ECL) reviewed and adjudicated all SLDA and leaflet injury events (including review of procedural and follow-up echoes as well as confirmation from surgery, etc.)</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Overall, 8 subjects were confirmed to have an SLDA and 1 subject experienced a leaflet injury</a:t>
            </a:r>
          </a:p>
          <a:p>
            <a:endParaRPr lang="en-US" sz="1100" dirty="0">
              <a:solidFill>
                <a:schemeClr val="tx2"/>
              </a:solidFill>
            </a:endParaRPr>
          </a:p>
          <a:p>
            <a:endParaRPr lang="en-US" sz="1100" dirty="0">
              <a:solidFill>
                <a:schemeClr val="tx2"/>
              </a:solidFill>
            </a:endParaRPr>
          </a:p>
          <a:p>
            <a:r>
              <a:rPr lang="en-US" sz="1300" dirty="0">
                <a:solidFill>
                  <a:schemeClr val="tx1"/>
                </a:solidFill>
              </a:rPr>
              <a:t>*Adjudication for 3 SLDA events were inconclusive due to missing echo images at the time of the panel review, and not included in the final adjudication results. </a:t>
            </a:r>
          </a:p>
        </p:txBody>
      </p:sp>
      <p:sp>
        <p:nvSpPr>
          <p:cNvPr id="2" name="Title 1">
            <a:extLst>
              <a:ext uri="{FF2B5EF4-FFF2-40B4-BE49-F238E27FC236}">
                <a16:creationId xmlns="" xmlns:a16="http://schemas.microsoft.com/office/drawing/2014/main" id="{9BB57A41-5709-4FB6-9290-9A5E2E6F70F6}"/>
              </a:ext>
            </a:extLst>
          </p:cNvPr>
          <p:cNvSpPr>
            <a:spLocks noGrp="1"/>
          </p:cNvSpPr>
          <p:nvPr>
            <p:ph type="title"/>
          </p:nvPr>
        </p:nvSpPr>
        <p:spPr>
          <a:xfrm>
            <a:off x="116871" y="171438"/>
            <a:ext cx="8795320" cy="649978"/>
          </a:xfrm>
        </p:spPr>
        <p:txBody>
          <a:bodyPr>
            <a:normAutofit/>
          </a:bodyPr>
          <a:lstStyle/>
          <a:p>
            <a:r>
              <a:rPr lang="en-US" sz="3000" dirty="0"/>
              <a:t>Device Related Leaflet Adverse Events</a:t>
            </a:r>
            <a:endParaRPr lang="en-US" sz="3000" dirty="0">
              <a:solidFill>
                <a:srgbClr val="FF0000"/>
              </a:solidFill>
            </a:endParaRPr>
          </a:p>
        </p:txBody>
      </p:sp>
      <p:graphicFrame>
        <p:nvGraphicFramePr>
          <p:cNvPr id="4" name="Table 3">
            <a:extLst>
              <a:ext uri="{FF2B5EF4-FFF2-40B4-BE49-F238E27FC236}">
                <a16:creationId xmlns="" xmlns:a16="http://schemas.microsoft.com/office/drawing/2014/main" id="{8A6DEE12-1178-454C-A13E-B994CBA31B71}"/>
              </a:ext>
            </a:extLst>
          </p:cNvPr>
          <p:cNvGraphicFramePr>
            <a:graphicFrameLocks noGrp="1"/>
          </p:cNvGraphicFramePr>
          <p:nvPr>
            <p:extLst>
              <p:ext uri="{D42A27DB-BD31-4B8C-83A1-F6EECF244321}">
                <p14:modId xmlns:p14="http://schemas.microsoft.com/office/powerpoint/2010/main" val="896998882"/>
              </p:ext>
            </p:extLst>
          </p:nvPr>
        </p:nvGraphicFramePr>
        <p:xfrm>
          <a:off x="653144" y="950039"/>
          <a:ext cx="7722774" cy="1808503"/>
        </p:xfrm>
        <a:graphic>
          <a:graphicData uri="http://schemas.openxmlformats.org/drawingml/2006/table">
            <a:tbl>
              <a:tblPr bandRow="1">
                <a:tableStyleId>{073A0DAA-6AF3-43AB-8588-CEC1D06C72B9}</a:tableStyleId>
              </a:tblPr>
              <a:tblGrid>
                <a:gridCol w="4117780">
                  <a:extLst>
                    <a:ext uri="{9D8B030D-6E8A-4147-A177-3AD203B41FA5}">
                      <a16:colId xmlns="" xmlns:a16="http://schemas.microsoft.com/office/drawing/2014/main" val="2980888262"/>
                    </a:ext>
                  </a:extLst>
                </a:gridCol>
                <a:gridCol w="3604994">
                  <a:extLst>
                    <a:ext uri="{9D8B030D-6E8A-4147-A177-3AD203B41FA5}">
                      <a16:colId xmlns="" xmlns:a16="http://schemas.microsoft.com/office/drawing/2014/main" val="3921589903"/>
                    </a:ext>
                  </a:extLst>
                </a:gridCol>
              </a:tblGrid>
              <a:tr h="615183">
                <a:tc>
                  <a:txBody>
                    <a:bodyPr/>
                    <a:lstStyle/>
                    <a:p>
                      <a:pPr marL="0" marR="0">
                        <a:spcBef>
                          <a:spcPts val="0"/>
                        </a:spcBef>
                        <a:spcAft>
                          <a:spcPts val="0"/>
                        </a:spcAft>
                      </a:pPr>
                      <a:r>
                        <a:rPr lang="en-US" sz="18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30063" marR="30063" marT="30063" marB="30063" anchor="ctr">
                    <a:solidFill>
                      <a:srgbClr val="002060"/>
                    </a:solidFill>
                  </a:tcPr>
                </a:tc>
                <a:tc>
                  <a:txBody>
                    <a:bodyPr/>
                    <a:lstStyle/>
                    <a:p>
                      <a:pPr marL="0" marR="0" algn="ctr">
                        <a:spcBef>
                          <a:spcPts val="0"/>
                        </a:spcBef>
                        <a:spcAft>
                          <a:spcPts val="0"/>
                        </a:spcAft>
                      </a:pPr>
                      <a:r>
                        <a:rPr lang="en-US" sz="2000" b="1" i="0" dirty="0">
                          <a:solidFill>
                            <a:schemeClr val="tx1"/>
                          </a:solidFill>
                          <a:effectLst/>
                          <a:latin typeface="+mj-lt"/>
                          <a:ea typeface="Times New Roman" panose="02020603050405020304" pitchFamily="18" charset="0"/>
                        </a:rPr>
                        <a:t>Confirmed</a:t>
                      </a:r>
                    </a:p>
                    <a:p>
                      <a:pPr marL="0" marR="0" algn="ctr">
                        <a:spcBef>
                          <a:spcPts val="0"/>
                        </a:spcBef>
                        <a:spcAft>
                          <a:spcPts val="0"/>
                        </a:spcAft>
                      </a:pPr>
                      <a:r>
                        <a:rPr lang="en-US" sz="2000" b="1" i="0" dirty="0">
                          <a:solidFill>
                            <a:schemeClr val="tx1"/>
                          </a:solidFill>
                          <a:effectLst/>
                          <a:latin typeface="+mj-lt"/>
                          <a:ea typeface="Times New Roman" panose="02020603050405020304" pitchFamily="18" charset="0"/>
                        </a:rPr>
                        <a:t>Events</a:t>
                      </a:r>
                    </a:p>
                  </a:txBody>
                  <a:tcPr marL="30063" marR="30063" marT="30063" marB="30063" anchor="ctr">
                    <a:solidFill>
                      <a:srgbClr val="002060"/>
                    </a:solidFill>
                  </a:tcPr>
                </a:tc>
                <a:extLst>
                  <a:ext uri="{0D108BD9-81ED-4DB2-BD59-A6C34878D82A}">
                    <a16:rowId xmlns="" xmlns:a16="http://schemas.microsoft.com/office/drawing/2014/main" val="802269623"/>
                  </a:ext>
                </a:extLst>
              </a:tr>
              <a:tr h="476516">
                <a:tc>
                  <a:txBody>
                    <a:bodyPr/>
                    <a:lstStyle/>
                    <a:p>
                      <a:pPr marL="0" marR="0">
                        <a:spcBef>
                          <a:spcPts val="0"/>
                        </a:spcBef>
                        <a:spcAft>
                          <a:spcPts val="0"/>
                        </a:spcAft>
                      </a:pPr>
                      <a:r>
                        <a:rPr lang="en-US" sz="1800" b="0" dirty="0">
                          <a:solidFill>
                            <a:schemeClr val="bg1"/>
                          </a:solidFill>
                          <a:effectLst/>
                        </a:rPr>
                        <a:t>Single Leaflet Device Attachment (SLDA)</a:t>
                      </a:r>
                      <a:endParaRPr lang="en-US" sz="2000" b="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nchor="ctr"/>
                </a:tc>
                <a:tc>
                  <a:txBody>
                    <a:bodyPr/>
                    <a:lstStyle/>
                    <a:p>
                      <a:pPr marL="0" marR="0" algn="ctr">
                        <a:spcBef>
                          <a:spcPts val="0"/>
                        </a:spcBef>
                        <a:spcAft>
                          <a:spcPts val="0"/>
                        </a:spcAft>
                      </a:pPr>
                      <a:r>
                        <a:rPr lang="en-US" sz="1800" b="1" i="0" dirty="0">
                          <a:solidFill>
                            <a:schemeClr val="bg1"/>
                          </a:solidFill>
                          <a:effectLst/>
                          <a:latin typeface="+mj-lt"/>
                        </a:rPr>
                        <a:t>1.9% (N=8)* </a:t>
                      </a:r>
                    </a:p>
                  </a:txBody>
                  <a:tcPr marL="30063" marR="30063" marT="30063" marB="30063" anchor="ctr"/>
                </a:tc>
                <a:extLst>
                  <a:ext uri="{0D108BD9-81ED-4DB2-BD59-A6C34878D82A}">
                    <a16:rowId xmlns="" xmlns:a16="http://schemas.microsoft.com/office/drawing/2014/main" val="1225478391"/>
                  </a:ext>
                </a:extLst>
              </a:tr>
              <a:tr h="530011">
                <a:tc>
                  <a:txBody>
                    <a:bodyPr/>
                    <a:lstStyle/>
                    <a:p>
                      <a:pPr marL="0" marR="0">
                        <a:spcBef>
                          <a:spcPts val="0"/>
                        </a:spcBef>
                        <a:spcAft>
                          <a:spcPts val="0"/>
                        </a:spcAft>
                      </a:pPr>
                      <a:r>
                        <a:rPr lang="en-US" sz="1800" b="0" dirty="0">
                          <a:solidFill>
                            <a:schemeClr val="bg1"/>
                          </a:solidFill>
                          <a:effectLst/>
                        </a:rPr>
                        <a:t>Leaflet injury (leaflet tear or perforation)</a:t>
                      </a:r>
                      <a:endParaRPr lang="en-US" sz="2000" b="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nchor="ctr"/>
                </a:tc>
                <a:tc>
                  <a:txBody>
                    <a:bodyPr/>
                    <a:lstStyle/>
                    <a:p>
                      <a:pPr marL="0" marR="0" algn="ctr">
                        <a:spcBef>
                          <a:spcPts val="0"/>
                        </a:spcBef>
                        <a:spcAft>
                          <a:spcPts val="0"/>
                        </a:spcAft>
                      </a:pPr>
                      <a:r>
                        <a:rPr lang="en-US" sz="1800" b="1" dirty="0">
                          <a:solidFill>
                            <a:schemeClr val="bg1"/>
                          </a:solidFill>
                          <a:effectLst/>
                          <a:latin typeface="+mj-lt"/>
                          <a:ea typeface="Times New Roman" panose="02020603050405020304" pitchFamily="18" charset="0"/>
                        </a:rPr>
                        <a:t>0.2% (N=1)</a:t>
                      </a:r>
                    </a:p>
                  </a:txBody>
                  <a:tcPr marL="30063" marR="30063" marT="30063" marB="30063" anchor="ctr"/>
                </a:tc>
                <a:extLst>
                  <a:ext uri="{0D108BD9-81ED-4DB2-BD59-A6C34878D82A}">
                    <a16:rowId xmlns="" xmlns:a16="http://schemas.microsoft.com/office/drawing/2014/main" val="1097168044"/>
                  </a:ext>
                </a:extLst>
              </a:tr>
            </a:tbl>
          </a:graphicData>
        </a:graphic>
      </p:graphicFrame>
    </p:spTree>
    <p:extLst>
      <p:ext uri="{BB962C8B-B14F-4D97-AF65-F5344CB8AC3E}">
        <p14:creationId xmlns:p14="http://schemas.microsoft.com/office/powerpoint/2010/main" val="231795934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434252" y="731731"/>
            <a:ext cx="8418345" cy="4262575"/>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pSp>
        <p:nvGrpSpPr>
          <p:cNvPr id="45" name="Group 44">
            <a:extLst>
              <a:ext uri="{FF2B5EF4-FFF2-40B4-BE49-F238E27FC236}">
                <a16:creationId xmlns="" xmlns:a16="http://schemas.microsoft.com/office/drawing/2014/main" id="{2F7EC685-31E1-40EE-8FB7-6459E06F2B5C}"/>
              </a:ext>
            </a:extLst>
          </p:cNvPr>
          <p:cNvGrpSpPr/>
          <p:nvPr/>
        </p:nvGrpSpPr>
        <p:grpSpPr>
          <a:xfrm>
            <a:off x="1566131" y="422567"/>
            <a:ext cx="6103898" cy="4093893"/>
            <a:chOff x="500787" y="422567"/>
            <a:chExt cx="7990657" cy="4093893"/>
          </a:xfrm>
        </p:grpSpPr>
        <p:graphicFrame>
          <p:nvGraphicFramePr>
            <p:cNvPr id="8" name="Chart 7">
              <a:extLst>
                <a:ext uri="{FF2B5EF4-FFF2-40B4-BE49-F238E27FC236}">
                  <a16:creationId xmlns="" xmlns:a16="http://schemas.microsoft.com/office/drawing/2014/main" id="{82153B51-713C-47BC-B202-3B4A8658AECA}"/>
                </a:ext>
              </a:extLst>
            </p:cNvPr>
            <p:cNvGraphicFramePr/>
            <p:nvPr>
              <p:extLst>
                <p:ext uri="{D42A27DB-BD31-4B8C-83A1-F6EECF244321}">
                  <p14:modId xmlns:p14="http://schemas.microsoft.com/office/powerpoint/2010/main" val="1586303249"/>
                </p:ext>
              </p:extLst>
            </p:nvPr>
          </p:nvGraphicFramePr>
          <p:xfrm>
            <a:off x="500787" y="422567"/>
            <a:ext cx="7990657" cy="40938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 xmlns:a16="http://schemas.microsoft.com/office/drawing/2014/main" id="{5989146A-4593-4474-B1BA-79E18F60876D}"/>
                </a:ext>
              </a:extLst>
            </p:cNvPr>
            <p:cNvSpPr txBox="1"/>
            <p:nvPr/>
          </p:nvSpPr>
          <p:spPr>
            <a:xfrm>
              <a:off x="7426339" y="2291627"/>
              <a:ext cx="106335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1+</a:t>
              </a:r>
            </a:p>
            <a:p>
              <a:pPr defTabSz="457200" fontAlgn="auto">
                <a:spcBef>
                  <a:spcPts val="0"/>
                </a:spcBef>
                <a:spcAft>
                  <a:spcPts val="0"/>
                </a:spcAft>
              </a:pPr>
              <a:r>
                <a:rPr lang="en-US" sz="1200" i="0" dirty="0">
                  <a:solidFill>
                    <a:schemeClr val="tx2"/>
                  </a:solidFill>
                  <a:latin typeface="Calibri"/>
                  <a:ea typeface="+mn-ea"/>
                </a:rPr>
                <a:t>86.9%</a:t>
              </a:r>
            </a:p>
          </p:txBody>
        </p:sp>
        <p:sp>
          <p:nvSpPr>
            <p:cNvPr id="15" name="Left Bracket 14">
              <a:extLst>
                <a:ext uri="{FF2B5EF4-FFF2-40B4-BE49-F238E27FC236}">
                  <a16:creationId xmlns="" xmlns:a16="http://schemas.microsoft.com/office/drawing/2014/main" id="{8641BF33-82E6-4303-B2D9-4FC4B55368FE}"/>
                </a:ext>
              </a:extLst>
            </p:cNvPr>
            <p:cNvSpPr/>
            <p:nvPr/>
          </p:nvSpPr>
          <p:spPr>
            <a:xfrm rot="10800000">
              <a:off x="7361803" y="1381311"/>
              <a:ext cx="67507" cy="2242404"/>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16" name="Straight Connector 15">
              <a:extLst>
                <a:ext uri="{FF2B5EF4-FFF2-40B4-BE49-F238E27FC236}">
                  <a16:creationId xmlns="" xmlns:a16="http://schemas.microsoft.com/office/drawing/2014/main" id="{A0656CF1-41F6-4A9F-AB91-A7124081BC78}"/>
                </a:ext>
              </a:extLst>
            </p:cNvPr>
            <p:cNvCxnSpPr>
              <a:cxnSpLocks/>
              <a:stCxn id="15" idx="1"/>
            </p:cNvCxnSpPr>
            <p:nvPr/>
          </p:nvCxnSpPr>
          <p:spPr bwMode="auto">
            <a:xfrm>
              <a:off x="7429309" y="2502513"/>
              <a:ext cx="79539" cy="180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3">
            <a:extLst>
              <a:ext uri="{FF2B5EF4-FFF2-40B4-BE49-F238E27FC236}">
                <a16:creationId xmlns="" xmlns:a16="http://schemas.microsoft.com/office/drawing/2014/main" id="{1E8E2C22-B180-44A2-A9EC-8E9A754F71EC}"/>
              </a:ext>
            </a:extLst>
          </p:cNvPr>
          <p:cNvSpPr>
            <a:spLocks noGrp="1" noChangeArrowheads="1"/>
          </p:cNvSpPr>
          <p:nvPr>
            <p:ph idx="1"/>
          </p:nvPr>
        </p:nvSpPr>
        <p:spPr>
          <a:xfrm>
            <a:off x="679956" y="4366728"/>
            <a:ext cx="7874595" cy="596282"/>
          </a:xfrm>
          <a:noFill/>
          <a:ln>
            <a:noFill/>
          </a:ln>
        </p:spPr>
        <p:txBody>
          <a:bodyPr lIns="137160" tIns="137160" anchor="t" anchorCtr="0"/>
          <a:lstStyle/>
          <a:p>
            <a:r>
              <a:rPr lang="en-US" sz="1400" dirty="0">
                <a:solidFill>
                  <a:schemeClr val="tx2"/>
                </a:solidFill>
              </a:rPr>
              <a:t>MR Reduction to None/Trace was achieved in 27.7% of primary MR subjects; MR ≤ 1+ was achieved in 86.9% and </a:t>
            </a:r>
            <a:r>
              <a:rPr lang="en-US" sz="1400" dirty="0">
                <a:solidFill>
                  <a:schemeClr val="tx2"/>
                </a:solidFill>
                <a:ea typeface="Times New Roman" panose="02020603050405020304" pitchFamily="18" charset="0"/>
              </a:rPr>
              <a:t>MR </a:t>
            </a:r>
            <a:r>
              <a:rPr lang="en-US" sz="1400" dirty="0">
                <a:solidFill>
                  <a:schemeClr val="tx2"/>
                </a:solidFill>
              </a:rPr>
              <a:t>≤ 2+ was achieved in 97.3% at 30 days follow up. </a:t>
            </a:r>
          </a:p>
        </p:txBody>
      </p:sp>
      <p:sp>
        <p:nvSpPr>
          <p:cNvPr id="39" name="Title 1">
            <a:extLst>
              <a:ext uri="{FF2B5EF4-FFF2-40B4-BE49-F238E27FC236}">
                <a16:creationId xmlns="" xmlns:a16="http://schemas.microsoft.com/office/drawing/2014/main" id="{FE3D19EA-FB88-4F23-AD89-35D94BDE48F1}"/>
              </a:ext>
            </a:extLst>
          </p:cNvPr>
          <p:cNvSpPr>
            <a:spLocks noGrp="1"/>
          </p:cNvSpPr>
          <p:nvPr>
            <p:ph type="title"/>
          </p:nvPr>
        </p:nvSpPr>
        <p:spPr>
          <a:xfrm>
            <a:off x="508820" y="175786"/>
            <a:ext cx="8229600" cy="493563"/>
          </a:xfrm>
        </p:spPr>
        <p:txBody>
          <a:bodyPr>
            <a:normAutofit/>
          </a:bodyPr>
          <a:lstStyle/>
          <a:p>
            <a:r>
              <a:rPr lang="en-US" dirty="0"/>
              <a:t>ECL Adjudicated MR Severity</a:t>
            </a:r>
          </a:p>
        </p:txBody>
      </p:sp>
      <p:sp>
        <p:nvSpPr>
          <p:cNvPr id="31" name="TextBox 30">
            <a:extLst>
              <a:ext uri="{FF2B5EF4-FFF2-40B4-BE49-F238E27FC236}">
                <a16:creationId xmlns="" xmlns:a16="http://schemas.microsoft.com/office/drawing/2014/main" id="{E0884158-93C7-4E18-B3C2-4997BE49805A}"/>
              </a:ext>
            </a:extLst>
          </p:cNvPr>
          <p:cNvSpPr txBox="1"/>
          <p:nvPr/>
        </p:nvSpPr>
        <p:spPr>
          <a:xfrm>
            <a:off x="7587971" y="2134804"/>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97.3%</a:t>
            </a:r>
          </a:p>
        </p:txBody>
      </p:sp>
      <p:sp>
        <p:nvSpPr>
          <p:cNvPr id="35" name="Left Bracket 34">
            <a:extLst>
              <a:ext uri="{FF2B5EF4-FFF2-40B4-BE49-F238E27FC236}">
                <a16:creationId xmlns="" xmlns:a16="http://schemas.microsoft.com/office/drawing/2014/main" id="{47FE83A0-518C-4BA7-B3C1-9F5065CD9EB2}"/>
              </a:ext>
            </a:extLst>
          </p:cNvPr>
          <p:cNvSpPr/>
          <p:nvPr/>
        </p:nvSpPr>
        <p:spPr>
          <a:xfrm rot="10800000">
            <a:off x="7512085" y="1118280"/>
            <a:ext cx="60757" cy="2501830"/>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36" name="Straight Connector 35">
            <a:extLst>
              <a:ext uri="{FF2B5EF4-FFF2-40B4-BE49-F238E27FC236}">
                <a16:creationId xmlns="" xmlns:a16="http://schemas.microsoft.com/office/drawing/2014/main" id="{BF54DB29-B96F-467D-A08C-558F6AEE7C2F}"/>
              </a:ext>
            </a:extLst>
          </p:cNvPr>
          <p:cNvCxnSpPr>
            <a:cxnSpLocks/>
            <a:stCxn id="35" idx="1"/>
          </p:cNvCxnSpPr>
          <p:nvPr/>
        </p:nvCxnSpPr>
        <p:spPr bwMode="auto">
          <a:xfrm>
            <a:off x="7572842" y="2369195"/>
            <a:ext cx="64417"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 xmlns:a16="http://schemas.microsoft.com/office/drawing/2014/main" id="{366EDACF-FFCB-4922-861E-881D0A557D18}"/>
              </a:ext>
            </a:extLst>
          </p:cNvPr>
          <p:cNvCxnSpPr/>
          <p:nvPr/>
        </p:nvCxnSpPr>
        <p:spPr bwMode="auto">
          <a:xfrm>
            <a:off x="6397056" y="3640206"/>
            <a:ext cx="12716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 xmlns:a16="http://schemas.microsoft.com/office/drawing/2014/main" id="{D6D294F5-3EBC-4B7C-BD82-BFADE0F58555}"/>
              </a:ext>
            </a:extLst>
          </p:cNvPr>
          <p:cNvCxnSpPr/>
          <p:nvPr/>
        </p:nvCxnSpPr>
        <p:spPr bwMode="auto">
          <a:xfrm>
            <a:off x="6110731" y="1118280"/>
            <a:ext cx="133974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 xmlns:a16="http://schemas.microsoft.com/office/drawing/2014/main" id="{A236B5EB-B612-4CE6-8EAA-5F5E329FF191}"/>
              </a:ext>
            </a:extLst>
          </p:cNvPr>
          <p:cNvSpPr txBox="1"/>
          <p:nvPr/>
        </p:nvSpPr>
        <p:spPr>
          <a:xfrm>
            <a:off x="6181418" y="3042898"/>
            <a:ext cx="81227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0+</a:t>
            </a:r>
          </a:p>
          <a:p>
            <a:pPr defTabSz="457200" fontAlgn="auto">
              <a:spcBef>
                <a:spcPts val="0"/>
              </a:spcBef>
              <a:spcAft>
                <a:spcPts val="0"/>
              </a:spcAft>
            </a:pPr>
            <a:r>
              <a:rPr lang="en-US" sz="1200" i="0" dirty="0">
                <a:solidFill>
                  <a:schemeClr val="tx2"/>
                </a:solidFill>
                <a:latin typeface="Calibri"/>
                <a:ea typeface="+mn-ea"/>
              </a:rPr>
              <a:t>27.7%</a:t>
            </a:r>
          </a:p>
        </p:txBody>
      </p:sp>
      <p:sp>
        <p:nvSpPr>
          <p:cNvPr id="19" name="Left Bracket 18">
            <a:extLst>
              <a:ext uri="{FF2B5EF4-FFF2-40B4-BE49-F238E27FC236}">
                <a16:creationId xmlns="" xmlns:a16="http://schemas.microsoft.com/office/drawing/2014/main" id="{E633E2FC-6545-4886-9A8D-6E0606F34911}"/>
              </a:ext>
            </a:extLst>
          </p:cNvPr>
          <p:cNvSpPr/>
          <p:nvPr/>
        </p:nvSpPr>
        <p:spPr>
          <a:xfrm rot="10800000">
            <a:off x="6110731" y="2949563"/>
            <a:ext cx="51567" cy="67331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20" name="Straight Connector 19">
            <a:extLst>
              <a:ext uri="{FF2B5EF4-FFF2-40B4-BE49-F238E27FC236}">
                <a16:creationId xmlns="" xmlns:a16="http://schemas.microsoft.com/office/drawing/2014/main" id="{545397EA-E530-4EFD-8F1F-27F6073E7975}"/>
              </a:ext>
            </a:extLst>
          </p:cNvPr>
          <p:cNvCxnSpPr>
            <a:cxnSpLocks/>
            <a:stCxn id="19" idx="1"/>
          </p:cNvCxnSpPr>
          <p:nvPr/>
        </p:nvCxnSpPr>
        <p:spPr bwMode="auto">
          <a:xfrm flipV="1">
            <a:off x="6162298" y="3285989"/>
            <a:ext cx="55766" cy="2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 xmlns:a16="http://schemas.microsoft.com/office/drawing/2014/main" id="{02B00403-CF4F-47E1-A47C-A7F520E83429}"/>
              </a:ext>
            </a:extLst>
          </p:cNvPr>
          <p:cNvCxnSpPr/>
          <p:nvPr/>
        </p:nvCxnSpPr>
        <p:spPr bwMode="auto">
          <a:xfrm>
            <a:off x="6075508" y="1381311"/>
            <a:ext cx="697325"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139722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361152" y="731732"/>
            <a:ext cx="8390167" cy="4073732"/>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aphicFrame>
        <p:nvGraphicFramePr>
          <p:cNvPr id="8" name="Chart 7">
            <a:extLst>
              <a:ext uri="{FF2B5EF4-FFF2-40B4-BE49-F238E27FC236}">
                <a16:creationId xmlns="" xmlns:a16="http://schemas.microsoft.com/office/drawing/2014/main" id="{82153B51-713C-47BC-B202-3B4A8658AECA}"/>
              </a:ext>
            </a:extLst>
          </p:cNvPr>
          <p:cNvGraphicFramePr/>
          <p:nvPr>
            <p:extLst>
              <p:ext uri="{D42A27DB-BD31-4B8C-83A1-F6EECF244321}">
                <p14:modId xmlns:p14="http://schemas.microsoft.com/office/powerpoint/2010/main" val="1639835144"/>
              </p:ext>
            </p:extLst>
          </p:nvPr>
        </p:nvGraphicFramePr>
        <p:xfrm>
          <a:off x="357318" y="1197947"/>
          <a:ext cx="8394002" cy="3462523"/>
        </p:xfrm>
        <a:graphic>
          <a:graphicData uri="http://schemas.openxmlformats.org/drawingml/2006/chart">
            <c:chart xmlns:c="http://schemas.openxmlformats.org/drawingml/2006/chart" xmlns:r="http://schemas.openxmlformats.org/officeDocument/2006/relationships" r:id="rId3"/>
          </a:graphicData>
        </a:graphic>
      </p:graphicFrame>
      <p:sp>
        <p:nvSpPr>
          <p:cNvPr id="22" name="Left Bracket 21">
            <a:extLst>
              <a:ext uri="{FF2B5EF4-FFF2-40B4-BE49-F238E27FC236}">
                <a16:creationId xmlns="" xmlns:a16="http://schemas.microsoft.com/office/drawing/2014/main" id="{9704A265-B4A4-4F30-8866-C40E12DFC281}"/>
              </a:ext>
            </a:extLst>
          </p:cNvPr>
          <p:cNvSpPr/>
          <p:nvPr/>
        </p:nvSpPr>
        <p:spPr>
          <a:xfrm rot="10800000">
            <a:off x="3663782" y="1664621"/>
            <a:ext cx="45719" cy="2166834"/>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3" name="Straight Connector 22">
            <a:extLst>
              <a:ext uri="{FF2B5EF4-FFF2-40B4-BE49-F238E27FC236}">
                <a16:creationId xmlns="" xmlns:a16="http://schemas.microsoft.com/office/drawing/2014/main" id="{65D1245A-7753-42C4-85D3-901FC7942FCF}"/>
              </a:ext>
            </a:extLst>
          </p:cNvPr>
          <p:cNvCxnSpPr>
            <a:cxnSpLocks/>
            <a:stCxn id="22" idx="1"/>
          </p:cNvCxnSpPr>
          <p:nvPr/>
        </p:nvCxnSpPr>
        <p:spPr bwMode="auto">
          <a:xfrm>
            <a:off x="3709500" y="2748038"/>
            <a:ext cx="54937"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itle 1">
            <a:extLst>
              <a:ext uri="{FF2B5EF4-FFF2-40B4-BE49-F238E27FC236}">
                <a16:creationId xmlns="" xmlns:a16="http://schemas.microsoft.com/office/drawing/2014/main" id="{7CBCCC1E-D365-45B1-B684-2CE1D0FC5ACD}"/>
              </a:ext>
            </a:extLst>
          </p:cNvPr>
          <p:cNvSpPr>
            <a:spLocks noGrp="1"/>
          </p:cNvSpPr>
          <p:nvPr>
            <p:ph type="title"/>
          </p:nvPr>
        </p:nvSpPr>
        <p:spPr>
          <a:xfrm>
            <a:off x="434252" y="149194"/>
            <a:ext cx="8229600" cy="493563"/>
          </a:xfrm>
        </p:spPr>
        <p:txBody>
          <a:bodyPr>
            <a:normAutofit fontScale="90000"/>
          </a:bodyPr>
          <a:lstStyle/>
          <a:p>
            <a:r>
              <a:rPr lang="en-US" dirty="0"/>
              <a:t>ECL Adjudicated MR Severity – </a:t>
            </a:r>
            <a:r>
              <a:rPr lang="en-US" dirty="0" smtClean="0">
                <a:solidFill>
                  <a:schemeClr val="tx2"/>
                </a:solidFill>
              </a:rPr>
              <a:t>by </a:t>
            </a:r>
            <a:r>
              <a:rPr lang="en-US" sz="2600" dirty="0">
                <a:solidFill>
                  <a:schemeClr val="tx2"/>
                </a:solidFill>
              </a:rPr>
              <a:t>Baseline MR</a:t>
            </a:r>
            <a:r>
              <a:rPr lang="en-US" sz="2800" dirty="0">
                <a:solidFill>
                  <a:schemeClr val="tx2"/>
                </a:solidFill>
                <a:ea typeface="Times New Roman" panose="02020603050405020304" pitchFamily="18" charset="0"/>
              </a:rPr>
              <a:t/>
            </a:r>
            <a:br>
              <a:rPr lang="en-US" sz="2800" dirty="0">
                <a:solidFill>
                  <a:schemeClr val="tx2"/>
                </a:solidFill>
                <a:ea typeface="Times New Roman" panose="02020603050405020304" pitchFamily="18" charset="0"/>
              </a:rPr>
            </a:br>
            <a:r>
              <a:rPr lang="en-US" dirty="0"/>
              <a:t> </a:t>
            </a:r>
          </a:p>
        </p:txBody>
      </p:sp>
      <p:sp>
        <p:nvSpPr>
          <p:cNvPr id="16" name="TextBox 15">
            <a:extLst>
              <a:ext uri="{FF2B5EF4-FFF2-40B4-BE49-F238E27FC236}">
                <a16:creationId xmlns="" xmlns:a16="http://schemas.microsoft.com/office/drawing/2014/main" id="{4BFBCD95-5575-4857-B476-ED1B740D571E}"/>
              </a:ext>
            </a:extLst>
          </p:cNvPr>
          <p:cNvSpPr txBox="1"/>
          <p:nvPr/>
        </p:nvSpPr>
        <p:spPr>
          <a:xfrm>
            <a:off x="8051518" y="2546233"/>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96.3%</a:t>
            </a:r>
          </a:p>
        </p:txBody>
      </p:sp>
      <p:sp>
        <p:nvSpPr>
          <p:cNvPr id="18" name="Left Bracket 17">
            <a:extLst>
              <a:ext uri="{FF2B5EF4-FFF2-40B4-BE49-F238E27FC236}">
                <a16:creationId xmlns="" xmlns:a16="http://schemas.microsoft.com/office/drawing/2014/main" id="{7A11FA88-F1F2-4941-BDD4-BFB9B7D19130}"/>
              </a:ext>
            </a:extLst>
          </p:cNvPr>
          <p:cNvSpPr/>
          <p:nvPr/>
        </p:nvSpPr>
        <p:spPr>
          <a:xfrm rot="10800000">
            <a:off x="8011316" y="1645769"/>
            <a:ext cx="54935" cy="2174154"/>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24" name="Straight Connector 23">
            <a:extLst>
              <a:ext uri="{FF2B5EF4-FFF2-40B4-BE49-F238E27FC236}">
                <a16:creationId xmlns="" xmlns:a16="http://schemas.microsoft.com/office/drawing/2014/main" id="{B8C8F19B-1E60-4D2A-8094-CC5E259FB570}"/>
              </a:ext>
            </a:extLst>
          </p:cNvPr>
          <p:cNvCxnSpPr>
            <a:cxnSpLocks/>
            <a:stCxn id="18" idx="1"/>
          </p:cNvCxnSpPr>
          <p:nvPr/>
        </p:nvCxnSpPr>
        <p:spPr bwMode="auto">
          <a:xfrm>
            <a:off x="8066251" y="2732846"/>
            <a:ext cx="447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 xmlns:a16="http://schemas.microsoft.com/office/drawing/2014/main" id="{287E654B-33F4-4E67-95E2-5D436E244B42}"/>
              </a:ext>
            </a:extLst>
          </p:cNvPr>
          <p:cNvCxnSpPr/>
          <p:nvPr/>
        </p:nvCxnSpPr>
        <p:spPr bwMode="auto">
          <a:xfrm>
            <a:off x="7561091" y="3846646"/>
            <a:ext cx="64309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 xmlns:a16="http://schemas.microsoft.com/office/drawing/2014/main" id="{61A75ECB-7EE4-4F05-8419-05F3F97064BB}"/>
              </a:ext>
            </a:extLst>
          </p:cNvPr>
          <p:cNvCxnSpPr/>
          <p:nvPr/>
        </p:nvCxnSpPr>
        <p:spPr bwMode="auto">
          <a:xfrm>
            <a:off x="3640302" y="1574962"/>
            <a:ext cx="58901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 xmlns:a16="http://schemas.microsoft.com/office/drawing/2014/main" id="{F40958C3-7416-48F2-849F-088101305741}"/>
              </a:ext>
            </a:extLst>
          </p:cNvPr>
          <p:cNvSpPr txBox="1"/>
          <p:nvPr/>
        </p:nvSpPr>
        <p:spPr>
          <a:xfrm>
            <a:off x="3682719" y="2521216"/>
            <a:ext cx="75459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1+</a:t>
            </a:r>
          </a:p>
          <a:p>
            <a:pPr defTabSz="457200" fontAlgn="auto">
              <a:spcBef>
                <a:spcPts val="0"/>
              </a:spcBef>
              <a:spcAft>
                <a:spcPts val="0"/>
              </a:spcAft>
            </a:pPr>
            <a:r>
              <a:rPr lang="en-US" sz="1200" i="0" dirty="0">
                <a:solidFill>
                  <a:schemeClr val="tx2"/>
                </a:solidFill>
                <a:latin typeface="Calibri"/>
                <a:ea typeface="+mn-ea"/>
              </a:rPr>
              <a:t>95.2%</a:t>
            </a:r>
          </a:p>
        </p:txBody>
      </p:sp>
      <p:sp>
        <p:nvSpPr>
          <p:cNvPr id="19" name="TextBox 18">
            <a:extLst>
              <a:ext uri="{FF2B5EF4-FFF2-40B4-BE49-F238E27FC236}">
                <a16:creationId xmlns="" xmlns:a16="http://schemas.microsoft.com/office/drawing/2014/main" id="{F1BDAAE3-4909-4445-B4AC-428F2F0D865C}"/>
              </a:ext>
            </a:extLst>
          </p:cNvPr>
          <p:cNvSpPr txBox="1"/>
          <p:nvPr/>
        </p:nvSpPr>
        <p:spPr>
          <a:xfrm>
            <a:off x="4303842" y="2468364"/>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99.2%</a:t>
            </a:r>
          </a:p>
        </p:txBody>
      </p:sp>
      <p:sp>
        <p:nvSpPr>
          <p:cNvPr id="20" name="Left Bracket 19">
            <a:extLst>
              <a:ext uri="{FF2B5EF4-FFF2-40B4-BE49-F238E27FC236}">
                <a16:creationId xmlns="" xmlns:a16="http://schemas.microsoft.com/office/drawing/2014/main" id="{718DB802-977D-4BE4-98F7-94AE8B482342}"/>
              </a:ext>
            </a:extLst>
          </p:cNvPr>
          <p:cNvSpPr/>
          <p:nvPr/>
        </p:nvSpPr>
        <p:spPr>
          <a:xfrm rot="10800000">
            <a:off x="4277440" y="1574961"/>
            <a:ext cx="54936" cy="225649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21" name="Straight Connector 20">
            <a:extLst>
              <a:ext uri="{FF2B5EF4-FFF2-40B4-BE49-F238E27FC236}">
                <a16:creationId xmlns="" xmlns:a16="http://schemas.microsoft.com/office/drawing/2014/main" id="{5608B631-9495-47D9-9AB5-67C5C2FA9234}"/>
              </a:ext>
            </a:extLst>
          </p:cNvPr>
          <p:cNvCxnSpPr>
            <a:cxnSpLocks/>
          </p:cNvCxnSpPr>
          <p:nvPr/>
        </p:nvCxnSpPr>
        <p:spPr bwMode="auto">
          <a:xfrm>
            <a:off x="4328365" y="2703208"/>
            <a:ext cx="67970"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Left Bracket 28">
            <a:extLst>
              <a:ext uri="{FF2B5EF4-FFF2-40B4-BE49-F238E27FC236}">
                <a16:creationId xmlns="" xmlns:a16="http://schemas.microsoft.com/office/drawing/2014/main" id="{BAE1164B-68FC-4F7B-82C6-A352CDBBEF6D}"/>
              </a:ext>
            </a:extLst>
          </p:cNvPr>
          <p:cNvSpPr/>
          <p:nvPr/>
        </p:nvSpPr>
        <p:spPr>
          <a:xfrm rot="10800000">
            <a:off x="7404159" y="1953954"/>
            <a:ext cx="45719" cy="1885174"/>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30" name="Straight Connector 29">
            <a:extLst>
              <a:ext uri="{FF2B5EF4-FFF2-40B4-BE49-F238E27FC236}">
                <a16:creationId xmlns="" xmlns:a16="http://schemas.microsoft.com/office/drawing/2014/main" id="{ED5EB74C-4F89-4992-9763-9C9773218CF2}"/>
              </a:ext>
            </a:extLst>
          </p:cNvPr>
          <p:cNvCxnSpPr>
            <a:cxnSpLocks/>
            <a:stCxn id="29" idx="1"/>
          </p:cNvCxnSpPr>
          <p:nvPr/>
        </p:nvCxnSpPr>
        <p:spPr bwMode="auto">
          <a:xfrm>
            <a:off x="7449878" y="2896541"/>
            <a:ext cx="5653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 xmlns:a16="http://schemas.microsoft.com/office/drawing/2014/main" id="{A29892A4-4EDF-424D-BB4D-31BFE58D687F}"/>
              </a:ext>
            </a:extLst>
          </p:cNvPr>
          <p:cNvCxnSpPr/>
          <p:nvPr/>
        </p:nvCxnSpPr>
        <p:spPr bwMode="auto">
          <a:xfrm>
            <a:off x="7401204" y="1645769"/>
            <a:ext cx="58901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 xmlns:a16="http://schemas.microsoft.com/office/drawing/2014/main" id="{4E53A047-EADD-47B1-9B61-5D60F0040400}"/>
              </a:ext>
            </a:extLst>
          </p:cNvPr>
          <p:cNvSpPr txBox="1"/>
          <p:nvPr/>
        </p:nvSpPr>
        <p:spPr>
          <a:xfrm>
            <a:off x="7420056" y="2679133"/>
            <a:ext cx="75459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1+</a:t>
            </a:r>
          </a:p>
          <a:p>
            <a:pPr defTabSz="457200" fontAlgn="auto">
              <a:spcBef>
                <a:spcPts val="0"/>
              </a:spcBef>
              <a:spcAft>
                <a:spcPts val="0"/>
              </a:spcAft>
            </a:pPr>
            <a:r>
              <a:rPr lang="en-US" sz="1200" i="0" dirty="0">
                <a:solidFill>
                  <a:schemeClr val="tx2"/>
                </a:solidFill>
                <a:latin typeface="Calibri"/>
                <a:ea typeface="+mn-ea"/>
              </a:rPr>
              <a:t>82.8%</a:t>
            </a:r>
          </a:p>
        </p:txBody>
      </p:sp>
      <p:sp>
        <p:nvSpPr>
          <p:cNvPr id="39" name="Rectangle 38">
            <a:extLst>
              <a:ext uri="{FF2B5EF4-FFF2-40B4-BE49-F238E27FC236}">
                <a16:creationId xmlns="" xmlns:a16="http://schemas.microsoft.com/office/drawing/2014/main" id="{7D8BF7AC-86E5-4B55-85EF-96476B3AADCD}"/>
              </a:ext>
            </a:extLst>
          </p:cNvPr>
          <p:cNvSpPr/>
          <p:nvPr/>
        </p:nvSpPr>
        <p:spPr>
          <a:xfrm>
            <a:off x="893574" y="778316"/>
            <a:ext cx="3263103" cy="523220"/>
          </a:xfrm>
          <a:prstGeom prst="rect">
            <a:avLst/>
          </a:prstGeom>
        </p:spPr>
        <p:txBody>
          <a:bodyPr wrap="square">
            <a:spAutoFit/>
          </a:bodyPr>
          <a:lstStyle/>
          <a:p>
            <a:pPr algn="ctr"/>
            <a:r>
              <a:rPr lang="en-US" sz="1400" i="0" dirty="0">
                <a:solidFill>
                  <a:schemeClr val="tx2"/>
                </a:solidFill>
              </a:rPr>
              <a:t>Baseline MR Severity ≤ 2+ </a:t>
            </a:r>
          </a:p>
          <a:p>
            <a:pPr algn="ctr"/>
            <a:r>
              <a:rPr lang="en-US" sz="1400" i="0" dirty="0">
                <a:solidFill>
                  <a:schemeClr val="tx2"/>
                </a:solidFill>
              </a:rPr>
              <a:t>(n=141)</a:t>
            </a:r>
          </a:p>
        </p:txBody>
      </p:sp>
      <p:sp>
        <p:nvSpPr>
          <p:cNvPr id="40" name="Rectangle 39">
            <a:extLst>
              <a:ext uri="{FF2B5EF4-FFF2-40B4-BE49-F238E27FC236}">
                <a16:creationId xmlns="" xmlns:a16="http://schemas.microsoft.com/office/drawing/2014/main" id="{A1075B84-2775-4FAB-914D-964DDC0C2532}"/>
              </a:ext>
            </a:extLst>
          </p:cNvPr>
          <p:cNvSpPr/>
          <p:nvPr/>
        </p:nvSpPr>
        <p:spPr>
          <a:xfrm>
            <a:off x="4748213" y="786489"/>
            <a:ext cx="3263103" cy="523220"/>
          </a:xfrm>
          <a:prstGeom prst="rect">
            <a:avLst/>
          </a:prstGeom>
        </p:spPr>
        <p:txBody>
          <a:bodyPr wrap="square">
            <a:spAutoFit/>
          </a:bodyPr>
          <a:lstStyle/>
          <a:p>
            <a:pPr algn="ctr"/>
            <a:r>
              <a:rPr lang="en-US" sz="1400" i="0" dirty="0">
                <a:solidFill>
                  <a:schemeClr val="tx2"/>
                </a:solidFill>
              </a:rPr>
              <a:t>Baseline MR Severity ≥ 3+ </a:t>
            </a:r>
          </a:p>
          <a:p>
            <a:pPr algn="ctr"/>
            <a:r>
              <a:rPr lang="en-US" sz="1400" i="0" dirty="0">
                <a:solidFill>
                  <a:schemeClr val="tx2"/>
                </a:solidFill>
              </a:rPr>
              <a:t>(n=279)</a:t>
            </a:r>
          </a:p>
        </p:txBody>
      </p:sp>
      <p:sp>
        <p:nvSpPr>
          <p:cNvPr id="2" name="Freeform 1"/>
          <p:cNvSpPr/>
          <p:nvPr/>
        </p:nvSpPr>
        <p:spPr bwMode="auto">
          <a:xfrm>
            <a:off x="4521200" y="787400"/>
            <a:ext cx="4178300" cy="3924300"/>
          </a:xfrm>
          <a:custGeom>
            <a:avLst/>
            <a:gdLst>
              <a:gd name="connsiteX0" fmla="*/ 88900 w 4178300"/>
              <a:gd name="connsiteY0" fmla="*/ 838200 h 3924300"/>
              <a:gd name="connsiteX1" fmla="*/ 88900 w 4178300"/>
              <a:gd name="connsiteY1" fmla="*/ 0 h 3924300"/>
              <a:gd name="connsiteX2" fmla="*/ 4178300 w 4178300"/>
              <a:gd name="connsiteY2" fmla="*/ 0 h 3924300"/>
              <a:gd name="connsiteX3" fmla="*/ 4178300 w 4178300"/>
              <a:gd name="connsiteY3" fmla="*/ 3924300 h 3924300"/>
              <a:gd name="connsiteX4" fmla="*/ 0 w 4178300"/>
              <a:gd name="connsiteY4" fmla="*/ 3924300 h 3924300"/>
              <a:gd name="connsiteX5" fmla="*/ 0 w 4178300"/>
              <a:gd name="connsiteY5" fmla="*/ 3835400 h 3924300"/>
              <a:gd name="connsiteX6" fmla="*/ 0 w 4178300"/>
              <a:gd name="connsiteY6" fmla="*/ 382270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300" h="3924300">
                <a:moveTo>
                  <a:pt x="88900" y="838200"/>
                </a:moveTo>
                <a:lnTo>
                  <a:pt x="88900" y="0"/>
                </a:lnTo>
                <a:lnTo>
                  <a:pt x="4178300" y="0"/>
                </a:lnTo>
                <a:lnTo>
                  <a:pt x="4178300" y="3924300"/>
                </a:lnTo>
                <a:lnTo>
                  <a:pt x="0" y="3924300"/>
                </a:lnTo>
                <a:lnTo>
                  <a:pt x="0" y="3835400"/>
                </a:lnTo>
                <a:lnTo>
                  <a:pt x="0" y="3822700"/>
                </a:lnTo>
              </a:path>
            </a:pathLst>
          </a:custGeom>
          <a:no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2902491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135614" y="702547"/>
            <a:ext cx="8894933" cy="4365564"/>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pSp>
        <p:nvGrpSpPr>
          <p:cNvPr id="45" name="Group 44">
            <a:extLst>
              <a:ext uri="{FF2B5EF4-FFF2-40B4-BE49-F238E27FC236}">
                <a16:creationId xmlns="" xmlns:a16="http://schemas.microsoft.com/office/drawing/2014/main" id="{2F7EC685-31E1-40EE-8FB7-6459E06F2B5C}"/>
              </a:ext>
            </a:extLst>
          </p:cNvPr>
          <p:cNvGrpSpPr/>
          <p:nvPr/>
        </p:nvGrpSpPr>
        <p:grpSpPr>
          <a:xfrm>
            <a:off x="186791" y="493120"/>
            <a:ext cx="9764870" cy="4138859"/>
            <a:chOff x="503974" y="566558"/>
            <a:chExt cx="7995071" cy="4027702"/>
          </a:xfrm>
        </p:grpSpPr>
        <p:graphicFrame>
          <p:nvGraphicFramePr>
            <p:cNvPr id="8" name="Chart 7">
              <a:extLst>
                <a:ext uri="{FF2B5EF4-FFF2-40B4-BE49-F238E27FC236}">
                  <a16:creationId xmlns="" xmlns:a16="http://schemas.microsoft.com/office/drawing/2014/main" id="{82153B51-713C-47BC-B202-3B4A8658AECA}"/>
                </a:ext>
              </a:extLst>
            </p:cNvPr>
            <p:cNvGraphicFramePr/>
            <p:nvPr>
              <p:extLst>
                <p:ext uri="{D42A27DB-BD31-4B8C-83A1-F6EECF244321}">
                  <p14:modId xmlns:p14="http://schemas.microsoft.com/office/powerpoint/2010/main" val="3900974866"/>
                </p:ext>
              </p:extLst>
            </p:nvPr>
          </p:nvGraphicFramePr>
          <p:xfrm>
            <a:off x="503974" y="566558"/>
            <a:ext cx="7995071" cy="4027702"/>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7545C6A6-B2FB-493C-8F5F-56FAE6FCAEA3}"/>
                </a:ext>
              </a:extLst>
            </p:cNvPr>
            <p:cNvCxnSpPr/>
            <p:nvPr/>
          </p:nvCxnSpPr>
          <p:spPr bwMode="auto">
            <a:xfrm>
              <a:off x="2274765" y="3729748"/>
              <a:ext cx="0" cy="5002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3">
            <a:extLst>
              <a:ext uri="{FF2B5EF4-FFF2-40B4-BE49-F238E27FC236}">
                <a16:creationId xmlns="" xmlns:a16="http://schemas.microsoft.com/office/drawing/2014/main" id="{1E8E2C22-B180-44A2-A9EC-8E9A754F71EC}"/>
              </a:ext>
            </a:extLst>
          </p:cNvPr>
          <p:cNvSpPr>
            <a:spLocks noGrp="1" noChangeArrowheads="1"/>
          </p:cNvSpPr>
          <p:nvPr>
            <p:ph idx="1"/>
          </p:nvPr>
        </p:nvSpPr>
        <p:spPr>
          <a:xfrm>
            <a:off x="236239" y="4458260"/>
            <a:ext cx="9006080" cy="510041"/>
          </a:xfrm>
          <a:noFill/>
          <a:ln>
            <a:noFill/>
          </a:ln>
        </p:spPr>
        <p:txBody>
          <a:bodyPr lIns="137160" tIns="137160" anchor="t" anchorCtr="0"/>
          <a:lstStyle/>
          <a:p>
            <a:r>
              <a:rPr lang="en-US" sz="1400" i="1" u="sng" dirty="0">
                <a:solidFill>
                  <a:schemeClr val="tx2"/>
                </a:solidFill>
              </a:rPr>
              <a:t>MR Reduction to ≤ 1+ at 30 days was numerically greater in EXPAND compared to Prohibitive Risk Cohort from prior EVEREST studies (Same ECL and methodology used)</a:t>
            </a:r>
            <a:endParaRPr lang="en-US" sz="1400" i="1" dirty="0"/>
          </a:p>
        </p:txBody>
      </p:sp>
      <p:sp>
        <p:nvSpPr>
          <p:cNvPr id="39" name="Title 1">
            <a:extLst>
              <a:ext uri="{FF2B5EF4-FFF2-40B4-BE49-F238E27FC236}">
                <a16:creationId xmlns="" xmlns:a16="http://schemas.microsoft.com/office/drawing/2014/main" id="{FE3D19EA-FB88-4F23-AD89-35D94BDE48F1}"/>
              </a:ext>
            </a:extLst>
          </p:cNvPr>
          <p:cNvSpPr>
            <a:spLocks noGrp="1"/>
          </p:cNvSpPr>
          <p:nvPr>
            <p:ph type="title"/>
          </p:nvPr>
        </p:nvSpPr>
        <p:spPr>
          <a:xfrm>
            <a:off x="255902" y="175786"/>
            <a:ext cx="8229600" cy="493563"/>
          </a:xfrm>
        </p:spPr>
        <p:txBody>
          <a:bodyPr>
            <a:normAutofit/>
          </a:bodyPr>
          <a:lstStyle/>
          <a:p>
            <a:r>
              <a:rPr lang="en-US" dirty="0"/>
              <a:t>ECL Adjudicated MR Severity</a:t>
            </a:r>
          </a:p>
        </p:txBody>
      </p:sp>
      <p:sp>
        <p:nvSpPr>
          <p:cNvPr id="18" name="Rectangle 17">
            <a:extLst>
              <a:ext uri="{FF2B5EF4-FFF2-40B4-BE49-F238E27FC236}">
                <a16:creationId xmlns="" xmlns:a16="http://schemas.microsoft.com/office/drawing/2014/main" id="{D47A4253-675E-45C9-8850-5A76825E9680}"/>
              </a:ext>
            </a:extLst>
          </p:cNvPr>
          <p:cNvSpPr/>
          <p:nvPr/>
        </p:nvSpPr>
        <p:spPr>
          <a:xfrm>
            <a:off x="5180385" y="808021"/>
            <a:ext cx="3404815" cy="523220"/>
          </a:xfrm>
          <a:prstGeom prst="rect">
            <a:avLst/>
          </a:prstGeom>
        </p:spPr>
        <p:txBody>
          <a:bodyPr wrap="square">
            <a:spAutoFit/>
          </a:bodyPr>
          <a:lstStyle/>
          <a:p>
            <a:pPr algn="ctr"/>
            <a:r>
              <a:rPr lang="en-US" sz="1400" i="0" dirty="0" smtClean="0">
                <a:solidFill>
                  <a:schemeClr val="tx1"/>
                </a:solidFill>
              </a:rPr>
              <a:t>EVEREST/REALISM Prohibitive </a:t>
            </a:r>
            <a:r>
              <a:rPr lang="en-US" sz="1400" i="0" dirty="0">
                <a:solidFill>
                  <a:schemeClr val="tx1"/>
                </a:solidFill>
              </a:rPr>
              <a:t>Risk</a:t>
            </a:r>
          </a:p>
          <a:p>
            <a:pPr algn="ctr"/>
            <a:r>
              <a:rPr lang="en-US" sz="1400" i="0" dirty="0">
                <a:solidFill>
                  <a:schemeClr val="tx1"/>
                </a:solidFill>
              </a:rPr>
              <a:t>Primary MR Cohort</a:t>
            </a:r>
            <a:r>
              <a:rPr lang="en-US" sz="1400" i="0" baseline="30000" dirty="0">
                <a:solidFill>
                  <a:schemeClr val="tx1"/>
                </a:solidFill>
              </a:rPr>
              <a:t>1</a:t>
            </a:r>
            <a:r>
              <a:rPr lang="en-US" sz="1400" i="0" dirty="0">
                <a:solidFill>
                  <a:schemeClr val="tx1"/>
                </a:solidFill>
              </a:rPr>
              <a:t> (n=123)</a:t>
            </a:r>
          </a:p>
        </p:txBody>
      </p:sp>
      <p:sp>
        <p:nvSpPr>
          <p:cNvPr id="20" name="Rectangle 19">
            <a:extLst>
              <a:ext uri="{FF2B5EF4-FFF2-40B4-BE49-F238E27FC236}">
                <a16:creationId xmlns="" xmlns:a16="http://schemas.microsoft.com/office/drawing/2014/main" id="{1F72F49A-0EB2-446F-85BB-2FA040E9745C}"/>
              </a:ext>
            </a:extLst>
          </p:cNvPr>
          <p:cNvSpPr/>
          <p:nvPr/>
        </p:nvSpPr>
        <p:spPr>
          <a:xfrm>
            <a:off x="382544" y="768453"/>
            <a:ext cx="3339817" cy="523220"/>
          </a:xfrm>
          <a:prstGeom prst="rect">
            <a:avLst/>
          </a:prstGeom>
        </p:spPr>
        <p:txBody>
          <a:bodyPr wrap="square">
            <a:spAutoFit/>
          </a:bodyPr>
          <a:lstStyle/>
          <a:p>
            <a:pPr algn="ctr"/>
            <a:r>
              <a:rPr lang="en-US" sz="1400" i="0" dirty="0">
                <a:solidFill>
                  <a:schemeClr val="tx2"/>
                </a:solidFill>
              </a:rPr>
              <a:t>EXPAND Primary MR Subjects</a:t>
            </a:r>
          </a:p>
          <a:p>
            <a:pPr algn="ctr"/>
            <a:r>
              <a:rPr lang="en-US" sz="1400" i="0" dirty="0">
                <a:solidFill>
                  <a:schemeClr val="tx2"/>
                </a:solidFill>
              </a:rPr>
              <a:t>w/ Baseline MR Severity ≥ 3+ (n=279)</a:t>
            </a:r>
          </a:p>
        </p:txBody>
      </p:sp>
      <p:sp>
        <p:nvSpPr>
          <p:cNvPr id="21" name="TextBox 20">
            <a:extLst>
              <a:ext uri="{FF2B5EF4-FFF2-40B4-BE49-F238E27FC236}">
                <a16:creationId xmlns="" xmlns:a16="http://schemas.microsoft.com/office/drawing/2014/main" id="{DC6BFE3F-50EB-4077-ADD9-74D7F360A1A0}"/>
              </a:ext>
            </a:extLst>
          </p:cNvPr>
          <p:cNvSpPr txBox="1"/>
          <p:nvPr/>
        </p:nvSpPr>
        <p:spPr>
          <a:xfrm>
            <a:off x="3457492" y="2619973"/>
            <a:ext cx="1298739"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endParaRPr lang="en-US" sz="1200" i="0" dirty="0">
              <a:solidFill>
                <a:schemeClr val="tx2"/>
              </a:solidFill>
              <a:latin typeface="Calibri"/>
              <a:ea typeface="+mn-ea"/>
            </a:endParaRPr>
          </a:p>
          <a:p>
            <a:pPr defTabSz="457200" fontAlgn="auto">
              <a:spcBef>
                <a:spcPts val="0"/>
              </a:spcBef>
              <a:spcAft>
                <a:spcPts val="0"/>
              </a:spcAft>
            </a:pPr>
            <a:r>
              <a:rPr lang="en-US" sz="1200" i="0" dirty="0">
                <a:solidFill>
                  <a:schemeClr val="tx2"/>
                </a:solidFill>
                <a:latin typeface="Calibri"/>
                <a:ea typeface="+mn-ea"/>
              </a:rPr>
              <a:t>82.1%</a:t>
            </a:r>
          </a:p>
        </p:txBody>
      </p:sp>
      <p:sp>
        <p:nvSpPr>
          <p:cNvPr id="22" name="Left Bracket 21">
            <a:extLst>
              <a:ext uri="{FF2B5EF4-FFF2-40B4-BE49-F238E27FC236}">
                <a16:creationId xmlns="" xmlns:a16="http://schemas.microsoft.com/office/drawing/2014/main" id="{AEC462C1-247A-4B03-A4BB-CE6A3AB044D5}"/>
              </a:ext>
            </a:extLst>
          </p:cNvPr>
          <p:cNvSpPr/>
          <p:nvPr/>
        </p:nvSpPr>
        <p:spPr>
          <a:xfrm rot="10800000">
            <a:off x="3415958" y="1876402"/>
            <a:ext cx="45719" cy="186085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3" name="Straight Connector 22">
            <a:extLst>
              <a:ext uri="{FF2B5EF4-FFF2-40B4-BE49-F238E27FC236}">
                <a16:creationId xmlns="" xmlns:a16="http://schemas.microsoft.com/office/drawing/2014/main" id="{25F273BD-0A31-4F46-B670-54D02BF5405A}"/>
              </a:ext>
            </a:extLst>
          </p:cNvPr>
          <p:cNvCxnSpPr>
            <a:cxnSpLocks/>
            <a:stCxn id="22" idx="1"/>
          </p:cNvCxnSpPr>
          <p:nvPr/>
        </p:nvCxnSpPr>
        <p:spPr bwMode="auto">
          <a:xfrm>
            <a:off x="3461677" y="2806830"/>
            <a:ext cx="4572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 xmlns:a16="http://schemas.microsoft.com/office/drawing/2014/main" id="{B8A3D549-DC3F-4549-AF36-9321749DA0B6}"/>
              </a:ext>
            </a:extLst>
          </p:cNvPr>
          <p:cNvSpPr txBox="1"/>
          <p:nvPr/>
        </p:nvSpPr>
        <p:spPr>
          <a:xfrm>
            <a:off x="4200377" y="2413145"/>
            <a:ext cx="798346"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95.9%</a:t>
            </a:r>
          </a:p>
        </p:txBody>
      </p:sp>
      <p:sp>
        <p:nvSpPr>
          <p:cNvPr id="26" name="Left Bracket 25">
            <a:extLst>
              <a:ext uri="{FF2B5EF4-FFF2-40B4-BE49-F238E27FC236}">
                <a16:creationId xmlns="" xmlns:a16="http://schemas.microsoft.com/office/drawing/2014/main" id="{5E609DDF-A38D-4FE2-88C9-B44ED07C16C1}"/>
              </a:ext>
            </a:extLst>
          </p:cNvPr>
          <p:cNvSpPr/>
          <p:nvPr/>
        </p:nvSpPr>
        <p:spPr>
          <a:xfrm rot="10800000">
            <a:off x="4096610" y="1549531"/>
            <a:ext cx="45719" cy="218772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7" name="Straight Connector 26">
            <a:extLst>
              <a:ext uri="{FF2B5EF4-FFF2-40B4-BE49-F238E27FC236}">
                <a16:creationId xmlns="" xmlns:a16="http://schemas.microsoft.com/office/drawing/2014/main" id="{AEF16E29-4E95-462D-9D1C-7FE75F6B1EC3}"/>
              </a:ext>
            </a:extLst>
          </p:cNvPr>
          <p:cNvCxnSpPr>
            <a:cxnSpLocks/>
            <a:stCxn id="26" idx="1"/>
          </p:cNvCxnSpPr>
          <p:nvPr/>
        </p:nvCxnSpPr>
        <p:spPr bwMode="auto">
          <a:xfrm>
            <a:off x="4142329" y="2643393"/>
            <a:ext cx="61596" cy="341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 xmlns:a16="http://schemas.microsoft.com/office/drawing/2014/main" id="{95C5D25B-B6E4-4721-B1D9-D933E244B7E2}"/>
              </a:ext>
            </a:extLst>
          </p:cNvPr>
          <p:cNvCxnSpPr/>
          <p:nvPr/>
        </p:nvCxnSpPr>
        <p:spPr bwMode="auto">
          <a:xfrm>
            <a:off x="879729" y="3740276"/>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 xmlns:a16="http://schemas.microsoft.com/office/drawing/2014/main" id="{29B7E098-617A-40A7-8A5B-305982E96013}"/>
              </a:ext>
            </a:extLst>
          </p:cNvPr>
          <p:cNvCxnSpPr/>
          <p:nvPr/>
        </p:nvCxnSpPr>
        <p:spPr bwMode="auto">
          <a:xfrm>
            <a:off x="5204695" y="3744509"/>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 xmlns:a16="http://schemas.microsoft.com/office/drawing/2014/main" id="{0408D744-A096-4197-83FB-5B94861A18C6}"/>
              </a:ext>
            </a:extLst>
          </p:cNvPr>
          <p:cNvCxnSpPr/>
          <p:nvPr/>
        </p:nvCxnSpPr>
        <p:spPr bwMode="auto">
          <a:xfrm>
            <a:off x="6554655" y="3744508"/>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 xmlns:a16="http://schemas.microsoft.com/office/drawing/2014/main" id="{8283C2D1-2BD2-42ED-9256-5838342B90ED}"/>
              </a:ext>
            </a:extLst>
          </p:cNvPr>
          <p:cNvCxnSpPr/>
          <p:nvPr/>
        </p:nvCxnSpPr>
        <p:spPr bwMode="auto">
          <a:xfrm>
            <a:off x="7944211" y="3747684"/>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 xmlns:a16="http://schemas.microsoft.com/office/drawing/2014/main" id="{DEA7F404-9C08-447D-A513-BDE52F80C009}"/>
              </a:ext>
            </a:extLst>
          </p:cNvPr>
          <p:cNvCxnSpPr/>
          <p:nvPr/>
        </p:nvCxnSpPr>
        <p:spPr bwMode="auto">
          <a:xfrm>
            <a:off x="3387610" y="1549532"/>
            <a:ext cx="671434"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 xmlns:a16="http://schemas.microsoft.com/office/drawing/2014/main" id="{A7E27B88-70DA-463D-883C-5A46D9A2041E}"/>
              </a:ext>
            </a:extLst>
          </p:cNvPr>
          <p:cNvSpPr txBox="1"/>
          <p:nvPr/>
        </p:nvSpPr>
        <p:spPr>
          <a:xfrm>
            <a:off x="6972848" y="2923990"/>
            <a:ext cx="678193" cy="276999"/>
          </a:xfrm>
          <a:prstGeom prst="rect">
            <a:avLst/>
          </a:prstGeom>
          <a:noFill/>
        </p:spPr>
        <p:txBody>
          <a:bodyPr wrap="square" rtlCol="0">
            <a:spAutoFit/>
          </a:bodyPr>
          <a:lstStyle/>
          <a:p>
            <a:r>
              <a:rPr lang="en-US" sz="1200" i="0" dirty="0">
                <a:solidFill>
                  <a:schemeClr val="tx1"/>
                </a:solidFill>
                <a:latin typeface="Calibri" panose="020F0502020204030204" pitchFamily="34" charset="0"/>
                <a:cs typeface="Calibri" panose="020F0502020204030204" pitchFamily="34" charset="0"/>
              </a:rPr>
              <a:t>52.0%</a:t>
            </a:r>
          </a:p>
        </p:txBody>
      </p:sp>
      <p:sp>
        <p:nvSpPr>
          <p:cNvPr id="47" name="TextBox 46">
            <a:extLst>
              <a:ext uri="{FF2B5EF4-FFF2-40B4-BE49-F238E27FC236}">
                <a16:creationId xmlns="" xmlns:a16="http://schemas.microsoft.com/office/drawing/2014/main" id="{6DCD119A-E2AE-48E7-B804-93A1D1751B38}"/>
              </a:ext>
            </a:extLst>
          </p:cNvPr>
          <p:cNvSpPr txBox="1"/>
          <p:nvPr/>
        </p:nvSpPr>
        <p:spPr>
          <a:xfrm>
            <a:off x="7680619" y="2938743"/>
            <a:ext cx="706832"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endParaRPr lang="en-US" sz="1200" i="0" dirty="0">
              <a:solidFill>
                <a:schemeClr val="tx2"/>
              </a:solidFill>
              <a:latin typeface="Calibri"/>
              <a:ea typeface="+mn-ea"/>
            </a:endParaRPr>
          </a:p>
          <a:p>
            <a:pPr defTabSz="457200" fontAlgn="auto">
              <a:spcBef>
                <a:spcPts val="0"/>
              </a:spcBef>
              <a:spcAft>
                <a:spcPts val="0"/>
              </a:spcAft>
            </a:pPr>
            <a:r>
              <a:rPr lang="en-US" sz="1200" i="0" dirty="0">
                <a:solidFill>
                  <a:schemeClr val="tx2"/>
                </a:solidFill>
                <a:latin typeface="Calibri"/>
                <a:ea typeface="+mn-ea"/>
              </a:rPr>
              <a:t>53.6%</a:t>
            </a:r>
          </a:p>
        </p:txBody>
      </p:sp>
      <p:sp>
        <p:nvSpPr>
          <p:cNvPr id="56" name="Left Bracket 55">
            <a:extLst>
              <a:ext uri="{FF2B5EF4-FFF2-40B4-BE49-F238E27FC236}">
                <a16:creationId xmlns="" xmlns:a16="http://schemas.microsoft.com/office/drawing/2014/main" id="{7807520E-1257-4A71-832C-E0EA2444D9F6}"/>
              </a:ext>
            </a:extLst>
          </p:cNvPr>
          <p:cNvSpPr/>
          <p:nvPr/>
        </p:nvSpPr>
        <p:spPr>
          <a:xfrm rot="10800000">
            <a:off x="7657760" y="2531982"/>
            <a:ext cx="45719" cy="1206618"/>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7" name="Straight Connector 56">
            <a:extLst>
              <a:ext uri="{FF2B5EF4-FFF2-40B4-BE49-F238E27FC236}">
                <a16:creationId xmlns="" xmlns:a16="http://schemas.microsoft.com/office/drawing/2014/main" id="{7E666F09-DF60-477D-9C32-E7530898410A}"/>
              </a:ext>
            </a:extLst>
          </p:cNvPr>
          <p:cNvCxnSpPr>
            <a:cxnSpLocks/>
            <a:stCxn id="56" idx="1"/>
          </p:cNvCxnSpPr>
          <p:nvPr/>
        </p:nvCxnSpPr>
        <p:spPr bwMode="auto">
          <a:xfrm>
            <a:off x="7703479" y="3135291"/>
            <a:ext cx="4571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 xmlns:a16="http://schemas.microsoft.com/office/drawing/2014/main" id="{F3FE7AE4-7EB8-4F2F-AA38-85BD62C92C09}"/>
              </a:ext>
            </a:extLst>
          </p:cNvPr>
          <p:cNvSpPr txBox="1"/>
          <p:nvPr/>
        </p:nvSpPr>
        <p:spPr>
          <a:xfrm>
            <a:off x="8365321" y="2592589"/>
            <a:ext cx="818782"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82.1%</a:t>
            </a:r>
          </a:p>
        </p:txBody>
      </p:sp>
      <p:sp>
        <p:nvSpPr>
          <p:cNvPr id="59" name="Left Bracket 58">
            <a:extLst>
              <a:ext uri="{FF2B5EF4-FFF2-40B4-BE49-F238E27FC236}">
                <a16:creationId xmlns="" xmlns:a16="http://schemas.microsoft.com/office/drawing/2014/main" id="{4FA7B7B7-697E-4677-8C11-D5DEA12C7226}"/>
              </a:ext>
            </a:extLst>
          </p:cNvPr>
          <p:cNvSpPr/>
          <p:nvPr/>
        </p:nvSpPr>
        <p:spPr>
          <a:xfrm rot="10800000">
            <a:off x="8317172" y="1876401"/>
            <a:ext cx="45719" cy="1860857"/>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60" name="Straight Connector 59">
            <a:extLst>
              <a:ext uri="{FF2B5EF4-FFF2-40B4-BE49-F238E27FC236}">
                <a16:creationId xmlns="" xmlns:a16="http://schemas.microsoft.com/office/drawing/2014/main" id="{A98FC08D-60BB-4944-83BB-4F682F6D8582}"/>
              </a:ext>
            </a:extLst>
          </p:cNvPr>
          <p:cNvCxnSpPr>
            <a:cxnSpLocks/>
            <a:stCxn id="59" idx="1"/>
          </p:cNvCxnSpPr>
          <p:nvPr/>
        </p:nvCxnSpPr>
        <p:spPr bwMode="auto">
          <a:xfrm>
            <a:off x="8362891" y="2806829"/>
            <a:ext cx="45719"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 xmlns:a16="http://schemas.microsoft.com/office/drawing/2014/main" id="{0A955086-19AA-42A7-83CA-D31094E4EC2E}"/>
              </a:ext>
            </a:extLst>
          </p:cNvPr>
          <p:cNvCxnSpPr/>
          <p:nvPr/>
        </p:nvCxnSpPr>
        <p:spPr bwMode="auto">
          <a:xfrm>
            <a:off x="7617405" y="1869574"/>
            <a:ext cx="682558"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 xmlns:a16="http://schemas.microsoft.com/office/drawing/2014/main" id="{A5573D7E-7631-44D2-95CE-A89265F3B3BC}"/>
              </a:ext>
            </a:extLst>
          </p:cNvPr>
          <p:cNvCxnSpPr/>
          <p:nvPr/>
        </p:nvCxnSpPr>
        <p:spPr bwMode="auto">
          <a:xfrm>
            <a:off x="7736830" y="3745462"/>
            <a:ext cx="64309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a:extLst>
              <a:ext uri="{FF2B5EF4-FFF2-40B4-BE49-F238E27FC236}">
                <a16:creationId xmlns="" xmlns:a16="http://schemas.microsoft.com/office/drawing/2014/main" id="{1DE64D98-8F8B-4FF9-A13E-FF9352864C94}"/>
              </a:ext>
            </a:extLst>
          </p:cNvPr>
          <p:cNvSpPr/>
          <p:nvPr/>
        </p:nvSpPr>
        <p:spPr>
          <a:xfrm>
            <a:off x="7390014" y="4302439"/>
            <a:ext cx="1620389" cy="253478"/>
          </a:xfrm>
          <a:prstGeom prst="rect">
            <a:avLst/>
          </a:prstGeom>
        </p:spPr>
        <p:txBody>
          <a:bodyPr wrap="square">
            <a:spAutoFit/>
          </a:bodyPr>
          <a:lstStyle/>
          <a:p>
            <a:pPr marL="184150"/>
            <a:r>
              <a:rPr lang="en-US" sz="1000" baseline="30000" dirty="0">
                <a:solidFill>
                  <a:schemeClr val="tx1"/>
                </a:solidFill>
              </a:rPr>
              <a:t>1</a:t>
            </a:r>
            <a:r>
              <a:rPr lang="en-US" sz="1000" dirty="0">
                <a:solidFill>
                  <a:schemeClr val="tx1"/>
                </a:solidFill>
              </a:rPr>
              <a:t>Lim et al. ACC 2018 </a:t>
            </a:r>
            <a:endParaRPr lang="en-US" sz="1000" baseline="30000" dirty="0">
              <a:solidFill>
                <a:schemeClr val="tx1"/>
              </a:solidFill>
            </a:endParaRPr>
          </a:p>
        </p:txBody>
      </p:sp>
      <p:grpSp>
        <p:nvGrpSpPr>
          <p:cNvPr id="5" name="Group 4"/>
          <p:cNvGrpSpPr/>
          <p:nvPr/>
        </p:nvGrpSpPr>
        <p:grpSpPr>
          <a:xfrm>
            <a:off x="228600" y="762000"/>
            <a:ext cx="4256402" cy="3822700"/>
            <a:chOff x="228600" y="762000"/>
            <a:chExt cx="4256402" cy="3822700"/>
          </a:xfrm>
        </p:grpSpPr>
        <p:sp>
          <p:nvSpPr>
            <p:cNvPr id="2" name="Freeform 1"/>
            <p:cNvSpPr/>
            <p:nvPr/>
          </p:nvSpPr>
          <p:spPr bwMode="auto">
            <a:xfrm>
              <a:off x="228600" y="762000"/>
              <a:ext cx="4254500" cy="3822700"/>
            </a:xfrm>
            <a:custGeom>
              <a:avLst/>
              <a:gdLst>
                <a:gd name="connsiteX0" fmla="*/ 4254500 w 4254500"/>
                <a:gd name="connsiteY0" fmla="*/ 1219200 h 3822700"/>
                <a:gd name="connsiteX1" fmla="*/ 4254500 w 4254500"/>
                <a:gd name="connsiteY1" fmla="*/ 0 h 3822700"/>
                <a:gd name="connsiteX2" fmla="*/ 0 w 4254500"/>
                <a:gd name="connsiteY2" fmla="*/ 0 h 3822700"/>
                <a:gd name="connsiteX3" fmla="*/ 0 w 4254500"/>
                <a:gd name="connsiteY3" fmla="*/ 3822700 h 3822700"/>
                <a:gd name="connsiteX4" fmla="*/ 4254500 w 4254500"/>
                <a:gd name="connsiteY4" fmla="*/ 3822700 h 3822700"/>
                <a:gd name="connsiteX5" fmla="*/ 4254500 w 4254500"/>
                <a:gd name="connsiteY5" fmla="*/ 3784600 h 38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4500" h="3822700">
                  <a:moveTo>
                    <a:pt x="4254500" y="1219200"/>
                  </a:moveTo>
                  <a:lnTo>
                    <a:pt x="4254500" y="0"/>
                  </a:lnTo>
                  <a:lnTo>
                    <a:pt x="0" y="0"/>
                  </a:lnTo>
                  <a:lnTo>
                    <a:pt x="0" y="3822700"/>
                  </a:lnTo>
                  <a:lnTo>
                    <a:pt x="4254500" y="3822700"/>
                  </a:lnTo>
                  <a:lnTo>
                    <a:pt x="4254500" y="3784600"/>
                  </a:lnTo>
                </a:path>
              </a:pathLst>
            </a:custGeom>
            <a:no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4" name="Straight Connector 3"/>
            <p:cNvCxnSpPr/>
            <p:nvPr/>
          </p:nvCxnSpPr>
          <p:spPr bwMode="auto">
            <a:xfrm flipV="1">
              <a:off x="4485002" y="2938743"/>
              <a:ext cx="0" cy="1315568"/>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6493009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a:extLst>
              <a:ext uri="{FF2B5EF4-FFF2-40B4-BE49-F238E27FC236}">
                <a16:creationId xmlns="" xmlns:a16="http://schemas.microsoft.com/office/drawing/2014/main" id="{89632267-ED84-4E0A-96B0-44387C8B81CC}"/>
              </a:ext>
            </a:extLst>
          </p:cNvPr>
          <p:cNvSpPr txBox="1">
            <a:spLocks noChangeArrowheads="1"/>
          </p:cNvSpPr>
          <p:nvPr/>
        </p:nvSpPr>
        <p:spPr bwMode="auto">
          <a:xfrm>
            <a:off x="618050" y="59184"/>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LV Remodeling</a:t>
            </a:r>
          </a:p>
        </p:txBody>
      </p:sp>
      <p:sp>
        <p:nvSpPr>
          <p:cNvPr id="21" name="Rectangle 3">
            <a:extLst>
              <a:ext uri="{FF2B5EF4-FFF2-40B4-BE49-F238E27FC236}">
                <a16:creationId xmlns="" xmlns:a16="http://schemas.microsoft.com/office/drawing/2014/main" id="{F3BF8920-7125-4ACE-9B33-380621A4D2C9}"/>
              </a:ext>
            </a:extLst>
          </p:cNvPr>
          <p:cNvSpPr>
            <a:spLocks noGrp="1" noChangeArrowheads="1"/>
          </p:cNvSpPr>
          <p:nvPr>
            <p:ph idx="1"/>
          </p:nvPr>
        </p:nvSpPr>
        <p:spPr>
          <a:xfrm>
            <a:off x="414164" y="839270"/>
            <a:ext cx="8315673" cy="4108175"/>
          </a:xfrm>
          <a:solidFill>
            <a:srgbClr val="002060"/>
          </a:solidFill>
          <a:ln>
            <a:solidFill>
              <a:schemeClr val="tx1"/>
            </a:solidFill>
          </a:ln>
        </p:spPr>
        <p:txBody>
          <a:bodyPr lIns="137160" tIns="137160" anchor="t" anchorCtr="0"/>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0" indent="0">
              <a:buNone/>
            </a:pPr>
            <a:endParaRPr lang="en-US" sz="1200" dirty="0"/>
          </a:p>
          <a:p>
            <a:pPr marL="0" indent="0">
              <a:buNone/>
            </a:pPr>
            <a:endParaRPr lang="en-US" sz="1800" u="sng" dirty="0">
              <a:solidFill>
                <a:schemeClr val="tx2"/>
              </a:solidFill>
            </a:endParaRPr>
          </a:p>
          <a:p>
            <a:pPr marL="0" indent="0">
              <a:buNone/>
            </a:pPr>
            <a:endParaRPr lang="en-US" sz="1000" b="0" dirty="0"/>
          </a:p>
          <a:p>
            <a:r>
              <a:rPr lang="en-US" sz="1600" i="1" dirty="0">
                <a:solidFill>
                  <a:schemeClr val="tx2"/>
                </a:solidFill>
              </a:rPr>
              <a:t>Early evidence of reduction in left ventricular dimensions and volumes; Larger, more clinically significant changes may be evident at longer term follow-up</a:t>
            </a:r>
          </a:p>
        </p:txBody>
      </p:sp>
      <p:graphicFrame>
        <p:nvGraphicFramePr>
          <p:cNvPr id="11" name="Chart 10">
            <a:extLst>
              <a:ext uri="{FF2B5EF4-FFF2-40B4-BE49-F238E27FC236}">
                <a16:creationId xmlns="" xmlns:a16="http://schemas.microsoft.com/office/drawing/2014/main" id="{79316D47-B04F-4618-B61A-8E40EC5CBD87}"/>
              </a:ext>
            </a:extLst>
          </p:cNvPr>
          <p:cNvGraphicFramePr/>
          <p:nvPr>
            <p:extLst>
              <p:ext uri="{D42A27DB-BD31-4B8C-83A1-F6EECF244321}">
                <p14:modId xmlns:p14="http://schemas.microsoft.com/office/powerpoint/2010/main" val="3191088947"/>
              </p:ext>
            </p:extLst>
          </p:nvPr>
        </p:nvGraphicFramePr>
        <p:xfrm>
          <a:off x="680873" y="1371002"/>
          <a:ext cx="3500650" cy="2858951"/>
        </p:xfrm>
        <a:graphic>
          <a:graphicData uri="http://schemas.openxmlformats.org/drawingml/2006/chart">
            <c:chart xmlns:c="http://schemas.openxmlformats.org/drawingml/2006/chart" xmlns:r="http://schemas.openxmlformats.org/officeDocument/2006/relationships" r:id="rId3"/>
          </a:graphicData>
        </a:graphic>
      </p:graphicFrame>
      <p:sp>
        <p:nvSpPr>
          <p:cNvPr id="12" name="Left Bracket 11">
            <a:extLst>
              <a:ext uri="{FF2B5EF4-FFF2-40B4-BE49-F238E27FC236}">
                <a16:creationId xmlns="" xmlns:a16="http://schemas.microsoft.com/office/drawing/2014/main" id="{1FEB2594-8482-4986-8C09-5C8FD0317B28}"/>
              </a:ext>
            </a:extLst>
          </p:cNvPr>
          <p:cNvSpPr/>
          <p:nvPr/>
        </p:nvSpPr>
        <p:spPr>
          <a:xfrm rot="5400000">
            <a:off x="3290107" y="1181531"/>
            <a:ext cx="100585" cy="552508"/>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 xmlns:a16="http://schemas.microsoft.com/office/drawing/2014/main" id="{21ECE2B8-8E21-4FE9-B579-3354516A8570}"/>
              </a:ext>
            </a:extLst>
          </p:cNvPr>
          <p:cNvSpPr txBox="1"/>
          <p:nvPr/>
        </p:nvSpPr>
        <p:spPr>
          <a:xfrm>
            <a:off x="2961563" y="1108504"/>
            <a:ext cx="883250" cy="276999"/>
          </a:xfrm>
          <a:prstGeom prst="rect">
            <a:avLst/>
          </a:prstGeom>
          <a:noFill/>
        </p:spPr>
        <p:txBody>
          <a:bodyPr wrap="square" rtlCol="0">
            <a:spAutoFit/>
          </a:bodyPr>
          <a:lstStyle/>
          <a:p>
            <a:r>
              <a:rPr lang="en-US" sz="1200" b="1" i="1" dirty="0">
                <a:solidFill>
                  <a:schemeClr val="tx2"/>
                </a:solidFill>
              </a:rPr>
              <a:t>P</a:t>
            </a:r>
            <a:r>
              <a:rPr lang="en-US" sz="1200" dirty="0">
                <a:solidFill>
                  <a:schemeClr val="tx2"/>
                </a:solidFill>
              </a:rPr>
              <a:t>&lt;</a:t>
            </a:r>
            <a:r>
              <a:rPr lang="en-US" sz="1200" b="1" i="1" dirty="0">
                <a:solidFill>
                  <a:schemeClr val="tx2"/>
                </a:solidFill>
              </a:rPr>
              <a:t>0.0001</a:t>
            </a:r>
          </a:p>
        </p:txBody>
      </p:sp>
      <p:sp>
        <p:nvSpPr>
          <p:cNvPr id="9" name="Left Bracket 8">
            <a:extLst>
              <a:ext uri="{FF2B5EF4-FFF2-40B4-BE49-F238E27FC236}">
                <a16:creationId xmlns="" xmlns:a16="http://schemas.microsoft.com/office/drawing/2014/main" id="{032B2D9B-06DE-4888-81B9-08562C5EC459}"/>
              </a:ext>
            </a:extLst>
          </p:cNvPr>
          <p:cNvSpPr/>
          <p:nvPr/>
        </p:nvSpPr>
        <p:spPr>
          <a:xfrm rot="5400000">
            <a:off x="2091378" y="1722892"/>
            <a:ext cx="100585" cy="552508"/>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BEF0FF6C-F5FD-406E-91E2-2909AA252630}"/>
              </a:ext>
            </a:extLst>
          </p:cNvPr>
          <p:cNvSpPr txBox="1"/>
          <p:nvPr/>
        </p:nvSpPr>
        <p:spPr>
          <a:xfrm>
            <a:off x="1762834" y="1649865"/>
            <a:ext cx="883250" cy="276999"/>
          </a:xfrm>
          <a:prstGeom prst="rect">
            <a:avLst/>
          </a:prstGeom>
          <a:noFill/>
        </p:spPr>
        <p:txBody>
          <a:bodyPr wrap="square" rtlCol="0">
            <a:spAutoFit/>
          </a:bodyPr>
          <a:lstStyle/>
          <a:p>
            <a:r>
              <a:rPr lang="en-US" sz="1200" b="1" i="1" dirty="0">
                <a:solidFill>
                  <a:schemeClr val="tx2"/>
                </a:solidFill>
              </a:rPr>
              <a:t>P&lt;0.0001</a:t>
            </a:r>
          </a:p>
        </p:txBody>
      </p:sp>
      <p:graphicFrame>
        <p:nvGraphicFramePr>
          <p:cNvPr id="14" name="Chart 13">
            <a:extLst>
              <a:ext uri="{FF2B5EF4-FFF2-40B4-BE49-F238E27FC236}">
                <a16:creationId xmlns="" xmlns:a16="http://schemas.microsoft.com/office/drawing/2014/main" id="{C38D710C-4D76-41E8-8157-1383D34A0A0C}"/>
              </a:ext>
            </a:extLst>
          </p:cNvPr>
          <p:cNvGraphicFramePr/>
          <p:nvPr>
            <p:extLst>
              <p:ext uri="{D42A27DB-BD31-4B8C-83A1-F6EECF244321}">
                <p14:modId xmlns:p14="http://schemas.microsoft.com/office/powerpoint/2010/main" val="1067924024"/>
              </p:ext>
            </p:extLst>
          </p:nvPr>
        </p:nvGraphicFramePr>
        <p:xfrm>
          <a:off x="4572000" y="1371002"/>
          <a:ext cx="3500650" cy="2858951"/>
        </p:xfrm>
        <a:graphic>
          <a:graphicData uri="http://schemas.openxmlformats.org/drawingml/2006/chart">
            <c:chart xmlns:c="http://schemas.openxmlformats.org/drawingml/2006/chart" xmlns:r="http://schemas.openxmlformats.org/officeDocument/2006/relationships" r:id="rId4"/>
          </a:graphicData>
        </a:graphic>
      </p:graphicFrame>
      <p:sp>
        <p:nvSpPr>
          <p:cNvPr id="15" name="Left Bracket 14">
            <a:extLst>
              <a:ext uri="{FF2B5EF4-FFF2-40B4-BE49-F238E27FC236}">
                <a16:creationId xmlns="" xmlns:a16="http://schemas.microsoft.com/office/drawing/2014/main" id="{FF2BA5F9-1732-4189-A953-B2E34CAB72CB}"/>
              </a:ext>
            </a:extLst>
          </p:cNvPr>
          <p:cNvSpPr/>
          <p:nvPr/>
        </p:nvSpPr>
        <p:spPr>
          <a:xfrm rot="5400000">
            <a:off x="7181234" y="1181531"/>
            <a:ext cx="100585" cy="552508"/>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 xmlns:a16="http://schemas.microsoft.com/office/drawing/2014/main" id="{EFBCD611-1E95-479B-B857-3FB0AD81FB0B}"/>
              </a:ext>
            </a:extLst>
          </p:cNvPr>
          <p:cNvSpPr txBox="1"/>
          <p:nvPr/>
        </p:nvSpPr>
        <p:spPr>
          <a:xfrm>
            <a:off x="6829638" y="1108504"/>
            <a:ext cx="883250" cy="276999"/>
          </a:xfrm>
          <a:prstGeom prst="rect">
            <a:avLst/>
          </a:prstGeom>
          <a:noFill/>
        </p:spPr>
        <p:txBody>
          <a:bodyPr wrap="square" rtlCol="0">
            <a:spAutoFit/>
          </a:bodyPr>
          <a:lstStyle/>
          <a:p>
            <a:r>
              <a:rPr lang="en-US" sz="1200" b="1" i="1" dirty="0">
                <a:solidFill>
                  <a:schemeClr val="tx2"/>
                </a:solidFill>
              </a:rPr>
              <a:t>P&lt;0.0001</a:t>
            </a:r>
          </a:p>
        </p:txBody>
      </p:sp>
      <p:sp>
        <p:nvSpPr>
          <p:cNvPr id="17" name="Left Bracket 16">
            <a:extLst>
              <a:ext uri="{FF2B5EF4-FFF2-40B4-BE49-F238E27FC236}">
                <a16:creationId xmlns="" xmlns:a16="http://schemas.microsoft.com/office/drawing/2014/main" id="{D2BB7299-ACB5-482B-B0EC-B6E0125CEA7B}"/>
              </a:ext>
            </a:extLst>
          </p:cNvPr>
          <p:cNvSpPr/>
          <p:nvPr/>
        </p:nvSpPr>
        <p:spPr>
          <a:xfrm rot="5400000">
            <a:off x="5948386" y="2326866"/>
            <a:ext cx="100585" cy="552508"/>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 xmlns:a16="http://schemas.microsoft.com/office/drawing/2014/main" id="{BAC6781F-6182-42E1-8248-EF88675A3952}"/>
              </a:ext>
            </a:extLst>
          </p:cNvPr>
          <p:cNvSpPr txBox="1"/>
          <p:nvPr/>
        </p:nvSpPr>
        <p:spPr>
          <a:xfrm>
            <a:off x="5650578" y="2253839"/>
            <a:ext cx="883250" cy="276999"/>
          </a:xfrm>
          <a:prstGeom prst="rect">
            <a:avLst/>
          </a:prstGeom>
          <a:noFill/>
        </p:spPr>
        <p:txBody>
          <a:bodyPr wrap="square" rtlCol="0">
            <a:spAutoFit/>
          </a:bodyPr>
          <a:lstStyle/>
          <a:p>
            <a:r>
              <a:rPr lang="en-US" sz="1200" b="1" i="1" dirty="0">
                <a:solidFill>
                  <a:schemeClr val="tx2"/>
                </a:solidFill>
              </a:rPr>
              <a:t>P=0.01</a:t>
            </a:r>
          </a:p>
        </p:txBody>
      </p:sp>
      <p:sp>
        <p:nvSpPr>
          <p:cNvPr id="20" name="Title 1">
            <a:extLst>
              <a:ext uri="{FF2B5EF4-FFF2-40B4-BE49-F238E27FC236}">
                <a16:creationId xmlns="" xmlns:a16="http://schemas.microsoft.com/office/drawing/2014/main" id="{E72ABF65-1EEC-4FDA-B924-E5F7137517D7}"/>
              </a:ext>
            </a:extLst>
          </p:cNvPr>
          <p:cNvSpPr>
            <a:spLocks noGrp="1"/>
          </p:cNvSpPr>
          <p:nvPr>
            <p:ph type="title"/>
          </p:nvPr>
        </p:nvSpPr>
        <p:spPr>
          <a:xfrm>
            <a:off x="549470" y="460749"/>
            <a:ext cx="8315673" cy="444036"/>
          </a:xfrm>
        </p:spPr>
        <p:txBody>
          <a:bodyPr>
            <a:noAutofit/>
          </a:bodyPr>
          <a:lstStyle/>
          <a:p>
            <a:pPr algn="l"/>
            <a:r>
              <a:rPr lang="en-US" sz="2000" dirty="0">
                <a:solidFill>
                  <a:schemeClr val="tx2"/>
                </a:solidFill>
              </a:rPr>
              <a:t>Left Ventricle Dimensions and Volumes at 30 Days vs. Baseline</a:t>
            </a:r>
            <a:endParaRPr lang="en-US" sz="2000" i="1" dirty="0">
              <a:solidFill>
                <a:schemeClr val="tx2"/>
              </a:solidFill>
            </a:endParaRPr>
          </a:p>
        </p:txBody>
      </p:sp>
    </p:spTree>
    <p:extLst>
      <p:ext uri="{BB962C8B-B14F-4D97-AF65-F5344CB8AC3E}">
        <p14:creationId xmlns:p14="http://schemas.microsoft.com/office/powerpoint/2010/main" val="426455871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 xmlns:a16="http://schemas.microsoft.com/office/drawing/2014/main" id="{443DD080-DCEA-44D5-B08B-74997DD3673D}"/>
              </a:ext>
            </a:extLst>
          </p:cNvPr>
          <p:cNvSpPr>
            <a:spLocks noChangeArrowheads="1"/>
          </p:cNvSpPr>
          <p:nvPr/>
        </p:nvSpPr>
        <p:spPr bwMode="auto">
          <a:xfrm>
            <a:off x="117989" y="726962"/>
            <a:ext cx="8939088" cy="4265947"/>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aphicFrame>
        <p:nvGraphicFramePr>
          <p:cNvPr id="6" name="Chart 5">
            <a:extLst>
              <a:ext uri="{FF2B5EF4-FFF2-40B4-BE49-F238E27FC236}">
                <a16:creationId xmlns="" xmlns:a16="http://schemas.microsoft.com/office/drawing/2014/main" id="{FD49E900-5415-4575-9175-E8FE39B8DFFD}"/>
              </a:ext>
            </a:extLst>
          </p:cNvPr>
          <p:cNvGraphicFramePr>
            <a:graphicFrameLocks/>
          </p:cNvGraphicFramePr>
          <p:nvPr>
            <p:extLst>
              <p:ext uri="{D42A27DB-BD31-4B8C-83A1-F6EECF244321}">
                <p14:modId xmlns:p14="http://schemas.microsoft.com/office/powerpoint/2010/main" val="806694316"/>
              </p:ext>
            </p:extLst>
          </p:nvPr>
        </p:nvGraphicFramePr>
        <p:xfrm>
          <a:off x="4523563" y="816646"/>
          <a:ext cx="4500563" cy="4328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6D8F1392-FA5F-4770-83FD-EE6EDA6CFA23}"/>
              </a:ext>
            </a:extLst>
          </p:cNvPr>
          <p:cNvSpPr>
            <a:spLocks noGrp="1"/>
          </p:cNvSpPr>
          <p:nvPr>
            <p:ph type="title"/>
          </p:nvPr>
        </p:nvSpPr>
        <p:spPr>
          <a:xfrm>
            <a:off x="457200" y="107008"/>
            <a:ext cx="8229600" cy="557851"/>
          </a:xfrm>
        </p:spPr>
        <p:txBody>
          <a:bodyPr>
            <a:normAutofit/>
          </a:bodyPr>
          <a:lstStyle/>
          <a:p>
            <a:r>
              <a:rPr lang="en-US" sz="3000" dirty="0"/>
              <a:t>Quality of Life and Functional Capacity</a:t>
            </a:r>
          </a:p>
        </p:txBody>
      </p:sp>
      <p:sp>
        <p:nvSpPr>
          <p:cNvPr id="5" name="TextBox 4">
            <a:extLst>
              <a:ext uri="{FF2B5EF4-FFF2-40B4-BE49-F238E27FC236}">
                <a16:creationId xmlns="" xmlns:a16="http://schemas.microsoft.com/office/drawing/2014/main" id="{1965EF6C-A62A-4CCD-B5C6-3A127CCDC0DD}"/>
              </a:ext>
            </a:extLst>
          </p:cNvPr>
          <p:cNvSpPr txBox="1"/>
          <p:nvPr/>
        </p:nvSpPr>
        <p:spPr>
          <a:xfrm>
            <a:off x="5513704" y="4676460"/>
            <a:ext cx="2520280" cy="261610"/>
          </a:xfrm>
          <a:prstGeom prst="rect">
            <a:avLst/>
          </a:prstGeom>
          <a:noFill/>
        </p:spPr>
        <p:txBody>
          <a:bodyPr wrap="square" rtlCol="0">
            <a:spAutoFit/>
          </a:bodyPr>
          <a:lstStyle/>
          <a:p>
            <a:r>
              <a:rPr lang="en-US" sz="1100" dirty="0">
                <a:solidFill>
                  <a:schemeClr val="tx2"/>
                </a:solidFill>
              </a:rPr>
              <a:t>* Pairwise comparison to Baseline</a:t>
            </a:r>
          </a:p>
        </p:txBody>
      </p:sp>
      <p:graphicFrame>
        <p:nvGraphicFramePr>
          <p:cNvPr id="7" name="Chart 6">
            <a:extLst>
              <a:ext uri="{FF2B5EF4-FFF2-40B4-BE49-F238E27FC236}">
                <a16:creationId xmlns="" xmlns:a16="http://schemas.microsoft.com/office/drawing/2014/main" id="{93AA95C4-9DB1-4CC1-A0BE-62FAF7AAF24A}"/>
              </a:ext>
            </a:extLst>
          </p:cNvPr>
          <p:cNvGraphicFramePr>
            <a:graphicFrameLocks/>
          </p:cNvGraphicFramePr>
          <p:nvPr>
            <p:extLst>
              <p:ext uri="{D42A27DB-BD31-4B8C-83A1-F6EECF244321}">
                <p14:modId xmlns:p14="http://schemas.microsoft.com/office/powerpoint/2010/main" val="3329455912"/>
              </p:ext>
            </p:extLst>
          </p:nvPr>
        </p:nvGraphicFramePr>
        <p:xfrm>
          <a:off x="86923" y="816646"/>
          <a:ext cx="4608367" cy="4238366"/>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 Bracket 7">
            <a:extLst>
              <a:ext uri="{FF2B5EF4-FFF2-40B4-BE49-F238E27FC236}">
                <a16:creationId xmlns="" xmlns:a16="http://schemas.microsoft.com/office/drawing/2014/main" id="{D26D484D-754D-4387-A287-09FD552CF7B4}"/>
              </a:ext>
            </a:extLst>
          </p:cNvPr>
          <p:cNvSpPr/>
          <p:nvPr/>
        </p:nvSpPr>
        <p:spPr>
          <a:xfrm rot="5400000">
            <a:off x="2641365" y="161371"/>
            <a:ext cx="93785" cy="2360713"/>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 xmlns:a16="http://schemas.microsoft.com/office/drawing/2014/main" id="{A28E279A-4631-49BD-B8A1-B75AB7A31844}"/>
              </a:ext>
            </a:extLst>
          </p:cNvPr>
          <p:cNvSpPr txBox="1"/>
          <p:nvPr/>
        </p:nvSpPr>
        <p:spPr>
          <a:xfrm>
            <a:off x="2272418" y="1017837"/>
            <a:ext cx="1037975" cy="276999"/>
          </a:xfrm>
          <a:prstGeom prst="rect">
            <a:avLst/>
          </a:prstGeom>
          <a:noFill/>
        </p:spPr>
        <p:txBody>
          <a:bodyPr wrap="square" rtlCol="0">
            <a:spAutoFit/>
          </a:bodyPr>
          <a:lstStyle/>
          <a:p>
            <a:r>
              <a:rPr lang="en-US" sz="1200" b="1" dirty="0">
                <a:solidFill>
                  <a:schemeClr val="tx2"/>
                </a:solidFill>
              </a:rPr>
              <a:t>P &lt; 0.001</a:t>
            </a:r>
          </a:p>
        </p:txBody>
      </p:sp>
      <p:sp>
        <p:nvSpPr>
          <p:cNvPr id="11" name="Left Bracket 10">
            <a:extLst>
              <a:ext uri="{FF2B5EF4-FFF2-40B4-BE49-F238E27FC236}">
                <a16:creationId xmlns="" xmlns:a16="http://schemas.microsoft.com/office/drawing/2014/main" id="{6A7A1CAA-50E1-4AD0-8329-6F536E07240F}"/>
              </a:ext>
            </a:extLst>
          </p:cNvPr>
          <p:cNvSpPr/>
          <p:nvPr/>
        </p:nvSpPr>
        <p:spPr>
          <a:xfrm rot="5400000">
            <a:off x="7006980" y="513284"/>
            <a:ext cx="93785" cy="1844458"/>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 xmlns:a16="http://schemas.microsoft.com/office/drawing/2014/main" id="{21ED8901-93D5-4708-8786-787F0F3242B3}"/>
              </a:ext>
            </a:extLst>
          </p:cNvPr>
          <p:cNvSpPr txBox="1"/>
          <p:nvPr/>
        </p:nvSpPr>
        <p:spPr>
          <a:xfrm>
            <a:off x="6509438" y="1111622"/>
            <a:ext cx="1335692" cy="276999"/>
          </a:xfrm>
          <a:prstGeom prst="rect">
            <a:avLst/>
          </a:prstGeom>
          <a:noFill/>
        </p:spPr>
        <p:txBody>
          <a:bodyPr wrap="square" rtlCol="0">
            <a:spAutoFit/>
          </a:bodyPr>
          <a:lstStyle/>
          <a:p>
            <a:r>
              <a:rPr lang="en-US" sz="1200" b="1" dirty="0">
                <a:solidFill>
                  <a:schemeClr val="tx2"/>
                </a:solidFill>
              </a:rPr>
              <a:t>P &lt; 0.001*</a:t>
            </a:r>
          </a:p>
        </p:txBody>
      </p:sp>
    </p:spTree>
    <p:extLst>
      <p:ext uri="{BB962C8B-B14F-4D97-AF65-F5344CB8AC3E}">
        <p14:creationId xmlns:p14="http://schemas.microsoft.com/office/powerpoint/2010/main" val="308281057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BF350FE-A048-4A83-B4B9-01B4755791F4}"/>
              </a:ext>
            </a:extLst>
          </p:cNvPr>
          <p:cNvSpPr>
            <a:spLocks noGrp="1"/>
          </p:cNvSpPr>
          <p:nvPr>
            <p:ph type="title"/>
          </p:nvPr>
        </p:nvSpPr>
        <p:spPr>
          <a:xfrm>
            <a:off x="397157" y="1414007"/>
            <a:ext cx="8496944" cy="1021556"/>
          </a:xfrm>
        </p:spPr>
        <p:txBody>
          <a:bodyPr>
            <a:noAutofit/>
          </a:bodyPr>
          <a:lstStyle/>
          <a:p>
            <a:r>
              <a:rPr lang="en-US" sz="3600" dirty="0"/>
              <a:t>Outcomes stratified by mitral valve anatomic complexity</a:t>
            </a:r>
            <a:r>
              <a:rPr lang="en-US" sz="3600" dirty="0">
                <a:solidFill>
                  <a:schemeClr val="tx2"/>
                </a:solidFill>
              </a:rPr>
              <a:t/>
            </a:r>
            <a:br>
              <a:rPr lang="en-US" sz="3600" dirty="0">
                <a:solidFill>
                  <a:schemeClr val="tx2"/>
                </a:solidFill>
              </a:rPr>
            </a:br>
            <a:r>
              <a:rPr lang="en-US" sz="2600" dirty="0">
                <a:solidFill>
                  <a:schemeClr val="tx2"/>
                </a:solidFill>
              </a:rPr>
              <a:t>Echo Core-Lab Assessment</a:t>
            </a:r>
          </a:p>
        </p:txBody>
      </p:sp>
    </p:spTree>
    <p:extLst>
      <p:ext uri="{BB962C8B-B14F-4D97-AF65-F5344CB8AC3E}">
        <p14:creationId xmlns:p14="http://schemas.microsoft.com/office/powerpoint/2010/main" val="1158116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 xmlns:a16="http://schemas.microsoft.com/office/drawing/2014/main" id="{14BBEC5C-36F7-487C-A2B8-D1208CE986C0}"/>
              </a:ext>
            </a:extLst>
          </p:cNvPr>
          <p:cNvSpPr>
            <a:spLocks noChangeArrowheads="1"/>
          </p:cNvSpPr>
          <p:nvPr/>
        </p:nvSpPr>
        <p:spPr bwMode="auto">
          <a:xfrm>
            <a:off x="278673" y="721317"/>
            <a:ext cx="8586653" cy="4312268"/>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aphicFrame>
        <p:nvGraphicFramePr>
          <p:cNvPr id="15" name="Chart 14">
            <a:extLst>
              <a:ext uri="{FF2B5EF4-FFF2-40B4-BE49-F238E27FC236}">
                <a16:creationId xmlns="" xmlns:a16="http://schemas.microsoft.com/office/drawing/2014/main" id="{900B4DC2-2CEA-4056-967B-62614CBD3EF1}"/>
              </a:ext>
            </a:extLst>
          </p:cNvPr>
          <p:cNvGraphicFramePr>
            <a:graphicFrameLocks/>
          </p:cNvGraphicFramePr>
          <p:nvPr>
            <p:extLst>
              <p:ext uri="{D42A27DB-BD31-4B8C-83A1-F6EECF244321}">
                <p14:modId xmlns:p14="http://schemas.microsoft.com/office/powerpoint/2010/main" val="1308156661"/>
              </p:ext>
            </p:extLst>
          </p:nvPr>
        </p:nvGraphicFramePr>
        <p:xfrm>
          <a:off x="417395" y="936997"/>
          <a:ext cx="4243694" cy="404151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a:extLst>
              <a:ext uri="{FF2B5EF4-FFF2-40B4-BE49-F238E27FC236}">
                <a16:creationId xmlns="" xmlns:a16="http://schemas.microsoft.com/office/drawing/2014/main" id="{0EA192D8-F32C-49D9-9B67-CA455DB8D1DC}"/>
              </a:ext>
            </a:extLst>
          </p:cNvPr>
          <p:cNvSpPr>
            <a:spLocks noGrp="1" noChangeArrowheads="1"/>
          </p:cNvSpPr>
          <p:nvPr>
            <p:ph type="title"/>
          </p:nvPr>
        </p:nvSpPr>
        <p:spPr>
          <a:xfrm>
            <a:off x="687386" y="123829"/>
            <a:ext cx="7769225" cy="566738"/>
          </a:xfrm>
        </p:spPr>
        <p:txBody>
          <a:bodyPr/>
          <a:lstStyle/>
          <a:p>
            <a:pPr eaLnBrk="1" hangingPunct="1"/>
            <a:r>
              <a:rPr lang="en-US" sz="2800" dirty="0"/>
              <a:t>ECL Adjudicated MV Complexity</a:t>
            </a:r>
          </a:p>
        </p:txBody>
      </p:sp>
      <p:graphicFrame>
        <p:nvGraphicFramePr>
          <p:cNvPr id="7" name="Table 6">
            <a:extLst>
              <a:ext uri="{FF2B5EF4-FFF2-40B4-BE49-F238E27FC236}">
                <a16:creationId xmlns="" xmlns:a16="http://schemas.microsoft.com/office/drawing/2014/main" id="{57B7C8A4-2C3E-43AF-B3B5-FD614BA1F2C0}"/>
              </a:ext>
            </a:extLst>
          </p:cNvPr>
          <p:cNvGraphicFramePr>
            <a:graphicFrameLocks noGrp="1"/>
          </p:cNvGraphicFramePr>
          <p:nvPr>
            <p:extLst/>
          </p:nvPr>
        </p:nvGraphicFramePr>
        <p:xfrm>
          <a:off x="4486143" y="1245511"/>
          <a:ext cx="4243694" cy="3335918"/>
        </p:xfrm>
        <a:graphic>
          <a:graphicData uri="http://schemas.openxmlformats.org/drawingml/2006/table">
            <a:tbl>
              <a:tblPr firstRow="1" firstCol="1" bandRow="1">
                <a:tableStyleId>{D7AC3CCA-C797-4891-BE02-D94E43425B78}</a:tableStyleId>
              </a:tblPr>
              <a:tblGrid>
                <a:gridCol w="2433131">
                  <a:extLst>
                    <a:ext uri="{9D8B030D-6E8A-4147-A177-3AD203B41FA5}">
                      <a16:colId xmlns="" xmlns:a16="http://schemas.microsoft.com/office/drawing/2014/main" val="3217775051"/>
                    </a:ext>
                  </a:extLst>
                </a:gridCol>
                <a:gridCol w="1810563">
                  <a:extLst>
                    <a:ext uri="{9D8B030D-6E8A-4147-A177-3AD203B41FA5}">
                      <a16:colId xmlns="" xmlns:a16="http://schemas.microsoft.com/office/drawing/2014/main" val="3620626489"/>
                    </a:ext>
                  </a:extLst>
                </a:gridCol>
              </a:tblGrid>
              <a:tr h="447859">
                <a:tc>
                  <a:txBody>
                    <a:bodyPr/>
                    <a:lstStyle/>
                    <a:p>
                      <a:pPr marL="0" marR="0">
                        <a:spcBef>
                          <a:spcPts val="0"/>
                        </a:spcBef>
                        <a:spcAft>
                          <a:spcPts val="0"/>
                        </a:spcAft>
                      </a:pPr>
                      <a:r>
                        <a:rPr lang="en-US" sz="1200" dirty="0">
                          <a:solidFill>
                            <a:schemeClr val="tx1"/>
                          </a:solidFill>
                          <a:effectLst/>
                          <a:latin typeface="+mj-lt"/>
                        </a:rPr>
                        <a:t> MV Complexity Criteria</a:t>
                      </a:r>
                      <a:endParaRPr lang="en-US" sz="1200" dirty="0">
                        <a:solidFill>
                          <a:schemeClr val="tx1"/>
                        </a:solidFill>
                        <a:effectLst/>
                        <a:latin typeface="+mj-lt"/>
                        <a:ea typeface="Times New Roman" panose="02020603050405020304" pitchFamily="18" charset="0"/>
                      </a:endParaRPr>
                    </a:p>
                  </a:txBody>
                  <a:tcPr marL="30238" marR="30238" marT="30238" marB="3023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j-lt"/>
                          <a:ea typeface="Times New Roman" panose="02020603050405020304" pitchFamily="18" charset="0"/>
                        </a:rPr>
                        <a:t>% of Complex Anatomies (N=115)</a:t>
                      </a:r>
                    </a:p>
                  </a:txBody>
                  <a:tcPr marL="30238" marR="30238" marT="30238" marB="3023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 xmlns:a16="http://schemas.microsoft.com/office/drawing/2014/main" val="2365029563"/>
                  </a:ext>
                </a:extLst>
              </a:tr>
              <a:tr h="325471">
                <a:tc>
                  <a:txBody>
                    <a:bodyPr/>
                    <a:lstStyle/>
                    <a:p>
                      <a:pPr marL="0" marR="0">
                        <a:spcBef>
                          <a:spcPts val="0"/>
                        </a:spcBef>
                        <a:spcAft>
                          <a:spcPts val="0"/>
                        </a:spcAft>
                      </a:pPr>
                      <a:r>
                        <a:rPr lang="en-US" sz="1100" dirty="0">
                          <a:solidFill>
                            <a:schemeClr val="bg1"/>
                          </a:solidFill>
                          <a:effectLst/>
                        </a:rPr>
                        <a:t>Primary jet outside of A2P2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i="0" kern="1200" dirty="0">
                          <a:solidFill>
                            <a:schemeClr val="bg1"/>
                          </a:solidFill>
                          <a:effectLst/>
                          <a:latin typeface="+mn-lt"/>
                          <a:ea typeface="+mn-ea"/>
                          <a:cs typeface="+mn-cs"/>
                        </a:rPr>
                        <a:t>7.8% (9/115)</a:t>
                      </a:r>
                      <a:endParaRPr lang="en-US" sz="1100" b="1" i="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98789861"/>
                  </a:ext>
                </a:extLst>
              </a:tr>
              <a:tr h="462977">
                <a:tc>
                  <a:txBody>
                    <a:bodyPr/>
                    <a:lstStyle/>
                    <a:p>
                      <a:pPr marL="0" marR="0">
                        <a:spcBef>
                          <a:spcPts val="0"/>
                        </a:spcBef>
                        <a:spcAft>
                          <a:spcPts val="0"/>
                        </a:spcAft>
                      </a:pPr>
                      <a:r>
                        <a:rPr lang="en-US" sz="1100" b="0" dirty="0">
                          <a:solidFill>
                            <a:schemeClr val="bg1"/>
                          </a:solidFill>
                          <a:effectLst/>
                        </a:rPr>
                        <a:t>Presence of more than one significant jet </a:t>
                      </a:r>
                      <a:endParaRPr lang="en-US" sz="11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bg1"/>
                          </a:solidFill>
                          <a:effectLst/>
                          <a:latin typeface="+mn-lt"/>
                          <a:ea typeface="+mn-ea"/>
                          <a:cs typeface="+mn-cs"/>
                        </a:rPr>
                        <a:t>0.9% (1/115)</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83190639"/>
                  </a:ext>
                </a:extLst>
              </a:tr>
              <a:tr h="325471">
                <a:tc>
                  <a:txBody>
                    <a:bodyPr/>
                    <a:lstStyle/>
                    <a:p>
                      <a:pPr marL="0" marR="0">
                        <a:spcBef>
                          <a:spcPts val="0"/>
                        </a:spcBef>
                        <a:spcAft>
                          <a:spcPts val="0"/>
                        </a:spcAft>
                      </a:pPr>
                      <a:r>
                        <a:rPr lang="en-US" sz="1100" dirty="0">
                          <a:solidFill>
                            <a:schemeClr val="bg1"/>
                          </a:solidFill>
                          <a:effectLst/>
                        </a:rPr>
                        <a:t>Presence of an extremely wide jet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kern="1200" dirty="0">
                          <a:solidFill>
                            <a:schemeClr val="bg1"/>
                          </a:solidFill>
                          <a:effectLst/>
                          <a:latin typeface="+mn-lt"/>
                          <a:ea typeface="+mn-ea"/>
                          <a:cs typeface="+mn-cs"/>
                        </a:rPr>
                        <a:t>29.6% (34/115)</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76173108"/>
                  </a:ext>
                </a:extLst>
              </a:tr>
              <a:tr h="325471">
                <a:tc>
                  <a:txBody>
                    <a:bodyPr/>
                    <a:lstStyle/>
                    <a:p>
                      <a:pPr marL="0" marR="0">
                        <a:spcBef>
                          <a:spcPts val="0"/>
                        </a:spcBef>
                        <a:spcAft>
                          <a:spcPts val="0"/>
                        </a:spcAft>
                      </a:pPr>
                      <a:r>
                        <a:rPr lang="en-US" sz="1100" b="0" dirty="0">
                          <a:solidFill>
                            <a:schemeClr val="bg1"/>
                          </a:solidFill>
                          <a:effectLst/>
                        </a:rPr>
                        <a:t>Small Valve </a:t>
                      </a:r>
                      <a:endParaRPr lang="en-US" sz="11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bg1"/>
                          </a:solidFill>
                          <a:effectLst/>
                          <a:latin typeface="+mn-lt"/>
                          <a:ea typeface="+mn-ea"/>
                          <a:cs typeface="+mn-cs"/>
                        </a:rPr>
                        <a:t>3.5% (4/115)</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69726213"/>
                  </a:ext>
                </a:extLst>
              </a:tr>
              <a:tr h="325471">
                <a:tc>
                  <a:txBody>
                    <a:bodyPr/>
                    <a:lstStyle/>
                    <a:p>
                      <a:pPr marL="0" marR="0">
                        <a:spcBef>
                          <a:spcPts val="0"/>
                        </a:spcBef>
                        <a:spcAft>
                          <a:spcPts val="0"/>
                        </a:spcAft>
                      </a:pPr>
                      <a:r>
                        <a:rPr lang="en-US" sz="1100" dirty="0">
                          <a:solidFill>
                            <a:schemeClr val="bg1"/>
                          </a:solidFill>
                          <a:effectLst/>
                        </a:rPr>
                        <a:t>Calcification Landing Zone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kern="1200" dirty="0">
                          <a:solidFill>
                            <a:schemeClr val="bg1"/>
                          </a:solidFill>
                          <a:effectLst/>
                          <a:latin typeface="+mn-lt"/>
                          <a:ea typeface="+mn-ea"/>
                          <a:cs typeface="+mn-cs"/>
                        </a:rPr>
                        <a:t>35.7% (41/115)</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060276366"/>
                  </a:ext>
                </a:extLst>
              </a:tr>
              <a:tr h="462977">
                <a:tc>
                  <a:txBody>
                    <a:bodyPr/>
                    <a:lstStyle/>
                    <a:p>
                      <a:pPr marL="0" marR="0">
                        <a:spcBef>
                          <a:spcPts val="0"/>
                        </a:spcBef>
                        <a:spcAft>
                          <a:spcPts val="0"/>
                        </a:spcAft>
                      </a:pPr>
                      <a:r>
                        <a:rPr lang="en-US" sz="1100" b="0" dirty="0">
                          <a:solidFill>
                            <a:schemeClr val="bg1"/>
                          </a:solidFill>
                          <a:effectLst/>
                        </a:rPr>
                        <a:t>Minimal leaflet tissue for attachment </a:t>
                      </a:r>
                      <a:endParaRPr lang="en-US" sz="11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bg1"/>
                          </a:solidFill>
                          <a:effectLst/>
                          <a:latin typeface="+mn-lt"/>
                          <a:ea typeface="+mn-ea"/>
                          <a:cs typeface="+mn-cs"/>
                        </a:rPr>
                        <a:t>5.2% (6/115)</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090880295"/>
                  </a:ext>
                </a:extLst>
              </a:tr>
              <a:tr h="660221">
                <a:tc>
                  <a:txBody>
                    <a:bodyPr/>
                    <a:lstStyle/>
                    <a:p>
                      <a:pPr marL="0" marR="0">
                        <a:spcBef>
                          <a:spcPts val="0"/>
                        </a:spcBef>
                        <a:spcAft>
                          <a:spcPts val="0"/>
                        </a:spcAft>
                      </a:pPr>
                      <a:r>
                        <a:rPr lang="en-US" sz="1100" dirty="0">
                          <a:solidFill>
                            <a:schemeClr val="bg1"/>
                          </a:solidFill>
                          <a:effectLst/>
                        </a:rPr>
                        <a:t>Presence of severely degenerative leaflets or wide flail gaps or widths </a:t>
                      </a:r>
                      <a:endParaRPr lang="en-US" sz="11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kern="1200" dirty="0">
                          <a:solidFill>
                            <a:schemeClr val="bg1"/>
                          </a:solidFill>
                          <a:effectLst/>
                          <a:latin typeface="+mn-lt"/>
                          <a:ea typeface="+mn-ea"/>
                          <a:cs typeface="+mn-cs"/>
                        </a:rPr>
                        <a:t>62.6% (72/115)</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2609067"/>
                  </a:ext>
                </a:extLst>
              </a:tr>
            </a:tbl>
          </a:graphicData>
        </a:graphic>
      </p:graphicFrame>
      <p:cxnSp>
        <p:nvCxnSpPr>
          <p:cNvPr id="3" name="Straight Connector 2">
            <a:extLst>
              <a:ext uri="{FF2B5EF4-FFF2-40B4-BE49-F238E27FC236}">
                <a16:creationId xmlns="" xmlns:a16="http://schemas.microsoft.com/office/drawing/2014/main" id="{052F8937-BC65-4A86-83B8-19999A058ED1}"/>
              </a:ext>
            </a:extLst>
          </p:cNvPr>
          <p:cNvCxnSpPr/>
          <p:nvPr/>
        </p:nvCxnSpPr>
        <p:spPr bwMode="auto">
          <a:xfrm flipV="1">
            <a:off x="3039533" y="1245511"/>
            <a:ext cx="1446610" cy="7441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3AD0B854-5081-4CC2-866E-48849F240C40}"/>
              </a:ext>
            </a:extLst>
          </p:cNvPr>
          <p:cNvCxnSpPr/>
          <p:nvPr/>
        </p:nvCxnSpPr>
        <p:spPr bwMode="auto">
          <a:xfrm>
            <a:off x="3305908" y="4113271"/>
            <a:ext cx="1180235" cy="4681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4"/>
          <a:stretch>
            <a:fillRect/>
          </a:stretch>
        </p:blipFill>
        <p:spPr>
          <a:xfrm>
            <a:off x="238123" y="690567"/>
            <a:ext cx="8667750" cy="4352925"/>
          </a:xfrm>
          <a:prstGeom prst="rect">
            <a:avLst/>
          </a:prstGeom>
        </p:spPr>
      </p:pic>
    </p:spTree>
    <p:extLst>
      <p:ext uri="{BB962C8B-B14F-4D97-AF65-F5344CB8AC3E}">
        <p14:creationId xmlns:p14="http://schemas.microsoft.com/office/powerpoint/2010/main" val="354047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 xmlns:a16="http://schemas.microsoft.com/office/drawing/2014/main" id="{F2776C50-BE38-488B-BE20-95DBD0089310}"/>
              </a:ext>
            </a:extLst>
          </p:cNvPr>
          <p:cNvSpPr>
            <a:spLocks noGrp="1" noChangeArrowheads="1"/>
          </p:cNvSpPr>
          <p:nvPr>
            <p:ph idx="1"/>
          </p:nvPr>
        </p:nvSpPr>
        <p:spPr>
          <a:xfrm>
            <a:off x="599091" y="858201"/>
            <a:ext cx="7855552" cy="3692778"/>
          </a:xfrm>
          <a:solidFill>
            <a:srgbClr val="002060"/>
          </a:solidFill>
          <a:ln>
            <a:solidFill>
              <a:schemeClr val="tx1"/>
            </a:solidFill>
          </a:ln>
        </p:spPr>
        <p:txBody>
          <a:bodyPr lIns="137160" tIns="137160" anchor="t" anchorCtr="0"/>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800" i="1" dirty="0">
                <a:solidFill>
                  <a:schemeClr val="tx2"/>
                </a:solidFill>
              </a:rPr>
              <a:t>Subjects with complex anatomies had </a:t>
            </a:r>
            <a:r>
              <a:rPr lang="en-US" sz="1800" i="1" dirty="0" smtClean="0">
                <a:solidFill>
                  <a:schemeClr val="tx2"/>
                </a:solidFill>
              </a:rPr>
              <a:t>greater degrees of </a:t>
            </a:r>
            <a:r>
              <a:rPr lang="en-US" sz="1800" i="1" dirty="0">
                <a:solidFill>
                  <a:schemeClr val="tx2"/>
                </a:solidFill>
              </a:rPr>
              <a:t>MR at baseline compared to subjects with non-complex anatomies</a:t>
            </a:r>
          </a:p>
        </p:txBody>
      </p:sp>
      <p:sp>
        <p:nvSpPr>
          <p:cNvPr id="2" name="Title 1">
            <a:extLst>
              <a:ext uri="{FF2B5EF4-FFF2-40B4-BE49-F238E27FC236}">
                <a16:creationId xmlns="" xmlns:a16="http://schemas.microsoft.com/office/drawing/2014/main" id="{09A09D11-9A88-4E38-A7F6-F7B406213D61}"/>
              </a:ext>
            </a:extLst>
          </p:cNvPr>
          <p:cNvSpPr>
            <a:spLocks noGrp="1"/>
          </p:cNvSpPr>
          <p:nvPr>
            <p:ph type="title"/>
          </p:nvPr>
        </p:nvSpPr>
        <p:spPr>
          <a:xfrm>
            <a:off x="508820" y="175786"/>
            <a:ext cx="8229600" cy="493563"/>
          </a:xfrm>
        </p:spPr>
        <p:txBody>
          <a:bodyPr>
            <a:normAutofit/>
          </a:bodyPr>
          <a:lstStyle/>
          <a:p>
            <a:r>
              <a:rPr lang="en-US" dirty="0"/>
              <a:t>Baseline MR Severity by MV Complexity</a:t>
            </a:r>
          </a:p>
        </p:txBody>
      </p:sp>
      <p:graphicFrame>
        <p:nvGraphicFramePr>
          <p:cNvPr id="8" name="Table 7">
            <a:extLst>
              <a:ext uri="{FF2B5EF4-FFF2-40B4-BE49-F238E27FC236}">
                <a16:creationId xmlns="" xmlns:a16="http://schemas.microsoft.com/office/drawing/2014/main" id="{39136146-612A-425B-B335-FA148BACE533}"/>
              </a:ext>
            </a:extLst>
          </p:cNvPr>
          <p:cNvGraphicFramePr>
            <a:graphicFrameLocks noGrp="1"/>
          </p:cNvGraphicFramePr>
          <p:nvPr>
            <p:extLst>
              <p:ext uri="{D42A27DB-BD31-4B8C-83A1-F6EECF244321}">
                <p14:modId xmlns:p14="http://schemas.microsoft.com/office/powerpoint/2010/main" val="2744127787"/>
              </p:ext>
            </p:extLst>
          </p:nvPr>
        </p:nvGraphicFramePr>
        <p:xfrm>
          <a:off x="607674" y="858198"/>
          <a:ext cx="7855552" cy="1148881"/>
        </p:xfrm>
        <a:graphic>
          <a:graphicData uri="http://schemas.openxmlformats.org/drawingml/2006/table">
            <a:tbl>
              <a:tblPr firstRow="1" firstCol="1" bandRow="1">
                <a:tableStyleId>{9D7B26C5-4107-4FEC-AEDC-1716B250A1EF}</a:tableStyleId>
              </a:tblPr>
              <a:tblGrid>
                <a:gridCol w="2219473">
                  <a:extLst>
                    <a:ext uri="{9D8B030D-6E8A-4147-A177-3AD203B41FA5}">
                      <a16:colId xmlns="" xmlns:a16="http://schemas.microsoft.com/office/drawing/2014/main" val="2494385078"/>
                    </a:ext>
                  </a:extLst>
                </a:gridCol>
                <a:gridCol w="2666735">
                  <a:extLst>
                    <a:ext uri="{9D8B030D-6E8A-4147-A177-3AD203B41FA5}">
                      <a16:colId xmlns="" xmlns:a16="http://schemas.microsoft.com/office/drawing/2014/main" val="2011166069"/>
                    </a:ext>
                  </a:extLst>
                </a:gridCol>
                <a:gridCol w="2969344">
                  <a:extLst>
                    <a:ext uri="{9D8B030D-6E8A-4147-A177-3AD203B41FA5}">
                      <a16:colId xmlns="" xmlns:a16="http://schemas.microsoft.com/office/drawing/2014/main" val="3372265214"/>
                    </a:ext>
                  </a:extLst>
                </a:gridCol>
              </a:tblGrid>
              <a:tr h="8509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effectLst/>
                        </a:rPr>
                        <a:t>Baseline MR Severity</a:t>
                      </a:r>
                      <a:endParaRPr lang="en-US" sz="1400" b="1" kern="1200" dirty="0">
                        <a:solidFill>
                          <a:schemeClr val="lt1"/>
                        </a:solidFill>
                        <a:effectLst/>
                        <a:latin typeface="+mn-lt"/>
                        <a:ea typeface="+mn-ea"/>
                        <a:cs typeface="+mn-cs"/>
                      </a:endParaRPr>
                    </a:p>
                  </a:txBody>
                  <a:tcPr marL="31750" marR="31750" marT="31750" marB="317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Subjects with Complex </a:t>
                      </a:r>
                      <a:br>
                        <a:rPr lang="en-US" sz="1400" dirty="0">
                          <a:effectLst/>
                        </a:rPr>
                      </a:br>
                      <a:r>
                        <a:rPr lang="en-US" sz="1400" dirty="0">
                          <a:effectLst/>
                        </a:rPr>
                        <a:t>Anatomies </a:t>
                      </a:r>
                      <a:br>
                        <a:rPr lang="en-US" sz="1400" dirty="0">
                          <a:effectLst/>
                        </a:rPr>
                      </a:br>
                      <a:r>
                        <a:rPr lang="en-US" sz="1400" dirty="0">
                          <a:effectLst/>
                        </a:rPr>
                        <a:t>(N=115) </a:t>
                      </a:r>
                      <a:endParaRPr lang="en-US" sz="1400" dirty="0">
                        <a:effectLst/>
                        <a:latin typeface="Times New Roman" panose="02020603050405020304" pitchFamily="18" charset="0"/>
                        <a:ea typeface="Times New Roman" panose="02020603050405020304" pitchFamily="18" charset="0"/>
                      </a:endParaRPr>
                    </a:p>
                  </a:txBody>
                  <a:tcPr marL="31750" marR="31750" marT="31750" marB="3175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Subjects with Non-Complex </a:t>
                      </a:r>
                      <a:br>
                        <a:rPr lang="en-US" sz="1400" dirty="0">
                          <a:effectLst/>
                        </a:rPr>
                      </a:br>
                      <a:r>
                        <a:rPr lang="en-US" sz="1400" dirty="0">
                          <a:effectLst/>
                        </a:rPr>
                        <a:t>Anatomies </a:t>
                      </a:r>
                      <a:br>
                        <a:rPr lang="en-US" sz="1400" dirty="0">
                          <a:effectLst/>
                        </a:rPr>
                      </a:br>
                      <a:r>
                        <a:rPr lang="en-US" sz="1400" dirty="0">
                          <a:effectLst/>
                        </a:rPr>
                        <a:t>(N=289) </a:t>
                      </a:r>
                      <a:endParaRPr lang="en-US" sz="1400" dirty="0">
                        <a:effectLst/>
                        <a:latin typeface="Times New Roman" panose="02020603050405020304" pitchFamily="18" charset="0"/>
                        <a:ea typeface="Times New Roman" panose="02020603050405020304" pitchFamily="18" charset="0"/>
                      </a:endParaRPr>
                    </a:p>
                  </a:txBody>
                  <a:tcPr marL="31750" marR="31750" marT="31750" marB="317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50777723"/>
                  </a:ext>
                </a:extLst>
              </a:tr>
              <a:tr h="297972">
                <a:tc gridSpan="3">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31750" marR="31750" marT="31750" marB="31750">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84694660"/>
                  </a:ext>
                </a:extLst>
              </a:tr>
            </a:tbl>
          </a:graphicData>
        </a:graphic>
      </p:graphicFrame>
      <p:graphicFrame>
        <p:nvGraphicFramePr>
          <p:cNvPr id="9" name="Table 8">
            <a:extLst>
              <a:ext uri="{FF2B5EF4-FFF2-40B4-BE49-F238E27FC236}">
                <a16:creationId xmlns="" xmlns:a16="http://schemas.microsoft.com/office/drawing/2014/main" id="{E9307744-F67E-450E-A3CD-29D73E7400F3}"/>
              </a:ext>
            </a:extLst>
          </p:cNvPr>
          <p:cNvGraphicFramePr>
            <a:graphicFrameLocks noGrp="1"/>
          </p:cNvGraphicFramePr>
          <p:nvPr>
            <p:extLst>
              <p:ext uri="{D42A27DB-BD31-4B8C-83A1-F6EECF244321}">
                <p14:modId xmlns:p14="http://schemas.microsoft.com/office/powerpoint/2010/main" val="2071126899"/>
              </p:ext>
            </p:extLst>
          </p:nvPr>
        </p:nvGraphicFramePr>
        <p:xfrm>
          <a:off x="599091" y="1676326"/>
          <a:ext cx="7855552" cy="1148881"/>
        </p:xfrm>
        <a:graphic>
          <a:graphicData uri="http://schemas.openxmlformats.org/drawingml/2006/table">
            <a:tbl>
              <a:tblPr firstRow="1" firstCol="1" bandRow="1">
                <a:tableStyleId>{D7AC3CCA-C797-4891-BE02-D94E43425B78}</a:tableStyleId>
              </a:tblPr>
              <a:tblGrid>
                <a:gridCol w="2197478">
                  <a:extLst>
                    <a:ext uri="{9D8B030D-6E8A-4147-A177-3AD203B41FA5}">
                      <a16:colId xmlns="" xmlns:a16="http://schemas.microsoft.com/office/drawing/2014/main" val="780767768"/>
                    </a:ext>
                  </a:extLst>
                </a:gridCol>
                <a:gridCol w="2713708">
                  <a:extLst>
                    <a:ext uri="{9D8B030D-6E8A-4147-A177-3AD203B41FA5}">
                      <a16:colId xmlns="" xmlns:a16="http://schemas.microsoft.com/office/drawing/2014/main" val="158578413"/>
                    </a:ext>
                  </a:extLst>
                </a:gridCol>
                <a:gridCol w="2944366">
                  <a:extLst>
                    <a:ext uri="{9D8B030D-6E8A-4147-A177-3AD203B41FA5}">
                      <a16:colId xmlns="" xmlns:a16="http://schemas.microsoft.com/office/drawing/2014/main" val="3777612446"/>
                    </a:ext>
                  </a:extLst>
                </a:gridCol>
              </a:tblGrid>
              <a:tr h="569620">
                <a:tc>
                  <a:txBody>
                    <a:bodyPr/>
                    <a:lstStyle/>
                    <a:p>
                      <a:pPr marL="0" marR="0">
                        <a:spcBef>
                          <a:spcPts val="0"/>
                        </a:spcBef>
                        <a:spcAft>
                          <a:spcPts val="0"/>
                        </a:spcAft>
                      </a:pPr>
                      <a:r>
                        <a:rPr lang="en-US" sz="1400" b="0" dirty="0">
                          <a:solidFill>
                            <a:schemeClr val="bg1"/>
                          </a:solidFill>
                          <a:effectLst/>
                        </a:rPr>
                        <a:t>2+ or less</a:t>
                      </a:r>
                      <a:r>
                        <a:rPr lang="en-US" sz="1400" b="0" baseline="30000" dirty="0">
                          <a:solidFill>
                            <a:schemeClr val="bg1"/>
                          </a:solidFill>
                          <a:effectLst/>
                        </a:rPr>
                        <a:t>1</a:t>
                      </a:r>
                      <a:endParaRPr lang="en-US" sz="1400" b="0" baseline="300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0" dirty="0">
                          <a:solidFill>
                            <a:schemeClr val="bg1"/>
                          </a:solidFill>
                          <a:effectLst/>
                        </a:rPr>
                        <a:t>20.9% (24/115)</a:t>
                      </a:r>
                      <a:endParaRPr lang="en-US" sz="14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chemeClr val="bg1"/>
                          </a:solidFill>
                          <a:effectLst/>
                        </a:rPr>
                        <a:t>37.7% (109/289)</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700009025"/>
                  </a:ext>
                </a:extLst>
              </a:tr>
              <a:tr h="579261">
                <a:tc>
                  <a:txBody>
                    <a:bodyPr/>
                    <a:lstStyle/>
                    <a:p>
                      <a:pPr marL="0" marR="0">
                        <a:spcBef>
                          <a:spcPts val="0"/>
                        </a:spcBef>
                        <a:spcAft>
                          <a:spcPts val="0"/>
                        </a:spcAft>
                      </a:pPr>
                      <a:r>
                        <a:rPr lang="en-US" sz="1400" b="0" dirty="0">
                          <a:solidFill>
                            <a:schemeClr val="bg1"/>
                          </a:solidFill>
                          <a:effectLst/>
                        </a:rPr>
                        <a:t>3+ or higher</a:t>
                      </a:r>
                      <a:r>
                        <a:rPr lang="en-US" sz="1400" b="0" baseline="30000" dirty="0">
                          <a:solidFill>
                            <a:schemeClr val="bg1"/>
                          </a:solidFill>
                          <a:effectLst/>
                        </a:rPr>
                        <a:t>1</a:t>
                      </a:r>
                      <a:endParaRPr lang="en-US" sz="14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chemeClr val="bg1"/>
                          </a:solidFill>
                          <a:effectLst/>
                        </a:rPr>
                        <a:t>79.1% (91/115)</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0" dirty="0">
                          <a:solidFill>
                            <a:schemeClr val="bg1"/>
                          </a:solidFill>
                          <a:effectLst/>
                        </a:rPr>
                        <a:t>62.3% (180/289)</a:t>
                      </a:r>
                      <a:endParaRPr lang="en-US" sz="1400" b="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559623754"/>
                  </a:ext>
                </a:extLst>
              </a:tr>
            </a:tbl>
          </a:graphicData>
        </a:graphic>
      </p:graphicFrame>
      <p:sp>
        <p:nvSpPr>
          <p:cNvPr id="21" name="Rectangle 20">
            <a:extLst>
              <a:ext uri="{FF2B5EF4-FFF2-40B4-BE49-F238E27FC236}">
                <a16:creationId xmlns="" xmlns:a16="http://schemas.microsoft.com/office/drawing/2014/main" id="{D3711565-249B-42DC-A546-A2F27807F8A2}"/>
              </a:ext>
            </a:extLst>
          </p:cNvPr>
          <p:cNvSpPr/>
          <p:nvPr/>
        </p:nvSpPr>
        <p:spPr>
          <a:xfrm>
            <a:off x="762928" y="4215490"/>
            <a:ext cx="1206869" cy="307777"/>
          </a:xfrm>
          <a:prstGeom prst="rect">
            <a:avLst/>
          </a:prstGeom>
        </p:spPr>
        <p:txBody>
          <a:bodyPr wrap="none">
            <a:spAutoFit/>
          </a:bodyPr>
          <a:lstStyle/>
          <a:p>
            <a:pPr marL="0" indent="0">
              <a:buNone/>
            </a:pPr>
            <a:r>
              <a:rPr lang="en-US" sz="1400" baseline="30000" dirty="0">
                <a:solidFill>
                  <a:schemeClr val="tx2"/>
                </a:solidFill>
              </a:rPr>
              <a:t>1</a:t>
            </a:r>
            <a:r>
              <a:rPr lang="en-US" sz="1400" dirty="0">
                <a:solidFill>
                  <a:schemeClr val="tx2"/>
                </a:solidFill>
              </a:rPr>
              <a:t>: p = 0.0011</a:t>
            </a:r>
          </a:p>
        </p:txBody>
      </p:sp>
    </p:spTree>
    <p:extLst>
      <p:ext uri="{BB962C8B-B14F-4D97-AF65-F5344CB8AC3E}">
        <p14:creationId xmlns:p14="http://schemas.microsoft.com/office/powerpoint/2010/main" val="749657247"/>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318340" y="731731"/>
            <a:ext cx="8586655" cy="4262575"/>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aphicFrame>
        <p:nvGraphicFramePr>
          <p:cNvPr id="8" name="Chart 7">
            <a:extLst>
              <a:ext uri="{FF2B5EF4-FFF2-40B4-BE49-F238E27FC236}">
                <a16:creationId xmlns="" xmlns:a16="http://schemas.microsoft.com/office/drawing/2014/main" id="{82153B51-713C-47BC-B202-3B4A8658AECA}"/>
              </a:ext>
            </a:extLst>
          </p:cNvPr>
          <p:cNvGraphicFramePr/>
          <p:nvPr>
            <p:extLst>
              <p:ext uri="{D42A27DB-BD31-4B8C-83A1-F6EECF244321}">
                <p14:modId xmlns:p14="http://schemas.microsoft.com/office/powerpoint/2010/main" val="3056482756"/>
              </p:ext>
            </p:extLst>
          </p:nvPr>
        </p:nvGraphicFramePr>
        <p:xfrm>
          <a:off x="844856" y="1005645"/>
          <a:ext cx="7176421" cy="3548679"/>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 xmlns:a16="http://schemas.microsoft.com/office/drawing/2014/main" id="{AA56DF0A-89A8-4F59-9420-9DEAD764B034}"/>
              </a:ext>
            </a:extLst>
          </p:cNvPr>
          <p:cNvSpPr>
            <a:spLocks noGrp="1"/>
          </p:cNvSpPr>
          <p:nvPr>
            <p:ph type="title"/>
          </p:nvPr>
        </p:nvSpPr>
        <p:spPr>
          <a:xfrm>
            <a:off x="635727" y="114393"/>
            <a:ext cx="8229600" cy="493563"/>
          </a:xfrm>
        </p:spPr>
        <p:txBody>
          <a:bodyPr>
            <a:normAutofit/>
          </a:bodyPr>
          <a:lstStyle/>
          <a:p>
            <a:r>
              <a:rPr lang="en-US" dirty="0"/>
              <a:t>MR Reduction – Complex vs. Non-Complex</a:t>
            </a:r>
          </a:p>
        </p:txBody>
      </p:sp>
      <p:sp>
        <p:nvSpPr>
          <p:cNvPr id="15" name="TextBox 14">
            <a:extLst>
              <a:ext uri="{FF2B5EF4-FFF2-40B4-BE49-F238E27FC236}">
                <a16:creationId xmlns="" xmlns:a16="http://schemas.microsoft.com/office/drawing/2014/main" id="{7C0CC968-FCF9-4314-86D8-B9C327E21770}"/>
              </a:ext>
            </a:extLst>
          </p:cNvPr>
          <p:cNvSpPr txBox="1"/>
          <p:nvPr/>
        </p:nvSpPr>
        <p:spPr>
          <a:xfrm>
            <a:off x="822812" y="851312"/>
            <a:ext cx="3856415" cy="584775"/>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Complex Anatomy</a:t>
            </a:r>
            <a:br>
              <a:rPr lang="en-US" sz="1600" dirty="0">
                <a:solidFill>
                  <a:schemeClr val="tx2"/>
                </a:solidFill>
                <a:ea typeface="Times New Roman" panose="02020603050405020304" pitchFamily="18" charset="0"/>
              </a:rPr>
            </a:br>
            <a:r>
              <a:rPr lang="en-US" sz="1600" dirty="0">
                <a:solidFill>
                  <a:schemeClr val="tx2"/>
                </a:solidFill>
                <a:ea typeface="Times New Roman" panose="02020603050405020304" pitchFamily="18" charset="0"/>
              </a:rPr>
              <a:t>(N=115) </a:t>
            </a:r>
          </a:p>
        </p:txBody>
      </p:sp>
      <p:sp>
        <p:nvSpPr>
          <p:cNvPr id="16" name="TextBox 15">
            <a:extLst>
              <a:ext uri="{FF2B5EF4-FFF2-40B4-BE49-F238E27FC236}">
                <a16:creationId xmlns="" xmlns:a16="http://schemas.microsoft.com/office/drawing/2014/main" id="{5C626D9B-2A7F-415C-ACF4-FA47E9C45A88}"/>
              </a:ext>
            </a:extLst>
          </p:cNvPr>
          <p:cNvSpPr txBox="1"/>
          <p:nvPr/>
        </p:nvSpPr>
        <p:spPr>
          <a:xfrm>
            <a:off x="5049018" y="830803"/>
            <a:ext cx="2602468" cy="584775"/>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Non-Complex Anatomy</a:t>
            </a:r>
            <a:br>
              <a:rPr lang="en-US" sz="1600" dirty="0">
                <a:solidFill>
                  <a:schemeClr val="tx2"/>
                </a:solidFill>
                <a:ea typeface="Times New Roman" panose="02020603050405020304" pitchFamily="18" charset="0"/>
              </a:rPr>
            </a:br>
            <a:r>
              <a:rPr lang="en-US" sz="1600" dirty="0">
                <a:solidFill>
                  <a:schemeClr val="tx2"/>
                </a:solidFill>
                <a:ea typeface="Times New Roman" panose="02020603050405020304" pitchFamily="18" charset="0"/>
              </a:rPr>
              <a:t>(N=289) </a:t>
            </a:r>
          </a:p>
        </p:txBody>
      </p:sp>
      <p:sp>
        <p:nvSpPr>
          <p:cNvPr id="18" name="TextBox 17">
            <a:extLst>
              <a:ext uri="{FF2B5EF4-FFF2-40B4-BE49-F238E27FC236}">
                <a16:creationId xmlns="" xmlns:a16="http://schemas.microsoft.com/office/drawing/2014/main" id="{CCAF7DF1-E30B-4155-8FE7-3C8549331EAE}"/>
              </a:ext>
            </a:extLst>
          </p:cNvPr>
          <p:cNvSpPr txBox="1"/>
          <p:nvPr/>
        </p:nvSpPr>
        <p:spPr>
          <a:xfrm>
            <a:off x="3737982" y="2615818"/>
            <a:ext cx="72828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79.4%</a:t>
            </a:r>
          </a:p>
        </p:txBody>
      </p:sp>
      <p:sp>
        <p:nvSpPr>
          <p:cNvPr id="19" name="Left Bracket 18">
            <a:extLst>
              <a:ext uri="{FF2B5EF4-FFF2-40B4-BE49-F238E27FC236}">
                <a16:creationId xmlns="" xmlns:a16="http://schemas.microsoft.com/office/drawing/2014/main" id="{ED4F02DA-5061-4E1B-B214-AA586864B165}"/>
              </a:ext>
            </a:extLst>
          </p:cNvPr>
          <p:cNvSpPr/>
          <p:nvPr/>
        </p:nvSpPr>
        <p:spPr>
          <a:xfrm rot="10800000">
            <a:off x="3693771" y="2017343"/>
            <a:ext cx="45719" cy="1628217"/>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 xmlns:a16="http://schemas.microsoft.com/office/drawing/2014/main" id="{2123459E-5EDE-48D1-84DD-C6E19DFAA87C}"/>
              </a:ext>
            </a:extLst>
          </p:cNvPr>
          <p:cNvCxnSpPr>
            <a:cxnSpLocks/>
            <a:stCxn id="19" idx="1"/>
          </p:cNvCxnSpPr>
          <p:nvPr/>
        </p:nvCxnSpPr>
        <p:spPr bwMode="auto">
          <a:xfrm>
            <a:off x="3739490" y="2831451"/>
            <a:ext cx="6265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 xmlns:a16="http://schemas.microsoft.com/office/drawing/2014/main" id="{4FA8062D-ECAD-4818-A81A-D3E6343304CC}"/>
              </a:ext>
            </a:extLst>
          </p:cNvPr>
          <p:cNvSpPr txBox="1"/>
          <p:nvPr/>
        </p:nvSpPr>
        <p:spPr>
          <a:xfrm>
            <a:off x="7395769" y="2494612"/>
            <a:ext cx="748732"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88.9%</a:t>
            </a:r>
          </a:p>
        </p:txBody>
      </p:sp>
      <p:sp>
        <p:nvSpPr>
          <p:cNvPr id="22" name="Left Bracket 21">
            <a:extLst>
              <a:ext uri="{FF2B5EF4-FFF2-40B4-BE49-F238E27FC236}">
                <a16:creationId xmlns="" xmlns:a16="http://schemas.microsoft.com/office/drawing/2014/main" id="{9704A265-B4A4-4F30-8866-C40E12DFC281}"/>
              </a:ext>
            </a:extLst>
          </p:cNvPr>
          <p:cNvSpPr/>
          <p:nvPr/>
        </p:nvSpPr>
        <p:spPr>
          <a:xfrm rot="10800000">
            <a:off x="7366690" y="1811344"/>
            <a:ext cx="45719" cy="1828203"/>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3" name="Straight Connector 22">
            <a:extLst>
              <a:ext uri="{FF2B5EF4-FFF2-40B4-BE49-F238E27FC236}">
                <a16:creationId xmlns="" xmlns:a16="http://schemas.microsoft.com/office/drawing/2014/main" id="{65D1245A-7753-42C4-85D3-901FC7942FCF}"/>
              </a:ext>
            </a:extLst>
          </p:cNvPr>
          <p:cNvCxnSpPr>
            <a:cxnSpLocks/>
            <a:stCxn id="22" idx="1"/>
          </p:cNvCxnSpPr>
          <p:nvPr/>
        </p:nvCxnSpPr>
        <p:spPr bwMode="auto">
          <a:xfrm>
            <a:off x="7412409" y="2725445"/>
            <a:ext cx="5371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 xmlns:a16="http://schemas.microsoft.com/office/drawing/2014/main" id="{1ED148CA-2A2E-4CE2-B7F5-84623001E999}"/>
              </a:ext>
            </a:extLst>
          </p:cNvPr>
          <p:cNvSpPr txBox="1"/>
          <p:nvPr/>
        </p:nvSpPr>
        <p:spPr>
          <a:xfrm>
            <a:off x="8067331" y="2399628"/>
            <a:ext cx="758329"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97.2%</a:t>
            </a:r>
          </a:p>
        </p:txBody>
      </p:sp>
      <p:sp>
        <p:nvSpPr>
          <p:cNvPr id="27" name="Left Bracket 26">
            <a:extLst>
              <a:ext uri="{FF2B5EF4-FFF2-40B4-BE49-F238E27FC236}">
                <a16:creationId xmlns="" xmlns:a16="http://schemas.microsoft.com/office/drawing/2014/main" id="{F5F843C4-B47E-4A2D-9DDB-AD2F1EDFE162}"/>
              </a:ext>
            </a:extLst>
          </p:cNvPr>
          <p:cNvSpPr/>
          <p:nvPr/>
        </p:nvSpPr>
        <p:spPr>
          <a:xfrm rot="10800000">
            <a:off x="8028291" y="1621766"/>
            <a:ext cx="52757" cy="202720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28" name="Straight Connector 27">
            <a:extLst>
              <a:ext uri="{FF2B5EF4-FFF2-40B4-BE49-F238E27FC236}">
                <a16:creationId xmlns="" xmlns:a16="http://schemas.microsoft.com/office/drawing/2014/main" id="{0A1AE428-B694-483F-9B68-61D3597F2182}"/>
              </a:ext>
            </a:extLst>
          </p:cNvPr>
          <p:cNvCxnSpPr>
            <a:cxnSpLocks/>
            <a:stCxn id="27" idx="1"/>
          </p:cNvCxnSpPr>
          <p:nvPr/>
        </p:nvCxnSpPr>
        <p:spPr bwMode="auto">
          <a:xfrm>
            <a:off x="8081048" y="2635369"/>
            <a:ext cx="5723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 xmlns:a16="http://schemas.microsoft.com/office/drawing/2014/main" id="{F6AC1088-1EBE-4703-8AF0-E13E7A8B65B4}"/>
              </a:ext>
            </a:extLst>
          </p:cNvPr>
          <p:cNvCxnSpPr/>
          <p:nvPr/>
        </p:nvCxnSpPr>
        <p:spPr bwMode="auto">
          <a:xfrm>
            <a:off x="7577274" y="3661253"/>
            <a:ext cx="64309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 xmlns:a16="http://schemas.microsoft.com/office/drawing/2014/main" id="{34466897-266F-43D5-AD55-57A848638EB9}"/>
              </a:ext>
            </a:extLst>
          </p:cNvPr>
          <p:cNvCxnSpPr/>
          <p:nvPr/>
        </p:nvCxnSpPr>
        <p:spPr bwMode="auto">
          <a:xfrm>
            <a:off x="7351107" y="1621766"/>
            <a:ext cx="67017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 xmlns:a16="http://schemas.microsoft.com/office/drawing/2014/main" id="{D2943ED3-E44F-4FF8-961D-CE308CDAD850}"/>
              </a:ext>
            </a:extLst>
          </p:cNvPr>
          <p:cNvSpPr txBox="1"/>
          <p:nvPr/>
        </p:nvSpPr>
        <p:spPr>
          <a:xfrm>
            <a:off x="4429608" y="2429204"/>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96.9%</a:t>
            </a:r>
          </a:p>
        </p:txBody>
      </p:sp>
      <p:sp>
        <p:nvSpPr>
          <p:cNvPr id="33" name="Left Bracket 32">
            <a:extLst>
              <a:ext uri="{FF2B5EF4-FFF2-40B4-BE49-F238E27FC236}">
                <a16:creationId xmlns="" xmlns:a16="http://schemas.microsoft.com/office/drawing/2014/main" id="{77209A46-8931-4D8D-BEC5-F91B6792E626}"/>
              </a:ext>
            </a:extLst>
          </p:cNvPr>
          <p:cNvSpPr/>
          <p:nvPr/>
        </p:nvSpPr>
        <p:spPr>
          <a:xfrm rot="10800000">
            <a:off x="4378051" y="1631191"/>
            <a:ext cx="45719" cy="201137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34" name="Straight Connector 33">
            <a:extLst>
              <a:ext uri="{FF2B5EF4-FFF2-40B4-BE49-F238E27FC236}">
                <a16:creationId xmlns="" xmlns:a16="http://schemas.microsoft.com/office/drawing/2014/main" id="{73E1173E-ECCD-41EF-BAF2-81ECA93DAE08}"/>
              </a:ext>
            </a:extLst>
          </p:cNvPr>
          <p:cNvCxnSpPr>
            <a:cxnSpLocks/>
            <a:stCxn id="33" idx="1"/>
          </p:cNvCxnSpPr>
          <p:nvPr/>
        </p:nvCxnSpPr>
        <p:spPr bwMode="auto">
          <a:xfrm>
            <a:off x="4423770" y="2636878"/>
            <a:ext cx="562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 xmlns:a16="http://schemas.microsoft.com/office/drawing/2014/main" id="{31462C7A-9BBB-42B7-AE60-F44DEE2FD227}"/>
              </a:ext>
            </a:extLst>
          </p:cNvPr>
          <p:cNvCxnSpPr/>
          <p:nvPr/>
        </p:nvCxnSpPr>
        <p:spPr bwMode="auto">
          <a:xfrm flipV="1">
            <a:off x="3660210" y="1631191"/>
            <a:ext cx="683190" cy="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338236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1717DD2-9F3B-42B8-9497-2C7D66F85E0F}"/>
              </a:ext>
            </a:extLst>
          </p:cNvPr>
          <p:cNvSpPr/>
          <p:nvPr/>
        </p:nvSpPr>
        <p:spPr bwMode="auto">
          <a:xfrm>
            <a:off x="378532" y="1045836"/>
            <a:ext cx="8386936" cy="3442079"/>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 name="Rectangle 1">
            <a:extLst>
              <a:ext uri="{FF2B5EF4-FFF2-40B4-BE49-F238E27FC236}">
                <a16:creationId xmlns="" xmlns:a16="http://schemas.microsoft.com/office/drawing/2014/main" id="{F4CB7EE7-2A08-4DBD-B297-88251464ACD4}"/>
              </a:ext>
            </a:extLst>
          </p:cNvPr>
          <p:cNvSpPr/>
          <p:nvPr/>
        </p:nvSpPr>
        <p:spPr>
          <a:xfrm>
            <a:off x="543098" y="1262290"/>
            <a:ext cx="8015686" cy="2960311"/>
          </a:xfrm>
          <a:prstGeom prst="rect">
            <a:avLst/>
          </a:prstGeom>
        </p:spPr>
        <p:txBody>
          <a:bodyPr wrap="square">
            <a:normAutofit/>
          </a:bodyPr>
          <a:lstStyle/>
          <a:p>
            <a:pPr marL="285750" indent="-285750" eaLnBrk="1" hangingPunct="1">
              <a:spcBef>
                <a:spcPts val="2400"/>
              </a:spcBef>
              <a:buFont typeface="Arial" panose="020B0604020202020204" pitchFamily="34" charset="0"/>
              <a:buChar char="•"/>
            </a:pPr>
            <a:r>
              <a:rPr lang="en-US" b="0" i="0" dirty="0">
                <a:solidFill>
                  <a:schemeClr val="tx1"/>
                </a:solidFill>
              </a:rPr>
              <a:t>The MitraClip™ System was FDA approved in 2013 for the treatment of  subjects with primary (or degenerative) mitral regurgitation who are at prohibitive risk for mitral valve surgery</a:t>
            </a:r>
          </a:p>
          <a:p>
            <a:pPr marL="285750" indent="-285750" eaLnBrk="1" hangingPunct="1">
              <a:spcBef>
                <a:spcPts val="2400"/>
              </a:spcBef>
              <a:buFont typeface="Arial" panose="020B0604020202020204" pitchFamily="34" charset="0"/>
              <a:buChar char="•"/>
            </a:pPr>
            <a:r>
              <a:rPr lang="en-US" b="0" i="0" dirty="0">
                <a:solidFill>
                  <a:schemeClr val="tx1"/>
                </a:solidFill>
              </a:rPr>
              <a:t>Since the original EVEREST II trials, no new core-lab adjudicated data on subjects with primary MR have been reported </a:t>
            </a:r>
          </a:p>
        </p:txBody>
      </p:sp>
      <p:sp>
        <p:nvSpPr>
          <p:cNvPr id="17" name="Rectangle 4">
            <a:extLst>
              <a:ext uri="{FF2B5EF4-FFF2-40B4-BE49-F238E27FC236}">
                <a16:creationId xmlns="" xmlns:a16="http://schemas.microsoft.com/office/drawing/2014/main" id="{1741499C-D868-4B5A-85B8-1CB1793F42C2}"/>
              </a:ext>
            </a:extLst>
          </p:cNvPr>
          <p:cNvSpPr txBox="1">
            <a:spLocks noChangeArrowheads="1"/>
          </p:cNvSpPr>
          <p:nvPr/>
        </p:nvSpPr>
        <p:spPr bwMode="auto">
          <a:xfrm>
            <a:off x="687387" y="38100"/>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Background</a:t>
            </a:r>
            <a:br>
              <a:rPr lang="en-US" sz="2800" i="0" kern="0" dirty="0"/>
            </a:br>
            <a:r>
              <a:rPr lang="en-US" sz="2600" i="0" kern="0" dirty="0">
                <a:solidFill>
                  <a:srgbClr val="FDE25E"/>
                </a:solidFill>
              </a:rPr>
              <a:t>MitraClip</a:t>
            </a:r>
            <a:r>
              <a:rPr lang="en-US" sz="2800" dirty="0">
                <a:solidFill>
                  <a:srgbClr val="FDE25E"/>
                </a:solidFill>
              </a:rPr>
              <a:t>™</a:t>
            </a:r>
            <a:r>
              <a:rPr lang="en-US" sz="2600" i="0" kern="0" dirty="0">
                <a:solidFill>
                  <a:srgbClr val="FDE25E"/>
                </a:solidFill>
              </a:rPr>
              <a:t> for the Treatment of Primary MR</a:t>
            </a:r>
            <a:r>
              <a:rPr lang="en-US" sz="2800" i="0" kern="0" dirty="0"/>
              <a:t/>
            </a:r>
            <a:br>
              <a:rPr lang="en-US" sz="2800" i="0" kern="0" dirty="0"/>
            </a:br>
            <a:endParaRPr lang="en-US" sz="2400" i="0" kern="1200" dirty="0">
              <a:solidFill>
                <a:srgbClr val="FDE25E"/>
              </a:solidFill>
              <a:latin typeface="Arial" charset="0"/>
              <a:ea typeface="ヒラギノ角ゴ Pro W3"/>
              <a:cs typeface="Arial" charset="0"/>
            </a:endParaRPr>
          </a:p>
        </p:txBody>
      </p:sp>
    </p:spTree>
    <p:extLst>
      <p:ext uri="{BB962C8B-B14F-4D97-AF65-F5344CB8AC3E}">
        <p14:creationId xmlns:p14="http://schemas.microsoft.com/office/powerpoint/2010/main" val="183606316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BF350FE-A048-4A83-B4B9-01B4755791F4}"/>
              </a:ext>
            </a:extLst>
          </p:cNvPr>
          <p:cNvSpPr>
            <a:spLocks noGrp="1"/>
          </p:cNvSpPr>
          <p:nvPr>
            <p:ph type="title"/>
          </p:nvPr>
        </p:nvSpPr>
        <p:spPr>
          <a:xfrm>
            <a:off x="397157" y="1414007"/>
            <a:ext cx="8496944" cy="1708134"/>
          </a:xfrm>
        </p:spPr>
        <p:txBody>
          <a:bodyPr>
            <a:noAutofit/>
          </a:bodyPr>
          <a:lstStyle/>
          <a:p>
            <a:r>
              <a:rPr lang="en-US" sz="3600" dirty="0"/>
              <a:t>NTR/XTR CLIP USE BASED ON </a:t>
            </a:r>
            <a:br>
              <a:rPr lang="en-US" sz="3600" dirty="0"/>
            </a:br>
            <a:r>
              <a:rPr lang="en-US" sz="3600" dirty="0"/>
              <a:t>mitral valve Anatomic measures </a:t>
            </a:r>
            <a:r>
              <a:rPr lang="en-US" sz="3600" dirty="0">
                <a:solidFill>
                  <a:schemeClr val="tx2"/>
                </a:solidFill>
              </a:rPr>
              <a:t/>
            </a:r>
            <a:br>
              <a:rPr lang="en-US" sz="3600" dirty="0">
                <a:solidFill>
                  <a:schemeClr val="tx2"/>
                </a:solidFill>
              </a:rPr>
            </a:br>
            <a:r>
              <a:rPr lang="en-US" sz="2600" dirty="0">
                <a:solidFill>
                  <a:schemeClr val="tx2"/>
                </a:solidFill>
              </a:rPr>
              <a:t>Echo Core-Lab Assessment</a:t>
            </a:r>
          </a:p>
        </p:txBody>
      </p:sp>
    </p:spTree>
    <p:extLst>
      <p:ext uri="{BB962C8B-B14F-4D97-AF65-F5344CB8AC3E}">
        <p14:creationId xmlns:p14="http://schemas.microsoft.com/office/powerpoint/2010/main" val="1576963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200906"/>
            <a:ext cx="7769225" cy="566738"/>
          </a:xfrm>
        </p:spPr>
        <p:txBody>
          <a:bodyPr/>
          <a:lstStyle/>
          <a:p>
            <a:pPr eaLnBrk="1" hangingPunct="1"/>
            <a:r>
              <a:rPr lang="en-US" sz="2800" dirty="0"/>
              <a:t>MV Anatomic Complexity</a:t>
            </a:r>
          </a:p>
        </p:txBody>
      </p:sp>
      <p:sp>
        <p:nvSpPr>
          <p:cNvPr id="18435" name="Rectangle 3"/>
          <p:cNvSpPr>
            <a:spLocks noGrp="1" noChangeArrowheads="1"/>
          </p:cNvSpPr>
          <p:nvPr>
            <p:ph idx="1"/>
          </p:nvPr>
        </p:nvSpPr>
        <p:spPr>
          <a:xfrm>
            <a:off x="414164" y="805651"/>
            <a:ext cx="8451162" cy="3083178"/>
          </a:xfrm>
          <a:solidFill>
            <a:srgbClr val="002060"/>
          </a:solidFill>
          <a:ln>
            <a:solidFill>
              <a:schemeClr val="tx1"/>
            </a:solidFill>
          </a:ln>
        </p:spPr>
        <p:txBody>
          <a:bodyPr lIns="137160" tIns="137160" anchor="t" anchorCtr="0"/>
          <a:lstStyle/>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pPr marL="0" indent="0">
              <a:buNone/>
            </a:pPr>
            <a:endParaRPr lang="en-US" sz="1500" dirty="0"/>
          </a:p>
          <a:p>
            <a:pPr marL="0" indent="0">
              <a:buNone/>
            </a:pPr>
            <a:endParaRPr lang="en-US" sz="1500" dirty="0"/>
          </a:p>
          <a:p>
            <a:r>
              <a:rPr lang="en-US" sz="2000" i="1" dirty="0">
                <a:solidFill>
                  <a:schemeClr val="tx2"/>
                </a:solidFill>
              </a:rPr>
              <a:t>Type of clip used was not different across subjects with non-complex vs. complex MV anatomies</a:t>
            </a:r>
          </a:p>
          <a:p>
            <a:pPr marL="0" indent="0">
              <a:buNone/>
            </a:pPr>
            <a:endParaRPr lang="en-US" sz="2400" b="0" dirty="0"/>
          </a:p>
        </p:txBody>
      </p:sp>
      <p:graphicFrame>
        <p:nvGraphicFramePr>
          <p:cNvPr id="4" name="Table 3">
            <a:extLst>
              <a:ext uri="{FF2B5EF4-FFF2-40B4-BE49-F238E27FC236}">
                <a16:creationId xmlns="" xmlns:a16="http://schemas.microsoft.com/office/drawing/2014/main" id="{F76EB5B5-F8E4-48B2-AF3E-03648721F3C2}"/>
              </a:ext>
            </a:extLst>
          </p:cNvPr>
          <p:cNvGraphicFramePr>
            <a:graphicFrameLocks noGrp="1"/>
          </p:cNvGraphicFramePr>
          <p:nvPr>
            <p:extLst>
              <p:ext uri="{D42A27DB-BD31-4B8C-83A1-F6EECF244321}">
                <p14:modId xmlns:p14="http://schemas.microsoft.com/office/powerpoint/2010/main" val="3203029784"/>
              </p:ext>
            </p:extLst>
          </p:nvPr>
        </p:nvGraphicFramePr>
        <p:xfrm>
          <a:off x="414161" y="805648"/>
          <a:ext cx="8451160" cy="1924852"/>
        </p:xfrm>
        <a:graphic>
          <a:graphicData uri="http://schemas.openxmlformats.org/drawingml/2006/table">
            <a:tbl>
              <a:tblPr firstRow="1" firstCol="1" bandRow="1">
                <a:tableStyleId>{073A0DAA-6AF3-43AB-8588-CEC1D06C72B9}</a:tableStyleId>
              </a:tblPr>
              <a:tblGrid>
                <a:gridCol w="2112790">
                  <a:extLst>
                    <a:ext uri="{9D8B030D-6E8A-4147-A177-3AD203B41FA5}">
                      <a16:colId xmlns="" xmlns:a16="http://schemas.microsoft.com/office/drawing/2014/main" val="3217775051"/>
                    </a:ext>
                  </a:extLst>
                </a:gridCol>
                <a:gridCol w="2112790">
                  <a:extLst>
                    <a:ext uri="{9D8B030D-6E8A-4147-A177-3AD203B41FA5}">
                      <a16:colId xmlns="" xmlns:a16="http://schemas.microsoft.com/office/drawing/2014/main" val="3620626489"/>
                    </a:ext>
                  </a:extLst>
                </a:gridCol>
                <a:gridCol w="2112790">
                  <a:extLst>
                    <a:ext uri="{9D8B030D-6E8A-4147-A177-3AD203B41FA5}">
                      <a16:colId xmlns="" xmlns:a16="http://schemas.microsoft.com/office/drawing/2014/main" val="1877643190"/>
                    </a:ext>
                  </a:extLst>
                </a:gridCol>
                <a:gridCol w="2112790">
                  <a:extLst>
                    <a:ext uri="{9D8B030D-6E8A-4147-A177-3AD203B41FA5}">
                      <a16:colId xmlns="" xmlns:a16="http://schemas.microsoft.com/office/drawing/2014/main" val="2897943684"/>
                    </a:ext>
                  </a:extLst>
                </a:gridCol>
              </a:tblGrid>
              <a:tr h="648454">
                <a:tc>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30238" marR="30238" marT="30238" marB="3023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dirty="0">
                          <a:effectLst/>
                        </a:rPr>
                        <a:t>XTR Only</a:t>
                      </a:r>
                      <a:br>
                        <a:rPr lang="en-US" sz="1600" dirty="0">
                          <a:effectLst/>
                        </a:rPr>
                      </a:br>
                      <a:r>
                        <a:rPr lang="en-US" sz="1600" dirty="0">
                          <a:effectLst/>
                        </a:rPr>
                        <a:t>(N=194) </a:t>
                      </a:r>
                      <a:endParaRPr lang="en-US" sz="1600" dirty="0">
                        <a:effectLst/>
                        <a:latin typeface="Times New Roman" panose="02020603050405020304" pitchFamily="18" charset="0"/>
                        <a:ea typeface="Times New Roman" panose="02020603050405020304" pitchFamily="18" charset="0"/>
                      </a:endParaRPr>
                    </a:p>
                  </a:txBody>
                  <a:tcPr marL="30238" marR="30238" marT="30238" marB="30238"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dirty="0">
                          <a:effectLst/>
                        </a:rPr>
                        <a:t>NTR only</a:t>
                      </a:r>
                      <a:br>
                        <a:rPr lang="en-US" sz="1600" dirty="0">
                          <a:effectLst/>
                        </a:rPr>
                      </a:br>
                      <a:r>
                        <a:rPr lang="en-US" sz="1600" dirty="0">
                          <a:effectLst/>
                        </a:rPr>
                        <a:t>(N=146) </a:t>
                      </a:r>
                      <a:endParaRPr lang="en-US" sz="1600" dirty="0">
                        <a:effectLst/>
                        <a:latin typeface="Times New Roman" panose="02020603050405020304" pitchFamily="18" charset="0"/>
                        <a:ea typeface="Times New Roman" panose="02020603050405020304" pitchFamily="18" charset="0"/>
                      </a:endParaRPr>
                    </a:p>
                  </a:txBody>
                  <a:tcPr marL="30238" marR="30238" marT="30238" marB="30238"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dirty="0">
                          <a:effectLst/>
                        </a:rPr>
                        <a:t>XTR and NTR</a:t>
                      </a:r>
                      <a:br>
                        <a:rPr lang="en-US" sz="1600" dirty="0">
                          <a:effectLst/>
                        </a:rPr>
                      </a:br>
                      <a:r>
                        <a:rPr lang="en-US" sz="1600" dirty="0">
                          <a:effectLst/>
                        </a:rPr>
                        <a:t>(N=80) </a:t>
                      </a:r>
                      <a:endParaRPr lang="en-US" sz="1600" dirty="0">
                        <a:effectLst/>
                        <a:latin typeface="Times New Roman" panose="02020603050405020304" pitchFamily="18" charset="0"/>
                        <a:ea typeface="Times New Roman" panose="02020603050405020304" pitchFamily="18" charset="0"/>
                      </a:endParaRPr>
                    </a:p>
                  </a:txBody>
                  <a:tcPr marL="30238" marR="30238" marT="30238" marB="3023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extLst>
                  <a:ext uri="{0D108BD9-81ED-4DB2-BD59-A6C34878D82A}">
                    <a16:rowId xmlns="" xmlns:a16="http://schemas.microsoft.com/office/drawing/2014/main" val="2365029563"/>
                  </a:ext>
                </a:extLst>
              </a:tr>
              <a:tr h="624357">
                <a:tc>
                  <a:txBody>
                    <a:bodyPr/>
                    <a:lstStyle/>
                    <a:p>
                      <a:pPr marL="0" marR="0" algn="l">
                        <a:spcBef>
                          <a:spcPts val="0"/>
                        </a:spcBef>
                        <a:spcAft>
                          <a:spcPts val="0"/>
                        </a:spcAft>
                      </a:pPr>
                      <a:r>
                        <a:rPr lang="en-US" sz="1600" b="0" dirty="0">
                          <a:solidFill>
                            <a:schemeClr val="bg1"/>
                          </a:solidFill>
                          <a:effectLst/>
                        </a:rPr>
                        <a:t> Non-Complex</a:t>
                      </a:r>
                    </a:p>
                    <a:p>
                      <a:pPr marL="0" marR="0" algn="l">
                        <a:spcBef>
                          <a:spcPts val="0"/>
                        </a:spcBef>
                        <a:spcAft>
                          <a:spcPts val="0"/>
                        </a:spcAft>
                      </a:pPr>
                      <a:r>
                        <a:rPr lang="en-US" sz="1600" b="0" dirty="0">
                          <a:solidFill>
                            <a:schemeClr val="bg1"/>
                          </a:solidFill>
                          <a:effectLst/>
                        </a:rPr>
                        <a:t>   (n=289)</a:t>
                      </a:r>
                      <a:endParaRPr lang="en-US" sz="16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BCBCB"/>
                    </a:solidFill>
                  </a:tcPr>
                </a:tc>
                <a:tc>
                  <a:txBody>
                    <a:bodyPr/>
                    <a:lstStyle/>
                    <a:p>
                      <a:pPr marL="0" marR="0" algn="ctr">
                        <a:spcBef>
                          <a:spcPts val="0"/>
                        </a:spcBef>
                        <a:spcAft>
                          <a:spcPts val="0"/>
                        </a:spcAft>
                      </a:pPr>
                      <a:r>
                        <a:rPr lang="en-US" sz="1600" dirty="0">
                          <a:solidFill>
                            <a:schemeClr val="bg1"/>
                          </a:solidFill>
                          <a:effectLst/>
                        </a:rPr>
                        <a:t>71.8% (135/188)</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BCBCB"/>
                    </a:solidFill>
                  </a:tcPr>
                </a:tc>
                <a:tc>
                  <a:txBody>
                    <a:bodyPr/>
                    <a:lstStyle/>
                    <a:p>
                      <a:pPr marL="0" marR="0" algn="ctr">
                        <a:spcBef>
                          <a:spcPts val="0"/>
                        </a:spcBef>
                        <a:spcAft>
                          <a:spcPts val="0"/>
                        </a:spcAft>
                      </a:pPr>
                      <a:r>
                        <a:rPr lang="en-US" sz="1600" dirty="0">
                          <a:solidFill>
                            <a:schemeClr val="bg1"/>
                          </a:solidFill>
                          <a:effectLst/>
                        </a:rPr>
                        <a:t>72.8% (99/136)</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solidFill>
                            <a:schemeClr val="bg1"/>
                          </a:solidFill>
                          <a:effectLst/>
                        </a:rPr>
                        <a:t>68.7% (55/80)</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459162375"/>
                  </a:ext>
                </a:extLst>
              </a:tr>
              <a:tr h="652041">
                <a:tc>
                  <a:txBody>
                    <a:bodyPr/>
                    <a:lstStyle/>
                    <a:p>
                      <a:pPr marL="0" marR="0" algn="l">
                        <a:spcBef>
                          <a:spcPts val="0"/>
                        </a:spcBef>
                        <a:spcAft>
                          <a:spcPts val="0"/>
                        </a:spcAft>
                      </a:pPr>
                      <a:r>
                        <a:rPr lang="en-US" sz="1600" b="0" dirty="0">
                          <a:solidFill>
                            <a:schemeClr val="bg1"/>
                          </a:solidFill>
                          <a:effectLst/>
                        </a:rPr>
                        <a:t> Complex </a:t>
                      </a:r>
                    </a:p>
                    <a:p>
                      <a:pPr marL="0" marR="0" algn="l">
                        <a:spcBef>
                          <a:spcPts val="0"/>
                        </a:spcBef>
                        <a:spcAft>
                          <a:spcPts val="0"/>
                        </a:spcAft>
                      </a:pPr>
                      <a:r>
                        <a:rPr lang="en-US" sz="1600" b="0" dirty="0">
                          <a:solidFill>
                            <a:schemeClr val="bg1"/>
                          </a:solidFill>
                          <a:effectLst/>
                        </a:rPr>
                        <a:t>   (n=115)</a:t>
                      </a:r>
                      <a:endParaRPr lang="en-US" sz="16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spcBef>
                          <a:spcPts val="0"/>
                        </a:spcBef>
                        <a:spcAft>
                          <a:spcPts val="0"/>
                        </a:spcAft>
                      </a:pPr>
                      <a:r>
                        <a:rPr lang="en-US" sz="1600" dirty="0">
                          <a:solidFill>
                            <a:schemeClr val="bg1"/>
                          </a:solidFill>
                          <a:effectLst/>
                        </a:rPr>
                        <a:t>28.2% (53/188)</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spcBef>
                          <a:spcPts val="0"/>
                        </a:spcBef>
                        <a:spcAft>
                          <a:spcPts val="0"/>
                        </a:spcAft>
                      </a:pPr>
                      <a:r>
                        <a:rPr lang="en-US" sz="1600" dirty="0">
                          <a:solidFill>
                            <a:schemeClr val="bg1"/>
                          </a:solidFill>
                          <a:effectLst/>
                        </a:rPr>
                        <a:t>27.2% (37/136)</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solidFill>
                            <a:schemeClr val="bg1"/>
                          </a:solidFill>
                          <a:effectLst/>
                        </a:rPr>
                        <a:t>31.3% (25/80)</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1750" marR="31750" marT="31750" marB="3175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0830071"/>
                  </a:ext>
                </a:extLst>
              </a:tr>
            </a:tbl>
          </a:graphicData>
        </a:graphic>
      </p:graphicFrame>
    </p:spTree>
    <p:extLst>
      <p:ext uri="{BB962C8B-B14F-4D97-AF65-F5344CB8AC3E}">
        <p14:creationId xmlns:p14="http://schemas.microsoft.com/office/powerpoint/2010/main" val="146206889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 xmlns:a16="http://schemas.microsoft.com/office/drawing/2014/main" id="{347F50C2-A707-4DDB-B3DA-E0BDC8F764DD}"/>
              </a:ext>
            </a:extLst>
          </p:cNvPr>
          <p:cNvSpPr>
            <a:spLocks noGrp="1" noChangeArrowheads="1"/>
          </p:cNvSpPr>
          <p:nvPr>
            <p:ph idx="1"/>
          </p:nvPr>
        </p:nvSpPr>
        <p:spPr>
          <a:xfrm>
            <a:off x="687388" y="1112526"/>
            <a:ext cx="7674020" cy="3801299"/>
          </a:xfrm>
          <a:solidFill>
            <a:srgbClr val="002060"/>
          </a:solidFill>
          <a:ln>
            <a:solidFill>
              <a:schemeClr val="tx1"/>
            </a:solidFill>
          </a:ln>
        </p:spPr>
        <p:txBody>
          <a:bodyPr lIns="137160" tIns="137160" anchor="t" anchorCtr="0"/>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0" indent="0">
              <a:buNone/>
            </a:pPr>
            <a:endParaRPr lang="en-US" sz="1050" dirty="0"/>
          </a:p>
          <a:p>
            <a:pPr marL="0" indent="0">
              <a:buNone/>
            </a:pPr>
            <a:endParaRPr lang="en-US" sz="1200" dirty="0"/>
          </a:p>
        </p:txBody>
      </p:sp>
      <p:sp>
        <p:nvSpPr>
          <p:cNvPr id="4" name="Title 1">
            <a:extLst>
              <a:ext uri="{FF2B5EF4-FFF2-40B4-BE49-F238E27FC236}">
                <a16:creationId xmlns="" xmlns:a16="http://schemas.microsoft.com/office/drawing/2014/main" id="{FB1A263C-8BA7-4B7C-86DD-CB62B5DF8ACE}"/>
              </a:ext>
            </a:extLst>
          </p:cNvPr>
          <p:cNvSpPr>
            <a:spLocks noGrp="1"/>
          </p:cNvSpPr>
          <p:nvPr>
            <p:ph type="title"/>
          </p:nvPr>
        </p:nvSpPr>
        <p:spPr>
          <a:xfrm>
            <a:off x="1654651" y="686806"/>
            <a:ext cx="5909604" cy="444036"/>
          </a:xfrm>
        </p:spPr>
        <p:txBody>
          <a:bodyPr>
            <a:noAutofit/>
          </a:bodyPr>
          <a:lstStyle/>
          <a:p>
            <a:r>
              <a:rPr lang="en-US" sz="2000" dirty="0">
                <a:solidFill>
                  <a:schemeClr val="tx2"/>
                </a:solidFill>
              </a:rPr>
              <a:t>XTR vs NTR Use</a:t>
            </a:r>
            <a:br>
              <a:rPr lang="en-US" sz="2000" dirty="0">
                <a:solidFill>
                  <a:schemeClr val="tx2"/>
                </a:solidFill>
              </a:rPr>
            </a:br>
            <a:endParaRPr lang="en-US" sz="2000" i="1" dirty="0">
              <a:solidFill>
                <a:schemeClr val="tx2"/>
              </a:solidFill>
            </a:endParaRPr>
          </a:p>
        </p:txBody>
      </p:sp>
      <p:sp>
        <p:nvSpPr>
          <p:cNvPr id="5" name="TextBox 4">
            <a:extLst>
              <a:ext uri="{FF2B5EF4-FFF2-40B4-BE49-F238E27FC236}">
                <a16:creationId xmlns="" xmlns:a16="http://schemas.microsoft.com/office/drawing/2014/main" id="{74F67EFD-0B4E-4FCA-9473-1ABCE1603248}"/>
              </a:ext>
            </a:extLst>
          </p:cNvPr>
          <p:cNvSpPr txBox="1"/>
          <p:nvPr/>
        </p:nvSpPr>
        <p:spPr>
          <a:xfrm>
            <a:off x="2032917" y="1264824"/>
            <a:ext cx="1837362" cy="400110"/>
          </a:xfrm>
          <a:prstGeom prst="rect">
            <a:avLst/>
          </a:prstGeom>
          <a:noFill/>
        </p:spPr>
        <p:txBody>
          <a:bodyPr wrap="none" rtlCol="0">
            <a:spAutoFit/>
          </a:bodyPr>
          <a:lstStyle/>
          <a:p>
            <a:r>
              <a:rPr lang="en-US" sz="2000" b="1" dirty="0">
                <a:solidFill>
                  <a:schemeClr val="tx2"/>
                </a:solidFill>
              </a:rPr>
              <a:t>Prolapse Gap</a:t>
            </a:r>
          </a:p>
        </p:txBody>
      </p:sp>
      <p:sp>
        <p:nvSpPr>
          <p:cNvPr id="6" name="TextBox 5">
            <a:extLst>
              <a:ext uri="{FF2B5EF4-FFF2-40B4-BE49-F238E27FC236}">
                <a16:creationId xmlns="" xmlns:a16="http://schemas.microsoft.com/office/drawing/2014/main" id="{75AF1979-EF18-49D0-8D63-FBEE76B370C1}"/>
              </a:ext>
            </a:extLst>
          </p:cNvPr>
          <p:cNvSpPr txBox="1"/>
          <p:nvPr/>
        </p:nvSpPr>
        <p:spPr>
          <a:xfrm>
            <a:off x="6005448" y="1264824"/>
            <a:ext cx="1265090" cy="400110"/>
          </a:xfrm>
          <a:prstGeom prst="rect">
            <a:avLst/>
          </a:prstGeom>
          <a:noFill/>
        </p:spPr>
        <p:txBody>
          <a:bodyPr wrap="none" rtlCol="0">
            <a:spAutoFit/>
          </a:bodyPr>
          <a:lstStyle/>
          <a:p>
            <a:r>
              <a:rPr lang="en-US" sz="2000" b="1" dirty="0">
                <a:solidFill>
                  <a:schemeClr val="tx2"/>
                </a:solidFill>
              </a:rPr>
              <a:t>Flail Gap</a:t>
            </a:r>
          </a:p>
        </p:txBody>
      </p:sp>
      <p:graphicFrame>
        <p:nvGraphicFramePr>
          <p:cNvPr id="11" name="Chart 10">
            <a:extLst>
              <a:ext uri="{FF2B5EF4-FFF2-40B4-BE49-F238E27FC236}">
                <a16:creationId xmlns="" xmlns:a16="http://schemas.microsoft.com/office/drawing/2014/main" id="{79316D47-B04F-4618-B61A-8E40EC5CBD87}"/>
              </a:ext>
            </a:extLst>
          </p:cNvPr>
          <p:cNvGraphicFramePr/>
          <p:nvPr>
            <p:extLst>
              <p:ext uri="{D42A27DB-BD31-4B8C-83A1-F6EECF244321}">
                <p14:modId xmlns:p14="http://schemas.microsoft.com/office/powerpoint/2010/main" val="288223581"/>
              </p:ext>
            </p:extLst>
          </p:nvPr>
        </p:nvGraphicFramePr>
        <p:xfrm>
          <a:off x="1063715" y="1455194"/>
          <a:ext cx="316835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7F4AE8B5-D3B7-4DE7-97E3-909228A48975}"/>
              </a:ext>
            </a:extLst>
          </p:cNvPr>
          <p:cNvGraphicFramePr/>
          <p:nvPr>
            <p:extLst>
              <p:ext uri="{D42A27DB-BD31-4B8C-83A1-F6EECF244321}">
                <p14:modId xmlns:p14="http://schemas.microsoft.com/office/powerpoint/2010/main" val="2006621660"/>
              </p:ext>
            </p:extLst>
          </p:nvPr>
        </p:nvGraphicFramePr>
        <p:xfrm>
          <a:off x="4736123" y="1455194"/>
          <a:ext cx="3168352"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 xmlns:a16="http://schemas.microsoft.com/office/drawing/2014/main" id="{C8E336CC-98B5-4045-AABE-1E50688A5FB0}"/>
              </a:ext>
            </a:extLst>
          </p:cNvPr>
          <p:cNvSpPr txBox="1"/>
          <p:nvPr/>
        </p:nvSpPr>
        <p:spPr>
          <a:xfrm>
            <a:off x="782592" y="4435936"/>
            <a:ext cx="7769225" cy="338554"/>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a:solidFill>
                  <a:schemeClr val="tx2"/>
                </a:solidFill>
              </a:rPr>
              <a:t>XTR was more often used in subjects with larger prolapse/flail gaps</a:t>
            </a:r>
          </a:p>
        </p:txBody>
      </p:sp>
      <p:sp>
        <p:nvSpPr>
          <p:cNvPr id="19" name="Rectangle 4">
            <a:extLst>
              <a:ext uri="{FF2B5EF4-FFF2-40B4-BE49-F238E27FC236}">
                <a16:creationId xmlns="" xmlns:a16="http://schemas.microsoft.com/office/drawing/2014/main" id="{6DEA0D27-D513-4526-B5F0-A0A3D1F2DD19}"/>
              </a:ext>
            </a:extLst>
          </p:cNvPr>
          <p:cNvSpPr txBox="1">
            <a:spLocks noChangeArrowheads="1"/>
          </p:cNvSpPr>
          <p:nvPr/>
        </p:nvSpPr>
        <p:spPr bwMode="auto">
          <a:xfrm>
            <a:off x="687388" y="200906"/>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MV Anatomic Characteristics</a:t>
            </a:r>
          </a:p>
        </p:txBody>
      </p:sp>
      <p:sp>
        <p:nvSpPr>
          <p:cNvPr id="10" name="Left Bracket 9">
            <a:extLst>
              <a:ext uri="{FF2B5EF4-FFF2-40B4-BE49-F238E27FC236}">
                <a16:creationId xmlns="" xmlns:a16="http://schemas.microsoft.com/office/drawing/2014/main" id="{95C91D13-5700-4D3D-9A02-D1A90119BE45}"/>
              </a:ext>
            </a:extLst>
          </p:cNvPr>
          <p:cNvSpPr/>
          <p:nvPr/>
        </p:nvSpPr>
        <p:spPr>
          <a:xfrm rot="5400000">
            <a:off x="2958513" y="2004835"/>
            <a:ext cx="87210" cy="1088074"/>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 xmlns:a16="http://schemas.microsoft.com/office/drawing/2014/main" id="{219DF83B-3880-48C6-9F30-91C96BC5F99F}"/>
              </a:ext>
            </a:extLst>
          </p:cNvPr>
          <p:cNvSpPr txBox="1"/>
          <p:nvPr/>
        </p:nvSpPr>
        <p:spPr>
          <a:xfrm>
            <a:off x="2584585" y="2257515"/>
            <a:ext cx="883250" cy="276999"/>
          </a:xfrm>
          <a:prstGeom prst="rect">
            <a:avLst/>
          </a:prstGeom>
          <a:noFill/>
        </p:spPr>
        <p:txBody>
          <a:bodyPr wrap="square" rtlCol="0">
            <a:spAutoFit/>
          </a:bodyPr>
          <a:lstStyle/>
          <a:p>
            <a:r>
              <a:rPr lang="en-US" sz="1200" b="1" i="1" dirty="0">
                <a:solidFill>
                  <a:schemeClr val="tx2"/>
                </a:solidFill>
              </a:rPr>
              <a:t>P&lt;0.017</a:t>
            </a:r>
          </a:p>
        </p:txBody>
      </p:sp>
      <p:sp>
        <p:nvSpPr>
          <p:cNvPr id="15" name="Left Bracket 14">
            <a:extLst>
              <a:ext uri="{FF2B5EF4-FFF2-40B4-BE49-F238E27FC236}">
                <a16:creationId xmlns="" xmlns:a16="http://schemas.microsoft.com/office/drawing/2014/main" id="{18836381-9206-4EF7-AEF2-EAB630C787C9}"/>
              </a:ext>
            </a:extLst>
          </p:cNvPr>
          <p:cNvSpPr/>
          <p:nvPr/>
        </p:nvSpPr>
        <p:spPr>
          <a:xfrm rot="5400000">
            <a:off x="6613570" y="1452484"/>
            <a:ext cx="87210" cy="1088074"/>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 xmlns:a16="http://schemas.microsoft.com/office/drawing/2014/main" id="{4EB6376E-68A7-48EC-A781-E1E1427A6F13}"/>
              </a:ext>
            </a:extLst>
          </p:cNvPr>
          <p:cNvSpPr txBox="1"/>
          <p:nvPr/>
        </p:nvSpPr>
        <p:spPr>
          <a:xfrm>
            <a:off x="6320299" y="1596102"/>
            <a:ext cx="883250" cy="276999"/>
          </a:xfrm>
          <a:prstGeom prst="rect">
            <a:avLst/>
          </a:prstGeom>
          <a:noFill/>
        </p:spPr>
        <p:txBody>
          <a:bodyPr wrap="square" rtlCol="0">
            <a:spAutoFit/>
          </a:bodyPr>
          <a:lstStyle/>
          <a:p>
            <a:r>
              <a:rPr lang="en-US" sz="1200" b="1" i="1" dirty="0">
                <a:solidFill>
                  <a:schemeClr val="tx2"/>
                </a:solidFill>
              </a:rPr>
              <a:t>P&lt;0.024</a:t>
            </a:r>
          </a:p>
        </p:txBody>
      </p:sp>
    </p:spTree>
    <p:extLst>
      <p:ext uri="{BB962C8B-B14F-4D97-AF65-F5344CB8AC3E}">
        <p14:creationId xmlns:p14="http://schemas.microsoft.com/office/powerpoint/2010/main" val="175696143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 xmlns:a16="http://schemas.microsoft.com/office/drawing/2014/main" id="{347F50C2-A707-4DDB-B3DA-E0BDC8F764DD}"/>
              </a:ext>
            </a:extLst>
          </p:cNvPr>
          <p:cNvSpPr>
            <a:spLocks noGrp="1" noChangeArrowheads="1"/>
          </p:cNvSpPr>
          <p:nvPr>
            <p:ph idx="1"/>
          </p:nvPr>
        </p:nvSpPr>
        <p:spPr>
          <a:xfrm>
            <a:off x="640609" y="1085076"/>
            <a:ext cx="8025409" cy="3860997"/>
          </a:xfrm>
          <a:solidFill>
            <a:srgbClr val="002060"/>
          </a:solidFill>
          <a:ln>
            <a:solidFill>
              <a:schemeClr val="tx1"/>
            </a:solidFill>
          </a:ln>
        </p:spPr>
        <p:txBody>
          <a:bodyPr lIns="137160" tIns="137160" anchor="t" anchorCtr="0"/>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0" indent="0">
              <a:buNone/>
            </a:pPr>
            <a:endParaRPr lang="en-US" sz="1050" dirty="0"/>
          </a:p>
          <a:p>
            <a:pPr marL="0" indent="0">
              <a:buNone/>
            </a:pPr>
            <a:endParaRPr lang="en-US" sz="1200" dirty="0"/>
          </a:p>
        </p:txBody>
      </p:sp>
      <p:graphicFrame>
        <p:nvGraphicFramePr>
          <p:cNvPr id="11" name="Chart 10">
            <a:extLst>
              <a:ext uri="{FF2B5EF4-FFF2-40B4-BE49-F238E27FC236}">
                <a16:creationId xmlns="" xmlns:a16="http://schemas.microsoft.com/office/drawing/2014/main" id="{79316D47-B04F-4618-B61A-8E40EC5CBD87}"/>
              </a:ext>
            </a:extLst>
          </p:cNvPr>
          <p:cNvGraphicFramePr/>
          <p:nvPr>
            <p:extLst>
              <p:ext uri="{D42A27DB-BD31-4B8C-83A1-F6EECF244321}">
                <p14:modId xmlns:p14="http://schemas.microsoft.com/office/powerpoint/2010/main" val="1375357934"/>
              </p:ext>
            </p:extLst>
          </p:nvPr>
        </p:nvGraphicFramePr>
        <p:xfrm>
          <a:off x="1002685" y="1423631"/>
          <a:ext cx="3347009" cy="29481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 xmlns:a16="http://schemas.microsoft.com/office/drawing/2014/main" id="{C8E336CC-98B5-4045-AABE-1E50688A5FB0}"/>
              </a:ext>
            </a:extLst>
          </p:cNvPr>
          <p:cNvSpPr txBox="1"/>
          <p:nvPr/>
        </p:nvSpPr>
        <p:spPr>
          <a:xfrm>
            <a:off x="734166" y="4361298"/>
            <a:ext cx="776922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Greater MR reduction achieved using the XTR </a:t>
            </a:r>
            <a:r>
              <a:rPr lang="en-US" sz="1600" dirty="0" smtClean="0">
                <a:solidFill>
                  <a:schemeClr val="tx2"/>
                </a:solidFill>
              </a:rPr>
              <a:t>clip in </a:t>
            </a:r>
            <a:r>
              <a:rPr lang="en-US" sz="1600" dirty="0">
                <a:solidFill>
                  <a:schemeClr val="tx2"/>
                </a:solidFill>
              </a:rPr>
              <a:t>Complex Anatomies </a:t>
            </a:r>
            <a:r>
              <a:rPr lang="en-US" sz="1600" b="1" i="1" dirty="0">
                <a:solidFill>
                  <a:schemeClr val="tx2"/>
                </a:solidFill>
              </a:rPr>
              <a:t>(p = 0.0383)</a:t>
            </a:r>
          </a:p>
        </p:txBody>
      </p:sp>
      <p:sp>
        <p:nvSpPr>
          <p:cNvPr id="19" name="Rectangle 4">
            <a:extLst>
              <a:ext uri="{FF2B5EF4-FFF2-40B4-BE49-F238E27FC236}">
                <a16:creationId xmlns="" xmlns:a16="http://schemas.microsoft.com/office/drawing/2014/main" id="{6DEA0D27-D513-4526-B5F0-A0A3D1F2DD19}"/>
              </a:ext>
            </a:extLst>
          </p:cNvPr>
          <p:cNvSpPr txBox="1">
            <a:spLocks noChangeArrowheads="1"/>
          </p:cNvSpPr>
          <p:nvPr/>
        </p:nvSpPr>
        <p:spPr bwMode="auto">
          <a:xfrm>
            <a:off x="687388" y="38479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30 day MR Reduction of ≥ 2 Grades</a:t>
            </a:r>
          </a:p>
        </p:txBody>
      </p:sp>
      <p:sp>
        <p:nvSpPr>
          <p:cNvPr id="10" name="Left Bracket 9">
            <a:extLst>
              <a:ext uri="{FF2B5EF4-FFF2-40B4-BE49-F238E27FC236}">
                <a16:creationId xmlns="" xmlns:a16="http://schemas.microsoft.com/office/drawing/2014/main" id="{95C91D13-5700-4D3D-9A02-D1A90119BE45}"/>
              </a:ext>
            </a:extLst>
          </p:cNvPr>
          <p:cNvSpPr/>
          <p:nvPr/>
        </p:nvSpPr>
        <p:spPr>
          <a:xfrm rot="5400000">
            <a:off x="3070856" y="1297941"/>
            <a:ext cx="87210" cy="1088074"/>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 xmlns:a16="http://schemas.microsoft.com/office/drawing/2014/main" id="{219DF83B-3880-48C6-9F30-91C96BC5F99F}"/>
              </a:ext>
            </a:extLst>
          </p:cNvPr>
          <p:cNvSpPr txBox="1"/>
          <p:nvPr/>
        </p:nvSpPr>
        <p:spPr>
          <a:xfrm>
            <a:off x="2696928" y="1540230"/>
            <a:ext cx="883250" cy="276999"/>
          </a:xfrm>
          <a:prstGeom prst="rect">
            <a:avLst/>
          </a:prstGeom>
          <a:noFill/>
        </p:spPr>
        <p:txBody>
          <a:bodyPr wrap="square" rtlCol="0">
            <a:spAutoFit/>
          </a:bodyPr>
          <a:lstStyle/>
          <a:p>
            <a:r>
              <a:rPr lang="en-US" sz="1200" b="1" i="1" dirty="0">
                <a:solidFill>
                  <a:schemeClr val="tx2"/>
                </a:solidFill>
              </a:rPr>
              <a:t>P=0.0383</a:t>
            </a:r>
          </a:p>
        </p:txBody>
      </p:sp>
      <p:sp>
        <p:nvSpPr>
          <p:cNvPr id="18" name="TextBox 17">
            <a:extLst>
              <a:ext uri="{FF2B5EF4-FFF2-40B4-BE49-F238E27FC236}">
                <a16:creationId xmlns="" xmlns:a16="http://schemas.microsoft.com/office/drawing/2014/main" id="{3079ABBD-D9D4-4ECA-8BA6-783C3B057A8F}"/>
              </a:ext>
            </a:extLst>
          </p:cNvPr>
          <p:cNvSpPr txBox="1"/>
          <p:nvPr/>
        </p:nvSpPr>
        <p:spPr>
          <a:xfrm>
            <a:off x="818380" y="1187512"/>
            <a:ext cx="4402773"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Complex Anatomy</a:t>
            </a:r>
          </a:p>
        </p:txBody>
      </p:sp>
      <p:graphicFrame>
        <p:nvGraphicFramePr>
          <p:cNvPr id="28" name="Chart 27">
            <a:extLst>
              <a:ext uri="{FF2B5EF4-FFF2-40B4-BE49-F238E27FC236}">
                <a16:creationId xmlns="" xmlns:a16="http://schemas.microsoft.com/office/drawing/2014/main" id="{5E1D7867-DD20-41B4-80BD-C864FAC4E71D}"/>
              </a:ext>
            </a:extLst>
          </p:cNvPr>
          <p:cNvGraphicFramePr/>
          <p:nvPr>
            <p:extLst>
              <p:ext uri="{D42A27DB-BD31-4B8C-83A1-F6EECF244321}">
                <p14:modId xmlns:p14="http://schemas.microsoft.com/office/powerpoint/2010/main" val="4132604308"/>
              </p:ext>
            </p:extLst>
          </p:nvPr>
        </p:nvGraphicFramePr>
        <p:xfrm>
          <a:off x="4667660" y="1423631"/>
          <a:ext cx="3347009" cy="2948138"/>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 xmlns:a16="http://schemas.microsoft.com/office/drawing/2014/main" id="{9086EABC-69FE-4C5C-86B5-62275A9F0A42}"/>
              </a:ext>
            </a:extLst>
          </p:cNvPr>
          <p:cNvSpPr txBox="1"/>
          <p:nvPr/>
        </p:nvSpPr>
        <p:spPr>
          <a:xfrm>
            <a:off x="4349694" y="1194594"/>
            <a:ext cx="4402773"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Non-Complex Anatomy</a:t>
            </a:r>
          </a:p>
        </p:txBody>
      </p:sp>
      <p:sp>
        <p:nvSpPr>
          <p:cNvPr id="26" name="Left Bracket 25">
            <a:extLst>
              <a:ext uri="{FF2B5EF4-FFF2-40B4-BE49-F238E27FC236}">
                <a16:creationId xmlns="" xmlns:a16="http://schemas.microsoft.com/office/drawing/2014/main" id="{9C3C8CC1-A18A-4E28-A0A3-5AB21658BD18}"/>
              </a:ext>
            </a:extLst>
          </p:cNvPr>
          <p:cNvSpPr/>
          <p:nvPr/>
        </p:nvSpPr>
        <p:spPr>
          <a:xfrm rot="5400000">
            <a:off x="6743068" y="1630180"/>
            <a:ext cx="99527" cy="1082036"/>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 xmlns:a16="http://schemas.microsoft.com/office/drawing/2014/main" id="{5E18E85E-7DE2-43B8-B0FD-809FC5A9128E}"/>
              </a:ext>
            </a:extLst>
          </p:cNvPr>
          <p:cNvSpPr txBox="1"/>
          <p:nvPr/>
        </p:nvSpPr>
        <p:spPr>
          <a:xfrm>
            <a:off x="6372280" y="1885999"/>
            <a:ext cx="883250" cy="276999"/>
          </a:xfrm>
          <a:prstGeom prst="rect">
            <a:avLst/>
          </a:prstGeom>
          <a:noFill/>
        </p:spPr>
        <p:txBody>
          <a:bodyPr wrap="square" rtlCol="0">
            <a:spAutoFit/>
          </a:bodyPr>
          <a:lstStyle/>
          <a:p>
            <a:r>
              <a:rPr lang="en-US" sz="1200" b="1" i="1" dirty="0">
                <a:solidFill>
                  <a:schemeClr val="tx2"/>
                </a:solidFill>
              </a:rPr>
              <a:t>P</a:t>
            </a:r>
            <a:r>
              <a:rPr lang="en-US" sz="1200" dirty="0">
                <a:solidFill>
                  <a:schemeClr val="tx2"/>
                </a:solidFill>
              </a:rPr>
              <a:t>=</a:t>
            </a:r>
            <a:r>
              <a:rPr lang="en-US" sz="1200" b="1" i="1" dirty="0">
                <a:solidFill>
                  <a:schemeClr val="tx2"/>
                </a:solidFill>
              </a:rPr>
              <a:t>0.6802</a:t>
            </a:r>
          </a:p>
        </p:txBody>
      </p:sp>
    </p:spTree>
    <p:extLst>
      <p:ext uri="{BB962C8B-B14F-4D97-AF65-F5344CB8AC3E}">
        <p14:creationId xmlns:p14="http://schemas.microsoft.com/office/powerpoint/2010/main" val="153119792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9CD62-BD6C-4985-A6A3-C35DADD7A616}"/>
              </a:ext>
            </a:extLst>
          </p:cNvPr>
          <p:cNvSpPr>
            <a:spLocks noGrp="1"/>
          </p:cNvSpPr>
          <p:nvPr>
            <p:ph type="title"/>
          </p:nvPr>
        </p:nvSpPr>
        <p:spPr/>
        <p:txBody>
          <a:bodyPr/>
          <a:lstStyle/>
          <a:p>
            <a:r>
              <a:rPr lang="en-US" sz="2800" dirty="0"/>
              <a:t>Limitations</a:t>
            </a:r>
          </a:p>
        </p:txBody>
      </p:sp>
      <p:sp>
        <p:nvSpPr>
          <p:cNvPr id="4" name="Rectangle 3">
            <a:extLst>
              <a:ext uri="{FF2B5EF4-FFF2-40B4-BE49-F238E27FC236}">
                <a16:creationId xmlns="" xmlns:a16="http://schemas.microsoft.com/office/drawing/2014/main" id="{772B26CD-3E74-415A-BE78-6AA5D48986CF}"/>
              </a:ext>
            </a:extLst>
          </p:cNvPr>
          <p:cNvSpPr txBox="1">
            <a:spLocks noChangeArrowheads="1"/>
          </p:cNvSpPr>
          <p:nvPr/>
        </p:nvSpPr>
        <p:spPr bwMode="auto">
          <a:xfrm>
            <a:off x="520394" y="933253"/>
            <a:ext cx="8096864" cy="3816547"/>
          </a:xfrm>
          <a:prstGeom prst="rect">
            <a:avLst/>
          </a:prstGeom>
          <a:solidFill>
            <a:srgbClr val="002060"/>
          </a:solidFill>
          <a:ln w="9525">
            <a:solidFill>
              <a:schemeClr val="tx1"/>
            </a:solidFill>
            <a:miter lim="800000"/>
            <a:headEnd/>
            <a:tailEnd/>
          </a:ln>
        </p:spPr>
        <p:txBody>
          <a:bodyPr vert="horz" wrap="square" lIns="137160" tIns="91440" rIns="91440" bIns="13716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r>
              <a:rPr lang="en-US" sz="2000" dirty="0"/>
              <a:t>Real world nature of the study results in variability in the quality of echocardiographic acquisitions and hence certain measurements were not available for all patients</a:t>
            </a:r>
          </a:p>
          <a:p>
            <a:endParaRPr lang="en-US" sz="2000" dirty="0"/>
          </a:p>
          <a:p>
            <a:r>
              <a:rPr lang="en-US" sz="2000" dirty="0"/>
              <a:t>Enrollment was based on site interpretation of MR Severity rather than prospective core lab adjudication</a:t>
            </a:r>
          </a:p>
          <a:p>
            <a:endParaRPr lang="en-US" sz="2000" dirty="0"/>
          </a:p>
          <a:p>
            <a:r>
              <a:rPr lang="en-US" sz="2000" dirty="0"/>
              <a:t>Only acute procedure outcomes presented; Longer term follow-up ongoing</a:t>
            </a:r>
          </a:p>
          <a:p>
            <a:endParaRPr lang="en-US" sz="2000" dirty="0"/>
          </a:p>
          <a:p>
            <a:endParaRPr lang="en-US" sz="2000" dirty="0"/>
          </a:p>
          <a:p>
            <a:endParaRPr lang="en-US" sz="2000" dirty="0"/>
          </a:p>
          <a:p>
            <a:endParaRPr lang="en-US" sz="2000" dirty="0"/>
          </a:p>
          <a:p>
            <a:endParaRPr lang="en-US" sz="2000" dirty="0"/>
          </a:p>
          <a:p>
            <a:endParaRPr lang="en-US" sz="600" dirty="0"/>
          </a:p>
          <a:p>
            <a:pPr marL="0" indent="0">
              <a:buNone/>
            </a:pPr>
            <a:endParaRPr lang="en-US" sz="2000" dirty="0"/>
          </a:p>
        </p:txBody>
      </p:sp>
    </p:spTree>
    <p:extLst>
      <p:ext uri="{BB962C8B-B14F-4D97-AF65-F5344CB8AC3E}">
        <p14:creationId xmlns:p14="http://schemas.microsoft.com/office/powerpoint/2010/main" val="3895729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9CD62-BD6C-4985-A6A3-C35DADD7A616}"/>
              </a:ext>
            </a:extLst>
          </p:cNvPr>
          <p:cNvSpPr>
            <a:spLocks noGrp="1"/>
          </p:cNvSpPr>
          <p:nvPr>
            <p:ph type="title"/>
          </p:nvPr>
        </p:nvSpPr>
        <p:spPr>
          <a:xfrm>
            <a:off x="479202" y="158960"/>
            <a:ext cx="8306924" cy="566738"/>
          </a:xfrm>
        </p:spPr>
        <p:txBody>
          <a:bodyPr/>
          <a:lstStyle/>
          <a:p>
            <a:r>
              <a:rPr lang="en-US" sz="3000" dirty="0"/>
              <a:t>Conclusions</a:t>
            </a:r>
          </a:p>
        </p:txBody>
      </p:sp>
      <p:sp>
        <p:nvSpPr>
          <p:cNvPr id="4" name="Rectangle 3">
            <a:extLst>
              <a:ext uri="{FF2B5EF4-FFF2-40B4-BE49-F238E27FC236}">
                <a16:creationId xmlns:a16="http://schemas.microsoft.com/office/drawing/2014/main" xmlns="" id="{FD79C4B7-CF8E-42D0-870B-75F59073FEB1}"/>
              </a:ext>
            </a:extLst>
          </p:cNvPr>
          <p:cNvSpPr txBox="1">
            <a:spLocks noChangeArrowheads="1"/>
          </p:cNvSpPr>
          <p:nvPr/>
        </p:nvSpPr>
        <p:spPr bwMode="auto">
          <a:xfrm>
            <a:off x="523567" y="810432"/>
            <a:ext cx="8306924" cy="4176464"/>
          </a:xfrm>
          <a:prstGeom prst="rect">
            <a:avLst/>
          </a:prstGeom>
          <a:solidFill>
            <a:srgbClr val="002060"/>
          </a:solidFill>
          <a:ln w="9525">
            <a:solidFill>
              <a:schemeClr val="tx1"/>
            </a:solidFill>
            <a:miter lim="800000"/>
            <a:headEnd/>
            <a:tailEnd/>
          </a:ln>
        </p:spPr>
        <p:txBody>
          <a:bodyPr vert="horz" wrap="square" lIns="137160" tIns="91440" rIns="91440" bIns="13716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r>
              <a:rPr lang="en-US" sz="2000" i="0" dirty="0"/>
              <a:t>This study represents the first contemporary report of ECL and CEC adjudicated 30 day clinical outcomes in patients with primary MR treated with the next generation NTR and XTR </a:t>
            </a:r>
            <a:r>
              <a:rPr lang="en-US" sz="2000" i="0" dirty="0" err="1"/>
              <a:t>MitraClips</a:t>
            </a:r>
            <a:endParaRPr lang="en-US" sz="2000" i="0" dirty="0"/>
          </a:p>
          <a:p>
            <a:r>
              <a:rPr lang="en-US" sz="2000" i="0" dirty="0"/>
              <a:t>Approximately one-third of patients had a complex mitral valve anatomy that reflects the </a:t>
            </a:r>
            <a:r>
              <a:rPr lang="en-US" sz="2000" i="0" dirty="0" smtClean="0"/>
              <a:t>difference in patients </a:t>
            </a:r>
            <a:r>
              <a:rPr lang="en-US" sz="2000" i="0" dirty="0"/>
              <a:t>treated in the real world in comparison to past </a:t>
            </a:r>
            <a:r>
              <a:rPr lang="en-US" sz="2000" i="0" dirty="0" smtClean="0"/>
              <a:t>clinical </a:t>
            </a:r>
            <a:r>
              <a:rPr lang="en-US" sz="2000" i="0" dirty="0"/>
              <a:t>trials. </a:t>
            </a:r>
          </a:p>
          <a:p>
            <a:r>
              <a:rPr lang="en-US" sz="2000" i="0" dirty="0"/>
              <a:t>Results show that MR ≤ 1+ is being achieved more often with </a:t>
            </a:r>
            <a:r>
              <a:rPr lang="en-US" sz="2000" i="0" dirty="0" err="1"/>
              <a:t>MitraClip</a:t>
            </a:r>
            <a:r>
              <a:rPr lang="en-US" sz="2000" i="0" dirty="0"/>
              <a:t>™ NTR and XTR than previously observed in EVEREST II trials</a:t>
            </a:r>
          </a:p>
          <a:p>
            <a:r>
              <a:rPr lang="en-US" sz="2000" i="0" dirty="0" err="1"/>
              <a:t>MitraClip</a:t>
            </a:r>
            <a:r>
              <a:rPr lang="en-US" sz="2000" i="0" dirty="0"/>
              <a:t>™ XTR was associated with greater MR reduction compared to NTR</a:t>
            </a:r>
            <a:r>
              <a:rPr lang="en-US" sz="2000" i="0" dirty="0" smtClean="0"/>
              <a:t>, </a:t>
            </a:r>
            <a:r>
              <a:rPr lang="en-US" sz="2000" i="0" dirty="0"/>
              <a:t>in more complex anatomies</a:t>
            </a:r>
          </a:p>
          <a:p>
            <a:pPr marL="0" indent="0">
              <a:buNone/>
            </a:pPr>
            <a:endParaRPr lang="en-US" sz="2000" i="0" dirty="0"/>
          </a:p>
        </p:txBody>
      </p:sp>
    </p:spTree>
    <p:extLst>
      <p:ext uri="{BB962C8B-B14F-4D97-AF65-F5344CB8AC3E}">
        <p14:creationId xmlns:p14="http://schemas.microsoft.com/office/powerpoint/2010/main" val="105945096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FBA5A-DEF8-4A15-9CC8-39509B8C2AEE}"/>
              </a:ext>
            </a:extLst>
          </p:cNvPr>
          <p:cNvSpPr>
            <a:spLocks noGrp="1"/>
          </p:cNvSpPr>
          <p:nvPr>
            <p:ph type="title"/>
          </p:nvPr>
        </p:nvSpPr>
        <p:spPr/>
        <p:txBody>
          <a:bodyPr/>
          <a:lstStyle/>
          <a:p>
            <a:r>
              <a:rPr lang="en-US" sz="3000" dirty="0" smtClean="0"/>
              <a:t>Summary</a:t>
            </a:r>
            <a:endParaRPr lang="en-US" dirty="0"/>
          </a:p>
        </p:txBody>
      </p:sp>
      <p:sp>
        <p:nvSpPr>
          <p:cNvPr id="3" name="Content Placeholder 2">
            <a:extLst>
              <a:ext uri="{FF2B5EF4-FFF2-40B4-BE49-F238E27FC236}">
                <a16:creationId xmlns:a16="http://schemas.microsoft.com/office/drawing/2014/main" xmlns="" id="{7316FEE5-3354-4E1A-A84F-EEBEB5CB7716}"/>
              </a:ext>
            </a:extLst>
          </p:cNvPr>
          <p:cNvSpPr>
            <a:spLocks noGrp="1"/>
          </p:cNvSpPr>
          <p:nvPr>
            <p:ph idx="1"/>
          </p:nvPr>
        </p:nvSpPr>
        <p:spPr/>
        <p:txBody>
          <a:bodyPr/>
          <a:lstStyle/>
          <a:p>
            <a:pPr marL="0" indent="0">
              <a:buNone/>
            </a:pPr>
            <a:endParaRPr lang="en-US" dirty="0"/>
          </a:p>
          <a:p>
            <a:r>
              <a:rPr lang="en-US" sz="2400" i="1" dirty="0">
                <a:solidFill>
                  <a:schemeClr val="tx2"/>
                </a:solidFill>
              </a:rPr>
              <a:t>The EXPAND study confirms the safety and effectiveness of the next generation </a:t>
            </a:r>
            <a:r>
              <a:rPr lang="en-US" sz="2400" i="1" dirty="0" err="1">
                <a:solidFill>
                  <a:schemeClr val="tx2"/>
                </a:solidFill>
              </a:rPr>
              <a:t>MitraClip</a:t>
            </a:r>
            <a:r>
              <a:rPr lang="en-US" sz="2400" i="1" dirty="0">
                <a:solidFill>
                  <a:schemeClr val="tx2"/>
                </a:solidFill>
              </a:rPr>
              <a:t> NTR/XTR system in Primary MR patients in a contemporary, real-world setting</a:t>
            </a:r>
          </a:p>
          <a:p>
            <a:endParaRPr lang="en-US" i="1" dirty="0"/>
          </a:p>
          <a:p>
            <a:endParaRPr lang="en-US" dirty="0"/>
          </a:p>
        </p:txBody>
      </p:sp>
    </p:spTree>
    <p:extLst>
      <p:ext uri="{BB962C8B-B14F-4D97-AF65-F5344CB8AC3E}">
        <p14:creationId xmlns:p14="http://schemas.microsoft.com/office/powerpoint/2010/main" val="9390033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4" y="2364581"/>
            <a:ext cx="7769225" cy="566738"/>
          </a:xfrm>
        </p:spPr>
        <p:txBody>
          <a:bodyPr/>
          <a:lstStyle/>
          <a:p>
            <a:r>
              <a:rPr lang="en-US" dirty="0" smtClean="0"/>
              <a:t>Thank you</a:t>
            </a:r>
            <a:endParaRPr lang="en-US" dirty="0"/>
          </a:p>
        </p:txBody>
      </p:sp>
    </p:spTree>
    <p:extLst>
      <p:ext uri="{BB962C8B-B14F-4D97-AF65-F5344CB8AC3E}">
        <p14:creationId xmlns:p14="http://schemas.microsoft.com/office/powerpoint/2010/main" val="126845559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52F503-3823-490B-AAE5-DF9B92D31E22}"/>
              </a:ext>
            </a:extLst>
          </p:cNvPr>
          <p:cNvSpPr>
            <a:spLocks noGrp="1"/>
          </p:cNvSpPr>
          <p:nvPr>
            <p:ph type="title"/>
          </p:nvPr>
        </p:nvSpPr>
        <p:spPr>
          <a:xfrm>
            <a:off x="687387" y="2005012"/>
            <a:ext cx="7769225" cy="566738"/>
          </a:xfrm>
        </p:spPr>
        <p:txBody>
          <a:bodyPr/>
          <a:lstStyle/>
          <a:p>
            <a:r>
              <a:rPr lang="en-US" dirty="0"/>
              <a:t>APPENDIX</a:t>
            </a:r>
          </a:p>
        </p:txBody>
      </p:sp>
    </p:spTree>
    <p:extLst>
      <p:ext uri="{BB962C8B-B14F-4D97-AF65-F5344CB8AC3E}">
        <p14:creationId xmlns:p14="http://schemas.microsoft.com/office/powerpoint/2010/main" val="181309154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B7BB9A-CDBA-43AB-BE63-030701B9DD4D}"/>
              </a:ext>
            </a:extLst>
          </p:cNvPr>
          <p:cNvSpPr>
            <a:spLocks noGrp="1"/>
          </p:cNvSpPr>
          <p:nvPr>
            <p:ph type="title"/>
          </p:nvPr>
        </p:nvSpPr>
        <p:spPr>
          <a:xfrm>
            <a:off x="457200" y="205979"/>
            <a:ext cx="8229600" cy="565571"/>
          </a:xfrm>
        </p:spPr>
        <p:txBody>
          <a:bodyPr>
            <a:noAutofit/>
          </a:bodyPr>
          <a:lstStyle/>
          <a:p>
            <a:r>
              <a:rPr lang="en-US" sz="3200" dirty="0"/>
              <a:t>Baseline Characteristics (ii) </a:t>
            </a:r>
          </a:p>
        </p:txBody>
      </p:sp>
      <p:sp>
        <p:nvSpPr>
          <p:cNvPr id="3" name="TextBox 2">
            <a:extLst>
              <a:ext uri="{FF2B5EF4-FFF2-40B4-BE49-F238E27FC236}">
                <a16:creationId xmlns="" xmlns:a16="http://schemas.microsoft.com/office/drawing/2014/main" id="{77A52696-DDFC-476C-81B5-CAD145B13BD1}"/>
              </a:ext>
            </a:extLst>
          </p:cNvPr>
          <p:cNvSpPr txBox="1"/>
          <p:nvPr/>
        </p:nvSpPr>
        <p:spPr>
          <a:xfrm>
            <a:off x="955272" y="4385774"/>
            <a:ext cx="7204478" cy="707886"/>
          </a:xfrm>
          <a:prstGeom prst="rect">
            <a:avLst/>
          </a:prstGeom>
          <a:noFill/>
        </p:spPr>
        <p:txBody>
          <a:bodyPr wrap="square" rtlCol="0">
            <a:spAutoFit/>
          </a:bodyPr>
          <a:lstStyle/>
          <a:p>
            <a:r>
              <a:rPr lang="en-US" sz="1000" dirty="0">
                <a:solidFill>
                  <a:schemeClr val="tx2"/>
                </a:solidFill>
              </a:rPr>
              <a:t>* Continuous data presented as mean ± </a:t>
            </a:r>
            <a:r>
              <a:rPr lang="en-US" sz="1000" dirty="0" err="1">
                <a:solidFill>
                  <a:schemeClr val="tx2"/>
                </a:solidFill>
              </a:rPr>
              <a:t>s.d.</a:t>
            </a:r>
            <a:r>
              <a:rPr lang="en-US" sz="1000" dirty="0">
                <a:solidFill>
                  <a:schemeClr val="tx2"/>
                </a:solidFill>
              </a:rPr>
              <a:t>; Categorical data presented as a proportion of subjects where data was provided (missing data excluded)</a:t>
            </a:r>
          </a:p>
          <a:p>
            <a:r>
              <a:rPr lang="en-US" sz="1000" dirty="0">
                <a:solidFill>
                  <a:schemeClr val="tx2"/>
                </a:solidFill>
              </a:rPr>
              <a:t>** One subject with transcatheter repair also underwent a surgical procedure, and counted as one under surgery.</a:t>
            </a:r>
          </a:p>
          <a:p>
            <a:r>
              <a:rPr lang="en-US" sz="1000" dirty="0">
                <a:solidFill>
                  <a:schemeClr val="tx2"/>
                </a:solidFill>
              </a:rPr>
              <a:t>***One subject had both prior aortic and mitral valve procedures, and counted as one under mitral repair.</a:t>
            </a:r>
          </a:p>
        </p:txBody>
      </p:sp>
      <p:graphicFrame>
        <p:nvGraphicFramePr>
          <p:cNvPr id="5" name="Table 4">
            <a:extLst>
              <a:ext uri="{FF2B5EF4-FFF2-40B4-BE49-F238E27FC236}">
                <a16:creationId xmlns="" xmlns:a16="http://schemas.microsoft.com/office/drawing/2014/main" id="{4A3957B0-F83D-4C38-88FE-FE228ACA3DD7}"/>
              </a:ext>
            </a:extLst>
          </p:cNvPr>
          <p:cNvGraphicFramePr>
            <a:graphicFrameLocks noGrp="1"/>
          </p:cNvGraphicFramePr>
          <p:nvPr>
            <p:extLst/>
          </p:nvPr>
        </p:nvGraphicFramePr>
        <p:xfrm>
          <a:off x="963618" y="916935"/>
          <a:ext cx="7107232" cy="3440475"/>
        </p:xfrm>
        <a:graphic>
          <a:graphicData uri="http://schemas.openxmlformats.org/drawingml/2006/table">
            <a:tbl>
              <a:tblPr bandRow="1">
                <a:tableStyleId>{073A0DAA-6AF3-43AB-8588-CEC1D06C72B9}</a:tableStyleId>
              </a:tblPr>
              <a:tblGrid>
                <a:gridCol w="5311089">
                  <a:extLst>
                    <a:ext uri="{9D8B030D-6E8A-4147-A177-3AD203B41FA5}">
                      <a16:colId xmlns="" xmlns:a16="http://schemas.microsoft.com/office/drawing/2014/main" val="3134235398"/>
                    </a:ext>
                  </a:extLst>
                </a:gridCol>
                <a:gridCol w="1796143">
                  <a:extLst>
                    <a:ext uri="{9D8B030D-6E8A-4147-A177-3AD203B41FA5}">
                      <a16:colId xmlns="" xmlns:a16="http://schemas.microsoft.com/office/drawing/2014/main" val="519489885"/>
                    </a:ext>
                  </a:extLst>
                </a:gridCol>
              </a:tblGrid>
              <a:tr h="407040">
                <a:tc>
                  <a:txBody>
                    <a:bodyPr/>
                    <a:lstStyle/>
                    <a:p>
                      <a:r>
                        <a:rPr lang="en-US" sz="1800" b="1" kern="1200" dirty="0">
                          <a:solidFill>
                            <a:schemeClr val="tx1"/>
                          </a:solidFill>
                          <a:effectLst/>
                          <a:latin typeface="+mn-lt"/>
                          <a:ea typeface="+mn-ea"/>
                          <a:cs typeface="+mn-cs"/>
                        </a:rPr>
                        <a:t>Prior Interventions</a:t>
                      </a:r>
                    </a:p>
                  </a:txBody>
                  <a:tcPr marL="45720" marR="45720" marT="0" marB="0" anchor="ctr">
                    <a:solidFill>
                      <a:srgbClr val="002060"/>
                    </a:solidFill>
                  </a:tcPr>
                </a:tc>
                <a:tc>
                  <a:txBody>
                    <a:bodyPr/>
                    <a:lstStyle/>
                    <a:p>
                      <a:pPr algn="l"/>
                      <a:r>
                        <a:rPr lang="en-US" sz="1800" b="1" kern="1200" dirty="0">
                          <a:solidFill>
                            <a:schemeClr val="tx1"/>
                          </a:solidFill>
                          <a:effectLst/>
                          <a:latin typeface="+mn-lt"/>
                          <a:ea typeface="+mn-ea"/>
                          <a:cs typeface="+mn-cs"/>
                        </a:rPr>
                        <a:t>Value (N=422)</a:t>
                      </a:r>
                    </a:p>
                  </a:txBody>
                  <a:tcPr marL="45720" marR="45720" marT="0" marB="0" anchor="ctr">
                    <a:solidFill>
                      <a:srgbClr val="002060"/>
                    </a:solidFill>
                  </a:tcPr>
                </a:tc>
                <a:extLst>
                  <a:ext uri="{0D108BD9-81ED-4DB2-BD59-A6C34878D82A}">
                    <a16:rowId xmlns="" xmlns:a16="http://schemas.microsoft.com/office/drawing/2014/main" val="3096054762"/>
                  </a:ext>
                </a:extLst>
              </a:tr>
              <a:tr h="249303">
                <a:tc>
                  <a:txBody>
                    <a:bodyPr/>
                    <a:lstStyle/>
                    <a:p>
                      <a:r>
                        <a:rPr lang="en-US" sz="1400" b="0" kern="1200" dirty="0">
                          <a:solidFill>
                            <a:schemeClr val="bg1"/>
                          </a:solidFill>
                          <a:effectLst/>
                          <a:latin typeface="+mn-lt"/>
                          <a:ea typeface="+mn-ea"/>
                          <a:cs typeface="+mn-cs"/>
                        </a:rPr>
                        <a:t>Permanent Pacemaker</a:t>
                      </a:r>
                    </a:p>
                  </a:txBody>
                  <a:tcPr marL="45720" marR="45720" marT="0" marB="0" anchor="ctr"/>
                </a:tc>
                <a:tc>
                  <a:txBody>
                    <a:bodyPr/>
                    <a:lstStyle/>
                    <a:p>
                      <a:pPr algn="l"/>
                      <a:r>
                        <a:rPr lang="en-US" sz="1400" kern="1200" dirty="0">
                          <a:solidFill>
                            <a:schemeClr val="bg1"/>
                          </a:solidFill>
                          <a:effectLst/>
                          <a:latin typeface="+mn-lt"/>
                          <a:ea typeface="+mn-ea"/>
                          <a:cs typeface="+mn-cs"/>
                        </a:rPr>
                        <a:t>12.1% (51/422)</a:t>
                      </a:r>
                    </a:p>
                  </a:txBody>
                  <a:tcPr marL="45720" marR="45720" marT="0" marB="0" anchor="ctr"/>
                </a:tc>
                <a:extLst>
                  <a:ext uri="{0D108BD9-81ED-4DB2-BD59-A6C34878D82A}">
                    <a16:rowId xmlns="" xmlns:a16="http://schemas.microsoft.com/office/drawing/2014/main" val="507643593"/>
                  </a:ext>
                </a:extLst>
              </a:tr>
              <a:tr h="249303">
                <a:tc>
                  <a:txBody>
                    <a:bodyPr/>
                    <a:lstStyle/>
                    <a:p>
                      <a:r>
                        <a:rPr lang="en-US" sz="1400" b="0" kern="1200" dirty="0">
                          <a:solidFill>
                            <a:schemeClr val="bg1"/>
                          </a:solidFill>
                          <a:effectLst/>
                          <a:latin typeface="+mn-lt"/>
                          <a:ea typeface="+mn-ea"/>
                          <a:cs typeface="+mn-cs"/>
                        </a:rPr>
                        <a:t>Cardiac Resynchronization Therapy (CRT or CRT-D)</a:t>
                      </a:r>
                    </a:p>
                  </a:txBody>
                  <a:tcPr marL="45720" marR="4572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3.6% (15/422)</a:t>
                      </a:r>
                    </a:p>
                  </a:txBody>
                  <a:tcPr marL="45720" marR="45720" marT="0" marB="0" anchor="ctr"/>
                </a:tc>
                <a:extLst>
                  <a:ext uri="{0D108BD9-81ED-4DB2-BD59-A6C34878D82A}">
                    <a16:rowId xmlns="" xmlns:a16="http://schemas.microsoft.com/office/drawing/2014/main" val="1871523840"/>
                  </a:ext>
                </a:extLst>
              </a:tr>
              <a:tr h="249303">
                <a:tc>
                  <a:txBody>
                    <a:bodyPr/>
                    <a:lstStyle/>
                    <a:p>
                      <a:r>
                        <a:rPr lang="en-US" sz="1400" b="0" kern="1200" dirty="0">
                          <a:solidFill>
                            <a:schemeClr val="bg1"/>
                          </a:solidFill>
                          <a:effectLst/>
                          <a:latin typeface="+mn-lt"/>
                          <a:ea typeface="+mn-ea"/>
                          <a:cs typeface="+mn-cs"/>
                        </a:rPr>
                        <a:t>Intracardiac Defibrillation (ICD or CRT-D)</a:t>
                      </a:r>
                    </a:p>
                  </a:txBody>
                  <a:tcPr marL="45720" marR="4572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5.9% (25/422)</a:t>
                      </a:r>
                    </a:p>
                  </a:txBody>
                  <a:tcPr marL="45720" marR="45720" marT="0" marB="0" anchor="ctr"/>
                </a:tc>
                <a:extLst>
                  <a:ext uri="{0D108BD9-81ED-4DB2-BD59-A6C34878D82A}">
                    <a16:rowId xmlns="" xmlns:a16="http://schemas.microsoft.com/office/drawing/2014/main" val="3062004451"/>
                  </a:ext>
                </a:extLst>
              </a:tr>
              <a:tr h="249303">
                <a:tc>
                  <a:txBody>
                    <a:bodyPr/>
                    <a:lstStyle/>
                    <a:p>
                      <a:r>
                        <a:rPr lang="en-US" sz="1400" b="0" kern="1200" dirty="0">
                          <a:solidFill>
                            <a:schemeClr val="bg1"/>
                          </a:solidFill>
                          <a:effectLst/>
                          <a:latin typeface="+mn-lt"/>
                          <a:ea typeface="+mn-ea"/>
                          <a:cs typeface="+mn-cs"/>
                        </a:rPr>
                        <a:t>Prior Valve Procedure (Surgery or Transcatheter)</a:t>
                      </a:r>
                    </a:p>
                  </a:txBody>
                  <a:tcPr marL="45720" marR="45720" marT="0" marB="0" anchor="ctr"/>
                </a:tc>
                <a:tc>
                  <a:txBody>
                    <a:bodyPr/>
                    <a:lstStyle/>
                    <a:p>
                      <a:pPr algn="l"/>
                      <a:r>
                        <a:rPr lang="en-US" sz="1400" kern="1200" dirty="0">
                          <a:solidFill>
                            <a:schemeClr val="bg1"/>
                          </a:solidFill>
                          <a:effectLst/>
                          <a:latin typeface="+mn-lt"/>
                          <a:ea typeface="+mn-ea"/>
                          <a:cs typeface="+mn-cs"/>
                        </a:rPr>
                        <a:t>15.4% (65/422)</a:t>
                      </a:r>
                    </a:p>
                  </a:txBody>
                  <a:tcPr marL="45720" marR="45720" marT="0" marB="0" anchor="ctr"/>
                </a:tc>
                <a:extLst>
                  <a:ext uri="{0D108BD9-81ED-4DB2-BD59-A6C34878D82A}">
                    <a16:rowId xmlns="" xmlns:a16="http://schemas.microsoft.com/office/drawing/2014/main" val="52130280"/>
                  </a:ext>
                </a:extLst>
              </a:tr>
              <a:tr h="400384">
                <a:tc>
                  <a:txBody>
                    <a:bodyPr/>
                    <a:lstStyle/>
                    <a:p>
                      <a:pPr marL="341313" indent="-169863">
                        <a:buFont typeface="Courier New" panose="02070309020205020404" pitchFamily="49" charset="0"/>
                        <a:buChar char="o"/>
                        <a:tabLst>
                          <a:tab pos="341313" algn="l"/>
                        </a:tabLst>
                      </a:pPr>
                      <a:r>
                        <a:rPr lang="en-US" sz="1400" b="0" kern="1200" dirty="0">
                          <a:solidFill>
                            <a:schemeClr val="bg1"/>
                          </a:solidFill>
                          <a:effectLst/>
                          <a:latin typeface="+mn-lt"/>
                          <a:ea typeface="+mn-ea"/>
                          <a:cs typeface="+mn-cs"/>
                        </a:rPr>
                        <a:t>Prior Mitral Valve Procedure (Surgery or Transcatheter)</a:t>
                      </a:r>
                    </a:p>
                  </a:txBody>
                  <a:tcPr marL="45720" marR="45720" marT="0" marB="0" anchor="ctr"/>
                </a:tc>
                <a:tc>
                  <a:txBody>
                    <a:bodyPr/>
                    <a:lstStyle/>
                    <a:p>
                      <a:pPr algn="ctr"/>
                      <a:r>
                        <a:rPr lang="en-US" sz="1400" kern="1200" dirty="0">
                          <a:solidFill>
                            <a:schemeClr val="bg1"/>
                          </a:solidFill>
                          <a:effectLst/>
                          <a:latin typeface="+mn-lt"/>
                          <a:ea typeface="+mn-ea"/>
                          <a:cs typeface="+mn-cs"/>
                        </a:rPr>
                        <a:t>6.6% (28/422)</a:t>
                      </a:r>
                    </a:p>
                  </a:txBody>
                  <a:tcPr marL="45720" marR="45720" marT="0" marB="0" anchor="ctr"/>
                </a:tc>
                <a:extLst>
                  <a:ext uri="{0D108BD9-81ED-4DB2-BD59-A6C34878D82A}">
                    <a16:rowId xmlns="" xmlns:a16="http://schemas.microsoft.com/office/drawing/2014/main" val="3470828586"/>
                  </a:ext>
                </a:extLst>
              </a:tr>
              <a:tr h="246538">
                <a:tc>
                  <a:txBody>
                    <a:bodyPr/>
                    <a:lstStyle/>
                    <a:p>
                      <a:pPr marL="742950" marR="0" lvl="0" indent="-2301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bg1"/>
                          </a:solidFill>
                          <a:effectLst/>
                          <a:latin typeface="+mn-lt"/>
                          <a:ea typeface="+mn-ea"/>
                          <a:cs typeface="+mn-cs"/>
                        </a:rPr>
                        <a:t>Prior Surgical Mitral Valve Repair or Annuloplasty</a:t>
                      </a:r>
                    </a:p>
                  </a:txBody>
                  <a:tcPr marL="45720" marR="45720" marT="0" marB="0" anchor="ctr"/>
                </a:tc>
                <a:tc>
                  <a:txBody>
                    <a:bodyPr/>
                    <a:lstStyle/>
                    <a:p>
                      <a:pPr algn="r"/>
                      <a:r>
                        <a:rPr lang="en-US" sz="1400" kern="1200" dirty="0">
                          <a:solidFill>
                            <a:schemeClr val="bg1"/>
                          </a:solidFill>
                          <a:effectLst/>
                          <a:latin typeface="+mn-lt"/>
                          <a:ea typeface="+mn-ea"/>
                          <a:cs typeface="+mn-cs"/>
                        </a:rPr>
                        <a:t>          3.3% (14/422)</a:t>
                      </a:r>
                    </a:p>
                  </a:txBody>
                  <a:tcPr marL="45720" marR="45720" marT="0" marB="0" anchor="ctr"/>
                </a:tc>
                <a:extLst>
                  <a:ext uri="{0D108BD9-81ED-4DB2-BD59-A6C34878D82A}">
                    <a16:rowId xmlns="" xmlns:a16="http://schemas.microsoft.com/office/drawing/2014/main" val="1932835576"/>
                  </a:ext>
                </a:extLst>
              </a:tr>
              <a:tr h="249303">
                <a:tc>
                  <a:txBody>
                    <a:bodyPr/>
                    <a:lstStyle/>
                    <a:p>
                      <a:pPr marL="742950" marR="0" lvl="0" indent="-2301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Prior Transcatheter Mitral Valve Repair**</a:t>
                      </a:r>
                    </a:p>
                  </a:txBody>
                  <a:tcPr marL="45720" marR="45720" marT="0" marB="0" anchor="ctr"/>
                </a:tc>
                <a:tc>
                  <a:txBody>
                    <a:bodyPr/>
                    <a:lstStyle/>
                    <a:p>
                      <a:pPr algn="r"/>
                      <a:r>
                        <a:rPr lang="en-US" sz="1400" kern="1200" dirty="0">
                          <a:solidFill>
                            <a:schemeClr val="bg1"/>
                          </a:solidFill>
                          <a:effectLst/>
                          <a:latin typeface="+mn-lt"/>
                          <a:ea typeface="+mn-ea"/>
                          <a:cs typeface="+mn-cs"/>
                        </a:rPr>
                        <a:t>         3.3% (14/422)</a:t>
                      </a:r>
                    </a:p>
                  </a:txBody>
                  <a:tcPr marL="45720" marR="45720" marT="0" marB="0" anchor="ctr"/>
                </a:tc>
                <a:extLst>
                  <a:ext uri="{0D108BD9-81ED-4DB2-BD59-A6C34878D82A}">
                    <a16:rowId xmlns="" xmlns:a16="http://schemas.microsoft.com/office/drawing/2014/main" val="2323561273"/>
                  </a:ext>
                </a:extLst>
              </a:tr>
              <a:tr h="400384">
                <a:tc>
                  <a:txBody>
                    <a:bodyPr/>
                    <a:lstStyle/>
                    <a:p>
                      <a:pPr marL="341313" marR="0" lvl="0" indent="-169863"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kern="1200" dirty="0">
                          <a:solidFill>
                            <a:schemeClr val="bg1"/>
                          </a:solidFill>
                          <a:effectLst/>
                          <a:latin typeface="+mn-lt"/>
                          <a:ea typeface="+mn-ea"/>
                          <a:cs typeface="+mn-cs"/>
                        </a:rPr>
                        <a:t>Prior Aortic Valve Procedure (Surgery or Transcatheter)***</a:t>
                      </a:r>
                    </a:p>
                  </a:txBody>
                  <a:tcPr marL="45720" marR="45720" marT="0" marB="0" anchor="ctr"/>
                </a:tc>
                <a:tc>
                  <a:txBody>
                    <a:bodyPr/>
                    <a:lstStyle/>
                    <a:p>
                      <a:pPr algn="ctr"/>
                      <a:r>
                        <a:rPr lang="en-US" sz="1400" kern="1200" dirty="0">
                          <a:solidFill>
                            <a:schemeClr val="bg1"/>
                          </a:solidFill>
                          <a:effectLst/>
                          <a:latin typeface="+mn-lt"/>
                          <a:ea typeface="+mn-ea"/>
                          <a:cs typeface="+mn-cs"/>
                        </a:rPr>
                        <a:t>8.8% (37/422)</a:t>
                      </a:r>
                    </a:p>
                  </a:txBody>
                  <a:tcPr marL="45720" marR="45720" marT="0" marB="0" anchor="ctr"/>
                </a:tc>
                <a:extLst>
                  <a:ext uri="{0D108BD9-81ED-4DB2-BD59-A6C34878D82A}">
                    <a16:rowId xmlns="" xmlns:a16="http://schemas.microsoft.com/office/drawing/2014/main" val="3703506749"/>
                  </a:ext>
                </a:extLst>
              </a:tr>
              <a:tr h="246538">
                <a:tc>
                  <a:txBody>
                    <a:bodyPr/>
                    <a:lstStyle/>
                    <a:p>
                      <a:pPr marL="0" indent="0">
                        <a:buFont typeface="Arial" panose="020B0604020202020204" pitchFamily="34" charset="0"/>
                        <a:buNone/>
                      </a:pPr>
                      <a:r>
                        <a:rPr lang="en-US" sz="1400" b="0" kern="1200" dirty="0">
                          <a:solidFill>
                            <a:schemeClr val="bg1"/>
                          </a:solidFill>
                          <a:effectLst/>
                          <a:latin typeface="+mn-lt"/>
                          <a:ea typeface="+mn-ea"/>
                          <a:cs typeface="+mn-cs"/>
                        </a:rPr>
                        <a:t>Prior Coronary Revascularization</a:t>
                      </a:r>
                    </a:p>
                  </a:txBody>
                  <a:tcPr marL="45720" marR="4572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30.8% (130/422)</a:t>
                      </a:r>
                    </a:p>
                  </a:txBody>
                  <a:tcPr marL="45720" marR="45720" marT="0" marB="0" anchor="ctr"/>
                </a:tc>
                <a:extLst>
                  <a:ext uri="{0D108BD9-81ED-4DB2-BD59-A6C34878D82A}">
                    <a16:rowId xmlns="" xmlns:a16="http://schemas.microsoft.com/office/drawing/2014/main" val="1192918606"/>
                  </a:ext>
                </a:extLst>
              </a:tr>
              <a:tr h="246538">
                <a:tc>
                  <a:txBody>
                    <a:bodyPr/>
                    <a:lstStyle/>
                    <a:p>
                      <a:pPr marL="341313" marR="0" lvl="0" indent="-169863"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Prior CABG</a:t>
                      </a:r>
                    </a:p>
                  </a:txBody>
                  <a:tcPr marL="45720" marR="45720" marT="0" marB="0" anchor="ctr"/>
                </a:tc>
                <a:tc>
                  <a:txBody>
                    <a:bodyPr/>
                    <a:lstStyle/>
                    <a:p>
                      <a:pPr algn="l"/>
                      <a:r>
                        <a:rPr lang="en-US" sz="1400" kern="1200" dirty="0">
                          <a:solidFill>
                            <a:schemeClr val="bg1"/>
                          </a:solidFill>
                          <a:effectLst/>
                          <a:latin typeface="+mn-lt"/>
                          <a:ea typeface="+mn-ea"/>
                          <a:cs typeface="+mn-cs"/>
                        </a:rPr>
                        <a:t>11.4% (48/422)</a:t>
                      </a:r>
                    </a:p>
                  </a:txBody>
                  <a:tcPr marL="45720" marR="45720" marT="0" marB="0" anchor="ctr"/>
                </a:tc>
                <a:extLst>
                  <a:ext uri="{0D108BD9-81ED-4DB2-BD59-A6C34878D82A}">
                    <a16:rowId xmlns="" xmlns:a16="http://schemas.microsoft.com/office/drawing/2014/main" val="29286409"/>
                  </a:ext>
                </a:extLst>
              </a:tr>
              <a:tr h="246538">
                <a:tc>
                  <a:txBody>
                    <a:bodyPr/>
                    <a:lstStyle/>
                    <a:p>
                      <a:pPr marL="341313" marR="0" lvl="0" indent="-169863"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Prior PCI</a:t>
                      </a:r>
                    </a:p>
                  </a:txBody>
                  <a:tcPr marL="45720" marR="4572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24.7% (104/422)</a:t>
                      </a:r>
                    </a:p>
                  </a:txBody>
                  <a:tcPr marL="45720" marR="45720" marT="0" marB="0" anchor="ctr"/>
                </a:tc>
                <a:extLst>
                  <a:ext uri="{0D108BD9-81ED-4DB2-BD59-A6C34878D82A}">
                    <a16:rowId xmlns="" xmlns:a16="http://schemas.microsoft.com/office/drawing/2014/main" val="400086110"/>
                  </a:ext>
                </a:extLst>
              </a:tr>
            </a:tbl>
          </a:graphicData>
        </a:graphic>
      </p:graphicFrame>
    </p:spTree>
    <p:extLst>
      <p:ext uri="{BB962C8B-B14F-4D97-AF65-F5344CB8AC3E}">
        <p14:creationId xmlns:p14="http://schemas.microsoft.com/office/powerpoint/2010/main" val="352864574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717DD2-9F3B-42B8-9497-2C7D66F85E0F}"/>
              </a:ext>
            </a:extLst>
          </p:cNvPr>
          <p:cNvSpPr/>
          <p:nvPr/>
        </p:nvSpPr>
        <p:spPr bwMode="auto">
          <a:xfrm>
            <a:off x="160489" y="982776"/>
            <a:ext cx="8823021" cy="37164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4" name="Picture 3">
            <a:extLst>
              <a:ext uri="{FF2B5EF4-FFF2-40B4-BE49-F238E27FC236}">
                <a16:creationId xmlns:a16="http://schemas.microsoft.com/office/drawing/2014/main" xmlns="" id="{E9DCA432-80A9-4C26-8C47-8140922A3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4984456" y="1225704"/>
            <a:ext cx="2026297" cy="2286000"/>
          </a:xfrm>
          <a:prstGeom prst="rect">
            <a:avLst/>
          </a:prstGeom>
        </p:spPr>
      </p:pic>
      <p:pic>
        <p:nvPicPr>
          <p:cNvPr id="5" name="Picture 4">
            <a:extLst>
              <a:ext uri="{FF2B5EF4-FFF2-40B4-BE49-F238E27FC236}">
                <a16:creationId xmlns:a16="http://schemas.microsoft.com/office/drawing/2014/main" xmlns="" id="{A655CC2E-D0D0-47D4-91B8-DE204B2F7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6446548" y="1214720"/>
            <a:ext cx="2536963" cy="2286000"/>
          </a:xfrm>
          <a:prstGeom prst="rect">
            <a:avLst/>
          </a:prstGeom>
        </p:spPr>
      </p:pic>
      <p:cxnSp>
        <p:nvCxnSpPr>
          <p:cNvPr id="6" name="Straight Connector 5">
            <a:extLst>
              <a:ext uri="{FF2B5EF4-FFF2-40B4-BE49-F238E27FC236}">
                <a16:creationId xmlns:a16="http://schemas.microsoft.com/office/drawing/2014/main" xmlns="" id="{74A1ADE5-86C1-4191-B3B1-D61B073CD5DC}"/>
              </a:ext>
            </a:extLst>
          </p:cNvPr>
          <p:cNvCxnSpPr/>
          <p:nvPr/>
        </p:nvCxnSpPr>
        <p:spPr>
          <a:xfrm>
            <a:off x="5449782" y="3471658"/>
            <a:ext cx="1080120" cy="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F5C07FF4-974F-4E59-850C-C7A4CFCAD713}"/>
              </a:ext>
            </a:extLst>
          </p:cNvPr>
          <p:cNvCxnSpPr/>
          <p:nvPr/>
        </p:nvCxnSpPr>
        <p:spPr>
          <a:xfrm>
            <a:off x="6981018" y="3525559"/>
            <a:ext cx="1371600" cy="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4140010B-80B4-44E6-8BC1-82E76BD083BF}"/>
              </a:ext>
            </a:extLst>
          </p:cNvPr>
          <p:cNvSpPr txBox="1"/>
          <p:nvPr/>
        </p:nvSpPr>
        <p:spPr>
          <a:xfrm>
            <a:off x="5690103" y="3626117"/>
            <a:ext cx="626063" cy="338554"/>
          </a:xfrm>
          <a:prstGeom prst="rect">
            <a:avLst/>
          </a:prstGeom>
          <a:noFill/>
        </p:spPr>
        <p:txBody>
          <a:bodyPr wrap="square" rtlCol="0">
            <a:spAutoFit/>
          </a:bodyPr>
          <a:lstStyle/>
          <a:p>
            <a:r>
              <a:rPr lang="en-US" sz="1600" b="1" i="0" dirty="0"/>
              <a:t>NTR</a:t>
            </a:r>
          </a:p>
        </p:txBody>
      </p:sp>
      <p:sp>
        <p:nvSpPr>
          <p:cNvPr id="9" name="TextBox 8">
            <a:extLst>
              <a:ext uri="{FF2B5EF4-FFF2-40B4-BE49-F238E27FC236}">
                <a16:creationId xmlns:a16="http://schemas.microsoft.com/office/drawing/2014/main" xmlns="" id="{83AB9DD6-7B3C-4BDF-9157-0168EEF4BF35}"/>
              </a:ext>
            </a:extLst>
          </p:cNvPr>
          <p:cNvSpPr txBox="1"/>
          <p:nvPr/>
        </p:nvSpPr>
        <p:spPr>
          <a:xfrm>
            <a:off x="7353786" y="3610354"/>
            <a:ext cx="626063" cy="338554"/>
          </a:xfrm>
          <a:prstGeom prst="rect">
            <a:avLst/>
          </a:prstGeom>
          <a:noFill/>
        </p:spPr>
        <p:txBody>
          <a:bodyPr wrap="square" rtlCol="0">
            <a:spAutoFit/>
          </a:bodyPr>
          <a:lstStyle/>
          <a:p>
            <a:r>
              <a:rPr lang="en-US" sz="1600" b="1" i="0" dirty="0"/>
              <a:t>XTR</a:t>
            </a:r>
          </a:p>
        </p:txBody>
      </p:sp>
      <p:sp>
        <p:nvSpPr>
          <p:cNvPr id="10" name="TextBox 9">
            <a:extLst>
              <a:ext uri="{FF2B5EF4-FFF2-40B4-BE49-F238E27FC236}">
                <a16:creationId xmlns:a16="http://schemas.microsoft.com/office/drawing/2014/main" xmlns="" id="{E44E3388-419A-45A5-A1BA-DF37D9BF2E87}"/>
              </a:ext>
            </a:extLst>
          </p:cNvPr>
          <p:cNvSpPr txBox="1"/>
          <p:nvPr/>
        </p:nvSpPr>
        <p:spPr>
          <a:xfrm>
            <a:off x="7422640" y="3297094"/>
            <a:ext cx="518091" cy="230832"/>
          </a:xfrm>
          <a:prstGeom prst="rect">
            <a:avLst/>
          </a:prstGeom>
          <a:noFill/>
        </p:spPr>
        <p:txBody>
          <a:bodyPr wrap="none" rtlCol="0">
            <a:spAutoFit/>
          </a:bodyPr>
          <a:lstStyle/>
          <a:p>
            <a:r>
              <a:rPr lang="en-US" sz="900" b="1" dirty="0"/>
              <a:t>22mm</a:t>
            </a:r>
          </a:p>
        </p:txBody>
      </p:sp>
      <p:sp>
        <p:nvSpPr>
          <p:cNvPr id="11" name="TextBox 10">
            <a:extLst>
              <a:ext uri="{FF2B5EF4-FFF2-40B4-BE49-F238E27FC236}">
                <a16:creationId xmlns:a16="http://schemas.microsoft.com/office/drawing/2014/main" xmlns="" id="{91C6E2FC-B67A-46FC-BE79-510951EFAF59}"/>
              </a:ext>
            </a:extLst>
          </p:cNvPr>
          <p:cNvSpPr txBox="1"/>
          <p:nvPr/>
        </p:nvSpPr>
        <p:spPr>
          <a:xfrm>
            <a:off x="5220994" y="4022483"/>
            <a:ext cx="1521364" cy="523220"/>
          </a:xfrm>
          <a:prstGeom prst="rect">
            <a:avLst/>
          </a:prstGeom>
          <a:noFill/>
        </p:spPr>
        <p:txBody>
          <a:bodyPr wrap="square" rtlCol="0">
            <a:spAutoFit/>
          </a:bodyPr>
          <a:lstStyle/>
          <a:p>
            <a:pPr algn="ctr"/>
            <a:r>
              <a:rPr lang="en-US" sz="1400" dirty="0"/>
              <a:t>Improved delivery system</a:t>
            </a:r>
          </a:p>
        </p:txBody>
      </p:sp>
      <p:sp>
        <p:nvSpPr>
          <p:cNvPr id="12" name="TextBox 11">
            <a:extLst>
              <a:ext uri="{FF2B5EF4-FFF2-40B4-BE49-F238E27FC236}">
                <a16:creationId xmlns:a16="http://schemas.microsoft.com/office/drawing/2014/main" xmlns="" id="{496A24F4-D8F1-4C06-93F3-71ED4BE86081}"/>
              </a:ext>
            </a:extLst>
          </p:cNvPr>
          <p:cNvSpPr txBox="1"/>
          <p:nvPr/>
        </p:nvSpPr>
        <p:spPr>
          <a:xfrm>
            <a:off x="6606892" y="3950849"/>
            <a:ext cx="2216274" cy="738664"/>
          </a:xfrm>
          <a:prstGeom prst="rect">
            <a:avLst/>
          </a:prstGeom>
          <a:noFill/>
        </p:spPr>
        <p:txBody>
          <a:bodyPr wrap="square" rtlCol="0">
            <a:spAutoFit/>
          </a:bodyPr>
          <a:lstStyle/>
          <a:p>
            <a:pPr algn="ctr"/>
            <a:r>
              <a:rPr lang="en-US" sz="1400" dirty="0"/>
              <a:t>Longer arms, with an improved delivery catheter system</a:t>
            </a:r>
          </a:p>
        </p:txBody>
      </p:sp>
      <p:sp>
        <p:nvSpPr>
          <p:cNvPr id="17" name="Rectangle 4">
            <a:extLst>
              <a:ext uri="{FF2B5EF4-FFF2-40B4-BE49-F238E27FC236}">
                <a16:creationId xmlns:a16="http://schemas.microsoft.com/office/drawing/2014/main" xmlns="" id="{1741499C-D868-4B5A-85B8-1CB1793F42C2}"/>
              </a:ext>
            </a:extLst>
          </p:cNvPr>
          <p:cNvSpPr txBox="1">
            <a:spLocks noChangeArrowheads="1"/>
          </p:cNvSpPr>
          <p:nvPr/>
        </p:nvSpPr>
        <p:spPr bwMode="auto">
          <a:xfrm>
            <a:off x="687387" y="38100"/>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Background</a:t>
            </a:r>
            <a:br>
              <a:rPr lang="en-US" sz="2800" i="0" kern="0" dirty="0"/>
            </a:br>
            <a:r>
              <a:rPr lang="en-US" sz="2600" i="0" kern="0" dirty="0">
                <a:solidFill>
                  <a:srgbClr val="FDE25E"/>
                </a:solidFill>
              </a:rPr>
              <a:t>MitraClip</a:t>
            </a:r>
            <a:r>
              <a:rPr lang="en-US" sz="2800" dirty="0">
                <a:solidFill>
                  <a:srgbClr val="FDE25E"/>
                </a:solidFill>
              </a:rPr>
              <a:t>™</a:t>
            </a:r>
            <a:r>
              <a:rPr lang="en-US" sz="2600" i="0" kern="0" dirty="0">
                <a:solidFill>
                  <a:srgbClr val="FDE25E"/>
                </a:solidFill>
              </a:rPr>
              <a:t> Evolution  - NTR/XTR</a:t>
            </a:r>
            <a:r>
              <a:rPr lang="en-US" sz="2800" i="0" kern="0" dirty="0"/>
              <a:t/>
            </a:r>
            <a:br>
              <a:rPr lang="en-US" sz="2800" i="0" kern="0" dirty="0"/>
            </a:br>
            <a:endParaRPr lang="en-US" sz="2400" i="0" kern="1200" dirty="0">
              <a:solidFill>
                <a:srgbClr val="FDE25E"/>
              </a:solidFill>
              <a:latin typeface="Arial" charset="0"/>
              <a:ea typeface="ヒラギノ角ゴ Pro W3"/>
              <a:cs typeface="Arial" charset="0"/>
            </a:endParaRPr>
          </a:p>
        </p:txBody>
      </p:sp>
      <p:sp>
        <p:nvSpPr>
          <p:cNvPr id="16" name="TextBox 15">
            <a:extLst>
              <a:ext uri="{FF2B5EF4-FFF2-40B4-BE49-F238E27FC236}">
                <a16:creationId xmlns:a16="http://schemas.microsoft.com/office/drawing/2014/main" xmlns="" id="{27C32BFF-8843-4093-93D9-D56EE1AE88C3}"/>
              </a:ext>
            </a:extLst>
          </p:cNvPr>
          <p:cNvSpPr txBox="1"/>
          <p:nvPr/>
        </p:nvSpPr>
        <p:spPr>
          <a:xfrm>
            <a:off x="5722631" y="3226971"/>
            <a:ext cx="518091" cy="230832"/>
          </a:xfrm>
          <a:prstGeom prst="rect">
            <a:avLst/>
          </a:prstGeom>
          <a:noFill/>
        </p:spPr>
        <p:txBody>
          <a:bodyPr wrap="none" rtlCol="0">
            <a:spAutoFit/>
          </a:bodyPr>
          <a:lstStyle/>
          <a:p>
            <a:r>
              <a:rPr lang="en-US" sz="900" b="1" dirty="0"/>
              <a:t>17mm</a:t>
            </a:r>
          </a:p>
        </p:txBody>
      </p:sp>
      <p:cxnSp>
        <p:nvCxnSpPr>
          <p:cNvPr id="18" name="Straight Connector 17">
            <a:extLst>
              <a:ext uri="{FF2B5EF4-FFF2-40B4-BE49-F238E27FC236}">
                <a16:creationId xmlns:a16="http://schemas.microsoft.com/office/drawing/2014/main" xmlns="" id="{2BE8E92B-6284-434C-AAD5-7997ADA7987F}"/>
              </a:ext>
            </a:extLst>
          </p:cNvPr>
          <p:cNvCxnSpPr>
            <a:cxnSpLocks/>
          </p:cNvCxnSpPr>
          <p:nvPr/>
        </p:nvCxnSpPr>
        <p:spPr>
          <a:xfrm flipV="1">
            <a:off x="8030741" y="2640131"/>
            <a:ext cx="438773" cy="262267"/>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4115F2AD-AF20-4648-8D74-B320C9D6C058}"/>
              </a:ext>
            </a:extLst>
          </p:cNvPr>
          <p:cNvCxnSpPr>
            <a:cxnSpLocks/>
          </p:cNvCxnSpPr>
          <p:nvPr/>
        </p:nvCxnSpPr>
        <p:spPr>
          <a:xfrm flipV="1">
            <a:off x="6372159" y="2686631"/>
            <a:ext cx="317090" cy="215767"/>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F032868E-8AA0-4F57-91F0-390711148365}"/>
              </a:ext>
            </a:extLst>
          </p:cNvPr>
          <p:cNvSpPr txBox="1"/>
          <p:nvPr/>
        </p:nvSpPr>
        <p:spPr>
          <a:xfrm>
            <a:off x="6441609" y="2855311"/>
            <a:ext cx="453970" cy="230832"/>
          </a:xfrm>
          <a:prstGeom prst="rect">
            <a:avLst/>
          </a:prstGeom>
          <a:noFill/>
        </p:spPr>
        <p:txBody>
          <a:bodyPr wrap="none" rtlCol="0">
            <a:spAutoFit/>
          </a:bodyPr>
          <a:lstStyle/>
          <a:p>
            <a:r>
              <a:rPr lang="en-US" sz="900" dirty="0"/>
              <a:t>9</a:t>
            </a:r>
            <a:r>
              <a:rPr lang="en-US" sz="900" b="1" dirty="0"/>
              <a:t>mm</a:t>
            </a:r>
          </a:p>
        </p:txBody>
      </p:sp>
      <p:sp>
        <p:nvSpPr>
          <p:cNvPr id="24" name="TextBox 23">
            <a:extLst>
              <a:ext uri="{FF2B5EF4-FFF2-40B4-BE49-F238E27FC236}">
                <a16:creationId xmlns:a16="http://schemas.microsoft.com/office/drawing/2014/main" xmlns="" id="{0FBEB8EA-0FFB-4CB1-89E4-5D24466383EA}"/>
              </a:ext>
            </a:extLst>
          </p:cNvPr>
          <p:cNvSpPr txBox="1"/>
          <p:nvPr/>
        </p:nvSpPr>
        <p:spPr>
          <a:xfrm>
            <a:off x="8139792" y="2820381"/>
            <a:ext cx="518091" cy="230832"/>
          </a:xfrm>
          <a:prstGeom prst="rect">
            <a:avLst/>
          </a:prstGeom>
          <a:noFill/>
        </p:spPr>
        <p:txBody>
          <a:bodyPr wrap="none" rtlCol="0">
            <a:spAutoFit/>
          </a:bodyPr>
          <a:lstStyle/>
          <a:p>
            <a:r>
              <a:rPr lang="en-US" sz="900" dirty="0"/>
              <a:t>12</a:t>
            </a:r>
            <a:r>
              <a:rPr lang="en-US" sz="900" b="1" dirty="0"/>
              <a:t>mm</a:t>
            </a:r>
          </a:p>
        </p:txBody>
      </p:sp>
      <p:pic>
        <p:nvPicPr>
          <p:cNvPr id="20" name="Picture 19">
            <a:extLst>
              <a:ext uri="{FF2B5EF4-FFF2-40B4-BE49-F238E27FC236}">
                <a16:creationId xmlns:a16="http://schemas.microsoft.com/office/drawing/2014/main" xmlns="" id="{C83ED5D5-1622-264E-9D0F-11707ADB7E4E}"/>
              </a:ext>
            </a:extLst>
          </p:cNvPr>
          <p:cNvPicPr>
            <a:picLocks noChangeAspect="1"/>
          </p:cNvPicPr>
          <p:nvPr/>
        </p:nvPicPr>
        <p:blipFill rotWithShape="1">
          <a:blip r:embed="rId5"/>
          <a:srcRect l="21352" t="31933" r="9009" b="12231"/>
          <a:stretch/>
        </p:blipFill>
        <p:spPr>
          <a:xfrm>
            <a:off x="178893" y="1407234"/>
            <a:ext cx="4958179" cy="2236111"/>
          </a:xfrm>
          <a:prstGeom prst="rect">
            <a:avLst/>
          </a:prstGeom>
        </p:spPr>
      </p:pic>
    </p:spTree>
    <p:extLst>
      <p:ext uri="{BB962C8B-B14F-4D97-AF65-F5344CB8AC3E}">
        <p14:creationId xmlns:p14="http://schemas.microsoft.com/office/powerpoint/2010/main" val="283986581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281851" y="731731"/>
            <a:ext cx="8632299" cy="4262575"/>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13" name="Rectangle 3">
            <a:extLst>
              <a:ext uri="{FF2B5EF4-FFF2-40B4-BE49-F238E27FC236}">
                <a16:creationId xmlns="" xmlns:a16="http://schemas.microsoft.com/office/drawing/2014/main" id="{1E8E2C22-B180-44A2-A9EC-8E9A754F71EC}"/>
              </a:ext>
            </a:extLst>
          </p:cNvPr>
          <p:cNvSpPr>
            <a:spLocks noGrp="1" noChangeArrowheads="1"/>
          </p:cNvSpPr>
          <p:nvPr>
            <p:ph idx="1"/>
          </p:nvPr>
        </p:nvSpPr>
        <p:spPr>
          <a:xfrm>
            <a:off x="598298" y="4588877"/>
            <a:ext cx="8184278" cy="596282"/>
          </a:xfrm>
          <a:noFill/>
          <a:ln>
            <a:noFill/>
          </a:ln>
        </p:spPr>
        <p:txBody>
          <a:bodyPr lIns="137160" tIns="137160" anchor="t" anchorCtr="0"/>
          <a:lstStyle/>
          <a:p>
            <a:r>
              <a:rPr lang="en-US" sz="1400" i="1" dirty="0">
                <a:solidFill>
                  <a:schemeClr val="tx2"/>
                </a:solidFill>
              </a:rPr>
              <a:t>No significant difference in MR reduction outcomes between US and OUS Subjects</a:t>
            </a:r>
          </a:p>
        </p:txBody>
      </p:sp>
      <p:sp>
        <p:nvSpPr>
          <p:cNvPr id="35" name="Title 1">
            <a:extLst>
              <a:ext uri="{FF2B5EF4-FFF2-40B4-BE49-F238E27FC236}">
                <a16:creationId xmlns="" xmlns:a16="http://schemas.microsoft.com/office/drawing/2014/main" id="{42CC8FDB-91FE-440D-AF1F-68232D45ACCB}"/>
              </a:ext>
            </a:extLst>
          </p:cNvPr>
          <p:cNvSpPr>
            <a:spLocks noGrp="1"/>
          </p:cNvSpPr>
          <p:nvPr>
            <p:ph type="title"/>
          </p:nvPr>
        </p:nvSpPr>
        <p:spPr>
          <a:xfrm>
            <a:off x="508820" y="175786"/>
            <a:ext cx="8229600" cy="493563"/>
          </a:xfrm>
        </p:spPr>
        <p:txBody>
          <a:bodyPr>
            <a:normAutofit/>
          </a:bodyPr>
          <a:lstStyle/>
          <a:p>
            <a:r>
              <a:rPr lang="en-US" dirty="0"/>
              <a:t>ECL Adjudicated MR Severity – US vs. OUS</a:t>
            </a:r>
          </a:p>
        </p:txBody>
      </p:sp>
      <p:grpSp>
        <p:nvGrpSpPr>
          <p:cNvPr id="22" name="Group 21">
            <a:extLst>
              <a:ext uri="{FF2B5EF4-FFF2-40B4-BE49-F238E27FC236}">
                <a16:creationId xmlns="" xmlns:a16="http://schemas.microsoft.com/office/drawing/2014/main" id="{4B2E19E9-D8B0-45E0-A333-4E39FA798C00}"/>
              </a:ext>
            </a:extLst>
          </p:cNvPr>
          <p:cNvGrpSpPr/>
          <p:nvPr/>
        </p:nvGrpSpPr>
        <p:grpSpPr>
          <a:xfrm>
            <a:off x="259819" y="731731"/>
            <a:ext cx="8803078" cy="3982661"/>
            <a:chOff x="434253" y="731731"/>
            <a:chExt cx="8803078" cy="3982661"/>
          </a:xfrm>
        </p:grpSpPr>
        <p:grpSp>
          <p:nvGrpSpPr>
            <p:cNvPr id="45" name="Group 44">
              <a:extLst>
                <a:ext uri="{FF2B5EF4-FFF2-40B4-BE49-F238E27FC236}">
                  <a16:creationId xmlns="" xmlns:a16="http://schemas.microsoft.com/office/drawing/2014/main" id="{2F7EC685-31E1-40EE-8FB7-6459E06F2B5C}"/>
                </a:ext>
              </a:extLst>
            </p:cNvPr>
            <p:cNvGrpSpPr/>
            <p:nvPr/>
          </p:nvGrpSpPr>
          <p:grpSpPr>
            <a:xfrm>
              <a:off x="434253" y="731731"/>
              <a:ext cx="8803078" cy="3982661"/>
              <a:chOff x="438887" y="770231"/>
              <a:chExt cx="11745178" cy="3982661"/>
            </a:xfrm>
          </p:grpSpPr>
          <p:graphicFrame>
            <p:nvGraphicFramePr>
              <p:cNvPr id="8" name="Chart 7">
                <a:extLst>
                  <a:ext uri="{FF2B5EF4-FFF2-40B4-BE49-F238E27FC236}">
                    <a16:creationId xmlns="" xmlns:a16="http://schemas.microsoft.com/office/drawing/2014/main" id="{82153B51-713C-47BC-B202-3B4A8658AECA}"/>
                  </a:ext>
                </a:extLst>
              </p:cNvPr>
              <p:cNvGraphicFramePr/>
              <p:nvPr>
                <p:extLst/>
              </p:nvPr>
            </p:nvGraphicFramePr>
            <p:xfrm>
              <a:off x="438887" y="770231"/>
              <a:ext cx="10368816" cy="39826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 xmlns:a16="http://schemas.microsoft.com/office/drawing/2014/main" id="{4B31B45C-9E5D-4841-A94B-CB8B7C1C2594}"/>
                  </a:ext>
                </a:extLst>
              </p:cNvPr>
              <p:cNvSpPr txBox="1"/>
              <p:nvPr/>
            </p:nvSpPr>
            <p:spPr>
              <a:xfrm>
                <a:off x="4971516" y="2625086"/>
                <a:ext cx="94274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endParaRPr lang="en-US" sz="1200" i="0" dirty="0">
                  <a:solidFill>
                    <a:schemeClr val="tx2"/>
                  </a:solidFill>
                  <a:latin typeface="Calibri"/>
                  <a:ea typeface="+mn-ea"/>
                </a:endParaRPr>
              </a:p>
              <a:p>
                <a:pPr defTabSz="457200" fontAlgn="auto">
                  <a:spcBef>
                    <a:spcPts val="0"/>
                  </a:spcBef>
                  <a:spcAft>
                    <a:spcPts val="0"/>
                  </a:spcAft>
                </a:pPr>
                <a:r>
                  <a:rPr lang="en-US" sz="1200" i="0" dirty="0">
                    <a:solidFill>
                      <a:schemeClr val="tx2"/>
                    </a:solidFill>
                    <a:latin typeface="Calibri"/>
                    <a:ea typeface="+mn-ea"/>
                  </a:rPr>
                  <a:t>83.2%</a:t>
                </a:r>
              </a:p>
            </p:txBody>
          </p:sp>
          <p:sp>
            <p:nvSpPr>
              <p:cNvPr id="10" name="Left Bracket 9">
                <a:extLst>
                  <a:ext uri="{FF2B5EF4-FFF2-40B4-BE49-F238E27FC236}">
                    <a16:creationId xmlns="" xmlns:a16="http://schemas.microsoft.com/office/drawing/2014/main" id="{892FC48C-BB10-4FD3-92EC-ED60EBDAFD5E}"/>
                  </a:ext>
                </a:extLst>
              </p:cNvPr>
              <p:cNvSpPr/>
              <p:nvPr/>
            </p:nvSpPr>
            <p:spPr>
              <a:xfrm rot="10800000">
                <a:off x="4944147" y="1811892"/>
                <a:ext cx="60999" cy="207857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12" name="Straight Connector 11">
                <a:extLst>
                  <a:ext uri="{FF2B5EF4-FFF2-40B4-BE49-F238E27FC236}">
                    <a16:creationId xmlns="" xmlns:a16="http://schemas.microsoft.com/office/drawing/2014/main" id="{AC26B0B9-F394-4DB0-ACE4-69D2E23B1166}"/>
                  </a:ext>
                </a:extLst>
              </p:cNvPr>
              <p:cNvCxnSpPr>
                <a:cxnSpLocks/>
                <a:stCxn id="10" idx="1"/>
              </p:cNvCxnSpPr>
              <p:nvPr/>
            </p:nvCxnSpPr>
            <p:spPr bwMode="auto">
              <a:xfrm>
                <a:off x="5005146" y="2851179"/>
                <a:ext cx="7888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 xmlns:a16="http://schemas.microsoft.com/office/drawing/2014/main" id="{5989146A-4593-4474-B1BA-79E18F60876D}"/>
                  </a:ext>
                </a:extLst>
              </p:cNvPr>
              <p:cNvSpPr txBox="1"/>
              <p:nvPr/>
            </p:nvSpPr>
            <p:spPr>
              <a:xfrm>
                <a:off x="11120711" y="2430503"/>
                <a:ext cx="106335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98.3%</a:t>
                </a:r>
              </a:p>
            </p:txBody>
          </p:sp>
          <p:sp>
            <p:nvSpPr>
              <p:cNvPr id="15" name="Left Bracket 14">
                <a:extLst>
                  <a:ext uri="{FF2B5EF4-FFF2-40B4-BE49-F238E27FC236}">
                    <a16:creationId xmlns="" xmlns:a16="http://schemas.microsoft.com/office/drawing/2014/main" id="{8641BF33-82E6-4303-B2D9-4FC4B55368FE}"/>
                  </a:ext>
                </a:extLst>
              </p:cNvPr>
              <p:cNvSpPr/>
              <p:nvPr/>
            </p:nvSpPr>
            <p:spPr>
              <a:xfrm rot="10800000">
                <a:off x="11093203" y="1416394"/>
                <a:ext cx="60999" cy="246963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16" name="Straight Connector 15">
                <a:extLst>
                  <a:ext uri="{FF2B5EF4-FFF2-40B4-BE49-F238E27FC236}">
                    <a16:creationId xmlns="" xmlns:a16="http://schemas.microsoft.com/office/drawing/2014/main" id="{A0656CF1-41F6-4A9F-AB91-A7124081BC78}"/>
                  </a:ext>
                </a:extLst>
              </p:cNvPr>
              <p:cNvCxnSpPr>
                <a:cxnSpLocks/>
                <a:stCxn id="15" idx="1"/>
              </p:cNvCxnSpPr>
              <p:nvPr/>
            </p:nvCxnSpPr>
            <p:spPr bwMode="auto">
              <a:xfrm>
                <a:off x="11154201" y="2651211"/>
                <a:ext cx="6355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35">
              <a:extLst>
                <a:ext uri="{FF2B5EF4-FFF2-40B4-BE49-F238E27FC236}">
                  <a16:creationId xmlns="" xmlns:a16="http://schemas.microsoft.com/office/drawing/2014/main" id="{4DF0A8D6-2CC9-411F-BAF4-EE11DBF6498A}"/>
                </a:ext>
              </a:extLst>
            </p:cNvPr>
            <p:cNvSpPr txBox="1"/>
            <p:nvPr/>
          </p:nvSpPr>
          <p:spPr>
            <a:xfrm>
              <a:off x="935160" y="744269"/>
              <a:ext cx="340222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DE25E"/>
                  </a:solidFill>
                  <a:effectLst/>
                  <a:uLnTx/>
                  <a:uFillTx/>
                  <a:latin typeface="Calibri"/>
                  <a:ea typeface="+mn-ea"/>
                  <a:cs typeface="+mn-cs"/>
                </a:rPr>
                <a:t>US Subjects </a:t>
              </a:r>
              <a:r>
                <a:rPr lang="en-US" sz="1600" dirty="0">
                  <a:solidFill>
                    <a:srgbClr val="FDE25E"/>
                  </a:solidFill>
                  <a:latin typeface="Calibri"/>
                  <a:ea typeface="+mn-ea"/>
                  <a:cs typeface="+mn-cs"/>
                </a:rPr>
                <a:t>(N=208)</a:t>
              </a:r>
              <a:endParaRPr kumimoji="0" lang="en-US" sz="1600" b="1" i="1" u="none" strike="noStrike" kern="1200" cap="none" spc="0" normalizeH="0" baseline="0" noProof="0" dirty="0">
                <a:ln>
                  <a:noFill/>
                </a:ln>
                <a:solidFill>
                  <a:srgbClr val="FDE25E"/>
                </a:solidFill>
                <a:effectLst/>
                <a:uLnTx/>
                <a:uFillTx/>
                <a:latin typeface="Calibri"/>
                <a:ea typeface="+mn-ea"/>
                <a:cs typeface="+mn-cs"/>
              </a:endParaRPr>
            </a:p>
          </p:txBody>
        </p:sp>
        <p:sp>
          <p:nvSpPr>
            <p:cNvPr id="37" name="TextBox 36">
              <a:extLst>
                <a:ext uri="{FF2B5EF4-FFF2-40B4-BE49-F238E27FC236}">
                  <a16:creationId xmlns="" xmlns:a16="http://schemas.microsoft.com/office/drawing/2014/main" id="{BE96FE73-7A82-4783-8F35-6EE8C4BEC1B8}"/>
                </a:ext>
              </a:extLst>
            </p:cNvPr>
            <p:cNvSpPr txBox="1"/>
            <p:nvPr/>
          </p:nvSpPr>
          <p:spPr>
            <a:xfrm>
              <a:off x="5697001" y="778208"/>
              <a:ext cx="229595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FDE25E"/>
                  </a:solidFill>
                  <a:latin typeface="Calibri"/>
                  <a:ea typeface="+mn-ea"/>
                  <a:cs typeface="+mn-cs"/>
                </a:rPr>
                <a:t>OUS Subjects </a:t>
              </a:r>
              <a:r>
                <a:rPr kumimoji="0" lang="en-US" sz="1600" b="1" i="1" u="none" strike="noStrike" kern="1200" cap="none" spc="0" normalizeH="0" baseline="0" noProof="0" dirty="0">
                  <a:ln>
                    <a:noFill/>
                  </a:ln>
                  <a:solidFill>
                    <a:srgbClr val="FDE25E"/>
                  </a:solidFill>
                  <a:effectLst/>
                  <a:uLnTx/>
                  <a:uFillTx/>
                  <a:latin typeface="Calibri"/>
                  <a:ea typeface="+mn-ea"/>
                  <a:cs typeface="+mn-cs"/>
                </a:rPr>
                <a:t>(N=207)</a:t>
              </a:r>
            </a:p>
          </p:txBody>
        </p:sp>
        <p:sp>
          <p:nvSpPr>
            <p:cNvPr id="17" name="TextBox 16">
              <a:extLst>
                <a:ext uri="{FF2B5EF4-FFF2-40B4-BE49-F238E27FC236}">
                  <a16:creationId xmlns="" xmlns:a16="http://schemas.microsoft.com/office/drawing/2014/main" id="{CEEFA1C8-C6E3-4F21-9284-EF5EF76471DE}"/>
                </a:ext>
              </a:extLst>
            </p:cNvPr>
            <p:cNvSpPr txBox="1"/>
            <p:nvPr/>
          </p:nvSpPr>
          <p:spPr>
            <a:xfrm>
              <a:off x="4489667" y="2427309"/>
              <a:ext cx="71476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96.2%</a:t>
              </a:r>
            </a:p>
          </p:txBody>
        </p:sp>
        <p:sp>
          <p:nvSpPr>
            <p:cNvPr id="18" name="Left Bracket 17">
              <a:extLst>
                <a:ext uri="{FF2B5EF4-FFF2-40B4-BE49-F238E27FC236}">
                  <a16:creationId xmlns="" xmlns:a16="http://schemas.microsoft.com/office/drawing/2014/main" id="{D965E528-CD33-4077-BC85-F26E661CA6C8}"/>
                </a:ext>
              </a:extLst>
            </p:cNvPr>
            <p:cNvSpPr/>
            <p:nvPr/>
          </p:nvSpPr>
          <p:spPr>
            <a:xfrm rot="10800000">
              <a:off x="4452529" y="1421492"/>
              <a:ext cx="45721" cy="243047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9" name="Straight Connector 18">
              <a:extLst>
                <a:ext uri="{FF2B5EF4-FFF2-40B4-BE49-F238E27FC236}">
                  <a16:creationId xmlns="" xmlns:a16="http://schemas.microsoft.com/office/drawing/2014/main" id="{8C5C6D54-5C88-4385-BC18-785E7ACBC92E}"/>
                </a:ext>
              </a:extLst>
            </p:cNvPr>
            <p:cNvCxnSpPr>
              <a:cxnSpLocks/>
              <a:stCxn id="18" idx="1"/>
            </p:cNvCxnSpPr>
            <p:nvPr/>
          </p:nvCxnSpPr>
          <p:spPr bwMode="auto">
            <a:xfrm>
              <a:off x="4498250" y="2636730"/>
              <a:ext cx="5000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 xmlns:a16="http://schemas.microsoft.com/office/drawing/2014/main" id="{674EB5D9-D6CF-43CF-99E1-B166EA157C56}"/>
                </a:ext>
              </a:extLst>
            </p:cNvPr>
            <p:cNvCxnSpPr/>
            <p:nvPr/>
          </p:nvCxnSpPr>
          <p:spPr bwMode="auto">
            <a:xfrm>
              <a:off x="3801669" y="1422301"/>
              <a:ext cx="597315"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Box 27">
            <a:extLst>
              <a:ext uri="{FF2B5EF4-FFF2-40B4-BE49-F238E27FC236}">
                <a16:creationId xmlns="" xmlns:a16="http://schemas.microsoft.com/office/drawing/2014/main" id="{7D4F2D6C-0368-4B1A-8B80-69961B2BDD00}"/>
              </a:ext>
            </a:extLst>
          </p:cNvPr>
          <p:cNvSpPr txBox="1"/>
          <p:nvPr/>
        </p:nvSpPr>
        <p:spPr>
          <a:xfrm>
            <a:off x="7622633" y="2492228"/>
            <a:ext cx="706591"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endParaRPr lang="en-US" sz="1200" i="0" dirty="0">
              <a:solidFill>
                <a:schemeClr val="tx2"/>
              </a:solidFill>
              <a:latin typeface="Calibri"/>
              <a:ea typeface="+mn-ea"/>
            </a:endParaRPr>
          </a:p>
          <a:p>
            <a:pPr defTabSz="457200" fontAlgn="auto">
              <a:spcBef>
                <a:spcPts val="0"/>
              </a:spcBef>
              <a:spcAft>
                <a:spcPts val="0"/>
              </a:spcAft>
            </a:pPr>
            <a:r>
              <a:rPr lang="en-US" sz="1200" i="0" dirty="0">
                <a:solidFill>
                  <a:schemeClr val="tx2"/>
                </a:solidFill>
                <a:latin typeface="Calibri"/>
                <a:ea typeface="+mn-ea"/>
              </a:rPr>
              <a:t>90.6%</a:t>
            </a:r>
          </a:p>
        </p:txBody>
      </p:sp>
      <p:sp>
        <p:nvSpPr>
          <p:cNvPr id="29" name="Left Bracket 28">
            <a:extLst>
              <a:ext uri="{FF2B5EF4-FFF2-40B4-BE49-F238E27FC236}">
                <a16:creationId xmlns="" xmlns:a16="http://schemas.microsoft.com/office/drawing/2014/main" id="{E5FDA07B-51B3-4FAC-A0DE-AB84440FDEF2}"/>
              </a:ext>
            </a:extLst>
          </p:cNvPr>
          <p:cNvSpPr/>
          <p:nvPr/>
        </p:nvSpPr>
        <p:spPr>
          <a:xfrm rot="10800000">
            <a:off x="7607701" y="1580147"/>
            <a:ext cx="45723" cy="2266510"/>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30" name="Straight Connector 29">
            <a:extLst>
              <a:ext uri="{FF2B5EF4-FFF2-40B4-BE49-F238E27FC236}">
                <a16:creationId xmlns="" xmlns:a16="http://schemas.microsoft.com/office/drawing/2014/main" id="{073F2B32-6671-4B3D-9BB9-A1F9BE0617D5}"/>
              </a:ext>
            </a:extLst>
          </p:cNvPr>
          <p:cNvCxnSpPr>
            <a:cxnSpLocks/>
            <a:stCxn id="29" idx="1"/>
          </p:cNvCxnSpPr>
          <p:nvPr/>
        </p:nvCxnSpPr>
        <p:spPr bwMode="auto">
          <a:xfrm>
            <a:off x="7653424" y="2713402"/>
            <a:ext cx="50647"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 xmlns:a16="http://schemas.microsoft.com/office/drawing/2014/main" id="{886A69A2-97DD-46C6-B126-A267D9CF8574}"/>
              </a:ext>
            </a:extLst>
          </p:cNvPr>
          <p:cNvCxnSpPr/>
          <p:nvPr/>
        </p:nvCxnSpPr>
        <p:spPr bwMode="auto">
          <a:xfrm>
            <a:off x="7596300" y="1377894"/>
            <a:ext cx="597315"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 xmlns:a16="http://schemas.microsoft.com/office/drawing/2014/main" id="{E6D9E898-6CB0-4EA8-AE93-08CAB760F6D3}"/>
              </a:ext>
            </a:extLst>
          </p:cNvPr>
          <p:cNvCxnSpPr/>
          <p:nvPr/>
        </p:nvCxnSpPr>
        <p:spPr bwMode="auto">
          <a:xfrm>
            <a:off x="7808586" y="3864589"/>
            <a:ext cx="59731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420964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B7530-D0EB-4BB3-A6ED-E83161B6D2EB}"/>
              </a:ext>
            </a:extLst>
          </p:cNvPr>
          <p:cNvSpPr>
            <a:spLocks noGrp="1"/>
          </p:cNvSpPr>
          <p:nvPr>
            <p:ph type="title"/>
          </p:nvPr>
        </p:nvSpPr>
        <p:spPr>
          <a:xfrm>
            <a:off x="385192" y="0"/>
            <a:ext cx="8229600" cy="815450"/>
          </a:xfrm>
        </p:spPr>
        <p:txBody>
          <a:bodyPr>
            <a:noAutofit/>
          </a:bodyPr>
          <a:lstStyle/>
          <a:p>
            <a:r>
              <a:rPr lang="en-US" sz="3200" dirty="0"/>
              <a:t>ECL Adjudicated Baseline Echo Parameters – </a:t>
            </a:r>
            <a:r>
              <a:rPr lang="en-US" sz="3200" kern="1200" dirty="0"/>
              <a:t>Mean ± SD, </a:t>
            </a:r>
            <a:r>
              <a:rPr lang="en-US" sz="3200" dirty="0"/>
              <a:t>Range</a:t>
            </a:r>
          </a:p>
        </p:txBody>
      </p:sp>
      <p:graphicFrame>
        <p:nvGraphicFramePr>
          <p:cNvPr id="7" name="Content Placeholder 3">
            <a:extLst>
              <a:ext uri="{FF2B5EF4-FFF2-40B4-BE49-F238E27FC236}">
                <a16:creationId xmlns="" xmlns:a16="http://schemas.microsoft.com/office/drawing/2014/main" id="{3ED16C0A-DF55-4B20-84F9-367B80D3A9C2}"/>
              </a:ext>
            </a:extLst>
          </p:cNvPr>
          <p:cNvGraphicFramePr>
            <a:graphicFrameLocks noGrp="1"/>
          </p:cNvGraphicFramePr>
          <p:nvPr>
            <p:ph idx="1"/>
            <p:extLst>
              <p:ext uri="{D42A27DB-BD31-4B8C-83A1-F6EECF244321}">
                <p14:modId xmlns:p14="http://schemas.microsoft.com/office/powerpoint/2010/main" val="2738834903"/>
              </p:ext>
            </p:extLst>
          </p:nvPr>
        </p:nvGraphicFramePr>
        <p:xfrm>
          <a:off x="573033" y="1346558"/>
          <a:ext cx="7997934" cy="3314200"/>
        </p:xfrm>
        <a:graphic>
          <a:graphicData uri="http://schemas.openxmlformats.org/drawingml/2006/table">
            <a:tbl>
              <a:tblPr firstRow="1" bandRow="1">
                <a:tableStyleId>{D7AC3CCA-C797-4891-BE02-D94E43425B78}</a:tableStyleId>
              </a:tblPr>
              <a:tblGrid>
                <a:gridCol w="5793687">
                  <a:extLst>
                    <a:ext uri="{9D8B030D-6E8A-4147-A177-3AD203B41FA5}">
                      <a16:colId xmlns="" xmlns:a16="http://schemas.microsoft.com/office/drawing/2014/main" val="152426097"/>
                    </a:ext>
                  </a:extLst>
                </a:gridCol>
                <a:gridCol w="2204247">
                  <a:extLst>
                    <a:ext uri="{9D8B030D-6E8A-4147-A177-3AD203B41FA5}">
                      <a16:colId xmlns="" xmlns:a16="http://schemas.microsoft.com/office/drawing/2014/main" val="2483092700"/>
                    </a:ext>
                  </a:extLst>
                </a:gridCol>
              </a:tblGrid>
              <a:tr h="414448">
                <a:tc>
                  <a:txBody>
                    <a:bodyPr/>
                    <a:lstStyle/>
                    <a:p>
                      <a:r>
                        <a:rPr lang="en-US" sz="1300" b="1" kern="1200" dirty="0">
                          <a:solidFill>
                            <a:schemeClr val="bg1"/>
                          </a:solidFill>
                          <a:effectLst/>
                        </a:rPr>
                        <a:t>Effective Regurgitant Orifice Area (EROA, cm</a:t>
                      </a:r>
                      <a:r>
                        <a:rPr lang="en-US" sz="1300" b="1" kern="1200" baseline="30000" dirty="0">
                          <a:solidFill>
                            <a:schemeClr val="bg1"/>
                          </a:solidFill>
                          <a:effectLst/>
                        </a:rPr>
                        <a:t>2</a:t>
                      </a:r>
                      <a:r>
                        <a:rPr lang="en-US" sz="1300" b="1" kern="1200" dirty="0">
                          <a:solidFill>
                            <a:schemeClr val="bg1"/>
                          </a:solidFill>
                          <a:effectLst/>
                        </a:rPr>
                        <a:t>)                  </a:t>
                      </a:r>
                      <a:r>
                        <a:rPr lang="en-US" sz="1300" b="0" kern="1200" dirty="0">
                          <a:solidFill>
                            <a:schemeClr val="bg1"/>
                          </a:solidFill>
                          <a:effectLst/>
                        </a:rPr>
                        <a:t>Mean ± SD (n) </a:t>
                      </a:r>
                    </a:p>
                    <a:p>
                      <a:r>
                        <a:rPr lang="en-US" sz="1300" b="0" kern="1200" dirty="0">
                          <a:solidFill>
                            <a:schemeClr val="bg1"/>
                          </a:solidFill>
                          <a:effectLst/>
                        </a:rPr>
                        <a:t>                                                                                             Range (Min, Max)</a:t>
                      </a:r>
                      <a:endParaRPr lang="en-US" sz="1300" b="0" dirty="0">
                        <a:solidFill>
                          <a:schemeClr val="bg1"/>
                        </a:solidFill>
                      </a:endParaRPr>
                    </a:p>
                  </a:txBody>
                  <a:tcPr anchor="ctr"/>
                </a:tc>
                <a:tc>
                  <a:txBody>
                    <a:bodyPr/>
                    <a:lstStyle/>
                    <a:p>
                      <a:pPr algn="l"/>
                      <a:r>
                        <a:rPr lang="en-US" sz="1300" b="0" dirty="0">
                          <a:solidFill>
                            <a:schemeClr val="bg1"/>
                          </a:solidFill>
                        </a:rPr>
                        <a:t>0.40 ± 0.21 (282)</a:t>
                      </a:r>
                    </a:p>
                    <a:p>
                      <a:pPr algn="l"/>
                      <a:r>
                        <a:rPr lang="en-US" sz="1300" b="0" dirty="0">
                          <a:solidFill>
                            <a:schemeClr val="bg1"/>
                          </a:solidFill>
                        </a:rPr>
                        <a:t>(0.06, 1.52) </a:t>
                      </a:r>
                    </a:p>
                  </a:txBody>
                  <a:tcPr anchor="ctr"/>
                </a:tc>
                <a:extLst>
                  <a:ext uri="{0D108BD9-81ED-4DB2-BD59-A6C34878D82A}">
                    <a16:rowId xmlns="" xmlns:a16="http://schemas.microsoft.com/office/drawing/2014/main" val="2901024921"/>
                  </a:ext>
                </a:extLst>
              </a:tr>
              <a:tr h="450738">
                <a:tc>
                  <a:txBody>
                    <a:bodyPr/>
                    <a:lstStyle/>
                    <a:p>
                      <a:r>
                        <a:rPr lang="en-US" sz="1300" b="1" kern="1200" dirty="0">
                          <a:solidFill>
                            <a:schemeClr val="bg1"/>
                          </a:solidFill>
                          <a:effectLst/>
                        </a:rPr>
                        <a:t>Mean Mitral Gradient (mean MVG, mmHg)                           </a:t>
                      </a:r>
                      <a:r>
                        <a:rPr lang="en-US" sz="1300" kern="1200" dirty="0">
                          <a:solidFill>
                            <a:schemeClr val="bg1"/>
                          </a:solidFill>
                          <a:effectLst/>
                        </a:rPr>
                        <a:t>Mean ± SD (n) </a:t>
                      </a:r>
                    </a:p>
                    <a:p>
                      <a:r>
                        <a:rPr lang="en-US" sz="1300" kern="1200" dirty="0">
                          <a:solidFill>
                            <a:schemeClr val="bg1"/>
                          </a:solidFill>
                          <a:effectLst/>
                        </a:rPr>
                        <a:t>                                                                                             Range (Min, Max)</a:t>
                      </a:r>
                      <a:endParaRPr lang="en-US" sz="1300" b="0" dirty="0">
                        <a:solidFill>
                          <a:schemeClr val="bg1"/>
                        </a:solidFill>
                      </a:endParaRPr>
                    </a:p>
                  </a:txBody>
                  <a:tcPr anchor="ctr"/>
                </a:tc>
                <a:tc>
                  <a:txBody>
                    <a:bodyPr/>
                    <a:lstStyle/>
                    <a:p>
                      <a:pPr algn="l"/>
                      <a:r>
                        <a:rPr lang="en-US" sz="1300" kern="1200" dirty="0">
                          <a:solidFill>
                            <a:schemeClr val="bg1"/>
                          </a:solidFill>
                          <a:effectLst/>
                        </a:rPr>
                        <a:t>2.47 ± 1.36 (323)</a:t>
                      </a:r>
                    </a:p>
                    <a:p>
                      <a:pPr algn="l"/>
                      <a:r>
                        <a:rPr lang="en-US" sz="1300" kern="1200" dirty="0">
                          <a:solidFill>
                            <a:schemeClr val="bg1"/>
                          </a:solidFill>
                          <a:effectLst/>
                          <a:latin typeface="+mn-lt"/>
                          <a:ea typeface="+mn-ea"/>
                          <a:cs typeface="+mn-cs"/>
                        </a:rPr>
                        <a:t>(0.38, 10.89) </a:t>
                      </a:r>
                      <a:r>
                        <a:rPr lang="en-US" sz="1300" kern="1200" dirty="0">
                          <a:solidFill>
                            <a:schemeClr val="bg1"/>
                          </a:solidFill>
                          <a:effectLst/>
                        </a:rPr>
                        <a:t> </a:t>
                      </a:r>
                      <a:endParaRPr lang="en-US" sz="1300" b="0" dirty="0">
                        <a:solidFill>
                          <a:schemeClr val="bg1"/>
                        </a:solidFill>
                        <a:latin typeface="+mj-lt"/>
                      </a:endParaRPr>
                    </a:p>
                  </a:txBody>
                  <a:tcPr anchor="ctr"/>
                </a:tc>
                <a:extLst>
                  <a:ext uri="{0D108BD9-81ED-4DB2-BD59-A6C34878D82A}">
                    <a16:rowId xmlns="" xmlns:a16="http://schemas.microsoft.com/office/drawing/2014/main" val="3862708242"/>
                  </a:ext>
                </a:extLst>
              </a:tr>
              <a:tr h="482376">
                <a:tc>
                  <a:txBody>
                    <a:bodyPr/>
                    <a:lstStyle/>
                    <a:p>
                      <a:r>
                        <a:rPr lang="en-US" sz="1300" b="1" kern="1200" dirty="0">
                          <a:solidFill>
                            <a:schemeClr val="bg1"/>
                          </a:solidFill>
                          <a:effectLst/>
                        </a:rPr>
                        <a:t>Left Ventricular Ejection Fraction (LVEF, %)                         </a:t>
                      </a:r>
                      <a:r>
                        <a:rPr lang="en-US" sz="1300" kern="1200" dirty="0">
                          <a:solidFill>
                            <a:schemeClr val="bg1"/>
                          </a:solidFill>
                          <a:effectLst/>
                        </a:rPr>
                        <a:t>Mean ± SD (n) </a:t>
                      </a:r>
                    </a:p>
                    <a:p>
                      <a:r>
                        <a:rPr lang="en-US" sz="1300" kern="1200" dirty="0">
                          <a:solidFill>
                            <a:schemeClr val="bg1"/>
                          </a:solidFill>
                          <a:effectLst/>
                        </a:rPr>
                        <a:t>                                                                                             Range (Min, Max)</a:t>
                      </a:r>
                      <a:endParaRPr lang="en-US" sz="1300" b="0" dirty="0">
                        <a:solidFill>
                          <a:schemeClr val="bg1"/>
                        </a:solidFill>
                      </a:endParaRPr>
                    </a:p>
                  </a:txBody>
                  <a:tcPr anchor="ctr"/>
                </a:tc>
                <a:tc>
                  <a:txBody>
                    <a:bodyPr/>
                    <a:lstStyle/>
                    <a:p>
                      <a:pPr algn="l"/>
                      <a:r>
                        <a:rPr lang="en-US" sz="1300" kern="1200" dirty="0">
                          <a:solidFill>
                            <a:schemeClr val="bg1"/>
                          </a:solidFill>
                          <a:effectLst/>
                        </a:rPr>
                        <a:t>62 ± 10 (390)</a:t>
                      </a:r>
                    </a:p>
                    <a:p>
                      <a:pPr algn="l"/>
                      <a:r>
                        <a:rPr lang="en-US" sz="1300" kern="1200" dirty="0">
                          <a:solidFill>
                            <a:schemeClr val="bg1"/>
                          </a:solidFill>
                          <a:effectLst/>
                        </a:rPr>
                        <a:t> </a:t>
                      </a:r>
                      <a:r>
                        <a:rPr lang="en-US" sz="1300" kern="1200" dirty="0">
                          <a:solidFill>
                            <a:schemeClr val="bg1"/>
                          </a:solidFill>
                          <a:effectLst/>
                          <a:latin typeface="+mn-lt"/>
                          <a:ea typeface="+mn-ea"/>
                          <a:cs typeface="+mn-cs"/>
                        </a:rPr>
                        <a:t>(15.44, 81.63) </a:t>
                      </a:r>
                      <a:endParaRPr lang="en-US" sz="1300" b="0" dirty="0">
                        <a:solidFill>
                          <a:schemeClr val="bg1"/>
                        </a:solidFill>
                        <a:latin typeface="+mj-lt"/>
                      </a:endParaRPr>
                    </a:p>
                  </a:txBody>
                  <a:tcPr anchor="ctr"/>
                </a:tc>
                <a:extLst>
                  <a:ext uri="{0D108BD9-81ED-4DB2-BD59-A6C34878D82A}">
                    <a16:rowId xmlns="" xmlns:a16="http://schemas.microsoft.com/office/drawing/2014/main" val="1530731727"/>
                  </a:ext>
                </a:extLst>
              </a:tr>
              <a:tr h="426433">
                <a:tc>
                  <a:txBody>
                    <a:bodyPr/>
                    <a:lstStyle/>
                    <a:p>
                      <a:pPr marL="0" marR="0">
                        <a:spcBef>
                          <a:spcPts val="0"/>
                        </a:spcBef>
                        <a:spcAft>
                          <a:spcPts val="0"/>
                        </a:spcAft>
                      </a:pPr>
                      <a:r>
                        <a:rPr lang="en-US" sz="1300" kern="1200" dirty="0">
                          <a:solidFill>
                            <a:schemeClr val="bg1"/>
                          </a:solidFill>
                          <a:effectLst/>
                        </a:rPr>
                        <a:t> </a:t>
                      </a:r>
                      <a:r>
                        <a:rPr lang="en-US" sz="1300" b="1" kern="1200" dirty="0">
                          <a:solidFill>
                            <a:schemeClr val="bg1"/>
                          </a:solidFill>
                          <a:effectLst/>
                        </a:rPr>
                        <a:t>Left Ventricle End Systolic Diameter (LVESD, mm)               </a:t>
                      </a:r>
                      <a:r>
                        <a:rPr lang="en-US" sz="1300" kern="1200" dirty="0">
                          <a:solidFill>
                            <a:schemeClr val="bg1"/>
                          </a:solidFill>
                          <a:effectLst/>
                        </a:rPr>
                        <a:t>Mean ± SD (n) </a:t>
                      </a:r>
                    </a:p>
                    <a:p>
                      <a:r>
                        <a:rPr lang="en-US" sz="1300" kern="1200" dirty="0">
                          <a:solidFill>
                            <a:schemeClr val="bg1"/>
                          </a:solidFill>
                          <a:effectLst/>
                        </a:rPr>
                        <a:t>                                                                                               Range (Min, Max)</a:t>
                      </a:r>
                      <a:endParaRPr lang="en-US" sz="1300" b="0" dirty="0">
                        <a:solidFill>
                          <a:schemeClr val="bg1"/>
                        </a:solidFill>
                      </a:endParaRPr>
                    </a:p>
                  </a:txBody>
                  <a:tcPr marL="31750" marR="31750" marT="31750" marB="31750" anchor="ctr"/>
                </a:tc>
                <a:tc>
                  <a:txBody>
                    <a:bodyPr/>
                    <a:lstStyle/>
                    <a:p>
                      <a:pPr marL="0" marR="0" algn="l">
                        <a:spcBef>
                          <a:spcPts val="0"/>
                        </a:spcBef>
                        <a:spcAft>
                          <a:spcPts val="0"/>
                        </a:spcAft>
                      </a:pPr>
                      <a:r>
                        <a:rPr lang="en-US" sz="1300" kern="1200" dirty="0">
                          <a:solidFill>
                            <a:schemeClr val="bg1"/>
                          </a:solidFill>
                          <a:effectLst/>
                        </a:rPr>
                        <a:t>35.4 ± 7.7 (401) </a:t>
                      </a:r>
                    </a:p>
                    <a:p>
                      <a:pPr marL="0" marR="0" algn="l">
                        <a:spcBef>
                          <a:spcPts val="0"/>
                        </a:spcBef>
                        <a:spcAft>
                          <a:spcPts val="0"/>
                        </a:spcAft>
                      </a:pPr>
                      <a:r>
                        <a:rPr lang="en-US" sz="1300" kern="1200" dirty="0">
                          <a:solidFill>
                            <a:schemeClr val="bg1"/>
                          </a:solidFill>
                          <a:effectLst/>
                          <a:latin typeface="+mn-lt"/>
                          <a:ea typeface="+mn-ea"/>
                          <a:cs typeface="+mn-cs"/>
                        </a:rPr>
                        <a:t>(20.9, 62.5)</a:t>
                      </a:r>
                      <a:endParaRPr lang="en-US" sz="1300" b="0" dirty="0">
                        <a:solidFill>
                          <a:schemeClr val="bg1"/>
                        </a:solidFill>
                        <a:effectLst/>
                        <a:latin typeface="+mj-lt"/>
                        <a:ea typeface="Times New Roman" panose="02020603050405020304" pitchFamily="18" charset="0"/>
                      </a:endParaRPr>
                    </a:p>
                  </a:txBody>
                  <a:tcPr marL="31750" marR="31750" marT="31750" marB="31750" anchor="ctr"/>
                </a:tc>
                <a:extLst>
                  <a:ext uri="{0D108BD9-81ED-4DB2-BD59-A6C34878D82A}">
                    <a16:rowId xmlns="" xmlns:a16="http://schemas.microsoft.com/office/drawing/2014/main" val="1227013433"/>
                  </a:ext>
                </a:extLst>
              </a:tr>
              <a:tr h="440291">
                <a:tc>
                  <a:txBody>
                    <a:bodyPr/>
                    <a:lstStyle/>
                    <a:p>
                      <a:pPr marL="0" marR="0">
                        <a:spcBef>
                          <a:spcPts val="0"/>
                        </a:spcBef>
                        <a:spcAft>
                          <a:spcPts val="0"/>
                        </a:spcAft>
                      </a:pPr>
                      <a:r>
                        <a:rPr lang="en-US" sz="1300" kern="1200" dirty="0">
                          <a:solidFill>
                            <a:schemeClr val="bg1"/>
                          </a:solidFill>
                          <a:effectLst/>
                        </a:rPr>
                        <a:t> </a:t>
                      </a:r>
                      <a:r>
                        <a:rPr lang="en-US" sz="1300" b="1" kern="1200" dirty="0">
                          <a:solidFill>
                            <a:schemeClr val="bg1"/>
                          </a:solidFill>
                          <a:effectLst/>
                        </a:rPr>
                        <a:t>Left Ventricle End Diastolic Diameter LVEDD, mm)              </a:t>
                      </a:r>
                      <a:r>
                        <a:rPr lang="en-US" sz="1300" kern="1200" dirty="0">
                          <a:solidFill>
                            <a:schemeClr val="bg1"/>
                          </a:solidFill>
                          <a:effectLst/>
                        </a:rPr>
                        <a:t>Mean ± SD (n) </a:t>
                      </a:r>
                    </a:p>
                    <a:p>
                      <a:r>
                        <a:rPr lang="en-US" sz="1300" kern="1200" dirty="0">
                          <a:solidFill>
                            <a:schemeClr val="bg1"/>
                          </a:solidFill>
                          <a:effectLst/>
                        </a:rPr>
                        <a:t>                                                                                               Range (Min, Max)</a:t>
                      </a:r>
                      <a:endParaRPr lang="en-US" sz="1300" b="0" dirty="0">
                        <a:solidFill>
                          <a:schemeClr val="bg1"/>
                        </a:solidFill>
                      </a:endParaRPr>
                    </a:p>
                  </a:txBody>
                  <a:tcPr marL="31750" marR="31750" marT="31750" marB="31750" anchor="ctr"/>
                </a:tc>
                <a:tc>
                  <a:txBody>
                    <a:bodyPr/>
                    <a:lstStyle/>
                    <a:p>
                      <a:pPr marL="0" marR="0" algn="l">
                        <a:spcBef>
                          <a:spcPts val="0"/>
                        </a:spcBef>
                        <a:spcAft>
                          <a:spcPts val="0"/>
                        </a:spcAft>
                      </a:pPr>
                      <a:r>
                        <a:rPr lang="en-US" sz="1300" kern="1200" dirty="0">
                          <a:solidFill>
                            <a:schemeClr val="bg1"/>
                          </a:solidFill>
                          <a:effectLst/>
                        </a:rPr>
                        <a:t>52.0 ± 6.6 (403) </a:t>
                      </a:r>
                    </a:p>
                    <a:p>
                      <a:pPr marL="0" marR="0" algn="l">
                        <a:spcBef>
                          <a:spcPts val="0"/>
                        </a:spcBef>
                        <a:spcAft>
                          <a:spcPts val="0"/>
                        </a:spcAft>
                      </a:pPr>
                      <a:r>
                        <a:rPr lang="en-US" sz="1300" kern="1200" dirty="0">
                          <a:solidFill>
                            <a:schemeClr val="bg1"/>
                          </a:solidFill>
                          <a:effectLst/>
                          <a:latin typeface="+mn-lt"/>
                          <a:ea typeface="+mn-ea"/>
                          <a:cs typeface="+mn-cs"/>
                        </a:rPr>
                        <a:t>(35.6, 79.2) </a:t>
                      </a:r>
                      <a:endParaRPr lang="en-US" sz="1300" b="0" dirty="0">
                        <a:solidFill>
                          <a:schemeClr val="bg1"/>
                        </a:solidFill>
                        <a:effectLst/>
                        <a:latin typeface="+mj-lt"/>
                        <a:ea typeface="Times New Roman" panose="02020603050405020304" pitchFamily="18" charset="0"/>
                      </a:endParaRPr>
                    </a:p>
                  </a:txBody>
                  <a:tcPr marL="31750" marR="31750" marT="31750" marB="31750" anchor="ctr"/>
                </a:tc>
                <a:extLst>
                  <a:ext uri="{0D108BD9-81ED-4DB2-BD59-A6C34878D82A}">
                    <a16:rowId xmlns="" xmlns:a16="http://schemas.microsoft.com/office/drawing/2014/main" val="1144936927"/>
                  </a:ext>
                </a:extLst>
              </a:tr>
              <a:tr h="426433">
                <a:tc>
                  <a:txBody>
                    <a:bodyPr/>
                    <a:lstStyle/>
                    <a:p>
                      <a:pPr marL="0" marR="0">
                        <a:spcBef>
                          <a:spcPts val="0"/>
                        </a:spcBef>
                        <a:spcAft>
                          <a:spcPts val="0"/>
                        </a:spcAft>
                      </a:pPr>
                      <a:r>
                        <a:rPr lang="en-US" sz="1300" kern="1200" dirty="0">
                          <a:solidFill>
                            <a:schemeClr val="bg1"/>
                          </a:solidFill>
                          <a:effectLst/>
                        </a:rPr>
                        <a:t> </a:t>
                      </a:r>
                      <a:r>
                        <a:rPr lang="en-US" sz="1300" b="1" kern="1200" dirty="0">
                          <a:solidFill>
                            <a:schemeClr val="bg1"/>
                          </a:solidFill>
                          <a:effectLst/>
                        </a:rPr>
                        <a:t>Left Ventricle End Systolic Volume (LVESV, mL)                   </a:t>
                      </a:r>
                      <a:r>
                        <a:rPr lang="en-US" sz="1300" kern="1200" dirty="0">
                          <a:solidFill>
                            <a:schemeClr val="bg1"/>
                          </a:solidFill>
                          <a:effectLst/>
                        </a:rPr>
                        <a:t>Mean ± SD (n) </a:t>
                      </a:r>
                    </a:p>
                    <a:p>
                      <a:r>
                        <a:rPr lang="en-US" sz="1300" kern="1200" dirty="0">
                          <a:solidFill>
                            <a:schemeClr val="bg1"/>
                          </a:solidFill>
                          <a:effectLst/>
                        </a:rPr>
                        <a:t>                                                                                               Range (Min, Max)</a:t>
                      </a:r>
                      <a:endParaRPr lang="en-US" sz="1300" b="0" dirty="0">
                        <a:solidFill>
                          <a:schemeClr val="bg1"/>
                        </a:solidFill>
                      </a:endParaRPr>
                    </a:p>
                  </a:txBody>
                  <a:tcPr marL="31750" marR="31750" marT="31750" marB="31750" anchor="ctr"/>
                </a:tc>
                <a:tc>
                  <a:txBody>
                    <a:bodyPr/>
                    <a:lstStyle/>
                    <a:p>
                      <a:pPr marL="0" marR="0" algn="l">
                        <a:spcBef>
                          <a:spcPts val="0"/>
                        </a:spcBef>
                        <a:spcAft>
                          <a:spcPts val="0"/>
                        </a:spcAft>
                      </a:pPr>
                      <a:r>
                        <a:rPr lang="en-US" sz="1300" kern="1200" dirty="0">
                          <a:solidFill>
                            <a:schemeClr val="bg1"/>
                          </a:solidFill>
                          <a:effectLst/>
                        </a:rPr>
                        <a:t>47.9 ± 30.4 (390) </a:t>
                      </a:r>
                    </a:p>
                    <a:p>
                      <a:pPr marL="0" marR="0" algn="l">
                        <a:spcBef>
                          <a:spcPts val="0"/>
                        </a:spcBef>
                        <a:spcAft>
                          <a:spcPts val="0"/>
                        </a:spcAft>
                      </a:pPr>
                      <a:r>
                        <a:rPr lang="en-US" sz="1300" kern="1200" dirty="0">
                          <a:solidFill>
                            <a:schemeClr val="bg1"/>
                          </a:solidFill>
                          <a:effectLst/>
                          <a:latin typeface="+mn-lt"/>
                          <a:ea typeface="+mn-ea"/>
                          <a:cs typeface="+mn-cs"/>
                        </a:rPr>
                        <a:t>(11.89, 278.49) </a:t>
                      </a:r>
                      <a:endParaRPr lang="en-US" sz="1300" b="0" dirty="0">
                        <a:solidFill>
                          <a:schemeClr val="bg1"/>
                        </a:solidFill>
                        <a:effectLst/>
                        <a:latin typeface="+mj-lt"/>
                        <a:ea typeface="Times New Roman" panose="02020603050405020304" pitchFamily="18" charset="0"/>
                      </a:endParaRPr>
                    </a:p>
                  </a:txBody>
                  <a:tcPr marL="31750" marR="31750" marT="31750" marB="31750" anchor="ctr"/>
                </a:tc>
                <a:extLst>
                  <a:ext uri="{0D108BD9-81ED-4DB2-BD59-A6C34878D82A}">
                    <a16:rowId xmlns="" xmlns:a16="http://schemas.microsoft.com/office/drawing/2014/main" val="2563084821"/>
                  </a:ext>
                </a:extLst>
              </a:tr>
              <a:tr h="471940">
                <a:tc>
                  <a:txBody>
                    <a:bodyPr/>
                    <a:lstStyle/>
                    <a:p>
                      <a:pPr marL="0" marR="0">
                        <a:spcBef>
                          <a:spcPts val="0"/>
                        </a:spcBef>
                        <a:spcAft>
                          <a:spcPts val="0"/>
                        </a:spcAft>
                      </a:pPr>
                      <a:r>
                        <a:rPr lang="en-US" sz="1300" b="1" kern="1200" dirty="0">
                          <a:solidFill>
                            <a:schemeClr val="bg1"/>
                          </a:solidFill>
                          <a:effectLst/>
                        </a:rPr>
                        <a:t>Left Ventricle End Diastolic Volume (LVEDV, mL)                  </a:t>
                      </a:r>
                      <a:r>
                        <a:rPr lang="en-US" sz="1300" kern="1200" dirty="0">
                          <a:solidFill>
                            <a:schemeClr val="bg1"/>
                          </a:solidFill>
                          <a:effectLst/>
                        </a:rPr>
                        <a:t>Mean ± SD (n) </a:t>
                      </a:r>
                    </a:p>
                    <a:p>
                      <a:pPr algn="r"/>
                      <a:r>
                        <a:rPr lang="en-US" sz="1300" kern="1200" dirty="0">
                          <a:solidFill>
                            <a:schemeClr val="bg1"/>
                          </a:solidFill>
                          <a:effectLst/>
                        </a:rPr>
                        <a:t>Range (Min, Max)</a:t>
                      </a:r>
                      <a:endParaRPr lang="en-US" sz="1300" b="0" dirty="0">
                        <a:solidFill>
                          <a:schemeClr val="bg1"/>
                        </a:solidFill>
                      </a:endParaRPr>
                    </a:p>
                  </a:txBody>
                  <a:tcPr marL="31750" marR="31750" marT="31750" marB="31750" anchor="ctr"/>
                </a:tc>
                <a:tc>
                  <a:txBody>
                    <a:bodyPr/>
                    <a:lstStyle/>
                    <a:p>
                      <a:pPr marL="0" marR="0" algn="l">
                        <a:spcBef>
                          <a:spcPts val="0"/>
                        </a:spcBef>
                        <a:spcAft>
                          <a:spcPts val="0"/>
                        </a:spcAft>
                      </a:pPr>
                      <a:r>
                        <a:rPr lang="en-US" sz="1300" kern="1200" dirty="0">
                          <a:solidFill>
                            <a:schemeClr val="bg1"/>
                          </a:solidFill>
                          <a:effectLst/>
                        </a:rPr>
                        <a:t>121.0 ± 48.6 (390) </a:t>
                      </a:r>
                    </a:p>
                    <a:p>
                      <a:pPr marL="0" marR="0" algn="l">
                        <a:spcBef>
                          <a:spcPts val="0"/>
                        </a:spcBef>
                        <a:spcAft>
                          <a:spcPts val="0"/>
                        </a:spcAft>
                      </a:pPr>
                      <a:r>
                        <a:rPr lang="en-US" sz="1300" kern="1200" dirty="0">
                          <a:solidFill>
                            <a:schemeClr val="bg1"/>
                          </a:solidFill>
                          <a:effectLst/>
                          <a:latin typeface="+mn-lt"/>
                          <a:ea typeface="+mn-ea"/>
                          <a:cs typeface="+mn-cs"/>
                        </a:rPr>
                        <a:t>(41.25, 376.61) </a:t>
                      </a:r>
                      <a:endParaRPr lang="en-US" sz="1300" b="0" dirty="0">
                        <a:solidFill>
                          <a:schemeClr val="bg1"/>
                        </a:solidFill>
                        <a:effectLst/>
                        <a:latin typeface="+mj-lt"/>
                        <a:ea typeface="Times New Roman" panose="02020603050405020304" pitchFamily="18" charset="0"/>
                      </a:endParaRPr>
                    </a:p>
                  </a:txBody>
                  <a:tcPr marL="31750" marR="31750" marT="31750" marB="31750" anchor="ctr"/>
                </a:tc>
                <a:extLst>
                  <a:ext uri="{0D108BD9-81ED-4DB2-BD59-A6C34878D82A}">
                    <a16:rowId xmlns="" xmlns:a16="http://schemas.microsoft.com/office/drawing/2014/main" val="1081420412"/>
                  </a:ext>
                </a:extLst>
              </a:tr>
            </a:tbl>
          </a:graphicData>
        </a:graphic>
      </p:graphicFrame>
    </p:spTree>
    <p:extLst>
      <p:ext uri="{BB962C8B-B14F-4D97-AF65-F5344CB8AC3E}">
        <p14:creationId xmlns:p14="http://schemas.microsoft.com/office/powerpoint/2010/main" val="984784269"/>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069210E6-DDE6-476C-86C0-E403A45E9E82}"/>
              </a:ext>
            </a:extLst>
          </p:cNvPr>
          <p:cNvSpPr>
            <a:spLocks noGrp="1" noChangeArrowheads="1"/>
          </p:cNvSpPr>
          <p:nvPr>
            <p:ph idx="1"/>
          </p:nvPr>
        </p:nvSpPr>
        <p:spPr>
          <a:xfrm>
            <a:off x="1037813" y="1103587"/>
            <a:ext cx="7359952" cy="2606567"/>
          </a:xfrm>
          <a:solidFill>
            <a:srgbClr val="002060"/>
          </a:solidFill>
          <a:ln>
            <a:solidFill>
              <a:schemeClr val="tx1"/>
            </a:solidFill>
          </a:ln>
        </p:spPr>
        <p:txBody>
          <a:bodyPr lIns="137160" tIns="137160" anchor="t" anchorCtr="0"/>
          <a:lstStyle/>
          <a:p>
            <a:endParaRPr lang="en-US"/>
          </a:p>
          <a:p>
            <a:endParaRPr lang="en-US"/>
          </a:p>
          <a:p>
            <a:endParaRPr lang="en-US"/>
          </a:p>
          <a:p>
            <a:endParaRPr lang="en-US"/>
          </a:p>
          <a:p>
            <a:endParaRPr lang="en-US"/>
          </a:p>
          <a:p>
            <a:endParaRPr lang="en-US"/>
          </a:p>
          <a:p>
            <a:endParaRPr lang="en-US"/>
          </a:p>
          <a:p>
            <a:pPr marL="0" indent="0">
              <a:buNone/>
            </a:pPr>
            <a:endParaRPr lang="en-US" sz="2400" b="0" dirty="0"/>
          </a:p>
        </p:txBody>
      </p:sp>
      <p:sp>
        <p:nvSpPr>
          <p:cNvPr id="2" name="Title 1">
            <a:extLst>
              <a:ext uri="{FF2B5EF4-FFF2-40B4-BE49-F238E27FC236}">
                <a16:creationId xmlns="" xmlns:a16="http://schemas.microsoft.com/office/drawing/2014/main" id="{8C0B09B8-FB08-4EBA-83F9-AC20FC168221}"/>
              </a:ext>
            </a:extLst>
          </p:cNvPr>
          <p:cNvSpPr>
            <a:spLocks noGrp="1"/>
          </p:cNvSpPr>
          <p:nvPr>
            <p:ph type="title"/>
          </p:nvPr>
        </p:nvSpPr>
        <p:spPr>
          <a:xfrm>
            <a:off x="457200" y="287316"/>
            <a:ext cx="8229600" cy="565571"/>
          </a:xfrm>
        </p:spPr>
        <p:txBody>
          <a:bodyPr>
            <a:normAutofit/>
          </a:bodyPr>
          <a:lstStyle/>
          <a:p>
            <a:r>
              <a:rPr lang="en-US" dirty="0"/>
              <a:t>Length of Stay – US vs. OUS</a:t>
            </a:r>
          </a:p>
        </p:txBody>
      </p:sp>
      <p:graphicFrame>
        <p:nvGraphicFramePr>
          <p:cNvPr id="4" name="Table 3">
            <a:extLst>
              <a:ext uri="{FF2B5EF4-FFF2-40B4-BE49-F238E27FC236}">
                <a16:creationId xmlns="" xmlns:a16="http://schemas.microsoft.com/office/drawing/2014/main" id="{257F33ED-80B2-4CD9-82E4-39AEDC0B6F8D}"/>
              </a:ext>
            </a:extLst>
          </p:cNvPr>
          <p:cNvGraphicFramePr>
            <a:graphicFrameLocks noGrp="1"/>
          </p:cNvGraphicFramePr>
          <p:nvPr>
            <p:extLst>
              <p:ext uri="{D42A27DB-BD31-4B8C-83A1-F6EECF244321}">
                <p14:modId xmlns:p14="http://schemas.microsoft.com/office/powerpoint/2010/main" val="1418956461"/>
              </p:ext>
            </p:extLst>
          </p:nvPr>
        </p:nvGraphicFramePr>
        <p:xfrm>
          <a:off x="1037813" y="1133614"/>
          <a:ext cx="7359952" cy="1644468"/>
        </p:xfrm>
        <a:graphic>
          <a:graphicData uri="http://schemas.openxmlformats.org/drawingml/2006/table">
            <a:tbl>
              <a:tblPr bandRow="1">
                <a:tableStyleId>{073A0DAA-6AF3-43AB-8588-CEC1D06C72B9}</a:tableStyleId>
              </a:tblPr>
              <a:tblGrid>
                <a:gridCol w="3984518">
                  <a:extLst>
                    <a:ext uri="{9D8B030D-6E8A-4147-A177-3AD203B41FA5}">
                      <a16:colId xmlns="" xmlns:a16="http://schemas.microsoft.com/office/drawing/2014/main" val="3330031738"/>
                    </a:ext>
                  </a:extLst>
                </a:gridCol>
                <a:gridCol w="1737019">
                  <a:extLst>
                    <a:ext uri="{9D8B030D-6E8A-4147-A177-3AD203B41FA5}">
                      <a16:colId xmlns="" xmlns:a16="http://schemas.microsoft.com/office/drawing/2014/main" val="4102672647"/>
                    </a:ext>
                  </a:extLst>
                </a:gridCol>
                <a:gridCol w="1638415">
                  <a:extLst>
                    <a:ext uri="{9D8B030D-6E8A-4147-A177-3AD203B41FA5}">
                      <a16:colId xmlns="" xmlns:a16="http://schemas.microsoft.com/office/drawing/2014/main" val="4233715139"/>
                    </a:ext>
                  </a:extLst>
                </a:gridCol>
              </a:tblGrid>
              <a:tr h="522517">
                <a:tc>
                  <a:txBody>
                    <a:bodyPr/>
                    <a:lstStyle/>
                    <a:p>
                      <a:pPr marL="0" marR="0">
                        <a:spcBef>
                          <a:spcPts val="0"/>
                        </a:spcBef>
                        <a:spcAft>
                          <a:spcPts val="0"/>
                        </a:spcAft>
                      </a:pP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algn="ctr">
                        <a:spcBef>
                          <a:spcPts val="0"/>
                        </a:spcBef>
                        <a:spcAft>
                          <a:spcPts val="0"/>
                        </a:spcAft>
                      </a:pPr>
                      <a:r>
                        <a:rPr lang="en-US" sz="1600" b="1" kern="1200" dirty="0">
                          <a:solidFill>
                            <a:schemeClr val="bg1"/>
                          </a:solidFill>
                          <a:effectLst/>
                          <a:latin typeface="+mn-lt"/>
                          <a:ea typeface="+mn-ea"/>
                          <a:cs typeface="+mn-cs"/>
                        </a:rPr>
                        <a:t>US Subjects </a:t>
                      </a:r>
                      <a:br>
                        <a:rPr lang="en-US" sz="1600" b="1" kern="1200" dirty="0">
                          <a:solidFill>
                            <a:schemeClr val="bg1"/>
                          </a:solidFill>
                          <a:effectLst/>
                          <a:latin typeface="+mn-lt"/>
                          <a:ea typeface="+mn-ea"/>
                          <a:cs typeface="+mn-cs"/>
                        </a:rPr>
                      </a:br>
                      <a:r>
                        <a:rPr lang="en-US" sz="1600" b="1" kern="1200" dirty="0">
                          <a:solidFill>
                            <a:schemeClr val="bg1"/>
                          </a:solidFill>
                          <a:effectLst/>
                          <a:latin typeface="+mn-lt"/>
                          <a:ea typeface="+mn-ea"/>
                          <a:cs typeface="+mn-cs"/>
                        </a:rPr>
                        <a:t>(N=209)</a:t>
                      </a:r>
                      <a:r>
                        <a:rPr lang="en-US" sz="1600" kern="1200" dirty="0">
                          <a:solidFill>
                            <a:schemeClr val="bg1"/>
                          </a:solidFill>
                          <a:effectLst/>
                          <a:latin typeface="+mn-lt"/>
                          <a:ea typeface="+mn-ea"/>
                          <a:cs typeface="+mn-cs"/>
                        </a:rPr>
                        <a:t>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nchor="ctr"/>
                </a:tc>
                <a:tc>
                  <a:txBody>
                    <a:bodyPr/>
                    <a:lstStyle/>
                    <a:p>
                      <a:pPr marL="0" marR="0" algn="ctr">
                        <a:spcBef>
                          <a:spcPts val="0"/>
                        </a:spcBef>
                        <a:spcAft>
                          <a:spcPts val="0"/>
                        </a:spcAft>
                      </a:pPr>
                      <a:r>
                        <a:rPr lang="en-US" sz="1600" b="1" kern="1200" dirty="0">
                          <a:solidFill>
                            <a:schemeClr val="bg1"/>
                          </a:solidFill>
                          <a:effectLst/>
                          <a:latin typeface="+mn-lt"/>
                          <a:ea typeface="+mn-ea"/>
                          <a:cs typeface="+mn-cs"/>
                        </a:rPr>
                        <a:t>OUS Subjects </a:t>
                      </a:r>
                      <a:br>
                        <a:rPr lang="en-US" sz="1600" b="1" kern="1200" dirty="0">
                          <a:solidFill>
                            <a:schemeClr val="bg1"/>
                          </a:solidFill>
                          <a:effectLst/>
                          <a:latin typeface="+mn-lt"/>
                          <a:ea typeface="+mn-ea"/>
                          <a:cs typeface="+mn-cs"/>
                        </a:rPr>
                      </a:br>
                      <a:r>
                        <a:rPr lang="en-US" sz="1600" b="1" kern="1200" dirty="0">
                          <a:solidFill>
                            <a:schemeClr val="bg1"/>
                          </a:solidFill>
                          <a:effectLst/>
                          <a:latin typeface="+mn-lt"/>
                          <a:ea typeface="+mn-ea"/>
                          <a:cs typeface="+mn-cs"/>
                        </a:rPr>
                        <a:t>(N=213)</a:t>
                      </a:r>
                      <a:r>
                        <a:rPr lang="en-US" sz="1600" kern="1200" dirty="0">
                          <a:solidFill>
                            <a:schemeClr val="bg1"/>
                          </a:solidFill>
                          <a:effectLst/>
                          <a:latin typeface="+mn-lt"/>
                          <a:ea typeface="+mn-ea"/>
                          <a:cs typeface="+mn-cs"/>
                        </a:rPr>
                        <a:t>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nchor="ctr"/>
                </a:tc>
                <a:extLst>
                  <a:ext uri="{0D108BD9-81ED-4DB2-BD59-A6C34878D82A}">
                    <a16:rowId xmlns="" xmlns:a16="http://schemas.microsoft.com/office/drawing/2014/main" val="730334309"/>
                  </a:ext>
                </a:extLst>
              </a:tr>
              <a:tr h="495719">
                <a:tc>
                  <a:txBody>
                    <a:bodyPr/>
                    <a:lstStyle/>
                    <a:p>
                      <a:pPr marL="0" marR="0">
                        <a:spcBef>
                          <a:spcPts val="0"/>
                        </a:spcBef>
                        <a:spcAft>
                          <a:spcPts val="0"/>
                        </a:spcAft>
                      </a:pPr>
                      <a:r>
                        <a:rPr lang="en-US" sz="1600" b="1" kern="1200" dirty="0">
                          <a:solidFill>
                            <a:schemeClr val="bg1"/>
                          </a:solidFill>
                          <a:effectLst/>
                          <a:latin typeface="+mn-lt"/>
                          <a:ea typeface="+mn-ea"/>
                          <a:cs typeface="+mn-cs"/>
                        </a:rPr>
                        <a:t>Length of Stay in Hospital for </a:t>
                      </a:r>
                    </a:p>
                    <a:p>
                      <a:pPr marL="0" marR="0">
                        <a:spcBef>
                          <a:spcPts val="0"/>
                        </a:spcBef>
                        <a:spcAft>
                          <a:spcPts val="0"/>
                        </a:spcAft>
                      </a:pPr>
                      <a:r>
                        <a:rPr lang="en-US" sz="1600" b="1" kern="1200" dirty="0">
                          <a:solidFill>
                            <a:schemeClr val="bg1"/>
                          </a:solidFill>
                          <a:effectLst/>
                          <a:latin typeface="+mn-lt"/>
                          <a:ea typeface="+mn-ea"/>
                          <a:cs typeface="+mn-cs"/>
                        </a:rPr>
                        <a:t>Index Procedure (days)</a:t>
                      </a:r>
                      <a:endParaRPr lang="en-US" sz="1600" b="0" kern="1200" dirty="0">
                        <a:solidFill>
                          <a:schemeClr val="bg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effectLst/>
                        </a:rPr>
                        <a:t>Mean ± SD (n) </a:t>
                      </a:r>
                      <a:endParaRPr lang="en-US" sz="1600" b="0" kern="1200" dirty="0">
                        <a:solidFill>
                          <a:schemeClr val="bg1"/>
                        </a:solidFill>
                        <a:effectLst/>
                      </a:endParaRPr>
                    </a:p>
                    <a:p>
                      <a:pPr marL="0" marR="0" algn="l" defTabSz="457200" rtl="0" eaLnBrk="1" latinLnBrk="0" hangingPunct="1">
                        <a:spcBef>
                          <a:spcPts val="0"/>
                        </a:spcBef>
                        <a:spcAft>
                          <a:spcPts val="0"/>
                        </a:spcAft>
                      </a:pPr>
                      <a:r>
                        <a:rPr lang="en-US" sz="1600" b="0" kern="1200" dirty="0">
                          <a:solidFill>
                            <a:schemeClr val="bg1"/>
                          </a:solidFill>
                          <a:effectLst/>
                        </a:rPr>
                        <a:t>Median [Inter-Quartile Range]</a:t>
                      </a:r>
                      <a:endParaRPr lang="en-US" sz="1600" b="0" kern="1200" dirty="0">
                        <a:solidFill>
                          <a:schemeClr val="bg1"/>
                        </a:solidFill>
                        <a:effectLst/>
                        <a:latin typeface="+mn-lt"/>
                        <a:ea typeface="+mn-ea"/>
                        <a:cs typeface="+mn-cs"/>
                      </a:endParaRPr>
                    </a:p>
                  </a:txBody>
                  <a:tcPr marL="45357" marR="45357" marT="45357" marB="45357" anchor="ctr"/>
                </a:tc>
                <a:tc>
                  <a:txBody>
                    <a:bodyPr/>
                    <a:lstStyle/>
                    <a:p>
                      <a:pPr marL="0" marR="0" algn="ctr">
                        <a:spcBef>
                          <a:spcPts val="0"/>
                        </a:spcBef>
                        <a:spcAft>
                          <a:spcPts val="0"/>
                        </a:spcAft>
                      </a:pPr>
                      <a:endParaRPr lang="en-US" sz="1600" kern="1200" dirty="0">
                        <a:solidFill>
                          <a:schemeClr val="bg1"/>
                        </a:solidFill>
                        <a:effectLst/>
                        <a:latin typeface="+mn-lt"/>
                        <a:ea typeface="+mn-ea"/>
                        <a:cs typeface="+mn-cs"/>
                      </a:endParaRPr>
                    </a:p>
                    <a:p>
                      <a:pPr marL="0" marR="0" algn="ctr">
                        <a:spcBef>
                          <a:spcPts val="0"/>
                        </a:spcBef>
                        <a:spcAft>
                          <a:spcPts val="0"/>
                        </a:spcAft>
                      </a:pPr>
                      <a:endParaRPr lang="en-US" sz="1600" kern="1200" dirty="0">
                        <a:solidFill>
                          <a:schemeClr val="bg1"/>
                        </a:solidFill>
                        <a:effectLst/>
                        <a:latin typeface="+mn-lt"/>
                        <a:ea typeface="+mn-ea"/>
                        <a:cs typeface="+mn-cs"/>
                      </a:endParaRPr>
                    </a:p>
                    <a:p>
                      <a:pPr marL="0" marR="0" algn="ctr">
                        <a:spcBef>
                          <a:spcPts val="0"/>
                        </a:spcBef>
                        <a:spcAft>
                          <a:spcPts val="0"/>
                        </a:spcAft>
                      </a:pPr>
                      <a:r>
                        <a:rPr lang="en-US" sz="1600" kern="1200" dirty="0">
                          <a:solidFill>
                            <a:schemeClr val="bg1"/>
                          </a:solidFill>
                          <a:effectLst/>
                          <a:latin typeface="+mn-lt"/>
                          <a:ea typeface="+mn-ea"/>
                          <a:cs typeface="+mn-cs"/>
                        </a:rPr>
                        <a:t>2.7 ± 3.5 (209) </a:t>
                      </a:r>
                      <a:br>
                        <a:rPr lang="en-US" sz="1600" kern="1200" dirty="0">
                          <a:solidFill>
                            <a:schemeClr val="bg1"/>
                          </a:solidFill>
                          <a:effectLst/>
                          <a:latin typeface="+mn-lt"/>
                          <a:ea typeface="+mn-ea"/>
                          <a:cs typeface="+mn-cs"/>
                        </a:rPr>
                      </a:br>
                      <a:r>
                        <a:rPr lang="en-US" sz="1600" kern="1200" dirty="0">
                          <a:solidFill>
                            <a:schemeClr val="bg1"/>
                          </a:solidFill>
                          <a:effectLst/>
                          <a:latin typeface="+mn-lt"/>
                          <a:ea typeface="+mn-ea"/>
                          <a:cs typeface="+mn-cs"/>
                        </a:rPr>
                        <a:t>1.0 (1.0, 3.0) </a:t>
                      </a:r>
                    </a:p>
                  </a:txBody>
                  <a:tcPr marL="45357" marR="45357" marT="45357" marB="45357" anchor="ctr"/>
                </a:tc>
                <a:tc>
                  <a:txBody>
                    <a:bodyPr/>
                    <a:lstStyle/>
                    <a:p>
                      <a:pPr marL="0" marR="0" algn="ctr">
                        <a:spcBef>
                          <a:spcPts val="0"/>
                        </a:spcBef>
                        <a:spcAft>
                          <a:spcPts val="0"/>
                        </a:spcAft>
                      </a:pPr>
                      <a:endParaRPr lang="en-US" sz="1600" kern="1200" dirty="0">
                        <a:solidFill>
                          <a:schemeClr val="bg1"/>
                        </a:solidFill>
                        <a:effectLst/>
                        <a:latin typeface="+mn-lt"/>
                        <a:ea typeface="+mn-ea"/>
                        <a:cs typeface="+mn-cs"/>
                      </a:endParaRPr>
                    </a:p>
                    <a:p>
                      <a:pPr marL="0" marR="0" algn="ctr">
                        <a:spcBef>
                          <a:spcPts val="0"/>
                        </a:spcBef>
                        <a:spcAft>
                          <a:spcPts val="0"/>
                        </a:spcAft>
                      </a:pPr>
                      <a:endParaRPr lang="en-US" sz="1600" kern="1200" dirty="0">
                        <a:solidFill>
                          <a:schemeClr val="bg1"/>
                        </a:solidFill>
                        <a:effectLst/>
                        <a:latin typeface="+mn-lt"/>
                        <a:ea typeface="+mn-ea"/>
                        <a:cs typeface="+mn-cs"/>
                      </a:endParaRPr>
                    </a:p>
                    <a:p>
                      <a:pPr marL="0" marR="0" algn="ctr">
                        <a:spcBef>
                          <a:spcPts val="0"/>
                        </a:spcBef>
                        <a:spcAft>
                          <a:spcPts val="0"/>
                        </a:spcAft>
                      </a:pPr>
                      <a:r>
                        <a:rPr lang="en-US" sz="1600" kern="1200" dirty="0">
                          <a:solidFill>
                            <a:schemeClr val="bg1"/>
                          </a:solidFill>
                          <a:effectLst/>
                          <a:latin typeface="+mn-lt"/>
                          <a:ea typeface="+mn-ea"/>
                          <a:cs typeface="+mn-cs"/>
                        </a:rPr>
                        <a:t>8.0 ± 6.9 (213) </a:t>
                      </a:r>
                      <a:br>
                        <a:rPr lang="en-US" sz="1600" kern="1200" dirty="0">
                          <a:solidFill>
                            <a:schemeClr val="bg1"/>
                          </a:solidFill>
                          <a:effectLst/>
                          <a:latin typeface="+mn-lt"/>
                          <a:ea typeface="+mn-ea"/>
                          <a:cs typeface="+mn-cs"/>
                        </a:rPr>
                      </a:br>
                      <a:r>
                        <a:rPr lang="en-US" sz="1600" kern="1200" dirty="0">
                          <a:solidFill>
                            <a:schemeClr val="bg1"/>
                          </a:solidFill>
                          <a:effectLst/>
                          <a:latin typeface="+mn-lt"/>
                          <a:ea typeface="+mn-ea"/>
                          <a:cs typeface="+mn-cs"/>
                        </a:rPr>
                        <a:t>6.0 (4.0, 9.0) </a:t>
                      </a:r>
                      <a:endParaRPr lang="en-US" sz="16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nchor="ctr"/>
                </a:tc>
                <a:extLst>
                  <a:ext uri="{0D108BD9-81ED-4DB2-BD59-A6C34878D82A}">
                    <a16:rowId xmlns="" xmlns:a16="http://schemas.microsoft.com/office/drawing/2014/main" val="21605807"/>
                  </a:ext>
                </a:extLst>
              </a:tr>
            </a:tbl>
          </a:graphicData>
        </a:graphic>
      </p:graphicFrame>
      <p:sp>
        <p:nvSpPr>
          <p:cNvPr id="6" name="Rectangle 5">
            <a:extLst>
              <a:ext uri="{FF2B5EF4-FFF2-40B4-BE49-F238E27FC236}">
                <a16:creationId xmlns="" xmlns:a16="http://schemas.microsoft.com/office/drawing/2014/main" id="{1E2106CB-8EA2-4389-A842-AC2F662BEF07}"/>
              </a:ext>
            </a:extLst>
          </p:cNvPr>
          <p:cNvSpPr/>
          <p:nvPr/>
        </p:nvSpPr>
        <p:spPr>
          <a:xfrm>
            <a:off x="1128507" y="2920664"/>
            <a:ext cx="7153645" cy="646908"/>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solidFill>
              </a:rPr>
              <a:t>Longer length of stay is reported for OUS subjects compared to US (p&lt;0.0001)</a:t>
            </a:r>
          </a:p>
        </p:txBody>
      </p:sp>
    </p:spTree>
    <p:extLst>
      <p:ext uri="{BB962C8B-B14F-4D97-AF65-F5344CB8AC3E}">
        <p14:creationId xmlns:p14="http://schemas.microsoft.com/office/powerpoint/2010/main" val="606226924"/>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069210E6-DDE6-476C-86C0-E403A45E9E82}"/>
              </a:ext>
            </a:extLst>
          </p:cNvPr>
          <p:cNvSpPr>
            <a:spLocks noGrp="1" noChangeArrowheads="1"/>
          </p:cNvSpPr>
          <p:nvPr>
            <p:ph idx="1"/>
          </p:nvPr>
        </p:nvSpPr>
        <p:spPr>
          <a:xfrm>
            <a:off x="224656" y="685973"/>
            <a:ext cx="8758900" cy="4236968"/>
          </a:xfrm>
          <a:solidFill>
            <a:srgbClr val="002060"/>
          </a:solidFill>
          <a:ln>
            <a:solidFill>
              <a:schemeClr val="tx1"/>
            </a:solidFill>
          </a:ln>
        </p:spPr>
        <p:txBody>
          <a:bodyPr lIns="137160" tIns="137160" anchor="t" anchorCtr="0"/>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400" b="0" dirty="0"/>
          </a:p>
        </p:txBody>
      </p:sp>
      <p:sp>
        <p:nvSpPr>
          <p:cNvPr id="2" name="Title 1">
            <a:extLst>
              <a:ext uri="{FF2B5EF4-FFF2-40B4-BE49-F238E27FC236}">
                <a16:creationId xmlns="" xmlns:a16="http://schemas.microsoft.com/office/drawing/2014/main" id="{8C0B09B8-FB08-4EBA-83F9-AC20FC168221}"/>
              </a:ext>
            </a:extLst>
          </p:cNvPr>
          <p:cNvSpPr>
            <a:spLocks noGrp="1"/>
          </p:cNvSpPr>
          <p:nvPr>
            <p:ph type="title"/>
          </p:nvPr>
        </p:nvSpPr>
        <p:spPr>
          <a:xfrm>
            <a:off x="457200" y="66279"/>
            <a:ext cx="8229600" cy="565571"/>
          </a:xfrm>
        </p:spPr>
        <p:txBody>
          <a:bodyPr>
            <a:normAutofit/>
          </a:bodyPr>
          <a:lstStyle/>
          <a:p>
            <a:r>
              <a:rPr lang="en-US" dirty="0"/>
              <a:t>30 Day MAE* vs. Previous Trials</a:t>
            </a:r>
          </a:p>
        </p:txBody>
      </p:sp>
      <p:graphicFrame>
        <p:nvGraphicFramePr>
          <p:cNvPr id="4" name="Table 3">
            <a:extLst>
              <a:ext uri="{FF2B5EF4-FFF2-40B4-BE49-F238E27FC236}">
                <a16:creationId xmlns="" xmlns:a16="http://schemas.microsoft.com/office/drawing/2014/main" id="{257F33ED-80B2-4CD9-82E4-39AEDC0B6F8D}"/>
              </a:ext>
            </a:extLst>
          </p:cNvPr>
          <p:cNvGraphicFramePr>
            <a:graphicFrameLocks noGrp="1"/>
          </p:cNvGraphicFramePr>
          <p:nvPr>
            <p:extLst>
              <p:ext uri="{D42A27DB-BD31-4B8C-83A1-F6EECF244321}">
                <p14:modId xmlns:p14="http://schemas.microsoft.com/office/powerpoint/2010/main" val="3021755275"/>
              </p:ext>
            </p:extLst>
          </p:nvPr>
        </p:nvGraphicFramePr>
        <p:xfrm>
          <a:off x="224656" y="685973"/>
          <a:ext cx="8758901" cy="3833838"/>
        </p:xfrm>
        <a:graphic>
          <a:graphicData uri="http://schemas.openxmlformats.org/drawingml/2006/table">
            <a:tbl>
              <a:tblPr bandRow="1">
                <a:tableStyleId>{073A0DAA-6AF3-43AB-8588-CEC1D06C72B9}</a:tableStyleId>
              </a:tblPr>
              <a:tblGrid>
                <a:gridCol w="3124138">
                  <a:extLst>
                    <a:ext uri="{9D8B030D-6E8A-4147-A177-3AD203B41FA5}">
                      <a16:colId xmlns="" xmlns:a16="http://schemas.microsoft.com/office/drawing/2014/main" val="3330031738"/>
                    </a:ext>
                  </a:extLst>
                </a:gridCol>
                <a:gridCol w="1774951">
                  <a:extLst>
                    <a:ext uri="{9D8B030D-6E8A-4147-A177-3AD203B41FA5}">
                      <a16:colId xmlns="" xmlns:a16="http://schemas.microsoft.com/office/drawing/2014/main" val="2460977656"/>
                    </a:ext>
                  </a:extLst>
                </a:gridCol>
                <a:gridCol w="1197388">
                  <a:extLst>
                    <a:ext uri="{9D8B030D-6E8A-4147-A177-3AD203B41FA5}">
                      <a16:colId xmlns="" xmlns:a16="http://schemas.microsoft.com/office/drawing/2014/main" val="129210153"/>
                    </a:ext>
                  </a:extLst>
                </a:gridCol>
                <a:gridCol w="1331212">
                  <a:extLst>
                    <a:ext uri="{9D8B030D-6E8A-4147-A177-3AD203B41FA5}">
                      <a16:colId xmlns="" xmlns:a16="http://schemas.microsoft.com/office/drawing/2014/main" val="3842508235"/>
                    </a:ext>
                  </a:extLst>
                </a:gridCol>
                <a:gridCol w="1331212">
                  <a:extLst>
                    <a:ext uri="{9D8B030D-6E8A-4147-A177-3AD203B41FA5}">
                      <a16:colId xmlns="" xmlns:a16="http://schemas.microsoft.com/office/drawing/2014/main" val="1882062343"/>
                    </a:ext>
                  </a:extLst>
                </a:gridCol>
              </a:tblGrid>
              <a:tr h="909470">
                <a:tc>
                  <a:txBody>
                    <a:bodyPr/>
                    <a:lstStyle/>
                    <a:p>
                      <a:pPr marL="0" marR="0">
                        <a:spcBef>
                          <a:spcPts val="0"/>
                        </a:spcBef>
                        <a:spcAft>
                          <a:spcPts val="0"/>
                        </a:spcAft>
                      </a:pPr>
                      <a:endParaRPr lang="en-US" sz="18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Prohibitive Risk Primary MR Cohort</a:t>
                      </a:r>
                      <a:r>
                        <a:rPr lang="en-US" sz="1400" b="1" kern="1200" baseline="30000" dirty="0">
                          <a:solidFill>
                            <a:schemeClr val="bg1"/>
                          </a:solidFill>
                          <a:effectLst/>
                          <a:latin typeface="+mn-lt"/>
                          <a:ea typeface="Times New Roman" panose="02020603050405020304" pitchFamily="18" charset="0"/>
                          <a:cs typeface="+mn-cs"/>
                        </a:rPr>
                        <a:t>1</a:t>
                      </a:r>
                      <a:endParaRPr lang="en-US" sz="1400" b="1" baseline="30000" dirty="0">
                        <a:solidFill>
                          <a:schemeClr val="bg1"/>
                        </a:solidFill>
                        <a:effectLst/>
                        <a:latin typeface="+mj-lt"/>
                        <a:ea typeface="Times New Roman" panose="02020603050405020304" pitchFamily="18" charset="0"/>
                      </a:endParaRPr>
                    </a:p>
                    <a:p>
                      <a:pPr marL="0" marR="0" algn="ctr">
                        <a:spcBef>
                          <a:spcPts val="0"/>
                        </a:spcBef>
                        <a:spcAft>
                          <a:spcPts val="0"/>
                        </a:spcAft>
                      </a:pPr>
                      <a:r>
                        <a:rPr lang="en-US" sz="1400" b="1" kern="1200" dirty="0">
                          <a:solidFill>
                            <a:schemeClr val="bg1"/>
                          </a:solidFill>
                          <a:effectLst/>
                          <a:latin typeface="+mn-lt"/>
                          <a:ea typeface="Times New Roman" panose="02020603050405020304" pitchFamily="18" charset="0"/>
                          <a:cs typeface="+mn-cs"/>
                        </a:rPr>
                        <a:t>(N=127)</a:t>
                      </a:r>
                    </a:p>
                  </a:txBody>
                  <a:tcPr marL="45357" marR="45357" marT="45357" marB="45357" anchor="ctr"/>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EVEREST II HRR</a:t>
                      </a:r>
                      <a:r>
                        <a:rPr lang="en-US" sz="1400" b="1" baseline="30000" dirty="0">
                          <a:solidFill>
                            <a:schemeClr val="bg1"/>
                          </a:solidFill>
                          <a:effectLst/>
                          <a:latin typeface="+mj-lt"/>
                          <a:ea typeface="Times New Roman" panose="02020603050405020304" pitchFamily="18" charset="0"/>
                        </a:rPr>
                        <a:t>2</a:t>
                      </a:r>
                    </a:p>
                    <a:p>
                      <a:pPr marL="0" marR="0" algn="ctr">
                        <a:spcBef>
                          <a:spcPts val="0"/>
                        </a:spcBef>
                        <a:spcAft>
                          <a:spcPts val="0"/>
                        </a:spcAft>
                      </a:pPr>
                      <a:r>
                        <a:rPr lang="en-US" sz="1400" b="1" kern="1200" dirty="0">
                          <a:solidFill>
                            <a:schemeClr val="bg1"/>
                          </a:solidFill>
                          <a:effectLst/>
                          <a:latin typeface="+mn-lt"/>
                          <a:ea typeface="Times New Roman" panose="02020603050405020304" pitchFamily="18" charset="0"/>
                          <a:cs typeface="+mn-cs"/>
                        </a:rPr>
                        <a:t>(N=78)</a:t>
                      </a:r>
                    </a:p>
                  </a:txBody>
                  <a:tcPr marL="45357" marR="45357" marT="45357" marB="45357" anchor="ctr"/>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EVEREST II REALISM</a:t>
                      </a:r>
                      <a:r>
                        <a:rPr lang="en-US" sz="1400" b="1" baseline="30000" dirty="0">
                          <a:solidFill>
                            <a:schemeClr val="bg1"/>
                          </a:solidFill>
                          <a:effectLst/>
                          <a:latin typeface="+mj-lt"/>
                          <a:ea typeface="Times New Roman" panose="02020603050405020304" pitchFamily="18" charset="0"/>
                        </a:rPr>
                        <a:t>3</a:t>
                      </a:r>
                    </a:p>
                    <a:p>
                      <a:pPr marL="0" marR="0" algn="ctr">
                        <a:spcBef>
                          <a:spcPts val="0"/>
                        </a:spcBef>
                        <a:spcAft>
                          <a:spcPts val="0"/>
                        </a:spcAft>
                      </a:pPr>
                      <a:r>
                        <a:rPr lang="en-US" sz="1400" b="1" kern="1200" dirty="0">
                          <a:solidFill>
                            <a:schemeClr val="bg1"/>
                          </a:solidFill>
                          <a:effectLst/>
                          <a:latin typeface="+mn-lt"/>
                          <a:ea typeface="Times New Roman" panose="02020603050405020304" pitchFamily="18" charset="0"/>
                          <a:cs typeface="+mn-cs"/>
                        </a:rPr>
                        <a:t>(N=628)</a:t>
                      </a:r>
                      <a:r>
                        <a:rPr lang="en-US" sz="1400" b="1" dirty="0">
                          <a:solidFill>
                            <a:schemeClr val="bg1"/>
                          </a:solidFill>
                          <a:effectLst/>
                          <a:latin typeface="+mj-lt"/>
                          <a:ea typeface="Times New Roman" panose="02020603050405020304" pitchFamily="18" charset="0"/>
                        </a:rPr>
                        <a:t> </a:t>
                      </a:r>
                    </a:p>
                  </a:txBody>
                  <a:tcPr marL="45357" marR="45357" marT="45357" marB="45357" anchor="ctr"/>
                </a:tc>
                <a:tc>
                  <a:txBody>
                    <a:bodyPr/>
                    <a:lstStyle/>
                    <a:p>
                      <a:pPr marL="0" marR="0" algn="ctr">
                        <a:spcBef>
                          <a:spcPts val="0"/>
                        </a:spcBef>
                        <a:spcAft>
                          <a:spcPts val="0"/>
                        </a:spcAft>
                      </a:pPr>
                      <a:r>
                        <a:rPr lang="en-US" sz="1400" b="1" dirty="0">
                          <a:solidFill>
                            <a:schemeClr val="accent6">
                              <a:lumMod val="50000"/>
                            </a:schemeClr>
                          </a:solidFill>
                          <a:effectLst/>
                          <a:latin typeface="+mj-lt"/>
                        </a:rPr>
                        <a:t>EXPAND</a:t>
                      </a:r>
                    </a:p>
                    <a:p>
                      <a:pPr marL="0" marR="0" algn="ctr">
                        <a:spcBef>
                          <a:spcPts val="0"/>
                        </a:spcBef>
                        <a:spcAft>
                          <a:spcPts val="0"/>
                        </a:spcAft>
                      </a:pPr>
                      <a:r>
                        <a:rPr lang="en-US" sz="1400" b="1" dirty="0">
                          <a:solidFill>
                            <a:schemeClr val="accent6">
                              <a:lumMod val="50000"/>
                            </a:schemeClr>
                          </a:solidFill>
                          <a:effectLst/>
                          <a:latin typeface="+mj-lt"/>
                          <a:ea typeface="Times New Roman" panose="02020603050405020304" pitchFamily="18" charset="0"/>
                        </a:rPr>
                        <a:t>Primary MR</a:t>
                      </a:r>
                    </a:p>
                    <a:p>
                      <a:pPr marL="0" marR="0" algn="ctr">
                        <a:spcBef>
                          <a:spcPts val="0"/>
                        </a:spcBef>
                        <a:spcAft>
                          <a:spcPts val="0"/>
                        </a:spcAft>
                      </a:pPr>
                      <a:r>
                        <a:rPr lang="en-US" sz="1400" b="1" dirty="0">
                          <a:solidFill>
                            <a:schemeClr val="accent6">
                              <a:lumMod val="50000"/>
                            </a:schemeClr>
                          </a:solidFill>
                          <a:effectLst/>
                          <a:latin typeface="+mj-lt"/>
                          <a:ea typeface="Times New Roman" panose="02020603050405020304" pitchFamily="18" charset="0"/>
                        </a:rPr>
                        <a:t>(N=420)</a:t>
                      </a:r>
                    </a:p>
                  </a:txBody>
                  <a:tcPr marL="45357" marR="45357" marT="45357" marB="45357" anchor="ctr"/>
                </a:tc>
                <a:extLst>
                  <a:ext uri="{0D108BD9-81ED-4DB2-BD59-A6C34878D82A}">
                    <a16:rowId xmlns="" xmlns:a16="http://schemas.microsoft.com/office/drawing/2014/main" val="730334309"/>
                  </a:ext>
                </a:extLst>
              </a:tr>
              <a:tr h="322264">
                <a:tc>
                  <a:txBody>
                    <a:bodyPr/>
                    <a:lstStyle/>
                    <a:p>
                      <a:pPr marL="0" marR="0">
                        <a:spcBef>
                          <a:spcPts val="0"/>
                        </a:spcBef>
                        <a:spcAft>
                          <a:spcPts val="0"/>
                        </a:spcAft>
                      </a:pPr>
                      <a:r>
                        <a:rPr lang="en-US" sz="1600" dirty="0">
                          <a:solidFill>
                            <a:schemeClr val="bg1"/>
                          </a:solidFill>
                          <a:effectLst/>
                        </a:rPr>
                        <a:t>    </a:t>
                      </a:r>
                      <a:r>
                        <a:rPr lang="en-US" sz="1600" b="1" dirty="0">
                          <a:solidFill>
                            <a:schemeClr val="bg1"/>
                          </a:solidFill>
                          <a:effectLst/>
                        </a:rPr>
                        <a:t>All-cause Death</a:t>
                      </a:r>
                      <a:r>
                        <a:rPr lang="en-US" sz="1600" dirty="0">
                          <a:solidFill>
                            <a:schemeClr val="bg1"/>
                          </a:solidFill>
                          <a:effectLst/>
                        </a:rPr>
                        <a:t>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effectLst/>
                          <a:latin typeface="+mj-lt"/>
                          <a:ea typeface="+mn-ea"/>
                          <a:cs typeface="+mn-cs"/>
                        </a:rPr>
                        <a:t>6.3% (8)</a:t>
                      </a:r>
                      <a:endParaRPr lang="en-US" sz="16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effectLst/>
                          <a:latin typeface="+mj-lt"/>
                          <a:ea typeface="+mn-ea"/>
                          <a:cs typeface="+mn-cs"/>
                        </a:rPr>
                        <a:t>7.7% (6)</a:t>
                      </a:r>
                      <a:endParaRPr lang="en-US" sz="16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effectLst/>
                          <a:latin typeface="+mj-lt"/>
                          <a:ea typeface="+mn-ea"/>
                          <a:cs typeface="+mn-cs"/>
                        </a:rPr>
                        <a:t>4.1% (26)</a:t>
                      </a:r>
                      <a:endParaRPr lang="en-US" sz="16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b="1" i="0" dirty="0">
                          <a:solidFill>
                            <a:schemeClr val="accent6">
                              <a:lumMod val="50000"/>
                            </a:schemeClr>
                          </a:solidFill>
                          <a:effectLst/>
                        </a:rPr>
                        <a:t>2.4% (10) </a:t>
                      </a:r>
                      <a:endParaRPr lang="en-US" sz="1600" b="1" i="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525059908"/>
                  </a:ext>
                </a:extLst>
              </a:tr>
              <a:tr h="322264">
                <a:tc>
                  <a:txBody>
                    <a:bodyPr/>
                    <a:lstStyle/>
                    <a:p>
                      <a:pPr marL="0" marR="0">
                        <a:spcBef>
                          <a:spcPts val="0"/>
                        </a:spcBef>
                        <a:spcAft>
                          <a:spcPts val="0"/>
                        </a:spcAft>
                      </a:pPr>
                      <a:r>
                        <a:rPr lang="en-US" sz="1600" b="1" dirty="0">
                          <a:solidFill>
                            <a:schemeClr val="bg1"/>
                          </a:solidFill>
                          <a:effectLst/>
                        </a:rPr>
                        <a:t>    Myocardial Infarction  </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kern="1200" dirty="0">
                          <a:solidFill>
                            <a:schemeClr val="bg2"/>
                          </a:solidFill>
                          <a:effectLst/>
                          <a:latin typeface="+mj-lt"/>
                          <a:ea typeface="+mn-ea"/>
                          <a:cs typeface="+mn-cs"/>
                        </a:rPr>
                        <a:t>0.8% (1)</a:t>
                      </a:r>
                      <a:endParaRPr lang="en-US" sz="16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2.6% (2)</a:t>
                      </a:r>
                      <a:endParaRPr lang="en-US" sz="16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0.5% (3)</a:t>
                      </a:r>
                      <a:endParaRPr lang="en-US" sz="1600" b="0" dirty="0">
                        <a:solidFill>
                          <a:schemeClr val="bg2"/>
                        </a:solidFill>
                        <a:effectLst/>
                        <a:latin typeface="+mj-lt"/>
                        <a:ea typeface="Times New Roman" panose="02020603050405020304" pitchFamily="18" charset="0"/>
                      </a:endParaRPr>
                    </a:p>
                  </a:txBody>
                  <a:tcPr marL="45357" marR="45357" marT="45357" marB="45357" anchor="ctr"/>
                </a:tc>
                <a:tc>
                  <a:txBody>
                    <a:bodyPr/>
                    <a:lstStyle/>
                    <a:p>
                      <a:pPr marL="0" marR="0" algn="ctr">
                        <a:spcBef>
                          <a:spcPts val="0"/>
                        </a:spcBef>
                        <a:spcAft>
                          <a:spcPts val="0"/>
                        </a:spcAft>
                      </a:pPr>
                      <a:r>
                        <a:rPr lang="en-US" sz="1600" b="1" dirty="0">
                          <a:solidFill>
                            <a:schemeClr val="accent6">
                              <a:lumMod val="50000"/>
                            </a:schemeClr>
                          </a:solidFill>
                          <a:effectLst/>
                        </a:rPr>
                        <a:t>0.0% (0)</a:t>
                      </a:r>
                      <a:endParaRPr lang="en-US" sz="1600" b="1"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21605807"/>
                  </a:ext>
                </a:extLst>
              </a:tr>
              <a:tr h="322264">
                <a:tc>
                  <a:txBody>
                    <a:bodyPr/>
                    <a:lstStyle/>
                    <a:p>
                      <a:pPr marL="0" marR="0">
                        <a:spcBef>
                          <a:spcPts val="0"/>
                        </a:spcBef>
                        <a:spcAft>
                          <a:spcPts val="0"/>
                        </a:spcAft>
                      </a:pPr>
                      <a:r>
                        <a:rPr lang="en-US" sz="1600" dirty="0">
                          <a:solidFill>
                            <a:schemeClr val="bg1"/>
                          </a:solidFill>
                          <a:effectLst/>
                        </a:rPr>
                        <a:t>       Peri-procedural MI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b="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600" b="0" kern="1200" dirty="0">
                          <a:solidFill>
                            <a:schemeClr val="bg2"/>
                          </a:solidFill>
                          <a:effectLst/>
                          <a:latin typeface="+mj-lt"/>
                          <a:ea typeface="+mn-ea"/>
                          <a:cs typeface="+mn-cs"/>
                        </a:rPr>
                        <a:t>0.0% (0)</a:t>
                      </a:r>
                    </a:p>
                  </a:txBody>
                  <a:tcPr marL="45357" marR="45357" marT="45357" marB="45357" anchor="ctr"/>
                </a:tc>
                <a:tc>
                  <a:txBody>
                    <a:bodyPr/>
                    <a:lstStyle/>
                    <a:p>
                      <a:pPr marL="0" marR="0" algn="ctr">
                        <a:spcBef>
                          <a:spcPts val="0"/>
                        </a:spcBef>
                        <a:spcAft>
                          <a:spcPts val="0"/>
                        </a:spcAft>
                      </a:pPr>
                      <a:r>
                        <a:rPr lang="en-US" sz="1600" b="0" kern="1200" dirty="0">
                          <a:solidFill>
                            <a:schemeClr val="bg2"/>
                          </a:solidFill>
                          <a:effectLst/>
                          <a:latin typeface="+mj-lt"/>
                          <a:ea typeface="+mn-ea"/>
                          <a:cs typeface="+mn-cs"/>
                        </a:rPr>
                        <a:t>0.0% (0)</a:t>
                      </a:r>
                    </a:p>
                  </a:txBody>
                  <a:tcPr marL="45357" marR="45357" marT="45357" marB="45357" anchor="ctr"/>
                </a:tc>
                <a:tc>
                  <a:txBody>
                    <a:bodyPr/>
                    <a:lstStyle/>
                    <a:p>
                      <a:pPr marL="0" marR="0" algn="ctr">
                        <a:spcBef>
                          <a:spcPts val="0"/>
                        </a:spcBef>
                        <a:spcAft>
                          <a:spcPts val="0"/>
                        </a:spcAft>
                      </a:pPr>
                      <a:r>
                        <a:rPr lang="en-US" sz="1600" dirty="0">
                          <a:solidFill>
                            <a:schemeClr val="accent6">
                              <a:lumMod val="50000"/>
                            </a:schemeClr>
                          </a:solidFill>
                          <a:effectLst/>
                        </a:rPr>
                        <a:t>0.0% (0)</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2461156455"/>
                  </a:ext>
                </a:extLst>
              </a:tr>
              <a:tr h="322264">
                <a:tc>
                  <a:txBody>
                    <a:bodyPr/>
                    <a:lstStyle/>
                    <a:p>
                      <a:pPr marL="0" marR="0">
                        <a:spcBef>
                          <a:spcPts val="0"/>
                        </a:spcBef>
                        <a:spcAft>
                          <a:spcPts val="0"/>
                        </a:spcAft>
                      </a:pPr>
                      <a:r>
                        <a:rPr lang="en-US" sz="1600" dirty="0">
                          <a:solidFill>
                            <a:schemeClr val="bg1"/>
                          </a:solidFill>
                          <a:effectLst/>
                        </a:rPr>
                        <a:t>       Spontaneous MI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b="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600" b="0" kern="1200" dirty="0">
                          <a:solidFill>
                            <a:schemeClr val="bg2"/>
                          </a:solidFill>
                          <a:effectLst/>
                          <a:latin typeface="+mj-lt"/>
                          <a:ea typeface="+mn-ea"/>
                          <a:cs typeface="+mn-cs"/>
                        </a:rPr>
                        <a:t>1.3% (1)</a:t>
                      </a: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n-lt"/>
                          <a:ea typeface="+mn-ea"/>
                          <a:cs typeface="+mn-cs"/>
                        </a:rPr>
                        <a:t>0.5% (3)</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dirty="0">
                          <a:solidFill>
                            <a:schemeClr val="accent6">
                              <a:lumMod val="50000"/>
                            </a:schemeClr>
                          </a:solidFill>
                          <a:effectLst/>
                        </a:rPr>
                        <a:t>0.0% (0)</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2515814914"/>
                  </a:ext>
                </a:extLst>
              </a:tr>
              <a:tr h="322264">
                <a:tc>
                  <a:txBody>
                    <a:bodyPr/>
                    <a:lstStyle/>
                    <a:p>
                      <a:pPr marL="0" marR="0">
                        <a:spcBef>
                          <a:spcPts val="0"/>
                        </a:spcBef>
                        <a:spcAft>
                          <a:spcPts val="0"/>
                        </a:spcAft>
                      </a:pPr>
                      <a:r>
                        <a:rPr lang="en-US" sz="1600" b="1" dirty="0">
                          <a:solidFill>
                            <a:schemeClr val="bg1"/>
                          </a:solidFill>
                          <a:effectLst/>
                        </a:rPr>
                        <a:t>     Stroke</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kern="1200" dirty="0">
                          <a:solidFill>
                            <a:schemeClr val="bg2"/>
                          </a:solidFill>
                          <a:effectLst/>
                          <a:latin typeface="+mn-lt"/>
                          <a:ea typeface="+mn-ea"/>
                          <a:cs typeface="+mn-cs"/>
                        </a:rPr>
                        <a:t>2.4% (3)</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n-lt"/>
                          <a:ea typeface="+mn-ea"/>
                          <a:cs typeface="+mn-cs"/>
                        </a:rPr>
                        <a:t>2.6% (2)</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n-lt"/>
                          <a:ea typeface="+mn-ea"/>
                          <a:cs typeface="+mn-cs"/>
                        </a:rPr>
                        <a:t>2.1% (13)</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b="1" dirty="0">
                          <a:solidFill>
                            <a:schemeClr val="accent6">
                              <a:lumMod val="50000"/>
                            </a:schemeClr>
                          </a:solidFill>
                          <a:effectLst/>
                        </a:rPr>
                        <a:t>1.2% (5)</a:t>
                      </a:r>
                      <a:endParaRPr lang="en-US" sz="1600" b="1"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4106647119"/>
                  </a:ext>
                </a:extLst>
              </a:tr>
              <a:tr h="322264">
                <a:tc>
                  <a:txBody>
                    <a:bodyPr/>
                    <a:lstStyle/>
                    <a:p>
                      <a:pPr marL="0" marR="0">
                        <a:spcBef>
                          <a:spcPts val="0"/>
                        </a:spcBef>
                        <a:spcAft>
                          <a:spcPts val="0"/>
                        </a:spcAft>
                      </a:pPr>
                      <a:r>
                        <a:rPr lang="en-US" sz="1600" dirty="0">
                          <a:solidFill>
                            <a:schemeClr val="bg1"/>
                          </a:solidFill>
                          <a:effectLst/>
                        </a:rPr>
                        <a:t>        Ischemic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kern="1200" dirty="0">
                          <a:solidFill>
                            <a:schemeClr val="bg2"/>
                          </a:solidFill>
                          <a:effectLst/>
                          <a:latin typeface="+mn-lt"/>
                          <a:ea typeface="+mn-ea"/>
                          <a:cs typeface="+mn-cs"/>
                        </a:rPr>
                        <a:t>NA</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n-lt"/>
                          <a:ea typeface="+mn-ea"/>
                          <a:cs typeface="+mn-cs"/>
                        </a:rPr>
                        <a:t>2.6% (2)</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600" dirty="0">
                          <a:solidFill>
                            <a:schemeClr val="accent6">
                              <a:lumMod val="50000"/>
                            </a:schemeClr>
                          </a:solidFill>
                          <a:effectLst/>
                        </a:rPr>
                        <a:t>1.0% (4) </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3913838323"/>
                  </a:ext>
                </a:extLst>
              </a:tr>
              <a:tr h="322264">
                <a:tc>
                  <a:txBody>
                    <a:bodyPr/>
                    <a:lstStyle/>
                    <a:p>
                      <a:pPr marL="0" marR="0">
                        <a:spcBef>
                          <a:spcPts val="0"/>
                        </a:spcBef>
                        <a:spcAft>
                          <a:spcPts val="0"/>
                        </a:spcAft>
                      </a:pPr>
                      <a:r>
                        <a:rPr lang="en-US" sz="1600" dirty="0">
                          <a:solidFill>
                            <a:schemeClr val="bg1"/>
                          </a:solidFill>
                          <a:effectLst/>
                        </a:rPr>
                        <a:t>        Hemorrhagic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0.0% (0)</a:t>
                      </a: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600" dirty="0">
                          <a:solidFill>
                            <a:schemeClr val="accent6">
                              <a:lumMod val="50000"/>
                            </a:schemeClr>
                          </a:solidFill>
                          <a:effectLst/>
                        </a:rPr>
                        <a:t>0.2% (1)</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4244931589"/>
                  </a:ext>
                </a:extLst>
              </a:tr>
              <a:tr h="527682">
                <a:tc>
                  <a:txBody>
                    <a:bodyPr/>
                    <a:lstStyle/>
                    <a:p>
                      <a:pPr marL="0" marR="0">
                        <a:spcBef>
                          <a:spcPts val="0"/>
                        </a:spcBef>
                        <a:spcAft>
                          <a:spcPts val="0"/>
                        </a:spcAft>
                      </a:pPr>
                      <a:r>
                        <a:rPr lang="en-US" sz="1600" b="1" dirty="0">
                          <a:solidFill>
                            <a:schemeClr val="bg1"/>
                          </a:solidFill>
                          <a:effectLst/>
                        </a:rPr>
                        <a:t>    Non-elective CV surgery for  </a:t>
                      </a:r>
                    </a:p>
                    <a:p>
                      <a:pPr marL="0" marR="0">
                        <a:spcBef>
                          <a:spcPts val="0"/>
                        </a:spcBef>
                        <a:spcAft>
                          <a:spcPts val="0"/>
                        </a:spcAft>
                      </a:pPr>
                      <a:r>
                        <a:rPr lang="en-US" sz="1600" b="1" dirty="0">
                          <a:solidFill>
                            <a:schemeClr val="bg1"/>
                          </a:solidFill>
                          <a:effectLst/>
                        </a:rPr>
                        <a:t>    device-related complications </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30063" marR="30063" marT="30063" marB="30063"/>
                </a:tc>
                <a:tc>
                  <a:txBody>
                    <a:bodyPr/>
                    <a:lstStyle/>
                    <a:p>
                      <a:pPr marL="0" marR="0" algn="ctr">
                        <a:spcBef>
                          <a:spcPts val="0"/>
                        </a:spcBef>
                        <a:spcAft>
                          <a:spcPts val="0"/>
                        </a:spcAft>
                      </a:pPr>
                      <a:r>
                        <a:rPr lang="en-US" sz="1600" kern="1200" dirty="0">
                          <a:solidFill>
                            <a:schemeClr val="bg2"/>
                          </a:solidFill>
                          <a:effectLst/>
                          <a:latin typeface="+mj-lt"/>
                          <a:ea typeface="+mn-ea"/>
                          <a:cs typeface="+mn-cs"/>
                        </a:rPr>
                        <a:t>0.8% (1)</a:t>
                      </a:r>
                    </a:p>
                  </a:txBody>
                  <a:tcPr marL="45357" marR="45357" marT="45357" marB="45357" anchor="ctr"/>
                </a:tc>
                <a:tc>
                  <a:txBody>
                    <a:bodyPr/>
                    <a:lstStyle/>
                    <a:p>
                      <a:pPr marL="0" marR="0" algn="ctr">
                        <a:spcBef>
                          <a:spcPts val="0"/>
                        </a:spcBef>
                        <a:spcAft>
                          <a:spcPts val="0"/>
                        </a:spcAft>
                      </a:pPr>
                      <a:r>
                        <a:rPr lang="en-US" sz="1600" kern="1200" dirty="0">
                          <a:solidFill>
                            <a:schemeClr val="bg2"/>
                          </a:solidFill>
                          <a:effectLst/>
                          <a:latin typeface="+mj-lt"/>
                          <a:ea typeface="+mn-ea"/>
                          <a:cs typeface="+mn-cs"/>
                        </a:rPr>
                        <a:t>0.0% (0)</a:t>
                      </a: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effectLst/>
                          <a:latin typeface="+mn-lt"/>
                          <a:ea typeface="+mn-ea"/>
                          <a:cs typeface="+mn-cs"/>
                        </a:rPr>
                        <a:t>1.3% (8)</a:t>
                      </a:r>
                      <a:endParaRPr lang="en-US" sz="1600" b="0" kern="1200" dirty="0">
                        <a:solidFill>
                          <a:schemeClr val="bg2"/>
                        </a:solidFill>
                        <a:effectLst/>
                        <a:latin typeface="+mn-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600" dirty="0">
                          <a:solidFill>
                            <a:schemeClr val="accent6">
                              <a:lumMod val="50000"/>
                            </a:schemeClr>
                          </a:solidFill>
                          <a:effectLst/>
                        </a:rPr>
                        <a:t>0.9% (4)</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a:txBody>
                  <a:tcPr marL="30063" marR="30063" marT="30063" marB="30063" anchor="ctr"/>
                </a:tc>
                <a:extLst>
                  <a:ext uri="{0D108BD9-81ED-4DB2-BD59-A6C34878D82A}">
                    <a16:rowId xmlns="" xmlns:a16="http://schemas.microsoft.com/office/drawing/2014/main" val="4271486618"/>
                  </a:ext>
                </a:extLst>
              </a:tr>
            </a:tbl>
          </a:graphicData>
        </a:graphic>
      </p:graphicFrame>
      <p:sp>
        <p:nvSpPr>
          <p:cNvPr id="3" name="Rectangle 2">
            <a:extLst>
              <a:ext uri="{FF2B5EF4-FFF2-40B4-BE49-F238E27FC236}">
                <a16:creationId xmlns="" xmlns:a16="http://schemas.microsoft.com/office/drawing/2014/main" id="{A34B3834-05D4-4D3B-8DFD-257CEF24A51C}"/>
              </a:ext>
            </a:extLst>
          </p:cNvPr>
          <p:cNvSpPr/>
          <p:nvPr/>
        </p:nvSpPr>
        <p:spPr>
          <a:xfrm>
            <a:off x="73732" y="4490544"/>
            <a:ext cx="6273800" cy="461665"/>
          </a:xfrm>
          <a:prstGeom prst="rect">
            <a:avLst/>
          </a:prstGeom>
        </p:spPr>
        <p:txBody>
          <a:bodyPr wrap="square">
            <a:spAutoFit/>
          </a:bodyPr>
          <a:lstStyle/>
          <a:p>
            <a:pPr marL="184150"/>
            <a:r>
              <a:rPr lang="en-US" sz="800" baseline="30000" dirty="0">
                <a:solidFill>
                  <a:schemeClr val="tx2"/>
                </a:solidFill>
              </a:rPr>
              <a:t>1</a:t>
            </a:r>
            <a:r>
              <a:rPr lang="en-US" sz="800" dirty="0">
                <a:solidFill>
                  <a:schemeClr val="tx2"/>
                </a:solidFill>
              </a:rPr>
              <a:t>Lim et al. Prohibitive Risk Cohort. ACC 2018, </a:t>
            </a:r>
            <a:endParaRPr lang="en-US" sz="800" baseline="30000" dirty="0">
              <a:solidFill>
                <a:schemeClr val="tx2"/>
              </a:solidFill>
            </a:endParaRPr>
          </a:p>
          <a:p>
            <a:pPr marL="184150"/>
            <a:r>
              <a:rPr lang="en-US" sz="800" baseline="30000" dirty="0">
                <a:solidFill>
                  <a:schemeClr val="tx2"/>
                </a:solidFill>
              </a:rPr>
              <a:t>2</a:t>
            </a:r>
            <a:r>
              <a:rPr lang="en-US" sz="800" dirty="0">
                <a:solidFill>
                  <a:schemeClr val="tx2"/>
                </a:solidFill>
              </a:rPr>
              <a:t>Whitlow et al. EVEREST II HRS. JACC 2012, </a:t>
            </a:r>
          </a:p>
          <a:p>
            <a:pPr marL="184150"/>
            <a:r>
              <a:rPr lang="en-US" sz="800" baseline="30000" dirty="0">
                <a:solidFill>
                  <a:schemeClr val="tx2"/>
                </a:solidFill>
              </a:rPr>
              <a:t>3</a:t>
            </a:r>
            <a:r>
              <a:rPr lang="en-US" sz="800" dirty="0">
                <a:solidFill>
                  <a:schemeClr val="tx2"/>
                </a:solidFill>
              </a:rPr>
              <a:t>Feldman et al. REALISM HR data. </a:t>
            </a:r>
            <a:r>
              <a:rPr lang="en-US" sz="800" dirty="0" err="1">
                <a:solidFill>
                  <a:schemeClr val="tx2"/>
                </a:solidFill>
              </a:rPr>
              <a:t>EuroPCR</a:t>
            </a:r>
            <a:r>
              <a:rPr lang="en-US" sz="800" dirty="0">
                <a:solidFill>
                  <a:schemeClr val="tx2"/>
                </a:solidFill>
              </a:rPr>
              <a:t> 2015</a:t>
            </a:r>
          </a:p>
        </p:txBody>
      </p:sp>
      <p:sp>
        <p:nvSpPr>
          <p:cNvPr id="8" name="TextBox 7">
            <a:extLst>
              <a:ext uri="{FF2B5EF4-FFF2-40B4-BE49-F238E27FC236}">
                <a16:creationId xmlns="" xmlns:a16="http://schemas.microsoft.com/office/drawing/2014/main" id="{41F2572F-BAB9-4C92-9167-05B7027126E1}"/>
              </a:ext>
            </a:extLst>
          </p:cNvPr>
          <p:cNvSpPr txBox="1"/>
          <p:nvPr/>
        </p:nvSpPr>
        <p:spPr>
          <a:xfrm>
            <a:off x="7496546" y="4519811"/>
            <a:ext cx="1487010" cy="276999"/>
          </a:xfrm>
          <a:prstGeom prst="rect">
            <a:avLst/>
          </a:prstGeom>
          <a:noFill/>
        </p:spPr>
        <p:txBody>
          <a:bodyPr wrap="none" rtlCol="0">
            <a:spAutoFit/>
          </a:bodyPr>
          <a:lstStyle/>
          <a:p>
            <a:r>
              <a:rPr lang="en-US" sz="1200" i="1" dirty="0">
                <a:solidFill>
                  <a:schemeClr val="tx2"/>
                </a:solidFill>
              </a:rPr>
              <a:t>*CEC Adjudicated</a:t>
            </a:r>
          </a:p>
        </p:txBody>
      </p:sp>
      <p:sp>
        <p:nvSpPr>
          <p:cNvPr id="9" name="TextBox 8">
            <a:extLst>
              <a:ext uri="{FF2B5EF4-FFF2-40B4-BE49-F238E27FC236}">
                <a16:creationId xmlns="" xmlns:a16="http://schemas.microsoft.com/office/drawing/2014/main" id="{ACA0C011-646F-4A6D-9073-B658A1848AD6}"/>
              </a:ext>
            </a:extLst>
          </p:cNvPr>
          <p:cNvSpPr txBox="1"/>
          <p:nvPr/>
        </p:nvSpPr>
        <p:spPr>
          <a:xfrm>
            <a:off x="7259592" y="-399886"/>
            <a:ext cx="2000950" cy="952275"/>
          </a:xfrm>
          <a:prstGeom prst="rect">
            <a:avLst/>
          </a:prstGeom>
          <a:noFill/>
        </p:spPr>
        <p:txBody>
          <a:bodyPr wrap="square" rtlCol="0">
            <a:spAutoFit/>
          </a:bodyPr>
          <a:lstStyle/>
          <a:p>
            <a:r>
              <a:rPr lang="en-US" i="0" dirty="0">
                <a:solidFill>
                  <a:schemeClr val="tx1"/>
                </a:solidFill>
                <a:highlight>
                  <a:srgbClr val="FF0000"/>
                </a:highlight>
              </a:rPr>
              <a:t>PROHIBITIVE RISK COHORT DATA ADDED</a:t>
            </a:r>
          </a:p>
        </p:txBody>
      </p:sp>
    </p:spTree>
    <p:extLst>
      <p:ext uri="{BB962C8B-B14F-4D97-AF65-F5344CB8AC3E}">
        <p14:creationId xmlns:p14="http://schemas.microsoft.com/office/powerpoint/2010/main" val="2406600302"/>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200906"/>
            <a:ext cx="7769225" cy="566738"/>
          </a:xfrm>
        </p:spPr>
        <p:txBody>
          <a:bodyPr/>
          <a:lstStyle/>
          <a:p>
            <a:pPr eaLnBrk="1" hangingPunct="1"/>
            <a:r>
              <a:rPr lang="en-US" sz="2800" dirty="0"/>
              <a:t>MV Anatomic Complexity / TTE</a:t>
            </a:r>
          </a:p>
        </p:txBody>
      </p:sp>
      <p:sp>
        <p:nvSpPr>
          <p:cNvPr id="18435" name="Rectangle 3"/>
          <p:cNvSpPr>
            <a:spLocks noGrp="1" noChangeArrowheads="1"/>
          </p:cNvSpPr>
          <p:nvPr>
            <p:ph idx="1"/>
          </p:nvPr>
        </p:nvSpPr>
        <p:spPr>
          <a:xfrm>
            <a:off x="454977" y="692236"/>
            <a:ext cx="8315673" cy="4250358"/>
          </a:xfrm>
          <a:solidFill>
            <a:srgbClr val="002060"/>
          </a:solidFill>
          <a:ln>
            <a:solidFill>
              <a:schemeClr val="tx1"/>
            </a:solidFill>
          </a:ln>
        </p:spPr>
        <p:txBody>
          <a:bodyPr lIns="137160" tIns="137160" anchor="t" anchorCtr="0"/>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500" dirty="0"/>
          </a:p>
          <a:p>
            <a:r>
              <a:rPr lang="en-US" sz="1400" dirty="0"/>
              <a:t>For primary MR subjects with complex MV anatomy:</a:t>
            </a:r>
          </a:p>
          <a:p>
            <a:pPr lvl="1"/>
            <a:r>
              <a:rPr lang="en-US" sz="1400" dirty="0"/>
              <a:t>Calcification Landing Zone and Presence of severely degenerative leaflets or wide flail gap are statistically different across the three groups of device use</a:t>
            </a:r>
          </a:p>
          <a:p>
            <a:pPr lvl="1"/>
            <a:r>
              <a:rPr lang="en-US" sz="1400" dirty="0"/>
              <a:t>More subjects with NTR have Calcification Landing Zone</a:t>
            </a:r>
          </a:p>
          <a:p>
            <a:pPr lvl="1"/>
            <a:r>
              <a:rPr lang="en-US" sz="1400" dirty="0"/>
              <a:t>More subjects with XTR present severely degenerative leaflets or wide flail gaps</a:t>
            </a:r>
            <a:endParaRPr lang="en-US" sz="1400" dirty="0">
              <a:solidFill>
                <a:schemeClr val="tx2"/>
              </a:solidFill>
            </a:endParaRPr>
          </a:p>
        </p:txBody>
      </p:sp>
      <p:graphicFrame>
        <p:nvGraphicFramePr>
          <p:cNvPr id="4" name="Table 3">
            <a:extLst>
              <a:ext uri="{FF2B5EF4-FFF2-40B4-BE49-F238E27FC236}">
                <a16:creationId xmlns="" xmlns:a16="http://schemas.microsoft.com/office/drawing/2014/main" id="{F76EB5B5-F8E4-48B2-AF3E-03648721F3C2}"/>
              </a:ext>
            </a:extLst>
          </p:cNvPr>
          <p:cNvGraphicFramePr>
            <a:graphicFrameLocks noGrp="1"/>
          </p:cNvGraphicFramePr>
          <p:nvPr>
            <p:extLst>
              <p:ext uri="{D42A27DB-BD31-4B8C-83A1-F6EECF244321}">
                <p14:modId xmlns:p14="http://schemas.microsoft.com/office/powerpoint/2010/main" val="1462350093"/>
              </p:ext>
            </p:extLst>
          </p:nvPr>
        </p:nvGraphicFramePr>
        <p:xfrm>
          <a:off x="454978" y="692236"/>
          <a:ext cx="8315672" cy="2472033"/>
        </p:xfrm>
        <a:graphic>
          <a:graphicData uri="http://schemas.openxmlformats.org/drawingml/2006/table">
            <a:tbl>
              <a:tblPr firstRow="1" firstCol="1" bandRow="1">
                <a:tableStyleId>{D7AC3CCA-C797-4891-BE02-D94E43425B78}</a:tableStyleId>
              </a:tblPr>
              <a:tblGrid>
                <a:gridCol w="2918839">
                  <a:extLst>
                    <a:ext uri="{9D8B030D-6E8A-4147-A177-3AD203B41FA5}">
                      <a16:colId xmlns="" xmlns:a16="http://schemas.microsoft.com/office/drawing/2014/main" val="3217775051"/>
                    </a:ext>
                  </a:extLst>
                </a:gridCol>
                <a:gridCol w="1621771">
                  <a:extLst>
                    <a:ext uri="{9D8B030D-6E8A-4147-A177-3AD203B41FA5}">
                      <a16:colId xmlns="" xmlns:a16="http://schemas.microsoft.com/office/drawing/2014/main" val="3620626489"/>
                    </a:ext>
                  </a:extLst>
                </a:gridCol>
                <a:gridCol w="1431851">
                  <a:extLst>
                    <a:ext uri="{9D8B030D-6E8A-4147-A177-3AD203B41FA5}">
                      <a16:colId xmlns="" xmlns:a16="http://schemas.microsoft.com/office/drawing/2014/main" val="1877643190"/>
                    </a:ext>
                  </a:extLst>
                </a:gridCol>
                <a:gridCol w="1303752">
                  <a:extLst>
                    <a:ext uri="{9D8B030D-6E8A-4147-A177-3AD203B41FA5}">
                      <a16:colId xmlns="" xmlns:a16="http://schemas.microsoft.com/office/drawing/2014/main" val="2897943684"/>
                    </a:ext>
                  </a:extLst>
                </a:gridCol>
                <a:gridCol w="1039459">
                  <a:extLst>
                    <a:ext uri="{9D8B030D-6E8A-4147-A177-3AD203B41FA5}">
                      <a16:colId xmlns="" xmlns:a16="http://schemas.microsoft.com/office/drawing/2014/main" val="4197854027"/>
                    </a:ext>
                  </a:extLst>
                </a:gridCol>
              </a:tblGrid>
              <a:tr h="326192">
                <a:tc>
                  <a:txBody>
                    <a:bodyPr/>
                    <a:lstStyle/>
                    <a:p>
                      <a:pPr marL="0" marR="0">
                        <a:spcBef>
                          <a:spcPts val="0"/>
                        </a:spcBef>
                        <a:spcAft>
                          <a:spcPts val="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30238" marR="30238" marT="30238" marB="3023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solidFill>
                            <a:schemeClr val="tx1"/>
                          </a:solidFill>
                          <a:effectLst/>
                        </a:rPr>
                        <a:t>XTR Only</a:t>
                      </a:r>
                      <a:br>
                        <a:rPr lang="en-US" sz="1100" dirty="0">
                          <a:solidFill>
                            <a:schemeClr val="tx1"/>
                          </a:solidFill>
                          <a:effectLst/>
                        </a:rPr>
                      </a:br>
                      <a:r>
                        <a:rPr lang="en-US" sz="1100" dirty="0">
                          <a:solidFill>
                            <a:schemeClr val="tx1"/>
                          </a:solidFill>
                          <a:effectLst/>
                        </a:rPr>
                        <a:t>(N=194)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30238" marR="30238" marT="30238" marB="3023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solidFill>
                            <a:schemeClr val="tx1"/>
                          </a:solidFill>
                          <a:effectLst/>
                        </a:rPr>
                        <a:t>NTR only</a:t>
                      </a:r>
                      <a:br>
                        <a:rPr lang="en-US" sz="1100" dirty="0">
                          <a:solidFill>
                            <a:schemeClr val="tx1"/>
                          </a:solidFill>
                          <a:effectLst/>
                        </a:rPr>
                      </a:br>
                      <a:r>
                        <a:rPr lang="en-US" sz="1100" dirty="0">
                          <a:solidFill>
                            <a:schemeClr val="tx1"/>
                          </a:solidFill>
                          <a:effectLst/>
                        </a:rPr>
                        <a:t>(N=146)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30238" marR="30238" marT="30238" marB="3023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solidFill>
                            <a:schemeClr val="tx1"/>
                          </a:solidFill>
                          <a:effectLst/>
                        </a:rPr>
                        <a:t>XTR and NTR</a:t>
                      </a:r>
                      <a:br>
                        <a:rPr lang="en-US" sz="1100" dirty="0">
                          <a:solidFill>
                            <a:schemeClr val="tx1"/>
                          </a:solidFill>
                          <a:effectLst/>
                        </a:rPr>
                      </a:br>
                      <a:r>
                        <a:rPr lang="en-US" sz="1100" dirty="0">
                          <a:solidFill>
                            <a:schemeClr val="tx1"/>
                          </a:solidFill>
                          <a:effectLst/>
                        </a:rPr>
                        <a:t>(N=80)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30238" marR="30238" marT="30238" marB="3023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solidFill>
                            <a:schemeClr val="tx1"/>
                          </a:solidFill>
                          <a:effectLst/>
                          <a:latin typeface="Times New Roman" panose="02020603050405020304" pitchFamily="18" charset="0"/>
                          <a:ea typeface="Times New Roman" panose="02020603050405020304" pitchFamily="18" charset="0"/>
                        </a:rPr>
                        <a:t>P-value</a:t>
                      </a:r>
                    </a:p>
                  </a:txBody>
                  <a:tcPr marL="30238" marR="30238" marT="30238" marB="302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 xmlns:a16="http://schemas.microsoft.com/office/drawing/2014/main" val="2365029563"/>
                  </a:ext>
                </a:extLst>
              </a:tr>
              <a:tr h="221518">
                <a:tc>
                  <a:txBody>
                    <a:bodyPr/>
                    <a:lstStyle/>
                    <a:p>
                      <a:pPr marL="0" marR="0">
                        <a:spcBef>
                          <a:spcPts val="0"/>
                        </a:spcBef>
                        <a:spcAft>
                          <a:spcPts val="0"/>
                        </a:spcAft>
                      </a:pPr>
                      <a:r>
                        <a:rPr lang="en-US" sz="1200" b="0" dirty="0">
                          <a:solidFill>
                            <a:schemeClr val="bg1"/>
                          </a:solidFill>
                          <a:effectLst/>
                          <a:latin typeface="+mj-lt"/>
                        </a:rPr>
                        <a:t>Primary jet outside of A2P2 </a:t>
                      </a:r>
                      <a:endParaRPr lang="en-US" sz="12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4/53 (7.5%)</a:t>
                      </a:r>
                    </a:p>
                  </a:txBody>
                  <a:tcPr marL="27214" marR="27214" marT="27214" marB="27214"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0" i="0">
                          <a:solidFill>
                            <a:schemeClr val="bg1"/>
                          </a:solidFill>
                          <a:effectLst/>
                          <a:latin typeface="+mj-lt"/>
                        </a:rPr>
                        <a:t>1/37 (2.7%)</a:t>
                      </a:r>
                    </a:p>
                  </a:txBody>
                  <a:tcPr marL="27214" marR="27214" marT="27214" marB="27214"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0" i="0">
                          <a:solidFill>
                            <a:schemeClr val="bg1"/>
                          </a:solidFill>
                          <a:effectLst/>
                          <a:latin typeface="+mj-lt"/>
                        </a:rPr>
                        <a:t>4/25 (16.0%)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0.160</a:t>
                      </a:r>
                      <a:r>
                        <a:rPr lang="en-US" sz="1200" b="0" i="0" baseline="30000" dirty="0">
                          <a:solidFill>
                            <a:schemeClr val="bg1"/>
                          </a:solidFill>
                          <a:effectLst/>
                          <a:latin typeface="+mj-lt"/>
                        </a:rPr>
                        <a:t>1</a:t>
                      </a:r>
                      <a:endParaRPr lang="en-US" sz="1200" b="0"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98789861"/>
                  </a:ext>
                </a:extLst>
              </a:tr>
              <a:tr h="332043">
                <a:tc>
                  <a:txBody>
                    <a:bodyPr/>
                    <a:lstStyle/>
                    <a:p>
                      <a:pPr marL="0" marR="0">
                        <a:spcBef>
                          <a:spcPts val="0"/>
                        </a:spcBef>
                        <a:spcAft>
                          <a:spcPts val="0"/>
                        </a:spcAft>
                      </a:pPr>
                      <a:r>
                        <a:rPr lang="en-US" sz="1200" b="0" dirty="0">
                          <a:solidFill>
                            <a:schemeClr val="bg1"/>
                          </a:solidFill>
                          <a:effectLst/>
                          <a:latin typeface="+mj-lt"/>
                        </a:rPr>
                        <a:t>Presence of more than one significant jet </a:t>
                      </a:r>
                      <a:endParaRPr lang="en-US" sz="12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1/53 (1.9%)</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a:solidFill>
                            <a:schemeClr val="bg1"/>
                          </a:solidFill>
                          <a:effectLst/>
                          <a:latin typeface="+mj-lt"/>
                        </a:rPr>
                        <a:t>0/37 (0.0%)</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a:solidFill>
                            <a:schemeClr val="bg1"/>
                          </a:solidFill>
                          <a:effectLst/>
                          <a:latin typeface="+mj-lt"/>
                        </a:rPr>
                        <a:t>0/25 (0.0%)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1.000</a:t>
                      </a:r>
                      <a:r>
                        <a:rPr lang="en-US" sz="1200" b="0" i="0" baseline="30000" dirty="0">
                          <a:solidFill>
                            <a:schemeClr val="bg1"/>
                          </a:solidFill>
                          <a:effectLst/>
                          <a:latin typeface="+mj-lt"/>
                        </a:rPr>
                        <a:t>2</a:t>
                      </a:r>
                      <a:endParaRPr lang="en-US" sz="1200" b="0"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83190639"/>
                  </a:ext>
                </a:extLst>
              </a:tr>
              <a:tr h="221518">
                <a:tc>
                  <a:txBody>
                    <a:bodyPr/>
                    <a:lstStyle/>
                    <a:p>
                      <a:pPr marL="0" marR="0">
                        <a:spcBef>
                          <a:spcPts val="0"/>
                        </a:spcBef>
                        <a:spcAft>
                          <a:spcPts val="0"/>
                        </a:spcAft>
                      </a:pPr>
                      <a:r>
                        <a:rPr lang="en-US" sz="1200" b="0" dirty="0">
                          <a:solidFill>
                            <a:schemeClr val="bg1"/>
                          </a:solidFill>
                          <a:effectLst/>
                          <a:latin typeface="+mj-lt"/>
                        </a:rPr>
                        <a:t>Presence of a wide jet </a:t>
                      </a:r>
                      <a:endParaRPr lang="en-US" sz="12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16/53 (30.2%)</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8/37 (21.6%)</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10/25 (40.0%)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0.296</a:t>
                      </a:r>
                      <a:r>
                        <a:rPr lang="en-US" sz="1200" b="0" i="0" baseline="30000" dirty="0">
                          <a:solidFill>
                            <a:schemeClr val="bg1"/>
                          </a:solidFill>
                          <a:effectLst/>
                          <a:latin typeface="+mj-lt"/>
                        </a:rPr>
                        <a:t>1</a:t>
                      </a:r>
                      <a:endParaRPr lang="en-US" sz="1200" b="0"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76173108"/>
                  </a:ext>
                </a:extLst>
              </a:tr>
              <a:tr h="246728">
                <a:tc>
                  <a:txBody>
                    <a:bodyPr/>
                    <a:lstStyle/>
                    <a:p>
                      <a:pPr marL="0" marR="0">
                        <a:spcBef>
                          <a:spcPts val="0"/>
                        </a:spcBef>
                        <a:spcAft>
                          <a:spcPts val="0"/>
                        </a:spcAft>
                      </a:pPr>
                      <a:r>
                        <a:rPr lang="en-US" sz="1200" b="0" dirty="0">
                          <a:solidFill>
                            <a:schemeClr val="bg1"/>
                          </a:solidFill>
                          <a:effectLst/>
                          <a:latin typeface="+mj-lt"/>
                        </a:rPr>
                        <a:t>Small Valve </a:t>
                      </a:r>
                      <a:endParaRPr lang="en-US" sz="12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1/53 (1.9%)</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2/37 (5.4%)</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a:solidFill>
                            <a:schemeClr val="bg1"/>
                          </a:solidFill>
                          <a:effectLst/>
                          <a:latin typeface="+mj-lt"/>
                        </a:rPr>
                        <a:t>1/25 (4.0%)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0.683</a:t>
                      </a:r>
                      <a:r>
                        <a:rPr lang="en-US" sz="1200" b="0" i="0" baseline="30000" dirty="0">
                          <a:solidFill>
                            <a:schemeClr val="bg1"/>
                          </a:solidFill>
                          <a:effectLst/>
                          <a:latin typeface="+mj-lt"/>
                        </a:rPr>
                        <a:t>2</a:t>
                      </a:r>
                      <a:endParaRPr lang="en-US" sz="1200" b="0"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69726213"/>
                  </a:ext>
                </a:extLst>
              </a:tr>
              <a:tr h="221518">
                <a:tc>
                  <a:txBody>
                    <a:bodyPr/>
                    <a:lstStyle/>
                    <a:p>
                      <a:pPr marL="0" marR="0">
                        <a:spcBef>
                          <a:spcPts val="0"/>
                        </a:spcBef>
                        <a:spcAft>
                          <a:spcPts val="0"/>
                        </a:spcAft>
                      </a:pPr>
                      <a:r>
                        <a:rPr lang="en-US" sz="1200" dirty="0">
                          <a:solidFill>
                            <a:schemeClr val="bg1"/>
                          </a:solidFill>
                          <a:effectLst/>
                          <a:latin typeface="+mj-lt"/>
                        </a:rPr>
                        <a:t>Calcification Landing Zone </a:t>
                      </a:r>
                      <a:endParaRPr lang="en-US" sz="120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11/53 (20.8%)</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20/37 (54.1%)</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10/25 (40.0%)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0.005</a:t>
                      </a:r>
                      <a:r>
                        <a:rPr lang="en-US" sz="1200" b="1" i="0" baseline="30000" dirty="0">
                          <a:solidFill>
                            <a:schemeClr val="bg1"/>
                          </a:solidFill>
                          <a:effectLst/>
                          <a:latin typeface="+mj-lt"/>
                        </a:rPr>
                        <a:t>1</a:t>
                      </a:r>
                      <a:endParaRPr lang="en-US" sz="1200" b="1"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060276366"/>
                  </a:ext>
                </a:extLst>
              </a:tr>
              <a:tr h="313325">
                <a:tc>
                  <a:txBody>
                    <a:bodyPr/>
                    <a:lstStyle/>
                    <a:p>
                      <a:pPr marL="0" marR="0">
                        <a:spcBef>
                          <a:spcPts val="0"/>
                        </a:spcBef>
                        <a:spcAft>
                          <a:spcPts val="0"/>
                        </a:spcAft>
                      </a:pPr>
                      <a:r>
                        <a:rPr lang="en-US" sz="1200" b="0" dirty="0">
                          <a:solidFill>
                            <a:schemeClr val="bg1"/>
                          </a:solidFill>
                          <a:effectLst/>
                          <a:latin typeface="+mj-lt"/>
                        </a:rPr>
                        <a:t>Minimal leaflet tissue for attachment </a:t>
                      </a:r>
                      <a:endParaRPr lang="en-US" sz="1200" b="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5/53 (9.4%)</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1/37 (2.7%)</a:t>
                      </a:r>
                    </a:p>
                  </a:txBody>
                  <a:tcPr marL="27214" marR="27214" marT="27214" marB="2721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0/25 (0.0%)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b="0" i="0" dirty="0">
                          <a:solidFill>
                            <a:schemeClr val="bg1"/>
                          </a:solidFill>
                          <a:effectLst/>
                          <a:latin typeface="+mj-lt"/>
                        </a:rPr>
                        <a:t>0.260</a:t>
                      </a:r>
                      <a:r>
                        <a:rPr lang="en-US" sz="1200" b="0" i="0" baseline="30000" dirty="0">
                          <a:solidFill>
                            <a:schemeClr val="bg1"/>
                          </a:solidFill>
                          <a:effectLst/>
                          <a:latin typeface="+mj-lt"/>
                        </a:rPr>
                        <a:t>2</a:t>
                      </a:r>
                      <a:endParaRPr lang="en-US" sz="1200" b="0"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090880295"/>
                  </a:ext>
                </a:extLst>
              </a:tr>
              <a:tr h="445041">
                <a:tc>
                  <a:txBody>
                    <a:bodyPr/>
                    <a:lstStyle/>
                    <a:p>
                      <a:pPr marL="0" marR="0">
                        <a:spcBef>
                          <a:spcPts val="0"/>
                        </a:spcBef>
                        <a:spcAft>
                          <a:spcPts val="0"/>
                        </a:spcAft>
                      </a:pPr>
                      <a:r>
                        <a:rPr lang="en-US" sz="1200" dirty="0">
                          <a:solidFill>
                            <a:schemeClr val="bg1"/>
                          </a:solidFill>
                          <a:effectLst/>
                          <a:latin typeface="+mj-lt"/>
                        </a:rPr>
                        <a:t>Presence of severely degenerative leaflets or wide flail gaps or widths </a:t>
                      </a:r>
                      <a:endParaRPr lang="en-US" sz="1200" dirty="0">
                        <a:solidFill>
                          <a:schemeClr val="bg1"/>
                        </a:solidFill>
                        <a:effectLst/>
                        <a:latin typeface="+mj-lt"/>
                        <a:ea typeface="Times New Roman" panose="02020603050405020304" pitchFamily="18" charset="0"/>
                      </a:endParaRPr>
                    </a:p>
                  </a:txBody>
                  <a:tcPr marL="31750" marR="31750" marT="31750" marB="3175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39/53 (73.6%)</a:t>
                      </a:r>
                    </a:p>
                  </a:txBody>
                  <a:tcPr marL="27214" marR="27214" marT="27214" marB="2721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17/37 (45.9%)</a:t>
                      </a:r>
                    </a:p>
                  </a:txBody>
                  <a:tcPr marL="27214" marR="27214" marT="27214" marB="2721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16/25 (64.0%)</a:t>
                      </a:r>
                    </a:p>
                  </a:txBody>
                  <a:tcPr marL="27214" marR="27214" marT="27214" marB="2721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dirty="0">
                          <a:solidFill>
                            <a:schemeClr val="bg1"/>
                          </a:solidFill>
                          <a:effectLst/>
                          <a:latin typeface="+mj-lt"/>
                        </a:rPr>
                        <a:t>0.028</a:t>
                      </a:r>
                      <a:r>
                        <a:rPr lang="en-US" sz="1200" b="1" i="0" baseline="30000" dirty="0">
                          <a:solidFill>
                            <a:schemeClr val="bg1"/>
                          </a:solidFill>
                          <a:effectLst/>
                          <a:latin typeface="+mj-lt"/>
                        </a:rPr>
                        <a:t>1</a:t>
                      </a:r>
                      <a:endParaRPr lang="en-US" sz="1200" b="1" i="0" dirty="0">
                        <a:solidFill>
                          <a:schemeClr val="bg1"/>
                        </a:solidFill>
                        <a:effectLst/>
                        <a:latin typeface="+mj-lt"/>
                      </a:endParaRPr>
                    </a:p>
                  </a:txBody>
                  <a:tcPr marL="27214" marR="27214" marT="27214" marB="27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2609067"/>
                  </a:ext>
                </a:extLst>
              </a:tr>
            </a:tbl>
          </a:graphicData>
        </a:graphic>
      </p:graphicFrame>
      <p:sp>
        <p:nvSpPr>
          <p:cNvPr id="2" name="Rectangle 1">
            <a:extLst>
              <a:ext uri="{FF2B5EF4-FFF2-40B4-BE49-F238E27FC236}">
                <a16:creationId xmlns="" xmlns:a16="http://schemas.microsoft.com/office/drawing/2014/main" id="{F4BAAC5C-2D10-4ADF-A6A7-01ECE5327738}"/>
              </a:ext>
            </a:extLst>
          </p:cNvPr>
          <p:cNvSpPr/>
          <p:nvPr/>
        </p:nvSpPr>
        <p:spPr>
          <a:xfrm>
            <a:off x="6847490" y="4510954"/>
            <a:ext cx="2054772" cy="400110"/>
          </a:xfrm>
          <a:prstGeom prst="rect">
            <a:avLst/>
          </a:prstGeom>
        </p:spPr>
        <p:txBody>
          <a:bodyPr wrap="square">
            <a:spAutoFit/>
          </a:bodyPr>
          <a:lstStyle/>
          <a:p>
            <a:pPr marL="342900" lvl="1" indent="-285750">
              <a:buNone/>
            </a:pPr>
            <a:r>
              <a:rPr lang="en-US" sz="1000" dirty="0">
                <a:solidFill>
                  <a:schemeClr val="tx2"/>
                </a:solidFill>
              </a:rPr>
              <a:t>1: Pearson’s Chi-square test</a:t>
            </a:r>
          </a:p>
          <a:p>
            <a:pPr marL="342900" lvl="1" indent="-285750">
              <a:buNone/>
            </a:pPr>
            <a:r>
              <a:rPr lang="en-US" sz="1000" dirty="0">
                <a:solidFill>
                  <a:schemeClr val="tx2"/>
                </a:solidFill>
              </a:rPr>
              <a:t>2: Fisher’s exact test</a:t>
            </a:r>
          </a:p>
        </p:txBody>
      </p:sp>
    </p:spTree>
    <p:extLst>
      <p:ext uri="{BB962C8B-B14F-4D97-AF65-F5344CB8AC3E}">
        <p14:creationId xmlns:p14="http://schemas.microsoft.com/office/powerpoint/2010/main" val="3269817708"/>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318340" y="698149"/>
            <a:ext cx="8586653" cy="4296157"/>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aphicFrame>
        <p:nvGraphicFramePr>
          <p:cNvPr id="8" name="Chart 7">
            <a:extLst>
              <a:ext uri="{FF2B5EF4-FFF2-40B4-BE49-F238E27FC236}">
                <a16:creationId xmlns="" xmlns:a16="http://schemas.microsoft.com/office/drawing/2014/main" id="{82153B51-713C-47BC-B202-3B4A8658AECA}"/>
              </a:ext>
            </a:extLst>
          </p:cNvPr>
          <p:cNvGraphicFramePr/>
          <p:nvPr>
            <p:extLst/>
          </p:nvPr>
        </p:nvGraphicFramePr>
        <p:xfrm>
          <a:off x="318340" y="976313"/>
          <a:ext cx="8433775" cy="35486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920A57AF-61A3-41F5-8480-8860A265A341}"/>
              </a:ext>
            </a:extLst>
          </p:cNvPr>
          <p:cNvSpPr txBox="1">
            <a:spLocks/>
          </p:cNvSpPr>
          <p:nvPr/>
        </p:nvSpPr>
        <p:spPr bwMode="auto">
          <a:xfrm>
            <a:off x="434252" y="149194"/>
            <a:ext cx="8229600" cy="4935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i="0" kern="0" dirty="0"/>
              <a:t>30 Day MR Severity XTR vs. NTR</a:t>
            </a:r>
          </a:p>
        </p:txBody>
      </p:sp>
      <p:sp>
        <p:nvSpPr>
          <p:cNvPr id="14" name="TextBox 13">
            <a:extLst>
              <a:ext uri="{FF2B5EF4-FFF2-40B4-BE49-F238E27FC236}">
                <a16:creationId xmlns="" xmlns:a16="http://schemas.microsoft.com/office/drawing/2014/main" id="{3A5FD4EB-6506-4D2F-BBD3-3C0F7CC5C8D2}"/>
              </a:ext>
            </a:extLst>
          </p:cNvPr>
          <p:cNvSpPr txBox="1"/>
          <p:nvPr/>
        </p:nvSpPr>
        <p:spPr>
          <a:xfrm>
            <a:off x="165312" y="724538"/>
            <a:ext cx="4402773"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Complex Anatomy</a:t>
            </a:r>
          </a:p>
        </p:txBody>
      </p:sp>
      <p:sp>
        <p:nvSpPr>
          <p:cNvPr id="15" name="TextBox 14">
            <a:extLst>
              <a:ext uri="{FF2B5EF4-FFF2-40B4-BE49-F238E27FC236}">
                <a16:creationId xmlns="" xmlns:a16="http://schemas.microsoft.com/office/drawing/2014/main" id="{8EF8AF71-DD8F-4BD5-A8A1-7F5A215F4E99}"/>
              </a:ext>
            </a:extLst>
          </p:cNvPr>
          <p:cNvSpPr txBox="1"/>
          <p:nvPr/>
        </p:nvSpPr>
        <p:spPr>
          <a:xfrm>
            <a:off x="5463135" y="722505"/>
            <a:ext cx="2602468"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Non-Complex Anatomy</a:t>
            </a:r>
          </a:p>
        </p:txBody>
      </p:sp>
      <p:sp>
        <p:nvSpPr>
          <p:cNvPr id="16" name="TextBox 15">
            <a:extLst>
              <a:ext uri="{FF2B5EF4-FFF2-40B4-BE49-F238E27FC236}">
                <a16:creationId xmlns="" xmlns:a16="http://schemas.microsoft.com/office/drawing/2014/main" id="{39D20B40-7EDB-40AA-A502-FDC8E5C21AE7}"/>
              </a:ext>
            </a:extLst>
          </p:cNvPr>
          <p:cNvSpPr txBox="1"/>
          <p:nvPr/>
        </p:nvSpPr>
        <p:spPr>
          <a:xfrm>
            <a:off x="638491" y="1032897"/>
            <a:ext cx="1679470"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XTR-only</a:t>
            </a:r>
          </a:p>
        </p:txBody>
      </p:sp>
      <p:sp>
        <p:nvSpPr>
          <p:cNvPr id="17" name="TextBox 16">
            <a:extLst>
              <a:ext uri="{FF2B5EF4-FFF2-40B4-BE49-F238E27FC236}">
                <a16:creationId xmlns="" xmlns:a16="http://schemas.microsoft.com/office/drawing/2014/main" id="{AB78D048-DCE6-4BF0-8764-CB2D43CA6202}"/>
              </a:ext>
            </a:extLst>
          </p:cNvPr>
          <p:cNvSpPr txBox="1"/>
          <p:nvPr/>
        </p:nvSpPr>
        <p:spPr>
          <a:xfrm>
            <a:off x="2491645" y="1051600"/>
            <a:ext cx="1679470"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NTR-only</a:t>
            </a:r>
          </a:p>
        </p:txBody>
      </p:sp>
      <p:sp>
        <p:nvSpPr>
          <p:cNvPr id="18" name="TextBox 17">
            <a:extLst>
              <a:ext uri="{FF2B5EF4-FFF2-40B4-BE49-F238E27FC236}">
                <a16:creationId xmlns="" xmlns:a16="http://schemas.microsoft.com/office/drawing/2014/main" id="{1B6E354B-FF77-448A-B7B0-8C5C2F1EE86C}"/>
              </a:ext>
            </a:extLst>
          </p:cNvPr>
          <p:cNvSpPr txBox="1"/>
          <p:nvPr/>
        </p:nvSpPr>
        <p:spPr>
          <a:xfrm>
            <a:off x="4923233" y="1030336"/>
            <a:ext cx="1679470"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XTR-only</a:t>
            </a:r>
          </a:p>
        </p:txBody>
      </p:sp>
      <p:sp>
        <p:nvSpPr>
          <p:cNvPr id="19" name="TextBox 18">
            <a:extLst>
              <a:ext uri="{FF2B5EF4-FFF2-40B4-BE49-F238E27FC236}">
                <a16:creationId xmlns="" xmlns:a16="http://schemas.microsoft.com/office/drawing/2014/main" id="{F68BD369-3741-445E-ACC3-C8578B91C427}"/>
              </a:ext>
            </a:extLst>
          </p:cNvPr>
          <p:cNvSpPr txBox="1"/>
          <p:nvPr/>
        </p:nvSpPr>
        <p:spPr>
          <a:xfrm>
            <a:off x="6741404" y="1060346"/>
            <a:ext cx="1679470" cy="338554"/>
          </a:xfrm>
          <a:prstGeom prst="rect">
            <a:avLst/>
          </a:prstGeom>
          <a:noFill/>
        </p:spPr>
        <p:txBody>
          <a:bodyPr wrap="square" rtlCol="0">
            <a:spAutoFit/>
          </a:bodyPr>
          <a:lstStyle/>
          <a:p>
            <a:pPr marL="0" marR="0" algn="ctr">
              <a:spcBef>
                <a:spcPts val="0"/>
              </a:spcBef>
              <a:spcAft>
                <a:spcPts val="0"/>
              </a:spcAft>
            </a:pPr>
            <a:r>
              <a:rPr lang="en-US" sz="1600" dirty="0">
                <a:solidFill>
                  <a:schemeClr val="tx2"/>
                </a:solidFill>
                <a:ea typeface="Times New Roman" panose="02020603050405020304" pitchFamily="18" charset="0"/>
              </a:rPr>
              <a:t>NTR-only</a:t>
            </a:r>
          </a:p>
        </p:txBody>
      </p:sp>
      <p:cxnSp>
        <p:nvCxnSpPr>
          <p:cNvPr id="26" name="Straight Connector 25">
            <a:extLst>
              <a:ext uri="{FF2B5EF4-FFF2-40B4-BE49-F238E27FC236}">
                <a16:creationId xmlns="" xmlns:a16="http://schemas.microsoft.com/office/drawing/2014/main" id="{005BA7E8-4327-4F80-A729-50411938828B}"/>
              </a:ext>
            </a:extLst>
          </p:cNvPr>
          <p:cNvCxnSpPr/>
          <p:nvPr/>
        </p:nvCxnSpPr>
        <p:spPr bwMode="auto">
          <a:xfrm flipV="1">
            <a:off x="3738826" y="1610488"/>
            <a:ext cx="223453" cy="247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 xmlns:a16="http://schemas.microsoft.com/office/drawing/2014/main" id="{3B6A8203-0938-40CC-A1A7-C4006795144E}"/>
              </a:ext>
            </a:extLst>
          </p:cNvPr>
          <p:cNvSpPr txBox="1"/>
          <p:nvPr/>
        </p:nvSpPr>
        <p:spPr>
          <a:xfrm>
            <a:off x="2139101" y="2159385"/>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95.6%</a:t>
            </a:r>
          </a:p>
        </p:txBody>
      </p:sp>
      <p:sp>
        <p:nvSpPr>
          <p:cNvPr id="31" name="Left Bracket 30">
            <a:extLst>
              <a:ext uri="{FF2B5EF4-FFF2-40B4-BE49-F238E27FC236}">
                <a16:creationId xmlns="" xmlns:a16="http://schemas.microsoft.com/office/drawing/2014/main" id="{239A5015-BF50-4A29-860E-75DDB27CAD44}"/>
              </a:ext>
            </a:extLst>
          </p:cNvPr>
          <p:cNvSpPr/>
          <p:nvPr/>
        </p:nvSpPr>
        <p:spPr>
          <a:xfrm rot="10800000">
            <a:off x="2118756" y="1633480"/>
            <a:ext cx="45719" cy="198127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32" name="Straight Connector 31">
            <a:extLst>
              <a:ext uri="{FF2B5EF4-FFF2-40B4-BE49-F238E27FC236}">
                <a16:creationId xmlns="" xmlns:a16="http://schemas.microsoft.com/office/drawing/2014/main" id="{823C2DD4-4CE0-48A7-87EB-436B267E2026}"/>
              </a:ext>
            </a:extLst>
          </p:cNvPr>
          <p:cNvCxnSpPr>
            <a:cxnSpLocks/>
            <a:stCxn id="31" idx="1"/>
          </p:cNvCxnSpPr>
          <p:nvPr/>
        </p:nvCxnSpPr>
        <p:spPr bwMode="auto">
          <a:xfrm>
            <a:off x="2164475" y="2624117"/>
            <a:ext cx="4571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 xmlns:a16="http://schemas.microsoft.com/office/drawing/2014/main" id="{7866AAD9-5830-4F8D-B6D4-60BC1CAC2DC9}"/>
              </a:ext>
            </a:extLst>
          </p:cNvPr>
          <p:cNvCxnSpPr/>
          <p:nvPr/>
        </p:nvCxnSpPr>
        <p:spPr bwMode="auto">
          <a:xfrm flipV="1">
            <a:off x="1914521" y="1633484"/>
            <a:ext cx="173359" cy="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 xmlns:a16="http://schemas.microsoft.com/office/drawing/2014/main" id="{D1B45012-6AFC-4B4C-BBD7-1698921C45D8}"/>
              </a:ext>
            </a:extLst>
          </p:cNvPr>
          <p:cNvSpPr txBox="1"/>
          <p:nvPr/>
        </p:nvSpPr>
        <p:spPr>
          <a:xfrm>
            <a:off x="2141422" y="2617049"/>
            <a:ext cx="72828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84.5%</a:t>
            </a:r>
          </a:p>
        </p:txBody>
      </p:sp>
      <p:sp>
        <p:nvSpPr>
          <p:cNvPr id="44" name="Left Bracket 43">
            <a:extLst>
              <a:ext uri="{FF2B5EF4-FFF2-40B4-BE49-F238E27FC236}">
                <a16:creationId xmlns="" xmlns:a16="http://schemas.microsoft.com/office/drawing/2014/main" id="{74A5D93C-7538-4359-87F5-32588156D18B}"/>
              </a:ext>
            </a:extLst>
          </p:cNvPr>
          <p:cNvSpPr/>
          <p:nvPr/>
        </p:nvSpPr>
        <p:spPr>
          <a:xfrm rot="10800000">
            <a:off x="8072497" y="1561287"/>
            <a:ext cx="55019" cy="205880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45" name="Straight Connector 44">
            <a:extLst>
              <a:ext uri="{FF2B5EF4-FFF2-40B4-BE49-F238E27FC236}">
                <a16:creationId xmlns="" xmlns:a16="http://schemas.microsoft.com/office/drawing/2014/main" id="{8F3C27DB-F8A3-4DE3-A924-63EAAFA5F5A0}"/>
              </a:ext>
            </a:extLst>
          </p:cNvPr>
          <p:cNvCxnSpPr>
            <a:cxnSpLocks/>
            <a:stCxn id="44" idx="1"/>
          </p:cNvCxnSpPr>
          <p:nvPr/>
        </p:nvCxnSpPr>
        <p:spPr bwMode="auto">
          <a:xfrm flipV="1">
            <a:off x="8127516" y="2590657"/>
            <a:ext cx="46349" cy="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 xmlns:a16="http://schemas.microsoft.com/office/drawing/2014/main" id="{F20008EC-8657-4214-BA2C-E9C632F65A8D}"/>
              </a:ext>
            </a:extLst>
          </p:cNvPr>
          <p:cNvCxnSpPr/>
          <p:nvPr/>
        </p:nvCxnSpPr>
        <p:spPr bwMode="auto">
          <a:xfrm flipV="1">
            <a:off x="7945247" y="1561288"/>
            <a:ext cx="117951" cy="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 xmlns:a16="http://schemas.microsoft.com/office/drawing/2014/main" id="{AB38103F-5E0A-40BA-8A55-EE788A3449E7}"/>
              </a:ext>
            </a:extLst>
          </p:cNvPr>
          <p:cNvCxnSpPr>
            <a:cxnSpLocks/>
          </p:cNvCxnSpPr>
          <p:nvPr/>
        </p:nvCxnSpPr>
        <p:spPr bwMode="auto">
          <a:xfrm>
            <a:off x="6312817" y="2571750"/>
            <a:ext cx="4572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 xmlns:a16="http://schemas.microsoft.com/office/drawing/2014/main" id="{3C8AF14D-906C-4D37-87EA-367BAA3B1EBB}"/>
              </a:ext>
            </a:extLst>
          </p:cNvPr>
          <p:cNvSpPr txBox="1"/>
          <p:nvPr/>
        </p:nvSpPr>
        <p:spPr>
          <a:xfrm>
            <a:off x="6289541" y="2142861"/>
            <a:ext cx="95703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95.8%</a:t>
            </a:r>
          </a:p>
        </p:txBody>
      </p:sp>
      <p:sp>
        <p:nvSpPr>
          <p:cNvPr id="50" name="Left Bracket 49">
            <a:extLst>
              <a:ext uri="{FF2B5EF4-FFF2-40B4-BE49-F238E27FC236}">
                <a16:creationId xmlns="" xmlns:a16="http://schemas.microsoft.com/office/drawing/2014/main" id="{F3060A09-0016-4A5D-866C-1D2B1CF97F91}"/>
              </a:ext>
            </a:extLst>
          </p:cNvPr>
          <p:cNvSpPr/>
          <p:nvPr/>
        </p:nvSpPr>
        <p:spPr>
          <a:xfrm rot="10800000">
            <a:off x="6257476" y="1626273"/>
            <a:ext cx="45719" cy="1995943"/>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52" name="Straight Connector 51">
            <a:extLst>
              <a:ext uri="{FF2B5EF4-FFF2-40B4-BE49-F238E27FC236}">
                <a16:creationId xmlns="" xmlns:a16="http://schemas.microsoft.com/office/drawing/2014/main" id="{0333DFCD-7D8F-413E-AA70-A181BBE6D572}"/>
              </a:ext>
            </a:extLst>
          </p:cNvPr>
          <p:cNvCxnSpPr/>
          <p:nvPr/>
        </p:nvCxnSpPr>
        <p:spPr bwMode="auto">
          <a:xfrm>
            <a:off x="6129719" y="1622673"/>
            <a:ext cx="123639" cy="211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a:extLst>
              <a:ext uri="{FF2B5EF4-FFF2-40B4-BE49-F238E27FC236}">
                <a16:creationId xmlns="" xmlns:a16="http://schemas.microsoft.com/office/drawing/2014/main" id="{05EA1B9D-6015-4505-BC5C-083D5F31DC28}"/>
              </a:ext>
            </a:extLst>
          </p:cNvPr>
          <p:cNvSpPr txBox="1"/>
          <p:nvPr/>
        </p:nvSpPr>
        <p:spPr>
          <a:xfrm>
            <a:off x="6294955" y="2572638"/>
            <a:ext cx="72828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84.7%</a:t>
            </a:r>
          </a:p>
        </p:txBody>
      </p:sp>
      <p:cxnSp>
        <p:nvCxnSpPr>
          <p:cNvPr id="54" name="Straight Connector 53">
            <a:extLst>
              <a:ext uri="{FF2B5EF4-FFF2-40B4-BE49-F238E27FC236}">
                <a16:creationId xmlns="" xmlns:a16="http://schemas.microsoft.com/office/drawing/2014/main" id="{59F4C2DF-A25E-4C97-A77A-3AA09F8CD26A}"/>
              </a:ext>
            </a:extLst>
          </p:cNvPr>
          <p:cNvCxnSpPr/>
          <p:nvPr/>
        </p:nvCxnSpPr>
        <p:spPr bwMode="auto">
          <a:xfrm>
            <a:off x="8092102" y="3634636"/>
            <a:ext cx="64309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 xmlns:a16="http://schemas.microsoft.com/office/drawing/2014/main" id="{6BA83376-55F7-4C7D-B7B4-543D298FA344}"/>
              </a:ext>
            </a:extLst>
          </p:cNvPr>
          <p:cNvSpPr txBox="1"/>
          <p:nvPr/>
        </p:nvSpPr>
        <p:spPr>
          <a:xfrm>
            <a:off x="8127517" y="2115092"/>
            <a:ext cx="755515"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98.9%</a:t>
            </a:r>
          </a:p>
        </p:txBody>
      </p:sp>
      <p:sp>
        <p:nvSpPr>
          <p:cNvPr id="56" name="TextBox 55">
            <a:extLst>
              <a:ext uri="{FF2B5EF4-FFF2-40B4-BE49-F238E27FC236}">
                <a16:creationId xmlns="" xmlns:a16="http://schemas.microsoft.com/office/drawing/2014/main" id="{45087304-7892-4BC8-8ED9-AE8A9618E436}"/>
              </a:ext>
            </a:extLst>
          </p:cNvPr>
          <p:cNvSpPr txBox="1"/>
          <p:nvPr/>
        </p:nvSpPr>
        <p:spPr>
          <a:xfrm>
            <a:off x="8131380" y="2499221"/>
            <a:ext cx="72828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93.3%</a:t>
            </a:r>
          </a:p>
        </p:txBody>
      </p:sp>
      <p:sp>
        <p:nvSpPr>
          <p:cNvPr id="22" name="TextBox 21">
            <a:extLst>
              <a:ext uri="{FF2B5EF4-FFF2-40B4-BE49-F238E27FC236}">
                <a16:creationId xmlns="" xmlns:a16="http://schemas.microsoft.com/office/drawing/2014/main" id="{0BA07DD8-A6BD-44CD-BD00-71E405CE4BBA}"/>
              </a:ext>
            </a:extLst>
          </p:cNvPr>
          <p:cNvSpPr txBox="1"/>
          <p:nvPr/>
        </p:nvSpPr>
        <p:spPr>
          <a:xfrm>
            <a:off x="4043966" y="2165047"/>
            <a:ext cx="728284"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ea typeface="+mn-ea"/>
              </a:rPr>
              <a:t>MR ≤ 2+</a:t>
            </a:r>
          </a:p>
          <a:p>
            <a:pPr defTabSz="457200" fontAlgn="auto">
              <a:spcBef>
                <a:spcPts val="0"/>
              </a:spcBef>
              <a:spcAft>
                <a:spcPts val="0"/>
              </a:spcAft>
            </a:pPr>
            <a:r>
              <a:rPr lang="en-US" sz="1200" i="0" dirty="0">
                <a:solidFill>
                  <a:schemeClr val="tx2"/>
                </a:solidFill>
                <a:latin typeface="Calibri"/>
                <a:ea typeface="+mn-ea"/>
              </a:rPr>
              <a:t>96.6%</a:t>
            </a:r>
          </a:p>
        </p:txBody>
      </p:sp>
      <p:sp>
        <p:nvSpPr>
          <p:cNvPr id="23" name="Left Bracket 22">
            <a:extLst>
              <a:ext uri="{FF2B5EF4-FFF2-40B4-BE49-F238E27FC236}">
                <a16:creationId xmlns="" xmlns:a16="http://schemas.microsoft.com/office/drawing/2014/main" id="{BBA2CA51-9937-4D55-8AE3-C968AD7C32A4}"/>
              </a:ext>
            </a:extLst>
          </p:cNvPr>
          <p:cNvSpPr/>
          <p:nvPr/>
        </p:nvSpPr>
        <p:spPr>
          <a:xfrm rot="10800000">
            <a:off x="4003842" y="1612955"/>
            <a:ext cx="45719" cy="2011375"/>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solidFill>
              <a:effectLst/>
              <a:uLnTx/>
              <a:uFillTx/>
              <a:latin typeface="Calibri"/>
              <a:ea typeface="+mn-ea"/>
              <a:cs typeface="+mn-cs"/>
            </a:endParaRPr>
          </a:p>
        </p:txBody>
      </p:sp>
      <p:cxnSp>
        <p:nvCxnSpPr>
          <p:cNvPr id="24" name="Straight Connector 23">
            <a:extLst>
              <a:ext uri="{FF2B5EF4-FFF2-40B4-BE49-F238E27FC236}">
                <a16:creationId xmlns="" xmlns:a16="http://schemas.microsoft.com/office/drawing/2014/main" id="{F42E22E3-4857-4293-B535-9497CD3393C4}"/>
              </a:ext>
            </a:extLst>
          </p:cNvPr>
          <p:cNvCxnSpPr>
            <a:cxnSpLocks/>
            <a:stCxn id="23" idx="1"/>
          </p:cNvCxnSpPr>
          <p:nvPr/>
        </p:nvCxnSpPr>
        <p:spPr bwMode="auto">
          <a:xfrm>
            <a:off x="4049561" y="2618642"/>
            <a:ext cx="4385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a:extLst>
              <a:ext uri="{FF2B5EF4-FFF2-40B4-BE49-F238E27FC236}">
                <a16:creationId xmlns="" xmlns:a16="http://schemas.microsoft.com/office/drawing/2014/main" id="{12E3441B-462B-47CC-A63C-5F06581FA53B}"/>
              </a:ext>
            </a:extLst>
          </p:cNvPr>
          <p:cNvSpPr txBox="1"/>
          <p:nvPr/>
        </p:nvSpPr>
        <p:spPr>
          <a:xfrm>
            <a:off x="4052613" y="2590657"/>
            <a:ext cx="728283" cy="461665"/>
          </a:xfrm>
          <a:prstGeom prst="rect">
            <a:avLst/>
          </a:prstGeom>
          <a:noFill/>
        </p:spPr>
        <p:txBody>
          <a:bodyPr wrap="square" rtlCol="0">
            <a:spAutoFit/>
          </a:bodyPr>
          <a:lstStyle/>
          <a:p>
            <a:pPr defTabSz="457200" fontAlgn="auto">
              <a:spcBef>
                <a:spcPts val="0"/>
              </a:spcBef>
              <a:spcAft>
                <a:spcPts val="0"/>
              </a:spcAft>
            </a:pPr>
            <a:r>
              <a:rPr lang="en-US" sz="1200" i="0" dirty="0">
                <a:solidFill>
                  <a:schemeClr val="tx2"/>
                </a:solidFill>
                <a:latin typeface="Calibri"/>
              </a:rPr>
              <a:t>MR ≤ 1+</a:t>
            </a:r>
          </a:p>
          <a:p>
            <a:pPr defTabSz="457200" fontAlgn="auto">
              <a:spcBef>
                <a:spcPts val="0"/>
              </a:spcBef>
              <a:spcAft>
                <a:spcPts val="0"/>
              </a:spcAft>
            </a:pPr>
            <a:r>
              <a:rPr lang="en-US" sz="1200" i="0" dirty="0">
                <a:solidFill>
                  <a:schemeClr val="tx2"/>
                </a:solidFill>
                <a:latin typeface="Calibri"/>
                <a:ea typeface="+mn-ea"/>
              </a:rPr>
              <a:t>73.3%</a:t>
            </a:r>
          </a:p>
        </p:txBody>
      </p:sp>
      <p:sp>
        <p:nvSpPr>
          <p:cNvPr id="68" name="TextBox 67">
            <a:extLst>
              <a:ext uri="{FF2B5EF4-FFF2-40B4-BE49-F238E27FC236}">
                <a16:creationId xmlns="" xmlns:a16="http://schemas.microsoft.com/office/drawing/2014/main" id="{10C0240F-000D-485E-8641-2F6B50150FFA}"/>
              </a:ext>
            </a:extLst>
          </p:cNvPr>
          <p:cNvSpPr txBox="1"/>
          <p:nvPr/>
        </p:nvSpPr>
        <p:spPr>
          <a:xfrm>
            <a:off x="561323" y="4488519"/>
            <a:ext cx="8173874"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tx2"/>
                </a:solidFill>
              </a:rPr>
              <a:t>XTR clip resulted more often in MR reduction ≤1+ in complex anatomies, whereas NTR clip achieved more often MR reduction to ≤1+ in non-complex anatomies, although the results are not statistically significant</a:t>
            </a:r>
            <a:endParaRPr lang="en-US" sz="1200" b="1" dirty="0">
              <a:solidFill>
                <a:schemeClr val="tx2"/>
              </a:solidFill>
            </a:endParaRPr>
          </a:p>
        </p:txBody>
      </p:sp>
    </p:spTree>
    <p:extLst>
      <p:ext uri="{BB962C8B-B14F-4D97-AF65-F5344CB8AC3E}">
        <p14:creationId xmlns:p14="http://schemas.microsoft.com/office/powerpoint/2010/main" val="103219587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069210E6-DDE6-476C-86C0-E403A45E9E82}"/>
              </a:ext>
            </a:extLst>
          </p:cNvPr>
          <p:cNvSpPr>
            <a:spLocks noGrp="1" noChangeArrowheads="1"/>
          </p:cNvSpPr>
          <p:nvPr>
            <p:ph idx="1"/>
          </p:nvPr>
        </p:nvSpPr>
        <p:spPr>
          <a:xfrm>
            <a:off x="467545" y="572889"/>
            <a:ext cx="8229600" cy="4418212"/>
          </a:xfrm>
          <a:solidFill>
            <a:srgbClr val="002060"/>
          </a:solidFill>
          <a:ln>
            <a:solidFill>
              <a:schemeClr val="tx1"/>
            </a:solidFill>
          </a:ln>
        </p:spPr>
        <p:txBody>
          <a:bodyPr lIns="137160" tIns="137160" anchor="t" anchorCtr="0"/>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400" b="0" dirty="0"/>
          </a:p>
        </p:txBody>
      </p:sp>
      <p:sp>
        <p:nvSpPr>
          <p:cNvPr id="2" name="Title 1">
            <a:extLst>
              <a:ext uri="{FF2B5EF4-FFF2-40B4-BE49-F238E27FC236}">
                <a16:creationId xmlns="" xmlns:a16="http://schemas.microsoft.com/office/drawing/2014/main" id="{8C0B09B8-FB08-4EBA-83F9-AC20FC168221}"/>
              </a:ext>
            </a:extLst>
          </p:cNvPr>
          <p:cNvSpPr>
            <a:spLocks noGrp="1"/>
          </p:cNvSpPr>
          <p:nvPr>
            <p:ph type="title"/>
          </p:nvPr>
        </p:nvSpPr>
        <p:spPr>
          <a:xfrm>
            <a:off x="457200" y="66279"/>
            <a:ext cx="8229600" cy="565571"/>
          </a:xfrm>
        </p:spPr>
        <p:txBody>
          <a:bodyPr>
            <a:normAutofit/>
          </a:bodyPr>
          <a:lstStyle/>
          <a:p>
            <a:r>
              <a:rPr lang="en-US" dirty="0"/>
              <a:t>Procedural Outcomes vs. Previous Trials</a:t>
            </a:r>
          </a:p>
        </p:txBody>
      </p:sp>
      <p:graphicFrame>
        <p:nvGraphicFramePr>
          <p:cNvPr id="4" name="Table 3">
            <a:extLst>
              <a:ext uri="{FF2B5EF4-FFF2-40B4-BE49-F238E27FC236}">
                <a16:creationId xmlns="" xmlns:a16="http://schemas.microsoft.com/office/drawing/2014/main" id="{257F33ED-80B2-4CD9-82E4-39AEDC0B6F8D}"/>
              </a:ext>
            </a:extLst>
          </p:cNvPr>
          <p:cNvGraphicFramePr>
            <a:graphicFrameLocks noGrp="1"/>
          </p:cNvGraphicFramePr>
          <p:nvPr>
            <p:extLst/>
          </p:nvPr>
        </p:nvGraphicFramePr>
        <p:xfrm>
          <a:off x="467544" y="572888"/>
          <a:ext cx="8229600" cy="3530598"/>
        </p:xfrm>
        <a:graphic>
          <a:graphicData uri="http://schemas.openxmlformats.org/drawingml/2006/table">
            <a:tbl>
              <a:tblPr bandRow="1">
                <a:tableStyleId>{073A0DAA-6AF3-43AB-8588-CEC1D06C72B9}</a:tableStyleId>
              </a:tblPr>
              <a:tblGrid>
                <a:gridCol w="3185868">
                  <a:extLst>
                    <a:ext uri="{9D8B030D-6E8A-4147-A177-3AD203B41FA5}">
                      <a16:colId xmlns="" xmlns:a16="http://schemas.microsoft.com/office/drawing/2014/main" val="3330031738"/>
                    </a:ext>
                  </a:extLst>
                </a:gridCol>
                <a:gridCol w="1461717">
                  <a:extLst>
                    <a:ext uri="{9D8B030D-6E8A-4147-A177-3AD203B41FA5}">
                      <a16:colId xmlns="" xmlns:a16="http://schemas.microsoft.com/office/drawing/2014/main" val="4102672647"/>
                    </a:ext>
                  </a:extLst>
                </a:gridCol>
                <a:gridCol w="1127256">
                  <a:extLst>
                    <a:ext uri="{9D8B030D-6E8A-4147-A177-3AD203B41FA5}">
                      <a16:colId xmlns="" xmlns:a16="http://schemas.microsoft.com/office/drawing/2014/main" val="2460977656"/>
                    </a:ext>
                  </a:extLst>
                </a:gridCol>
                <a:gridCol w="1090094">
                  <a:extLst>
                    <a:ext uri="{9D8B030D-6E8A-4147-A177-3AD203B41FA5}">
                      <a16:colId xmlns="" xmlns:a16="http://schemas.microsoft.com/office/drawing/2014/main" val="129210153"/>
                    </a:ext>
                  </a:extLst>
                </a:gridCol>
                <a:gridCol w="1364665">
                  <a:extLst>
                    <a:ext uri="{9D8B030D-6E8A-4147-A177-3AD203B41FA5}">
                      <a16:colId xmlns="" xmlns:a16="http://schemas.microsoft.com/office/drawing/2014/main" val="2890976577"/>
                    </a:ext>
                  </a:extLst>
                </a:gridCol>
              </a:tblGrid>
              <a:tr h="487915">
                <a:tc>
                  <a:txBody>
                    <a:bodyPr/>
                    <a:lstStyle/>
                    <a:p>
                      <a:pPr marL="0" marR="0">
                        <a:spcBef>
                          <a:spcPts val="0"/>
                        </a:spcBef>
                        <a:spcAft>
                          <a:spcPts val="0"/>
                        </a:spcAft>
                      </a:pPr>
                      <a:endParaRPr lang="en-US" sz="18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algn="ctr">
                        <a:spcBef>
                          <a:spcPts val="0"/>
                        </a:spcBef>
                        <a:spcAft>
                          <a:spcPts val="0"/>
                        </a:spcAft>
                      </a:pPr>
                      <a:r>
                        <a:rPr lang="en-US" sz="1400" b="1" dirty="0">
                          <a:solidFill>
                            <a:schemeClr val="accent6">
                              <a:lumMod val="50000"/>
                            </a:schemeClr>
                          </a:solidFill>
                          <a:effectLst/>
                          <a:latin typeface="+mj-lt"/>
                        </a:rPr>
                        <a:t>EXPAND</a:t>
                      </a:r>
                    </a:p>
                    <a:p>
                      <a:pPr marL="0" marR="0" algn="ctr">
                        <a:spcBef>
                          <a:spcPts val="0"/>
                        </a:spcBef>
                        <a:spcAft>
                          <a:spcPts val="0"/>
                        </a:spcAft>
                      </a:pPr>
                      <a:r>
                        <a:rPr lang="en-US" sz="1400" b="1" dirty="0">
                          <a:solidFill>
                            <a:schemeClr val="accent6">
                              <a:lumMod val="50000"/>
                            </a:schemeClr>
                          </a:solidFill>
                          <a:effectLst/>
                          <a:latin typeface="+mj-lt"/>
                          <a:ea typeface="Times New Roman" panose="02020603050405020304" pitchFamily="18" charset="0"/>
                        </a:rPr>
                        <a:t>PRIMARY MR</a:t>
                      </a:r>
                    </a:p>
                  </a:txBody>
                  <a:tcPr marL="45357" marR="45357" marT="45357" marB="45357" anchor="ctr"/>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EVEREST II HRR</a:t>
                      </a:r>
                      <a:r>
                        <a:rPr lang="en-US" sz="1400" b="1" baseline="30000" dirty="0">
                          <a:solidFill>
                            <a:schemeClr val="bg1"/>
                          </a:solidFill>
                          <a:effectLst/>
                          <a:latin typeface="+mj-lt"/>
                          <a:ea typeface="Times New Roman" panose="02020603050405020304" pitchFamily="18" charset="0"/>
                        </a:rPr>
                        <a:t>1</a:t>
                      </a:r>
                    </a:p>
                  </a:txBody>
                  <a:tcPr marL="45357" marR="45357" marT="45357" marB="45357" anchor="ctr"/>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EVEREST II REALISM</a:t>
                      </a:r>
                      <a:r>
                        <a:rPr lang="en-US" sz="1400" b="1" baseline="30000" dirty="0">
                          <a:solidFill>
                            <a:schemeClr val="bg1"/>
                          </a:solidFill>
                          <a:effectLst/>
                          <a:latin typeface="+mj-lt"/>
                          <a:ea typeface="Times New Roman" panose="02020603050405020304" pitchFamily="18" charset="0"/>
                        </a:rPr>
                        <a:t>2</a:t>
                      </a:r>
                      <a:r>
                        <a:rPr lang="en-US" sz="1400" b="1" dirty="0">
                          <a:solidFill>
                            <a:schemeClr val="bg1"/>
                          </a:solidFill>
                          <a:effectLst/>
                          <a:latin typeface="+mj-lt"/>
                          <a:ea typeface="Times New Roman" panose="02020603050405020304" pitchFamily="18" charset="0"/>
                        </a:rPr>
                        <a:t> </a:t>
                      </a:r>
                    </a:p>
                  </a:txBody>
                  <a:tcPr marL="45357" marR="45357" marT="45357" marB="45357" anchor="ctr"/>
                </a:tc>
                <a:tc>
                  <a:txBody>
                    <a:bodyPr/>
                    <a:lstStyle/>
                    <a:p>
                      <a:pPr marL="0" marR="0" algn="ctr">
                        <a:spcBef>
                          <a:spcPts val="0"/>
                        </a:spcBef>
                        <a:spcAft>
                          <a:spcPts val="0"/>
                        </a:spcAft>
                      </a:pPr>
                      <a:r>
                        <a:rPr lang="en-US" sz="1400" b="1" dirty="0">
                          <a:solidFill>
                            <a:schemeClr val="bg1"/>
                          </a:solidFill>
                          <a:effectLst/>
                          <a:latin typeface="+mj-lt"/>
                          <a:ea typeface="Times New Roman" panose="02020603050405020304" pitchFamily="18" charset="0"/>
                        </a:rPr>
                        <a:t>TVT Registry</a:t>
                      </a:r>
                      <a:r>
                        <a:rPr lang="en-US" sz="1400" b="1" baseline="30000" dirty="0">
                          <a:solidFill>
                            <a:schemeClr val="bg1"/>
                          </a:solidFill>
                          <a:effectLst/>
                          <a:latin typeface="+mj-lt"/>
                          <a:ea typeface="Times New Roman" panose="02020603050405020304" pitchFamily="18" charset="0"/>
                        </a:rPr>
                        <a:t>3</a:t>
                      </a:r>
                    </a:p>
                  </a:txBody>
                  <a:tcPr marL="45357" marR="45357" marT="45357" marB="45357" anchor="ctr"/>
                </a:tc>
                <a:extLst>
                  <a:ext uri="{0D108BD9-81ED-4DB2-BD59-A6C34878D82A}">
                    <a16:rowId xmlns="" xmlns:a16="http://schemas.microsoft.com/office/drawing/2014/main" val="730334309"/>
                  </a:ext>
                </a:extLst>
              </a:tr>
              <a:tr h="430433">
                <a:tc>
                  <a:txBody>
                    <a:bodyPr/>
                    <a:lstStyle/>
                    <a:p>
                      <a:pPr marL="0" marR="0">
                        <a:spcBef>
                          <a:spcPts val="0"/>
                        </a:spcBef>
                        <a:spcAft>
                          <a:spcPts val="0"/>
                        </a:spcAft>
                      </a:pPr>
                      <a:r>
                        <a:rPr lang="en-US" sz="1200" b="1" dirty="0">
                          <a:solidFill>
                            <a:schemeClr val="bg1"/>
                          </a:solidFill>
                          <a:effectLst/>
                        </a:rPr>
                        <a:t>Implant Rate </a:t>
                      </a:r>
                    </a:p>
                    <a:p>
                      <a:pPr marL="0" marR="0">
                        <a:spcBef>
                          <a:spcPts val="0"/>
                        </a:spcBef>
                        <a:spcAft>
                          <a:spcPts val="0"/>
                        </a:spcAft>
                      </a:pPr>
                      <a:r>
                        <a:rPr lang="en-US" sz="1050" b="0" dirty="0">
                          <a:solidFill>
                            <a:schemeClr val="bg1"/>
                          </a:solidFill>
                          <a:effectLst/>
                        </a:rPr>
                        <a:t>% (n/N) [95% Confidence Interval] </a:t>
                      </a:r>
                      <a:endParaRPr lang="en-US" sz="1800" b="0" dirty="0">
                        <a:solidFill>
                          <a:schemeClr val="bg1"/>
                        </a:solidFill>
                        <a:effectLst/>
                        <a:latin typeface="Times New Roman" panose="02020603050405020304" pitchFamily="18" charset="0"/>
                        <a:ea typeface="Times New Roman" panose="02020603050405020304" pitchFamily="18" charset="0"/>
                      </a:endParaRPr>
                    </a:p>
                  </a:txBody>
                  <a:tcPr marL="45357" marR="45357" marT="45357" marB="45357"/>
                </a:tc>
                <a:tc>
                  <a:txBody>
                    <a:bodyPr/>
                    <a:lstStyle/>
                    <a:p>
                      <a:pPr marL="0" marR="0" algn="ctr">
                        <a:spcBef>
                          <a:spcPts val="0"/>
                        </a:spcBef>
                        <a:spcAft>
                          <a:spcPts val="0"/>
                        </a:spcAft>
                      </a:pPr>
                      <a:r>
                        <a:rPr lang="en-US" sz="1200" dirty="0">
                          <a:solidFill>
                            <a:schemeClr val="accent6">
                              <a:lumMod val="50000"/>
                            </a:schemeClr>
                          </a:solidFill>
                          <a:effectLst/>
                          <a:latin typeface="+mj-lt"/>
                        </a:rPr>
                        <a:t>99.5% (420/422)</a:t>
                      </a:r>
                      <a:br>
                        <a:rPr lang="en-US" sz="1200" dirty="0">
                          <a:solidFill>
                            <a:schemeClr val="accent6">
                              <a:lumMod val="50000"/>
                            </a:schemeClr>
                          </a:solidFill>
                          <a:effectLst/>
                          <a:latin typeface="+mj-lt"/>
                        </a:rPr>
                      </a:br>
                      <a:r>
                        <a:rPr lang="en-US" sz="1200" dirty="0">
                          <a:solidFill>
                            <a:schemeClr val="accent6">
                              <a:lumMod val="50000"/>
                            </a:schemeClr>
                          </a:solidFill>
                          <a:effectLst/>
                          <a:latin typeface="+mj-lt"/>
                        </a:rPr>
                        <a:t>[98.3%, 99.9%] </a:t>
                      </a:r>
                      <a:endParaRPr lang="en-US" sz="1200" b="0" dirty="0">
                        <a:solidFill>
                          <a:schemeClr val="accent6">
                            <a:lumMod val="50000"/>
                          </a:schemeClr>
                        </a:solidFill>
                        <a:effectLst/>
                        <a:latin typeface="+mj-lt"/>
                        <a:ea typeface="Times New Roman" panose="02020603050405020304" pitchFamily="18" charset="0"/>
                      </a:endParaRP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bg2"/>
                          </a:solidFill>
                          <a:effectLst/>
                          <a:latin typeface="+mj-lt"/>
                          <a:ea typeface="+mn-ea"/>
                          <a:cs typeface="+mn-cs"/>
                        </a:rPr>
                        <a:t>96.2%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bg2"/>
                          </a:solidFill>
                          <a:effectLst/>
                          <a:latin typeface="+mj-lt"/>
                          <a:ea typeface="+mn-ea"/>
                          <a:cs typeface="+mn-cs"/>
                        </a:rPr>
                        <a:t>(75/78)</a:t>
                      </a:r>
                      <a:endParaRPr lang="en-US" sz="12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bg2"/>
                          </a:solidFill>
                          <a:effectLst/>
                          <a:latin typeface="+mj-lt"/>
                          <a:ea typeface="+mn-ea"/>
                          <a:cs typeface="+mn-cs"/>
                        </a:rPr>
                        <a:t>96.0% (603/628)</a:t>
                      </a:r>
                      <a:endParaRPr lang="en-US" sz="12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200" b="0" dirty="0">
                          <a:solidFill>
                            <a:schemeClr val="bg2"/>
                          </a:solidFill>
                          <a:effectLst/>
                          <a:latin typeface="+mj-lt"/>
                          <a:ea typeface="Times New Roman" panose="02020603050405020304" pitchFamily="18" charset="0"/>
                        </a:rPr>
                        <a:t>NA</a:t>
                      </a:r>
                    </a:p>
                  </a:txBody>
                  <a:tcPr marL="45357" marR="45357" marT="45357" marB="45357" anchor="ctr"/>
                </a:tc>
                <a:extLst>
                  <a:ext uri="{0D108BD9-81ED-4DB2-BD59-A6C34878D82A}">
                    <a16:rowId xmlns="" xmlns:a16="http://schemas.microsoft.com/office/drawing/2014/main" val="525059908"/>
                  </a:ext>
                </a:extLst>
              </a:tr>
              <a:tr h="581324">
                <a:tc>
                  <a:txBody>
                    <a:bodyPr/>
                    <a:lstStyle/>
                    <a:p>
                      <a:pPr marL="0" marR="0">
                        <a:spcBef>
                          <a:spcPts val="0"/>
                        </a:spcBef>
                        <a:spcAft>
                          <a:spcPts val="0"/>
                        </a:spcAft>
                      </a:pPr>
                      <a:r>
                        <a:rPr lang="en-US" sz="1200" b="1" kern="1200" dirty="0">
                          <a:solidFill>
                            <a:schemeClr val="bg1"/>
                          </a:solidFill>
                          <a:effectLst/>
                        </a:rPr>
                        <a:t>Acute Procedural Success (APS)*</a:t>
                      </a:r>
                      <a:r>
                        <a:rPr lang="en-US" sz="1400" b="1" kern="1200" dirty="0">
                          <a:solidFill>
                            <a:schemeClr val="bg1"/>
                          </a:solidFill>
                          <a:effectLst/>
                        </a:rPr>
                        <a:t/>
                      </a:r>
                      <a:br>
                        <a:rPr lang="en-US" sz="1400" b="1" kern="1200" dirty="0">
                          <a:solidFill>
                            <a:schemeClr val="bg1"/>
                          </a:solidFill>
                          <a:effectLst/>
                        </a:rPr>
                      </a:br>
                      <a:r>
                        <a:rPr lang="en-US" sz="1050" b="0" dirty="0">
                          <a:solidFill>
                            <a:schemeClr val="bg1"/>
                          </a:solidFill>
                          <a:effectLst/>
                        </a:rPr>
                        <a:t>% (n/N)</a:t>
                      </a:r>
                      <a:r>
                        <a:rPr lang="en-US" sz="1050" b="0" kern="1200" dirty="0">
                          <a:solidFill>
                            <a:schemeClr val="bg1"/>
                          </a:solidFill>
                          <a:effectLst/>
                        </a:rPr>
                        <a:t> [95% Confidence Interval] </a:t>
                      </a:r>
                      <a:endParaRPr lang="en-US" sz="14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r>
                        <a:rPr lang="en-US" sz="1200" b="1" dirty="0">
                          <a:solidFill>
                            <a:schemeClr val="accent6">
                              <a:lumMod val="50000"/>
                            </a:schemeClr>
                          </a:solidFill>
                          <a:effectLst/>
                          <a:latin typeface="+mj-lt"/>
                        </a:rPr>
                        <a:t>94.5% (396/419)</a:t>
                      </a:r>
                      <a:br>
                        <a:rPr lang="en-US" sz="1200" b="1" dirty="0">
                          <a:solidFill>
                            <a:schemeClr val="accent6">
                              <a:lumMod val="50000"/>
                            </a:schemeClr>
                          </a:solidFill>
                          <a:effectLst/>
                          <a:latin typeface="+mj-lt"/>
                        </a:rPr>
                      </a:br>
                      <a:r>
                        <a:rPr lang="en-US" sz="1200" dirty="0">
                          <a:solidFill>
                            <a:schemeClr val="accent6">
                              <a:lumMod val="50000"/>
                            </a:schemeClr>
                          </a:solidFill>
                          <a:effectLst/>
                          <a:latin typeface="+mj-lt"/>
                        </a:rPr>
                        <a:t>[91.9%, 96.5%] </a:t>
                      </a:r>
                    </a:p>
                    <a:p>
                      <a:pPr marL="0" marR="0" algn="ctr">
                        <a:spcBef>
                          <a:spcPts val="0"/>
                        </a:spcBef>
                        <a:spcAft>
                          <a:spcPts val="0"/>
                        </a:spcAft>
                      </a:pPr>
                      <a:r>
                        <a:rPr lang="en-US" sz="1200" b="0" dirty="0">
                          <a:solidFill>
                            <a:schemeClr val="accent6">
                              <a:lumMod val="50000"/>
                            </a:schemeClr>
                          </a:solidFill>
                          <a:effectLst/>
                          <a:latin typeface="+mj-lt"/>
                          <a:ea typeface="Times New Roman" panose="02020603050405020304" pitchFamily="18" charset="0"/>
                        </a:rPr>
                        <a:t>(ECL)</a:t>
                      </a:r>
                    </a:p>
                  </a:txBody>
                  <a:tcPr marL="45357" marR="45357" marT="45357" marB="45357" anchor="ctr"/>
                </a:tc>
                <a:tc>
                  <a:txBody>
                    <a:bodyPr/>
                    <a:lstStyle/>
                    <a:p>
                      <a:pPr marL="0" marR="0" algn="ctr">
                        <a:spcBef>
                          <a:spcPts val="0"/>
                        </a:spcBef>
                        <a:spcAft>
                          <a:spcPts val="0"/>
                        </a:spcAft>
                      </a:pPr>
                      <a:r>
                        <a:rPr lang="en-US" sz="1200" kern="1200" dirty="0">
                          <a:solidFill>
                            <a:schemeClr val="bg2"/>
                          </a:solidFill>
                          <a:effectLst/>
                          <a:latin typeface="+mj-lt"/>
                          <a:ea typeface="+mn-ea"/>
                          <a:cs typeface="+mn-cs"/>
                        </a:rPr>
                        <a:t>71.8% </a:t>
                      </a:r>
                    </a:p>
                    <a:p>
                      <a:pPr marL="0" marR="0" algn="ctr">
                        <a:spcBef>
                          <a:spcPts val="0"/>
                        </a:spcBef>
                        <a:spcAft>
                          <a:spcPts val="0"/>
                        </a:spcAft>
                      </a:pPr>
                      <a:r>
                        <a:rPr lang="en-US" sz="1200" kern="1200" dirty="0">
                          <a:solidFill>
                            <a:schemeClr val="bg2"/>
                          </a:solidFill>
                          <a:effectLst/>
                          <a:latin typeface="+mj-lt"/>
                          <a:ea typeface="+mn-ea"/>
                          <a:cs typeface="+mn-cs"/>
                        </a:rPr>
                        <a:t>(56/78)</a:t>
                      </a:r>
                    </a:p>
                    <a:p>
                      <a:pPr marL="0" marR="0" algn="ctr">
                        <a:spcBef>
                          <a:spcPts val="0"/>
                        </a:spcBef>
                        <a:spcAft>
                          <a:spcPts val="0"/>
                        </a:spcAft>
                      </a:pPr>
                      <a:r>
                        <a:rPr lang="en-US" sz="1200" b="0" kern="1200" dirty="0">
                          <a:solidFill>
                            <a:schemeClr val="bg2"/>
                          </a:solidFill>
                          <a:effectLst/>
                          <a:latin typeface="+mj-lt"/>
                          <a:ea typeface="+mn-ea"/>
                          <a:cs typeface="+mn-cs"/>
                        </a:rPr>
                        <a:t>(ECL)</a:t>
                      </a:r>
                      <a:endParaRPr lang="en-US" sz="1200" b="0" kern="1200" dirty="0">
                        <a:solidFill>
                          <a:schemeClr val="bg2"/>
                        </a:solidFill>
                        <a:effectLst/>
                        <a:latin typeface="+mj-lt"/>
                        <a:ea typeface="Times New Roman" panose="02020603050405020304" pitchFamily="18" charset="0"/>
                        <a:cs typeface="+mn-cs"/>
                      </a:endParaRPr>
                    </a:p>
                  </a:txBody>
                  <a:tcPr marL="45357" marR="45357" marT="45357" marB="45357" anchor="ctr"/>
                </a:tc>
                <a:tc>
                  <a:txBody>
                    <a:bodyPr/>
                    <a:lstStyle/>
                    <a:p>
                      <a:pPr marL="0" marR="0" algn="ctr">
                        <a:spcBef>
                          <a:spcPts val="0"/>
                        </a:spcBef>
                        <a:spcAft>
                          <a:spcPts val="0"/>
                        </a:spcAft>
                      </a:pPr>
                      <a:r>
                        <a:rPr lang="en-US" sz="1200" kern="1200" dirty="0">
                          <a:solidFill>
                            <a:schemeClr val="bg2"/>
                          </a:solidFill>
                          <a:effectLst/>
                          <a:latin typeface="+mj-lt"/>
                          <a:ea typeface="+mn-ea"/>
                          <a:cs typeface="+mn-cs"/>
                        </a:rPr>
                        <a:t>84.8% (518/611)</a:t>
                      </a:r>
                    </a:p>
                    <a:p>
                      <a:pPr marL="0" marR="0" algn="ctr">
                        <a:spcBef>
                          <a:spcPts val="0"/>
                        </a:spcBef>
                        <a:spcAft>
                          <a:spcPts val="0"/>
                        </a:spcAft>
                      </a:pPr>
                      <a:r>
                        <a:rPr lang="en-US" sz="1200" b="0" kern="1200" dirty="0">
                          <a:solidFill>
                            <a:schemeClr val="bg2"/>
                          </a:solidFill>
                          <a:effectLst/>
                          <a:latin typeface="+mj-lt"/>
                          <a:ea typeface="+mn-ea"/>
                          <a:cs typeface="+mn-cs"/>
                        </a:rPr>
                        <a:t>(ECL)</a:t>
                      </a:r>
                      <a:endParaRPr lang="en-US" sz="1200" b="0" dirty="0">
                        <a:solidFill>
                          <a:schemeClr val="bg2"/>
                        </a:solidFill>
                        <a:effectLst/>
                        <a:latin typeface="+mj-lt"/>
                        <a:ea typeface="Times New Roman" panose="02020603050405020304" pitchFamily="18" charset="0"/>
                      </a:endParaRP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bg2"/>
                          </a:solidFill>
                          <a:effectLst/>
                          <a:latin typeface="+mj-lt"/>
                          <a:ea typeface="+mn-ea"/>
                          <a:cs typeface="+mn-cs"/>
                        </a:rPr>
                        <a:t>91.8%</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(2,709/2,952)</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effectLst/>
                          <a:latin typeface="+mj-lt"/>
                          <a:ea typeface="+mn-ea"/>
                          <a:cs typeface="+mn-cs"/>
                        </a:rPr>
                        <a:t>Site-Reported</a:t>
                      </a:r>
                      <a:endParaRPr lang="en-US" sz="1200" b="1" kern="1200" dirty="0">
                        <a:solidFill>
                          <a:schemeClr val="bg2"/>
                        </a:solidFill>
                        <a:effectLst/>
                        <a:latin typeface="+mj-lt"/>
                        <a:ea typeface="Times New Roman" panose="02020603050405020304" pitchFamily="18" charset="0"/>
                        <a:cs typeface="+mn-cs"/>
                      </a:endParaRPr>
                    </a:p>
                  </a:txBody>
                  <a:tcPr marL="45357" marR="45357" marT="45357" marB="45357" anchor="ctr"/>
                </a:tc>
                <a:extLst>
                  <a:ext uri="{0D108BD9-81ED-4DB2-BD59-A6C34878D82A}">
                    <a16:rowId xmlns="" xmlns:a16="http://schemas.microsoft.com/office/drawing/2014/main" val="21605807"/>
                  </a:ext>
                </a:extLst>
              </a:tr>
              <a:tr h="408877">
                <a:tc>
                  <a:txBody>
                    <a:bodyPr/>
                    <a:lstStyle/>
                    <a:p>
                      <a:pPr marL="0" marR="0">
                        <a:spcBef>
                          <a:spcPts val="0"/>
                        </a:spcBef>
                        <a:spcAft>
                          <a:spcPts val="0"/>
                        </a:spcAft>
                      </a:pPr>
                      <a:r>
                        <a:rPr lang="en-US" sz="1200" b="1" kern="1200" dirty="0">
                          <a:solidFill>
                            <a:schemeClr val="bg1"/>
                          </a:solidFill>
                          <a:effectLst/>
                        </a:rPr>
                        <a:t>Device Time (min)</a:t>
                      </a:r>
                      <a:r>
                        <a:rPr lang="en-US" sz="1400" b="1" kern="1200" dirty="0">
                          <a:solidFill>
                            <a:schemeClr val="bg1"/>
                          </a:solidFill>
                          <a:effectLst/>
                        </a:rPr>
                        <a:t/>
                      </a:r>
                      <a:br>
                        <a:rPr lang="en-US" sz="1400" b="1" kern="1200" dirty="0">
                          <a:solidFill>
                            <a:schemeClr val="bg1"/>
                          </a:solidFill>
                          <a:effectLst/>
                        </a:rPr>
                      </a:br>
                      <a:r>
                        <a:rPr lang="en-US" sz="1050" b="0" kern="1200" dirty="0">
                          <a:solidFill>
                            <a:schemeClr val="bg1"/>
                          </a:solidFill>
                          <a:effectLst/>
                        </a:rPr>
                        <a:t>Median [Inter-Quartile Range]</a:t>
                      </a:r>
                      <a:endParaRPr lang="en-US" sz="14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r>
                        <a:rPr lang="en-US" sz="1200" b="0" kern="1200" dirty="0">
                          <a:solidFill>
                            <a:schemeClr val="accent6">
                              <a:lumMod val="50000"/>
                            </a:schemeClr>
                          </a:solidFill>
                          <a:effectLst/>
                          <a:latin typeface="+mj-lt"/>
                          <a:ea typeface="+mn-ea"/>
                          <a:cs typeface="+mn-cs"/>
                        </a:rPr>
                        <a:t>48.0 [33.0-76.0]</a:t>
                      </a: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94.0 [NA]</a:t>
                      </a: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extLst>
                  <a:ext uri="{0D108BD9-81ED-4DB2-BD59-A6C34878D82A}">
                    <a16:rowId xmlns="" xmlns:a16="http://schemas.microsoft.com/office/drawing/2014/main" val="2461156455"/>
                  </a:ext>
                </a:extLst>
              </a:tr>
              <a:tr h="4088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Fluoroscopy Time (min)</a:t>
                      </a:r>
                      <a:r>
                        <a:rPr kumimoji="0" lang="en-US" sz="1400" b="1" i="0" u="none" strike="noStrike" kern="1200" cap="none" spc="0" normalizeH="0" baseline="0" noProof="0" dirty="0">
                          <a:ln>
                            <a:noFill/>
                          </a:ln>
                          <a:solidFill>
                            <a:schemeClr val="bg1"/>
                          </a:solidFill>
                          <a:effectLst/>
                          <a:uLnTx/>
                          <a:uFillTx/>
                          <a:latin typeface="+mn-lt"/>
                          <a:ea typeface="+mn-ea"/>
                          <a:cs typeface="+mn-cs"/>
                        </a:rPr>
                        <a:t/>
                      </a:r>
                      <a:br>
                        <a:rPr kumimoji="0" lang="en-US" sz="1400" b="1" i="0" u="none" strike="noStrike" kern="1200" cap="none" spc="0" normalizeH="0" baseline="0" noProof="0" dirty="0">
                          <a:ln>
                            <a:noFill/>
                          </a:ln>
                          <a:solidFill>
                            <a:schemeClr val="bg1"/>
                          </a:solidFill>
                          <a:effectLst/>
                          <a:uLnTx/>
                          <a:uFillTx/>
                          <a:latin typeface="+mn-lt"/>
                          <a:ea typeface="+mn-ea"/>
                          <a:cs typeface="+mn-cs"/>
                        </a:rPr>
                      </a:br>
                      <a:r>
                        <a:rPr lang="en-US" sz="1050" b="0" kern="1200" dirty="0">
                          <a:solidFill>
                            <a:schemeClr val="bg1"/>
                          </a:solidFill>
                          <a:effectLst/>
                        </a:rPr>
                        <a:t>Median [Inter-Quartile Range]</a:t>
                      </a: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marL="45357" marR="45357" marT="45357" marB="45357"/>
                </a:tc>
                <a:tc>
                  <a:txBody>
                    <a:bodyPr/>
                    <a:lstStyle/>
                    <a:p>
                      <a:pPr marL="0" marR="0" algn="ctr">
                        <a:spcBef>
                          <a:spcPts val="0"/>
                        </a:spcBef>
                        <a:spcAft>
                          <a:spcPts val="0"/>
                        </a:spcAft>
                      </a:pPr>
                      <a:r>
                        <a:rPr lang="en-US" sz="1200" b="0" kern="1200" dirty="0">
                          <a:solidFill>
                            <a:schemeClr val="accent6">
                              <a:lumMod val="50000"/>
                            </a:schemeClr>
                          </a:solidFill>
                          <a:effectLst/>
                          <a:latin typeface="+mj-lt"/>
                          <a:ea typeface="+mn-ea"/>
                          <a:cs typeface="+mn-cs"/>
                        </a:rPr>
                        <a:t>18.0 [11.3-27.0]</a:t>
                      </a: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bg2"/>
                          </a:solidFill>
                          <a:latin typeface="+mj-lt"/>
                          <a:ea typeface="+mn-ea"/>
                          <a:cs typeface="+mn-cs"/>
                        </a:rPr>
                        <a:t>33.0 [NA]</a:t>
                      </a:r>
                      <a:endParaRPr lang="en-US" sz="1200" b="0" kern="1200" dirty="0">
                        <a:solidFill>
                          <a:schemeClr val="bg2"/>
                        </a:solidFill>
                        <a:effectLst/>
                        <a:latin typeface="+mj-lt"/>
                        <a:ea typeface="+mn-ea"/>
                        <a:cs typeface="+mn-cs"/>
                      </a:endParaRP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extLst>
                  <a:ext uri="{0D108BD9-81ED-4DB2-BD59-A6C34878D82A}">
                    <a16:rowId xmlns="" xmlns:a16="http://schemas.microsoft.com/office/drawing/2014/main" val="2515814914"/>
                  </a:ext>
                </a:extLst>
              </a:tr>
              <a:tr h="408877">
                <a:tc>
                  <a:txBody>
                    <a:bodyPr/>
                    <a:lstStyle/>
                    <a:p>
                      <a:pPr marL="0" marR="0">
                        <a:spcBef>
                          <a:spcPts val="0"/>
                        </a:spcBef>
                        <a:spcAft>
                          <a:spcPts val="0"/>
                        </a:spcAft>
                      </a:pPr>
                      <a:r>
                        <a:rPr lang="en-US" sz="1200" b="1" kern="1200" dirty="0">
                          <a:solidFill>
                            <a:schemeClr val="bg1"/>
                          </a:solidFill>
                          <a:effectLst/>
                          <a:latin typeface="+mn-lt"/>
                          <a:ea typeface="+mn-ea"/>
                          <a:cs typeface="+mn-cs"/>
                        </a:rPr>
                        <a:t>Procedure Time (</a:t>
                      </a:r>
                      <a:r>
                        <a:rPr lang="en-US" sz="1200" b="1" kern="1200" dirty="0">
                          <a:solidFill>
                            <a:schemeClr val="bg1"/>
                          </a:solidFill>
                          <a:effectLst/>
                        </a:rPr>
                        <a:t>min)</a:t>
                      </a:r>
                      <a:r>
                        <a:rPr lang="en-US" sz="1400" b="1" kern="1200" dirty="0">
                          <a:solidFill>
                            <a:schemeClr val="bg1"/>
                          </a:solidFill>
                          <a:effectLst/>
                        </a:rPr>
                        <a:t/>
                      </a:r>
                      <a:br>
                        <a:rPr lang="en-US" sz="1400" b="1" kern="1200" dirty="0">
                          <a:solidFill>
                            <a:schemeClr val="bg1"/>
                          </a:solidFill>
                          <a:effectLst/>
                        </a:rPr>
                      </a:br>
                      <a:r>
                        <a:rPr lang="en-US" sz="1050" b="0" kern="1200" dirty="0">
                          <a:solidFill>
                            <a:schemeClr val="bg1"/>
                          </a:solidFill>
                          <a:effectLst/>
                        </a:rPr>
                        <a:t>Median [Inter-Quartile Range]</a:t>
                      </a:r>
                      <a:endParaRPr lang="en-US" sz="14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r>
                        <a:rPr lang="en-US" sz="1200" kern="1200" dirty="0">
                          <a:solidFill>
                            <a:schemeClr val="accent6">
                              <a:lumMod val="50000"/>
                            </a:schemeClr>
                          </a:solidFill>
                          <a:effectLst/>
                          <a:latin typeface="+mj-lt"/>
                        </a:rPr>
                        <a:t>82.0 [53.0- 120.0] </a:t>
                      </a:r>
                      <a:endParaRPr lang="en-US" sz="1200" b="0" kern="1200" dirty="0">
                        <a:solidFill>
                          <a:schemeClr val="accent6">
                            <a:lumMod val="50000"/>
                          </a:schemeClr>
                        </a:solidFill>
                        <a:effectLst/>
                        <a:latin typeface="+mj-lt"/>
                        <a:ea typeface="+mn-ea"/>
                        <a:cs typeface="+mn-cs"/>
                      </a:endParaRP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tc>
                  <a:txBody>
                    <a:bodyPr/>
                    <a:lstStyle/>
                    <a:p>
                      <a:pPr marL="0" marR="0" algn="ctr">
                        <a:spcBef>
                          <a:spcPts val="0"/>
                        </a:spcBef>
                        <a:spcAft>
                          <a:spcPts val="0"/>
                        </a:spcAft>
                      </a:pPr>
                      <a:r>
                        <a:rPr lang="en-US" sz="1200" b="0" i="0" u="none" strike="noStrike" kern="1200" baseline="0" dirty="0">
                          <a:solidFill>
                            <a:schemeClr val="bg2"/>
                          </a:solidFill>
                          <a:latin typeface="+mj-lt"/>
                          <a:ea typeface="+mn-ea"/>
                          <a:cs typeface="+mn-cs"/>
                        </a:rPr>
                        <a:t>126.0 [NA]</a:t>
                      </a:r>
                      <a:endParaRPr lang="en-US" sz="1200" b="0" kern="1200" dirty="0">
                        <a:solidFill>
                          <a:schemeClr val="bg2"/>
                        </a:solidFill>
                        <a:effectLst/>
                        <a:latin typeface="+mj-lt"/>
                        <a:ea typeface="+mn-ea"/>
                        <a:cs typeface="+mn-cs"/>
                      </a:endParaRPr>
                    </a:p>
                  </a:txBody>
                  <a:tcPr marL="45357" marR="45357" marT="45357" marB="45357" anchor="ctr"/>
                </a:tc>
                <a:tc>
                  <a:txBody>
                    <a:bodyPr/>
                    <a:lstStyle/>
                    <a:p>
                      <a:pPr marL="0" marR="0" algn="ctr">
                        <a:spcBef>
                          <a:spcPts val="0"/>
                        </a:spcBef>
                        <a:spcAft>
                          <a:spcPts val="0"/>
                        </a:spcAft>
                      </a:pPr>
                      <a:r>
                        <a:rPr lang="en-US" sz="1200" b="0" kern="1200" dirty="0">
                          <a:solidFill>
                            <a:schemeClr val="bg2"/>
                          </a:solidFill>
                          <a:effectLst/>
                          <a:latin typeface="+mj-lt"/>
                          <a:ea typeface="+mn-ea"/>
                          <a:cs typeface="+mn-cs"/>
                        </a:rPr>
                        <a:t>NA</a:t>
                      </a:r>
                    </a:p>
                  </a:txBody>
                  <a:tcPr marL="45357" marR="45357" marT="45357" marB="45357" anchor="ctr"/>
                </a:tc>
                <a:extLst>
                  <a:ext uri="{0D108BD9-81ED-4DB2-BD59-A6C34878D82A}">
                    <a16:rowId xmlns="" xmlns:a16="http://schemas.microsoft.com/office/drawing/2014/main" val="4106647119"/>
                  </a:ext>
                </a:extLst>
              </a:tr>
              <a:tr h="581324">
                <a:tc>
                  <a:txBody>
                    <a:bodyPr/>
                    <a:lstStyle/>
                    <a:p>
                      <a:pPr marL="0" marR="0">
                        <a:spcBef>
                          <a:spcPts val="0"/>
                        </a:spcBef>
                        <a:spcAft>
                          <a:spcPts val="0"/>
                        </a:spcAft>
                      </a:pPr>
                      <a:r>
                        <a:rPr lang="en-US" sz="1200" b="1" kern="1200" dirty="0">
                          <a:solidFill>
                            <a:schemeClr val="bg1"/>
                          </a:solidFill>
                          <a:effectLst/>
                          <a:latin typeface="+mn-lt"/>
                          <a:ea typeface="+mn-ea"/>
                          <a:cs typeface="+mn-cs"/>
                        </a:rPr>
                        <a:t>Length of Stay in Hospital for Index Procedure (days)</a:t>
                      </a:r>
                    </a:p>
                    <a:p>
                      <a:pPr marL="0" marR="0" algn="l" defTabSz="457200" rtl="0" eaLnBrk="1" latinLnBrk="0" hangingPunct="1">
                        <a:spcBef>
                          <a:spcPts val="0"/>
                        </a:spcBef>
                        <a:spcAft>
                          <a:spcPts val="0"/>
                        </a:spcAft>
                      </a:pPr>
                      <a:r>
                        <a:rPr lang="en-US" sz="1050" b="0" kern="1200" dirty="0">
                          <a:solidFill>
                            <a:schemeClr val="bg1"/>
                          </a:solidFill>
                          <a:effectLst/>
                        </a:rPr>
                        <a:t>Median [Inter-Quartile Range]</a:t>
                      </a:r>
                      <a:endParaRPr lang="en-US" sz="1400" b="0" kern="1200" dirty="0">
                        <a:solidFill>
                          <a:schemeClr val="bg1"/>
                        </a:solidFill>
                        <a:effectLst/>
                        <a:latin typeface="+mn-lt"/>
                        <a:ea typeface="+mn-ea"/>
                        <a:cs typeface="+mn-cs"/>
                      </a:endParaRPr>
                    </a:p>
                  </a:txBody>
                  <a:tcPr marL="45357" marR="45357" marT="45357" marB="45357"/>
                </a:tc>
                <a:tc>
                  <a:txBody>
                    <a:bodyPr/>
                    <a:lstStyle/>
                    <a:p>
                      <a:pPr marL="0" marR="0" algn="ctr">
                        <a:spcBef>
                          <a:spcPts val="0"/>
                        </a:spcBef>
                        <a:spcAft>
                          <a:spcPts val="0"/>
                        </a:spcAft>
                      </a:pPr>
                      <a:endParaRPr lang="en-US" sz="1200" kern="1200" dirty="0">
                        <a:solidFill>
                          <a:schemeClr val="accent6">
                            <a:lumMod val="50000"/>
                          </a:schemeClr>
                        </a:solidFill>
                        <a:effectLst/>
                        <a:latin typeface="+mj-lt"/>
                        <a:ea typeface="+mn-ea"/>
                        <a:cs typeface="+mn-cs"/>
                      </a:endParaRPr>
                    </a:p>
                    <a:p>
                      <a:pPr marL="0" marR="0" algn="ctr">
                        <a:spcBef>
                          <a:spcPts val="0"/>
                        </a:spcBef>
                        <a:spcAft>
                          <a:spcPts val="0"/>
                        </a:spcAft>
                      </a:pPr>
                      <a:r>
                        <a:rPr lang="en-US" sz="1200" kern="1200" dirty="0">
                          <a:solidFill>
                            <a:schemeClr val="accent6">
                              <a:lumMod val="50000"/>
                            </a:schemeClr>
                          </a:solidFill>
                          <a:effectLst/>
                          <a:latin typeface="+mj-lt"/>
                          <a:ea typeface="+mn-ea"/>
                          <a:cs typeface="+mn-cs"/>
                        </a:rPr>
                        <a:t>1.0 [1.0-3.0] (US)</a:t>
                      </a:r>
                    </a:p>
                  </a:txBody>
                  <a:tcPr marL="45357" marR="45357" marT="45357" marB="45357" anchor="ctr"/>
                </a:tc>
                <a:tc>
                  <a:txBody>
                    <a:bodyPr/>
                    <a:lstStyle/>
                    <a:p>
                      <a:pPr marL="0" marR="0" algn="ctr">
                        <a:spcBef>
                          <a:spcPts val="0"/>
                        </a:spcBef>
                        <a:spcAft>
                          <a:spcPts val="0"/>
                        </a:spcAft>
                      </a:pPr>
                      <a:endParaRPr lang="en-US" sz="1200" kern="1200" dirty="0">
                        <a:solidFill>
                          <a:schemeClr val="bg2"/>
                        </a:solidFill>
                        <a:effectLst/>
                        <a:latin typeface="+mj-lt"/>
                        <a:ea typeface="+mn-ea"/>
                        <a:cs typeface="+mn-cs"/>
                      </a:endParaRPr>
                    </a:p>
                    <a:p>
                      <a:pPr marL="0" marR="0" algn="ctr">
                        <a:spcBef>
                          <a:spcPts val="0"/>
                        </a:spcBef>
                        <a:spcAft>
                          <a:spcPts val="0"/>
                        </a:spcAft>
                      </a:pPr>
                      <a:r>
                        <a:rPr lang="en-US" sz="1200" kern="1200" dirty="0">
                          <a:solidFill>
                            <a:schemeClr val="bg2"/>
                          </a:solidFill>
                          <a:effectLst/>
                          <a:latin typeface="+mj-lt"/>
                          <a:ea typeface="+mn-ea"/>
                          <a:cs typeface="+mn-cs"/>
                        </a:rPr>
                        <a:t>2.0 [NA]</a:t>
                      </a:r>
                    </a:p>
                  </a:txBody>
                  <a:tcPr marL="45357" marR="45357" marT="45357" marB="45357" anchor="ctr"/>
                </a:tc>
                <a:tc>
                  <a:txBody>
                    <a:bodyPr/>
                    <a:lstStyle/>
                    <a:p>
                      <a:pPr marL="0" marR="0" algn="ctr">
                        <a:spcBef>
                          <a:spcPts val="0"/>
                        </a:spcBef>
                        <a:spcAft>
                          <a:spcPts val="0"/>
                        </a:spcAft>
                      </a:pPr>
                      <a:endParaRPr lang="en-US" sz="1200" kern="1200" dirty="0">
                        <a:solidFill>
                          <a:schemeClr val="bg2"/>
                        </a:solidFill>
                        <a:effectLst/>
                        <a:latin typeface="+mj-lt"/>
                        <a:ea typeface="+mn-ea"/>
                        <a:cs typeface="+mn-cs"/>
                      </a:endParaRPr>
                    </a:p>
                    <a:p>
                      <a:pPr marL="0" marR="0" algn="ctr">
                        <a:spcBef>
                          <a:spcPts val="0"/>
                        </a:spcBef>
                        <a:spcAft>
                          <a:spcPts val="0"/>
                        </a:spcAft>
                      </a:pPr>
                      <a:r>
                        <a:rPr lang="en-US" sz="1200" kern="1200" dirty="0">
                          <a:solidFill>
                            <a:schemeClr val="bg2"/>
                          </a:solidFill>
                          <a:effectLst/>
                          <a:latin typeface="+mj-lt"/>
                          <a:ea typeface="+mn-ea"/>
                          <a:cs typeface="+mn-cs"/>
                        </a:rPr>
                        <a:t>2.0 [NA]</a:t>
                      </a:r>
                    </a:p>
                  </a:txBody>
                  <a:tcPr marL="45357" marR="45357" marT="45357" marB="45357" anchor="ctr"/>
                </a:tc>
                <a:tc>
                  <a:txBody>
                    <a:bodyPr/>
                    <a:lstStyle/>
                    <a:p>
                      <a:pPr marL="0" marR="0" algn="ctr">
                        <a:spcBef>
                          <a:spcPts val="0"/>
                        </a:spcBef>
                        <a:spcAft>
                          <a:spcPts val="0"/>
                        </a:spcAft>
                      </a:pPr>
                      <a:endParaRPr lang="en-US" sz="1200" b="0" i="0" u="none" strike="noStrike" kern="1200" baseline="0" dirty="0">
                        <a:solidFill>
                          <a:schemeClr val="bg2"/>
                        </a:solidFill>
                        <a:latin typeface="+mj-lt"/>
                        <a:ea typeface="+mn-ea"/>
                        <a:cs typeface="+mn-cs"/>
                      </a:endParaRPr>
                    </a:p>
                    <a:p>
                      <a:pPr marL="0" marR="0" algn="ctr">
                        <a:spcBef>
                          <a:spcPts val="0"/>
                        </a:spcBef>
                        <a:spcAft>
                          <a:spcPts val="0"/>
                        </a:spcAft>
                      </a:pPr>
                      <a:r>
                        <a:rPr lang="en-US" sz="1200" b="0" i="0" u="none" strike="noStrike" kern="1200" baseline="0" dirty="0">
                          <a:solidFill>
                            <a:schemeClr val="bg2"/>
                          </a:solidFill>
                          <a:latin typeface="+mj-lt"/>
                          <a:ea typeface="+mn-ea"/>
                          <a:cs typeface="+mn-cs"/>
                        </a:rPr>
                        <a:t>2.0 [1.0–5.0]</a:t>
                      </a:r>
                      <a:endParaRPr lang="en-US" sz="1200" kern="1200" dirty="0">
                        <a:solidFill>
                          <a:schemeClr val="bg2"/>
                        </a:solidFill>
                        <a:effectLst/>
                        <a:latin typeface="+mj-lt"/>
                        <a:ea typeface="+mn-ea"/>
                        <a:cs typeface="+mn-cs"/>
                      </a:endParaRPr>
                    </a:p>
                  </a:txBody>
                  <a:tcPr marL="45357" marR="45357" marT="45357" marB="45357" anchor="ctr"/>
                </a:tc>
                <a:extLst>
                  <a:ext uri="{0D108BD9-81ED-4DB2-BD59-A6C34878D82A}">
                    <a16:rowId xmlns="" xmlns:a16="http://schemas.microsoft.com/office/drawing/2014/main" val="3913838323"/>
                  </a:ext>
                </a:extLst>
              </a:tr>
            </a:tbl>
          </a:graphicData>
        </a:graphic>
      </p:graphicFrame>
      <p:sp>
        <p:nvSpPr>
          <p:cNvPr id="5" name="Rectangle 4">
            <a:extLst>
              <a:ext uri="{FF2B5EF4-FFF2-40B4-BE49-F238E27FC236}">
                <a16:creationId xmlns="" xmlns:a16="http://schemas.microsoft.com/office/drawing/2014/main" id="{947991E4-FEA1-4669-A8AC-06A8B2173010}"/>
              </a:ext>
            </a:extLst>
          </p:cNvPr>
          <p:cNvSpPr/>
          <p:nvPr/>
        </p:nvSpPr>
        <p:spPr>
          <a:xfrm>
            <a:off x="391471" y="4126315"/>
            <a:ext cx="5145729" cy="923330"/>
          </a:xfrm>
          <a:prstGeom prst="rect">
            <a:avLst/>
          </a:prstGeom>
        </p:spPr>
        <p:txBody>
          <a:bodyPr wrap="square">
            <a:spAutoFit/>
          </a:bodyPr>
          <a:lstStyle/>
          <a:p>
            <a:pPr marL="360363" indent="-176213"/>
            <a:r>
              <a:rPr lang="en-US" sz="1000" dirty="0">
                <a:solidFill>
                  <a:schemeClr val="tx1"/>
                </a:solidFill>
              </a:rPr>
              <a:t>*APS defined as successful implantation of the MitraClip® device with </a:t>
            </a:r>
          </a:p>
          <a:p>
            <a:pPr marL="360363" indent="-176213"/>
            <a:r>
              <a:rPr lang="en-US" sz="1000" dirty="0">
                <a:solidFill>
                  <a:schemeClr val="tx1"/>
                </a:solidFill>
              </a:rPr>
              <a:t>resulting MR severity of 2+ or less on discharge Echocardiogram (30-day </a:t>
            </a:r>
          </a:p>
          <a:p>
            <a:pPr marL="360363" indent="-176213"/>
            <a:r>
              <a:rPr lang="en-US" sz="1000" dirty="0">
                <a:solidFill>
                  <a:schemeClr val="tx1"/>
                </a:solidFill>
              </a:rPr>
              <a:t>echocardiogram is used if discharge is unavailable or uninterpretable). </a:t>
            </a:r>
          </a:p>
          <a:p>
            <a:pPr marL="360363" indent="-176213"/>
            <a:r>
              <a:rPr lang="en-US" sz="1000" dirty="0">
                <a:solidFill>
                  <a:schemeClr val="tx1"/>
                </a:solidFill>
              </a:rPr>
              <a:t>Subjects who die or undergo mitral valve surgery before discharge are </a:t>
            </a:r>
          </a:p>
          <a:p>
            <a:pPr marL="360363" indent="-176213"/>
            <a:r>
              <a:rPr lang="en-US" sz="1000" dirty="0">
                <a:solidFill>
                  <a:schemeClr val="tx1"/>
                </a:solidFill>
              </a:rPr>
              <a:t>considered to be an APS failure</a:t>
            </a:r>
          </a:p>
          <a:p>
            <a:pPr marL="360363" indent="-176213"/>
            <a:endParaRPr lang="en-US" sz="400" dirty="0">
              <a:solidFill>
                <a:schemeClr val="tx1"/>
              </a:solidFill>
            </a:endParaRPr>
          </a:p>
        </p:txBody>
      </p:sp>
      <p:sp>
        <p:nvSpPr>
          <p:cNvPr id="3" name="Rectangle 2">
            <a:extLst>
              <a:ext uri="{FF2B5EF4-FFF2-40B4-BE49-F238E27FC236}">
                <a16:creationId xmlns="" xmlns:a16="http://schemas.microsoft.com/office/drawing/2014/main" id="{A34B3834-05D4-4D3B-8DFD-257CEF24A51C}"/>
              </a:ext>
            </a:extLst>
          </p:cNvPr>
          <p:cNvSpPr/>
          <p:nvPr/>
        </p:nvSpPr>
        <p:spPr>
          <a:xfrm>
            <a:off x="5257422" y="4149000"/>
            <a:ext cx="3579297" cy="553998"/>
          </a:xfrm>
          <a:prstGeom prst="rect">
            <a:avLst/>
          </a:prstGeom>
        </p:spPr>
        <p:txBody>
          <a:bodyPr wrap="square">
            <a:spAutoFit/>
          </a:bodyPr>
          <a:lstStyle/>
          <a:p>
            <a:pPr marL="184150"/>
            <a:r>
              <a:rPr lang="en-US" sz="1000" baseline="30000" dirty="0">
                <a:solidFill>
                  <a:schemeClr val="tx2"/>
                </a:solidFill>
              </a:rPr>
              <a:t>1</a:t>
            </a:r>
            <a:r>
              <a:rPr lang="en-US" sz="1000" dirty="0">
                <a:solidFill>
                  <a:schemeClr val="tx2"/>
                </a:solidFill>
              </a:rPr>
              <a:t>Whitlow et al. EVEREST II HRS. JACC 2012</a:t>
            </a:r>
          </a:p>
          <a:p>
            <a:pPr marL="184150"/>
            <a:r>
              <a:rPr lang="en-US" sz="1000" baseline="30000" dirty="0">
                <a:solidFill>
                  <a:schemeClr val="tx2"/>
                </a:solidFill>
              </a:rPr>
              <a:t>2</a:t>
            </a:r>
            <a:r>
              <a:rPr lang="en-US" sz="1000" dirty="0">
                <a:solidFill>
                  <a:schemeClr val="tx2"/>
                </a:solidFill>
              </a:rPr>
              <a:t>Feldman et al. REALISM HR data. </a:t>
            </a:r>
            <a:r>
              <a:rPr lang="en-US" sz="1000" dirty="0" err="1">
                <a:solidFill>
                  <a:schemeClr val="tx2"/>
                </a:solidFill>
              </a:rPr>
              <a:t>EuroPCR</a:t>
            </a:r>
            <a:r>
              <a:rPr lang="en-US" sz="1000" dirty="0">
                <a:solidFill>
                  <a:schemeClr val="tx2"/>
                </a:solidFill>
              </a:rPr>
              <a:t> 2015</a:t>
            </a:r>
          </a:p>
          <a:p>
            <a:pPr marL="184150"/>
            <a:r>
              <a:rPr lang="en-US" sz="1000" baseline="30000" dirty="0">
                <a:solidFill>
                  <a:schemeClr val="tx2"/>
                </a:solidFill>
              </a:rPr>
              <a:t>2</a:t>
            </a:r>
            <a:r>
              <a:rPr lang="en-US" sz="1000" dirty="0">
                <a:solidFill>
                  <a:schemeClr val="tx2"/>
                </a:solidFill>
              </a:rPr>
              <a:t>Sorajja et al. J Am Coll </a:t>
            </a:r>
            <a:r>
              <a:rPr lang="en-US" sz="1000" dirty="0" err="1">
                <a:solidFill>
                  <a:schemeClr val="tx2"/>
                </a:solidFill>
              </a:rPr>
              <a:t>Cardiol</a:t>
            </a:r>
            <a:r>
              <a:rPr lang="en-US" sz="1000" dirty="0">
                <a:solidFill>
                  <a:schemeClr val="tx2"/>
                </a:solidFill>
              </a:rPr>
              <a:t> 2017;70:2315–27)</a:t>
            </a:r>
          </a:p>
        </p:txBody>
      </p:sp>
    </p:spTree>
    <p:extLst>
      <p:ext uri="{BB962C8B-B14F-4D97-AF65-F5344CB8AC3E}">
        <p14:creationId xmlns:p14="http://schemas.microsoft.com/office/powerpoint/2010/main" val="1045699962"/>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37EE61C8-BE56-4BC7-B5AC-9FB19DA9C61B}"/>
              </a:ext>
            </a:extLst>
          </p:cNvPr>
          <p:cNvSpPr>
            <a:spLocks noChangeArrowheads="1"/>
          </p:cNvSpPr>
          <p:nvPr/>
        </p:nvSpPr>
        <p:spPr bwMode="auto">
          <a:xfrm>
            <a:off x="434252" y="702547"/>
            <a:ext cx="8354997" cy="4365564"/>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grpSp>
        <p:nvGrpSpPr>
          <p:cNvPr id="45" name="Group 44">
            <a:extLst>
              <a:ext uri="{FF2B5EF4-FFF2-40B4-BE49-F238E27FC236}">
                <a16:creationId xmlns="" xmlns:a16="http://schemas.microsoft.com/office/drawing/2014/main" id="{2F7EC685-31E1-40EE-8FB7-6459E06F2B5C}"/>
              </a:ext>
            </a:extLst>
          </p:cNvPr>
          <p:cNvGrpSpPr/>
          <p:nvPr/>
        </p:nvGrpSpPr>
        <p:grpSpPr>
          <a:xfrm>
            <a:off x="485429" y="493120"/>
            <a:ext cx="9764870" cy="4138859"/>
            <a:chOff x="503974" y="566558"/>
            <a:chExt cx="7995071" cy="4027702"/>
          </a:xfrm>
        </p:grpSpPr>
        <p:graphicFrame>
          <p:nvGraphicFramePr>
            <p:cNvPr id="8" name="Chart 7">
              <a:extLst>
                <a:ext uri="{FF2B5EF4-FFF2-40B4-BE49-F238E27FC236}">
                  <a16:creationId xmlns="" xmlns:a16="http://schemas.microsoft.com/office/drawing/2014/main" id="{82153B51-713C-47BC-B202-3B4A8658AECA}"/>
                </a:ext>
              </a:extLst>
            </p:cNvPr>
            <p:cNvGraphicFramePr/>
            <p:nvPr>
              <p:extLst/>
            </p:nvPr>
          </p:nvGraphicFramePr>
          <p:xfrm>
            <a:off x="503974" y="566558"/>
            <a:ext cx="7995071" cy="4027702"/>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7545C6A6-B2FB-493C-8F5F-56FAE6FCAEA3}"/>
                </a:ext>
              </a:extLst>
            </p:cNvPr>
            <p:cNvCxnSpPr/>
            <p:nvPr/>
          </p:nvCxnSpPr>
          <p:spPr bwMode="auto">
            <a:xfrm>
              <a:off x="1872699" y="3734744"/>
              <a:ext cx="0" cy="5002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3">
            <a:extLst>
              <a:ext uri="{FF2B5EF4-FFF2-40B4-BE49-F238E27FC236}">
                <a16:creationId xmlns="" xmlns:a16="http://schemas.microsoft.com/office/drawing/2014/main" id="{1E8E2C22-B180-44A2-A9EC-8E9A754F71EC}"/>
              </a:ext>
            </a:extLst>
          </p:cNvPr>
          <p:cNvSpPr>
            <a:spLocks noGrp="1" noChangeArrowheads="1"/>
          </p:cNvSpPr>
          <p:nvPr>
            <p:ph idx="1"/>
          </p:nvPr>
        </p:nvSpPr>
        <p:spPr>
          <a:xfrm>
            <a:off x="554542" y="4468092"/>
            <a:ext cx="7875994" cy="510041"/>
          </a:xfrm>
          <a:noFill/>
          <a:ln>
            <a:noFill/>
          </a:ln>
        </p:spPr>
        <p:txBody>
          <a:bodyPr lIns="137160" tIns="137160" anchor="t" anchorCtr="0"/>
          <a:lstStyle/>
          <a:p>
            <a:r>
              <a:rPr lang="en-US" sz="1400" i="1" u="sng" dirty="0">
                <a:solidFill>
                  <a:schemeClr val="tx2"/>
                </a:solidFill>
              </a:rPr>
              <a:t>MR Reduction to ≤ 1+ at 30 days was numerically greater in EXPAND compared to prior studies (Same ECL used in all 3 studies for MR Severity assessment)</a:t>
            </a:r>
            <a:endParaRPr lang="en-US" sz="1400" i="1" dirty="0"/>
          </a:p>
        </p:txBody>
      </p:sp>
      <p:sp>
        <p:nvSpPr>
          <p:cNvPr id="39" name="Title 1">
            <a:extLst>
              <a:ext uri="{FF2B5EF4-FFF2-40B4-BE49-F238E27FC236}">
                <a16:creationId xmlns="" xmlns:a16="http://schemas.microsoft.com/office/drawing/2014/main" id="{FE3D19EA-FB88-4F23-AD89-35D94BDE48F1}"/>
              </a:ext>
            </a:extLst>
          </p:cNvPr>
          <p:cNvSpPr>
            <a:spLocks noGrp="1"/>
          </p:cNvSpPr>
          <p:nvPr>
            <p:ph type="title"/>
          </p:nvPr>
        </p:nvSpPr>
        <p:spPr>
          <a:xfrm>
            <a:off x="508820" y="175786"/>
            <a:ext cx="8229600" cy="493563"/>
          </a:xfrm>
        </p:spPr>
        <p:txBody>
          <a:bodyPr>
            <a:normAutofit/>
          </a:bodyPr>
          <a:lstStyle/>
          <a:p>
            <a:r>
              <a:rPr lang="en-US" dirty="0"/>
              <a:t>ECL Adjudicated MR Severity</a:t>
            </a:r>
          </a:p>
        </p:txBody>
      </p:sp>
      <p:sp>
        <p:nvSpPr>
          <p:cNvPr id="18" name="Rectangle 17">
            <a:extLst>
              <a:ext uri="{FF2B5EF4-FFF2-40B4-BE49-F238E27FC236}">
                <a16:creationId xmlns="" xmlns:a16="http://schemas.microsoft.com/office/drawing/2014/main" id="{D47A4253-675E-45C9-8850-5A76825E9680}"/>
              </a:ext>
            </a:extLst>
          </p:cNvPr>
          <p:cNvSpPr/>
          <p:nvPr/>
        </p:nvSpPr>
        <p:spPr>
          <a:xfrm>
            <a:off x="4468793" y="750503"/>
            <a:ext cx="1543769" cy="523220"/>
          </a:xfrm>
          <a:prstGeom prst="rect">
            <a:avLst/>
          </a:prstGeom>
        </p:spPr>
        <p:txBody>
          <a:bodyPr wrap="square">
            <a:spAutoFit/>
          </a:bodyPr>
          <a:lstStyle/>
          <a:p>
            <a:pPr algn="ctr"/>
            <a:r>
              <a:rPr lang="en-US" sz="1400" i="0" dirty="0">
                <a:solidFill>
                  <a:schemeClr val="tx1"/>
                </a:solidFill>
              </a:rPr>
              <a:t>EVEREST II </a:t>
            </a:r>
          </a:p>
          <a:p>
            <a:pPr algn="ctr"/>
            <a:r>
              <a:rPr lang="en-US" sz="1400" i="0" dirty="0">
                <a:solidFill>
                  <a:schemeClr val="tx1"/>
                </a:solidFill>
              </a:rPr>
              <a:t>HRR (n=78)</a:t>
            </a:r>
          </a:p>
        </p:txBody>
      </p:sp>
      <p:sp>
        <p:nvSpPr>
          <p:cNvPr id="19" name="Rectangle 18">
            <a:extLst>
              <a:ext uri="{FF2B5EF4-FFF2-40B4-BE49-F238E27FC236}">
                <a16:creationId xmlns="" xmlns:a16="http://schemas.microsoft.com/office/drawing/2014/main" id="{A040F775-E6D8-4F7A-BDAC-F7AC76158886}"/>
              </a:ext>
            </a:extLst>
          </p:cNvPr>
          <p:cNvSpPr/>
          <p:nvPr/>
        </p:nvSpPr>
        <p:spPr>
          <a:xfrm>
            <a:off x="6239438" y="750503"/>
            <a:ext cx="2102024" cy="523220"/>
          </a:xfrm>
          <a:prstGeom prst="rect">
            <a:avLst/>
          </a:prstGeom>
        </p:spPr>
        <p:txBody>
          <a:bodyPr wrap="square">
            <a:spAutoFit/>
          </a:bodyPr>
          <a:lstStyle/>
          <a:p>
            <a:pPr algn="ctr"/>
            <a:r>
              <a:rPr lang="en-US" sz="1400" i="0" dirty="0">
                <a:solidFill>
                  <a:schemeClr val="tx1"/>
                </a:solidFill>
              </a:rPr>
              <a:t>EVEREST II</a:t>
            </a:r>
          </a:p>
          <a:p>
            <a:pPr algn="ctr"/>
            <a:r>
              <a:rPr lang="en-US" sz="1400" i="0" dirty="0">
                <a:solidFill>
                  <a:schemeClr val="tx1"/>
                </a:solidFill>
              </a:rPr>
              <a:t>REALISM HR (n=587)</a:t>
            </a:r>
          </a:p>
        </p:txBody>
      </p:sp>
      <p:sp>
        <p:nvSpPr>
          <p:cNvPr id="20" name="Rectangle 19">
            <a:extLst>
              <a:ext uri="{FF2B5EF4-FFF2-40B4-BE49-F238E27FC236}">
                <a16:creationId xmlns="" xmlns:a16="http://schemas.microsoft.com/office/drawing/2014/main" id="{1F72F49A-0EB2-446F-85BB-2FA040E9745C}"/>
              </a:ext>
            </a:extLst>
          </p:cNvPr>
          <p:cNvSpPr/>
          <p:nvPr/>
        </p:nvSpPr>
        <p:spPr>
          <a:xfrm>
            <a:off x="681182" y="768453"/>
            <a:ext cx="3339817" cy="954107"/>
          </a:xfrm>
          <a:prstGeom prst="rect">
            <a:avLst/>
          </a:prstGeom>
        </p:spPr>
        <p:txBody>
          <a:bodyPr wrap="square">
            <a:spAutoFit/>
          </a:bodyPr>
          <a:lstStyle/>
          <a:p>
            <a:pPr algn="ctr"/>
            <a:r>
              <a:rPr lang="en-US" sz="1400" i="0" dirty="0">
                <a:solidFill>
                  <a:schemeClr val="tx2"/>
                </a:solidFill>
              </a:rPr>
              <a:t>EXPAND Primary MR Subjects</a:t>
            </a:r>
          </a:p>
          <a:p>
            <a:pPr algn="ctr"/>
            <a:r>
              <a:rPr lang="en-US" sz="1400" i="0" dirty="0">
                <a:solidFill>
                  <a:schemeClr val="tx2"/>
                </a:solidFill>
              </a:rPr>
              <a:t>w/ Baseline MR Severity ≥ 3+ (n=279)</a:t>
            </a:r>
          </a:p>
          <a:p>
            <a:pPr algn="ctr"/>
            <a:endParaRPr lang="en-US" sz="1400" i="0" dirty="0">
              <a:solidFill>
                <a:schemeClr val="tx2"/>
              </a:solidFill>
            </a:endParaRPr>
          </a:p>
          <a:p>
            <a:pPr algn="ctr"/>
            <a:endParaRPr lang="en-US" sz="1400" i="0" dirty="0">
              <a:solidFill>
                <a:schemeClr val="tx2"/>
              </a:solidFill>
            </a:endParaRPr>
          </a:p>
        </p:txBody>
      </p:sp>
      <p:sp>
        <p:nvSpPr>
          <p:cNvPr id="21" name="TextBox 20">
            <a:extLst>
              <a:ext uri="{FF2B5EF4-FFF2-40B4-BE49-F238E27FC236}">
                <a16:creationId xmlns="" xmlns:a16="http://schemas.microsoft.com/office/drawing/2014/main" id="{DC6BFE3F-50EB-4077-ADD9-74D7F360A1A0}"/>
              </a:ext>
            </a:extLst>
          </p:cNvPr>
          <p:cNvSpPr txBox="1"/>
          <p:nvPr/>
        </p:nvSpPr>
        <p:spPr>
          <a:xfrm>
            <a:off x="2999015" y="2619973"/>
            <a:ext cx="1298739" cy="400110"/>
          </a:xfrm>
          <a:prstGeom prst="rect">
            <a:avLst/>
          </a:prstGeom>
          <a:noFill/>
        </p:spPr>
        <p:txBody>
          <a:bodyPr wrap="square" rtlCol="0">
            <a:spAutoFit/>
          </a:bodyPr>
          <a:lstStyle/>
          <a:p>
            <a:pPr defTabSz="457200" fontAlgn="auto">
              <a:spcBef>
                <a:spcPts val="0"/>
              </a:spcBef>
              <a:spcAft>
                <a:spcPts val="0"/>
              </a:spcAft>
            </a:pPr>
            <a:r>
              <a:rPr lang="en-US" sz="1000" i="0" dirty="0">
                <a:solidFill>
                  <a:schemeClr val="tx2"/>
                </a:solidFill>
                <a:latin typeface="Calibri"/>
              </a:rPr>
              <a:t>MR ≤ 1+</a:t>
            </a:r>
            <a:endParaRPr lang="en-US" sz="1000" i="0" dirty="0">
              <a:solidFill>
                <a:schemeClr val="tx2"/>
              </a:solidFill>
              <a:latin typeface="Calibri"/>
              <a:ea typeface="+mn-ea"/>
            </a:endParaRPr>
          </a:p>
          <a:p>
            <a:pPr defTabSz="457200" fontAlgn="auto">
              <a:spcBef>
                <a:spcPts val="0"/>
              </a:spcBef>
              <a:spcAft>
                <a:spcPts val="0"/>
              </a:spcAft>
            </a:pPr>
            <a:r>
              <a:rPr lang="en-US" sz="1000" i="0" dirty="0">
                <a:solidFill>
                  <a:schemeClr val="tx2"/>
                </a:solidFill>
                <a:latin typeface="Calibri"/>
                <a:ea typeface="+mn-ea"/>
              </a:rPr>
              <a:t>82.8%</a:t>
            </a:r>
          </a:p>
        </p:txBody>
      </p:sp>
      <p:sp>
        <p:nvSpPr>
          <p:cNvPr id="22" name="Left Bracket 21">
            <a:extLst>
              <a:ext uri="{FF2B5EF4-FFF2-40B4-BE49-F238E27FC236}">
                <a16:creationId xmlns="" xmlns:a16="http://schemas.microsoft.com/office/drawing/2014/main" id="{AEC462C1-247A-4B03-A4BB-CE6A3AB044D5}"/>
              </a:ext>
            </a:extLst>
          </p:cNvPr>
          <p:cNvSpPr/>
          <p:nvPr/>
        </p:nvSpPr>
        <p:spPr>
          <a:xfrm rot="10800000">
            <a:off x="2977800" y="1876402"/>
            <a:ext cx="45719" cy="186085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3" name="Straight Connector 22">
            <a:extLst>
              <a:ext uri="{FF2B5EF4-FFF2-40B4-BE49-F238E27FC236}">
                <a16:creationId xmlns="" xmlns:a16="http://schemas.microsoft.com/office/drawing/2014/main" id="{25F273BD-0A31-4F46-B670-54D02BF5405A}"/>
              </a:ext>
            </a:extLst>
          </p:cNvPr>
          <p:cNvCxnSpPr>
            <a:cxnSpLocks/>
            <a:stCxn id="22" idx="1"/>
          </p:cNvCxnSpPr>
          <p:nvPr/>
        </p:nvCxnSpPr>
        <p:spPr bwMode="auto">
          <a:xfrm>
            <a:off x="3023519" y="2806830"/>
            <a:ext cx="4572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 xmlns:a16="http://schemas.microsoft.com/office/drawing/2014/main" id="{B8A3D549-DC3F-4549-AF36-9321749DA0B6}"/>
              </a:ext>
            </a:extLst>
          </p:cNvPr>
          <p:cNvSpPr txBox="1"/>
          <p:nvPr/>
        </p:nvSpPr>
        <p:spPr>
          <a:xfrm>
            <a:off x="3587183" y="2419918"/>
            <a:ext cx="1298739" cy="400110"/>
          </a:xfrm>
          <a:prstGeom prst="rect">
            <a:avLst/>
          </a:prstGeom>
          <a:noFill/>
        </p:spPr>
        <p:txBody>
          <a:bodyPr wrap="square" rtlCol="0">
            <a:spAutoFit/>
          </a:bodyPr>
          <a:lstStyle/>
          <a:p>
            <a:pPr defTabSz="457200" fontAlgn="auto">
              <a:spcBef>
                <a:spcPts val="0"/>
              </a:spcBef>
              <a:spcAft>
                <a:spcPts val="0"/>
              </a:spcAft>
            </a:pPr>
            <a:r>
              <a:rPr lang="en-US" sz="1000" i="0" dirty="0">
                <a:solidFill>
                  <a:schemeClr val="tx2"/>
                </a:solidFill>
                <a:latin typeface="Calibri"/>
                <a:ea typeface="+mn-ea"/>
              </a:rPr>
              <a:t>MR ≤ 2+</a:t>
            </a:r>
          </a:p>
          <a:p>
            <a:pPr defTabSz="457200" fontAlgn="auto">
              <a:spcBef>
                <a:spcPts val="0"/>
              </a:spcBef>
              <a:spcAft>
                <a:spcPts val="0"/>
              </a:spcAft>
            </a:pPr>
            <a:r>
              <a:rPr lang="en-US" sz="1000" i="0" dirty="0">
                <a:solidFill>
                  <a:schemeClr val="tx2"/>
                </a:solidFill>
                <a:latin typeface="Calibri"/>
                <a:ea typeface="+mn-ea"/>
              </a:rPr>
              <a:t>96.3%</a:t>
            </a:r>
          </a:p>
        </p:txBody>
      </p:sp>
      <p:sp>
        <p:nvSpPr>
          <p:cNvPr id="26" name="Left Bracket 25">
            <a:extLst>
              <a:ext uri="{FF2B5EF4-FFF2-40B4-BE49-F238E27FC236}">
                <a16:creationId xmlns="" xmlns:a16="http://schemas.microsoft.com/office/drawing/2014/main" id="{5E609DDF-A38D-4FE2-88C9-B44ED07C16C1}"/>
              </a:ext>
            </a:extLst>
          </p:cNvPr>
          <p:cNvSpPr/>
          <p:nvPr/>
        </p:nvSpPr>
        <p:spPr>
          <a:xfrm rot="10800000">
            <a:off x="3522990" y="1556356"/>
            <a:ext cx="45721" cy="2180901"/>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7" name="Straight Connector 26">
            <a:extLst>
              <a:ext uri="{FF2B5EF4-FFF2-40B4-BE49-F238E27FC236}">
                <a16:creationId xmlns="" xmlns:a16="http://schemas.microsoft.com/office/drawing/2014/main" id="{AEF16E29-4E95-462D-9D1C-7FE75F6B1EC3}"/>
              </a:ext>
            </a:extLst>
          </p:cNvPr>
          <p:cNvCxnSpPr>
            <a:cxnSpLocks/>
            <a:stCxn id="26" idx="1"/>
          </p:cNvCxnSpPr>
          <p:nvPr/>
        </p:nvCxnSpPr>
        <p:spPr bwMode="auto">
          <a:xfrm>
            <a:off x="3568711" y="2646806"/>
            <a:ext cx="6159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 xmlns:a16="http://schemas.microsoft.com/office/drawing/2014/main" id="{CB286E9E-D189-4D24-ADB5-99342224AC36}"/>
              </a:ext>
            </a:extLst>
          </p:cNvPr>
          <p:cNvSpPr txBox="1"/>
          <p:nvPr/>
        </p:nvSpPr>
        <p:spPr>
          <a:xfrm>
            <a:off x="4814511" y="2958452"/>
            <a:ext cx="714676" cy="400110"/>
          </a:xfrm>
          <a:prstGeom prst="rect">
            <a:avLst/>
          </a:prstGeom>
          <a:noFill/>
        </p:spPr>
        <p:txBody>
          <a:bodyPr wrap="square" rtlCol="0">
            <a:spAutoFit/>
          </a:bodyPr>
          <a:lstStyle/>
          <a:p>
            <a:pPr algn="ctr" defTabSz="457200" fontAlgn="auto">
              <a:spcBef>
                <a:spcPts val="0"/>
              </a:spcBef>
              <a:spcAft>
                <a:spcPts val="0"/>
              </a:spcAft>
            </a:pPr>
            <a:r>
              <a:rPr lang="en-US" sz="1000" i="0" dirty="0">
                <a:solidFill>
                  <a:schemeClr val="tx1"/>
                </a:solidFill>
                <a:latin typeface="Calibri"/>
                <a:ea typeface="+mn-ea"/>
              </a:rPr>
              <a:t>MR ≤ 1+</a:t>
            </a:r>
          </a:p>
          <a:p>
            <a:pPr algn="ctr" defTabSz="457200" fontAlgn="auto">
              <a:spcBef>
                <a:spcPts val="0"/>
              </a:spcBef>
              <a:spcAft>
                <a:spcPts val="0"/>
              </a:spcAft>
            </a:pPr>
            <a:r>
              <a:rPr lang="en-US" sz="1000" i="0" dirty="0">
                <a:solidFill>
                  <a:schemeClr val="tx1"/>
                </a:solidFill>
                <a:latin typeface="Calibri"/>
                <a:ea typeface="+mn-ea"/>
              </a:rPr>
              <a:t>48.6</a:t>
            </a:r>
          </a:p>
        </p:txBody>
      </p:sp>
      <p:sp>
        <p:nvSpPr>
          <p:cNvPr id="33" name="Left Bracket 32">
            <a:extLst>
              <a:ext uri="{FF2B5EF4-FFF2-40B4-BE49-F238E27FC236}">
                <a16:creationId xmlns="" xmlns:a16="http://schemas.microsoft.com/office/drawing/2014/main" id="{4EC4A69D-0CA1-4441-A8D6-C9AD8ACAB150}"/>
              </a:ext>
            </a:extLst>
          </p:cNvPr>
          <p:cNvSpPr/>
          <p:nvPr/>
        </p:nvSpPr>
        <p:spPr>
          <a:xfrm rot="10800000" flipH="1">
            <a:off x="5418870" y="2646806"/>
            <a:ext cx="45719" cy="1089112"/>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34" name="Straight Connector 33">
            <a:extLst>
              <a:ext uri="{FF2B5EF4-FFF2-40B4-BE49-F238E27FC236}">
                <a16:creationId xmlns="" xmlns:a16="http://schemas.microsoft.com/office/drawing/2014/main" id="{319596FE-2F5A-44C1-9C31-C521CAFFD99F}"/>
              </a:ext>
            </a:extLst>
          </p:cNvPr>
          <p:cNvCxnSpPr>
            <a:cxnSpLocks/>
          </p:cNvCxnSpPr>
          <p:nvPr/>
        </p:nvCxnSpPr>
        <p:spPr bwMode="auto">
          <a:xfrm>
            <a:off x="5367865" y="3178662"/>
            <a:ext cx="5100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 xmlns:a16="http://schemas.microsoft.com/office/drawing/2014/main" id="{BF6F0F93-2C1D-4206-84D3-ECC8A00C2805}"/>
              </a:ext>
            </a:extLst>
          </p:cNvPr>
          <p:cNvSpPr txBox="1"/>
          <p:nvPr/>
        </p:nvSpPr>
        <p:spPr>
          <a:xfrm>
            <a:off x="6853293" y="2910542"/>
            <a:ext cx="714676" cy="400110"/>
          </a:xfrm>
          <a:prstGeom prst="rect">
            <a:avLst/>
          </a:prstGeom>
          <a:noFill/>
        </p:spPr>
        <p:txBody>
          <a:bodyPr wrap="square" rtlCol="0">
            <a:spAutoFit/>
          </a:bodyPr>
          <a:lstStyle/>
          <a:p>
            <a:pPr algn="ctr" defTabSz="457200" fontAlgn="auto">
              <a:spcBef>
                <a:spcPts val="0"/>
              </a:spcBef>
              <a:spcAft>
                <a:spcPts val="0"/>
              </a:spcAft>
            </a:pPr>
            <a:r>
              <a:rPr lang="en-US" sz="1000" i="0" dirty="0">
                <a:solidFill>
                  <a:schemeClr val="tx1"/>
                </a:solidFill>
                <a:latin typeface="Calibri"/>
                <a:ea typeface="+mn-ea"/>
              </a:rPr>
              <a:t>MR ≤ 1+</a:t>
            </a:r>
          </a:p>
          <a:p>
            <a:pPr algn="ctr" defTabSz="457200" fontAlgn="auto">
              <a:spcBef>
                <a:spcPts val="0"/>
              </a:spcBef>
              <a:spcAft>
                <a:spcPts val="0"/>
              </a:spcAft>
            </a:pPr>
            <a:r>
              <a:rPr lang="en-US" sz="1000" i="0" dirty="0">
                <a:solidFill>
                  <a:schemeClr val="tx1"/>
                </a:solidFill>
                <a:latin typeface="Calibri"/>
                <a:ea typeface="+mn-ea"/>
              </a:rPr>
              <a:t>54.9</a:t>
            </a:r>
          </a:p>
        </p:txBody>
      </p:sp>
      <p:sp>
        <p:nvSpPr>
          <p:cNvPr id="36" name="Left Bracket 35">
            <a:extLst>
              <a:ext uri="{FF2B5EF4-FFF2-40B4-BE49-F238E27FC236}">
                <a16:creationId xmlns="" xmlns:a16="http://schemas.microsoft.com/office/drawing/2014/main" id="{6209CF92-9ED4-43B4-A8F0-E196731B7262}"/>
              </a:ext>
            </a:extLst>
          </p:cNvPr>
          <p:cNvSpPr/>
          <p:nvPr/>
        </p:nvSpPr>
        <p:spPr>
          <a:xfrm rot="10800000" flipH="1">
            <a:off x="7452149" y="2514264"/>
            <a:ext cx="45719" cy="1216962"/>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37" name="Straight Connector 36">
            <a:extLst>
              <a:ext uri="{FF2B5EF4-FFF2-40B4-BE49-F238E27FC236}">
                <a16:creationId xmlns="" xmlns:a16="http://schemas.microsoft.com/office/drawing/2014/main" id="{D28157EE-B3B6-4580-897C-8CE9CEF2AF24}"/>
              </a:ext>
            </a:extLst>
          </p:cNvPr>
          <p:cNvCxnSpPr>
            <a:cxnSpLocks/>
          </p:cNvCxnSpPr>
          <p:nvPr/>
        </p:nvCxnSpPr>
        <p:spPr bwMode="auto">
          <a:xfrm>
            <a:off x="7410027" y="3125575"/>
            <a:ext cx="43546"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 xmlns:a16="http://schemas.microsoft.com/office/drawing/2014/main" id="{95C5D25B-B6E4-4721-B1D9-D933E244B7E2}"/>
              </a:ext>
            </a:extLst>
          </p:cNvPr>
          <p:cNvCxnSpPr/>
          <p:nvPr/>
        </p:nvCxnSpPr>
        <p:spPr bwMode="auto">
          <a:xfrm>
            <a:off x="1178367" y="3740276"/>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 xmlns:a16="http://schemas.microsoft.com/office/drawing/2014/main" id="{18AA2B57-33E0-4CF5-8621-BA9F9D113206}"/>
              </a:ext>
            </a:extLst>
          </p:cNvPr>
          <p:cNvCxnSpPr/>
          <p:nvPr/>
        </p:nvCxnSpPr>
        <p:spPr bwMode="auto">
          <a:xfrm>
            <a:off x="4236552" y="3748742"/>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 xmlns:a16="http://schemas.microsoft.com/office/drawing/2014/main" id="{E3DFDC3C-1862-4E6A-AE34-CDFE569013F1}"/>
              </a:ext>
            </a:extLst>
          </p:cNvPr>
          <p:cNvCxnSpPr/>
          <p:nvPr/>
        </p:nvCxnSpPr>
        <p:spPr bwMode="auto">
          <a:xfrm>
            <a:off x="5175781" y="3748742"/>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 xmlns:a16="http://schemas.microsoft.com/office/drawing/2014/main" id="{29B7E098-617A-40A7-8A5B-305982E96013}"/>
              </a:ext>
            </a:extLst>
          </p:cNvPr>
          <p:cNvCxnSpPr/>
          <p:nvPr/>
        </p:nvCxnSpPr>
        <p:spPr bwMode="auto">
          <a:xfrm>
            <a:off x="6248400" y="3748742"/>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 xmlns:a16="http://schemas.microsoft.com/office/drawing/2014/main" id="{0408D744-A096-4197-83FB-5B94861A18C6}"/>
              </a:ext>
            </a:extLst>
          </p:cNvPr>
          <p:cNvCxnSpPr/>
          <p:nvPr/>
        </p:nvCxnSpPr>
        <p:spPr bwMode="auto">
          <a:xfrm>
            <a:off x="7210631" y="3748742"/>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 xmlns:a16="http://schemas.microsoft.com/office/drawing/2014/main" id="{8283C2D1-2BD2-42ED-9256-5838342B90ED}"/>
              </a:ext>
            </a:extLst>
          </p:cNvPr>
          <p:cNvCxnSpPr/>
          <p:nvPr/>
        </p:nvCxnSpPr>
        <p:spPr bwMode="auto">
          <a:xfrm>
            <a:off x="8242849" y="3744509"/>
            <a:ext cx="0" cy="5140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 xmlns:a16="http://schemas.microsoft.com/office/drawing/2014/main" id="{DEA7F404-9C08-447D-A513-BDE52F80C009}"/>
              </a:ext>
            </a:extLst>
          </p:cNvPr>
          <p:cNvCxnSpPr/>
          <p:nvPr/>
        </p:nvCxnSpPr>
        <p:spPr bwMode="auto">
          <a:xfrm>
            <a:off x="2949452" y="1549532"/>
            <a:ext cx="51707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 xmlns:a16="http://schemas.microsoft.com/office/drawing/2014/main" id="{964A125F-4CC8-4AE4-A33F-347A3C7200C5}"/>
              </a:ext>
            </a:extLst>
          </p:cNvPr>
          <p:cNvSpPr txBox="1"/>
          <p:nvPr/>
        </p:nvSpPr>
        <p:spPr>
          <a:xfrm>
            <a:off x="5976334" y="2676405"/>
            <a:ext cx="714865" cy="400110"/>
          </a:xfrm>
          <a:prstGeom prst="rect">
            <a:avLst/>
          </a:prstGeom>
          <a:noFill/>
        </p:spPr>
        <p:txBody>
          <a:bodyPr wrap="square" rtlCol="0">
            <a:spAutoFit/>
          </a:bodyPr>
          <a:lstStyle/>
          <a:p>
            <a:pPr defTabSz="457200" fontAlgn="auto">
              <a:spcBef>
                <a:spcPts val="0"/>
              </a:spcBef>
              <a:spcAft>
                <a:spcPts val="0"/>
              </a:spcAft>
            </a:pPr>
            <a:r>
              <a:rPr lang="en-US" sz="1000" i="0" dirty="0">
                <a:solidFill>
                  <a:schemeClr val="tx1"/>
                </a:solidFill>
                <a:latin typeface="Calibri"/>
                <a:ea typeface="+mn-ea"/>
              </a:rPr>
              <a:t>MR ≤ 2+</a:t>
            </a:r>
          </a:p>
          <a:p>
            <a:pPr defTabSz="457200" fontAlgn="auto">
              <a:spcBef>
                <a:spcPts val="0"/>
              </a:spcBef>
              <a:spcAft>
                <a:spcPts val="0"/>
              </a:spcAft>
            </a:pPr>
            <a:r>
              <a:rPr lang="en-US" sz="1000" i="0" dirty="0">
                <a:solidFill>
                  <a:schemeClr val="tx1"/>
                </a:solidFill>
                <a:latin typeface="Calibri"/>
                <a:ea typeface="+mn-ea"/>
              </a:rPr>
              <a:t>72.9</a:t>
            </a:r>
          </a:p>
        </p:txBody>
      </p:sp>
      <p:sp>
        <p:nvSpPr>
          <p:cNvPr id="50" name="Left Bracket 49">
            <a:extLst>
              <a:ext uri="{FF2B5EF4-FFF2-40B4-BE49-F238E27FC236}">
                <a16:creationId xmlns="" xmlns:a16="http://schemas.microsoft.com/office/drawing/2014/main" id="{48949940-B425-4E9E-A3C6-AFF5D9249EE2}"/>
              </a:ext>
            </a:extLst>
          </p:cNvPr>
          <p:cNvSpPr/>
          <p:nvPr/>
        </p:nvSpPr>
        <p:spPr>
          <a:xfrm rot="10800000">
            <a:off x="5966843" y="2065780"/>
            <a:ext cx="45719" cy="1665906"/>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1" name="Straight Connector 50">
            <a:extLst>
              <a:ext uri="{FF2B5EF4-FFF2-40B4-BE49-F238E27FC236}">
                <a16:creationId xmlns="" xmlns:a16="http://schemas.microsoft.com/office/drawing/2014/main" id="{B8E13A6A-0BBD-43C5-AFC4-AD4450E6B525}"/>
              </a:ext>
            </a:extLst>
          </p:cNvPr>
          <p:cNvCxnSpPr>
            <a:cxnSpLocks/>
          </p:cNvCxnSpPr>
          <p:nvPr/>
        </p:nvCxnSpPr>
        <p:spPr bwMode="auto">
          <a:xfrm>
            <a:off x="6012562" y="2873318"/>
            <a:ext cx="5100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 xmlns:a16="http://schemas.microsoft.com/office/drawing/2014/main" id="{28E5A564-DD85-404B-8351-B5F208075497}"/>
              </a:ext>
            </a:extLst>
          </p:cNvPr>
          <p:cNvSpPr txBox="1"/>
          <p:nvPr/>
        </p:nvSpPr>
        <p:spPr>
          <a:xfrm>
            <a:off x="5493330" y="3011742"/>
            <a:ext cx="446072" cy="246221"/>
          </a:xfrm>
          <a:prstGeom prst="rect">
            <a:avLst/>
          </a:prstGeom>
          <a:noFill/>
        </p:spPr>
        <p:txBody>
          <a:bodyPr wrap="square" rtlCol="0">
            <a:spAutoFit/>
          </a:bodyPr>
          <a:lstStyle/>
          <a:p>
            <a:r>
              <a:rPr lang="en-US" sz="1000" i="0" dirty="0">
                <a:solidFill>
                  <a:schemeClr val="tx1"/>
                </a:solidFill>
                <a:latin typeface="Calibri" panose="020F0502020204030204" pitchFamily="34" charset="0"/>
                <a:cs typeface="Calibri" panose="020F0502020204030204" pitchFamily="34" charset="0"/>
              </a:rPr>
              <a:t>48.6</a:t>
            </a:r>
          </a:p>
        </p:txBody>
      </p:sp>
      <p:sp>
        <p:nvSpPr>
          <p:cNvPr id="52" name="TextBox 51">
            <a:extLst>
              <a:ext uri="{FF2B5EF4-FFF2-40B4-BE49-F238E27FC236}">
                <a16:creationId xmlns="" xmlns:a16="http://schemas.microsoft.com/office/drawing/2014/main" id="{791E11F4-B365-4FCF-B8B4-6C53DF9BA5C7}"/>
              </a:ext>
            </a:extLst>
          </p:cNvPr>
          <p:cNvSpPr txBox="1"/>
          <p:nvPr/>
        </p:nvSpPr>
        <p:spPr>
          <a:xfrm>
            <a:off x="8043745" y="2513474"/>
            <a:ext cx="714865" cy="400110"/>
          </a:xfrm>
          <a:prstGeom prst="rect">
            <a:avLst/>
          </a:prstGeom>
          <a:noFill/>
        </p:spPr>
        <p:txBody>
          <a:bodyPr wrap="square" rtlCol="0">
            <a:spAutoFit/>
          </a:bodyPr>
          <a:lstStyle/>
          <a:p>
            <a:pPr defTabSz="457200" fontAlgn="auto">
              <a:spcBef>
                <a:spcPts val="0"/>
              </a:spcBef>
              <a:spcAft>
                <a:spcPts val="0"/>
              </a:spcAft>
            </a:pPr>
            <a:r>
              <a:rPr lang="en-US" sz="1000" i="0" dirty="0">
                <a:solidFill>
                  <a:schemeClr val="tx1"/>
                </a:solidFill>
                <a:latin typeface="Calibri"/>
                <a:ea typeface="+mn-ea"/>
              </a:rPr>
              <a:t>MR ≤ 2+</a:t>
            </a:r>
          </a:p>
          <a:p>
            <a:pPr defTabSz="457200" fontAlgn="auto">
              <a:spcBef>
                <a:spcPts val="0"/>
              </a:spcBef>
              <a:spcAft>
                <a:spcPts val="0"/>
              </a:spcAft>
            </a:pPr>
            <a:r>
              <a:rPr lang="en-US" sz="1000" i="0" dirty="0">
                <a:solidFill>
                  <a:schemeClr val="tx1"/>
                </a:solidFill>
                <a:latin typeface="Calibri"/>
                <a:ea typeface="+mn-ea"/>
              </a:rPr>
              <a:t>88.8</a:t>
            </a:r>
          </a:p>
        </p:txBody>
      </p:sp>
      <p:sp>
        <p:nvSpPr>
          <p:cNvPr id="53" name="Left Bracket 52">
            <a:extLst>
              <a:ext uri="{FF2B5EF4-FFF2-40B4-BE49-F238E27FC236}">
                <a16:creationId xmlns="" xmlns:a16="http://schemas.microsoft.com/office/drawing/2014/main" id="{C9ADCE6B-D7C1-45C5-A6B2-03E090E464B8}"/>
              </a:ext>
            </a:extLst>
          </p:cNvPr>
          <p:cNvSpPr/>
          <p:nvPr/>
        </p:nvSpPr>
        <p:spPr>
          <a:xfrm rot="10800000">
            <a:off x="7998026" y="1671074"/>
            <a:ext cx="45719" cy="2063803"/>
          </a:xfrm>
          <a:prstGeom prst="leftBracket">
            <a:avLst/>
          </a:prstGeom>
          <a:noFill/>
          <a:ln w="1905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4" name="Straight Connector 53">
            <a:extLst>
              <a:ext uri="{FF2B5EF4-FFF2-40B4-BE49-F238E27FC236}">
                <a16:creationId xmlns="" xmlns:a16="http://schemas.microsoft.com/office/drawing/2014/main" id="{41E95927-DF4B-4A9E-B244-D341F68F93E7}"/>
              </a:ext>
            </a:extLst>
          </p:cNvPr>
          <p:cNvCxnSpPr>
            <a:cxnSpLocks/>
            <a:stCxn id="53" idx="1"/>
          </p:cNvCxnSpPr>
          <p:nvPr/>
        </p:nvCxnSpPr>
        <p:spPr bwMode="auto">
          <a:xfrm>
            <a:off x="8043745" y="2702975"/>
            <a:ext cx="5297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 xmlns:a16="http://schemas.microsoft.com/office/drawing/2014/main" id="{90A9581B-96B2-4DB7-882E-ECE01F9D3632}"/>
              </a:ext>
            </a:extLst>
          </p:cNvPr>
          <p:cNvSpPr txBox="1"/>
          <p:nvPr/>
        </p:nvSpPr>
        <p:spPr>
          <a:xfrm>
            <a:off x="7599973" y="3609791"/>
            <a:ext cx="446072" cy="246221"/>
          </a:xfrm>
          <a:prstGeom prst="rect">
            <a:avLst/>
          </a:prstGeom>
          <a:noFill/>
        </p:spPr>
        <p:txBody>
          <a:bodyPr wrap="square" rtlCol="0">
            <a:spAutoFit/>
          </a:bodyPr>
          <a:lstStyle/>
          <a:p>
            <a:r>
              <a:rPr lang="en-US" sz="1000" i="0" dirty="0">
                <a:solidFill>
                  <a:schemeClr val="tx1"/>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1880448185"/>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 xmlns:a16="http://schemas.microsoft.com/office/drawing/2014/main" id="{F3BF8920-7125-4ACE-9B33-380621A4D2C9}"/>
              </a:ext>
            </a:extLst>
          </p:cNvPr>
          <p:cNvSpPr>
            <a:spLocks noGrp="1" noChangeArrowheads="1"/>
          </p:cNvSpPr>
          <p:nvPr>
            <p:ph idx="1"/>
          </p:nvPr>
        </p:nvSpPr>
        <p:spPr>
          <a:xfrm>
            <a:off x="414164" y="839270"/>
            <a:ext cx="8315673" cy="4108175"/>
          </a:xfrm>
          <a:solidFill>
            <a:srgbClr val="002060"/>
          </a:solidFill>
          <a:ln>
            <a:solidFill>
              <a:schemeClr val="tx1"/>
            </a:solidFill>
          </a:ln>
        </p:spPr>
        <p:txBody>
          <a:bodyPr lIns="137160" tIns="137160" anchor="t" anchorCtr="0"/>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0" indent="0">
              <a:buNone/>
            </a:pPr>
            <a:endParaRPr lang="en-US" sz="1200" dirty="0"/>
          </a:p>
          <a:p>
            <a:pPr marL="0" indent="0">
              <a:buNone/>
            </a:pPr>
            <a:endParaRPr lang="en-US" sz="1800" u="sng" dirty="0">
              <a:solidFill>
                <a:schemeClr val="tx2"/>
              </a:solidFill>
            </a:endParaRPr>
          </a:p>
          <a:p>
            <a:pPr marL="0" indent="0">
              <a:buNone/>
            </a:pPr>
            <a:endParaRPr lang="en-US" sz="1000" b="0" dirty="0"/>
          </a:p>
          <a:p>
            <a:r>
              <a:rPr lang="en-US" sz="1800" i="1" dirty="0">
                <a:solidFill>
                  <a:schemeClr val="tx2"/>
                </a:solidFill>
              </a:rPr>
              <a:t>Significant reduction in annular dimensions within 30 days of treatment</a:t>
            </a:r>
          </a:p>
        </p:txBody>
      </p:sp>
      <p:grpSp>
        <p:nvGrpSpPr>
          <p:cNvPr id="2" name="Group 1">
            <a:extLst>
              <a:ext uri="{FF2B5EF4-FFF2-40B4-BE49-F238E27FC236}">
                <a16:creationId xmlns="" xmlns:a16="http://schemas.microsoft.com/office/drawing/2014/main" id="{15113D86-BC75-4D7B-939E-900E73F71835}"/>
              </a:ext>
            </a:extLst>
          </p:cNvPr>
          <p:cNvGrpSpPr/>
          <p:nvPr/>
        </p:nvGrpSpPr>
        <p:grpSpPr>
          <a:xfrm>
            <a:off x="687388" y="732214"/>
            <a:ext cx="7842155" cy="3219846"/>
            <a:chOff x="687388" y="1131607"/>
            <a:chExt cx="7842155" cy="3219846"/>
          </a:xfrm>
        </p:grpSpPr>
        <p:graphicFrame>
          <p:nvGraphicFramePr>
            <p:cNvPr id="11" name="Chart 10">
              <a:extLst>
                <a:ext uri="{FF2B5EF4-FFF2-40B4-BE49-F238E27FC236}">
                  <a16:creationId xmlns="" xmlns:a16="http://schemas.microsoft.com/office/drawing/2014/main" id="{79316D47-B04F-4618-B61A-8E40EC5CBD87}"/>
                </a:ext>
              </a:extLst>
            </p:cNvPr>
            <p:cNvGraphicFramePr/>
            <p:nvPr>
              <p:extLst>
                <p:ext uri="{D42A27DB-BD31-4B8C-83A1-F6EECF244321}">
                  <p14:modId xmlns:p14="http://schemas.microsoft.com/office/powerpoint/2010/main" val="2884122434"/>
                </p:ext>
              </p:extLst>
            </p:nvPr>
          </p:nvGraphicFramePr>
          <p:xfrm>
            <a:off x="687388" y="1131607"/>
            <a:ext cx="7842155" cy="3219846"/>
          </p:xfrm>
          <a:graphic>
            <a:graphicData uri="http://schemas.openxmlformats.org/drawingml/2006/chart">
              <c:chart xmlns:c="http://schemas.openxmlformats.org/drawingml/2006/chart" xmlns:r="http://schemas.openxmlformats.org/officeDocument/2006/relationships" r:id="rId3"/>
            </a:graphicData>
          </a:graphic>
        </p:graphicFrame>
        <p:sp>
          <p:nvSpPr>
            <p:cNvPr id="12" name="Left Bracket 11">
              <a:extLst>
                <a:ext uri="{FF2B5EF4-FFF2-40B4-BE49-F238E27FC236}">
                  <a16:creationId xmlns="" xmlns:a16="http://schemas.microsoft.com/office/drawing/2014/main" id="{1FEB2594-8482-4986-8C09-5C8FD0317B28}"/>
                </a:ext>
              </a:extLst>
            </p:cNvPr>
            <p:cNvSpPr/>
            <p:nvPr/>
          </p:nvSpPr>
          <p:spPr>
            <a:xfrm rot="5400000">
              <a:off x="3590491" y="1382385"/>
              <a:ext cx="70873" cy="500072"/>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 xmlns:a16="http://schemas.microsoft.com/office/drawing/2014/main" id="{21ECE2B8-8E21-4FE9-B579-3354516A8570}"/>
                </a:ext>
              </a:extLst>
            </p:cNvPr>
            <p:cNvSpPr txBox="1"/>
            <p:nvPr/>
          </p:nvSpPr>
          <p:spPr>
            <a:xfrm>
              <a:off x="3184858" y="1334794"/>
              <a:ext cx="883250" cy="276999"/>
            </a:xfrm>
            <a:prstGeom prst="rect">
              <a:avLst/>
            </a:prstGeom>
            <a:noFill/>
          </p:spPr>
          <p:txBody>
            <a:bodyPr wrap="square" rtlCol="0">
              <a:spAutoFit/>
            </a:bodyPr>
            <a:lstStyle/>
            <a:p>
              <a:r>
                <a:rPr lang="en-US" sz="1200" b="1" i="1" dirty="0">
                  <a:solidFill>
                    <a:schemeClr val="tx2"/>
                  </a:solidFill>
                </a:rPr>
                <a:t>P&lt;0.0001</a:t>
              </a:r>
            </a:p>
          </p:txBody>
        </p:sp>
        <p:sp>
          <p:nvSpPr>
            <p:cNvPr id="9" name="Left Bracket 8">
              <a:extLst>
                <a:ext uri="{FF2B5EF4-FFF2-40B4-BE49-F238E27FC236}">
                  <a16:creationId xmlns="" xmlns:a16="http://schemas.microsoft.com/office/drawing/2014/main" id="{032B2D9B-06DE-4888-81B9-08562C5EC459}"/>
                </a:ext>
              </a:extLst>
            </p:cNvPr>
            <p:cNvSpPr/>
            <p:nvPr/>
          </p:nvSpPr>
          <p:spPr>
            <a:xfrm rot="5400000">
              <a:off x="2356263" y="1560511"/>
              <a:ext cx="76484" cy="519970"/>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BEF0FF6C-F5FD-406E-91E2-2909AA252630}"/>
                </a:ext>
              </a:extLst>
            </p:cNvPr>
            <p:cNvSpPr txBox="1"/>
            <p:nvPr/>
          </p:nvSpPr>
          <p:spPr>
            <a:xfrm>
              <a:off x="1963017" y="1512271"/>
              <a:ext cx="883250" cy="276999"/>
            </a:xfrm>
            <a:prstGeom prst="rect">
              <a:avLst/>
            </a:prstGeom>
            <a:noFill/>
          </p:spPr>
          <p:txBody>
            <a:bodyPr wrap="square" rtlCol="0">
              <a:spAutoFit/>
            </a:bodyPr>
            <a:lstStyle/>
            <a:p>
              <a:r>
                <a:rPr lang="en-US" sz="1200" b="1" i="1" dirty="0">
                  <a:solidFill>
                    <a:schemeClr val="tx2"/>
                  </a:solidFill>
                </a:rPr>
                <a:t>P&lt;0.0001</a:t>
              </a:r>
            </a:p>
          </p:txBody>
        </p:sp>
        <p:sp>
          <p:nvSpPr>
            <p:cNvPr id="17" name="Left Bracket 16">
              <a:extLst>
                <a:ext uri="{FF2B5EF4-FFF2-40B4-BE49-F238E27FC236}">
                  <a16:creationId xmlns="" xmlns:a16="http://schemas.microsoft.com/office/drawing/2014/main" id="{D2BB7299-ACB5-482B-B0EC-B6E0125CEA7B}"/>
                </a:ext>
              </a:extLst>
            </p:cNvPr>
            <p:cNvSpPr/>
            <p:nvPr/>
          </p:nvSpPr>
          <p:spPr>
            <a:xfrm rot="5400000">
              <a:off x="6057343" y="1557988"/>
              <a:ext cx="76486" cy="519969"/>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 xmlns:a16="http://schemas.microsoft.com/office/drawing/2014/main" id="{BAC6781F-6182-42E1-8248-EF88675A3952}"/>
                </a:ext>
              </a:extLst>
            </p:cNvPr>
            <p:cNvSpPr txBox="1"/>
            <p:nvPr/>
          </p:nvSpPr>
          <p:spPr>
            <a:xfrm>
              <a:off x="5671226" y="1484059"/>
              <a:ext cx="883250" cy="276999"/>
            </a:xfrm>
            <a:prstGeom prst="rect">
              <a:avLst/>
            </a:prstGeom>
            <a:noFill/>
          </p:spPr>
          <p:txBody>
            <a:bodyPr wrap="square" rtlCol="0">
              <a:spAutoFit/>
            </a:bodyPr>
            <a:lstStyle/>
            <a:p>
              <a:r>
                <a:rPr lang="en-US" sz="1200" b="1" i="1" dirty="0">
                  <a:solidFill>
                    <a:schemeClr val="tx2"/>
                  </a:solidFill>
                </a:rPr>
                <a:t>P&lt;0.0001</a:t>
              </a:r>
            </a:p>
          </p:txBody>
        </p:sp>
        <p:sp>
          <p:nvSpPr>
            <p:cNvPr id="20" name="Left Bracket 19">
              <a:extLst>
                <a:ext uri="{FF2B5EF4-FFF2-40B4-BE49-F238E27FC236}">
                  <a16:creationId xmlns="" xmlns:a16="http://schemas.microsoft.com/office/drawing/2014/main" id="{4598DD23-B400-4FD7-9A69-6F5EB95E418E}"/>
                </a:ext>
              </a:extLst>
            </p:cNvPr>
            <p:cNvSpPr/>
            <p:nvPr/>
          </p:nvSpPr>
          <p:spPr>
            <a:xfrm rot="5400000">
              <a:off x="7273138" y="1370539"/>
              <a:ext cx="74672" cy="519969"/>
            </a:xfrm>
            <a:prstGeom prst="leftBracket">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 xmlns:a16="http://schemas.microsoft.com/office/drawing/2014/main" id="{83A69575-E446-4AA5-8F6C-C2B146B16DED}"/>
                </a:ext>
              </a:extLst>
            </p:cNvPr>
            <p:cNvSpPr txBox="1"/>
            <p:nvPr/>
          </p:nvSpPr>
          <p:spPr>
            <a:xfrm>
              <a:off x="6886114" y="1305201"/>
              <a:ext cx="883250" cy="276999"/>
            </a:xfrm>
            <a:prstGeom prst="rect">
              <a:avLst/>
            </a:prstGeom>
            <a:noFill/>
          </p:spPr>
          <p:txBody>
            <a:bodyPr wrap="square" rtlCol="0">
              <a:spAutoFit/>
            </a:bodyPr>
            <a:lstStyle/>
            <a:p>
              <a:r>
                <a:rPr lang="en-US" sz="1200" b="1" i="1" dirty="0">
                  <a:solidFill>
                    <a:schemeClr val="tx2"/>
                  </a:solidFill>
                </a:rPr>
                <a:t>P&lt;0.0001</a:t>
              </a:r>
            </a:p>
          </p:txBody>
        </p:sp>
      </p:grpSp>
      <p:sp>
        <p:nvSpPr>
          <p:cNvPr id="23" name="TextBox 22">
            <a:extLst>
              <a:ext uri="{FF2B5EF4-FFF2-40B4-BE49-F238E27FC236}">
                <a16:creationId xmlns="" xmlns:a16="http://schemas.microsoft.com/office/drawing/2014/main" id="{EA044D17-73ED-4FC7-A2C0-3D26747A1FAB}"/>
              </a:ext>
            </a:extLst>
          </p:cNvPr>
          <p:cNvSpPr txBox="1"/>
          <p:nvPr/>
        </p:nvSpPr>
        <p:spPr>
          <a:xfrm>
            <a:off x="1806238" y="3785479"/>
            <a:ext cx="1124553" cy="461665"/>
          </a:xfrm>
          <a:prstGeom prst="rect">
            <a:avLst/>
          </a:prstGeom>
          <a:noFill/>
        </p:spPr>
        <p:txBody>
          <a:bodyPr wrap="square" rtlCol="0">
            <a:spAutoFit/>
          </a:bodyPr>
          <a:lstStyle/>
          <a:p>
            <a:r>
              <a:rPr lang="en-US" sz="1200" i="0" dirty="0">
                <a:solidFill>
                  <a:schemeClr val="tx1"/>
                </a:solidFill>
              </a:rPr>
              <a:t>AP</a:t>
            </a:r>
            <a:r>
              <a:rPr lang="en-US" sz="1200" i="0" baseline="30000" dirty="0">
                <a:solidFill>
                  <a:schemeClr val="tx1"/>
                </a:solidFill>
              </a:rPr>
              <a:t>1</a:t>
            </a:r>
            <a:r>
              <a:rPr lang="en-US" sz="1200" i="0" dirty="0">
                <a:solidFill>
                  <a:schemeClr val="tx1"/>
                </a:solidFill>
              </a:rPr>
              <a:t> Systolic </a:t>
            </a:r>
          </a:p>
          <a:p>
            <a:r>
              <a:rPr lang="en-US" sz="1200" i="0" dirty="0">
                <a:solidFill>
                  <a:schemeClr val="tx1"/>
                </a:solidFill>
              </a:rPr>
              <a:t>Annular D.</a:t>
            </a:r>
            <a:endParaRPr lang="en-US" sz="1200" b="1" i="0" dirty="0">
              <a:solidFill>
                <a:schemeClr val="tx1"/>
              </a:solidFill>
            </a:endParaRPr>
          </a:p>
        </p:txBody>
      </p:sp>
      <p:sp>
        <p:nvSpPr>
          <p:cNvPr id="24" name="TextBox 23">
            <a:extLst>
              <a:ext uri="{FF2B5EF4-FFF2-40B4-BE49-F238E27FC236}">
                <a16:creationId xmlns="" xmlns:a16="http://schemas.microsoft.com/office/drawing/2014/main" id="{9E047FF6-9CC7-48D2-91DB-B19DDBE21505}"/>
              </a:ext>
            </a:extLst>
          </p:cNvPr>
          <p:cNvSpPr txBox="1"/>
          <p:nvPr/>
        </p:nvSpPr>
        <p:spPr>
          <a:xfrm>
            <a:off x="3047215" y="3776051"/>
            <a:ext cx="1140691" cy="461665"/>
          </a:xfrm>
          <a:prstGeom prst="rect">
            <a:avLst/>
          </a:prstGeom>
          <a:noFill/>
        </p:spPr>
        <p:txBody>
          <a:bodyPr wrap="square" rtlCol="0">
            <a:spAutoFit/>
          </a:bodyPr>
          <a:lstStyle/>
          <a:p>
            <a:r>
              <a:rPr lang="en-US" sz="1200" i="0" dirty="0">
                <a:solidFill>
                  <a:schemeClr val="tx1"/>
                </a:solidFill>
              </a:rPr>
              <a:t>AP</a:t>
            </a:r>
            <a:r>
              <a:rPr lang="en-US" sz="1200" i="0" baseline="30000" dirty="0">
                <a:solidFill>
                  <a:schemeClr val="tx1"/>
                </a:solidFill>
              </a:rPr>
              <a:t>1</a:t>
            </a:r>
            <a:r>
              <a:rPr lang="en-US" sz="1200" i="0" dirty="0">
                <a:solidFill>
                  <a:schemeClr val="tx1"/>
                </a:solidFill>
              </a:rPr>
              <a:t> Diastolic </a:t>
            </a:r>
          </a:p>
          <a:p>
            <a:r>
              <a:rPr lang="en-US" sz="1200" i="0" dirty="0">
                <a:solidFill>
                  <a:schemeClr val="tx1"/>
                </a:solidFill>
              </a:rPr>
              <a:t>Annular D.</a:t>
            </a:r>
            <a:endParaRPr lang="en-US" sz="1200" b="1" i="0" dirty="0">
              <a:solidFill>
                <a:schemeClr val="tx1"/>
              </a:solidFill>
            </a:endParaRPr>
          </a:p>
        </p:txBody>
      </p:sp>
      <p:sp>
        <p:nvSpPr>
          <p:cNvPr id="25" name="TextBox 24">
            <a:extLst>
              <a:ext uri="{FF2B5EF4-FFF2-40B4-BE49-F238E27FC236}">
                <a16:creationId xmlns="" xmlns:a16="http://schemas.microsoft.com/office/drawing/2014/main" id="{043D96F1-A63D-41A3-9AC0-F19EE1A2ADAA}"/>
              </a:ext>
            </a:extLst>
          </p:cNvPr>
          <p:cNvSpPr txBox="1"/>
          <p:nvPr/>
        </p:nvSpPr>
        <p:spPr>
          <a:xfrm>
            <a:off x="5542949" y="3776051"/>
            <a:ext cx="1124553" cy="461665"/>
          </a:xfrm>
          <a:prstGeom prst="rect">
            <a:avLst/>
          </a:prstGeom>
          <a:noFill/>
        </p:spPr>
        <p:txBody>
          <a:bodyPr wrap="square" rtlCol="0">
            <a:spAutoFit/>
          </a:bodyPr>
          <a:lstStyle/>
          <a:p>
            <a:r>
              <a:rPr lang="en-US" sz="1200" i="0" dirty="0">
                <a:solidFill>
                  <a:schemeClr val="tx1"/>
                </a:solidFill>
              </a:rPr>
              <a:t>CC</a:t>
            </a:r>
            <a:r>
              <a:rPr lang="en-US" sz="1200" i="0" baseline="30000" dirty="0">
                <a:solidFill>
                  <a:schemeClr val="tx1"/>
                </a:solidFill>
              </a:rPr>
              <a:t>2</a:t>
            </a:r>
            <a:r>
              <a:rPr lang="en-US" sz="1200" i="0" dirty="0">
                <a:solidFill>
                  <a:schemeClr val="tx1"/>
                </a:solidFill>
              </a:rPr>
              <a:t> Systolic Annular D.</a:t>
            </a:r>
            <a:endParaRPr lang="en-US" sz="1200" b="1" i="0" dirty="0">
              <a:solidFill>
                <a:schemeClr val="tx1"/>
              </a:solidFill>
            </a:endParaRPr>
          </a:p>
        </p:txBody>
      </p:sp>
      <p:sp>
        <p:nvSpPr>
          <p:cNvPr id="26" name="TextBox 25">
            <a:extLst>
              <a:ext uri="{FF2B5EF4-FFF2-40B4-BE49-F238E27FC236}">
                <a16:creationId xmlns="" xmlns:a16="http://schemas.microsoft.com/office/drawing/2014/main" id="{DA8663A8-1AD5-4E49-B2D9-958708F951B4}"/>
              </a:ext>
            </a:extLst>
          </p:cNvPr>
          <p:cNvSpPr txBox="1"/>
          <p:nvPr/>
        </p:nvSpPr>
        <p:spPr>
          <a:xfrm>
            <a:off x="6773580" y="3776050"/>
            <a:ext cx="1320481" cy="461665"/>
          </a:xfrm>
          <a:prstGeom prst="rect">
            <a:avLst/>
          </a:prstGeom>
          <a:noFill/>
        </p:spPr>
        <p:txBody>
          <a:bodyPr wrap="square" rtlCol="0">
            <a:spAutoFit/>
          </a:bodyPr>
          <a:lstStyle/>
          <a:p>
            <a:r>
              <a:rPr lang="en-US" sz="1200" i="0" dirty="0">
                <a:solidFill>
                  <a:schemeClr val="tx1"/>
                </a:solidFill>
              </a:rPr>
              <a:t>CC</a:t>
            </a:r>
            <a:r>
              <a:rPr lang="en-US" sz="1200" i="0" baseline="30000" dirty="0">
                <a:solidFill>
                  <a:schemeClr val="tx1"/>
                </a:solidFill>
              </a:rPr>
              <a:t>2</a:t>
            </a:r>
            <a:r>
              <a:rPr lang="en-US" sz="1200" i="0" dirty="0">
                <a:solidFill>
                  <a:schemeClr val="tx1"/>
                </a:solidFill>
              </a:rPr>
              <a:t> Diastolic Annular D.</a:t>
            </a:r>
            <a:endParaRPr lang="en-US" sz="1200" b="1" i="0" dirty="0">
              <a:solidFill>
                <a:schemeClr val="tx1"/>
              </a:solidFill>
            </a:endParaRPr>
          </a:p>
        </p:txBody>
      </p:sp>
      <p:sp>
        <p:nvSpPr>
          <p:cNvPr id="27" name="TextBox 26">
            <a:extLst>
              <a:ext uri="{FF2B5EF4-FFF2-40B4-BE49-F238E27FC236}">
                <a16:creationId xmlns="" xmlns:a16="http://schemas.microsoft.com/office/drawing/2014/main" id="{B60EB3DC-119A-4E68-A5FC-B1240E3C1BAF}"/>
              </a:ext>
            </a:extLst>
          </p:cNvPr>
          <p:cNvSpPr txBox="1"/>
          <p:nvPr/>
        </p:nvSpPr>
        <p:spPr>
          <a:xfrm>
            <a:off x="6347207" y="4568633"/>
            <a:ext cx="2446504" cy="430887"/>
          </a:xfrm>
          <a:prstGeom prst="rect">
            <a:avLst/>
          </a:prstGeom>
          <a:noFill/>
        </p:spPr>
        <p:txBody>
          <a:bodyPr wrap="none" rtlCol="0">
            <a:spAutoFit/>
          </a:bodyPr>
          <a:lstStyle/>
          <a:p>
            <a:r>
              <a:rPr lang="en-US" sz="1100" baseline="30000" dirty="0">
                <a:solidFill>
                  <a:schemeClr val="tx2"/>
                </a:solidFill>
              </a:rPr>
              <a:t>1</a:t>
            </a:r>
            <a:r>
              <a:rPr lang="en-US" sz="1100" dirty="0">
                <a:solidFill>
                  <a:schemeClr val="tx2"/>
                </a:solidFill>
              </a:rPr>
              <a:t>AP: Anterior Posterior</a:t>
            </a:r>
          </a:p>
          <a:p>
            <a:r>
              <a:rPr lang="en-US" sz="1100" baseline="30000" dirty="0">
                <a:solidFill>
                  <a:schemeClr val="tx2"/>
                </a:solidFill>
              </a:rPr>
              <a:t>2</a:t>
            </a:r>
            <a:r>
              <a:rPr lang="en-US" sz="1100" dirty="0">
                <a:solidFill>
                  <a:schemeClr val="tx2"/>
                </a:solidFill>
              </a:rPr>
              <a:t>CC: Commissure to Commissure</a:t>
            </a:r>
          </a:p>
        </p:txBody>
      </p:sp>
      <p:sp>
        <p:nvSpPr>
          <p:cNvPr id="28" name="Rectangle 4">
            <a:extLst>
              <a:ext uri="{FF2B5EF4-FFF2-40B4-BE49-F238E27FC236}">
                <a16:creationId xmlns="" xmlns:a16="http://schemas.microsoft.com/office/drawing/2014/main" id="{FFB91829-AEDF-4B92-8C80-9DBC6040288E}"/>
              </a:ext>
            </a:extLst>
          </p:cNvPr>
          <p:cNvSpPr txBox="1">
            <a:spLocks noChangeArrowheads="1"/>
          </p:cNvSpPr>
          <p:nvPr/>
        </p:nvSpPr>
        <p:spPr bwMode="auto">
          <a:xfrm>
            <a:off x="618050" y="59184"/>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800" i="0" kern="0" dirty="0"/>
              <a:t>Mitral Valve Remodeling of the Annulus</a:t>
            </a:r>
          </a:p>
        </p:txBody>
      </p:sp>
      <p:sp>
        <p:nvSpPr>
          <p:cNvPr id="29" name="Title 1">
            <a:extLst>
              <a:ext uri="{FF2B5EF4-FFF2-40B4-BE49-F238E27FC236}">
                <a16:creationId xmlns="" xmlns:a16="http://schemas.microsoft.com/office/drawing/2014/main" id="{E3908551-461B-4C33-9A86-D845F038BF96}"/>
              </a:ext>
            </a:extLst>
          </p:cNvPr>
          <p:cNvSpPr>
            <a:spLocks noGrp="1"/>
          </p:cNvSpPr>
          <p:nvPr>
            <p:ph type="title"/>
          </p:nvPr>
        </p:nvSpPr>
        <p:spPr>
          <a:xfrm>
            <a:off x="1185753" y="449858"/>
            <a:ext cx="7235439" cy="444036"/>
          </a:xfrm>
        </p:spPr>
        <p:txBody>
          <a:bodyPr>
            <a:noAutofit/>
          </a:bodyPr>
          <a:lstStyle/>
          <a:p>
            <a:pPr algn="l"/>
            <a:r>
              <a:rPr lang="en-US" sz="2000" dirty="0">
                <a:solidFill>
                  <a:schemeClr val="tx2"/>
                </a:solidFill>
              </a:rPr>
              <a:t>Mitral Valve Annular Dimensions at 30 Days vs. Baseline</a:t>
            </a:r>
            <a:endParaRPr lang="en-US" sz="2000" i="1" dirty="0">
              <a:solidFill>
                <a:schemeClr val="tx2"/>
              </a:solidFill>
            </a:endParaRPr>
          </a:p>
        </p:txBody>
      </p:sp>
    </p:spTree>
    <p:extLst>
      <p:ext uri="{BB962C8B-B14F-4D97-AF65-F5344CB8AC3E}">
        <p14:creationId xmlns:p14="http://schemas.microsoft.com/office/powerpoint/2010/main" val="708144158"/>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 xmlns:a16="http://schemas.microsoft.com/office/drawing/2014/main" id="{14BBEC5C-36F7-487C-A2B8-D1208CE986C0}"/>
              </a:ext>
            </a:extLst>
          </p:cNvPr>
          <p:cNvSpPr>
            <a:spLocks noChangeArrowheads="1"/>
          </p:cNvSpPr>
          <p:nvPr/>
        </p:nvSpPr>
        <p:spPr bwMode="auto">
          <a:xfrm>
            <a:off x="278673" y="721317"/>
            <a:ext cx="8586653" cy="4312268"/>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2" name="Title 1">
            <a:extLst>
              <a:ext uri="{FF2B5EF4-FFF2-40B4-BE49-F238E27FC236}">
                <a16:creationId xmlns="" xmlns:a16="http://schemas.microsoft.com/office/drawing/2014/main" id="{8A9559E0-8F60-40DB-B529-3044E58B78ED}"/>
              </a:ext>
            </a:extLst>
          </p:cNvPr>
          <p:cNvSpPr>
            <a:spLocks noGrp="1"/>
          </p:cNvSpPr>
          <p:nvPr>
            <p:ph type="title"/>
          </p:nvPr>
        </p:nvSpPr>
        <p:spPr>
          <a:xfrm>
            <a:off x="457200" y="205979"/>
            <a:ext cx="8229600" cy="493563"/>
          </a:xfrm>
        </p:spPr>
        <p:txBody>
          <a:bodyPr>
            <a:normAutofit/>
          </a:bodyPr>
          <a:lstStyle/>
          <a:p>
            <a:r>
              <a:rPr lang="en-US" dirty="0"/>
              <a:t>MitraClip Use in Subjects w/ Primary MR</a:t>
            </a:r>
          </a:p>
        </p:txBody>
      </p:sp>
      <p:graphicFrame>
        <p:nvGraphicFramePr>
          <p:cNvPr id="10" name="Chart 9">
            <a:extLst>
              <a:ext uri="{FF2B5EF4-FFF2-40B4-BE49-F238E27FC236}">
                <a16:creationId xmlns="" xmlns:a16="http://schemas.microsoft.com/office/drawing/2014/main" id="{2233EC15-7C62-4411-AE3D-331AD34AD4A0}"/>
              </a:ext>
            </a:extLst>
          </p:cNvPr>
          <p:cNvGraphicFramePr>
            <a:graphicFrameLocks/>
          </p:cNvGraphicFramePr>
          <p:nvPr>
            <p:extLst/>
          </p:nvPr>
        </p:nvGraphicFramePr>
        <p:xfrm>
          <a:off x="4820753" y="699542"/>
          <a:ext cx="3574867" cy="40051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 xmlns:a16="http://schemas.microsoft.com/office/drawing/2014/main" id="{900B4DC2-2CEA-4056-967B-62614CBD3EF1}"/>
              </a:ext>
            </a:extLst>
          </p:cNvPr>
          <p:cNvGraphicFramePr>
            <a:graphicFrameLocks/>
          </p:cNvGraphicFramePr>
          <p:nvPr>
            <p:extLst/>
          </p:nvPr>
        </p:nvGraphicFramePr>
        <p:xfrm>
          <a:off x="583684" y="941611"/>
          <a:ext cx="3739563" cy="348057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 xmlns:a16="http://schemas.microsoft.com/office/drawing/2014/main" id="{E4DA9415-927F-408C-960C-F0B9C0F9BAC2}"/>
              </a:ext>
            </a:extLst>
          </p:cNvPr>
          <p:cNvSpPr/>
          <p:nvPr/>
        </p:nvSpPr>
        <p:spPr>
          <a:xfrm>
            <a:off x="378590" y="4626677"/>
            <a:ext cx="8842802"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2"/>
                </a:solidFill>
              </a:rPr>
              <a:t>XTR was used more frequently to treat primary MR compared to NTR (p &lt; 0.0001)</a:t>
            </a:r>
            <a:endParaRPr lang="en-US" sz="1600" b="0" dirty="0">
              <a:solidFill>
                <a:schemeClr val="tx2"/>
              </a:solidFill>
            </a:endParaRPr>
          </a:p>
        </p:txBody>
      </p:sp>
      <p:sp>
        <p:nvSpPr>
          <p:cNvPr id="7" name="TextBox 1">
            <a:extLst>
              <a:ext uri="{FF2B5EF4-FFF2-40B4-BE49-F238E27FC236}">
                <a16:creationId xmlns="" xmlns:a16="http://schemas.microsoft.com/office/drawing/2014/main" id="{A6D3B1FE-BD00-4B1E-9216-7E5B3A277B40}"/>
              </a:ext>
            </a:extLst>
          </p:cNvPr>
          <p:cNvSpPr txBox="1"/>
          <p:nvPr/>
        </p:nvSpPr>
        <p:spPr>
          <a:xfrm>
            <a:off x="6443630" y="2939088"/>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i="0" dirty="0">
                <a:solidFill>
                  <a:srgbClr val="FFFFFF"/>
                </a:solidFill>
                <a:latin typeface="Calibri" panose="020F0502020204030204" pitchFamily="34" charset="0"/>
                <a:cs typeface="Calibri" panose="020F0502020204030204" pitchFamily="34" charset="0"/>
              </a:rPr>
              <a:t>37</a:t>
            </a:r>
            <a:r>
              <a:rPr lang="en-US" sz="1100" b="1" i="0" dirty="0">
                <a:solidFill>
                  <a:srgbClr val="FFFFFF"/>
                </a:solidFill>
                <a:latin typeface="Calibri" panose="020F0502020204030204" pitchFamily="34" charset="0"/>
                <a:cs typeface="Calibri" panose="020F0502020204030204" pitchFamily="34" charset="0"/>
              </a:rPr>
              <a:t>.8%</a:t>
            </a:r>
            <a:endParaRPr lang="en-US" sz="1100" b="1" i="0" dirty="0">
              <a:solidFill>
                <a:schemeClr val="tx1"/>
              </a:solidFill>
              <a:latin typeface="Calibri" panose="020F0502020204030204" pitchFamily="34" charset="0"/>
              <a:cs typeface="Calibri" panose="020F0502020204030204" pitchFamily="34" charset="0"/>
            </a:endParaRPr>
          </a:p>
        </p:txBody>
      </p:sp>
      <p:sp>
        <p:nvSpPr>
          <p:cNvPr id="11" name="TextBox 1">
            <a:extLst>
              <a:ext uri="{FF2B5EF4-FFF2-40B4-BE49-F238E27FC236}">
                <a16:creationId xmlns="" xmlns:a16="http://schemas.microsoft.com/office/drawing/2014/main" id="{69B082C1-35C6-4B40-B11C-D94D24B8AA9E}"/>
              </a:ext>
            </a:extLst>
          </p:cNvPr>
          <p:cNvSpPr txBox="1"/>
          <p:nvPr/>
        </p:nvSpPr>
        <p:spPr>
          <a:xfrm>
            <a:off x="6443630" y="2281582"/>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i="0" dirty="0">
                <a:solidFill>
                  <a:srgbClr val="FFFFFF"/>
                </a:solidFill>
                <a:latin typeface="Calibri" panose="020F0502020204030204" pitchFamily="34" charset="0"/>
                <a:cs typeface="Calibri" panose="020F0502020204030204" pitchFamily="34" charset="0"/>
              </a:rPr>
              <a:t>24</a:t>
            </a:r>
            <a:r>
              <a:rPr lang="en-US" sz="1100" b="1" i="0" dirty="0">
                <a:solidFill>
                  <a:srgbClr val="FFFFFF"/>
                </a:solidFill>
                <a:latin typeface="Calibri" panose="020F0502020204030204" pitchFamily="34" charset="0"/>
                <a:cs typeface="Calibri" panose="020F0502020204030204" pitchFamily="34" charset="0"/>
              </a:rPr>
              <a:t>.9%</a:t>
            </a:r>
            <a:endParaRPr lang="en-US" sz="1100" b="1" i="0" dirty="0">
              <a:solidFill>
                <a:schemeClr val="tx1"/>
              </a:solidFill>
              <a:latin typeface="Calibri" panose="020F0502020204030204" pitchFamily="34" charset="0"/>
              <a:cs typeface="Calibri" panose="020F0502020204030204" pitchFamily="34" charset="0"/>
            </a:endParaRPr>
          </a:p>
        </p:txBody>
      </p:sp>
      <p:sp>
        <p:nvSpPr>
          <p:cNvPr id="12" name="TextBox 1">
            <a:extLst>
              <a:ext uri="{FF2B5EF4-FFF2-40B4-BE49-F238E27FC236}">
                <a16:creationId xmlns="" xmlns:a16="http://schemas.microsoft.com/office/drawing/2014/main" id="{EAA4D056-2069-4017-B08C-D12714EE318F}"/>
              </a:ext>
            </a:extLst>
          </p:cNvPr>
          <p:cNvSpPr txBox="1"/>
          <p:nvPr/>
        </p:nvSpPr>
        <p:spPr>
          <a:xfrm>
            <a:off x="6446471" y="1513109"/>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i="0" dirty="0">
                <a:solidFill>
                  <a:srgbClr val="FFFFFF"/>
                </a:solidFill>
                <a:latin typeface="Calibri" panose="020F0502020204030204" pitchFamily="34" charset="0"/>
                <a:cs typeface="Calibri" panose="020F0502020204030204" pitchFamily="34" charset="0"/>
              </a:rPr>
              <a:t>37</a:t>
            </a:r>
            <a:r>
              <a:rPr lang="en-US" sz="1100" b="1" i="0" dirty="0">
                <a:solidFill>
                  <a:srgbClr val="FFFFFF"/>
                </a:solidFill>
                <a:latin typeface="Calibri" panose="020F0502020204030204" pitchFamily="34" charset="0"/>
                <a:cs typeface="Calibri" panose="020F0502020204030204" pitchFamily="34" charset="0"/>
              </a:rPr>
              <a:t>.3%</a:t>
            </a:r>
            <a:endParaRPr lang="en-US" sz="1100" b="1" i="0" dirty="0">
              <a:solidFill>
                <a:schemeClr val="tx1"/>
              </a:solidFill>
              <a:latin typeface="Calibri" panose="020F0502020204030204" pitchFamily="34" charset="0"/>
              <a:cs typeface="Calibri" panose="020F0502020204030204" pitchFamily="34" charset="0"/>
            </a:endParaRPr>
          </a:p>
        </p:txBody>
      </p:sp>
      <p:sp>
        <p:nvSpPr>
          <p:cNvPr id="13" name="TextBox 1">
            <a:extLst>
              <a:ext uri="{FF2B5EF4-FFF2-40B4-BE49-F238E27FC236}">
                <a16:creationId xmlns="" xmlns:a16="http://schemas.microsoft.com/office/drawing/2014/main" id="{878BE053-CBEB-4FB9-A468-3B506ECF8614}"/>
              </a:ext>
            </a:extLst>
          </p:cNvPr>
          <p:cNvSpPr txBox="1"/>
          <p:nvPr/>
        </p:nvSpPr>
        <p:spPr>
          <a:xfrm>
            <a:off x="7367129" y="3077840"/>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i="0" dirty="0">
                <a:solidFill>
                  <a:srgbClr val="FFFFFF"/>
                </a:solidFill>
                <a:latin typeface="Calibri" panose="020F0502020204030204" pitchFamily="34" charset="0"/>
                <a:cs typeface="Calibri" panose="020F0502020204030204" pitchFamily="34" charset="0"/>
              </a:rPr>
              <a:t>30</a:t>
            </a:r>
            <a:r>
              <a:rPr lang="en-US" sz="1100" b="1" i="0" dirty="0">
                <a:solidFill>
                  <a:srgbClr val="FFFFFF"/>
                </a:solidFill>
                <a:latin typeface="Calibri" panose="020F0502020204030204" pitchFamily="34" charset="0"/>
                <a:cs typeface="Calibri" panose="020F0502020204030204" pitchFamily="34" charset="0"/>
              </a:rPr>
              <a:t>.4%</a:t>
            </a:r>
            <a:endParaRPr lang="en-US" sz="1100" b="1" i="0" dirty="0">
              <a:solidFill>
                <a:schemeClr val="tx1"/>
              </a:solidFill>
              <a:latin typeface="Calibri" panose="020F0502020204030204" pitchFamily="34" charset="0"/>
              <a:cs typeface="Calibri" panose="020F0502020204030204" pitchFamily="34" charset="0"/>
            </a:endParaRPr>
          </a:p>
        </p:txBody>
      </p:sp>
      <p:sp>
        <p:nvSpPr>
          <p:cNvPr id="14" name="TextBox 1">
            <a:extLst>
              <a:ext uri="{FF2B5EF4-FFF2-40B4-BE49-F238E27FC236}">
                <a16:creationId xmlns="" xmlns:a16="http://schemas.microsoft.com/office/drawing/2014/main" id="{128E1CB2-AB0F-4928-9AAE-151F35A42E80}"/>
              </a:ext>
            </a:extLst>
          </p:cNvPr>
          <p:cNvSpPr txBox="1"/>
          <p:nvPr/>
        </p:nvSpPr>
        <p:spPr>
          <a:xfrm>
            <a:off x="7367129" y="2420334"/>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i="0" dirty="0">
                <a:solidFill>
                  <a:srgbClr val="FFFFFF"/>
                </a:solidFill>
                <a:latin typeface="Calibri" panose="020F0502020204030204" pitchFamily="34" charset="0"/>
                <a:cs typeface="Calibri" panose="020F0502020204030204" pitchFamily="34" charset="0"/>
              </a:rPr>
              <a:t>1</a:t>
            </a:r>
            <a:r>
              <a:rPr lang="en-US" i="0" dirty="0">
                <a:solidFill>
                  <a:srgbClr val="FFFFFF"/>
                </a:solidFill>
                <a:latin typeface="Calibri" panose="020F0502020204030204" pitchFamily="34" charset="0"/>
                <a:cs typeface="Calibri" panose="020F0502020204030204" pitchFamily="34" charset="0"/>
              </a:rPr>
              <a:t>7</a:t>
            </a:r>
            <a:r>
              <a:rPr lang="en-US" sz="1100" b="1" i="0" dirty="0">
                <a:solidFill>
                  <a:srgbClr val="FFFFFF"/>
                </a:solidFill>
                <a:latin typeface="Calibri" panose="020F0502020204030204" pitchFamily="34" charset="0"/>
                <a:cs typeface="Calibri" panose="020F0502020204030204" pitchFamily="34" charset="0"/>
              </a:rPr>
              <a:t>.9%</a:t>
            </a:r>
            <a:endParaRPr lang="en-US" sz="1100" b="1" i="0" dirty="0">
              <a:solidFill>
                <a:schemeClr val="tx1"/>
              </a:solidFill>
              <a:latin typeface="Calibri" panose="020F0502020204030204" pitchFamily="34" charset="0"/>
              <a:cs typeface="Calibri" panose="020F0502020204030204" pitchFamily="34" charset="0"/>
            </a:endParaRPr>
          </a:p>
        </p:txBody>
      </p:sp>
      <p:sp>
        <p:nvSpPr>
          <p:cNvPr id="16" name="TextBox 1">
            <a:extLst>
              <a:ext uri="{FF2B5EF4-FFF2-40B4-BE49-F238E27FC236}">
                <a16:creationId xmlns="" xmlns:a16="http://schemas.microsoft.com/office/drawing/2014/main" id="{133F18A2-ACEF-4D73-BB58-51A10668D039}"/>
              </a:ext>
            </a:extLst>
          </p:cNvPr>
          <p:cNvSpPr txBox="1"/>
          <p:nvPr/>
        </p:nvSpPr>
        <p:spPr>
          <a:xfrm>
            <a:off x="7369970" y="1651861"/>
            <a:ext cx="54213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i="0" dirty="0">
                <a:solidFill>
                  <a:srgbClr val="FFFFFF"/>
                </a:solidFill>
                <a:latin typeface="Calibri" panose="020F0502020204030204" pitchFamily="34" charset="0"/>
                <a:cs typeface="Calibri" panose="020F0502020204030204" pitchFamily="34" charset="0"/>
              </a:rPr>
              <a:t>51.8%</a:t>
            </a:r>
            <a:endParaRPr lang="en-US" sz="1100" b="1" i="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84081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7" y="312514"/>
            <a:ext cx="7769225" cy="566738"/>
          </a:xfrm>
        </p:spPr>
        <p:txBody>
          <a:bodyPr/>
          <a:lstStyle/>
          <a:p>
            <a:pPr eaLnBrk="1" hangingPunct="1"/>
            <a:r>
              <a:rPr lang="en-US" sz="3000" dirty="0"/>
              <a:t>Primary Objective</a:t>
            </a:r>
            <a:endParaRPr lang="en-US" sz="2600" kern="1200" dirty="0">
              <a:solidFill>
                <a:srgbClr val="FDE25E"/>
              </a:solidFill>
              <a:latin typeface="Arial" charset="0"/>
              <a:ea typeface="ヒラギノ角ゴ Pro W3"/>
              <a:cs typeface="Arial" charset="0"/>
            </a:endParaRPr>
          </a:p>
        </p:txBody>
      </p:sp>
      <p:sp>
        <p:nvSpPr>
          <p:cNvPr id="18435" name="Rectangle 3"/>
          <p:cNvSpPr>
            <a:spLocks noGrp="1" noChangeArrowheads="1"/>
          </p:cNvSpPr>
          <p:nvPr>
            <p:ph idx="1"/>
          </p:nvPr>
        </p:nvSpPr>
        <p:spPr>
          <a:xfrm>
            <a:off x="471829" y="879252"/>
            <a:ext cx="8315673" cy="3976718"/>
          </a:xfrm>
          <a:solidFill>
            <a:srgbClr val="002060"/>
          </a:solidFill>
          <a:ln>
            <a:solidFill>
              <a:schemeClr val="tx1"/>
            </a:solidFill>
          </a:ln>
        </p:spPr>
        <p:txBody>
          <a:bodyPr lIns="137160" tIns="137160" anchor="t" anchorCtr="0"/>
          <a:lstStyle/>
          <a:p>
            <a:pPr marL="0" indent="0" algn="ctr" eaLnBrk="1" hangingPunct="1">
              <a:spcBef>
                <a:spcPts val="2000"/>
              </a:spcBef>
              <a:buNone/>
            </a:pPr>
            <a:endParaRPr lang="en-US" sz="2400" dirty="0"/>
          </a:p>
          <a:p>
            <a:pPr marL="0" indent="0" eaLnBrk="1" hangingPunct="1">
              <a:spcBef>
                <a:spcPts val="2000"/>
              </a:spcBef>
              <a:buNone/>
            </a:pPr>
            <a:r>
              <a:rPr lang="en-US" sz="2400" dirty="0"/>
              <a:t>To Report on:</a:t>
            </a:r>
          </a:p>
          <a:p>
            <a:pPr marL="0" indent="0" algn="ctr" eaLnBrk="1" hangingPunct="1">
              <a:spcBef>
                <a:spcPts val="2000"/>
              </a:spcBef>
              <a:buNone/>
            </a:pPr>
            <a:r>
              <a:rPr lang="en-US" sz="2400" dirty="0"/>
              <a:t> Real World, Echo Core Lab and Clinical Events Committee Adjudicated Outcomes in Patients with Significant Primary Mitral Regurgitation Treated with the Next Generation </a:t>
            </a:r>
            <a:r>
              <a:rPr lang="en-US" sz="2400" u="sng" dirty="0"/>
              <a:t>MitraClip™ NTR and XTR </a:t>
            </a:r>
            <a:r>
              <a:rPr lang="en-US" sz="2400" dirty="0"/>
              <a:t>Systems in the 1000+ Patient Global EXPAND Study</a:t>
            </a:r>
          </a:p>
          <a:p>
            <a:pPr marL="457200" indent="-457200" eaLnBrk="1" hangingPunct="1">
              <a:spcBef>
                <a:spcPts val="2000"/>
              </a:spcBef>
              <a:buFont typeface="+mj-lt"/>
              <a:buAutoNum type="arabicPeriod"/>
            </a:pPr>
            <a:endParaRPr lang="en-US" sz="1600" b="0" dirty="0"/>
          </a:p>
        </p:txBody>
      </p:sp>
    </p:spTree>
    <p:extLst>
      <p:ext uri="{BB962C8B-B14F-4D97-AF65-F5344CB8AC3E}">
        <p14:creationId xmlns:p14="http://schemas.microsoft.com/office/powerpoint/2010/main" val="1517646590"/>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49D68CF-42C3-4C3D-B916-695A2DB952D4}"/>
              </a:ext>
            </a:extLst>
          </p:cNvPr>
          <p:cNvSpPr>
            <a:spLocks noChangeArrowheads="1"/>
          </p:cNvSpPr>
          <p:nvPr/>
        </p:nvSpPr>
        <p:spPr bwMode="auto">
          <a:xfrm>
            <a:off x="294868" y="656638"/>
            <a:ext cx="8569235" cy="4353389"/>
          </a:xfrm>
          <a:prstGeom prst="rect">
            <a:avLst/>
          </a:prstGeom>
          <a:solidFill>
            <a:srgbClr val="002060"/>
          </a:solidFill>
          <a:ln w="12700" algn="ctr">
            <a:solidFill>
              <a:schemeClr val="tx1"/>
            </a:solidFill>
            <a:miter lim="800000"/>
            <a:headEnd/>
            <a:tailEnd/>
          </a:ln>
          <a:effectLst/>
          <a:extLst/>
        </p:spPr>
        <p:txBody>
          <a:bodyPr anchor="ctr"/>
          <a:lstStyle/>
          <a:p>
            <a:pPr algn="ctr" defTabSz="685783">
              <a:defRPr/>
            </a:pPr>
            <a:endParaRPr lang="en-US" altLang="en-US" sz="1050" i="0" kern="0" dirty="0">
              <a:solidFill>
                <a:prstClr val="white"/>
              </a:solidFill>
              <a:latin typeface="+mj-lt"/>
              <a:ea typeface="+mn-ea"/>
              <a:cs typeface="Calibri" panose="020F0502020204030204" pitchFamily="34" charset="0"/>
            </a:endParaRPr>
          </a:p>
        </p:txBody>
      </p:sp>
      <p:sp>
        <p:nvSpPr>
          <p:cNvPr id="2" name="Title 1">
            <a:extLst>
              <a:ext uri="{FF2B5EF4-FFF2-40B4-BE49-F238E27FC236}">
                <a16:creationId xmlns="" xmlns:a16="http://schemas.microsoft.com/office/drawing/2014/main" id="{9B21B1CA-7B9B-4404-8372-A03DAEF2D540}"/>
              </a:ext>
            </a:extLst>
          </p:cNvPr>
          <p:cNvSpPr>
            <a:spLocks noGrp="1"/>
          </p:cNvSpPr>
          <p:nvPr>
            <p:ph type="title"/>
          </p:nvPr>
        </p:nvSpPr>
        <p:spPr>
          <a:xfrm>
            <a:off x="464686" y="133472"/>
            <a:ext cx="8229600" cy="670678"/>
          </a:xfrm>
        </p:spPr>
        <p:txBody>
          <a:bodyPr>
            <a:noAutofit/>
          </a:bodyPr>
          <a:lstStyle/>
          <a:p>
            <a:r>
              <a:rPr lang="en-US" sz="2400" dirty="0"/>
              <a:t>Mitral Gradients (ECL Adjudicated) by </a:t>
            </a:r>
            <a:r>
              <a:rPr lang="en-US" sz="2400" dirty="0" err="1"/>
              <a:t>MitraClip</a:t>
            </a:r>
            <a:r>
              <a:rPr lang="en-US" sz="2400" dirty="0"/>
              <a:t> Size</a:t>
            </a:r>
          </a:p>
        </p:txBody>
      </p:sp>
      <p:graphicFrame>
        <p:nvGraphicFramePr>
          <p:cNvPr id="4" name="Content Placeholder 3">
            <a:extLst>
              <a:ext uri="{FF2B5EF4-FFF2-40B4-BE49-F238E27FC236}">
                <a16:creationId xmlns="" xmlns:a16="http://schemas.microsoft.com/office/drawing/2014/main" id="{AD545F99-BF0A-4A4A-8DC0-DD33AF667DC2}"/>
              </a:ext>
            </a:extLst>
          </p:cNvPr>
          <p:cNvGraphicFramePr>
            <a:graphicFrameLocks noGrp="1"/>
          </p:cNvGraphicFramePr>
          <p:nvPr>
            <p:ph idx="1"/>
            <p:extLst/>
          </p:nvPr>
        </p:nvGraphicFramePr>
        <p:xfrm>
          <a:off x="290396" y="656639"/>
          <a:ext cx="8569236" cy="3334498"/>
        </p:xfrm>
        <a:graphic>
          <a:graphicData uri="http://schemas.openxmlformats.org/drawingml/2006/table">
            <a:tbl>
              <a:tblPr firstRow="1" bandRow="1">
                <a:tableStyleId>{073A0DAA-6AF3-43AB-8588-CEC1D06C72B9}</a:tableStyleId>
              </a:tblPr>
              <a:tblGrid>
                <a:gridCol w="2168544">
                  <a:extLst>
                    <a:ext uri="{9D8B030D-6E8A-4147-A177-3AD203B41FA5}">
                      <a16:colId xmlns="" xmlns:a16="http://schemas.microsoft.com/office/drawing/2014/main" val="3660939137"/>
                    </a:ext>
                  </a:extLst>
                </a:gridCol>
                <a:gridCol w="1610540">
                  <a:extLst>
                    <a:ext uri="{9D8B030D-6E8A-4147-A177-3AD203B41FA5}">
                      <a16:colId xmlns="" xmlns:a16="http://schemas.microsoft.com/office/drawing/2014/main" val="3304211864"/>
                    </a:ext>
                  </a:extLst>
                </a:gridCol>
                <a:gridCol w="1586926">
                  <a:extLst>
                    <a:ext uri="{9D8B030D-6E8A-4147-A177-3AD203B41FA5}">
                      <a16:colId xmlns="" xmlns:a16="http://schemas.microsoft.com/office/drawing/2014/main" val="939602035"/>
                    </a:ext>
                  </a:extLst>
                </a:gridCol>
                <a:gridCol w="1586926">
                  <a:extLst>
                    <a:ext uri="{9D8B030D-6E8A-4147-A177-3AD203B41FA5}">
                      <a16:colId xmlns="" xmlns:a16="http://schemas.microsoft.com/office/drawing/2014/main" val="4086905168"/>
                    </a:ext>
                  </a:extLst>
                </a:gridCol>
                <a:gridCol w="1616300">
                  <a:extLst>
                    <a:ext uri="{9D8B030D-6E8A-4147-A177-3AD203B41FA5}">
                      <a16:colId xmlns="" xmlns:a16="http://schemas.microsoft.com/office/drawing/2014/main" val="2552092364"/>
                    </a:ext>
                  </a:extLst>
                </a:gridCol>
              </a:tblGrid>
              <a:tr h="459318">
                <a:tc>
                  <a:txBody>
                    <a:bodyPr/>
                    <a:lstStyle/>
                    <a:p>
                      <a:endParaRPr lang="en-US" sz="1600" dirty="0"/>
                    </a:p>
                  </a:txBody>
                  <a:tcP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XTR Only</a:t>
                      </a:r>
                      <a:br>
                        <a:rPr lang="en-US" sz="1200" dirty="0">
                          <a:effectLst/>
                        </a:rPr>
                      </a:br>
                      <a:r>
                        <a:rPr lang="en-US" sz="1200" dirty="0">
                          <a:effectLst/>
                        </a:rPr>
                        <a:t>(N=194)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NTR only</a:t>
                      </a:r>
                      <a:br>
                        <a:rPr lang="en-US" sz="1200" dirty="0">
                          <a:effectLst/>
                        </a:rPr>
                      </a:br>
                      <a:r>
                        <a:rPr lang="en-US" sz="1200" dirty="0">
                          <a:effectLst/>
                        </a:rPr>
                        <a:t>(N=146)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XTR and NTR</a:t>
                      </a:r>
                      <a:br>
                        <a:rPr lang="en-US" sz="1200" dirty="0">
                          <a:effectLst/>
                        </a:rPr>
                      </a:br>
                      <a:r>
                        <a:rPr lang="en-US" sz="1200" dirty="0">
                          <a:effectLst/>
                        </a:rPr>
                        <a:t>(N=80)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200" dirty="0">
                          <a:effectLst/>
                        </a:rPr>
                        <a:t>Total</a:t>
                      </a:r>
                      <a:br>
                        <a:rPr lang="en-US" sz="1200" dirty="0">
                          <a:effectLst/>
                        </a:rPr>
                      </a:br>
                      <a:r>
                        <a:rPr lang="en-US" sz="1200" dirty="0">
                          <a:effectLst/>
                        </a:rPr>
                        <a:t>(N= 420) </a:t>
                      </a:r>
                      <a:endParaRPr lang="en-US" sz="1600" dirty="0">
                        <a:effectLst/>
                        <a:latin typeface="Times New Roman" panose="02020603050405020304" pitchFamily="18" charset="0"/>
                        <a:ea typeface="Times New Roman" panose="02020603050405020304" pitchFamily="18" charset="0"/>
                      </a:endParaRPr>
                    </a:p>
                  </a:txBody>
                  <a:tcPr marL="45357" marR="45357" marT="45357" marB="45357"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1863316888"/>
                  </a:ext>
                </a:extLst>
              </a:tr>
              <a:tr h="514076">
                <a:tc>
                  <a:txBody>
                    <a:bodyPr/>
                    <a:lstStyle/>
                    <a:p>
                      <a:pPr marL="0" marR="0" algn="l">
                        <a:spcBef>
                          <a:spcPts val="0"/>
                        </a:spcBef>
                        <a:spcAft>
                          <a:spcPts val="0"/>
                        </a:spcAft>
                      </a:pPr>
                      <a:r>
                        <a:rPr lang="en-US" sz="1400" dirty="0">
                          <a:solidFill>
                            <a:schemeClr val="bg1"/>
                          </a:solidFill>
                          <a:effectLst/>
                        </a:rPr>
                        <a:t>Pre Procedure Mitral Gradient, mmHg</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2.51 ± 1.35 (145)</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2.31 ± 1.22 (121)</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2.71 ± 1.62 (57)</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2.48 ± 1.40 (318) </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982017339"/>
                  </a:ext>
                </a:extLst>
              </a:tr>
              <a:tr h="5140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Discharge Mitral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Gradient, mmHg</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3.48 ± 1.92 (173) </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3.96 ± 1.81 (124) </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4.02 ± 1.68 (73) </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3.75 ± 1.87 (363)</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757788687"/>
                  </a:ext>
                </a:extLst>
              </a:tr>
              <a:tr h="5140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30 day Mitral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Gradient, mmHg</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3.51 ± 1.69 (156)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3.89 ± 1.89 (121)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3.99 ± 1.82 (66) </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3.74 ± 1.79 (337) </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45684818"/>
                  </a:ext>
                </a:extLst>
              </a:tr>
              <a:tr h="5140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1 Clip Only</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61.9% (120/194)</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66.4% (97/146)</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0.0% (0/80)</a:t>
                      </a:r>
                      <a:endParaRPr lang="en-US" sz="1400"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51.7% (217/420)</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38306802"/>
                  </a:ext>
                </a:extLst>
              </a:tr>
              <a:tr h="5140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2 Clips </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34.5% (67/194)</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30.8% (45/146)</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85% (68/80)</a:t>
                      </a:r>
                      <a:endParaRPr lang="en-US"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42.9% (180/420)</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54542613"/>
                  </a:ext>
                </a:extLst>
              </a:tr>
              <a:tr h="2976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rPr>
                        <a:t>3+ Clips</a:t>
                      </a:r>
                      <a:endParaRPr lang="en-US" sz="1400" b="0" dirty="0">
                        <a:solidFill>
                          <a:schemeClr val="bg1"/>
                        </a:solidFill>
                        <a:effectLst/>
                        <a:latin typeface="+mn-lt"/>
                        <a:ea typeface="Times New Roman" panose="02020603050405020304" pitchFamily="18" charset="0"/>
                      </a:endParaRPr>
                    </a:p>
                  </a:txBody>
                  <a:tcPr marL="35719" marR="35719" marT="35719" marB="35719"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3.6% (7/194)</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2.7% (4/146)</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15% (12/80)</a:t>
                      </a:r>
                      <a:endParaRPr lang="en-US" sz="14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200" dirty="0">
                          <a:solidFill>
                            <a:schemeClr val="bg1"/>
                          </a:solidFill>
                          <a:effectLst/>
                        </a:rPr>
                        <a:t>5.0% (21/420)</a:t>
                      </a:r>
                      <a:endParaRPr lang="en-US" sz="140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4319118"/>
                  </a:ext>
                </a:extLst>
              </a:tr>
            </a:tbl>
          </a:graphicData>
        </a:graphic>
      </p:graphicFrame>
      <p:sp>
        <p:nvSpPr>
          <p:cNvPr id="3" name="TextBox 2">
            <a:extLst>
              <a:ext uri="{FF2B5EF4-FFF2-40B4-BE49-F238E27FC236}">
                <a16:creationId xmlns="" xmlns:a16="http://schemas.microsoft.com/office/drawing/2014/main" id="{17EE2201-CF41-4F21-ACC1-BFDA4FD325C5}"/>
              </a:ext>
            </a:extLst>
          </p:cNvPr>
          <p:cNvSpPr txBox="1"/>
          <p:nvPr/>
        </p:nvSpPr>
        <p:spPr>
          <a:xfrm>
            <a:off x="294868" y="4069411"/>
            <a:ext cx="8569235" cy="938719"/>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tx2"/>
                </a:solidFill>
              </a:rPr>
              <a:t>Pre-procedure gradient was not different across clip type groups (P =0.17)</a:t>
            </a:r>
          </a:p>
          <a:p>
            <a:pPr marL="285750" indent="-285750">
              <a:buFont typeface="Arial" panose="020B0604020202020204" pitchFamily="34" charset="0"/>
              <a:buChar char="•"/>
            </a:pPr>
            <a:r>
              <a:rPr lang="en-US" sz="1700" dirty="0">
                <a:solidFill>
                  <a:schemeClr val="tx2"/>
                </a:solidFill>
              </a:rPr>
              <a:t>MitraClip  XTR was not associated with increased mitral valve gradient post procedure compared to MitraClip NTR. </a:t>
            </a:r>
          </a:p>
          <a:p>
            <a:endParaRPr lang="en-US" sz="400" dirty="0">
              <a:solidFill>
                <a:schemeClr val="tx2"/>
              </a:solidFill>
            </a:endParaRPr>
          </a:p>
        </p:txBody>
      </p:sp>
    </p:spTree>
    <p:extLst>
      <p:ext uri="{BB962C8B-B14F-4D97-AF65-F5344CB8AC3E}">
        <p14:creationId xmlns:p14="http://schemas.microsoft.com/office/powerpoint/2010/main" val="107225419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47FD2D9-988D-4F22-ACF8-D1BD44AF862D}"/>
              </a:ext>
            </a:extLst>
          </p:cNvPr>
          <p:cNvSpPr txBox="1">
            <a:spLocks noChangeArrowheads="1"/>
          </p:cNvSpPr>
          <p:nvPr/>
        </p:nvSpPr>
        <p:spPr bwMode="auto">
          <a:xfrm>
            <a:off x="182880" y="809897"/>
            <a:ext cx="8691762" cy="4024373"/>
          </a:xfrm>
          <a:prstGeom prst="rect">
            <a:avLst/>
          </a:prstGeom>
          <a:solidFill>
            <a:srgbClr val="002060"/>
          </a:solidFill>
          <a:ln w="9525">
            <a:solidFill>
              <a:schemeClr val="tx1"/>
            </a:solidFill>
            <a:miter lim="800000"/>
            <a:headEnd/>
            <a:tailEnd/>
          </a:ln>
        </p:spPr>
        <p:txBody>
          <a:bodyPr vert="horz" wrap="square" lIns="137160" tIns="13716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algn="ctr" eaLnBrk="1" hangingPunct="1">
              <a:spcBef>
                <a:spcPts val="2000"/>
              </a:spcBef>
              <a:buFontTx/>
              <a:buNone/>
            </a:pPr>
            <a:endParaRPr lang="en-US" sz="2400" i="0" kern="0" dirty="0"/>
          </a:p>
          <a:p>
            <a:pPr marL="0" indent="0" algn="ctr" eaLnBrk="1" hangingPunct="1">
              <a:spcBef>
                <a:spcPts val="2000"/>
              </a:spcBef>
              <a:buFontTx/>
              <a:buNone/>
            </a:pPr>
            <a:endParaRPr lang="en-US" sz="1600" b="0" i="0" kern="0" dirty="0"/>
          </a:p>
        </p:txBody>
      </p:sp>
      <p:sp>
        <p:nvSpPr>
          <p:cNvPr id="2" name="Title 1">
            <a:extLst>
              <a:ext uri="{FF2B5EF4-FFF2-40B4-BE49-F238E27FC236}">
                <a16:creationId xmlns="" xmlns:a16="http://schemas.microsoft.com/office/drawing/2014/main" id="{1CF38267-9C72-44AA-BFCD-FE0B35DB9BEC}"/>
              </a:ext>
            </a:extLst>
          </p:cNvPr>
          <p:cNvSpPr>
            <a:spLocks noGrp="1"/>
          </p:cNvSpPr>
          <p:nvPr>
            <p:ph type="title"/>
          </p:nvPr>
        </p:nvSpPr>
        <p:spPr/>
        <p:txBody>
          <a:bodyPr/>
          <a:lstStyle/>
          <a:p>
            <a:r>
              <a:rPr lang="en-US" sz="3200" dirty="0"/>
              <a:t>Secondary Objectives</a:t>
            </a:r>
          </a:p>
        </p:txBody>
      </p:sp>
      <p:sp>
        <p:nvSpPr>
          <p:cNvPr id="3" name="Content Placeholder 2">
            <a:extLst>
              <a:ext uri="{FF2B5EF4-FFF2-40B4-BE49-F238E27FC236}">
                <a16:creationId xmlns="" xmlns:a16="http://schemas.microsoft.com/office/drawing/2014/main" id="{49D8D08A-D004-4FCA-9362-63CC16D8F224}"/>
              </a:ext>
            </a:extLst>
          </p:cNvPr>
          <p:cNvSpPr>
            <a:spLocks noGrp="1"/>
          </p:cNvSpPr>
          <p:nvPr>
            <p:ph idx="1"/>
          </p:nvPr>
        </p:nvSpPr>
        <p:spPr>
          <a:xfrm>
            <a:off x="318977" y="921488"/>
            <a:ext cx="8555665" cy="3912781"/>
          </a:xfrm>
        </p:spPr>
        <p:txBody>
          <a:bodyPr/>
          <a:lstStyle/>
          <a:p>
            <a:r>
              <a:rPr lang="en-US" sz="2800" dirty="0"/>
              <a:t>Evaluate MR reduction outcomes as a function of mitral valve anatomic complexity </a:t>
            </a:r>
          </a:p>
          <a:p>
            <a:endParaRPr lang="en-US" sz="2800" dirty="0"/>
          </a:p>
          <a:p>
            <a:r>
              <a:rPr lang="en-US" sz="2800" dirty="0"/>
              <a:t>Confirm the safety (including single leaflet device attachments and leaflet injuries) and effectiveness of MR reduction associated with the </a:t>
            </a:r>
            <a:r>
              <a:rPr lang="en-US" sz="2800" dirty="0" err="1"/>
              <a:t>MitraClip</a:t>
            </a:r>
            <a:r>
              <a:rPr lang="en-US" sz="2800" dirty="0"/>
              <a:t>™ NTR and XTR systems </a:t>
            </a:r>
          </a:p>
          <a:p>
            <a:endParaRPr lang="en-US" sz="2800" dirty="0"/>
          </a:p>
          <a:p>
            <a:endParaRPr lang="en-US" sz="2800" dirty="0"/>
          </a:p>
        </p:txBody>
      </p:sp>
    </p:spTree>
    <p:extLst>
      <p:ext uri="{BB962C8B-B14F-4D97-AF65-F5344CB8AC3E}">
        <p14:creationId xmlns:p14="http://schemas.microsoft.com/office/powerpoint/2010/main" val="34917360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7" y="38100"/>
            <a:ext cx="7769225" cy="566738"/>
          </a:xfrm>
        </p:spPr>
        <p:txBody>
          <a:bodyPr/>
          <a:lstStyle/>
          <a:p>
            <a:pPr eaLnBrk="1" hangingPunct="1"/>
            <a:r>
              <a:rPr lang="en-US" sz="2800" dirty="0"/>
              <a:t>Methods</a:t>
            </a:r>
            <a:br>
              <a:rPr lang="en-US" sz="2800" dirty="0"/>
            </a:br>
            <a:r>
              <a:rPr lang="en-US" sz="2600" dirty="0">
                <a:solidFill>
                  <a:srgbClr val="FDE25E"/>
                </a:solidFill>
              </a:rPr>
              <a:t>EXPAND Study Design</a:t>
            </a:r>
            <a:r>
              <a:rPr lang="en-US" sz="2800" dirty="0"/>
              <a:t/>
            </a:r>
            <a:br>
              <a:rPr lang="en-US" sz="2800" dirty="0"/>
            </a:br>
            <a:endParaRPr lang="en-US" sz="2400" kern="1200" dirty="0">
              <a:solidFill>
                <a:srgbClr val="FDE25E"/>
              </a:solidFill>
              <a:latin typeface="Arial" charset="0"/>
              <a:ea typeface="ヒラギノ角ゴ Pro W3"/>
              <a:cs typeface="Arial" charset="0"/>
            </a:endParaRPr>
          </a:p>
        </p:txBody>
      </p:sp>
      <p:sp>
        <p:nvSpPr>
          <p:cNvPr id="18435" name="Rectangle 3"/>
          <p:cNvSpPr>
            <a:spLocks noGrp="1" noChangeArrowheads="1"/>
          </p:cNvSpPr>
          <p:nvPr>
            <p:ph idx="1"/>
          </p:nvPr>
        </p:nvSpPr>
        <p:spPr>
          <a:xfrm>
            <a:off x="414164" y="984896"/>
            <a:ext cx="8315673" cy="3841546"/>
          </a:xfrm>
          <a:solidFill>
            <a:srgbClr val="002060"/>
          </a:solidFill>
          <a:ln>
            <a:solidFill>
              <a:schemeClr val="tx1"/>
            </a:solidFill>
          </a:ln>
        </p:spPr>
        <p:txBody>
          <a:bodyPr lIns="137160" tIns="137160" anchor="t" anchorCtr="0">
            <a:normAutofit lnSpcReduction="10000"/>
          </a:bodyPr>
          <a:lstStyle/>
          <a:p>
            <a:r>
              <a:rPr lang="en-US" sz="1600" dirty="0">
                <a:solidFill>
                  <a:schemeClr val="tx2"/>
                </a:solidFill>
              </a:rPr>
              <a:t>Design: </a:t>
            </a:r>
            <a:r>
              <a:rPr lang="en-US" sz="1600" b="0" dirty="0"/>
              <a:t>Prospective, Multi-center, Single Arm, International, Post-Market, Real World, Observational Study Conducted in United States, Europe, and the Middle East</a:t>
            </a:r>
          </a:p>
          <a:p>
            <a:pPr marL="0" indent="0">
              <a:buNone/>
            </a:pPr>
            <a:endParaRPr lang="en-US" sz="500" dirty="0"/>
          </a:p>
          <a:p>
            <a:r>
              <a:rPr lang="en-US" sz="1600" dirty="0">
                <a:solidFill>
                  <a:schemeClr val="tx2"/>
                </a:solidFill>
              </a:rPr>
              <a:t>Intended Sample Size: </a:t>
            </a:r>
            <a:r>
              <a:rPr lang="en-US" sz="1600" b="0" dirty="0"/>
              <a:t>A minimum of 1000 consecutive consented subjects receiving the MitraClip NTR/XTR at up to 60 sites</a:t>
            </a:r>
          </a:p>
          <a:p>
            <a:pPr marL="0" indent="0">
              <a:buNone/>
            </a:pPr>
            <a:endParaRPr lang="en-US" sz="500" dirty="0"/>
          </a:p>
          <a:p>
            <a:r>
              <a:rPr lang="en-US" sz="1600" dirty="0">
                <a:solidFill>
                  <a:schemeClr val="tx2"/>
                </a:solidFill>
              </a:rPr>
              <a:t>Follow-up:  </a:t>
            </a:r>
            <a:r>
              <a:rPr lang="en-US" sz="1600" b="0" dirty="0"/>
              <a:t>Baseline, Discharge, 30 days, 6 months, and 12 months</a:t>
            </a:r>
          </a:p>
          <a:p>
            <a:pPr marL="0" indent="0">
              <a:buNone/>
            </a:pPr>
            <a:endParaRPr lang="en-US" sz="500" dirty="0"/>
          </a:p>
          <a:p>
            <a:r>
              <a:rPr lang="en-US" sz="1600" dirty="0">
                <a:solidFill>
                  <a:schemeClr val="tx2"/>
                </a:solidFill>
              </a:rPr>
              <a:t>Key Outcome  Measures:  </a:t>
            </a:r>
            <a:r>
              <a:rPr lang="en-US" sz="1600" b="0" dirty="0"/>
              <a:t>MR Severity, Major Adverse Events, Survival, Procedural Measures, Quality of Life Assessed using Kansas City Cardiomyopathy Questionnaire (KCCQ),   and functional capacity assessed using New York Heart Association (NYHA) functional class</a:t>
            </a:r>
          </a:p>
          <a:p>
            <a:pPr marL="0" indent="0">
              <a:buNone/>
            </a:pPr>
            <a:endParaRPr lang="en-US" sz="500" dirty="0"/>
          </a:p>
          <a:p>
            <a:r>
              <a:rPr lang="en-US" sz="1600" dirty="0">
                <a:solidFill>
                  <a:schemeClr val="tx2"/>
                </a:solidFill>
              </a:rPr>
              <a:t>Data Adjudication: </a:t>
            </a:r>
            <a:r>
              <a:rPr lang="en-US" sz="1600" b="0" i="1" u="sng" dirty="0"/>
              <a:t>Clinical Events Committee (CEC) </a:t>
            </a:r>
            <a:r>
              <a:rPr lang="en-US" sz="1600" b="0" dirty="0"/>
              <a:t>utilized for adjudication of adverse events; </a:t>
            </a:r>
            <a:r>
              <a:rPr lang="en-US" sz="1600" b="0" i="1" u="sng" dirty="0"/>
              <a:t>Echocardiographic Core Laboratory (ECL)</a:t>
            </a:r>
            <a:r>
              <a:rPr lang="en-US" sz="1600" b="0" dirty="0"/>
              <a:t> utilized for adjudication of echocardiographic measures; </a:t>
            </a:r>
            <a:r>
              <a:rPr lang="en-US" sz="1600" b="0" i="1" u="sng" dirty="0"/>
              <a:t>An Independent Physician Committee</a:t>
            </a:r>
            <a:r>
              <a:rPr lang="en-US" sz="1600" b="0" dirty="0"/>
              <a:t> utilized for evaluation of single leaflet device attachment (SLDA) and leaflet damage events</a:t>
            </a:r>
          </a:p>
          <a:p>
            <a:pPr marL="457200" indent="-457200" eaLnBrk="1" hangingPunct="1">
              <a:spcBef>
                <a:spcPts val="2000"/>
              </a:spcBef>
              <a:buFont typeface="+mj-lt"/>
              <a:buAutoNum type="arabicPeriod"/>
            </a:pPr>
            <a:endParaRPr lang="en-US" sz="1200" b="0" dirty="0"/>
          </a:p>
        </p:txBody>
      </p:sp>
    </p:spTree>
    <p:extLst>
      <p:ext uri="{BB962C8B-B14F-4D97-AF65-F5344CB8AC3E}">
        <p14:creationId xmlns:p14="http://schemas.microsoft.com/office/powerpoint/2010/main" val="80718553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7" y="38100"/>
            <a:ext cx="7769225" cy="566738"/>
          </a:xfrm>
        </p:spPr>
        <p:txBody>
          <a:bodyPr/>
          <a:lstStyle/>
          <a:p>
            <a:pPr eaLnBrk="1" hangingPunct="1"/>
            <a:r>
              <a:rPr lang="en-US" sz="2800" dirty="0"/>
              <a:t>Methods</a:t>
            </a:r>
            <a:br>
              <a:rPr lang="en-US" sz="2800" dirty="0"/>
            </a:br>
            <a:r>
              <a:rPr lang="en-US" sz="2600" dirty="0">
                <a:solidFill>
                  <a:srgbClr val="FDE25E"/>
                </a:solidFill>
              </a:rPr>
              <a:t>EXPAND Study Design</a:t>
            </a:r>
            <a:r>
              <a:rPr lang="en-US" sz="2800" dirty="0"/>
              <a:t/>
            </a:r>
            <a:br>
              <a:rPr lang="en-US" sz="2800" dirty="0"/>
            </a:br>
            <a:endParaRPr lang="en-US" sz="2400" kern="1200" dirty="0">
              <a:solidFill>
                <a:srgbClr val="FDE25E"/>
              </a:solidFill>
              <a:latin typeface="Arial" charset="0"/>
              <a:ea typeface="ヒラギノ角ゴ Pro W3"/>
              <a:cs typeface="Arial" charset="0"/>
            </a:endParaRPr>
          </a:p>
        </p:txBody>
      </p:sp>
      <p:sp>
        <p:nvSpPr>
          <p:cNvPr id="18435" name="Rectangle 3"/>
          <p:cNvSpPr>
            <a:spLocks noGrp="1" noChangeArrowheads="1"/>
          </p:cNvSpPr>
          <p:nvPr>
            <p:ph idx="1"/>
          </p:nvPr>
        </p:nvSpPr>
        <p:spPr>
          <a:xfrm>
            <a:off x="414164" y="1039760"/>
            <a:ext cx="8315673" cy="3786681"/>
          </a:xfrm>
          <a:solidFill>
            <a:srgbClr val="002060"/>
          </a:solidFill>
          <a:ln>
            <a:solidFill>
              <a:schemeClr val="tx1"/>
            </a:solidFill>
          </a:ln>
        </p:spPr>
        <p:txBody>
          <a:bodyPr lIns="137160" tIns="137160" anchor="t" anchorCtr="0">
            <a:normAutofit/>
          </a:bodyPr>
          <a:lstStyle/>
          <a:p>
            <a:endParaRPr lang="en-US" sz="1600" dirty="0">
              <a:solidFill>
                <a:schemeClr val="tx2"/>
              </a:solidFill>
            </a:endParaRPr>
          </a:p>
          <a:p>
            <a:pPr marL="311150" lvl="0" indent="-301625" eaLnBrk="1" fontAlgn="auto" hangingPunct="1">
              <a:spcBef>
                <a:spcPts val="0"/>
              </a:spcBef>
              <a:spcAft>
                <a:spcPts val="0"/>
              </a:spcAft>
              <a:buClrTx/>
              <a:buSzTx/>
              <a:buNone/>
              <a:defRPr/>
            </a:pPr>
            <a:endParaRPr lang="en-US" sz="1200" dirty="0"/>
          </a:p>
          <a:p>
            <a:pPr marL="311150" lvl="0" indent="-301625" eaLnBrk="1" fontAlgn="auto" hangingPunct="1">
              <a:spcBef>
                <a:spcPts val="0"/>
              </a:spcBef>
              <a:spcAft>
                <a:spcPts val="0"/>
              </a:spcAft>
              <a:buClrTx/>
              <a:buSzTx/>
              <a:buNone/>
              <a:defRPr/>
            </a:pPr>
            <a:r>
              <a:rPr lang="en-US" sz="1600" dirty="0"/>
              <a:t>1.  Subjects with symptomatic MR (≥3+) as assessed by sites</a:t>
            </a:r>
          </a:p>
          <a:p>
            <a:pPr marL="9525" indent="0">
              <a:buNone/>
              <a:tabLst/>
            </a:pPr>
            <a:r>
              <a:rPr lang="en-US" sz="1600" dirty="0"/>
              <a:t>2.  Subjects provided consent for study participation</a:t>
            </a:r>
          </a:p>
          <a:p>
            <a:pPr marL="9525" indent="0">
              <a:buNone/>
              <a:tabLst/>
            </a:pPr>
            <a:r>
              <a:rPr lang="en-US" sz="1600" dirty="0"/>
              <a:t>3.  Subjects eligible to receive the MitraClip per the current approved indications for use in their respective geographies</a:t>
            </a:r>
          </a:p>
          <a:p>
            <a:endParaRPr lang="en-US" sz="1200" b="0" dirty="0"/>
          </a:p>
          <a:p>
            <a:endParaRPr lang="en-US" sz="1200" b="0" dirty="0"/>
          </a:p>
          <a:p>
            <a:endParaRPr lang="en-US" sz="1200" b="0" dirty="0"/>
          </a:p>
          <a:p>
            <a:endParaRPr lang="en-US" sz="1200" b="0" dirty="0"/>
          </a:p>
          <a:p>
            <a:pPr marL="0" indent="0">
              <a:buNone/>
            </a:pPr>
            <a:r>
              <a:rPr lang="en-US" sz="1600" dirty="0"/>
              <a:t>1. Subjects participating in another clinical study that may impact the follow-up or results of this study.</a:t>
            </a:r>
          </a:p>
        </p:txBody>
      </p:sp>
      <p:sp>
        <p:nvSpPr>
          <p:cNvPr id="2" name="Rectangle 1">
            <a:extLst>
              <a:ext uri="{FF2B5EF4-FFF2-40B4-BE49-F238E27FC236}">
                <a16:creationId xmlns="" xmlns:a16="http://schemas.microsoft.com/office/drawing/2014/main" id="{833B1F84-F56D-48FC-8086-1E761CBC5DBE}"/>
              </a:ext>
            </a:extLst>
          </p:cNvPr>
          <p:cNvSpPr/>
          <p:nvPr/>
        </p:nvSpPr>
        <p:spPr bwMode="auto">
          <a:xfrm>
            <a:off x="414163" y="1039761"/>
            <a:ext cx="8315672" cy="383458"/>
          </a:xfrm>
          <a:prstGeom prst="rect">
            <a:avLst/>
          </a:prstGeom>
          <a:solidFill>
            <a:schemeClr val="bg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ヒラギノ角ゴ Pro W3" pitchFamily="-111" charset="-128"/>
              </a:rPr>
              <a:t>INCLUSION CRITERIA</a:t>
            </a:r>
          </a:p>
        </p:txBody>
      </p:sp>
      <p:sp>
        <p:nvSpPr>
          <p:cNvPr id="5" name="Rectangle 4">
            <a:extLst>
              <a:ext uri="{FF2B5EF4-FFF2-40B4-BE49-F238E27FC236}">
                <a16:creationId xmlns="" xmlns:a16="http://schemas.microsoft.com/office/drawing/2014/main" id="{ADA075EB-9765-4077-9ADC-F6E384E5433E}"/>
              </a:ext>
            </a:extLst>
          </p:cNvPr>
          <p:cNvSpPr/>
          <p:nvPr/>
        </p:nvSpPr>
        <p:spPr bwMode="auto">
          <a:xfrm>
            <a:off x="414162" y="2955460"/>
            <a:ext cx="8315673" cy="383458"/>
          </a:xfrm>
          <a:prstGeom prst="rect">
            <a:avLst/>
          </a:prstGeom>
          <a:solidFill>
            <a:schemeClr val="bg1">
              <a:lumMod val="50000"/>
              <a:lumOff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ヒラギノ角ゴ Pro W3" pitchFamily="-111" charset="-128"/>
              </a:rPr>
              <a:t>EXCLUSION CRITERIA</a:t>
            </a:r>
          </a:p>
        </p:txBody>
      </p:sp>
    </p:spTree>
    <p:extLst>
      <p:ext uri="{BB962C8B-B14F-4D97-AF65-F5344CB8AC3E}">
        <p14:creationId xmlns:p14="http://schemas.microsoft.com/office/powerpoint/2010/main" val="379414764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a:extLst>
              <a:ext uri="{FF2B5EF4-FFF2-40B4-BE49-F238E27FC236}">
                <a16:creationId xmlns="" xmlns:a16="http://schemas.microsoft.com/office/drawing/2014/main" id="{9ED51224-F0E2-40C9-A100-A6D86485B52C}"/>
              </a:ext>
            </a:extLst>
          </p:cNvPr>
          <p:cNvSpPr>
            <a:spLocks noGrp="1" noChangeArrowheads="1"/>
          </p:cNvSpPr>
          <p:nvPr>
            <p:ph idx="1"/>
          </p:nvPr>
        </p:nvSpPr>
        <p:spPr>
          <a:xfrm>
            <a:off x="186025" y="622863"/>
            <a:ext cx="8829799" cy="4426102"/>
          </a:xfrm>
          <a:solidFill>
            <a:srgbClr val="002060"/>
          </a:solidFill>
          <a:ln>
            <a:solidFill>
              <a:schemeClr val="tx1"/>
            </a:solidFill>
          </a:ln>
        </p:spPr>
        <p:txBody>
          <a:bodyPr lIns="137160" tIns="137160" anchor="t" anchorCtr="0"/>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900" dirty="0"/>
          </a:p>
          <a:p>
            <a:endParaRPr lang="en-US" sz="1900" dirty="0"/>
          </a:p>
        </p:txBody>
      </p:sp>
      <p:sp>
        <p:nvSpPr>
          <p:cNvPr id="35" name="Title 1">
            <a:extLst>
              <a:ext uri="{FF2B5EF4-FFF2-40B4-BE49-F238E27FC236}">
                <a16:creationId xmlns="" xmlns:a16="http://schemas.microsoft.com/office/drawing/2014/main" id="{6E91285D-9C78-4016-B6F8-C6D687D9339F}"/>
              </a:ext>
            </a:extLst>
          </p:cNvPr>
          <p:cNvSpPr txBox="1">
            <a:spLocks/>
          </p:cNvSpPr>
          <p:nvPr/>
        </p:nvSpPr>
        <p:spPr bwMode="auto">
          <a:xfrm>
            <a:off x="515121" y="94536"/>
            <a:ext cx="8229600" cy="4935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i="0" kern="0" dirty="0"/>
              <a:t>ECL MR Severity Assessment Methodology</a:t>
            </a:r>
          </a:p>
        </p:txBody>
      </p:sp>
      <p:graphicFrame>
        <p:nvGraphicFramePr>
          <p:cNvPr id="3" name="Table 2">
            <a:extLst>
              <a:ext uri="{FF2B5EF4-FFF2-40B4-BE49-F238E27FC236}">
                <a16:creationId xmlns="" xmlns:a16="http://schemas.microsoft.com/office/drawing/2014/main" id="{C599B252-4176-4B58-9D05-F74C63F04352}"/>
              </a:ext>
            </a:extLst>
          </p:cNvPr>
          <p:cNvGraphicFramePr>
            <a:graphicFrameLocks noGrp="1"/>
          </p:cNvGraphicFramePr>
          <p:nvPr>
            <p:extLst>
              <p:ext uri="{D42A27DB-BD31-4B8C-83A1-F6EECF244321}">
                <p14:modId xmlns:p14="http://schemas.microsoft.com/office/powerpoint/2010/main" val="30005941"/>
              </p:ext>
            </p:extLst>
          </p:nvPr>
        </p:nvGraphicFramePr>
        <p:xfrm>
          <a:off x="3737704" y="1646309"/>
          <a:ext cx="5180433" cy="3290186"/>
        </p:xfrm>
        <a:graphic>
          <a:graphicData uri="http://schemas.openxmlformats.org/drawingml/2006/table">
            <a:tbl>
              <a:tblPr firstRow="1" firstCol="1" bandRow="1">
                <a:tableStyleId>{793D81CF-94F2-401A-BA57-92F5A7B2D0C5}</a:tableStyleId>
              </a:tblPr>
              <a:tblGrid>
                <a:gridCol w="822596">
                  <a:extLst>
                    <a:ext uri="{9D8B030D-6E8A-4147-A177-3AD203B41FA5}">
                      <a16:colId xmlns="" xmlns:a16="http://schemas.microsoft.com/office/drawing/2014/main" val="1826724184"/>
                    </a:ext>
                  </a:extLst>
                </a:gridCol>
                <a:gridCol w="2024743">
                  <a:extLst>
                    <a:ext uri="{9D8B030D-6E8A-4147-A177-3AD203B41FA5}">
                      <a16:colId xmlns="" xmlns:a16="http://schemas.microsoft.com/office/drawing/2014/main" val="731853723"/>
                    </a:ext>
                  </a:extLst>
                </a:gridCol>
                <a:gridCol w="1358537">
                  <a:extLst>
                    <a:ext uri="{9D8B030D-6E8A-4147-A177-3AD203B41FA5}">
                      <a16:colId xmlns="" xmlns:a16="http://schemas.microsoft.com/office/drawing/2014/main" val="822422304"/>
                    </a:ext>
                  </a:extLst>
                </a:gridCol>
                <a:gridCol w="974557">
                  <a:extLst>
                    <a:ext uri="{9D8B030D-6E8A-4147-A177-3AD203B41FA5}">
                      <a16:colId xmlns="" xmlns:a16="http://schemas.microsoft.com/office/drawing/2014/main" val="229686399"/>
                    </a:ext>
                  </a:extLst>
                </a:gridCol>
              </a:tblGrid>
              <a:tr h="409140">
                <a:tc>
                  <a:txBody>
                    <a:bodyPr/>
                    <a:lstStyle/>
                    <a:p>
                      <a:pPr marL="0" marR="0" algn="ctr">
                        <a:spcBef>
                          <a:spcPts val="0"/>
                        </a:spcBef>
                        <a:spcAft>
                          <a:spcPts val="0"/>
                        </a:spcAft>
                      </a:pPr>
                      <a:r>
                        <a:rPr lang="en-US" sz="1100" dirty="0">
                          <a:effectLst/>
                        </a:rPr>
                        <a:t> MR Grade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effectLst/>
                        </a:rPr>
                        <a:t>Color Doppler </a:t>
                      </a:r>
                    </a:p>
                    <a:p>
                      <a:pPr marL="0" marR="0" algn="ctr">
                        <a:spcBef>
                          <a:spcPts val="0"/>
                        </a:spcBef>
                        <a:spcAft>
                          <a:spcPts val="0"/>
                        </a:spcAft>
                      </a:pPr>
                      <a:r>
                        <a:rPr lang="en-US" sz="1100" dirty="0">
                          <a:effectLst/>
                        </a:rPr>
                        <a:t>Area Size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effectLst/>
                        </a:rPr>
                        <a:t>PV flow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100" dirty="0">
                          <a:effectLst/>
                        </a:rPr>
                        <a:t>Vena </a:t>
                      </a:r>
                    </a:p>
                    <a:p>
                      <a:pPr marL="0" marR="0" algn="ctr">
                        <a:spcBef>
                          <a:spcPts val="0"/>
                        </a:spcBef>
                        <a:spcAft>
                          <a:spcPts val="0"/>
                        </a:spcAft>
                      </a:pPr>
                      <a:r>
                        <a:rPr lang="en-US" sz="1100" dirty="0">
                          <a:effectLst/>
                        </a:rPr>
                        <a:t>Contracta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 xmlns:a16="http://schemas.microsoft.com/office/drawing/2014/main" val="3600739864"/>
                  </a:ext>
                </a:extLst>
              </a:tr>
              <a:tr h="534361">
                <a:tc>
                  <a:txBody>
                    <a:bodyPr/>
                    <a:lstStyle/>
                    <a:p>
                      <a:pPr marL="0" marR="0">
                        <a:spcBef>
                          <a:spcPts val="0"/>
                        </a:spcBef>
                        <a:spcAft>
                          <a:spcPts val="0"/>
                        </a:spcAft>
                      </a:pPr>
                      <a:r>
                        <a:rPr lang="en-US" sz="1100" dirty="0">
                          <a:solidFill>
                            <a:schemeClr val="bg1"/>
                          </a:solidFill>
                          <a:effectLst/>
                        </a:rPr>
                        <a:t>1+, </a:t>
                      </a:r>
                    </a:p>
                    <a:p>
                      <a:pPr marL="0" marR="0">
                        <a:spcBef>
                          <a:spcPts val="0"/>
                        </a:spcBef>
                        <a:spcAft>
                          <a:spcPts val="0"/>
                        </a:spcAft>
                      </a:pPr>
                      <a:r>
                        <a:rPr lang="en-US" sz="1100" dirty="0">
                          <a:solidFill>
                            <a:schemeClr val="bg1"/>
                          </a:solidFill>
                          <a:effectLst/>
                        </a:rPr>
                        <a:t>Mild</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Central and small, (&lt;4 cm</a:t>
                      </a:r>
                      <a:r>
                        <a:rPr lang="en-US" sz="1100" baseline="30000" dirty="0">
                          <a:solidFill>
                            <a:schemeClr val="bg1"/>
                          </a:solidFill>
                          <a:effectLst/>
                        </a:rPr>
                        <a:t>2</a:t>
                      </a:r>
                      <a:r>
                        <a:rPr lang="en-US" sz="1100" dirty="0">
                          <a:solidFill>
                            <a:schemeClr val="bg1"/>
                          </a:solidFill>
                          <a:effectLst/>
                        </a:rPr>
                        <a:t> or &lt;10% of the LA area)</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Systolic dominant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algn="ctr">
                        <a:spcBef>
                          <a:spcPts val="0"/>
                        </a:spcBef>
                        <a:spcAft>
                          <a:spcPts val="0"/>
                        </a:spcAft>
                      </a:pPr>
                      <a:r>
                        <a:rPr lang="en-US" sz="1100" dirty="0">
                          <a:solidFill>
                            <a:schemeClr val="bg1"/>
                          </a:solidFill>
                          <a:effectLst/>
                        </a:rPr>
                        <a:t>&lt;0.5 cm</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46706994"/>
                  </a:ext>
                </a:extLst>
              </a:tr>
              <a:tr h="712479">
                <a:tc>
                  <a:txBody>
                    <a:bodyPr/>
                    <a:lstStyle/>
                    <a:p>
                      <a:pPr marL="0" marR="0">
                        <a:spcBef>
                          <a:spcPts val="0"/>
                        </a:spcBef>
                        <a:spcAft>
                          <a:spcPts val="0"/>
                        </a:spcAft>
                      </a:pPr>
                      <a:r>
                        <a:rPr lang="en-US" sz="1100" dirty="0">
                          <a:solidFill>
                            <a:schemeClr val="bg1"/>
                          </a:solidFill>
                          <a:effectLst/>
                        </a:rPr>
                        <a:t>2+, Moderate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Central and moderate (4-6 cm</a:t>
                      </a:r>
                      <a:r>
                        <a:rPr lang="en-US" sz="1100" baseline="30000" dirty="0">
                          <a:solidFill>
                            <a:schemeClr val="bg1"/>
                          </a:solidFill>
                          <a:effectLst/>
                        </a:rPr>
                        <a:t>2</a:t>
                      </a:r>
                      <a:r>
                        <a:rPr lang="en-US" sz="1100" dirty="0">
                          <a:solidFill>
                            <a:schemeClr val="bg1"/>
                          </a:solidFill>
                          <a:effectLst/>
                        </a:rPr>
                        <a:t> or 10-30% of the LA area)</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Diastolic dominant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 xmlns:a16="http://schemas.microsoft.com/office/drawing/2014/main" val="3461296171"/>
                  </a:ext>
                </a:extLst>
              </a:tr>
              <a:tr h="743606">
                <a:tc>
                  <a:txBody>
                    <a:bodyPr/>
                    <a:lstStyle/>
                    <a:p>
                      <a:pPr marL="0" marR="0">
                        <a:spcBef>
                          <a:spcPts val="0"/>
                        </a:spcBef>
                        <a:spcAft>
                          <a:spcPts val="0"/>
                        </a:spcAft>
                      </a:pPr>
                      <a:r>
                        <a:rPr lang="en-US" sz="1100" dirty="0">
                          <a:solidFill>
                            <a:schemeClr val="bg1"/>
                          </a:solidFill>
                          <a:effectLst/>
                        </a:rPr>
                        <a:t>3+, Moderate to Severe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Central, large (6-8 cm</a:t>
                      </a:r>
                      <a:r>
                        <a:rPr lang="en-US" sz="1100" baseline="30000" dirty="0">
                          <a:solidFill>
                            <a:schemeClr val="bg1"/>
                          </a:solidFill>
                          <a:effectLst/>
                        </a:rPr>
                        <a:t>2</a:t>
                      </a:r>
                      <a:r>
                        <a:rPr lang="en-US" sz="1100" dirty="0">
                          <a:solidFill>
                            <a:schemeClr val="bg1"/>
                          </a:solidFill>
                          <a:effectLst/>
                        </a:rPr>
                        <a:t> or 30-40% of the LA area) or eccentric reaching 1 PV.</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All diastolic (systolic blunting)</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algn="ctr">
                        <a:spcBef>
                          <a:spcPts val="0"/>
                        </a:spcBef>
                        <a:spcAft>
                          <a:spcPts val="0"/>
                        </a:spcAft>
                      </a:pPr>
                      <a:r>
                        <a:rPr lang="en-US" sz="1100" dirty="0">
                          <a:solidFill>
                            <a:schemeClr val="bg1"/>
                          </a:solidFill>
                          <a:effectLst/>
                        </a:rPr>
                        <a:t>≥0.5 cm</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06505760"/>
                  </a:ext>
                </a:extLst>
              </a:tr>
              <a:tr h="890600">
                <a:tc>
                  <a:txBody>
                    <a:bodyPr/>
                    <a:lstStyle/>
                    <a:p>
                      <a:pPr marL="0" marR="0">
                        <a:spcBef>
                          <a:spcPts val="0"/>
                        </a:spcBef>
                        <a:spcAft>
                          <a:spcPts val="0"/>
                        </a:spcAft>
                      </a:pPr>
                      <a:r>
                        <a:rPr lang="en-US" sz="1100" dirty="0">
                          <a:solidFill>
                            <a:schemeClr val="bg1"/>
                          </a:solidFill>
                          <a:effectLst/>
                        </a:rPr>
                        <a:t>4+, </a:t>
                      </a:r>
                    </a:p>
                    <a:p>
                      <a:pPr marL="0" marR="0">
                        <a:spcBef>
                          <a:spcPts val="0"/>
                        </a:spcBef>
                        <a:spcAft>
                          <a:spcPts val="0"/>
                        </a:spcAft>
                      </a:pPr>
                      <a:r>
                        <a:rPr lang="en-US" sz="1100" dirty="0">
                          <a:solidFill>
                            <a:schemeClr val="bg1"/>
                          </a:solidFill>
                          <a:effectLst/>
                        </a:rPr>
                        <a:t>Severe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Eccentric, large (≥8 cm</a:t>
                      </a:r>
                      <a:r>
                        <a:rPr lang="en-US" sz="1100" baseline="30000" dirty="0">
                          <a:solidFill>
                            <a:schemeClr val="bg1"/>
                          </a:solidFill>
                          <a:effectLst/>
                        </a:rPr>
                        <a:t>2</a:t>
                      </a:r>
                      <a:r>
                        <a:rPr lang="en-US" sz="1100" dirty="0">
                          <a:solidFill>
                            <a:schemeClr val="bg1"/>
                          </a:solidFill>
                          <a:effectLst/>
                        </a:rPr>
                        <a:t> or ≥40% of the LA area), or eccentric reaching the second PV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effectLst/>
                        </a:rPr>
                        <a:t>Systolic flow reversal</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 xmlns:a16="http://schemas.microsoft.com/office/drawing/2014/main" val="3636864532"/>
                  </a:ext>
                </a:extLst>
              </a:tr>
            </a:tbl>
          </a:graphicData>
        </a:graphic>
      </p:graphicFrame>
      <p:sp>
        <p:nvSpPr>
          <p:cNvPr id="44" name="Rectangle 3">
            <a:extLst>
              <a:ext uri="{FF2B5EF4-FFF2-40B4-BE49-F238E27FC236}">
                <a16:creationId xmlns="" xmlns:a16="http://schemas.microsoft.com/office/drawing/2014/main" id="{B9C94F59-346A-4974-B141-524C77D4E403}"/>
              </a:ext>
            </a:extLst>
          </p:cNvPr>
          <p:cNvSpPr txBox="1">
            <a:spLocks noChangeArrowheads="1"/>
          </p:cNvSpPr>
          <p:nvPr/>
        </p:nvSpPr>
        <p:spPr bwMode="auto">
          <a:xfrm flipH="1">
            <a:off x="133771" y="627088"/>
            <a:ext cx="9180046" cy="769102"/>
          </a:xfrm>
          <a:prstGeom prst="rect">
            <a:avLst/>
          </a:prstGeom>
          <a:noFill/>
          <a:ln w="9525">
            <a:noFill/>
            <a:miter lim="800000"/>
            <a:headEnd/>
            <a:tailEnd/>
          </a:ln>
        </p:spPr>
        <p:txBody>
          <a:bodyPr vert="horz" wrap="square" lIns="137160" tIns="13716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r>
              <a:rPr lang="en-US" sz="1600" i="0" dirty="0"/>
              <a:t>A multiparametric algorithm adapted from the criteria recommended by the American Society of Echocardiography Guidelines employed for MR severity assessments </a:t>
            </a:r>
            <a:r>
              <a:rPr lang="en-US" sz="1600" i="0" kern="0" dirty="0"/>
              <a:t>consistent with the previous MitraClip trials (EVEREST II,  REALISM). </a:t>
            </a:r>
          </a:p>
        </p:txBody>
      </p:sp>
      <p:graphicFrame>
        <p:nvGraphicFramePr>
          <p:cNvPr id="46" name="Table 45">
            <a:extLst>
              <a:ext uri="{FF2B5EF4-FFF2-40B4-BE49-F238E27FC236}">
                <a16:creationId xmlns="" xmlns:a16="http://schemas.microsoft.com/office/drawing/2014/main" id="{35242A00-DC19-4AED-94BC-042D5B3B257B}"/>
              </a:ext>
            </a:extLst>
          </p:cNvPr>
          <p:cNvGraphicFramePr>
            <a:graphicFrameLocks noGrp="1"/>
          </p:cNvGraphicFramePr>
          <p:nvPr>
            <p:extLst>
              <p:ext uri="{D42A27DB-BD31-4B8C-83A1-F6EECF244321}">
                <p14:modId xmlns:p14="http://schemas.microsoft.com/office/powerpoint/2010/main" val="1301555281"/>
              </p:ext>
            </p:extLst>
          </p:nvPr>
        </p:nvGraphicFramePr>
        <p:xfrm>
          <a:off x="298429" y="1642974"/>
          <a:ext cx="3341588" cy="3290186"/>
        </p:xfrm>
        <a:graphic>
          <a:graphicData uri="http://schemas.openxmlformats.org/drawingml/2006/table">
            <a:tbl>
              <a:tblPr firstRow="1" firstCol="1" bandRow="1">
                <a:tableStyleId>{793D81CF-94F2-401A-BA57-92F5A7B2D0C5}</a:tableStyleId>
              </a:tblPr>
              <a:tblGrid>
                <a:gridCol w="965385">
                  <a:extLst>
                    <a:ext uri="{9D8B030D-6E8A-4147-A177-3AD203B41FA5}">
                      <a16:colId xmlns="" xmlns:a16="http://schemas.microsoft.com/office/drawing/2014/main" val="1826724184"/>
                    </a:ext>
                  </a:extLst>
                </a:gridCol>
                <a:gridCol w="2376203">
                  <a:extLst>
                    <a:ext uri="{9D8B030D-6E8A-4147-A177-3AD203B41FA5}">
                      <a16:colId xmlns="" xmlns:a16="http://schemas.microsoft.com/office/drawing/2014/main" val="731853723"/>
                    </a:ext>
                  </a:extLst>
                </a:gridCol>
              </a:tblGrid>
              <a:tr h="401190">
                <a:tc gridSpan="2">
                  <a:txBody>
                    <a:bodyPr/>
                    <a:lstStyle/>
                    <a:p>
                      <a:pPr marL="0" marR="0" algn="ctr">
                        <a:spcBef>
                          <a:spcPts val="0"/>
                        </a:spcBef>
                        <a:spcAft>
                          <a:spcPts val="0"/>
                        </a:spcAft>
                      </a:pPr>
                      <a:r>
                        <a:rPr lang="en-US" sz="1200" b="1" i="0" dirty="0">
                          <a:solidFill>
                            <a:schemeClr val="tx1"/>
                          </a:solidFill>
                        </a:rPr>
                        <a:t>MR Severity 3+ or 4+ </a:t>
                      </a:r>
                      <a:r>
                        <a:rPr lang="en-US" sz="1000" b="1" i="0" dirty="0">
                          <a:solidFill>
                            <a:schemeClr val="tx1"/>
                          </a:solidFill>
                        </a:rPr>
                        <a:t>(graded by 1 of 3 criteria)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 xmlns:a16="http://schemas.microsoft.com/office/drawing/2014/main" val="3600739864"/>
                  </a:ext>
                </a:extLst>
              </a:tr>
              <a:tr h="389636">
                <a:tc>
                  <a:txBody>
                    <a:bodyPr/>
                    <a:lstStyle/>
                    <a:p>
                      <a:pPr marL="0" marR="0">
                        <a:spcBef>
                          <a:spcPts val="0"/>
                        </a:spcBef>
                        <a:spcAft>
                          <a:spcPts val="0"/>
                        </a:spcAft>
                      </a:pPr>
                      <a:r>
                        <a:rPr lang="en-US" sz="1100" dirty="0">
                          <a:solidFill>
                            <a:schemeClr val="bg1"/>
                          </a:solidFill>
                          <a:effectLst/>
                        </a:rPr>
                        <a:t>Tier 1</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lvl="0" algn="l">
                        <a:spcAft>
                          <a:spcPts val="200"/>
                        </a:spcAft>
                      </a:pPr>
                      <a:r>
                        <a:rPr lang="en-US" sz="1100" b="0" i="0" dirty="0">
                          <a:solidFill>
                            <a:schemeClr val="bg1"/>
                          </a:solidFill>
                        </a:rPr>
                        <a:t>EROA ≥ 0.3 cm</a:t>
                      </a:r>
                      <a:r>
                        <a:rPr lang="en-US" sz="1100" b="0" i="0" baseline="30000" dirty="0">
                          <a:solidFill>
                            <a:schemeClr val="bg1"/>
                          </a:solidFill>
                        </a:rPr>
                        <a:t>2</a:t>
                      </a:r>
                    </a:p>
                    <a:p>
                      <a:pPr lvl="0" algn="l">
                        <a:spcBef>
                          <a:spcPts val="200"/>
                        </a:spcBef>
                        <a:spcAft>
                          <a:spcPts val="200"/>
                        </a:spcAft>
                      </a:pPr>
                      <a:r>
                        <a:rPr lang="en-US" sz="1100" b="0" i="0" u="sng" dirty="0">
                          <a:solidFill>
                            <a:schemeClr val="bg1"/>
                          </a:solidFill>
                        </a:rPr>
                        <a:t>or</a:t>
                      </a:r>
                      <a:r>
                        <a:rPr lang="en-US" sz="1100" b="0" i="0" dirty="0">
                          <a:solidFill>
                            <a:schemeClr val="bg1"/>
                          </a:solidFill>
                        </a:rPr>
                        <a:t>  PV systolic flow reversal</a:t>
                      </a:r>
                      <a:endParaRPr lang="en-US" sz="1100" b="0" i="0" dirty="0">
                        <a:solidFill>
                          <a:schemeClr val="bg1"/>
                        </a:solidFill>
                        <a:latin typeface="Arial" panose="020B0604020202020204" pitchFamily="34" charset="0"/>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46706994"/>
                  </a:ext>
                </a:extLst>
              </a:tr>
              <a:tr h="663580">
                <a:tc>
                  <a:txBody>
                    <a:bodyPr/>
                    <a:lstStyle/>
                    <a:p>
                      <a:pPr marL="0" marR="0">
                        <a:spcBef>
                          <a:spcPts val="0"/>
                        </a:spcBef>
                        <a:spcAft>
                          <a:spcPts val="0"/>
                        </a:spcAft>
                      </a:pPr>
                      <a:r>
                        <a:rPr lang="en-US" sz="1100" dirty="0">
                          <a:solidFill>
                            <a:schemeClr val="bg1"/>
                          </a:solidFill>
                          <a:effectLst/>
                        </a:rPr>
                        <a:t>Tier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dirty="0">
                          <a:solidFill>
                            <a:schemeClr val="bg1"/>
                          </a:solidFill>
                        </a:rPr>
                        <a:t>EROA 0.2 cm</a:t>
                      </a:r>
                      <a:r>
                        <a:rPr lang="en-US" sz="1100" b="0" i="0" baseline="30000" dirty="0">
                          <a:solidFill>
                            <a:schemeClr val="bg1"/>
                          </a:solidFill>
                        </a:rPr>
                        <a:t>2</a:t>
                      </a:r>
                      <a:r>
                        <a:rPr lang="en-US" sz="1100" b="0" i="0" dirty="0">
                          <a:solidFill>
                            <a:schemeClr val="bg1"/>
                          </a:solidFill>
                        </a:rPr>
                        <a:t> - &lt;0.3 cm</a:t>
                      </a:r>
                      <a:r>
                        <a:rPr lang="en-US" sz="1100" b="0" i="0" baseline="30000" dirty="0">
                          <a:solidFill>
                            <a:schemeClr val="bg1"/>
                          </a:solidFill>
                        </a:rPr>
                        <a:t>2</a:t>
                      </a:r>
                      <a:r>
                        <a:rPr lang="en-US" sz="1100" b="0" i="0" dirty="0">
                          <a:solidFill>
                            <a:schemeClr val="bg1"/>
                          </a:solidFill>
                        </a:rPr>
                        <a:t> </a:t>
                      </a: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u="sng" dirty="0">
                          <a:solidFill>
                            <a:schemeClr val="bg1"/>
                          </a:solidFill>
                        </a:rPr>
                        <a:t>With any 1 of the following:</a:t>
                      </a:r>
                    </a:p>
                    <a:p>
                      <a:pPr marL="6350" indent="-201613" algn="l">
                        <a:buFont typeface="Arial" panose="020B0604020202020204" pitchFamily="34" charset="0"/>
                        <a:buChar char="•"/>
                      </a:pPr>
                      <a:r>
                        <a:rPr lang="en-US" sz="1100" dirty="0">
                          <a:solidFill>
                            <a:schemeClr val="bg1"/>
                          </a:solidFill>
                        </a:rPr>
                        <a:t>RV ≥ 45 ml/beat</a:t>
                      </a:r>
                    </a:p>
                    <a:p>
                      <a:pPr marL="6350" indent="-201613" algn="l">
                        <a:buFont typeface="Arial" panose="020B0604020202020204" pitchFamily="34" charset="0"/>
                        <a:buChar char="•"/>
                      </a:pPr>
                      <a:r>
                        <a:rPr lang="en-US" sz="1100" dirty="0">
                          <a:solidFill>
                            <a:schemeClr val="bg1"/>
                          </a:solidFill>
                        </a:rPr>
                        <a:t>RF ≥ 40%</a:t>
                      </a:r>
                    </a:p>
                    <a:p>
                      <a:pPr marL="6350" indent="-201613" algn="l">
                        <a:buFont typeface="Arial" panose="020B0604020202020204" pitchFamily="34" charset="0"/>
                        <a:buChar char="•"/>
                      </a:pPr>
                      <a:r>
                        <a:rPr lang="en-US" sz="1100" dirty="0">
                          <a:solidFill>
                            <a:schemeClr val="bg1"/>
                          </a:solidFill>
                        </a:rPr>
                        <a:t>VC width ≥ 0.5 cm</a:t>
                      </a: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61296171"/>
                  </a:ext>
                </a:extLst>
              </a:tr>
              <a:tr h="1809763">
                <a:tc>
                  <a:txBody>
                    <a:bodyPr/>
                    <a:lstStyle/>
                    <a:p>
                      <a:pPr marL="0" marR="0">
                        <a:spcBef>
                          <a:spcPts val="0"/>
                        </a:spcBef>
                        <a:spcAft>
                          <a:spcPts val="0"/>
                        </a:spcAft>
                      </a:pPr>
                      <a:r>
                        <a:rPr lang="en-US" sz="1100" dirty="0">
                          <a:solidFill>
                            <a:schemeClr val="bg1"/>
                          </a:solidFill>
                          <a:effectLst/>
                        </a:rPr>
                        <a:t>Tier 3</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dirty="0">
                          <a:solidFill>
                            <a:schemeClr val="bg1"/>
                          </a:solidFill>
                        </a:rPr>
                        <a:t>EROA not measured or &lt;0.2 cm</a:t>
                      </a:r>
                      <a:r>
                        <a:rPr lang="en-US" sz="1100" b="0" i="0" baseline="30000" dirty="0">
                          <a:solidFill>
                            <a:schemeClr val="bg1"/>
                          </a:solidFill>
                        </a:rPr>
                        <a:t>2</a:t>
                      </a:r>
                    </a:p>
                    <a:p>
                      <a:pPr marL="0" marR="0">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200"/>
                        </a:spcAft>
                      </a:pPr>
                      <a:r>
                        <a:rPr lang="en-US" sz="1100" b="0" i="0" u="sng" dirty="0">
                          <a:solidFill>
                            <a:schemeClr val="bg1"/>
                          </a:solidFill>
                        </a:rPr>
                        <a:t>With at least 2 of the following:</a:t>
                      </a:r>
                    </a:p>
                    <a:p>
                      <a:pPr marL="6350" indent="-201613">
                        <a:spcAft>
                          <a:spcPts val="200"/>
                        </a:spcAft>
                        <a:buFont typeface="Arial" panose="020B0604020202020204" pitchFamily="34" charset="0"/>
                        <a:buChar char="•"/>
                      </a:pPr>
                      <a:r>
                        <a:rPr lang="en-US" sz="1100" b="0" i="0" dirty="0">
                          <a:solidFill>
                            <a:schemeClr val="bg1"/>
                          </a:solidFill>
                        </a:rPr>
                        <a:t>RV ≥ 45 ml/beat</a:t>
                      </a:r>
                    </a:p>
                    <a:p>
                      <a:pPr marL="6350" indent="-201613">
                        <a:spcAft>
                          <a:spcPts val="200"/>
                        </a:spcAft>
                        <a:buFont typeface="Arial" panose="020B0604020202020204" pitchFamily="34" charset="0"/>
                        <a:buChar char="•"/>
                      </a:pPr>
                      <a:r>
                        <a:rPr lang="en-US" sz="1100" b="0" i="0" dirty="0">
                          <a:solidFill>
                            <a:schemeClr val="bg1"/>
                          </a:solidFill>
                        </a:rPr>
                        <a:t>RF ≥ 40%</a:t>
                      </a:r>
                    </a:p>
                    <a:p>
                      <a:pPr marL="6350" indent="-201613">
                        <a:spcAft>
                          <a:spcPts val="200"/>
                        </a:spcAft>
                        <a:buFont typeface="Arial" panose="020B0604020202020204" pitchFamily="34" charset="0"/>
                        <a:buChar char="•"/>
                      </a:pPr>
                      <a:r>
                        <a:rPr lang="en-US" sz="1100" b="0" i="0" dirty="0">
                          <a:solidFill>
                            <a:schemeClr val="bg1"/>
                          </a:solidFill>
                        </a:rPr>
                        <a:t>VC width ≥ 0.5 cm</a:t>
                      </a:r>
                    </a:p>
                    <a:p>
                      <a:pPr marL="6350" indent="-201613">
                        <a:spcAft>
                          <a:spcPts val="200"/>
                        </a:spcAft>
                        <a:buFont typeface="Arial" panose="020B0604020202020204" pitchFamily="34" charset="0"/>
                        <a:buChar char="•"/>
                      </a:pPr>
                      <a:r>
                        <a:rPr lang="en-US" sz="1100" b="0" i="0" dirty="0">
                          <a:solidFill>
                            <a:schemeClr val="bg1"/>
                          </a:solidFill>
                        </a:rPr>
                        <a:t>PISA radius &gt; 0.9 cm, </a:t>
                      </a:r>
                      <a:br>
                        <a:rPr lang="en-US" sz="1100" b="0" i="0" dirty="0">
                          <a:solidFill>
                            <a:schemeClr val="bg1"/>
                          </a:solidFill>
                        </a:rPr>
                      </a:br>
                      <a:r>
                        <a:rPr lang="en-US" sz="1100" b="0" i="0" dirty="0">
                          <a:solidFill>
                            <a:schemeClr val="bg1"/>
                          </a:solidFill>
                        </a:rPr>
                        <a:t>    but CW of MR jet not done</a:t>
                      </a:r>
                    </a:p>
                    <a:p>
                      <a:pPr marL="6350" indent="-201613">
                        <a:spcAft>
                          <a:spcPts val="200"/>
                        </a:spcAft>
                        <a:buFont typeface="Arial" panose="020B0604020202020204" pitchFamily="34" charset="0"/>
                        <a:buChar char="•"/>
                      </a:pPr>
                      <a:r>
                        <a:rPr lang="en-US" sz="1100" b="0" i="0" dirty="0">
                          <a:solidFill>
                            <a:schemeClr val="bg1"/>
                          </a:solidFill>
                        </a:rPr>
                        <a:t>Large (≥ 6.0 cm) </a:t>
                      </a:r>
                      <a:br>
                        <a:rPr lang="en-US" sz="1100" b="0" i="0" dirty="0">
                          <a:solidFill>
                            <a:schemeClr val="bg1"/>
                          </a:solidFill>
                        </a:rPr>
                      </a:br>
                      <a:r>
                        <a:rPr lang="en-US" sz="1100" b="0" i="0" dirty="0">
                          <a:solidFill>
                            <a:schemeClr val="bg1"/>
                          </a:solidFill>
                        </a:rPr>
                        <a:t>    holosystolic jet wrapping </a:t>
                      </a:r>
                      <a:br>
                        <a:rPr lang="en-US" sz="1100" b="0" i="0" dirty="0">
                          <a:solidFill>
                            <a:schemeClr val="bg1"/>
                          </a:solidFill>
                        </a:rPr>
                      </a:br>
                      <a:r>
                        <a:rPr lang="en-US" sz="1100" b="0" i="0" dirty="0">
                          <a:solidFill>
                            <a:schemeClr val="bg1"/>
                          </a:solidFill>
                        </a:rPr>
                        <a:t>    around LA</a:t>
                      </a:r>
                    </a:p>
                    <a:p>
                      <a:pPr marL="6350" indent="-201613">
                        <a:spcAft>
                          <a:spcPts val="200"/>
                        </a:spcAft>
                        <a:buFont typeface="Arial" panose="020B0604020202020204" pitchFamily="34" charset="0"/>
                        <a:buChar char="•"/>
                      </a:pPr>
                      <a:r>
                        <a:rPr lang="en-US" sz="1100" b="0" i="0" dirty="0">
                          <a:solidFill>
                            <a:schemeClr val="bg1"/>
                          </a:solidFill>
                        </a:rPr>
                        <a:t>Peak E velocity ≥ 150 cm/s</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06505760"/>
                  </a:ext>
                </a:extLst>
              </a:tr>
            </a:tbl>
          </a:graphicData>
        </a:graphic>
      </p:graphicFrame>
    </p:spTree>
    <p:extLst>
      <p:ext uri="{BB962C8B-B14F-4D97-AF65-F5344CB8AC3E}">
        <p14:creationId xmlns:p14="http://schemas.microsoft.com/office/powerpoint/2010/main" val="353265066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1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38614</TotalTime>
  <Words>4846</Words>
  <Application>Microsoft Office PowerPoint</Application>
  <PresentationFormat>On-screen Show (16:9)</PresentationFormat>
  <Paragraphs>1038</Paragraphs>
  <Slides>50</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MS PGothic</vt:lpstr>
      <vt:lpstr>MS PGothic</vt:lpstr>
      <vt:lpstr>Arial</vt:lpstr>
      <vt:lpstr>Calibri</vt:lpstr>
      <vt:lpstr>Courier New</vt:lpstr>
      <vt:lpstr>Georgia</vt:lpstr>
      <vt:lpstr>Times New Roman</vt:lpstr>
      <vt:lpstr>Wingdings 2</vt:lpstr>
      <vt:lpstr>ヒラギノ角ゴ Pro W3</vt:lpstr>
      <vt:lpstr>1_CRF_2006_background</vt:lpstr>
      <vt:lpstr>PPT Basic_White_v5_prophet_edit</vt:lpstr>
      <vt:lpstr>Contemporary Outcomes with MitraClip™ (NTR/XTR) System in Primary Mitral Regurgitation: Results from the Global EXPAND Study</vt:lpstr>
      <vt:lpstr>PowerPoint Presentation</vt:lpstr>
      <vt:lpstr>PowerPoint Presentation</vt:lpstr>
      <vt:lpstr>PowerPoint Presentation</vt:lpstr>
      <vt:lpstr>Primary Objective</vt:lpstr>
      <vt:lpstr>Secondary Objectives</vt:lpstr>
      <vt:lpstr>Methods EXPAND Study Design </vt:lpstr>
      <vt:lpstr>Methods EXPAND Study Design </vt:lpstr>
      <vt:lpstr>PowerPoint Presentation</vt:lpstr>
      <vt:lpstr>PowerPoint Presentation</vt:lpstr>
      <vt:lpstr>Overall Study Subject Population</vt:lpstr>
      <vt:lpstr>Echo Core Lab (ECL) Adjudication</vt:lpstr>
      <vt:lpstr>Baseline Characteristics </vt:lpstr>
      <vt:lpstr>ECL Adjudicated Baseline Echo Parameters for Subjects with Primary MR</vt:lpstr>
      <vt:lpstr>Procedural Outcomes vs. Previous Trials</vt:lpstr>
      <vt:lpstr>MitraClip Type Used in Subjects w/ Primary MR</vt:lpstr>
      <vt:lpstr>Clip Usage by Baseline MR Severity</vt:lpstr>
      <vt:lpstr>Mitral Gradients (ECL Adjudicated) by MitraClip Size</vt:lpstr>
      <vt:lpstr>30-Day Major Adverse Events*</vt:lpstr>
      <vt:lpstr>Device Related Leaflet Adverse Events</vt:lpstr>
      <vt:lpstr>ECL Adjudicated MR Severity</vt:lpstr>
      <vt:lpstr>ECL Adjudicated MR Severity – by Baseline MR  </vt:lpstr>
      <vt:lpstr>ECL Adjudicated MR Severity</vt:lpstr>
      <vt:lpstr>Left Ventricle Dimensions and Volumes at 30 Days vs. Baseline</vt:lpstr>
      <vt:lpstr>Quality of Life and Functional Capacity</vt:lpstr>
      <vt:lpstr>Outcomes stratified by mitral valve anatomic complexity Echo Core-Lab Assessment</vt:lpstr>
      <vt:lpstr>ECL Adjudicated MV Complexity</vt:lpstr>
      <vt:lpstr>Baseline MR Severity by MV Complexity</vt:lpstr>
      <vt:lpstr>MR Reduction – Complex vs. Non-Complex</vt:lpstr>
      <vt:lpstr>NTR/XTR CLIP USE BASED ON  mitral valve Anatomic measures  Echo Core-Lab Assessment</vt:lpstr>
      <vt:lpstr>MV Anatomic Complexity</vt:lpstr>
      <vt:lpstr>XTR vs NTR Use </vt:lpstr>
      <vt:lpstr>PowerPoint Presentation</vt:lpstr>
      <vt:lpstr>Limitations</vt:lpstr>
      <vt:lpstr>Conclusions</vt:lpstr>
      <vt:lpstr>Summary</vt:lpstr>
      <vt:lpstr>Thank you</vt:lpstr>
      <vt:lpstr>APPENDIX</vt:lpstr>
      <vt:lpstr>Baseline Characteristics (ii) </vt:lpstr>
      <vt:lpstr>ECL Adjudicated MR Severity – US vs. OUS</vt:lpstr>
      <vt:lpstr>ECL Adjudicated Baseline Echo Parameters – Mean ± SD, Range</vt:lpstr>
      <vt:lpstr>Length of Stay – US vs. OUS</vt:lpstr>
      <vt:lpstr>30 Day MAE* vs. Previous Trials</vt:lpstr>
      <vt:lpstr>MV Anatomic Complexity / TTE</vt:lpstr>
      <vt:lpstr>PowerPoint Presentation</vt:lpstr>
      <vt:lpstr>Procedural Outcomes vs. Previous Trials</vt:lpstr>
      <vt:lpstr>ECL Adjudicated MR Severity</vt:lpstr>
      <vt:lpstr>Mitral Valve Annular Dimensions at 30 Days vs. Baseline</vt:lpstr>
      <vt:lpstr>MitraClip Use in Subjects w/ Primary MR</vt:lpstr>
      <vt:lpstr>Mitral Gradients (ECL Adjudicated) by MitraClip Size</vt:lpstr>
    </vt:vector>
  </TitlesOfParts>
  <Company>CRF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Lim, Scott *HS</cp:lastModifiedBy>
  <cp:revision>1190</cp:revision>
  <dcterms:created xsi:type="dcterms:W3CDTF">2015-03-17T14:58:49Z</dcterms:created>
  <dcterms:modified xsi:type="dcterms:W3CDTF">2020-03-23T14:04:10Z</dcterms:modified>
</cp:coreProperties>
</file>