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99" r:id="rId3"/>
    <p:sldMasterId id="2147483811" r:id="rId4"/>
    <p:sldMasterId id="2147483823" r:id="rId5"/>
    <p:sldMasterId id="2147483871" r:id="rId6"/>
    <p:sldMasterId id="2147484003" r:id="rId7"/>
    <p:sldMasterId id="2147484028" r:id="rId8"/>
    <p:sldMasterId id="2147484069" r:id="rId9"/>
    <p:sldMasterId id="2147484081" r:id="rId10"/>
  </p:sldMasterIdLst>
  <p:notesMasterIdLst>
    <p:notesMasterId r:id="rId43"/>
  </p:notesMasterIdLst>
  <p:handoutMasterIdLst>
    <p:handoutMasterId r:id="rId44"/>
  </p:handoutMasterIdLst>
  <p:sldIdLst>
    <p:sldId id="1439" r:id="rId11"/>
    <p:sldId id="579" r:id="rId12"/>
    <p:sldId id="1426" r:id="rId13"/>
    <p:sldId id="921" r:id="rId14"/>
    <p:sldId id="922" r:id="rId15"/>
    <p:sldId id="1259" r:id="rId16"/>
    <p:sldId id="1260" r:id="rId17"/>
    <p:sldId id="1427" r:id="rId18"/>
    <p:sldId id="917" r:id="rId19"/>
    <p:sldId id="854" r:id="rId20"/>
    <p:sldId id="924" r:id="rId21"/>
    <p:sldId id="850" r:id="rId22"/>
    <p:sldId id="919" r:id="rId23"/>
    <p:sldId id="855" r:id="rId24"/>
    <p:sldId id="928" r:id="rId25"/>
    <p:sldId id="786" r:id="rId26"/>
    <p:sldId id="866" r:id="rId27"/>
    <p:sldId id="867" r:id="rId28"/>
    <p:sldId id="260" r:id="rId29"/>
    <p:sldId id="280" r:id="rId30"/>
    <p:sldId id="1436" r:id="rId31"/>
    <p:sldId id="468" r:id="rId32"/>
    <p:sldId id="1432" r:id="rId33"/>
    <p:sldId id="1339" r:id="rId34"/>
    <p:sldId id="1446" r:id="rId35"/>
    <p:sldId id="1445" r:id="rId36"/>
    <p:sldId id="1318" r:id="rId37"/>
    <p:sldId id="1438" r:id="rId38"/>
    <p:sldId id="1447" r:id="rId39"/>
    <p:sldId id="1402" r:id="rId40"/>
    <p:sldId id="1442" r:id="rId41"/>
    <p:sldId id="1441" r:id="rId4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00"/>
    <a:srgbClr val="FBCA81"/>
    <a:srgbClr val="EFFD6F"/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143" autoAdjust="0"/>
  </p:normalViewPr>
  <p:slideViewPr>
    <p:cSldViewPr>
      <p:cViewPr varScale="1">
        <p:scale>
          <a:sx n="76" d="100"/>
          <a:sy n="76" d="100"/>
        </p:scale>
        <p:origin x="14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CCEFBEA-CA05-4DAA-B0F1-7589BF4C5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72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05CAA6C-A86B-401D-BC0C-02733269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29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E4775D-2897-4E06-8985-B54F3A0DDB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20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E4775D-2897-4E06-8985-B54F3A0DDB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38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E4775D-2897-4E06-8985-B54F3A0DDB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96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38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34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AE77-B5DD-413D-8D18-D94C20CE8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DAAC1-5C1A-4AB9-87C6-178DFE4CE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F3A91-00BF-4514-8FB1-E4B088415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274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AA817-8128-4C5A-B402-BB641BB6D4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64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73DE-8700-4C1C-9A2B-42592AAC78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543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70DA7-3DFB-4D8F-AF68-93C54590BC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60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DD702-A4E9-4EDD-B512-66B1ED5609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350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400F-7DAA-40F1-B447-F399DA9ACC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45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8DD2-DE72-4AFB-9859-02BACCDFF2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48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53F36-19DA-48D5-AFA1-C2DC9262C0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554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D6A9-BED1-48CA-8682-AC8D12FB8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EB304-D964-4C90-B81C-E602B8CDE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695FF-FD30-46B8-A655-379E889A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75306-101E-452E-9E33-DB5DF332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BFD38-97AC-4F90-B0BE-F71EC297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01539-6AC0-48CB-9E33-28381435B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7199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1200-2702-4AE0-A90C-938CFFC6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8DFF4-DEEC-44BD-AA39-A7986839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8244C-300D-4EF3-A482-21DC77C4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0181-80BA-41F3-9FB3-DF129304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0A9F9-F6B9-4DEE-A33C-5075E45A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9C9D4-FDB4-49F3-9CBF-172FE5380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7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32E4-6DF7-4DEE-84AC-7D77F56D6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4D3-CB4E-444F-907C-E8A894D5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92BF7-B19E-497A-805B-E862F965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26B62-1E89-4831-9D9A-079E0A7B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8AA6C-CDAF-4946-A612-65C205F5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55C45-61C2-41F2-B2CB-538A2BDF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D6390-0DF5-46BC-A831-9D22AEEF1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2241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251E-5E53-4922-B474-89F00FB4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E202-491C-4B99-9717-C8721B331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40301-F6DD-4E7B-B534-66D62B198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999FE-F0CD-43F2-B23B-C257901F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88503-A4DC-4A1B-B5B5-26AE68BB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6EAC-2CAB-41A7-97BA-FD02BE5F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025FA-61B3-42F1-AA2F-D48F792495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5699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D910-F6D8-4223-9AA8-7DE5D06B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58A49-40DD-426E-B1CA-5FACA2A68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31B81-B4A3-4B64-BD40-EBB8DC630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C8324-983F-4878-B58C-88235882F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43850-E1FA-4418-84A9-9B9612520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B0DCD-B524-454A-816A-2501BED4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6F2C4-9F0A-48E9-B34F-1FFB1562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146B70-9097-47D0-A26F-1938210E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1E013-1BEB-426E-995F-7BE5CBAC5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6186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486B-80CA-4E9C-B4A2-37E4EDBB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23F70-B542-4302-8DB1-242C242E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0D6ED-6EBA-40B1-8DF1-86EC959F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E0B19-28DD-4ADD-AD8A-1E44B7BE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B386B-55D5-46D3-9D65-4BA076D0C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652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D8D3B-3744-4952-9518-28A454C5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9381B-FB21-42FF-A39D-1C7E2680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696B-9AA8-46DE-9905-C1AB2D7E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E92A4-B785-4A2B-97A9-A1B463983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9560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EBD2-79E5-49E9-814C-7D1F9BAD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D0166-578A-47A2-822A-5533C078E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7CCAD-A25E-448D-B286-A2C3EC407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753F0-4703-486D-9B15-774D2D4E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9D58D-605C-4EBB-BD08-18EFBEEC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CC3F5-1260-4209-8D00-37DC366F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4FF62-070A-4A02-A713-D64E9D695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5649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8D08-69CD-4914-A1A2-ABFAC47A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A0CA4-ACD0-4F84-A90A-D64798030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1ABDC-174E-4EED-8DA9-A9F6C829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714E5-502D-4CE8-A7A9-C66E1591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28CF0-77EF-4CC3-A2CA-1E299CEF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561DB-8012-41C9-81D7-F7A14722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84279-E91B-463F-8BC7-C789ED921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791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9FB5-E4BD-4C25-ADE5-7CB34331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E827F-7B84-4B79-99A6-749F58841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8311A-AF78-4552-8AC4-EC4E8B8F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CA26A-ACB3-4EF1-9172-2B6A799F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C8DC4-E8BC-4BDF-BE7F-E110AD80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A37B1-08E5-49B0-8393-02013C303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0962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876B2-D09F-4A78-9210-0928F0282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02DC9-C9C7-43FC-85B4-D990BA165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4F62C-B7F1-4B55-9F4B-D2E25586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7AAF0-D359-44B0-B5A3-BA139322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85F81-2583-4EE1-81AE-84D43FB6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BF031-A39B-4C86-B2F2-DABDE526D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068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1131-5C39-4C63-9386-B0F070FC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A7BEC00-46E3-4BB4-A477-99A90A4C0D69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F8950-BF13-4144-994C-0D924174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AD31-7B8B-4E3F-9785-BBD5AD9B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F10EA-4EE9-4DF2-B0CE-EAC8BB1B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31375B-11D6-4530-82B6-5983006CA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79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4E2BA-380E-4130-A27E-39482EEC9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618D-74DD-40B8-A15B-5ADBB760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1D044477-2C81-4758-A3DE-F82418CE264F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08C79-0DF0-4032-8B93-04668170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54979-636C-4705-96EC-00A98116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0404D-AE59-4C48-B389-66C3402A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2502AA-9882-4075-BD71-8BFDE8C26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99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87C-5E50-49DC-8026-8DBEAE226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BC3D4-C265-4DBE-AD13-8CEEA0F66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47663-ED22-4DE5-B13B-DF58DF71E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A3262-052E-4D00-A411-BCFDA7BD1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BE283-D69A-40CB-B938-CA7CD407F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31785-687F-4020-B587-579420D8D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978F-0036-45B8-B99D-0E6A0CEAA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8D86A-2278-4152-9AC9-3DFF066B1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886A-EEF3-4157-8DAC-1E711D108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7154-4BED-49DC-B08B-EABD8EF15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C08FB-F134-486E-BF08-A5522A13A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E3F7D-BC58-4370-9690-DE301262E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2EB33-3D38-4F4F-94DB-C274FE41B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1015-BB4B-45F5-9E3E-4C72F0F6B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EC467-3C07-44AA-A035-AEE2DB74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AA9D-255A-4074-97E0-C9D9452DD5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DABC-2547-4E23-B738-2B443F9936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1AD2-6610-4E5A-88A9-6F110B8A67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56C9-E2D3-47CE-82FB-8BD4AF192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AEB6C-A9D6-4A28-9E28-60CFA83421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B497-B187-476D-AA2A-D5A60F7E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85B7E-30CC-4B95-B70C-78AB6FB84C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0B6BC-242E-4DD4-AF17-115A06CE65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1E416-6FFB-434C-A464-86CB2DEB8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7D448-0D61-480A-95B8-69F0F7B53C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B201A-C23A-4FDA-B775-A45F84F4F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81FD-65A9-41A9-9A1E-B8F72A20F5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AA9D-255A-4074-97E0-C9D9452DD5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DABC-2547-4E23-B738-2B443F9936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6740-0203-421D-83C5-729E133A1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1AD2-6610-4E5A-88A9-6F110B8A67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AEB6C-A9D6-4A28-9E28-60CFA83421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B497-B187-476D-AA2A-D5A60F7E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85B7E-30CC-4B95-B70C-78AB6FB84C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0B6BC-242E-4DD4-AF17-115A06CE65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1E416-6FFB-434C-A464-86CB2DEB8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7D448-0D61-480A-95B8-69F0F7B53C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B201A-C23A-4FDA-B775-A45F84F4F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81FD-65A9-41A9-9A1E-B8F72A20F5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AA9D-255A-4074-97E0-C9D9452DD5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28D81-353A-48DF-BABF-7536DF326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DABC-2547-4E23-B738-2B443F9936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1AD2-6610-4E5A-88A9-6F110B8A67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AEB6C-A9D6-4A28-9E28-60CFA83421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B497-B187-476D-AA2A-D5A60F7E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85B7E-30CC-4B95-B70C-78AB6FB84C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0B6BC-242E-4DD4-AF17-115A06CE65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1E416-6FFB-434C-A464-86CB2DEB8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7D448-0D61-480A-95B8-69F0F7B53C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B201A-C23A-4FDA-B775-A45F84F4F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81FD-65A9-41A9-9A1E-B8F72A20F5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906CB-2004-45B9-B77C-AFDA86868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AA9D-255A-4074-97E0-C9D9452DD5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DABC-2547-4E23-B738-2B443F9936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1AD2-6610-4E5A-88A9-6F110B8A67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AEB6C-A9D6-4A28-9E28-60CFA83421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B497-B187-476D-AA2A-D5A60F7EF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85B7E-30CC-4B95-B70C-78AB6FB84C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0B6BC-242E-4DD4-AF17-115A06CE65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1E416-6FFB-434C-A464-86CB2DEB8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7D448-0D61-480A-95B8-69F0F7B53C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B201A-C23A-4FDA-B775-A45F84F4F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FA5E-8975-4989-8846-A4CBC1AD1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81FD-65A9-41A9-9A1E-B8F72A20F5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7B72-AF9E-430D-AA70-20FB0BDEC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076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22AA2-CCD6-449D-B3E0-3F84000A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5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E52A-1290-40C4-90C4-2EA68D09C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374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DB933-7BCA-4673-896B-976DB548F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47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CB782-F945-4227-86A7-C91BEBE4D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834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56B9F-5829-434E-B68D-53190F506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77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DC2EE-4904-4A4C-A39F-98AD9D5C8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41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63FA-459C-4460-A44C-39608C70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0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33F84-14DB-4237-9144-7690467D4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0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87348-2F13-4142-BEFF-76BD990D2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DEFF0-18DA-49FB-8EBB-069C6E759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469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5B2D-BDE2-4439-8846-9484A6E72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75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29DD-C986-4016-AD2B-9198E8615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36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111500"/>
            <a:ext cx="7391400" cy="377825"/>
          </a:xfrm>
        </p:spPr>
        <p:txBody>
          <a:bodyPr lIns="0" tIns="0" rIns="0" bIns="0" anchor="t" anchorCtr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375525" cy="493713"/>
          </a:xfr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7185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Font typeface="Wingdings" pitchFamily="2" charset="2"/>
              <a:buChar char="§"/>
              <a:defRPr/>
            </a:lvl1pPr>
            <a:lvl2pPr marL="795338" indent="-339725">
              <a:buFont typeface="Wingdings" pitchFamily="2" charset="2"/>
              <a:buChar char="§"/>
              <a:defRPr/>
            </a:lvl2pPr>
            <a:lvl3pPr marL="1484313" indent="-457200">
              <a:buFont typeface="Wingdings" pitchFamily="2" charset="2"/>
              <a:buChar char="§"/>
              <a:defRPr/>
            </a:lvl3pPr>
            <a:lvl4pPr marL="1544638" indent="-171450">
              <a:buFont typeface="Wingdings" pitchFamily="2" charset="2"/>
              <a:buChar char="§"/>
              <a:defRPr/>
            </a:lvl4pPr>
            <a:lvl5pPr marL="2000250" indent="-1714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0316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87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2417763"/>
            <a:ext cx="4041775" cy="226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417763"/>
            <a:ext cx="4043363" cy="226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68472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748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3934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1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34080-92D7-493C-887A-602943A27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7328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783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3975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27013"/>
            <a:ext cx="2170113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7013"/>
            <a:ext cx="6361112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19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63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976533" cy="868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69429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8603362"/>
      </p:ext>
    </p:extLst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694293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294778"/>
      </p:ext>
    </p:extLst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EE59E-4427-4E2E-8300-BD576126DC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802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5F40-2A3F-4E69-B86D-7B392F5E3B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885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2C3F-931C-4A77-A9CA-C0484210BB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4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C52374B-C884-44C9-A071-7FAF25F19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1176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349E5B-CDDB-4B58-8ABF-F24BAF65B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CF1F5F-9DB0-48FD-B0F1-14F48DA82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512E17-946C-4E57-85E9-71D036FD7D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4CA41B-D8CE-4238-999E-3179A7D2C1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B2018B-100F-442B-BC29-A7A35D0926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F48DE4-D887-4916-9232-F1DF9D163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7883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1176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0EF9F51-5977-4FC9-8681-260B05A24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D3E6FEE3-AF8E-4689-BE32-E52F56B22F63}" type="slidenum">
              <a:rPr lang="en-US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D3E6FEE3-AF8E-4689-BE32-E52F56B22F63}" type="slidenum">
              <a:rPr lang="en-US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D3E6FEE3-AF8E-4689-BE32-E52F56B22F63}" type="slidenum">
              <a:rPr lang="en-US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D3E6FEE3-AF8E-4689-BE32-E52F56B22F63}" type="slidenum">
              <a:rPr lang="en-US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7451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68EACEAC-6212-44A5-A30B-38CEA50E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8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372475" cy="228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C0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5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27013"/>
            <a:ext cx="86836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C0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5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sz="1000" dirty="0">
                <a:solidFill>
                  <a:srgbClr val="003366"/>
                </a:solidFill>
              </a:rPr>
              <a:t>Jun.13.12</a:t>
            </a:r>
          </a:p>
        </p:txBody>
      </p:sp>
    </p:spTree>
    <p:extLst>
      <p:ext uri="{BB962C8B-B14F-4D97-AF65-F5344CB8AC3E}">
        <p14:creationId xmlns:p14="http://schemas.microsoft.com/office/powerpoint/2010/main" val="2105395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E61"/>
          </a:solidFill>
          <a:effectLst/>
          <a:latin typeface="+mj-lt"/>
          <a:ea typeface="ＭＳ Ｐゴシック" charset="0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514350" indent="-51435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itchFamily="2" charset="2"/>
        <a:buChar char="§"/>
        <a:defRPr sz="2600">
          <a:solidFill>
            <a:schemeClr val="tx1"/>
          </a:solidFill>
          <a:effectLst/>
          <a:latin typeface="+mn-lt"/>
          <a:ea typeface="ＭＳ Ｐゴシック" charset="0"/>
          <a:cs typeface="+mn-cs"/>
        </a:defRPr>
      </a:lvl1pPr>
      <a:lvl2pPr marL="969963" indent="-5143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68000"/>
        <a:buFont typeface="Wingdings" pitchFamily="2" charset="2"/>
        <a:buChar char="§"/>
        <a:defRPr sz="2600">
          <a:solidFill>
            <a:schemeClr val="tx1"/>
          </a:solidFill>
          <a:effectLst/>
          <a:latin typeface="+mn-lt"/>
          <a:ea typeface="ＭＳ Ｐゴシック" charset="0"/>
        </a:defRPr>
      </a:lvl2pPr>
      <a:lvl3pPr marL="1541463" indent="-5143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itchFamily="2" charset="2"/>
        <a:buChar char="§"/>
        <a:defRPr sz="2600" i="1">
          <a:solidFill>
            <a:schemeClr val="tx1"/>
          </a:solidFill>
          <a:effectLst/>
          <a:latin typeface="+mn-lt"/>
          <a:ea typeface="ＭＳ Ｐゴシック" charset="0"/>
        </a:defRPr>
      </a:lvl3pPr>
      <a:lvl4pPr marL="1830388" indent="-4572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286000" indent="-4572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4574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BA59FDBF-8B3C-427F-86A2-0D31D4677E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639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" pitchFamily="34" charset="0"/>
              </a:rPr>
              <a:t>Advancing Cell Therapies for</a:t>
            </a:r>
            <a:br>
              <a:rPr lang="en-US" sz="3200" b="1" dirty="0">
                <a:latin typeface="Arial" pitchFamily="34" charset="0"/>
              </a:rPr>
            </a:br>
            <a:r>
              <a:rPr lang="en-US" sz="3200" b="1" dirty="0">
                <a:latin typeface="Arial" pitchFamily="34" charset="0"/>
              </a:rPr>
              <a:t>Coronary Microvascular Dysfunction:</a:t>
            </a:r>
            <a:br>
              <a:rPr lang="en-US" sz="3200" b="1" dirty="0">
                <a:latin typeface="Arial" pitchFamily="34" charset="0"/>
              </a:rPr>
            </a:br>
            <a:r>
              <a:rPr lang="en-US" sz="3200" b="1" dirty="0">
                <a:latin typeface="Arial" pitchFamily="34" charset="0"/>
              </a:rPr>
              <a:t>Experts Roundtable</a:t>
            </a:r>
            <a:endParaRPr lang="en-US" sz="3200" b="1" i="1" dirty="0">
              <a:latin typeface="Arial" pitchFamily="34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09600" y="2590800"/>
            <a:ext cx="7848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0" y="2743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November 16, 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3" y="3177932"/>
            <a:ext cx="1457578" cy="1608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57" y="3177932"/>
            <a:ext cx="1356943" cy="16353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6B77B3-1DD2-4B8F-AF13-84E0D4F93022}"/>
              </a:ext>
            </a:extLst>
          </p:cNvPr>
          <p:cNvSpPr txBox="1"/>
          <p:nvPr/>
        </p:nvSpPr>
        <p:spPr>
          <a:xfrm>
            <a:off x="922158" y="1914693"/>
            <a:ext cx="681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Stable Angina: State of the Art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8A51F19-5758-47B1-97C3-A1C19668E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17" y="4172353"/>
            <a:ext cx="556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Professor of Medicine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Cardiovascular Division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Brigham &amp; Women’s Hospital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Harvard Medical Schoo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l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26610C5-C1E7-4059-9162-865BE6AE7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636" y="3410824"/>
            <a:ext cx="4079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Peter H. Stone, M.D.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276273-39C6-4070-971E-CBB7671DD83E}"/>
              </a:ext>
            </a:extLst>
          </p:cNvPr>
          <p:cNvSpPr txBox="1"/>
          <p:nvPr/>
        </p:nvSpPr>
        <p:spPr>
          <a:xfrm>
            <a:off x="2208670" y="5880586"/>
            <a:ext cx="4895892" cy="707886"/>
          </a:xfrm>
          <a:prstGeom prst="rect">
            <a:avLst/>
          </a:prstGeom>
          <a:noFill/>
          <a:ln w="25400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Disclosure: Research support from NIH,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AstraZeneca, St Jude Medical; Infraredx; </a:t>
            </a:r>
          </a:p>
        </p:txBody>
      </p:sp>
    </p:spTree>
    <p:extLst>
      <p:ext uri="{BB962C8B-B14F-4D97-AF65-F5344CB8AC3E}">
        <p14:creationId xmlns:p14="http://schemas.microsoft.com/office/powerpoint/2010/main" val="355724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828800" y="1800285"/>
            <a:ext cx="7010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β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-blocker therapy should be started and continued for 3 years in all patients with normal LV function after MI or ACS. </a:t>
            </a:r>
          </a:p>
          <a:p>
            <a:pPr algn="l"/>
            <a:endParaRPr lang="en-US" sz="2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r>
              <a:rPr lang="el-GR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β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-blocker therapy should be used in all patients with LVEF ≤40% with heart failure or prior MI, unless contraindicated.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(Documented benefit with carvedilol, metoprolol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succinate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, or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bisoprolol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) </a:t>
            </a:r>
            <a:endParaRPr lang="en-US" sz="2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2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r>
              <a:rPr lang="el-GR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β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-blockers may be considered as chronic therapy for all other patients with coronary or other vascular disease. </a:t>
            </a:r>
          </a:p>
          <a:p>
            <a:pPr algn="l"/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070821"/>
            <a:ext cx="1216025" cy="942975"/>
            <a:chOff x="1143000" y="1524000"/>
            <a:chExt cx="1216025" cy="942975"/>
          </a:xfrm>
        </p:grpSpPr>
        <p:grpSp>
          <p:nvGrpSpPr>
            <p:cNvPr id="3" name="Group 95"/>
            <p:cNvGrpSpPr>
              <a:grpSpLocks/>
            </p:cNvGrpSpPr>
            <p:nvPr/>
          </p:nvGrpSpPr>
          <p:grpSpPr bwMode="auto">
            <a:xfrm>
              <a:off x="1143000" y="1524000"/>
              <a:ext cx="1216025" cy="942975"/>
              <a:chOff x="3986" y="942"/>
              <a:chExt cx="766" cy="594"/>
            </a:xfrm>
          </p:grpSpPr>
          <p:sp>
            <p:nvSpPr>
              <p:cNvPr id="101405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406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407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408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409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410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411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412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101404" name="WordArt 949"/>
            <p:cNvSpPr>
              <a:spLocks noChangeArrowheads="1" noChangeShapeType="1" noTextEdit="1"/>
            </p:cNvSpPr>
            <p:nvPr/>
          </p:nvSpPr>
          <p:spPr bwMode="auto">
            <a:xfrm>
              <a:off x="1219200" y="1905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A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1651596"/>
            <a:ext cx="1216025" cy="942975"/>
            <a:chOff x="3810000" y="1524000"/>
            <a:chExt cx="1216025" cy="942975"/>
          </a:xfrm>
        </p:grpSpPr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3810000" y="1524000"/>
              <a:ext cx="1216025" cy="942975"/>
              <a:chOff x="3986" y="942"/>
              <a:chExt cx="766" cy="594"/>
            </a:xfrm>
          </p:grpSpPr>
          <p:sp>
            <p:nvSpPr>
              <p:cNvPr id="101395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396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397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398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399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400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401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402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101394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3886200" y="1905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B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03213" y="4754297"/>
            <a:ext cx="1216025" cy="942975"/>
            <a:chOff x="6705600" y="3810000"/>
            <a:chExt cx="1216025" cy="942975"/>
          </a:xfrm>
        </p:grpSpPr>
        <p:grpSp>
          <p:nvGrpSpPr>
            <p:cNvPr id="7" name="Group 95"/>
            <p:cNvGrpSpPr>
              <a:grpSpLocks/>
            </p:cNvGrpSpPr>
            <p:nvPr/>
          </p:nvGrpSpPr>
          <p:grpSpPr bwMode="auto">
            <a:xfrm>
              <a:off x="6705600" y="3810000"/>
              <a:ext cx="1216025" cy="942975"/>
              <a:chOff x="3986" y="942"/>
              <a:chExt cx="766" cy="594"/>
            </a:xfrm>
          </p:grpSpPr>
          <p:sp>
            <p:nvSpPr>
              <p:cNvPr id="101385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386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387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388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389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390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391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392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101384" name="Freeform 289"/>
            <p:cNvSpPr>
              <a:spLocks/>
            </p:cNvSpPr>
            <p:nvPr/>
          </p:nvSpPr>
          <p:spPr bwMode="auto">
            <a:xfrm>
              <a:off x="7391400" y="4191000"/>
              <a:ext cx="176213" cy="390525"/>
            </a:xfrm>
            <a:custGeom>
              <a:avLst/>
              <a:gdLst>
                <a:gd name="T0" fmla="*/ 2147483647 w 136"/>
                <a:gd name="T1" fmla="*/ 2147483647 h 270"/>
                <a:gd name="T2" fmla="*/ 2147483647 w 136"/>
                <a:gd name="T3" fmla="*/ 2147483647 h 270"/>
                <a:gd name="T4" fmla="*/ 2147483647 w 136"/>
                <a:gd name="T5" fmla="*/ 2147483647 h 270"/>
                <a:gd name="T6" fmla="*/ 2147483647 w 136"/>
                <a:gd name="T7" fmla="*/ 2147483647 h 270"/>
                <a:gd name="T8" fmla="*/ 2147483647 w 136"/>
                <a:gd name="T9" fmla="*/ 2147483647 h 270"/>
                <a:gd name="T10" fmla="*/ 2147483647 w 136"/>
                <a:gd name="T11" fmla="*/ 2147483647 h 270"/>
                <a:gd name="T12" fmla="*/ 2147483647 w 136"/>
                <a:gd name="T13" fmla="*/ 2147483647 h 270"/>
                <a:gd name="T14" fmla="*/ 2147483647 w 136"/>
                <a:gd name="T15" fmla="*/ 2147483647 h 270"/>
                <a:gd name="T16" fmla="*/ 2147483647 w 136"/>
                <a:gd name="T17" fmla="*/ 2147483647 h 270"/>
                <a:gd name="T18" fmla="*/ 2147483647 w 136"/>
                <a:gd name="T19" fmla="*/ 2147483647 h 270"/>
                <a:gd name="T20" fmla="*/ 2147483647 w 136"/>
                <a:gd name="T21" fmla="*/ 2147483647 h 270"/>
                <a:gd name="T22" fmla="*/ 2147483647 w 136"/>
                <a:gd name="T23" fmla="*/ 2147483647 h 270"/>
                <a:gd name="T24" fmla="*/ 0 w 136"/>
                <a:gd name="T25" fmla="*/ 2147483647 h 270"/>
                <a:gd name="T26" fmla="*/ 2147483647 w 136"/>
                <a:gd name="T27" fmla="*/ 2147483647 h 270"/>
                <a:gd name="T28" fmla="*/ 2147483647 w 136"/>
                <a:gd name="T29" fmla="*/ 2147483647 h 270"/>
                <a:gd name="T30" fmla="*/ 2147483647 w 136"/>
                <a:gd name="T31" fmla="*/ 2147483647 h 270"/>
                <a:gd name="T32" fmla="*/ 2147483647 w 136"/>
                <a:gd name="T33" fmla="*/ 2147483647 h 270"/>
                <a:gd name="T34" fmla="*/ 2147483647 w 136"/>
                <a:gd name="T35" fmla="*/ 0 h 270"/>
                <a:gd name="T36" fmla="*/ 2147483647 w 136"/>
                <a:gd name="T37" fmla="*/ 2147483647 h 270"/>
                <a:gd name="T38" fmla="*/ 2147483647 w 136"/>
                <a:gd name="T39" fmla="*/ 2147483647 h 270"/>
                <a:gd name="T40" fmla="*/ 2147483647 w 136"/>
                <a:gd name="T41" fmla="*/ 2147483647 h 270"/>
                <a:gd name="T42" fmla="*/ 2147483647 w 136"/>
                <a:gd name="T43" fmla="*/ 2147483647 h 270"/>
                <a:gd name="T44" fmla="*/ 2147483647 w 136"/>
                <a:gd name="T45" fmla="*/ 2147483647 h 270"/>
                <a:gd name="T46" fmla="*/ 2147483647 w 136"/>
                <a:gd name="T47" fmla="*/ 2147483647 h 270"/>
                <a:gd name="T48" fmla="*/ 2147483647 w 136"/>
                <a:gd name="T49" fmla="*/ 2147483647 h 270"/>
                <a:gd name="T50" fmla="*/ 2147483647 w 136"/>
                <a:gd name="T51" fmla="*/ 2147483647 h 270"/>
                <a:gd name="T52" fmla="*/ 2147483647 w 136"/>
                <a:gd name="T53" fmla="*/ 2147483647 h 270"/>
                <a:gd name="T54" fmla="*/ 2147483647 w 136"/>
                <a:gd name="T55" fmla="*/ 2147483647 h 270"/>
                <a:gd name="T56" fmla="*/ 2147483647 w 136"/>
                <a:gd name="T57" fmla="*/ 2147483647 h 270"/>
                <a:gd name="T58" fmla="*/ 2147483647 w 136"/>
                <a:gd name="T59" fmla="*/ 2147483647 h 270"/>
                <a:gd name="T60" fmla="*/ 2147483647 w 136"/>
                <a:gd name="T61" fmla="*/ 2147483647 h 270"/>
                <a:gd name="T62" fmla="*/ 2147483647 w 136"/>
                <a:gd name="T63" fmla="*/ 2147483647 h 270"/>
                <a:gd name="T64" fmla="*/ 2147483647 w 136"/>
                <a:gd name="T65" fmla="*/ 2147483647 h 270"/>
                <a:gd name="T66" fmla="*/ 2147483647 w 136"/>
                <a:gd name="T67" fmla="*/ 2147483647 h 270"/>
                <a:gd name="T68" fmla="*/ 2147483647 w 136"/>
                <a:gd name="T69" fmla="*/ 2147483647 h 270"/>
                <a:gd name="T70" fmla="*/ 2147483647 w 136"/>
                <a:gd name="T71" fmla="*/ 2147483647 h 270"/>
                <a:gd name="T72" fmla="*/ 2147483647 w 136"/>
                <a:gd name="T73" fmla="*/ 2147483647 h 270"/>
                <a:gd name="T74" fmla="*/ 2147483647 w 136"/>
                <a:gd name="T75" fmla="*/ 2147483647 h 270"/>
                <a:gd name="T76" fmla="*/ 2147483647 w 136"/>
                <a:gd name="T77" fmla="*/ 2147483647 h 270"/>
                <a:gd name="T78" fmla="*/ 2147483647 w 136"/>
                <a:gd name="T79" fmla="*/ 2147483647 h 270"/>
                <a:gd name="T80" fmla="*/ 2147483647 w 136"/>
                <a:gd name="T81" fmla="*/ 2147483647 h 270"/>
                <a:gd name="T82" fmla="*/ 2147483647 w 136"/>
                <a:gd name="T83" fmla="*/ 2147483647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270"/>
                <a:gd name="T128" fmla="*/ 136 w 136"/>
                <a:gd name="T129" fmla="*/ 270 h 2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270">
                  <a:moveTo>
                    <a:pt x="97" y="159"/>
                  </a:moveTo>
                  <a:lnTo>
                    <a:pt x="116" y="170"/>
                  </a:lnTo>
                  <a:lnTo>
                    <a:pt x="136" y="180"/>
                  </a:lnTo>
                  <a:lnTo>
                    <a:pt x="133" y="194"/>
                  </a:lnTo>
                  <a:lnTo>
                    <a:pt x="130" y="208"/>
                  </a:lnTo>
                  <a:lnTo>
                    <a:pt x="127" y="219"/>
                  </a:lnTo>
                  <a:lnTo>
                    <a:pt x="124" y="230"/>
                  </a:lnTo>
                  <a:lnTo>
                    <a:pt x="119" y="239"/>
                  </a:lnTo>
                  <a:lnTo>
                    <a:pt x="114" y="247"/>
                  </a:lnTo>
                  <a:lnTo>
                    <a:pt x="110" y="255"/>
                  </a:lnTo>
                  <a:lnTo>
                    <a:pt x="103" y="261"/>
                  </a:lnTo>
                  <a:lnTo>
                    <a:pt x="97" y="264"/>
                  </a:lnTo>
                  <a:lnTo>
                    <a:pt x="89" y="268"/>
                  </a:lnTo>
                  <a:lnTo>
                    <a:pt x="82" y="270"/>
                  </a:lnTo>
                  <a:lnTo>
                    <a:pt x="72" y="270"/>
                  </a:lnTo>
                  <a:lnTo>
                    <a:pt x="62" y="270"/>
                  </a:lnTo>
                  <a:lnTo>
                    <a:pt x="57" y="268"/>
                  </a:lnTo>
                  <a:lnTo>
                    <a:pt x="52" y="267"/>
                  </a:lnTo>
                  <a:lnTo>
                    <a:pt x="48" y="265"/>
                  </a:lnTo>
                  <a:lnTo>
                    <a:pt x="43" y="264"/>
                  </a:lnTo>
                  <a:lnTo>
                    <a:pt x="38" y="261"/>
                  </a:lnTo>
                  <a:lnTo>
                    <a:pt x="35" y="258"/>
                  </a:lnTo>
                  <a:lnTo>
                    <a:pt x="32" y="255"/>
                  </a:lnTo>
                  <a:lnTo>
                    <a:pt x="29" y="250"/>
                  </a:lnTo>
                  <a:lnTo>
                    <a:pt x="25" y="245"/>
                  </a:lnTo>
                  <a:lnTo>
                    <a:pt x="21" y="241"/>
                  </a:lnTo>
                  <a:lnTo>
                    <a:pt x="18" y="234"/>
                  </a:lnTo>
                  <a:lnTo>
                    <a:pt x="15" y="228"/>
                  </a:lnTo>
                  <a:lnTo>
                    <a:pt x="14" y="222"/>
                  </a:lnTo>
                  <a:lnTo>
                    <a:pt x="11" y="214"/>
                  </a:lnTo>
                  <a:lnTo>
                    <a:pt x="8" y="207"/>
                  </a:lnTo>
                  <a:lnTo>
                    <a:pt x="6" y="197"/>
                  </a:lnTo>
                  <a:lnTo>
                    <a:pt x="4" y="188"/>
                  </a:lnTo>
                  <a:lnTo>
                    <a:pt x="3" y="179"/>
                  </a:lnTo>
                  <a:lnTo>
                    <a:pt x="1" y="168"/>
                  </a:lnTo>
                  <a:lnTo>
                    <a:pt x="1" y="157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0" y="119"/>
                  </a:lnTo>
                  <a:lnTo>
                    <a:pt x="1" y="105"/>
                  </a:lnTo>
                  <a:lnTo>
                    <a:pt x="3" y="91"/>
                  </a:lnTo>
                  <a:lnTo>
                    <a:pt x="4" y="77"/>
                  </a:lnTo>
                  <a:lnTo>
                    <a:pt x="8" y="64"/>
                  </a:lnTo>
                  <a:lnTo>
                    <a:pt x="11" y="54"/>
                  </a:lnTo>
                  <a:lnTo>
                    <a:pt x="14" y="44"/>
                  </a:lnTo>
                  <a:lnTo>
                    <a:pt x="18" y="35"/>
                  </a:lnTo>
                  <a:lnTo>
                    <a:pt x="23" y="26"/>
                  </a:lnTo>
                  <a:lnTo>
                    <a:pt x="29" y="20"/>
                  </a:lnTo>
                  <a:lnTo>
                    <a:pt x="34" y="13"/>
                  </a:lnTo>
                  <a:lnTo>
                    <a:pt x="40" y="9"/>
                  </a:lnTo>
                  <a:lnTo>
                    <a:pt x="48" y="4"/>
                  </a:lnTo>
                  <a:lnTo>
                    <a:pt x="54" y="3"/>
                  </a:lnTo>
                  <a:lnTo>
                    <a:pt x="62" y="1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3" y="1"/>
                  </a:lnTo>
                  <a:lnTo>
                    <a:pt x="88" y="3"/>
                  </a:lnTo>
                  <a:lnTo>
                    <a:pt x="94" y="4"/>
                  </a:lnTo>
                  <a:lnTo>
                    <a:pt x="99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1" y="20"/>
                  </a:lnTo>
                  <a:lnTo>
                    <a:pt x="116" y="26"/>
                  </a:lnTo>
                  <a:lnTo>
                    <a:pt x="119" y="32"/>
                  </a:lnTo>
                  <a:lnTo>
                    <a:pt x="122" y="38"/>
                  </a:lnTo>
                  <a:lnTo>
                    <a:pt x="125" y="46"/>
                  </a:lnTo>
                  <a:lnTo>
                    <a:pt x="128" y="54"/>
                  </a:lnTo>
                  <a:lnTo>
                    <a:pt x="130" y="61"/>
                  </a:lnTo>
                  <a:lnTo>
                    <a:pt x="133" y="71"/>
                  </a:lnTo>
                  <a:lnTo>
                    <a:pt x="134" y="81"/>
                  </a:lnTo>
                  <a:lnTo>
                    <a:pt x="96" y="97"/>
                  </a:lnTo>
                  <a:lnTo>
                    <a:pt x="96" y="92"/>
                  </a:lnTo>
                  <a:lnTo>
                    <a:pt x="94" y="86"/>
                  </a:lnTo>
                  <a:lnTo>
                    <a:pt x="93" y="83"/>
                  </a:lnTo>
                  <a:lnTo>
                    <a:pt x="93" y="80"/>
                  </a:lnTo>
                  <a:lnTo>
                    <a:pt x="89" y="75"/>
                  </a:lnTo>
                  <a:lnTo>
                    <a:pt x="88" y="71"/>
                  </a:lnTo>
                  <a:lnTo>
                    <a:pt x="86" y="68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77" y="61"/>
                  </a:lnTo>
                  <a:lnTo>
                    <a:pt x="74" y="61"/>
                  </a:lnTo>
                  <a:lnTo>
                    <a:pt x="71" y="60"/>
                  </a:lnTo>
                  <a:lnTo>
                    <a:pt x="68" y="61"/>
                  </a:lnTo>
                  <a:lnTo>
                    <a:pt x="65" y="61"/>
                  </a:lnTo>
                  <a:lnTo>
                    <a:pt x="62" y="63"/>
                  </a:lnTo>
                  <a:lnTo>
                    <a:pt x="59" y="66"/>
                  </a:lnTo>
                  <a:lnTo>
                    <a:pt x="55" y="69"/>
                  </a:lnTo>
                  <a:lnTo>
                    <a:pt x="54" y="72"/>
                  </a:lnTo>
                  <a:lnTo>
                    <a:pt x="51" y="77"/>
                  </a:lnTo>
                  <a:lnTo>
                    <a:pt x="49" y="83"/>
                  </a:lnTo>
                  <a:lnTo>
                    <a:pt x="48" y="88"/>
                  </a:lnTo>
                  <a:lnTo>
                    <a:pt x="46" y="92"/>
                  </a:lnTo>
                  <a:lnTo>
                    <a:pt x="46" y="97"/>
                  </a:lnTo>
                  <a:lnTo>
                    <a:pt x="45" y="103"/>
                  </a:lnTo>
                  <a:lnTo>
                    <a:pt x="45" y="111"/>
                  </a:lnTo>
                  <a:lnTo>
                    <a:pt x="43" y="117"/>
                  </a:lnTo>
                  <a:lnTo>
                    <a:pt x="43" y="126"/>
                  </a:lnTo>
                  <a:lnTo>
                    <a:pt x="43" y="134"/>
                  </a:lnTo>
                  <a:lnTo>
                    <a:pt x="43" y="145"/>
                  </a:lnTo>
                  <a:lnTo>
                    <a:pt x="43" y="154"/>
                  </a:lnTo>
                  <a:lnTo>
                    <a:pt x="45" y="163"/>
                  </a:lnTo>
                  <a:lnTo>
                    <a:pt x="45" y="171"/>
                  </a:lnTo>
                  <a:lnTo>
                    <a:pt x="46" y="177"/>
                  </a:lnTo>
                  <a:lnTo>
                    <a:pt x="48" y="183"/>
                  </a:lnTo>
                  <a:lnTo>
                    <a:pt x="49" y="190"/>
                  </a:lnTo>
                  <a:lnTo>
                    <a:pt x="51" y="194"/>
                  </a:lnTo>
                  <a:lnTo>
                    <a:pt x="52" y="197"/>
                  </a:lnTo>
                  <a:lnTo>
                    <a:pt x="54" y="200"/>
                  </a:lnTo>
                  <a:lnTo>
                    <a:pt x="55" y="204"/>
                  </a:lnTo>
                  <a:lnTo>
                    <a:pt x="59" y="205"/>
                  </a:lnTo>
                  <a:lnTo>
                    <a:pt x="62" y="207"/>
                  </a:lnTo>
                  <a:lnTo>
                    <a:pt x="63" y="208"/>
                  </a:lnTo>
                  <a:lnTo>
                    <a:pt x="66" y="210"/>
                  </a:lnTo>
                  <a:lnTo>
                    <a:pt x="69" y="210"/>
                  </a:lnTo>
                  <a:lnTo>
                    <a:pt x="72" y="210"/>
                  </a:lnTo>
                  <a:lnTo>
                    <a:pt x="76" y="208"/>
                  </a:lnTo>
                  <a:lnTo>
                    <a:pt x="79" y="208"/>
                  </a:lnTo>
                  <a:lnTo>
                    <a:pt x="80" y="207"/>
                  </a:lnTo>
                  <a:lnTo>
                    <a:pt x="83" y="205"/>
                  </a:lnTo>
                  <a:lnTo>
                    <a:pt x="85" y="202"/>
                  </a:lnTo>
                  <a:lnTo>
                    <a:pt x="86" y="199"/>
                  </a:lnTo>
                  <a:lnTo>
                    <a:pt x="88" y="197"/>
                  </a:lnTo>
                  <a:lnTo>
                    <a:pt x="91" y="190"/>
                  </a:lnTo>
                  <a:lnTo>
                    <a:pt x="94" y="180"/>
                  </a:lnTo>
                  <a:lnTo>
                    <a:pt x="96" y="171"/>
                  </a:lnTo>
                  <a:lnTo>
                    <a:pt x="97" y="165"/>
                  </a:lnTo>
                  <a:lnTo>
                    <a:pt x="97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8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37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Guideline Based </a:t>
            </a:r>
            <a:r>
              <a:rPr lang="el-GR" sz="4000" b="1" u="sng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β</a:t>
            </a:r>
            <a:r>
              <a:rPr lang="en-US" sz="4000" b="1" u="sng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-Blocker Therapy</a:t>
            </a:r>
            <a:br>
              <a:rPr lang="en-US" sz="4000" b="1" u="sng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</a:br>
            <a:r>
              <a:rPr lang="en-US" sz="4000" b="1" i="1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Secondary Prevention</a:t>
            </a:r>
            <a:endParaRPr lang="en-US" sz="4000" b="1" u="sng" kern="1200" dirty="0">
              <a:solidFill>
                <a:schemeClr val="accent2"/>
              </a:solidFill>
              <a:latin typeface="Garamond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14600" y="63978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Fihn</a:t>
            </a:r>
            <a:r>
              <a:rPr lang="en-US" sz="1400" dirty="0">
                <a:latin typeface="Arial" pitchFamily="34" charset="0"/>
              </a:rPr>
              <a:t> SD, et al. </a:t>
            </a:r>
            <a:r>
              <a:rPr lang="en-US" sz="1400" i="1" dirty="0">
                <a:latin typeface="Arial" pitchFamily="34" charset="0"/>
              </a:rPr>
              <a:t>JACC </a:t>
            </a:r>
            <a:r>
              <a:rPr lang="en-US" sz="1400" dirty="0">
                <a:latin typeface="Arial" pitchFamily="34" charset="0"/>
              </a:rPr>
              <a:t>2012;60:e44-e164)</a:t>
            </a:r>
            <a:endParaRPr lang="en-US" sz="1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85800" y="1447800"/>
            <a:ext cx="7620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l-GR" sz="3600" b="1" u="sng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3600" b="1" u="sng" dirty="0">
                <a:latin typeface="Arial" pitchFamily="34" charset="0"/>
                <a:cs typeface="Arial" pitchFamily="34" charset="0"/>
              </a:rPr>
              <a:t>-Blockers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for Secondary Prevention of CV Disease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330431"/>
              </p:ext>
            </p:extLst>
          </p:nvPr>
        </p:nvGraphicFramePr>
        <p:xfrm>
          <a:off x="685800" y="3454400"/>
          <a:ext cx="77724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Group of Pts: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Outcome</a:t>
                      </a:r>
                      <a:endParaRPr lang="en-US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 Blockers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Relative Risk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(95% CI)</a:t>
                      </a:r>
                      <a:endParaRPr lang="en-US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1+2 Blockers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Relative Risk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ACS: Total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0.84  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(0.67-1.05)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0.72  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(0.63-0.81)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ACS:</a:t>
                      </a:r>
                      <a:r>
                        <a:rPr lang="en-US" baseline="0" dirty="0">
                          <a:latin typeface="Arial" pitchFamily="34" charset="0"/>
                          <a:cs typeface="Arial" pitchFamily="34" charset="0"/>
                        </a:rPr>
                        <a:t> Vascular Events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0.68  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(0.42-1.11)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0.74  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(0.66-0.84)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Heart Failure: Total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0.75  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(0.66-0.85)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0.74  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(0.56-0.96)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Heart Failure: Vascular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1.34  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(0.82-2.18)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0.79  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(0.61-1.03)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69534" y="6290846"/>
            <a:ext cx="4443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(de </a:t>
            </a:r>
            <a:r>
              <a:rPr lang="en-US" sz="1600" dirty="0" err="1">
                <a:latin typeface="Arial" pitchFamily="34" charset="0"/>
              </a:rPr>
              <a:t>Peuter</a:t>
            </a:r>
            <a:r>
              <a:rPr lang="en-US" sz="1600" dirty="0">
                <a:latin typeface="Arial" pitchFamily="34" charset="0"/>
              </a:rPr>
              <a:t> OR, et al. </a:t>
            </a:r>
            <a:r>
              <a:rPr lang="en-US" sz="1600" dirty="0" err="1">
                <a:latin typeface="Arial" pitchFamily="34" charset="0"/>
              </a:rPr>
              <a:t>Neth</a:t>
            </a:r>
            <a:r>
              <a:rPr lang="en-US" sz="1600" dirty="0">
                <a:latin typeface="Arial" pitchFamily="34" charset="0"/>
              </a:rPr>
              <a:t> J Med 2009;67:284)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09600" y="1524000"/>
            <a:ext cx="792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577" y="1759803"/>
            <a:ext cx="8149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itchFamily="34" charset="0"/>
              </a:rPr>
              <a:t>Meta-Analysis of Selective and Non-Selective </a:t>
            </a:r>
            <a:r>
              <a:rPr lang="el-GR" i="1" dirty="0">
                <a:latin typeface="Arial" pitchFamily="34" charset="0"/>
              </a:rPr>
              <a:t>β</a:t>
            </a:r>
            <a:r>
              <a:rPr lang="en-US" i="1" dirty="0">
                <a:latin typeface="Arial" pitchFamily="34" charset="0"/>
              </a:rPr>
              <a:t>-Blockers</a:t>
            </a:r>
          </a:p>
          <a:p>
            <a:r>
              <a:rPr lang="en-US" i="1" dirty="0">
                <a:latin typeface="Arial" pitchFamily="34" charset="0"/>
              </a:rPr>
              <a:t>33 Trials, 34,622 Patients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E760D-C5D3-47E5-B942-303A0C8BC871}"/>
              </a:ext>
            </a:extLst>
          </p:cNvPr>
          <p:cNvSpPr txBox="1"/>
          <p:nvPr/>
        </p:nvSpPr>
        <p:spPr>
          <a:xfrm>
            <a:off x="762000" y="2791767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~ 20-30% reduction in mortality and vascular events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B92B8C-F124-46FD-83F0-F32862AD9FC9}"/>
              </a:ext>
            </a:extLst>
          </p:cNvPr>
          <p:cNvSpPr/>
          <p:nvPr/>
        </p:nvSpPr>
        <p:spPr>
          <a:xfrm>
            <a:off x="4072390" y="4253948"/>
            <a:ext cx="804409" cy="1232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B00CD4-DBC8-4C54-B63C-1218B607253A}"/>
              </a:ext>
            </a:extLst>
          </p:cNvPr>
          <p:cNvSpPr/>
          <p:nvPr/>
        </p:nvSpPr>
        <p:spPr>
          <a:xfrm>
            <a:off x="6264167" y="4246657"/>
            <a:ext cx="872658" cy="16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851835" y="1550592"/>
            <a:ext cx="7239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Aspirin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75 to 162 mg daily indefinitely. </a:t>
            </a:r>
          </a:p>
          <a:p>
            <a:pPr algn="l"/>
            <a:endParaRPr lang="en-US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r>
              <a:rPr lang="en-US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Clopidogrel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is reasonable when aspirin is contraindicated.</a:t>
            </a:r>
          </a:p>
          <a:p>
            <a:pPr algn="l"/>
            <a:endParaRPr lang="en-US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Aspirin 75 to 162 mg daily and clopidogrel 75 mg daily might be reasonable in certain high-risk patients with SIHD. </a:t>
            </a:r>
          </a:p>
          <a:p>
            <a:pPr algn="l"/>
            <a:endParaRPr lang="en-US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Dipyridamole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is not recommended as antiplatelet therapy.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 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20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2000" i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2000" i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1400" b="1" i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371600"/>
            <a:ext cx="1216025" cy="942975"/>
            <a:chOff x="1143000" y="1524000"/>
            <a:chExt cx="1216025" cy="942975"/>
          </a:xfrm>
        </p:grpSpPr>
        <p:grpSp>
          <p:nvGrpSpPr>
            <p:cNvPr id="3" name="Group 95"/>
            <p:cNvGrpSpPr>
              <a:grpSpLocks/>
            </p:cNvGrpSpPr>
            <p:nvPr/>
          </p:nvGrpSpPr>
          <p:grpSpPr bwMode="auto">
            <a:xfrm>
              <a:off x="1143000" y="1524000"/>
              <a:ext cx="1216025" cy="942975"/>
              <a:chOff x="3986" y="942"/>
              <a:chExt cx="766" cy="594"/>
            </a:xfrm>
          </p:grpSpPr>
          <p:sp>
            <p:nvSpPr>
              <p:cNvPr id="98322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23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24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25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26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27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28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29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98321" name="WordArt 949"/>
            <p:cNvSpPr>
              <a:spLocks noChangeArrowheads="1" noChangeShapeType="1" noTextEdit="1"/>
            </p:cNvSpPr>
            <p:nvPr/>
          </p:nvSpPr>
          <p:spPr bwMode="auto">
            <a:xfrm>
              <a:off x="1219200" y="1905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A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1775" y="2514600"/>
            <a:ext cx="1216025" cy="942975"/>
            <a:chOff x="3810000" y="1524000"/>
            <a:chExt cx="1216025" cy="942975"/>
          </a:xfrm>
        </p:grpSpPr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3810000" y="1524000"/>
              <a:ext cx="1216025" cy="942975"/>
              <a:chOff x="3986" y="942"/>
              <a:chExt cx="766" cy="594"/>
            </a:xfrm>
          </p:grpSpPr>
          <p:sp>
            <p:nvSpPr>
              <p:cNvPr id="98312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13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14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15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16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17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18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319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98311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3886200" y="1905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B</a:t>
              </a:r>
            </a:p>
          </p:txBody>
        </p:sp>
      </p:grpSp>
      <p:sp>
        <p:nvSpPr>
          <p:cNvPr id="26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68308"/>
            <a:ext cx="83820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Guideline-Based </a:t>
            </a:r>
            <a:r>
              <a:rPr lang="en-US" sz="4000" b="1" u="sng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Antiplatelet Therapy</a:t>
            </a:r>
            <a:br>
              <a:rPr lang="en-US" sz="4000" b="1" u="sng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</a:br>
            <a:r>
              <a:rPr lang="en-US" sz="4000" b="1" i="1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Secondary Prevention</a:t>
            </a:r>
            <a:endParaRPr lang="en-US" sz="4000" b="1" u="sng" kern="1200" dirty="0">
              <a:solidFill>
                <a:schemeClr val="accent2"/>
              </a:solidFill>
              <a:latin typeface="Garamond" pitchFamily="18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228601" y="3733800"/>
            <a:ext cx="1142999" cy="866775"/>
            <a:chOff x="3810000" y="3810000"/>
            <a:chExt cx="1216025" cy="942975"/>
          </a:xfrm>
        </p:grpSpPr>
        <p:grpSp>
          <p:nvGrpSpPr>
            <p:cNvPr id="28" name="Group 95"/>
            <p:cNvGrpSpPr>
              <a:grpSpLocks/>
            </p:cNvGrpSpPr>
            <p:nvPr/>
          </p:nvGrpSpPr>
          <p:grpSpPr bwMode="auto">
            <a:xfrm>
              <a:off x="3810000" y="3810000"/>
              <a:ext cx="1216025" cy="942975"/>
              <a:chOff x="3986" y="942"/>
              <a:chExt cx="766" cy="594"/>
            </a:xfrm>
          </p:grpSpPr>
          <p:sp>
            <p:nvSpPr>
              <p:cNvPr id="30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29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4495800" y="4191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B</a:t>
              </a:r>
            </a:p>
          </p:txBody>
        </p:sp>
      </p:grp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228601" y="4953000"/>
            <a:ext cx="1143000" cy="838200"/>
            <a:chOff x="3810000" y="4953000"/>
            <a:chExt cx="1216025" cy="942975"/>
          </a:xfrm>
        </p:grpSpPr>
        <p:grpSp>
          <p:nvGrpSpPr>
            <p:cNvPr id="39" name="Group 95"/>
            <p:cNvGrpSpPr>
              <a:grpSpLocks/>
            </p:cNvGrpSpPr>
            <p:nvPr/>
          </p:nvGrpSpPr>
          <p:grpSpPr bwMode="auto">
            <a:xfrm>
              <a:off x="3810000" y="4953000"/>
              <a:ext cx="1216025" cy="942975"/>
              <a:chOff x="3986" y="942"/>
              <a:chExt cx="766" cy="594"/>
            </a:xfrm>
          </p:grpSpPr>
          <p:sp>
            <p:nvSpPr>
              <p:cNvPr id="41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2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40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4800600" y="5334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B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514600" y="63978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Fihn</a:t>
            </a:r>
            <a:r>
              <a:rPr lang="en-US" sz="1400" dirty="0">
                <a:latin typeface="Arial" pitchFamily="34" charset="0"/>
              </a:rPr>
              <a:t> SD, et al. JACC</a:t>
            </a:r>
            <a:r>
              <a:rPr lang="en-US" sz="1400" i="1" dirty="0">
                <a:latin typeface="Arial" pitchFamily="34" charset="0"/>
              </a:rPr>
              <a:t> </a:t>
            </a:r>
            <a:r>
              <a:rPr lang="en-US" sz="1400" dirty="0">
                <a:latin typeface="Arial" pitchFamily="34" charset="0"/>
              </a:rPr>
              <a:t>2012;60:e44-e164)</a:t>
            </a:r>
            <a:endParaRPr lang="en-US" sz="1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685800" y="1295400"/>
            <a:ext cx="7620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Benefit of </a:t>
            </a:r>
            <a:r>
              <a:rPr lang="en-US" sz="3600" b="1" u="sng" dirty="0">
                <a:latin typeface="Arial" pitchFamily="34" charset="0"/>
                <a:cs typeface="Arial" pitchFamily="34" charset="0"/>
              </a:rPr>
              <a:t>Antiplatelet Therapy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for Secondary Prevention of CV Disease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(non-fatal MI, non-fatal stroke, vascular death)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02" name="Picture 2" descr="http://www.bmj.com.ezp-prod1.hul.harvard.edu/highwire/filestream/402126/field_highwire_fragment_image_l/0.jpg"/>
          <p:cNvPicPr>
            <a:picLocks noChangeAspect="1" noChangeArrowheads="1"/>
          </p:cNvPicPr>
          <p:nvPr/>
        </p:nvPicPr>
        <p:blipFill>
          <a:blip r:embed="rId2" cstate="print"/>
          <a:srcRect t="945" r="58095"/>
          <a:stretch>
            <a:fillRect/>
          </a:stretch>
        </p:blipFill>
        <p:spPr bwMode="auto">
          <a:xfrm>
            <a:off x="1098429" y="1981200"/>
            <a:ext cx="3657600" cy="4086524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83884" y="6400800"/>
            <a:ext cx="500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</a:rPr>
              <a:t>(Antithrombotic Trialists’ Collaboration. BMJ 2002;324:71-86)</a:t>
            </a:r>
          </a:p>
        </p:txBody>
      </p:sp>
      <p:pic>
        <p:nvPicPr>
          <p:cNvPr id="5" name="Picture 2" descr="http://www.bmj.com.ezp-prod1.hul.harvard.edu/highwire/filestream/402126/field_highwire_fragment_image_l/0.jpg"/>
          <p:cNvPicPr>
            <a:picLocks noChangeAspect="1" noChangeArrowheads="1"/>
          </p:cNvPicPr>
          <p:nvPr/>
        </p:nvPicPr>
        <p:blipFill>
          <a:blip r:embed="rId2" cstate="print"/>
          <a:srcRect l="54286" t="252" r="7912"/>
          <a:stretch>
            <a:fillRect/>
          </a:stretch>
        </p:blipFill>
        <p:spPr bwMode="auto">
          <a:xfrm>
            <a:off x="4679829" y="1981200"/>
            <a:ext cx="3276600" cy="4086523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65829" y="25812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Arial" pitchFamily="34" charset="0"/>
              </a:rPr>
              <a:t>25%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5829" y="2983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Arial" pitchFamily="34" charset="0"/>
              </a:rPr>
              <a:t>30%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5829" y="3364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Arial" pitchFamily="34" charset="0"/>
              </a:rPr>
              <a:t>22%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2210" y="3745468"/>
            <a:ext cx="6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Arial" pitchFamily="34" charset="0"/>
              </a:rPr>
              <a:t>11%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5829" y="4202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Arial" pitchFamily="34" charset="0"/>
              </a:rPr>
              <a:t>26%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5829" y="4583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Arial" pitchFamily="34" charset="0"/>
              </a:rPr>
              <a:t>25%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5829" y="4964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Arial" pitchFamily="34" charset="0"/>
              </a:rPr>
              <a:t>22%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0657" y="196170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Arial" pitchFamily="34" charset="0"/>
              </a:rPr>
              <a:t>% Odds</a:t>
            </a:r>
          </a:p>
          <a:p>
            <a:r>
              <a:rPr lang="en-US" sz="1600" b="1" u="sng" dirty="0">
                <a:solidFill>
                  <a:schemeClr val="bg2"/>
                </a:solidFill>
                <a:latin typeface="Arial" pitchFamily="34" charset="0"/>
              </a:rPr>
              <a:t>Reduction</a:t>
            </a: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609600" y="1752600"/>
            <a:ext cx="792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6800" y="4984898"/>
            <a:ext cx="6705600" cy="425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905000" y="2352794"/>
            <a:ext cx="70104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ACE inhibitor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(or </a:t>
            </a:r>
            <a:r>
              <a:rPr lang="en-US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ARB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if ACEI intolerant) should be prescribed in all patients with SIHD who also have hypertension, diabetes mellitus, LVEF ≤40%, or CKD, unless contraindicated. </a:t>
            </a:r>
          </a:p>
          <a:p>
            <a:pPr algn="l"/>
            <a:endParaRPr lang="en-US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r>
              <a:rPr lang="en-US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ACE inhibitor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(or </a:t>
            </a:r>
            <a:r>
              <a:rPr lang="en-US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ARB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if ACEI intolerant) is reasonable in patients with both SIHD and other vascular disease (vascular protection).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 </a:t>
            </a:r>
          </a:p>
          <a:p>
            <a:pPr algn="l"/>
            <a:endParaRPr lang="en-US" sz="1400" b="1" i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1775" y="2333625"/>
            <a:ext cx="1216025" cy="942975"/>
            <a:chOff x="1143000" y="1524000"/>
            <a:chExt cx="1216025" cy="942975"/>
          </a:xfrm>
        </p:grpSpPr>
        <p:grpSp>
          <p:nvGrpSpPr>
            <p:cNvPr id="3" name="Group 95"/>
            <p:cNvGrpSpPr>
              <a:grpSpLocks/>
            </p:cNvGrpSpPr>
            <p:nvPr/>
          </p:nvGrpSpPr>
          <p:grpSpPr bwMode="auto">
            <a:xfrm>
              <a:off x="1143000" y="1524000"/>
              <a:ext cx="1216025" cy="942975"/>
              <a:chOff x="3986" y="942"/>
              <a:chExt cx="766" cy="594"/>
            </a:xfrm>
          </p:grpSpPr>
          <p:sp>
            <p:nvSpPr>
              <p:cNvPr id="103442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3443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3444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3445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3446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3447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3448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3449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103441" name="WordArt 949"/>
            <p:cNvSpPr>
              <a:spLocks noChangeArrowheads="1" noChangeShapeType="1" noTextEdit="1"/>
            </p:cNvSpPr>
            <p:nvPr/>
          </p:nvSpPr>
          <p:spPr bwMode="auto">
            <a:xfrm>
              <a:off x="1219200" y="1905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A</a:t>
              </a:r>
            </a:p>
          </p:txBody>
        </p:sp>
      </p:grpSp>
      <p:sp>
        <p:nvSpPr>
          <p:cNvPr id="15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3820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Guideline-Based </a:t>
            </a:r>
            <a:r>
              <a:rPr lang="en-US" sz="4000" b="1" u="sng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Renin-Angiotensin-Aldosterone Blocker Therapy</a:t>
            </a:r>
            <a:br>
              <a:rPr lang="en-US" sz="4000" b="1" u="sng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</a:br>
            <a:r>
              <a:rPr lang="en-US" sz="4000" b="1" i="1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Secondary Prevention</a:t>
            </a:r>
            <a:endParaRPr lang="en-US" sz="4000" b="1" u="sng" kern="1200" dirty="0">
              <a:solidFill>
                <a:schemeClr val="accent2"/>
              </a:solidFill>
              <a:latin typeface="Garamond" pitchFamily="18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228601" y="3933825"/>
            <a:ext cx="1142999" cy="866775"/>
            <a:chOff x="3810000" y="2667000"/>
            <a:chExt cx="1216025" cy="942975"/>
          </a:xfrm>
        </p:grpSpPr>
        <p:grpSp>
          <p:nvGrpSpPr>
            <p:cNvPr id="27" name="Group 95"/>
            <p:cNvGrpSpPr>
              <a:grpSpLocks/>
            </p:cNvGrpSpPr>
            <p:nvPr/>
          </p:nvGrpSpPr>
          <p:grpSpPr bwMode="auto">
            <a:xfrm>
              <a:off x="3810000" y="2667000"/>
              <a:ext cx="1216025" cy="942975"/>
              <a:chOff x="3986" y="942"/>
              <a:chExt cx="766" cy="594"/>
            </a:xfrm>
          </p:grpSpPr>
          <p:sp>
            <p:nvSpPr>
              <p:cNvPr id="29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28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4191000" y="3048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B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514600" y="63978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Fihn</a:t>
            </a:r>
            <a:r>
              <a:rPr lang="en-US" sz="1400" dirty="0">
                <a:latin typeface="Arial" pitchFamily="34" charset="0"/>
              </a:rPr>
              <a:t> SD, et al. JACC</a:t>
            </a:r>
            <a:r>
              <a:rPr lang="en-US" sz="1400" i="1" dirty="0">
                <a:latin typeface="Arial" pitchFamily="34" charset="0"/>
              </a:rPr>
              <a:t> </a:t>
            </a:r>
            <a:r>
              <a:rPr lang="en-US" sz="1400" dirty="0">
                <a:latin typeface="Arial" pitchFamily="34" charset="0"/>
              </a:rPr>
              <a:t>2012;60:e44-e164)</a:t>
            </a:r>
            <a:endParaRPr lang="en-US" sz="1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85800" y="1981200"/>
            <a:ext cx="7620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Benefit of ACEI for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Secondary Prevention of CV Disease</a:t>
            </a:r>
          </a:p>
        </p:txBody>
      </p:sp>
      <p:pic>
        <p:nvPicPr>
          <p:cNvPr id="7" name="Picture 2" descr="http://origin-ars.els-cdn.com.ezp-prod1.hul.harvard.edu/content/image/1-s2.0-S0735109706002944-gr2.gif"/>
          <p:cNvPicPr>
            <a:picLocks noChangeAspect="1" noChangeArrowheads="1"/>
          </p:cNvPicPr>
          <p:nvPr/>
        </p:nvPicPr>
        <p:blipFill>
          <a:blip r:embed="rId2" cstate="print"/>
          <a:srcRect t="2240" r="13603" b="73422"/>
          <a:stretch>
            <a:fillRect/>
          </a:stretch>
        </p:blipFill>
        <p:spPr bwMode="auto">
          <a:xfrm>
            <a:off x="326066" y="2234453"/>
            <a:ext cx="7162800" cy="2438400"/>
          </a:xfrm>
          <a:prstGeom prst="rect">
            <a:avLst/>
          </a:prstGeom>
          <a:noFill/>
        </p:spPr>
      </p:pic>
      <p:pic>
        <p:nvPicPr>
          <p:cNvPr id="401410" name="Picture 2" descr="http://origin-ars.els-cdn.com.ezp-prod1.hul.harvard.edu/content/image/1-s2.0-S0735109706002944-gr2.gif"/>
          <p:cNvPicPr>
            <a:picLocks noChangeAspect="1" noChangeArrowheads="1"/>
          </p:cNvPicPr>
          <p:nvPr/>
        </p:nvPicPr>
        <p:blipFill>
          <a:blip r:embed="rId2" cstate="print"/>
          <a:srcRect t="75256" r="12083"/>
          <a:stretch>
            <a:fillRect/>
          </a:stretch>
        </p:blipFill>
        <p:spPr bwMode="auto">
          <a:xfrm>
            <a:off x="319141" y="3877203"/>
            <a:ext cx="7322125" cy="2490375"/>
          </a:xfrm>
          <a:prstGeom prst="rect">
            <a:avLst/>
          </a:prstGeom>
          <a:noFill/>
        </p:spPr>
      </p:pic>
      <p:pic>
        <p:nvPicPr>
          <p:cNvPr id="8" name="Picture 2" descr="http://origin-ars.els-cdn.com.ezp-prod1.hul.harvard.edu/content/image/1-s2.0-S0735109706002944-gr2.gif"/>
          <p:cNvPicPr>
            <a:picLocks noChangeAspect="1" noChangeArrowheads="1"/>
          </p:cNvPicPr>
          <p:nvPr/>
        </p:nvPicPr>
        <p:blipFill>
          <a:blip r:embed="rId2" cstate="print"/>
          <a:srcRect l="78125" t="2240" r="4436" b="79437"/>
          <a:stretch>
            <a:fillRect/>
          </a:stretch>
        </p:blipFill>
        <p:spPr bwMode="auto">
          <a:xfrm>
            <a:off x="6195466" y="2227528"/>
            <a:ext cx="1445800" cy="1835725"/>
          </a:xfrm>
          <a:prstGeom prst="rect">
            <a:avLst/>
          </a:prstGeom>
          <a:noFill/>
        </p:spPr>
      </p:pic>
      <p:pic>
        <p:nvPicPr>
          <p:cNvPr id="9" name="Picture 2" descr="http://origin-ars.els-cdn.com.ezp-prod1.hul.harvard.edu/content/image/1-s2.0-S0735109706002944-gr2.gif"/>
          <p:cNvPicPr>
            <a:picLocks noChangeAspect="1" noChangeArrowheads="1"/>
          </p:cNvPicPr>
          <p:nvPr/>
        </p:nvPicPr>
        <p:blipFill>
          <a:blip r:embed="rId2" cstate="print"/>
          <a:srcRect l="77140" t="75256" r="3076"/>
          <a:stretch>
            <a:fillRect/>
          </a:stretch>
        </p:blipFill>
        <p:spPr bwMode="auto">
          <a:xfrm>
            <a:off x="5993566" y="3868303"/>
            <a:ext cx="1647700" cy="2490375"/>
          </a:xfrm>
          <a:prstGeom prst="rect">
            <a:avLst/>
          </a:prstGeom>
          <a:noFill/>
        </p:spPr>
      </p:pic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762000" y="1345893"/>
            <a:ext cx="7848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17698" y="6487633"/>
            <a:ext cx="3752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(Al-</a:t>
            </a:r>
            <a:r>
              <a:rPr lang="en-US" sz="1600" dirty="0" err="1">
                <a:latin typeface="Arial" pitchFamily="34" charset="0"/>
              </a:rPr>
              <a:t>Mallah</a:t>
            </a:r>
            <a:r>
              <a:rPr lang="en-US" sz="1600" dirty="0">
                <a:latin typeface="Arial" pitchFamily="34" charset="0"/>
              </a:rPr>
              <a:t>, et al. JACC 2006;47:1576)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066" y="3837253"/>
            <a:ext cx="3048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5086" y="2227528"/>
            <a:ext cx="1840247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b="1" u="sng" dirty="0">
                <a:solidFill>
                  <a:schemeClr val="bg2"/>
                </a:solidFill>
                <a:latin typeface="Arial" pitchFamily="34" charset="0"/>
              </a:rPr>
              <a:t>Cardiovascular Death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498" y="3955184"/>
            <a:ext cx="1668727" cy="215444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b="1" u="sng" dirty="0">
                <a:solidFill>
                  <a:schemeClr val="bg2"/>
                </a:solidFill>
                <a:latin typeface="Arial" pitchFamily="34" charset="0"/>
              </a:rPr>
              <a:t>Non-Fatal MI </a:t>
            </a:r>
            <a:r>
              <a:rPr lang="en-US" sz="1400" b="1" dirty="0">
                <a:solidFill>
                  <a:schemeClr val="bg2"/>
                </a:solidFill>
                <a:latin typeface="Arial" pitchFamily="34" charset="0"/>
              </a:rPr>
              <a:t>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30530" y="1417670"/>
            <a:ext cx="9290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itchFamily="34" charset="0"/>
              </a:rPr>
              <a:t>Meta-Analysis of RCTs of Patients with </a:t>
            </a:r>
            <a:r>
              <a:rPr lang="en-US" b="1" i="1" u="sng" dirty="0">
                <a:latin typeface="Arial" pitchFamily="34" charset="0"/>
              </a:rPr>
              <a:t>CAD and Preserved LVEF</a:t>
            </a:r>
          </a:p>
          <a:p>
            <a:r>
              <a:rPr lang="en-US" i="1" dirty="0">
                <a:latin typeface="Arial" pitchFamily="34" charset="0"/>
              </a:rPr>
              <a:t>6 Trials with 33,500 Patients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52990" y="5726203"/>
            <a:ext cx="3005951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i="1" dirty="0">
                <a:latin typeface="Arial" pitchFamily="34" charset="0"/>
              </a:rPr>
              <a:t>17%    </a:t>
            </a:r>
            <a:r>
              <a:rPr lang="en-US" i="1" dirty="0">
                <a:latin typeface="Arial" pitchFamily="34" charset="0"/>
              </a:rPr>
              <a:t>CV Death</a:t>
            </a:r>
          </a:p>
          <a:p>
            <a:pPr algn="l"/>
            <a:r>
              <a:rPr lang="en-US" b="1" i="1" dirty="0">
                <a:latin typeface="Arial" pitchFamily="34" charset="0"/>
              </a:rPr>
              <a:t>16%</a:t>
            </a:r>
            <a:r>
              <a:rPr lang="en-US" i="1" dirty="0">
                <a:latin typeface="Arial" pitchFamily="34" charset="0"/>
              </a:rPr>
              <a:t>    Non-Fatal MI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856231" y="5856767"/>
            <a:ext cx="152400" cy="228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Down Arrow 17"/>
          <p:cNvSpPr/>
          <p:nvPr/>
        </p:nvSpPr>
        <p:spPr>
          <a:xfrm>
            <a:off x="6854462" y="6218270"/>
            <a:ext cx="152400" cy="228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/>
          <p:cNvSpPr/>
          <p:nvPr/>
        </p:nvSpPr>
        <p:spPr>
          <a:xfrm>
            <a:off x="340256" y="3668233"/>
            <a:ext cx="7162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3161" y="5419064"/>
            <a:ext cx="7162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3" name="Rectangle 2"/>
          <p:cNvSpPr>
            <a:spLocks noChangeArrowheads="1"/>
          </p:cNvSpPr>
          <p:nvPr/>
        </p:nvSpPr>
        <p:spPr bwMode="auto">
          <a:xfrm>
            <a:off x="152400" y="23191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 i="1" dirty="0">
                <a:solidFill>
                  <a:schemeClr val="tx2"/>
                </a:solidFill>
                <a:latin typeface="Arial" pitchFamily="34" charset="0"/>
              </a:rPr>
              <a:t>Treatment of Symptoms (Angina): </a:t>
            </a:r>
            <a:r>
              <a:rPr lang="en-US" sz="3400" dirty="0">
                <a:solidFill>
                  <a:schemeClr val="tx2"/>
                </a:solidFill>
                <a:latin typeface="Arial" pitchFamily="34" charset="0"/>
              </a:rPr>
              <a:t>Determinants of Myocardial O</a:t>
            </a:r>
            <a:r>
              <a:rPr lang="en-US" sz="3400" baseline="-25000" dirty="0">
                <a:solidFill>
                  <a:schemeClr val="tx2"/>
                </a:solidFill>
                <a:latin typeface="Arial" pitchFamily="34" charset="0"/>
              </a:rPr>
              <a:t>2</a:t>
            </a:r>
            <a:r>
              <a:rPr lang="en-US" sz="3400" dirty="0">
                <a:solidFill>
                  <a:schemeClr val="tx2"/>
                </a:solidFill>
                <a:latin typeface="Arial" pitchFamily="34" charset="0"/>
              </a:rPr>
              <a:t> Supply:Demand Balance</a:t>
            </a:r>
          </a:p>
        </p:txBody>
      </p:sp>
      <p:sp>
        <p:nvSpPr>
          <p:cNvPr id="73744" name="Line 15"/>
          <p:cNvSpPr>
            <a:spLocks noChangeShapeType="1"/>
          </p:cNvSpPr>
          <p:nvPr/>
        </p:nvSpPr>
        <p:spPr bwMode="auto">
          <a:xfrm>
            <a:off x="762000" y="1638624"/>
            <a:ext cx="7848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5" name="Text Box 13"/>
          <p:cNvSpPr txBox="1">
            <a:spLocks noChangeArrowheads="1"/>
          </p:cNvSpPr>
          <p:nvPr/>
        </p:nvSpPr>
        <p:spPr bwMode="auto">
          <a:xfrm>
            <a:off x="304800" y="3657600"/>
            <a:ext cx="36479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latin typeface="Arial" pitchFamily="34" charset="0"/>
              </a:rPr>
              <a:t> Heart Rate</a:t>
            </a:r>
          </a:p>
          <a:p>
            <a:pPr algn="l">
              <a:buFontTx/>
              <a:buChar char="•"/>
            </a:pPr>
            <a:r>
              <a:rPr lang="en-US" dirty="0">
                <a:latin typeface="Arial" pitchFamily="34" charset="0"/>
              </a:rPr>
              <a:t> Contractility</a:t>
            </a:r>
          </a:p>
          <a:p>
            <a:pPr algn="l">
              <a:buFontTx/>
              <a:buChar char="•"/>
            </a:pPr>
            <a:r>
              <a:rPr lang="en-US" dirty="0">
                <a:latin typeface="Arial" pitchFamily="34" charset="0"/>
              </a:rPr>
              <a:t> Ventricular Wall Tension</a:t>
            </a:r>
          </a:p>
          <a:p>
            <a:pPr algn="l"/>
            <a:r>
              <a:rPr lang="en-US" dirty="0">
                <a:latin typeface="Arial" pitchFamily="34" charset="0"/>
              </a:rPr>
              <a:t>   - Preload</a:t>
            </a:r>
          </a:p>
          <a:p>
            <a:pPr algn="l"/>
            <a:r>
              <a:rPr lang="en-US" dirty="0">
                <a:latin typeface="Arial" pitchFamily="34" charset="0"/>
              </a:rPr>
              <a:t>   - Afterload</a:t>
            </a:r>
          </a:p>
        </p:txBody>
      </p:sp>
      <p:sp>
        <p:nvSpPr>
          <p:cNvPr id="73746" name="TextBox 20"/>
          <p:cNvSpPr txBox="1">
            <a:spLocks noChangeArrowheads="1"/>
          </p:cNvSpPr>
          <p:nvPr/>
        </p:nvSpPr>
        <p:spPr bwMode="auto">
          <a:xfrm>
            <a:off x="381000" y="3048000"/>
            <a:ext cx="2114681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i="1" dirty="0">
                <a:latin typeface="Arial" pitchFamily="34" charset="0"/>
              </a:rPr>
              <a:t>O</a:t>
            </a:r>
            <a:r>
              <a:rPr lang="en-US" sz="2800" b="1" i="1" baseline="-25000" dirty="0">
                <a:latin typeface="Arial" pitchFamily="34" charset="0"/>
              </a:rPr>
              <a:t>2</a:t>
            </a:r>
            <a:r>
              <a:rPr lang="en-US" sz="2800" b="1" i="1" dirty="0">
                <a:latin typeface="Arial" pitchFamily="34" charset="0"/>
              </a:rPr>
              <a:t> Demand</a:t>
            </a: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5768165" y="3615068"/>
            <a:ext cx="3429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latin typeface="Arial" pitchFamily="34" charset="0"/>
              </a:rPr>
              <a:t> Diastolic blood flow</a:t>
            </a:r>
          </a:p>
          <a:p>
            <a:pPr algn="l">
              <a:buFontTx/>
              <a:buChar char="•"/>
            </a:pPr>
            <a:r>
              <a:rPr lang="en-US" dirty="0">
                <a:latin typeface="Arial" pitchFamily="34" charset="0"/>
              </a:rPr>
              <a:t> Resistances</a:t>
            </a:r>
          </a:p>
          <a:p>
            <a:pPr algn="l"/>
            <a:r>
              <a:rPr lang="en-US" dirty="0">
                <a:latin typeface="Arial" pitchFamily="34" charset="0"/>
              </a:rPr>
              <a:t>    - Regulation</a:t>
            </a:r>
          </a:p>
          <a:p>
            <a:pPr algn="l"/>
            <a:r>
              <a:rPr lang="en-US" dirty="0">
                <a:latin typeface="Arial" pitchFamily="34" charset="0"/>
              </a:rPr>
              <a:t>    - Metabolic control</a:t>
            </a:r>
          </a:p>
          <a:p>
            <a:pPr algn="l"/>
            <a:r>
              <a:rPr lang="en-US" dirty="0">
                <a:latin typeface="Arial" pitchFamily="34" charset="0"/>
              </a:rPr>
              <a:t>    - Endothelial function</a:t>
            </a:r>
          </a:p>
          <a:p>
            <a:pPr algn="l"/>
            <a:r>
              <a:rPr lang="en-US" dirty="0">
                <a:latin typeface="Arial" pitchFamily="34" charset="0"/>
              </a:rPr>
              <a:t>    - </a:t>
            </a:r>
            <a:r>
              <a:rPr lang="en-US" dirty="0" err="1">
                <a:latin typeface="Arial" pitchFamily="34" charset="0"/>
              </a:rPr>
              <a:t>Myogenic</a:t>
            </a:r>
            <a:r>
              <a:rPr lang="en-US" dirty="0">
                <a:latin typeface="Arial" pitchFamily="34" charset="0"/>
              </a:rPr>
              <a:t>/</a:t>
            </a:r>
          </a:p>
          <a:p>
            <a:pPr algn="l"/>
            <a:r>
              <a:rPr lang="en-US" dirty="0">
                <a:latin typeface="Arial" pitchFamily="34" charset="0"/>
              </a:rPr>
              <a:t>      extravascular</a:t>
            </a:r>
          </a:p>
          <a:p>
            <a:pPr algn="l"/>
            <a:r>
              <a:rPr lang="en-US" dirty="0">
                <a:latin typeface="Arial" pitchFamily="34" charset="0"/>
              </a:rPr>
              <a:t>      compression</a:t>
            </a:r>
          </a:p>
        </p:txBody>
      </p:sp>
      <p:sp>
        <p:nvSpPr>
          <p:cNvPr id="73750" name="TextBox 21"/>
          <p:cNvSpPr txBox="1">
            <a:spLocks noChangeArrowheads="1"/>
          </p:cNvSpPr>
          <p:nvPr/>
        </p:nvSpPr>
        <p:spPr bwMode="auto">
          <a:xfrm>
            <a:off x="6107533" y="3026734"/>
            <a:ext cx="1893467" cy="52322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i="1" dirty="0">
                <a:latin typeface="Arial" pitchFamily="34" charset="0"/>
              </a:rPr>
              <a:t>O</a:t>
            </a:r>
            <a:r>
              <a:rPr lang="en-US" sz="2800" b="1" i="1" baseline="-25000" dirty="0">
                <a:latin typeface="Arial" pitchFamily="34" charset="0"/>
              </a:rPr>
              <a:t>2</a:t>
            </a:r>
            <a:r>
              <a:rPr lang="en-US" sz="2800" b="1" i="1" dirty="0">
                <a:latin typeface="Arial" pitchFamily="34" charset="0"/>
              </a:rPr>
              <a:t> Supply</a:t>
            </a:r>
          </a:p>
        </p:txBody>
      </p:sp>
      <p:pic>
        <p:nvPicPr>
          <p:cNvPr id="73751" name="Picture 6" descr="http://4.bp.blogspot.com/-bmvp5mNWSH8/TyLPw-eaFTI/AAAAAAAAJBI/qOpeU85S5rY/s1600/balance-weight-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67171"/>
            <a:ext cx="32004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752600" y="1564242"/>
            <a:ext cx="6934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sz="22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β</a:t>
            </a:r>
            <a:r>
              <a:rPr lang="en-US" sz="22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-blockers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should be prescribed as initial therapy.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</a:t>
            </a:r>
          </a:p>
          <a:p>
            <a:pPr algn="l"/>
            <a:endParaRPr lang="en-US" sz="2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r>
              <a:rPr lang="en-US" sz="22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Ca</a:t>
            </a:r>
            <a:r>
              <a:rPr lang="en-US" sz="2200" b="1" u="sng" baseline="30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++</a:t>
            </a:r>
            <a:r>
              <a:rPr lang="en-US" sz="22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-channel blockers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or </a:t>
            </a:r>
            <a:r>
              <a:rPr lang="en-US" sz="22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long-acting nitrates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should be prescribed when </a:t>
            </a:r>
            <a:r>
              <a:rPr lang="el-GR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β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-blockers are contraindicated or cause unacceptable side effects</a:t>
            </a:r>
          </a:p>
          <a:p>
            <a:pPr algn="l"/>
            <a:endParaRPr lang="en-US" sz="2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2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r>
              <a:rPr lang="en-US" sz="22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Ca</a:t>
            </a:r>
            <a:r>
              <a:rPr lang="en-US" sz="2200" b="1" u="sng" baseline="30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++</a:t>
            </a:r>
            <a:r>
              <a:rPr lang="en-US" sz="22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-channel blockers or long-acting nitrates, in combination with </a:t>
            </a:r>
            <a:r>
              <a:rPr lang="el-GR" sz="22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β</a:t>
            </a:r>
            <a:r>
              <a:rPr lang="en-US" sz="22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-blockers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, should be prescribed when initial treatment with </a:t>
            </a:r>
            <a:r>
              <a:rPr lang="el-GR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β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-blockers is unsuccessful.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20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343025"/>
            <a:ext cx="1216025" cy="942975"/>
            <a:chOff x="3810000" y="1524000"/>
            <a:chExt cx="1216025" cy="942975"/>
          </a:xfrm>
        </p:grpSpPr>
        <p:grpSp>
          <p:nvGrpSpPr>
            <p:cNvPr id="3" name="Group 95"/>
            <p:cNvGrpSpPr>
              <a:grpSpLocks/>
            </p:cNvGrpSpPr>
            <p:nvPr/>
          </p:nvGrpSpPr>
          <p:grpSpPr bwMode="auto">
            <a:xfrm>
              <a:off x="3810000" y="1524000"/>
              <a:ext cx="1216025" cy="942975"/>
              <a:chOff x="3986" y="942"/>
              <a:chExt cx="766" cy="594"/>
            </a:xfrm>
          </p:grpSpPr>
          <p:sp>
            <p:nvSpPr>
              <p:cNvPr id="113693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94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95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96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97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98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99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700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113692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3886200" y="1905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B</a:t>
              </a:r>
            </a:p>
          </p:txBody>
        </p:sp>
      </p:grpSp>
      <p:sp>
        <p:nvSpPr>
          <p:cNvPr id="15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Guideline-Based Anti-Ischemic Medications </a:t>
            </a:r>
            <a:r>
              <a:rPr lang="en-US" sz="4000" b="1" i="1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for Angina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2438400"/>
            <a:ext cx="1216025" cy="942975"/>
            <a:chOff x="3810000" y="1524000"/>
            <a:chExt cx="1216025" cy="942975"/>
          </a:xfrm>
        </p:grpSpPr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3810000" y="1524000"/>
              <a:ext cx="1216025" cy="942975"/>
              <a:chOff x="3986" y="942"/>
              <a:chExt cx="766" cy="594"/>
            </a:xfrm>
          </p:grpSpPr>
          <p:sp>
            <p:nvSpPr>
              <p:cNvPr id="113683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84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85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86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87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88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89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90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113682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3886200" y="1905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B</a:t>
              </a: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31775" y="4038600"/>
            <a:ext cx="1216025" cy="942975"/>
            <a:chOff x="3810000" y="1524000"/>
            <a:chExt cx="1216025" cy="942975"/>
          </a:xfrm>
        </p:grpSpPr>
        <p:grpSp>
          <p:nvGrpSpPr>
            <p:cNvPr id="7" name="Group 95"/>
            <p:cNvGrpSpPr>
              <a:grpSpLocks/>
            </p:cNvGrpSpPr>
            <p:nvPr/>
          </p:nvGrpSpPr>
          <p:grpSpPr bwMode="auto">
            <a:xfrm>
              <a:off x="3810000" y="1524000"/>
              <a:ext cx="1216025" cy="942975"/>
              <a:chOff x="3986" y="942"/>
              <a:chExt cx="766" cy="594"/>
            </a:xfrm>
          </p:grpSpPr>
          <p:sp>
            <p:nvSpPr>
              <p:cNvPr id="113673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74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75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76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77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78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79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80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113672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3886200" y="1905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B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685800" y="1295400"/>
            <a:ext cx="7620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514600" y="63978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Fihn</a:t>
            </a:r>
            <a:r>
              <a:rPr lang="en-US" sz="1400" dirty="0">
                <a:latin typeface="Arial" pitchFamily="34" charset="0"/>
              </a:rPr>
              <a:t> SD, et al. JACC</a:t>
            </a:r>
            <a:r>
              <a:rPr lang="en-US" sz="1400" i="1" dirty="0">
                <a:latin typeface="Arial" pitchFamily="34" charset="0"/>
              </a:rPr>
              <a:t> </a:t>
            </a:r>
            <a:r>
              <a:rPr lang="en-US" sz="1400" dirty="0">
                <a:latin typeface="Arial" pitchFamily="34" charset="0"/>
              </a:rPr>
              <a:t>2012;60:e44-e164)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777404" y="1719665"/>
            <a:ext cx="6934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Sublingual </a:t>
            </a:r>
            <a:r>
              <a:rPr lang="en-US" sz="20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NTG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or spray for immediate relief of angina.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Long-acting </a:t>
            </a:r>
            <a:r>
              <a:rPr lang="en-US" sz="20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verapamil or diltiazem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instead of a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β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-blocker as initial therapy is reasonable. </a:t>
            </a:r>
          </a:p>
          <a:p>
            <a:pPr algn="l"/>
            <a:endParaRPr lang="en-US" sz="18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7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endParaRPr lang="en-US" sz="9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r>
              <a:rPr lang="en-US" sz="2000" b="1" u="sng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Ranolazine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can be useful as a substitute for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β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-blockers if initial treatment with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β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-blockers leads to unacceptable side effects, is ineffective or is contraindicated. 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Ranolazine in combination with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β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-blockers can be useful when initial treatment with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β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-blockers is not successful.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1" y="2475607"/>
            <a:ext cx="1066800" cy="957146"/>
            <a:chOff x="3810000" y="2667000"/>
            <a:chExt cx="1216025" cy="942975"/>
          </a:xfrm>
        </p:grpSpPr>
        <p:grpSp>
          <p:nvGrpSpPr>
            <p:cNvPr id="3" name="Group 95"/>
            <p:cNvGrpSpPr>
              <a:grpSpLocks/>
            </p:cNvGrpSpPr>
            <p:nvPr/>
          </p:nvGrpSpPr>
          <p:grpSpPr bwMode="auto">
            <a:xfrm>
              <a:off x="3810000" y="2667000"/>
              <a:ext cx="1216025" cy="942975"/>
              <a:chOff x="3986" y="942"/>
              <a:chExt cx="766" cy="594"/>
            </a:xfrm>
          </p:grpSpPr>
          <p:sp>
            <p:nvSpPr>
              <p:cNvPr id="114717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18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19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20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21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22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23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24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114716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4191000" y="3048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B</a:t>
              </a:r>
            </a:p>
          </p:txBody>
        </p:sp>
      </p:grpSp>
      <p:sp>
        <p:nvSpPr>
          <p:cNvPr id="25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" y="157675"/>
            <a:ext cx="86868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Guideline-Based Anti-Ischemic Medications </a:t>
            </a:r>
            <a:r>
              <a:rPr lang="en-US" sz="4000" b="1" i="1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for Angina </a:t>
            </a:r>
            <a:r>
              <a:rPr lang="en-US" sz="2800" b="1" kern="1200" dirty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  <a:cs typeface="+mn-cs"/>
              </a:rPr>
              <a:t>(cont.)</a:t>
            </a:r>
            <a:endParaRPr lang="en-US" sz="4000" b="1" kern="1200" dirty="0">
              <a:solidFill>
                <a:schemeClr val="accent2"/>
              </a:solidFill>
              <a:latin typeface="Garamond" pitchFamily="18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1001" y="3595571"/>
            <a:ext cx="1066800" cy="928571"/>
            <a:chOff x="3810000" y="2667000"/>
            <a:chExt cx="1216025" cy="942975"/>
          </a:xfrm>
        </p:grpSpPr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3810000" y="2667000"/>
              <a:ext cx="1216025" cy="942975"/>
              <a:chOff x="3986" y="942"/>
              <a:chExt cx="766" cy="594"/>
            </a:xfrm>
          </p:grpSpPr>
          <p:sp>
            <p:nvSpPr>
              <p:cNvPr id="114707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08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09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10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11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12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13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14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114706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4191000" y="3048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B</a:t>
              </a: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84175" y="1396404"/>
            <a:ext cx="1063625" cy="928571"/>
            <a:chOff x="3810000" y="1524000"/>
            <a:chExt cx="1216025" cy="942975"/>
          </a:xfrm>
        </p:grpSpPr>
        <p:grpSp>
          <p:nvGrpSpPr>
            <p:cNvPr id="7" name="Group 95"/>
            <p:cNvGrpSpPr>
              <a:grpSpLocks/>
            </p:cNvGrpSpPr>
            <p:nvPr/>
          </p:nvGrpSpPr>
          <p:grpSpPr bwMode="auto">
            <a:xfrm>
              <a:off x="3810000" y="1524000"/>
              <a:ext cx="1216025" cy="942975"/>
              <a:chOff x="3986" y="942"/>
              <a:chExt cx="766" cy="594"/>
            </a:xfrm>
          </p:grpSpPr>
          <p:sp>
            <p:nvSpPr>
              <p:cNvPr id="114697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698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699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00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01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02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03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04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114696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3886200" y="1905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B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685800" y="1295400"/>
            <a:ext cx="7620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514600" y="63978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Fihn</a:t>
            </a:r>
            <a:r>
              <a:rPr lang="en-US" sz="1400" dirty="0">
                <a:latin typeface="Arial" pitchFamily="34" charset="0"/>
              </a:rPr>
              <a:t> SD, et al. JACC</a:t>
            </a:r>
            <a:r>
              <a:rPr lang="en-US" sz="1400" i="1" dirty="0">
                <a:latin typeface="Arial" pitchFamily="34" charset="0"/>
              </a:rPr>
              <a:t> </a:t>
            </a:r>
            <a:r>
              <a:rPr lang="en-US" sz="1400" dirty="0">
                <a:latin typeface="Arial" pitchFamily="34" charset="0"/>
              </a:rPr>
              <a:t>2012;60:e44-e164)</a:t>
            </a:r>
            <a:endParaRPr lang="en-US" sz="1400" dirty="0"/>
          </a:p>
        </p:txBody>
      </p:sp>
      <p:grpSp>
        <p:nvGrpSpPr>
          <p:cNvPr id="39" name="Group 8"/>
          <p:cNvGrpSpPr>
            <a:grpSpLocks/>
          </p:cNvGrpSpPr>
          <p:nvPr/>
        </p:nvGrpSpPr>
        <p:grpSpPr bwMode="auto">
          <a:xfrm>
            <a:off x="384539" y="4781103"/>
            <a:ext cx="1066800" cy="928571"/>
            <a:chOff x="3810000" y="2667000"/>
            <a:chExt cx="1216025" cy="942975"/>
          </a:xfrm>
        </p:grpSpPr>
        <p:grpSp>
          <p:nvGrpSpPr>
            <p:cNvPr id="40" name="Group 95"/>
            <p:cNvGrpSpPr>
              <a:grpSpLocks/>
            </p:cNvGrpSpPr>
            <p:nvPr/>
          </p:nvGrpSpPr>
          <p:grpSpPr bwMode="auto">
            <a:xfrm>
              <a:off x="3810000" y="2667000"/>
              <a:ext cx="1216025" cy="942975"/>
              <a:chOff x="3986" y="942"/>
              <a:chExt cx="766" cy="594"/>
            </a:xfrm>
          </p:grpSpPr>
          <p:sp>
            <p:nvSpPr>
              <p:cNvPr id="42" name="Rectangle 278"/>
              <p:cNvSpPr>
                <a:spLocks noChangeArrowheads="1"/>
              </p:cNvSpPr>
              <p:nvPr/>
            </p:nvSpPr>
            <p:spPr bwMode="auto">
              <a:xfrm>
                <a:off x="3986" y="1116"/>
                <a:ext cx="190" cy="420"/>
              </a:xfrm>
              <a:prstGeom prst="rect">
                <a:avLst/>
              </a:prstGeom>
              <a:solidFill>
                <a:srgbClr val="57AC6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" name="Rectangle 278"/>
              <p:cNvSpPr>
                <a:spLocks noChangeArrowheads="1"/>
              </p:cNvSpPr>
              <p:nvPr/>
            </p:nvSpPr>
            <p:spPr bwMode="auto">
              <a:xfrm>
                <a:off x="4370" y="1116"/>
                <a:ext cx="190" cy="420"/>
              </a:xfrm>
              <a:prstGeom prst="rect">
                <a:avLst/>
              </a:prstGeom>
              <a:solidFill>
                <a:srgbClr val="F7983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" name="Rectangle 278"/>
              <p:cNvSpPr>
                <a:spLocks noChangeArrowheads="1"/>
              </p:cNvSpPr>
              <p:nvPr/>
            </p:nvSpPr>
            <p:spPr bwMode="auto">
              <a:xfrm>
                <a:off x="4178" y="1116"/>
                <a:ext cx="190" cy="420"/>
              </a:xfrm>
              <a:prstGeom prst="rect">
                <a:avLst/>
              </a:prstGeom>
              <a:solidFill>
                <a:srgbClr val="FDCC3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" name="Rectangle 278"/>
              <p:cNvSpPr>
                <a:spLocks noChangeArrowheads="1"/>
              </p:cNvSpPr>
              <p:nvPr/>
            </p:nvSpPr>
            <p:spPr bwMode="auto">
              <a:xfrm>
                <a:off x="4562" y="1116"/>
                <a:ext cx="190" cy="420"/>
              </a:xfrm>
              <a:prstGeom prst="rect">
                <a:avLst/>
              </a:prstGeom>
              <a:solidFill>
                <a:srgbClr val="C9382A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" name="Rectangle 291"/>
              <p:cNvSpPr>
                <a:spLocks noChangeArrowheads="1"/>
              </p:cNvSpPr>
              <p:nvPr/>
            </p:nvSpPr>
            <p:spPr bwMode="auto">
              <a:xfrm>
                <a:off x="4066" y="94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" name="Rectangle 292"/>
              <p:cNvSpPr>
                <a:spLocks noChangeArrowheads="1"/>
              </p:cNvSpPr>
              <p:nvPr/>
            </p:nvSpPr>
            <p:spPr bwMode="auto">
              <a:xfrm>
                <a:off x="4178" y="943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IIa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" name="Rectangle 293"/>
              <p:cNvSpPr>
                <a:spLocks noChangeArrowheads="1"/>
              </p:cNvSpPr>
              <p:nvPr/>
            </p:nvSpPr>
            <p:spPr bwMode="auto">
              <a:xfrm>
                <a:off x="4370" y="94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IIb</a:t>
                </a:r>
                <a:endParaRPr lang="en-US" sz="180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9" name="Rectangle 294"/>
              <p:cNvSpPr>
                <a:spLocks noChangeArrowheads="1"/>
              </p:cNvSpPr>
              <p:nvPr/>
            </p:nvSpPr>
            <p:spPr bwMode="auto">
              <a:xfrm>
                <a:off x="4586" y="94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III</a:t>
                </a: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41" name="WordArt 622"/>
            <p:cNvSpPr>
              <a:spLocks noChangeArrowheads="1" noChangeShapeType="1" noTextEdit="1"/>
            </p:cNvSpPr>
            <p:nvPr/>
          </p:nvSpPr>
          <p:spPr bwMode="auto">
            <a:xfrm>
              <a:off x="4191000" y="3048000"/>
              <a:ext cx="160338" cy="388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  <a:ea typeface="MS PGothic" pitchFamily="34" charset="-128"/>
                  <a:cs typeface="+mn-cs"/>
                </a:rPr>
                <a:t>A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A5EFF1F-2CF5-49DB-B7AE-2EFDB9634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87220"/>
            <a:ext cx="8915400" cy="1143000"/>
          </a:xfrm>
        </p:spPr>
        <p:txBody>
          <a:bodyPr/>
          <a:lstStyle/>
          <a:p>
            <a:r>
              <a:rPr lang="en-US" altLang="en-US" sz="3000" dirty="0">
                <a:latin typeface="Arial" panose="020B0604020202020204" pitchFamily="34" charset="0"/>
              </a:rPr>
              <a:t>Benefit of Medical vs Revascularization Therapy Based on Amount of Ischemic Myocardium</a:t>
            </a:r>
          </a:p>
        </p:txBody>
      </p:sp>
      <p:pic>
        <p:nvPicPr>
          <p:cNvPr id="8195" name="Picture 3" descr="effect of rx v revasc based on jeopard score">
            <a:extLst>
              <a:ext uri="{FF2B5EF4-FFF2-40B4-BE49-F238E27FC236}">
                <a16:creationId xmlns:a16="http://schemas.microsoft.com/office/drawing/2014/main" id="{01DA37C9-C91C-4B38-93A2-EF7F53F5D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5566" r="3816" b="11227"/>
          <a:stretch>
            <a:fillRect/>
          </a:stretch>
        </p:blipFill>
        <p:spPr bwMode="auto">
          <a:xfrm>
            <a:off x="1752600" y="2362200"/>
            <a:ext cx="6096000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B1F14058-571C-44BF-A198-6AE8E049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6292850"/>
            <a:ext cx="4587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(Hachamovitch, et al. Circulation 2003;107:2900)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4BB37966-BC9B-4305-AC47-501579639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58913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10,627 consecutive patients, myocardial stress perfusion imaging (exercise or adenosine), with followup 1.9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±0.6 years</a:t>
            </a:r>
            <a:endParaRPr kumimoji="0" lang="en-US" altLang="en-US" sz="2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B866B668-339D-424B-B52B-96445AEFA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EF4CD0-1C1C-44E5-8A19-71E1BC9863DE}"/>
              </a:ext>
            </a:extLst>
          </p:cNvPr>
          <p:cNvCxnSpPr/>
          <p:nvPr/>
        </p:nvCxnSpPr>
        <p:spPr>
          <a:xfrm flipV="1">
            <a:off x="5591094" y="3276600"/>
            <a:ext cx="0" cy="1905000"/>
          </a:xfrm>
          <a:prstGeom prst="line">
            <a:avLst/>
          </a:prstGeom>
          <a:ln w="285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E6653EA-0080-4881-8961-62EF0AB83485}"/>
              </a:ext>
            </a:extLst>
          </p:cNvPr>
          <p:cNvSpPr txBox="1"/>
          <p:nvPr/>
        </p:nvSpPr>
        <p:spPr>
          <a:xfrm>
            <a:off x="4862370" y="2819400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/>
                </a:solidFill>
                <a:latin typeface="Arial" panose="020B0604020202020204" pitchFamily="34" charset="0"/>
              </a:rPr>
              <a:t>Threshold</a:t>
            </a:r>
          </a:p>
          <a:p>
            <a:r>
              <a:rPr lang="en-US" sz="1200" i="1" dirty="0">
                <a:solidFill>
                  <a:schemeClr val="bg2"/>
                </a:solidFill>
                <a:latin typeface="Arial" panose="020B0604020202020204" pitchFamily="34" charset="0"/>
              </a:rPr>
              <a:t>that favors </a:t>
            </a:r>
            <a:r>
              <a:rPr lang="en-US" sz="1200" i="1" dirty="0" err="1">
                <a:solidFill>
                  <a:schemeClr val="bg2"/>
                </a:solidFill>
                <a:latin typeface="Arial" panose="020B0604020202020204" pitchFamily="34" charset="0"/>
              </a:rPr>
              <a:t>Revasc</a:t>
            </a:r>
            <a:endParaRPr lang="en-US" sz="1200" i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3507" y="3981902"/>
            <a:ext cx="7086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8080" y="1212505"/>
            <a:ext cx="6629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01004"/>
            <a:ext cx="8915400" cy="8382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</a:rPr>
              <a:t>Goals of Pharmacologic/Revascularization Therapy in Stable CAD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637" y="1171742"/>
            <a:ext cx="8187068" cy="5486400"/>
          </a:xfrm>
        </p:spPr>
        <p:txBody>
          <a:bodyPr/>
          <a:lstStyle/>
          <a:p>
            <a:pPr marL="609600" indent="-609600" eaLnBrk="1" hangingPunct="1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2"/>
                </a:solidFill>
                <a:latin typeface="Arial" pitchFamily="34" charset="0"/>
              </a:rPr>
              <a:t>	Disease Modification/Secondary Prevention:  </a:t>
            </a:r>
            <a:r>
              <a:rPr lang="en-US" sz="2400" b="1" dirty="0">
                <a:latin typeface="Arial" pitchFamily="34" charset="0"/>
              </a:rPr>
              <a:t>Reduce/stabilize atherosclerotic plaque, reducing likelihood of rupture      ACS, Death</a:t>
            </a:r>
          </a:p>
          <a:p>
            <a:pPr marL="609600" indent="-609600" eaLnBrk="1" hangingPunct="1">
              <a:spcBef>
                <a:spcPts val="0"/>
              </a:spcBef>
              <a:buFont typeface="Times New Roman" pitchFamily="18" charset="0"/>
              <a:buAutoNum type="romanUcPeriod"/>
            </a:pPr>
            <a:endParaRPr lang="en-US" sz="200" dirty="0">
              <a:latin typeface="Arial" pitchFamily="34" charset="0"/>
            </a:endParaRP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sz="2000" dirty="0">
                <a:latin typeface="Arial" pitchFamily="34" charset="0"/>
              </a:rPr>
              <a:t>Moderate/High intensity statin therapy</a:t>
            </a:r>
          </a:p>
          <a:p>
            <a:pPr marL="990600" lvl="1" indent="-533400" eaLnBrk="1" hangingPunct="1">
              <a:spcBef>
                <a:spcPts val="0"/>
              </a:spcBef>
            </a:pPr>
            <a:r>
              <a:rPr lang="el-GR" sz="2000" dirty="0">
                <a:latin typeface="Arial" pitchFamily="34" charset="0"/>
              </a:rPr>
              <a:t>β</a:t>
            </a:r>
            <a:r>
              <a:rPr lang="en-US" sz="2000" dirty="0">
                <a:latin typeface="Arial" pitchFamily="34" charset="0"/>
              </a:rPr>
              <a:t>-blockers</a:t>
            </a: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sz="2000" dirty="0">
                <a:latin typeface="Arial" pitchFamily="34" charset="0"/>
              </a:rPr>
              <a:t>Aspirin</a:t>
            </a: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sz="2000" dirty="0">
                <a:latin typeface="Arial" pitchFamily="34" charset="0"/>
              </a:rPr>
              <a:t>ACE inhibitors</a:t>
            </a:r>
          </a:p>
          <a:p>
            <a:pPr marL="990600" lvl="1" indent="-533400" eaLnBrk="1" hangingPunct="1">
              <a:spcBef>
                <a:spcPts val="0"/>
              </a:spcBef>
            </a:pPr>
            <a:r>
              <a:rPr lang="en-US" sz="2000" dirty="0">
                <a:latin typeface="Arial" pitchFamily="34" charset="0"/>
              </a:rPr>
              <a:t>Revascularization Therapy (CABG or PCI)</a:t>
            </a:r>
          </a:p>
          <a:p>
            <a:pPr marL="990600" lvl="1" indent="-533400" eaLnBrk="1" hangingPunct="1">
              <a:spcBef>
                <a:spcPts val="0"/>
              </a:spcBef>
            </a:pPr>
            <a:endParaRPr lang="en-US" sz="800" dirty="0">
              <a:latin typeface="Arial" pitchFamily="34" charset="0"/>
            </a:endParaRPr>
          </a:p>
          <a:p>
            <a:pPr marL="609600" indent="-609600" eaLnBrk="1" hangingPunct="1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bg2"/>
                </a:solidFill>
                <a:latin typeface="Arial" pitchFamily="34" charset="0"/>
              </a:rPr>
              <a:t>	  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</a:rPr>
              <a:t>Improve Anginal Symptoms and Quality of Life:</a:t>
            </a:r>
          </a:p>
          <a:p>
            <a:pPr marL="609600" indent="-609600" eaLnBrk="1" hangingPunct="1">
              <a:spcBef>
                <a:spcPts val="0"/>
              </a:spcBef>
              <a:buFontTx/>
              <a:buAutoNum type="romanUcPeriod"/>
            </a:pPr>
            <a:endParaRPr lang="en-US" sz="800" b="1" dirty="0">
              <a:latin typeface="Arial" pitchFamily="34" charset="0"/>
            </a:endParaRPr>
          </a:p>
          <a:p>
            <a:pPr marL="990600" lvl="1" indent="-533400" eaLnBrk="1" hangingPunct="1">
              <a:spcBef>
                <a:spcPts val="0"/>
              </a:spcBef>
              <a:buFontTx/>
              <a:buNone/>
            </a:pPr>
            <a:r>
              <a:rPr lang="en-US" sz="2000" dirty="0">
                <a:latin typeface="Arial" pitchFamily="34" charset="0"/>
              </a:rPr>
              <a:t>  A.  Optimizing myocardial O</a:t>
            </a:r>
            <a:r>
              <a:rPr lang="en-US" sz="2000" baseline="-25000" dirty="0">
                <a:latin typeface="Arial" pitchFamily="34" charset="0"/>
              </a:rPr>
              <a:t>2</a:t>
            </a:r>
            <a:r>
              <a:rPr lang="en-US" sz="2000" dirty="0">
                <a:latin typeface="Arial" pitchFamily="34" charset="0"/>
              </a:rPr>
              <a:t> supply:demand balance:</a:t>
            </a:r>
          </a:p>
          <a:p>
            <a:pPr marL="990600" lvl="1" indent="-533400" eaLnBrk="1" hangingPunct="1">
              <a:spcBef>
                <a:spcPts val="0"/>
              </a:spcBef>
              <a:buFontTx/>
              <a:buNone/>
            </a:pPr>
            <a:r>
              <a:rPr lang="en-US" sz="2000" dirty="0">
                <a:latin typeface="Arial" pitchFamily="34" charset="0"/>
              </a:rPr>
              <a:t>         1. Reduce HR, BP, Preload (venous pressure)</a:t>
            </a:r>
          </a:p>
          <a:p>
            <a:pPr marL="990600" lvl="1" indent="-533400" eaLnBrk="1" hangingPunct="1">
              <a:spcBef>
                <a:spcPts val="0"/>
              </a:spcBef>
              <a:buFontTx/>
              <a:buNone/>
            </a:pPr>
            <a:r>
              <a:rPr lang="en-US" sz="2000" dirty="0">
                <a:latin typeface="Arial" pitchFamily="34" charset="0"/>
              </a:rPr>
              <a:t>	      (</a:t>
            </a:r>
            <a:r>
              <a:rPr lang="el-GR" sz="2000" dirty="0">
                <a:latin typeface="Arial" pitchFamily="34" charset="0"/>
              </a:rPr>
              <a:t>β</a:t>
            </a:r>
            <a:r>
              <a:rPr lang="en-US" sz="2000" dirty="0">
                <a:latin typeface="Arial" pitchFamily="34" charset="0"/>
              </a:rPr>
              <a:t>-blockers, Ca</a:t>
            </a:r>
            <a:r>
              <a:rPr lang="en-US" sz="2000" baseline="30000" dirty="0">
                <a:latin typeface="Arial" pitchFamily="34" charset="0"/>
              </a:rPr>
              <a:t>++</a:t>
            </a:r>
            <a:r>
              <a:rPr lang="en-US" sz="2000" dirty="0">
                <a:latin typeface="Arial" pitchFamily="34" charset="0"/>
              </a:rPr>
              <a:t> blockers, nitrates)</a:t>
            </a:r>
          </a:p>
          <a:p>
            <a:pPr marL="990600" lvl="1" indent="-533400" eaLnBrk="1" hangingPunct="1">
              <a:spcBef>
                <a:spcPts val="0"/>
              </a:spcBef>
              <a:buFontTx/>
              <a:buNone/>
            </a:pPr>
            <a:endParaRPr lang="en-US" sz="800" dirty="0">
              <a:latin typeface="Arial" pitchFamily="34" charset="0"/>
            </a:endParaRPr>
          </a:p>
          <a:p>
            <a:pPr marL="990600" lvl="1" indent="-533400" eaLnBrk="1" hangingPunct="1">
              <a:spcBef>
                <a:spcPts val="0"/>
              </a:spcBef>
              <a:buFontTx/>
              <a:buNone/>
            </a:pPr>
            <a:r>
              <a:rPr lang="en-US" sz="2000" dirty="0">
                <a:latin typeface="Arial" pitchFamily="34" charset="0"/>
              </a:rPr>
              <a:t>  B.  Other Mechanistic Approaches:</a:t>
            </a:r>
          </a:p>
          <a:p>
            <a:pPr marL="1371600" lvl="2" indent="-457200" eaLnBrk="1" hangingPunct="1">
              <a:spcBef>
                <a:spcPts val="0"/>
              </a:spcBef>
              <a:buFontTx/>
              <a:buNone/>
            </a:pPr>
            <a:r>
              <a:rPr lang="en-US" sz="2000" dirty="0">
                <a:latin typeface="Arial" pitchFamily="34" charset="0"/>
              </a:rPr>
              <a:t>   1. Inhibition of late Na</a:t>
            </a:r>
            <a:r>
              <a:rPr lang="en-US" sz="2000" baseline="30000" dirty="0">
                <a:latin typeface="Arial" pitchFamily="34" charset="0"/>
              </a:rPr>
              <a:t>+</a:t>
            </a:r>
            <a:r>
              <a:rPr lang="en-US" sz="2000" dirty="0">
                <a:latin typeface="Arial" pitchFamily="34" charset="0"/>
              </a:rPr>
              <a:t> influx (Ranolazine)</a:t>
            </a:r>
          </a:p>
          <a:p>
            <a:pPr marL="1371600" lvl="2" indent="-457200" eaLnBrk="1" hangingPunct="1">
              <a:spcBef>
                <a:spcPts val="0"/>
              </a:spcBef>
              <a:buFontTx/>
              <a:buNone/>
            </a:pPr>
            <a:endParaRPr lang="en-US" sz="800" dirty="0">
              <a:latin typeface="Arial" pitchFamily="34" charset="0"/>
            </a:endParaRPr>
          </a:p>
          <a:p>
            <a:pPr marL="971550" lvl="1" indent="-457200" eaLnBrk="1" hangingPunct="1">
              <a:spcBef>
                <a:spcPts val="0"/>
              </a:spcBef>
              <a:buFontTx/>
              <a:buNone/>
            </a:pPr>
            <a:r>
              <a:rPr lang="en-US" sz="2400" dirty="0"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</a:rPr>
              <a:t>C. Revascularization Therapy (CABG or PCI)</a:t>
            </a:r>
            <a:endParaRPr lang="en-US" sz="2400" dirty="0">
              <a:latin typeface="Arial" pitchFamily="34" charset="0"/>
            </a:endParaRPr>
          </a:p>
          <a:p>
            <a:pPr marL="1371600" lvl="2" indent="-457200" eaLnBrk="1" hangingPunct="1">
              <a:spcBef>
                <a:spcPts val="0"/>
              </a:spcBef>
              <a:buFontTx/>
              <a:buNone/>
            </a:pPr>
            <a:r>
              <a:rPr lang="en-US" sz="2000" dirty="0">
                <a:latin typeface="Arial" pitchFamily="34" charset="0"/>
              </a:rPr>
              <a:t>   </a:t>
            </a:r>
            <a:endParaRPr lang="en-US" sz="1800" dirty="0">
              <a:latin typeface="Arial" pitchFamily="34" charset="0"/>
            </a:endParaRPr>
          </a:p>
          <a:p>
            <a:pPr marL="1371600" lvl="2" indent="-457200" eaLnBrk="1" hangingPunct="1">
              <a:spcBef>
                <a:spcPts val="0"/>
              </a:spcBef>
              <a:buFontTx/>
              <a:buNone/>
            </a:pPr>
            <a:endParaRPr lang="en-US" sz="1800" dirty="0">
              <a:latin typeface="Arial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609600" y="1061874"/>
            <a:ext cx="792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047882" y="2142141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2209" y="11699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</a:rPr>
              <a:t>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963" y="3989853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</a:rPr>
              <a:t>II.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DDC277C0-3FD8-4F6C-A70F-CC9CA962A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0665"/>
            <a:ext cx="7772400" cy="1143000"/>
          </a:xfrm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</a:rPr>
              <a:t>5-Year Survival Based on Revascularization by CABG vs PTCA</a:t>
            </a:r>
          </a:p>
        </p:txBody>
      </p:sp>
      <p:pic>
        <p:nvPicPr>
          <p:cNvPr id="30726" name="Picture 6" descr="50FF16B">
            <a:extLst>
              <a:ext uri="{FF2B5EF4-FFF2-40B4-BE49-F238E27FC236}">
                <a16:creationId xmlns:a16="http://schemas.microsoft.com/office/drawing/2014/main" id="{47CCFB99-1215-4097-8760-02C7CEA05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1595" b="8447"/>
          <a:stretch>
            <a:fillRect/>
          </a:stretch>
        </p:blipFill>
        <p:spPr bwMode="auto">
          <a:xfrm>
            <a:off x="2057400" y="2895600"/>
            <a:ext cx="4495800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Text Box 7">
            <a:extLst>
              <a:ext uri="{FF2B5EF4-FFF2-40B4-BE49-F238E27FC236}">
                <a16:creationId xmlns:a16="http://schemas.microsoft.com/office/drawing/2014/main" id="{EDD5655B-938F-4829-968B-1C36B7F9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1631950"/>
            <a:ext cx="6334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Least severe CAD, survival better with PTCA,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Intermediate risk, no difference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More severe CAD, survival better with CABG</a:t>
            </a:r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2F094973-953D-4D25-BCA5-CA7B2506E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0C0CD1B3-7007-4A3A-AB7C-16A56FAE9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486400"/>
            <a:ext cx="1798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(Jones, et al.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 Thorac CV Surg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1996;111:1013)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1D1B-8893-4FC1-B935-0C6FDF36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580"/>
            <a:ext cx="7772400" cy="1143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CABG vs PCI: SYNTAX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Overall Cohort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ABGvPCI.jpg">
            <a:extLst>
              <a:ext uri="{FF2B5EF4-FFF2-40B4-BE49-F238E27FC236}">
                <a16:creationId xmlns:a16="http://schemas.microsoft.com/office/drawing/2014/main" id="{612BEB97-2E98-419D-9094-B74A2FA9BA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083" r="1204"/>
          <a:stretch/>
        </p:blipFill>
        <p:spPr>
          <a:xfrm>
            <a:off x="97884" y="2494679"/>
            <a:ext cx="8955423" cy="3601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4" name="Picture 3" descr="CABGvPCI.jpg">
            <a:extLst>
              <a:ext uri="{FF2B5EF4-FFF2-40B4-BE49-F238E27FC236}">
                <a16:creationId xmlns:a16="http://schemas.microsoft.com/office/drawing/2014/main" id="{00840A2D-2C8E-4156-BB3D-D1442CAE06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90720" t="85623" r="2057" b="1715"/>
          <a:stretch>
            <a:fillRect/>
          </a:stretch>
        </p:blipFill>
        <p:spPr>
          <a:xfrm>
            <a:off x="4572000" y="5127133"/>
            <a:ext cx="627017" cy="418012"/>
          </a:xfrm>
          <a:prstGeom prst="rect">
            <a:avLst/>
          </a:prstGeom>
          <a:ln w="3175">
            <a:noFill/>
          </a:ln>
        </p:spPr>
      </p:pic>
      <p:pic>
        <p:nvPicPr>
          <p:cNvPr id="5" name="Picture 4" descr="CABGvPCI.jpg">
            <a:extLst>
              <a:ext uri="{FF2B5EF4-FFF2-40B4-BE49-F238E27FC236}">
                <a16:creationId xmlns:a16="http://schemas.microsoft.com/office/drawing/2014/main" id="{FCFC678E-F9F1-4584-B7D1-55774D3974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82895" t="84304" r="9681" b="6199"/>
          <a:stretch>
            <a:fillRect/>
          </a:stretch>
        </p:blipFill>
        <p:spPr>
          <a:xfrm>
            <a:off x="8142514" y="5209258"/>
            <a:ext cx="644434" cy="31350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73860A9-3DDA-4A14-B220-82899721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40736" b="-2637"/>
          <a:stretch>
            <a:fillRect/>
          </a:stretch>
        </p:blipFill>
        <p:spPr bwMode="auto">
          <a:xfrm>
            <a:off x="457200" y="5867409"/>
            <a:ext cx="3886019" cy="15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20F67D-9804-4063-B3EE-3C4B668D6E34}"/>
              </a:ext>
            </a:extLst>
          </p:cNvPr>
          <p:cNvSpPr txBox="1"/>
          <p:nvPr/>
        </p:nvSpPr>
        <p:spPr>
          <a:xfrm>
            <a:off x="3408317" y="6400800"/>
            <a:ext cx="3581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Osaka" pitchFamily="80" charset="-128"/>
              </a:rPr>
              <a:t>(Mohr FW et al. 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Osaka" pitchFamily="80" charset="-128"/>
              </a:rPr>
              <a:t>Lancet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Osaka" pitchFamily="80" charset="-128"/>
              </a:rPr>
              <a:t>2013;381:629-638)</a:t>
            </a: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D4A49973-BA11-452D-A797-F408B6FB2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676400"/>
            <a:ext cx="8229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C372B9-FD97-4C83-A417-7EF7F0AC2982}"/>
              </a:ext>
            </a:extLst>
          </p:cNvPr>
          <p:cNvSpPr/>
          <p:nvPr/>
        </p:nvSpPr>
        <p:spPr>
          <a:xfrm>
            <a:off x="2574898" y="2759111"/>
            <a:ext cx="533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79FCD-01D2-4F96-8A69-D9AAF7094EBF}"/>
              </a:ext>
            </a:extLst>
          </p:cNvPr>
          <p:cNvSpPr/>
          <p:nvPr/>
        </p:nvSpPr>
        <p:spPr>
          <a:xfrm>
            <a:off x="5501642" y="2759111"/>
            <a:ext cx="533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B2929-7AE0-4680-B735-6DD5AFD56F57}"/>
              </a:ext>
            </a:extLst>
          </p:cNvPr>
          <p:cNvSpPr/>
          <p:nvPr/>
        </p:nvSpPr>
        <p:spPr>
          <a:xfrm>
            <a:off x="8153400" y="2759111"/>
            <a:ext cx="533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E8150-B5F1-4D2A-8A31-C21A15121935}"/>
              </a:ext>
            </a:extLst>
          </p:cNvPr>
          <p:cNvSpPr txBox="1"/>
          <p:nvPr/>
        </p:nvSpPr>
        <p:spPr>
          <a:xfrm>
            <a:off x="1904517" y="320040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2"/>
                </a:solidFill>
                <a:latin typeface="Arial" panose="020B0604020202020204" pitchFamily="34" charset="0"/>
              </a:rPr>
              <a:t>PCI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E6939D-EB31-4C85-8A8B-029609BA7165}"/>
              </a:ext>
            </a:extLst>
          </p:cNvPr>
          <p:cNvSpPr txBox="1"/>
          <p:nvPr/>
        </p:nvSpPr>
        <p:spPr>
          <a:xfrm>
            <a:off x="2043380" y="3808520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2"/>
                </a:solidFill>
                <a:latin typeface="Arial" panose="020B0604020202020204" pitchFamily="34" charset="0"/>
              </a:rPr>
              <a:t>CABG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225716-535D-4536-9856-B9F5EFC37CD9}"/>
              </a:ext>
            </a:extLst>
          </p:cNvPr>
          <p:cNvSpPr txBox="1"/>
          <p:nvPr/>
        </p:nvSpPr>
        <p:spPr>
          <a:xfrm>
            <a:off x="7315200" y="304652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2"/>
                </a:solidFill>
                <a:latin typeface="Arial" panose="020B0604020202020204" pitchFamily="34" charset="0"/>
              </a:rPr>
              <a:t>PCI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ED62C-61A5-45B1-B110-D5C83E013B91}"/>
              </a:ext>
            </a:extLst>
          </p:cNvPr>
          <p:cNvSpPr txBox="1"/>
          <p:nvPr/>
        </p:nvSpPr>
        <p:spPr>
          <a:xfrm>
            <a:off x="4885508" y="312420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2"/>
                </a:solidFill>
                <a:latin typeface="Arial" panose="020B0604020202020204" pitchFamily="34" charset="0"/>
              </a:rPr>
              <a:t>PCI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17A4A2-85E3-4EF2-9C7E-0EE5DB1595C3}"/>
              </a:ext>
            </a:extLst>
          </p:cNvPr>
          <p:cNvSpPr txBox="1"/>
          <p:nvPr/>
        </p:nvSpPr>
        <p:spPr>
          <a:xfrm>
            <a:off x="4885508" y="3916057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2"/>
                </a:solidFill>
                <a:latin typeface="Arial" panose="020B0604020202020204" pitchFamily="34" charset="0"/>
              </a:rPr>
              <a:t>CABG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082DE-C018-4C07-A203-F8CBBD9E55BB}"/>
              </a:ext>
            </a:extLst>
          </p:cNvPr>
          <p:cNvSpPr txBox="1"/>
          <p:nvPr/>
        </p:nvSpPr>
        <p:spPr>
          <a:xfrm>
            <a:off x="7799628" y="3893221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2"/>
                </a:solidFill>
                <a:latin typeface="Arial" panose="020B0604020202020204" pitchFamily="34" charset="0"/>
              </a:rPr>
              <a:t>CABG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A96EC4-3616-4B48-86DA-B150E38C732D}"/>
              </a:ext>
            </a:extLst>
          </p:cNvPr>
          <p:cNvSpPr txBox="1"/>
          <p:nvPr/>
        </p:nvSpPr>
        <p:spPr>
          <a:xfrm>
            <a:off x="651763" y="2509040"/>
            <a:ext cx="1835246" cy="3077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400" b="1" i="1" u="sng" dirty="0">
                <a:solidFill>
                  <a:schemeClr val="bg2"/>
                </a:solidFill>
                <a:latin typeface="Arial" panose="020B0604020202020204" pitchFamily="34" charset="0"/>
              </a:rPr>
              <a:t>SYNTAX score 0-22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9EE43D-C973-4581-989C-EF42C0379426}"/>
              </a:ext>
            </a:extLst>
          </p:cNvPr>
          <p:cNvSpPr txBox="1"/>
          <p:nvPr/>
        </p:nvSpPr>
        <p:spPr>
          <a:xfrm>
            <a:off x="3475147" y="2501667"/>
            <a:ext cx="1934632" cy="3077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400" b="1" i="1" u="sng" dirty="0">
                <a:solidFill>
                  <a:schemeClr val="bg2"/>
                </a:solidFill>
                <a:latin typeface="Arial" panose="020B0604020202020204" pitchFamily="34" charset="0"/>
              </a:rPr>
              <a:t>SYNTAX score 23-32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4348A1-3317-45A2-9467-048EFE9FB294}"/>
              </a:ext>
            </a:extLst>
          </p:cNvPr>
          <p:cNvSpPr txBox="1"/>
          <p:nvPr/>
        </p:nvSpPr>
        <p:spPr>
          <a:xfrm>
            <a:off x="6319135" y="2529152"/>
            <a:ext cx="1780744" cy="3077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400" b="1" i="1" u="sng" dirty="0">
                <a:solidFill>
                  <a:schemeClr val="bg2"/>
                </a:solidFill>
                <a:latin typeface="Arial" panose="020B0604020202020204" pitchFamily="34" charset="0"/>
              </a:rPr>
              <a:t>SYNTAX score &gt;33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096721-EED3-4A88-8197-61C6B0C885C8}"/>
              </a:ext>
            </a:extLst>
          </p:cNvPr>
          <p:cNvSpPr txBox="1"/>
          <p:nvPr/>
        </p:nvSpPr>
        <p:spPr>
          <a:xfrm>
            <a:off x="475365" y="1862344"/>
            <a:ext cx="819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</a:rPr>
              <a:t>Highest-risk patients generally do better with CABG vs PCI</a:t>
            </a:r>
          </a:p>
        </p:txBody>
      </p:sp>
    </p:spTree>
    <p:extLst>
      <p:ext uri="{BB962C8B-B14F-4D97-AF65-F5344CB8AC3E}">
        <p14:creationId xmlns:p14="http://schemas.microsoft.com/office/powerpoint/2010/main" val="276952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94538" y="245555"/>
            <a:ext cx="82677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</a:rPr>
              <a:t>Revascularization of Stable CAD 2012</a:t>
            </a:r>
            <a:b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</a:rPr>
            </a:br>
            <a:r>
              <a:rPr kumimoji="0" lang="en-US" sz="3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</a:rPr>
              <a:t>Revascularization Indications in Stable Angina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6254" y="6378354"/>
            <a:ext cx="876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(</a:t>
            </a:r>
            <a:r>
              <a:rPr lang="it-IT" sz="1400" dirty="0">
                <a:solidFill>
                  <a:srgbClr val="FFFFFF"/>
                </a:solidFill>
                <a:latin typeface="Arial" panose="020B0604020202020204" pitchFamily="34" charset="0"/>
              </a:rPr>
              <a:t>Fihn SD, et al. JACC 2012;60:e44-e164;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ESC Guidelines for Revascularization 2010. </a:t>
            </a:r>
            <a:r>
              <a:rPr lang="en-US" sz="1400" i="1" dirty="0">
                <a:solidFill>
                  <a:srgbClr val="FFFFFF"/>
                </a:solidFill>
                <a:latin typeface="Arial" panose="020B0604020202020204" pitchFamily="34" charset="0"/>
              </a:rPr>
              <a:t>EHJ.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 2010;31:2501-55)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40825"/>
              </p:ext>
            </p:extLst>
          </p:nvPr>
        </p:nvGraphicFramePr>
        <p:xfrm>
          <a:off x="600075" y="1539875"/>
          <a:ext cx="398780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PROGNOSIS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SUBSET OF CAD BY ANATOMY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 main &gt;50%</a:t>
                      </a:r>
                      <a:endParaRPr lang="en-US" sz="1600" b="1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proximal LAD &gt;50%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0D1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2VD or 3VD with impaired LV function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0D1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Proven large area of ischemia (&gt;10% LV)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remaining vessel &gt;50% stenosis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1VD without proximal LAD and without &gt;10% ischemia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07358"/>
              </p:ext>
            </p:extLst>
          </p:nvPr>
        </p:nvGraphicFramePr>
        <p:xfrm>
          <a:off x="4782955" y="1539875"/>
          <a:ext cx="399058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SYMPTOMS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SUBSET OF CAD BY ANATOMY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stenosis &gt;50% with limiting angina or angina</a:t>
                      </a:r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equivalent, unresponsive to GDMT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Dyspnea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/CHF and &gt;10% LV ischemia/viability supplied by &gt;50% stenotic artery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limiting symptoms</a:t>
                      </a:r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GDMT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5334000" y="2971800"/>
            <a:ext cx="1447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Line 15">
            <a:extLst>
              <a:ext uri="{FF2B5EF4-FFF2-40B4-BE49-F238E27FC236}">
                <a16:creationId xmlns:a16="http://schemas.microsoft.com/office/drawing/2014/main" id="{CCB84D0A-2CFA-43A9-8E3C-DAED828CD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238412"/>
            <a:ext cx="7848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79317"/>
            <a:ext cx="8701088" cy="4981592"/>
            <a:chOff x="152400" y="179317"/>
            <a:chExt cx="8701088" cy="49815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79317"/>
              <a:ext cx="1436600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xtBox 6"/>
            <p:cNvSpPr txBox="1">
              <a:spLocks noChangeArrowheads="1"/>
            </p:cNvSpPr>
            <p:nvPr/>
          </p:nvSpPr>
          <p:spPr bwMode="auto">
            <a:xfrm>
              <a:off x="2286000" y="1379484"/>
              <a:ext cx="3733800" cy="368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Blinded Coronary CT Angio</a:t>
              </a:r>
              <a:r>
                <a:rPr kumimoji="1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1</a:t>
              </a:r>
              <a:endPara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51" name="TextBox 7"/>
            <p:cNvSpPr txBox="1">
              <a:spLocks noChangeArrowheads="1"/>
            </p:cNvSpPr>
            <p:nvPr/>
          </p:nvSpPr>
          <p:spPr bwMode="auto">
            <a:xfrm>
              <a:off x="2286000" y="2011309"/>
              <a:ext cx="3733800" cy="369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Core lab anatomy eligible?</a:t>
              </a:r>
              <a:r>
                <a:rPr kumimoji="1" lang="en-US" sz="1800" b="1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2</a:t>
              </a:r>
              <a:endParaRPr kumimoji="1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52" name="TextBox 8"/>
            <p:cNvSpPr txBox="1">
              <a:spLocks noChangeArrowheads="1"/>
            </p:cNvSpPr>
            <p:nvPr/>
          </p:nvSpPr>
          <p:spPr bwMode="auto">
            <a:xfrm>
              <a:off x="2286000" y="2630434"/>
              <a:ext cx="3733800" cy="36988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RANDOMIZE</a:t>
              </a:r>
            </a:p>
          </p:txBody>
        </p:sp>
        <p:sp>
          <p:nvSpPr>
            <p:cNvPr id="53" name="TextBox 9"/>
            <p:cNvSpPr txBox="1">
              <a:spLocks noChangeArrowheads="1"/>
            </p:cNvSpPr>
            <p:nvPr/>
          </p:nvSpPr>
          <p:spPr bwMode="auto">
            <a:xfrm>
              <a:off x="6629400" y="2014484"/>
              <a:ext cx="2224088" cy="369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Late screen failure</a:t>
              </a:r>
            </a:p>
          </p:txBody>
        </p:sp>
        <p:sp>
          <p:nvSpPr>
            <p:cNvPr id="54" name="TextBox 10"/>
            <p:cNvSpPr txBox="1">
              <a:spLocks noChangeArrowheads="1"/>
            </p:cNvSpPr>
            <p:nvPr/>
          </p:nvSpPr>
          <p:spPr bwMode="auto">
            <a:xfrm>
              <a:off x="533400" y="3306709"/>
              <a:ext cx="3429000" cy="923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INVASIVE Strategy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OMT</a:t>
              </a:r>
              <a:r>
                <a:rPr kumimoji="1" lang="en-US" sz="1800" b="1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3</a:t>
              </a: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 + Cath +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Optimal Revascularization</a:t>
              </a:r>
            </a:p>
          </p:txBody>
        </p:sp>
        <p:sp>
          <p:nvSpPr>
            <p:cNvPr id="55" name="TextBox 11"/>
            <p:cNvSpPr txBox="1">
              <a:spLocks noChangeArrowheads="1"/>
            </p:cNvSpPr>
            <p:nvPr/>
          </p:nvSpPr>
          <p:spPr bwMode="auto">
            <a:xfrm>
              <a:off x="4419600" y="3295596"/>
              <a:ext cx="3733800" cy="923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CONSERVATIVE Strategy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OMT</a:t>
              </a:r>
              <a:r>
                <a:rPr kumimoji="1" lang="en-US" sz="1800" b="1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3</a:t>
              </a: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 alone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Cath reserved for OMT failures</a:t>
              </a:r>
            </a:p>
          </p:txBody>
        </p:sp>
        <p:cxnSp>
          <p:nvCxnSpPr>
            <p:cNvPr id="56" name="Straight Arrow Connector 13"/>
            <p:cNvCxnSpPr>
              <a:cxnSpLocks noChangeShapeType="1"/>
              <a:stCxn id="58" idx="2"/>
              <a:endCxn id="50" idx="0"/>
            </p:cNvCxnSpPr>
            <p:nvPr/>
          </p:nvCxnSpPr>
          <p:spPr bwMode="auto">
            <a:xfrm>
              <a:off x="4152900" y="1103531"/>
              <a:ext cx="0" cy="27595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17"/>
            <p:cNvCxnSpPr>
              <a:cxnSpLocks noChangeShapeType="1"/>
              <a:stCxn id="51" idx="3"/>
              <a:endCxn id="53" idx="1"/>
            </p:cNvCxnSpPr>
            <p:nvPr/>
          </p:nvCxnSpPr>
          <p:spPr bwMode="auto">
            <a:xfrm>
              <a:off x="6019800" y="2195459"/>
              <a:ext cx="609600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2362200" y="457200"/>
              <a:ext cx="3581400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Stable Patient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Moderate or Severe Ischemia</a:t>
              </a:r>
            </a:p>
          </p:txBody>
        </p:sp>
        <p:sp>
          <p:nvSpPr>
            <p:cNvPr id="59" name="TextBox 22"/>
            <p:cNvSpPr txBox="1">
              <a:spLocks noChangeArrowheads="1"/>
            </p:cNvSpPr>
            <p:nvPr/>
          </p:nvSpPr>
          <p:spPr bwMode="auto">
            <a:xfrm>
              <a:off x="6096000" y="1858909"/>
              <a:ext cx="4667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no</a:t>
              </a:r>
            </a:p>
          </p:txBody>
        </p:sp>
        <p:cxnSp>
          <p:nvCxnSpPr>
            <p:cNvPr id="60" name="Straight Arrow Connector 28"/>
            <p:cNvCxnSpPr>
              <a:cxnSpLocks noChangeShapeType="1"/>
              <a:stCxn id="50" idx="2"/>
              <a:endCxn id="51" idx="0"/>
            </p:cNvCxnSpPr>
            <p:nvPr/>
          </p:nvCxnSpPr>
          <p:spPr bwMode="auto">
            <a:xfrm>
              <a:off x="4152900" y="1747784"/>
              <a:ext cx="0" cy="2635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Box 29"/>
            <p:cNvSpPr txBox="1">
              <a:spLocks noChangeArrowheads="1"/>
            </p:cNvSpPr>
            <p:nvPr/>
          </p:nvSpPr>
          <p:spPr bwMode="auto">
            <a:xfrm>
              <a:off x="3581400" y="2317696"/>
              <a:ext cx="569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yes</a:t>
              </a:r>
            </a:p>
          </p:txBody>
        </p:sp>
        <p:cxnSp>
          <p:nvCxnSpPr>
            <p:cNvPr id="62" name="Straight Arrow Connector 31"/>
            <p:cNvCxnSpPr>
              <a:cxnSpLocks noChangeShapeType="1"/>
              <a:stCxn id="51" idx="2"/>
              <a:endCxn id="52" idx="0"/>
            </p:cNvCxnSpPr>
            <p:nvPr/>
          </p:nvCxnSpPr>
          <p:spPr bwMode="auto">
            <a:xfrm>
              <a:off x="4152900" y="2381196"/>
              <a:ext cx="0" cy="2492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Arrow Connector 33"/>
            <p:cNvCxnSpPr>
              <a:cxnSpLocks noChangeShapeType="1"/>
              <a:stCxn id="52" idx="2"/>
              <a:endCxn id="54" idx="0"/>
            </p:cNvCxnSpPr>
            <p:nvPr/>
          </p:nvCxnSpPr>
          <p:spPr bwMode="auto">
            <a:xfrm flipH="1">
              <a:off x="2247900" y="3000321"/>
              <a:ext cx="1905000" cy="3063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Arrow Connector 35"/>
            <p:cNvCxnSpPr>
              <a:cxnSpLocks noChangeShapeType="1"/>
              <a:stCxn id="52" idx="2"/>
              <a:endCxn id="55" idx="0"/>
            </p:cNvCxnSpPr>
            <p:nvPr/>
          </p:nvCxnSpPr>
          <p:spPr bwMode="auto">
            <a:xfrm>
              <a:off x="4152900" y="3000321"/>
              <a:ext cx="2133600" cy="2952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Arrow Connector 2"/>
            <p:cNvCxnSpPr>
              <a:cxnSpLocks noChangeShapeType="1"/>
              <a:stCxn id="54" idx="2"/>
            </p:cNvCxnSpPr>
            <p:nvPr/>
          </p:nvCxnSpPr>
          <p:spPr bwMode="auto">
            <a:xfrm>
              <a:off x="2247900" y="4230634"/>
              <a:ext cx="0" cy="2841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Arrow Connector 4"/>
            <p:cNvCxnSpPr>
              <a:cxnSpLocks noChangeShapeType="1"/>
              <a:stCxn id="55" idx="2"/>
            </p:cNvCxnSpPr>
            <p:nvPr/>
          </p:nvCxnSpPr>
          <p:spPr bwMode="auto">
            <a:xfrm>
              <a:off x="6286500" y="4219521"/>
              <a:ext cx="0" cy="2952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TextBox 5"/>
            <p:cNvSpPr txBox="1">
              <a:spLocks noChangeArrowheads="1"/>
            </p:cNvSpPr>
            <p:nvPr/>
          </p:nvSpPr>
          <p:spPr bwMode="auto">
            <a:xfrm>
              <a:off x="1143000" y="4514796"/>
              <a:ext cx="6019800" cy="6461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Average 4 Years of Follow-up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charset="-128"/>
                  <a:cs typeface="Arial" pitchFamily="34" charset="0"/>
                </a:rPr>
                <a:t>Primary Endpoint: Composite of CV Death and MI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7650"/>
            <a:ext cx="1905000" cy="59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58DB2F-53F3-46BA-BA20-6DCF5807C035}"/>
              </a:ext>
            </a:extLst>
          </p:cNvPr>
          <p:cNvSpPr txBox="1"/>
          <p:nvPr/>
        </p:nvSpPr>
        <p:spPr>
          <a:xfrm>
            <a:off x="112718" y="5257800"/>
            <a:ext cx="8949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</a:rPr>
              <a:t>LBCT: </a:t>
            </a:r>
            <a:r>
              <a:rPr lang="en-US" b="1" i="1" u="sng" dirty="0">
                <a:solidFill>
                  <a:srgbClr val="FFFF00"/>
                </a:solidFill>
                <a:latin typeface="Arial" panose="020B0604020202020204" pitchFamily="34" charset="0"/>
              </a:rPr>
              <a:t>No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</a:rPr>
              <a:t> benefit of invasive strategy vs. optimal medical Rx</a:t>
            </a:r>
          </a:p>
          <a:p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</a:rPr>
              <a:t>for Death/MI/UA/CHF/cardiac arrest/CVA</a:t>
            </a:r>
          </a:p>
          <a:p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</a:rPr>
              <a:t>for pts with severe ischemia!</a:t>
            </a:r>
          </a:p>
        </p:txBody>
      </p:sp>
    </p:spTree>
    <p:extLst>
      <p:ext uri="{BB962C8B-B14F-4D97-AF65-F5344CB8AC3E}">
        <p14:creationId xmlns:p14="http://schemas.microsoft.com/office/powerpoint/2010/main" val="37950857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686090-BA2A-4CC3-9C4C-31287A82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1782"/>
            <a:ext cx="8686800" cy="11430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Coronary Macro- and Micro-circulation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B8B10-1997-40F8-8493-760C8C036A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23"/>
          <a:stretch/>
        </p:blipFill>
        <p:spPr>
          <a:xfrm>
            <a:off x="381000" y="2189810"/>
            <a:ext cx="8229600" cy="4058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CB5599-8AB4-4138-B26E-34E8355D68C8}"/>
              </a:ext>
            </a:extLst>
          </p:cNvPr>
          <p:cNvSpPr txBox="1"/>
          <p:nvPr/>
        </p:nvSpPr>
        <p:spPr>
          <a:xfrm>
            <a:off x="3097318" y="6553200"/>
            <a:ext cx="3455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Bruyne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B, et al. JACC 2016;67:1170)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13C40302-D3D7-4AAD-BC3C-FE8E9760D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128765"/>
            <a:ext cx="7848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6161D3-34AA-4F02-9070-6093E6A038F8}"/>
              </a:ext>
            </a:extLst>
          </p:cNvPr>
          <p:cNvSpPr txBox="1"/>
          <p:nvPr/>
        </p:nvSpPr>
        <p:spPr>
          <a:xfrm>
            <a:off x="35843" y="1178778"/>
            <a:ext cx="909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</a:rPr>
              <a:t>New and Evolving Understanding of Inter-relationships of</a:t>
            </a:r>
          </a:p>
          <a:p>
            <a:r>
              <a:rPr lang="en-US" i="1" u="sng" dirty="0">
                <a:latin typeface="Arial" panose="020B0604020202020204" pitchFamily="34" charset="0"/>
              </a:rPr>
              <a:t>Macrocirculation</a:t>
            </a:r>
            <a:r>
              <a:rPr lang="en-US" i="1" dirty="0">
                <a:latin typeface="Arial" panose="020B0604020202020204" pitchFamily="34" charset="0"/>
              </a:rPr>
              <a:t> (Epicardial) and </a:t>
            </a:r>
            <a:r>
              <a:rPr lang="en-US" i="1" u="sng" dirty="0">
                <a:latin typeface="Arial" panose="020B0604020202020204" pitchFamily="34" charset="0"/>
              </a:rPr>
              <a:t>Microcirculation</a:t>
            </a:r>
            <a:r>
              <a:rPr lang="en-US" i="1" dirty="0">
                <a:latin typeface="Arial" panose="020B0604020202020204" pitchFamily="34" charset="0"/>
              </a:rPr>
              <a:t> (Microvascular)</a:t>
            </a:r>
          </a:p>
        </p:txBody>
      </p:sp>
    </p:spTree>
    <p:extLst>
      <p:ext uri="{BB962C8B-B14F-4D97-AF65-F5344CB8AC3E}">
        <p14:creationId xmlns:p14="http://schemas.microsoft.com/office/powerpoint/2010/main" val="268365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B518D6-1776-4E34-B8F8-FAD4D5C7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8153400" cy="1143000"/>
          </a:xfrm>
        </p:spPr>
        <p:txBody>
          <a:bodyPr/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Microvascular and Epicardial Endothelial Function Results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(n=65 pts w Stable CAD)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1AF061E8-267C-4208-8319-545A9D840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524000"/>
            <a:ext cx="830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C6AD4-FD3F-4B74-BBEB-9C370199FA9A}"/>
              </a:ext>
            </a:extLst>
          </p:cNvPr>
          <p:cNvSpPr txBox="1"/>
          <p:nvPr/>
        </p:nvSpPr>
        <p:spPr>
          <a:xfrm>
            <a:off x="697727" y="4412159"/>
            <a:ext cx="7877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No patient with </a:t>
            </a: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normal microvascular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function had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abnormal epicardial endothelial function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17462-41DE-4952-A785-FE3271C9686A}"/>
              </a:ext>
            </a:extLst>
          </p:cNvPr>
          <p:cNvSpPr txBox="1"/>
          <p:nvPr/>
        </p:nvSpPr>
        <p:spPr>
          <a:xfrm>
            <a:off x="685800" y="5216604"/>
            <a:ext cx="779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Of patients with </a:t>
            </a: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abnormal microvascular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function: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56% had abnormal epicardial endothelial function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44% had normal epicardial endothelial function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4853F-1CB0-4434-9C10-9DCA5127B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28693"/>
            <a:ext cx="6858000" cy="16167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4C9222-4AAC-4DDE-B262-BBF6695D05F2}"/>
              </a:ext>
            </a:extLst>
          </p:cNvPr>
          <p:cNvSpPr txBox="1"/>
          <p:nvPr/>
        </p:nvSpPr>
        <p:spPr>
          <a:xfrm>
            <a:off x="470835" y="1923183"/>
            <a:ext cx="799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Microvascular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dysfcn: max%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increase CBF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&lt;50% by 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3AB30-27E6-41F7-AFBB-3445ADCA0795}"/>
              </a:ext>
            </a:extLst>
          </p:cNvPr>
          <p:cNvSpPr txBox="1"/>
          <p:nvPr/>
        </p:nvSpPr>
        <p:spPr>
          <a:xfrm>
            <a:off x="463820" y="2300025"/>
            <a:ext cx="810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Epicardial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dysfcn: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decrease lumen diameter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&gt;20% by 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47DDFE-753C-4C40-8602-2AF7B11F3836}"/>
              </a:ext>
            </a:extLst>
          </p:cNvPr>
          <p:cNvSpPr txBox="1"/>
          <p:nvPr/>
        </p:nvSpPr>
        <p:spPr>
          <a:xfrm>
            <a:off x="249645" y="1574888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Definitions: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8BA1D-F12E-4DC0-AB3F-9AB7C86584BC}"/>
              </a:ext>
            </a:extLst>
          </p:cNvPr>
          <p:cNvSpPr txBox="1"/>
          <p:nvPr/>
        </p:nvSpPr>
        <p:spPr>
          <a:xfrm>
            <a:off x="2695328" y="6457289"/>
            <a:ext cx="363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(Siasos G, et al. JACC 2018;71:2092-2102)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065CD0-620E-4AED-97E9-36A08EA31F75}"/>
              </a:ext>
            </a:extLst>
          </p:cNvPr>
          <p:cNvSpPr/>
          <p:nvPr/>
        </p:nvSpPr>
        <p:spPr>
          <a:xfrm>
            <a:off x="2514600" y="3549596"/>
            <a:ext cx="4876800" cy="32535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77DECD-F847-4DEC-93B6-6D5CAC70F537}"/>
              </a:ext>
            </a:extLst>
          </p:cNvPr>
          <p:cNvSpPr/>
          <p:nvPr/>
        </p:nvSpPr>
        <p:spPr>
          <a:xfrm>
            <a:off x="2514600" y="3876918"/>
            <a:ext cx="4876800" cy="32535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D423F0F6-1AFD-4785-AF96-FFD713C86A87}"/>
              </a:ext>
            </a:extLst>
          </p:cNvPr>
          <p:cNvSpPr txBox="1">
            <a:spLocks/>
          </p:cNvSpPr>
          <p:nvPr/>
        </p:nvSpPr>
        <p:spPr bwMode="auto">
          <a:xfrm>
            <a:off x="0" y="54426"/>
            <a:ext cx="9144000" cy="101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>
              <a:defRPr/>
            </a:pPr>
            <a:r>
              <a:rPr lang="en-US" sz="28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of Endothelial Dysfunction from</a:t>
            </a:r>
          </a:p>
          <a:p>
            <a:pPr lvl="0">
              <a:defRPr/>
            </a:pPr>
            <a:r>
              <a:rPr lang="en-US" sz="28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Microvascular</a:t>
            </a:r>
            <a:r>
              <a:rPr lang="en-US" sz="28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8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Macrovascular</a:t>
            </a:r>
            <a:r>
              <a:rPr lang="en-US" sz="28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/Plaque Development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7AA34D-21D3-4906-90DC-6368FBD71128}"/>
              </a:ext>
            </a:extLst>
          </p:cNvPr>
          <p:cNvCxnSpPr>
            <a:cxnSpLocks/>
          </p:cNvCxnSpPr>
          <p:nvPr/>
        </p:nvCxnSpPr>
        <p:spPr>
          <a:xfrm flipV="1">
            <a:off x="7299298" y="5566238"/>
            <a:ext cx="0" cy="1859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ine 4">
            <a:extLst>
              <a:ext uri="{FF2B5EF4-FFF2-40B4-BE49-F238E27FC236}">
                <a16:creationId xmlns:a16="http://schemas.microsoft.com/office/drawing/2014/main" id="{880A753B-DC1D-4E6B-BB62-EEC3D0BB7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30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5530A7-6DF3-4F9C-8B77-AB15332EC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57350"/>
              </p:ext>
            </p:extLst>
          </p:nvPr>
        </p:nvGraphicFramePr>
        <p:xfrm>
          <a:off x="121125" y="2853099"/>
          <a:ext cx="6876210" cy="326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157">
                  <a:extLst>
                    <a:ext uri="{9D8B030D-6E8A-4147-A177-3AD203B41FA5}">
                      <a16:colId xmlns:a16="http://schemas.microsoft.com/office/drawing/2014/main" val="957434783"/>
                    </a:ext>
                  </a:extLst>
                </a:gridCol>
                <a:gridCol w="1132701">
                  <a:extLst>
                    <a:ext uri="{9D8B030D-6E8A-4147-A177-3AD203B41FA5}">
                      <a16:colId xmlns:a16="http://schemas.microsoft.com/office/drawing/2014/main" val="2805179254"/>
                    </a:ext>
                  </a:extLst>
                </a:gridCol>
                <a:gridCol w="1229499">
                  <a:extLst>
                    <a:ext uri="{9D8B030D-6E8A-4147-A177-3AD203B41FA5}">
                      <a16:colId xmlns:a16="http://schemas.microsoft.com/office/drawing/2014/main" val="594380597"/>
                    </a:ext>
                  </a:extLst>
                </a:gridCol>
                <a:gridCol w="1048853">
                  <a:extLst>
                    <a:ext uri="{9D8B030D-6E8A-4147-A177-3AD203B41FA5}">
                      <a16:colId xmlns:a16="http://schemas.microsoft.com/office/drawing/2014/main" val="2673132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82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Concomitant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Epicardial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Endothelial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Dysfcn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(∆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diam after acetylcholine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infus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-3.02 ± 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-14.73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±26.36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379745"/>
                  </a:ext>
                </a:extLst>
              </a:tr>
              <a:tr h="378816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 Flow in Epicardial Artery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93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flow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(Pro-atherogenic, Lowest ESS, Pa)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 ± 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±0.25   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7258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Plaque Characteristics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43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Plaque Area (mm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2.72 ± 1.74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3.78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±2.34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884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Plaque Burden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21.33 ± 9.72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26.43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±12.59 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00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Plaque Thickness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 ± 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±0.24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5626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A04844-3AFE-4B5F-BF52-01246FCFF6F0}"/>
              </a:ext>
            </a:extLst>
          </p:cNvPr>
          <p:cNvSpPr txBox="1"/>
          <p:nvPr/>
        </p:nvSpPr>
        <p:spPr>
          <a:xfrm>
            <a:off x="262321" y="1397867"/>
            <a:ext cx="8367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Among Patients with </a:t>
            </a:r>
            <a:r>
              <a:rPr kumimoji="0" lang="en-US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Microvascular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Endothelial Dysfunction: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(n=39; defined as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lack of increase in coronary blood flow to </a:t>
            </a:r>
            <a:r>
              <a:rPr kumimoji="0" lang="en-US" sz="2000" b="0" i="1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ACh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72EC23-8AC5-4814-AC9B-A92AE9B79D1D}"/>
              </a:ext>
            </a:extLst>
          </p:cNvPr>
          <p:cNvSpPr txBox="1"/>
          <p:nvPr/>
        </p:nvSpPr>
        <p:spPr>
          <a:xfrm>
            <a:off x="2791333" y="6495797"/>
            <a:ext cx="363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(Siasos G, et al. JACC 2018;71:2092-2102)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3DD48-34FA-446C-BD60-175A996A8A26}"/>
              </a:ext>
            </a:extLst>
          </p:cNvPr>
          <p:cNvSpPr txBox="1"/>
          <p:nvPr/>
        </p:nvSpPr>
        <p:spPr>
          <a:xfrm>
            <a:off x="7117484" y="3010051"/>
            <a:ext cx="1614481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</a:rPr>
              <a:t>Worse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b="1" u="sng" dirty="0">
                <a:latin typeface="Arial" panose="020B0604020202020204" pitchFamily="34" charset="0"/>
              </a:rPr>
              <a:t>epicardial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</a:rPr>
              <a:t>endothelial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</a:rPr>
              <a:t>dysfunction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EE63C-0879-48C2-A76A-A9EAFC282957}"/>
              </a:ext>
            </a:extLst>
          </p:cNvPr>
          <p:cNvSpPr txBox="1"/>
          <p:nvPr/>
        </p:nvSpPr>
        <p:spPr>
          <a:xfrm>
            <a:off x="7137400" y="3791096"/>
            <a:ext cx="1277914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</a:rPr>
              <a:t>Lower flow</a:t>
            </a:r>
          </a:p>
          <a:p>
            <a:pPr algn="l"/>
            <a:r>
              <a:rPr lang="en-US" sz="1400" dirty="0">
                <a:latin typeface="Arial" panose="020B0604020202020204" pitchFamily="34" charset="0"/>
              </a:rPr>
              <a:t>(shear stress)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</a:rPr>
              <a:t>in </a:t>
            </a:r>
            <a:r>
              <a:rPr lang="en-US" sz="1400" b="1" u="sng" dirty="0">
                <a:latin typeface="Arial" panose="020B0604020202020204" pitchFamily="34" charset="0"/>
              </a:rPr>
              <a:t>epicardial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</a:rPr>
              <a:t>arteries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C3F17-C3B0-42DC-96CB-00EDD5A78AEA}"/>
              </a:ext>
            </a:extLst>
          </p:cNvPr>
          <p:cNvSpPr txBox="1"/>
          <p:nvPr/>
        </p:nvSpPr>
        <p:spPr>
          <a:xfrm>
            <a:off x="7150100" y="4892958"/>
            <a:ext cx="1744388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Arial" panose="020B0604020202020204" pitchFamily="34" charset="0"/>
              </a:rPr>
              <a:t>More abnormal</a:t>
            </a:r>
          </a:p>
          <a:p>
            <a:pPr algn="l"/>
            <a:r>
              <a:rPr lang="en-US" sz="1400" b="1" u="sng" dirty="0">
                <a:latin typeface="Arial" panose="020B0604020202020204" pitchFamily="34" charset="0"/>
              </a:rPr>
              <a:t>epicardial</a:t>
            </a:r>
            <a:r>
              <a:rPr lang="en-US" sz="1400" b="1" dirty="0">
                <a:latin typeface="Arial" panose="020B0604020202020204" pitchFamily="34" charset="0"/>
              </a:rPr>
              <a:t> plaque</a:t>
            </a:r>
          </a:p>
          <a:p>
            <a:pPr algn="l"/>
            <a:r>
              <a:rPr lang="en-US" sz="1400" dirty="0">
                <a:latin typeface="Arial" panose="020B0604020202020204" pitchFamily="34" charset="0"/>
              </a:rPr>
              <a:t>features:</a:t>
            </a:r>
          </a:p>
          <a:p>
            <a:pPr algn="l"/>
            <a:r>
              <a:rPr lang="en-US" sz="1400" dirty="0">
                <a:latin typeface="Arial" panose="020B0604020202020204" pitchFamily="34" charset="0"/>
              </a:rPr>
              <a:t>   plaque </a:t>
            </a:r>
            <a:r>
              <a:rPr lang="en-US" sz="1400" b="1" dirty="0">
                <a:latin typeface="Arial" panose="020B0604020202020204" pitchFamily="34" charset="0"/>
              </a:rPr>
              <a:t>area</a:t>
            </a:r>
          </a:p>
          <a:p>
            <a:pPr algn="l"/>
            <a:r>
              <a:rPr lang="en-US" sz="1400" dirty="0">
                <a:latin typeface="Arial" panose="020B0604020202020204" pitchFamily="34" charset="0"/>
              </a:rPr>
              <a:t>   plaque </a:t>
            </a:r>
            <a:r>
              <a:rPr lang="en-US" sz="1400" b="1" dirty="0">
                <a:latin typeface="Arial" panose="020B0604020202020204" pitchFamily="34" charset="0"/>
              </a:rPr>
              <a:t>burden</a:t>
            </a:r>
          </a:p>
          <a:p>
            <a:pPr algn="l"/>
            <a:r>
              <a:rPr lang="en-US" sz="1400" dirty="0">
                <a:latin typeface="Arial" panose="020B0604020202020204" pitchFamily="34" charset="0"/>
              </a:rPr>
              <a:t>   plaque </a:t>
            </a:r>
            <a:r>
              <a:rPr lang="en-US" sz="1400" b="1" dirty="0">
                <a:latin typeface="Arial" panose="020B0604020202020204" pitchFamily="34" charset="0"/>
              </a:rPr>
              <a:t>thickness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D31418-816F-4404-9EA9-1F24084B23F7}"/>
              </a:ext>
            </a:extLst>
          </p:cNvPr>
          <p:cNvCxnSpPr>
            <a:cxnSpLocks/>
          </p:cNvCxnSpPr>
          <p:nvPr/>
        </p:nvCxnSpPr>
        <p:spPr>
          <a:xfrm flipV="1">
            <a:off x="7299298" y="5800761"/>
            <a:ext cx="0" cy="1859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061DAC-AC61-46F1-8093-8B02597F61F9}"/>
              </a:ext>
            </a:extLst>
          </p:cNvPr>
          <p:cNvCxnSpPr>
            <a:cxnSpLocks/>
          </p:cNvCxnSpPr>
          <p:nvPr/>
        </p:nvCxnSpPr>
        <p:spPr>
          <a:xfrm flipV="1">
            <a:off x="7305648" y="6029072"/>
            <a:ext cx="0" cy="1859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966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F75A-6351-4A1A-ADFE-47BF4EE6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86"/>
            <a:ext cx="9067800" cy="11430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Continuous Natural History of Coronary Atherosclerosis: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Opportunities for Therapeutic Intervention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C5261-B365-4044-8376-9A585011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57" y="2667076"/>
            <a:ext cx="5952244" cy="4114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9A713-E9D2-4BF0-9214-F9C0E91032DB}"/>
              </a:ext>
            </a:extLst>
          </p:cNvPr>
          <p:cNvSpPr txBox="1"/>
          <p:nvPr/>
        </p:nvSpPr>
        <p:spPr>
          <a:xfrm>
            <a:off x="341940" y="1160233"/>
            <a:ext cx="849623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CAD is an evolving process that progresses 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microvascular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to 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epicardial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endothelial dysfunction over time,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with mechanistic contributions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Low blood </a:t>
            </a:r>
            <a:r>
              <a:rPr lang="en-US" sz="23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rPr>
              <a:t>flow (low shear stress)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at multiple time points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011466CB-98F5-477D-9E57-8093299BA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60233"/>
            <a:ext cx="830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E412-5027-4BD6-B702-AF6EFDE46C0E}"/>
              </a:ext>
            </a:extLst>
          </p:cNvPr>
          <p:cNvSpPr txBox="1"/>
          <p:nvPr/>
        </p:nvSpPr>
        <p:spPr>
          <a:xfrm>
            <a:off x="3695700" y="6400800"/>
            <a:ext cx="24477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Atherosclerosis Progression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D8A5C-8BA9-4247-A002-A5B1BF8B9654}"/>
              </a:ext>
            </a:extLst>
          </p:cNvPr>
          <p:cNvSpPr txBox="1"/>
          <p:nvPr/>
        </p:nvSpPr>
        <p:spPr>
          <a:xfrm>
            <a:off x="15883" y="6211669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(Siasos G, et 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JACC 2018;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71:2092-2102)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1327A1-37BB-4F6A-BF62-B95C0F8E1BF4}"/>
              </a:ext>
            </a:extLst>
          </p:cNvPr>
          <p:cNvSpPr/>
          <p:nvPr/>
        </p:nvSpPr>
        <p:spPr>
          <a:xfrm>
            <a:off x="1343439" y="5218044"/>
            <a:ext cx="304800" cy="135844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76358-15B3-4921-AF20-B7927DBBCE21}"/>
              </a:ext>
            </a:extLst>
          </p:cNvPr>
          <p:cNvSpPr txBox="1"/>
          <p:nvPr/>
        </p:nvSpPr>
        <p:spPr>
          <a:xfrm>
            <a:off x="7183226" y="4027819"/>
            <a:ext cx="198323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>
                <a:latin typeface="Arial" panose="020B0604020202020204" pitchFamily="34" charset="0"/>
              </a:rPr>
              <a:t>A process</a:t>
            </a:r>
          </a:p>
          <a:p>
            <a:r>
              <a:rPr lang="en-US" sz="2600" b="1" i="1" dirty="0">
                <a:latin typeface="Arial" panose="020B0604020202020204" pitchFamily="34" charset="0"/>
              </a:rPr>
              <a:t>we need</a:t>
            </a:r>
          </a:p>
          <a:p>
            <a:r>
              <a:rPr lang="en-US" sz="2600" b="1" i="1" dirty="0">
                <a:latin typeface="Arial" panose="020B0604020202020204" pitchFamily="34" charset="0"/>
              </a:rPr>
              <a:t>to address!</a:t>
            </a:r>
          </a:p>
        </p:txBody>
      </p:sp>
    </p:spTree>
    <p:extLst>
      <p:ext uri="{BB962C8B-B14F-4D97-AF65-F5344CB8AC3E}">
        <p14:creationId xmlns:p14="http://schemas.microsoft.com/office/powerpoint/2010/main" val="1559280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7137CC-966D-4584-98BC-71DD36FE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Stable Ischemic Heart Disease: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State of the 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2272D-14C7-4850-A133-40D7E0EA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10" y="2126096"/>
            <a:ext cx="8915400" cy="41148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Goals of management strategy includes strategies to:</a:t>
            </a:r>
          </a:p>
          <a:p>
            <a:pPr lvl="1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modify disease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(secondary prevention: statins, BP control, Anti-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Rx, ACEI/ARBs) and,</a:t>
            </a:r>
          </a:p>
          <a:p>
            <a:pPr lvl="1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improve quality of life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(anti-anginal Rx)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Revascularization strategies include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less extensive ischemic jeopardy, and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CABG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greater extent of ischemia.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ISCHEMIA trial LBCT indicates no benefit of cath/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revasc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vs. optimal medical Rx even in severe CAD!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appreciation of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continuum of phenotypic atherosclerosis process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microvascular to macrovascular manifestations</a:t>
            </a:r>
          </a:p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Opportunities (and Needs) for therapeutic intervention!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F0C800-EBB2-4755-BAB2-185DDAA06DF0}"/>
              </a:ext>
            </a:extLst>
          </p:cNvPr>
          <p:cNvSpPr txBox="1"/>
          <p:nvPr/>
        </p:nvSpPr>
        <p:spPr>
          <a:xfrm>
            <a:off x="2133600" y="1567071"/>
            <a:ext cx="4483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</a:rPr>
              <a:t>Summary and Conclusions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9259F117-37CF-48E1-9AD6-57A2BF444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524000"/>
            <a:ext cx="830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993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8BCD-AE59-4496-B138-AA2D7B6E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409FE-9E6F-4ED4-8AA4-E9C31B817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09B0-0E58-4E23-9BA5-9D30938A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6435"/>
            <a:ext cx="7772400" cy="11430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2018 AHA/ACC Guidelines for Management of </a:t>
            </a:r>
            <a:r>
              <a:rPr lang="en-US" sz="3600" i="1" u="sng" dirty="0">
                <a:latin typeface="Arial" panose="020B0604020202020204" pitchFamily="34" charset="0"/>
                <a:cs typeface="Arial" panose="020B0604020202020204" pitchFamily="34" charset="0"/>
              </a:rPr>
              <a:t>Blood Cholesterol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41FC8-0A43-475A-9273-A093011CB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453776"/>
            <a:ext cx="6781800" cy="4985683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1B2E4D-EB2D-4AFB-BE4D-079987D84C60}"/>
              </a:ext>
            </a:extLst>
          </p:cNvPr>
          <p:cNvSpPr txBox="1"/>
          <p:nvPr/>
        </p:nvSpPr>
        <p:spPr>
          <a:xfrm>
            <a:off x="3182829" y="6514828"/>
            <a:ext cx="3716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(Grundy SM, et al. JACC 2019;73:e285-350)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5A89A48-57C6-488A-8153-451DAF14E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34272"/>
            <a:ext cx="792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03FC0-8E88-4F2B-B7B1-530D96143171}"/>
              </a:ext>
            </a:extLst>
          </p:cNvPr>
          <p:cNvSpPr/>
          <p:nvPr/>
        </p:nvSpPr>
        <p:spPr>
          <a:xfrm>
            <a:off x="2314392" y="4758768"/>
            <a:ext cx="627528" cy="15240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520B5C-E8E5-4C9A-94C0-DD581276918E}"/>
              </a:ext>
            </a:extLst>
          </p:cNvPr>
          <p:cNvSpPr/>
          <p:nvPr/>
        </p:nvSpPr>
        <p:spPr>
          <a:xfrm>
            <a:off x="5280216" y="4191000"/>
            <a:ext cx="627528" cy="15240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CEE308-10A1-4D07-A5FC-C83F6A8CFCCE}"/>
              </a:ext>
            </a:extLst>
          </p:cNvPr>
          <p:cNvSpPr/>
          <p:nvPr/>
        </p:nvSpPr>
        <p:spPr>
          <a:xfrm>
            <a:off x="6019800" y="5738904"/>
            <a:ext cx="627528" cy="15240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53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B518D6-1776-4E34-B8F8-FAD4D5C7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8153400" cy="1143000"/>
          </a:xfrm>
        </p:spPr>
        <p:txBody>
          <a:bodyPr/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Microvascular and Epicardial Endothelial Function Results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(n=65 pts w Stable CAD)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1AF061E8-267C-4208-8319-545A9D840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524000"/>
            <a:ext cx="830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C6AD4-FD3F-4B74-BBEB-9C370199FA9A}"/>
              </a:ext>
            </a:extLst>
          </p:cNvPr>
          <p:cNvSpPr txBox="1"/>
          <p:nvPr/>
        </p:nvSpPr>
        <p:spPr>
          <a:xfrm>
            <a:off x="697727" y="4412159"/>
            <a:ext cx="7877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No patient with </a:t>
            </a: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normal microvascular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function had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abnormal epicardial endothelial function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17462-41DE-4952-A785-FE3271C9686A}"/>
              </a:ext>
            </a:extLst>
          </p:cNvPr>
          <p:cNvSpPr txBox="1"/>
          <p:nvPr/>
        </p:nvSpPr>
        <p:spPr>
          <a:xfrm>
            <a:off x="685800" y="5216604"/>
            <a:ext cx="779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Of patients with </a:t>
            </a: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abnormal microvascular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function: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56% had abnormal epicardial endothelial function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44% had normal epicardial endothelial function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4853F-1CB0-4434-9C10-9DCA5127B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28693"/>
            <a:ext cx="6858000" cy="16167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4C9222-4AAC-4DDE-B262-BBF6695D05F2}"/>
              </a:ext>
            </a:extLst>
          </p:cNvPr>
          <p:cNvSpPr txBox="1"/>
          <p:nvPr/>
        </p:nvSpPr>
        <p:spPr>
          <a:xfrm>
            <a:off x="470835" y="1923183"/>
            <a:ext cx="799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Microvascular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dysfcn: max%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increase CBF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&lt;50% by 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3AB30-27E6-41F7-AFBB-3445ADCA0795}"/>
              </a:ext>
            </a:extLst>
          </p:cNvPr>
          <p:cNvSpPr txBox="1"/>
          <p:nvPr/>
        </p:nvSpPr>
        <p:spPr>
          <a:xfrm>
            <a:off x="463820" y="2300025"/>
            <a:ext cx="810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Epicardial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dysfcn: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decrease lumen diameter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&gt;20% by 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47DDFE-753C-4C40-8602-2AF7B11F3836}"/>
              </a:ext>
            </a:extLst>
          </p:cNvPr>
          <p:cNvSpPr txBox="1"/>
          <p:nvPr/>
        </p:nvSpPr>
        <p:spPr>
          <a:xfrm>
            <a:off x="249645" y="1574888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Definitions: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8BA1D-F12E-4DC0-AB3F-9AB7C86584BC}"/>
              </a:ext>
            </a:extLst>
          </p:cNvPr>
          <p:cNvSpPr txBox="1"/>
          <p:nvPr/>
        </p:nvSpPr>
        <p:spPr>
          <a:xfrm>
            <a:off x="2695328" y="6457289"/>
            <a:ext cx="363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(Siasos G, et al. JACC 2018;71:2092-2102)</a:t>
            </a:r>
          </a:p>
        </p:txBody>
      </p:sp>
    </p:spTree>
    <p:extLst>
      <p:ext uri="{BB962C8B-B14F-4D97-AF65-F5344CB8AC3E}">
        <p14:creationId xmlns:p14="http://schemas.microsoft.com/office/powerpoint/2010/main" val="21288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B518D6-1776-4E34-B8F8-FAD4D5C7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8153400" cy="1143000"/>
          </a:xfrm>
        </p:spPr>
        <p:txBody>
          <a:bodyPr/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Microvascular and Epicardial Endothelial Function Results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(n=65 pts w Stable CAD)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1AF061E8-267C-4208-8319-545A9D840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524000"/>
            <a:ext cx="830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C6AD4-FD3F-4B74-BBEB-9C370199FA9A}"/>
              </a:ext>
            </a:extLst>
          </p:cNvPr>
          <p:cNvSpPr txBox="1"/>
          <p:nvPr/>
        </p:nvSpPr>
        <p:spPr>
          <a:xfrm>
            <a:off x="697727" y="4412159"/>
            <a:ext cx="7877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No patient with </a:t>
            </a: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normal microvascular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function had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abnormal epicardial endothelial function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17462-41DE-4952-A785-FE3271C9686A}"/>
              </a:ext>
            </a:extLst>
          </p:cNvPr>
          <p:cNvSpPr txBox="1"/>
          <p:nvPr/>
        </p:nvSpPr>
        <p:spPr>
          <a:xfrm>
            <a:off x="685800" y="5216604"/>
            <a:ext cx="779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Of patients with </a:t>
            </a: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abnormal microvascular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function: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56% had abnormal epicardial endothelial function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44% had normal epicardial endothelial function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4853F-1CB0-4434-9C10-9DCA5127B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28693"/>
            <a:ext cx="6858000" cy="16167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4C9222-4AAC-4DDE-B262-BBF6695D05F2}"/>
              </a:ext>
            </a:extLst>
          </p:cNvPr>
          <p:cNvSpPr txBox="1"/>
          <p:nvPr/>
        </p:nvSpPr>
        <p:spPr>
          <a:xfrm>
            <a:off x="470835" y="1923183"/>
            <a:ext cx="799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Microvascular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dysfcn: max%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increase CBF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&lt;50% by 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3AB30-27E6-41F7-AFBB-3445ADCA0795}"/>
              </a:ext>
            </a:extLst>
          </p:cNvPr>
          <p:cNvSpPr txBox="1"/>
          <p:nvPr/>
        </p:nvSpPr>
        <p:spPr>
          <a:xfrm>
            <a:off x="463820" y="2300025"/>
            <a:ext cx="810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Epicardial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dysfcn: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decrease lumen diameter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&gt;20% by 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47DDFE-753C-4C40-8602-2AF7B11F3836}"/>
              </a:ext>
            </a:extLst>
          </p:cNvPr>
          <p:cNvSpPr txBox="1"/>
          <p:nvPr/>
        </p:nvSpPr>
        <p:spPr>
          <a:xfrm>
            <a:off x="249645" y="1574888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Definitions: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8BA1D-F12E-4DC0-AB3F-9AB7C86584BC}"/>
              </a:ext>
            </a:extLst>
          </p:cNvPr>
          <p:cNvSpPr txBox="1"/>
          <p:nvPr/>
        </p:nvSpPr>
        <p:spPr>
          <a:xfrm>
            <a:off x="2695328" y="6457289"/>
            <a:ext cx="363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(Siasos G, et al. JACC 2018;71:2092-2102)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065CD0-620E-4AED-97E9-36A08EA31F75}"/>
              </a:ext>
            </a:extLst>
          </p:cNvPr>
          <p:cNvSpPr/>
          <p:nvPr/>
        </p:nvSpPr>
        <p:spPr>
          <a:xfrm>
            <a:off x="2514600" y="3549596"/>
            <a:ext cx="4876800" cy="32535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5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B518D6-1776-4E34-B8F8-FAD4D5C7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8153400" cy="1143000"/>
          </a:xfrm>
        </p:spPr>
        <p:txBody>
          <a:bodyPr/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Microvascular and Epicardial Endothelial Function Results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(n=65 pts w Stable CAD)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1AF061E8-267C-4208-8319-545A9D840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524000"/>
            <a:ext cx="830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C6AD4-FD3F-4B74-BBEB-9C370199FA9A}"/>
              </a:ext>
            </a:extLst>
          </p:cNvPr>
          <p:cNvSpPr txBox="1"/>
          <p:nvPr/>
        </p:nvSpPr>
        <p:spPr>
          <a:xfrm>
            <a:off x="697727" y="4412159"/>
            <a:ext cx="7877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No patient with </a:t>
            </a: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normal microvascular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function had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abnormal epicardial endothelial function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17462-41DE-4952-A785-FE3271C9686A}"/>
              </a:ext>
            </a:extLst>
          </p:cNvPr>
          <p:cNvSpPr txBox="1"/>
          <p:nvPr/>
        </p:nvSpPr>
        <p:spPr>
          <a:xfrm>
            <a:off x="685800" y="5216604"/>
            <a:ext cx="779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Of patients with </a:t>
            </a:r>
            <a:r>
              <a:rPr kumimoji="0" lang="en-US" sz="22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abnormal microvascular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function: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56% had abnormal epicardial endothelial function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44% had normal epicardial endothelial function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4853F-1CB0-4434-9C10-9DCA5127B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28693"/>
            <a:ext cx="6858000" cy="16167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4C9222-4AAC-4DDE-B262-BBF6695D05F2}"/>
              </a:ext>
            </a:extLst>
          </p:cNvPr>
          <p:cNvSpPr txBox="1"/>
          <p:nvPr/>
        </p:nvSpPr>
        <p:spPr>
          <a:xfrm>
            <a:off x="470835" y="1923183"/>
            <a:ext cx="799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Microvascular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dysfcn: max%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increase CBF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&lt;50% by 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3AB30-27E6-41F7-AFBB-3445ADCA0795}"/>
              </a:ext>
            </a:extLst>
          </p:cNvPr>
          <p:cNvSpPr txBox="1"/>
          <p:nvPr/>
        </p:nvSpPr>
        <p:spPr>
          <a:xfrm>
            <a:off x="463820" y="2300025"/>
            <a:ext cx="810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Epicardial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endothelial dysfcn: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decrease lumen diameter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&gt;20% by 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47DDFE-753C-4C40-8602-2AF7B11F3836}"/>
              </a:ext>
            </a:extLst>
          </p:cNvPr>
          <p:cNvSpPr txBox="1"/>
          <p:nvPr/>
        </p:nvSpPr>
        <p:spPr>
          <a:xfrm>
            <a:off x="249645" y="1574888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Definitions: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8BA1D-F12E-4DC0-AB3F-9AB7C86584BC}"/>
              </a:ext>
            </a:extLst>
          </p:cNvPr>
          <p:cNvSpPr txBox="1"/>
          <p:nvPr/>
        </p:nvSpPr>
        <p:spPr>
          <a:xfrm>
            <a:off x="2695328" y="6457289"/>
            <a:ext cx="363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(Siasos G, et al. JACC 2018;71:2092-2102)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9AF90-166E-49AC-8F40-907C14CE8D9F}"/>
              </a:ext>
            </a:extLst>
          </p:cNvPr>
          <p:cNvSpPr/>
          <p:nvPr/>
        </p:nvSpPr>
        <p:spPr>
          <a:xfrm>
            <a:off x="2515931" y="3853065"/>
            <a:ext cx="4876800" cy="32535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0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9497"/>
            <a:ext cx="8980967" cy="114300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Linear Relationship Between Absolute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i="1" u="sng" dirty="0">
                <a:latin typeface="Arial" pitchFamily="34" charset="0"/>
                <a:cs typeface="Arial" pitchFamily="34" charset="0"/>
              </a:rPr>
              <a:t>Reduction in LDL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Major Vascular Events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6483821"/>
            <a:ext cx="670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(Cholesterol Treatment Trialists’ Collaboration. Lancet 2010;376:1670)</a:t>
            </a:r>
          </a:p>
        </p:txBody>
      </p:sp>
      <p:pic>
        <p:nvPicPr>
          <p:cNvPr id="378884" name="Picture 4" descr="http://www-ncbi-nlm-nih-gov.ezp-prod1.hul.harvard.edu/corecgi/tileshop/tileshop.fcgi?p=PMC3&amp;id=755259&amp;s=29&amp;r=1&amp;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75" y="1674631"/>
            <a:ext cx="5467349" cy="47591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70139" y="1633904"/>
            <a:ext cx="2788071" cy="507831"/>
          </a:xfrm>
          <a:prstGeom prst="rect">
            <a:avLst/>
          </a:prstGeom>
          <a:solidFill>
            <a:schemeClr val="tx1"/>
          </a:solidFill>
        </p:spPr>
        <p:txBody>
          <a:bodyPr wrap="none" lIns="0" tIns="91440" rIns="0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Arial" pitchFamily="34" charset="0"/>
              </a:rPr>
              <a:t>Risk Ratio per 39 mg/dl LDL reduction</a:t>
            </a:r>
          </a:p>
          <a:p>
            <a:r>
              <a:rPr lang="en-US" sz="1200" b="1" dirty="0">
                <a:solidFill>
                  <a:schemeClr val="bg2"/>
                </a:solidFill>
                <a:latin typeface="Arial" pitchFamily="34" charset="0"/>
              </a:rPr>
              <a:t>(1.0 </a:t>
            </a:r>
            <a:r>
              <a:rPr lang="en-US" sz="1200" b="1" dirty="0" err="1">
                <a:solidFill>
                  <a:schemeClr val="bg2"/>
                </a:solidFill>
                <a:latin typeface="Arial" pitchFamily="34" charset="0"/>
              </a:rPr>
              <a:t>mmol</a:t>
            </a:r>
            <a:r>
              <a:rPr lang="en-US" sz="1200" b="1" dirty="0">
                <a:solidFill>
                  <a:schemeClr val="bg2"/>
                </a:solidFill>
                <a:latin typeface="Arial" pitchFamily="34" charset="0"/>
              </a:rPr>
              <a:t>/L)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3429000"/>
            <a:ext cx="2751074" cy="193899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Arial" pitchFamily="34" charset="0"/>
              </a:rPr>
              <a:t>For every 39 mg/dl</a:t>
            </a:r>
          </a:p>
          <a:p>
            <a:pPr algn="l"/>
            <a:r>
              <a:rPr lang="en-US" i="1" dirty="0">
                <a:latin typeface="Arial" pitchFamily="34" charset="0"/>
              </a:rPr>
              <a:t>(1 </a:t>
            </a:r>
            <a:r>
              <a:rPr lang="en-US" i="1" dirty="0" err="1">
                <a:latin typeface="Arial" pitchFamily="34" charset="0"/>
              </a:rPr>
              <a:t>mmol</a:t>
            </a:r>
            <a:r>
              <a:rPr lang="en-US" i="1" dirty="0">
                <a:latin typeface="Arial" pitchFamily="34" charset="0"/>
              </a:rPr>
              <a:t>/L)</a:t>
            </a:r>
          </a:p>
          <a:p>
            <a:pPr algn="l"/>
            <a:r>
              <a:rPr lang="en-US" i="1" dirty="0">
                <a:latin typeface="Arial" pitchFamily="34" charset="0"/>
              </a:rPr>
              <a:t>LDL reduction:</a:t>
            </a:r>
            <a:endParaRPr lang="en-US" b="1" i="1" dirty="0">
              <a:latin typeface="Arial" pitchFamily="34" charset="0"/>
            </a:endParaRPr>
          </a:p>
          <a:p>
            <a:pPr algn="l"/>
            <a:r>
              <a:rPr lang="en-US" b="1" i="1" dirty="0">
                <a:latin typeface="Arial" pitchFamily="34" charset="0"/>
              </a:rPr>
              <a:t>22%      </a:t>
            </a:r>
            <a:r>
              <a:rPr lang="en-US" i="1" dirty="0">
                <a:latin typeface="Arial" pitchFamily="34" charset="0"/>
              </a:rPr>
              <a:t>in </a:t>
            </a:r>
            <a:r>
              <a:rPr lang="en-US" b="1" i="1" dirty="0">
                <a:latin typeface="Arial" pitchFamily="34" charset="0"/>
              </a:rPr>
              <a:t>major</a:t>
            </a:r>
          </a:p>
          <a:p>
            <a:pPr algn="l"/>
            <a:r>
              <a:rPr lang="en-US" b="1" i="1" dirty="0">
                <a:latin typeface="Arial" pitchFamily="34" charset="0"/>
              </a:rPr>
              <a:t>vascular events</a:t>
            </a:r>
            <a:endParaRPr lang="en-US" i="1" dirty="0">
              <a:latin typeface="Arial" pitchFamily="34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09600" y="1148307"/>
            <a:ext cx="792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1950" y="5713231"/>
            <a:ext cx="838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8550" y="5560831"/>
            <a:ext cx="5334000" cy="328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605" y="1153633"/>
            <a:ext cx="854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itchFamily="34" charset="0"/>
              </a:rPr>
              <a:t>Meta-analysis of 26 Randomized Trials, n= 169,000 patients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934200" y="4630491"/>
            <a:ext cx="228600" cy="3048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744" y="2057400"/>
            <a:ext cx="65532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1143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Linear Relationship Between Absolute </a:t>
            </a:r>
            <a:r>
              <a:rPr lang="en-US" sz="3200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Reduction in LDL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Mortality</a:t>
            </a:r>
            <a:endParaRPr lang="en-US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b="46946"/>
          <a:stretch>
            <a:fillRect/>
          </a:stretch>
        </p:blipFill>
        <p:spPr>
          <a:xfrm>
            <a:off x="230878" y="2144483"/>
            <a:ext cx="6324600" cy="28417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t="81507"/>
          <a:stretch>
            <a:fillRect/>
          </a:stretch>
        </p:blipFill>
        <p:spPr>
          <a:xfrm>
            <a:off x="226303" y="4890971"/>
            <a:ext cx="6324600" cy="990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54732" y="2126839"/>
            <a:ext cx="2788071" cy="369332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Arial" pitchFamily="34" charset="0"/>
              </a:rPr>
              <a:t>Risk Ratio per 39 mg/dl LDL reduction</a:t>
            </a:r>
          </a:p>
          <a:p>
            <a:r>
              <a:rPr lang="en-US" sz="1200" b="1" dirty="0">
                <a:solidFill>
                  <a:schemeClr val="bg2"/>
                </a:solidFill>
                <a:latin typeface="Arial" pitchFamily="34" charset="0"/>
              </a:rPr>
              <a:t>(1.0 </a:t>
            </a:r>
            <a:r>
              <a:rPr lang="en-US" sz="1200" b="1" dirty="0" err="1">
                <a:solidFill>
                  <a:schemeClr val="bg2"/>
                </a:solidFill>
                <a:latin typeface="Arial" pitchFamily="34" charset="0"/>
              </a:rPr>
              <a:t>mmol</a:t>
            </a:r>
            <a:r>
              <a:rPr lang="en-US" sz="1200" b="1" dirty="0">
                <a:solidFill>
                  <a:schemeClr val="bg2"/>
                </a:solidFill>
                <a:latin typeface="Arial" pitchFamily="34" charset="0"/>
              </a:rPr>
              <a:t>/L)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09600" y="1371600"/>
            <a:ext cx="792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0878" y="5105400"/>
            <a:ext cx="10668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944" y="4465670"/>
            <a:ext cx="6400800" cy="715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2743200"/>
            <a:ext cx="2466975" cy="2492990"/>
          </a:xfrm>
          <a:prstGeom prst="rect">
            <a:avLst/>
          </a:prstGeom>
          <a:solidFill>
            <a:srgbClr val="FF0000"/>
          </a:solidFill>
        </p:spPr>
        <p:txBody>
          <a:bodyPr wrap="square" lIns="91440" rIns="0" rtlCol="0">
            <a:spAutoFit/>
          </a:bodyPr>
          <a:lstStyle/>
          <a:p>
            <a:pPr algn="l"/>
            <a:r>
              <a:rPr lang="en-US" sz="2100" i="1" dirty="0">
                <a:latin typeface="Arial" pitchFamily="34" charset="0"/>
              </a:rPr>
              <a:t>For every 39 mg/dl</a:t>
            </a:r>
          </a:p>
          <a:p>
            <a:pPr algn="l"/>
            <a:r>
              <a:rPr lang="en-US" sz="2100" i="1" dirty="0">
                <a:latin typeface="Arial" pitchFamily="34" charset="0"/>
              </a:rPr>
              <a:t>(1mmol/L)</a:t>
            </a:r>
          </a:p>
          <a:p>
            <a:pPr algn="l"/>
            <a:r>
              <a:rPr lang="en-US" sz="2100" i="1" dirty="0">
                <a:latin typeface="Arial" pitchFamily="34" charset="0"/>
              </a:rPr>
              <a:t>LDL reduction:</a:t>
            </a:r>
          </a:p>
          <a:p>
            <a:pPr algn="l"/>
            <a:r>
              <a:rPr lang="en-US" sz="2100" b="1" i="1" dirty="0">
                <a:latin typeface="Arial" pitchFamily="34" charset="0"/>
              </a:rPr>
              <a:t>18%     </a:t>
            </a:r>
            <a:r>
              <a:rPr lang="en-US" sz="2100" i="1" dirty="0">
                <a:latin typeface="Arial" pitchFamily="34" charset="0"/>
              </a:rPr>
              <a:t>in</a:t>
            </a:r>
          </a:p>
          <a:p>
            <a:pPr algn="l"/>
            <a:r>
              <a:rPr lang="en-US" sz="2100" b="1" i="1" dirty="0">
                <a:latin typeface="Arial" pitchFamily="34" charset="0"/>
              </a:rPr>
              <a:t>vascular mortality</a:t>
            </a:r>
            <a:r>
              <a:rPr lang="en-US" sz="2100" i="1" dirty="0">
                <a:latin typeface="Arial" pitchFamily="34" charset="0"/>
              </a:rPr>
              <a:t>,</a:t>
            </a:r>
          </a:p>
          <a:p>
            <a:pPr algn="l"/>
            <a:endParaRPr lang="en-US" sz="900" b="1" i="1" dirty="0">
              <a:latin typeface="Arial" pitchFamily="34" charset="0"/>
            </a:endParaRPr>
          </a:p>
          <a:p>
            <a:pPr algn="l"/>
            <a:r>
              <a:rPr lang="en-US" sz="2100" b="1" i="1" dirty="0">
                <a:latin typeface="Arial" pitchFamily="34" charset="0"/>
              </a:rPr>
              <a:t>10%      </a:t>
            </a:r>
            <a:r>
              <a:rPr lang="en-US" sz="2100" i="1" dirty="0">
                <a:latin typeface="Arial" pitchFamily="34" charset="0"/>
              </a:rPr>
              <a:t>in</a:t>
            </a:r>
          </a:p>
          <a:p>
            <a:pPr algn="l"/>
            <a:r>
              <a:rPr lang="en-US" sz="2100" b="1" i="1" dirty="0">
                <a:latin typeface="Arial" pitchFamily="34" charset="0"/>
              </a:rPr>
              <a:t>total mortality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6460071"/>
            <a:ext cx="670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</a:rPr>
              <a:t>(Cholesterol Treatment Trialists’ Collaboration. Lancet 2010;376:1670)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605" y="1447800"/>
            <a:ext cx="854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itchFamily="34" charset="0"/>
              </a:rPr>
              <a:t>Meta-analysis of 26 Randomized Trials, n= 169,000 patients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7315200" y="3776332"/>
            <a:ext cx="228600" cy="3048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351084" y="4540101"/>
            <a:ext cx="228600" cy="3048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Arial" charset="0"/>
              </a:rPr>
              <a:t>Clinical </a:t>
            </a:r>
            <a:r>
              <a:rPr lang="en-US" sz="3600" b="1" i="1" dirty="0">
                <a:solidFill>
                  <a:srgbClr val="FFFF00"/>
                </a:solidFill>
                <a:latin typeface="Arial" charset="0"/>
              </a:rPr>
              <a:t>Inadequacy</a:t>
            </a:r>
            <a:r>
              <a:rPr lang="en-US" sz="3600" dirty="0">
                <a:solidFill>
                  <a:srgbClr val="FFFF00"/>
                </a:solidFill>
                <a:latin typeface="Arial" charset="0"/>
              </a:rPr>
              <a:t> of Even Maximal</a:t>
            </a:r>
            <a:br>
              <a:rPr lang="en-US" sz="3600" dirty="0">
                <a:solidFill>
                  <a:srgbClr val="FFFF00"/>
                </a:solidFill>
                <a:latin typeface="Arial" charset="0"/>
              </a:rPr>
            </a:br>
            <a:r>
              <a:rPr lang="en-US" sz="3600" i="1" u="sng" dirty="0">
                <a:solidFill>
                  <a:srgbClr val="FFFF00"/>
                </a:solidFill>
                <a:latin typeface="Arial" charset="0"/>
              </a:rPr>
              <a:t>LDL-Lowering</a:t>
            </a:r>
            <a:r>
              <a:rPr lang="en-US" sz="3600" dirty="0">
                <a:solidFill>
                  <a:srgbClr val="FFFF00"/>
                </a:solidFill>
                <a:latin typeface="Arial" charset="0"/>
              </a:rPr>
              <a:t> to Prevent Plaque Events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598" t="53333" b="7778"/>
          <a:stretch/>
        </p:blipFill>
        <p:spPr>
          <a:xfrm>
            <a:off x="4523468" y="2831631"/>
            <a:ext cx="3913632" cy="2818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6447175"/>
            <a:ext cx="4097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(Sabatine MS, et al. NEJM 2017;376:1713)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190" t="3333" b="57778"/>
          <a:stretch/>
        </p:blipFill>
        <p:spPr>
          <a:xfrm>
            <a:off x="152400" y="2832730"/>
            <a:ext cx="3886200" cy="2817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447800"/>
            <a:ext cx="889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MACE in pts treated with high-intensity statin plus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Evolocumab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" y="2313021"/>
            <a:ext cx="7800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CV Death/MI/CVA/Hosp for UA/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Revasc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        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CV Death/MI/CVA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1992" y="2895600"/>
            <a:ext cx="832279" cy="738664"/>
          </a:xfrm>
          <a:prstGeom prst="rect">
            <a:avLst/>
          </a:prstGeom>
          <a:solidFill>
            <a:srgbClr val="00CC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14%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Relative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3393" y="2889736"/>
            <a:ext cx="832279" cy="738664"/>
          </a:xfrm>
          <a:prstGeom prst="rect">
            <a:avLst/>
          </a:prstGeom>
          <a:solidFill>
            <a:srgbClr val="00CC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20%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Relative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Risk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3776" y="3894891"/>
            <a:ext cx="189026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Absolute 12.6%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Residual Risk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7157" y="4004642"/>
            <a:ext cx="176202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Absolute 7.9%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Residual Risk</a:t>
            </a:r>
          </a:p>
        </p:txBody>
      </p:sp>
      <p:sp>
        <p:nvSpPr>
          <p:cNvPr id="13" name="Arrow: Down 12"/>
          <p:cNvSpPr/>
          <p:nvPr/>
        </p:nvSpPr>
        <p:spPr>
          <a:xfrm>
            <a:off x="4378410" y="2951260"/>
            <a:ext cx="152400" cy="20874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Arrow: Down 13"/>
          <p:cNvSpPr/>
          <p:nvPr/>
        </p:nvSpPr>
        <p:spPr>
          <a:xfrm>
            <a:off x="8771103" y="2937508"/>
            <a:ext cx="152400" cy="20874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09600" y="1371600"/>
            <a:ext cx="7848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41" y="5903845"/>
            <a:ext cx="8749639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Most plaques remain at risk for destabilization despite LDL values 30 mg/dl !</a:t>
            </a:r>
          </a:p>
        </p:txBody>
      </p:sp>
    </p:spTree>
    <p:extLst>
      <p:ext uri="{BB962C8B-B14F-4D97-AF65-F5344CB8AC3E}">
        <p14:creationId xmlns:p14="http://schemas.microsoft.com/office/powerpoint/2010/main" val="23912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47" y="152400"/>
            <a:ext cx="8767053" cy="11430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3600" i="1" u="sng" dirty="0">
                <a:latin typeface="Arial" panose="020B0604020202020204" pitchFamily="34" charset="0"/>
                <a:cs typeface="Arial" panose="020B0604020202020204" pitchFamily="34" charset="0"/>
              </a:rPr>
              <a:t>Anti-Inflammatory Treatment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Atherosclerotic Disease (CANTOS)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5636" t="53611" r="753" b="9597"/>
          <a:stretch/>
        </p:blipFill>
        <p:spPr>
          <a:xfrm>
            <a:off x="4838824" y="3048000"/>
            <a:ext cx="3808811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459" t="3643" b="59530"/>
          <a:stretch/>
        </p:blipFill>
        <p:spPr>
          <a:xfrm>
            <a:off x="235603" y="3048000"/>
            <a:ext cx="38862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6423701"/>
            <a:ext cx="385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(Ridker PM, et al. NEJM 2017;377:1119)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591" y="1430337"/>
            <a:ext cx="7926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10,061 pts with prior MI and CRP &gt; 2.0 mg/L treated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high-dose statins and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Canakinumab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, IL-1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β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antibody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473" y="2245901"/>
            <a:ext cx="8122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                      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Nonfatal MI/CVA/CV Death/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Nonfatal MI/CVA/CV Death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UA/Revasc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2795" y="3006914"/>
            <a:ext cx="832279" cy="738664"/>
          </a:xfrm>
          <a:prstGeom prst="rect">
            <a:avLst/>
          </a:prstGeom>
          <a:solidFill>
            <a:srgbClr val="00CC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15%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Relative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105" y="4220349"/>
            <a:ext cx="183255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Absolute ~16%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Residual Risk</a:t>
            </a:r>
          </a:p>
        </p:txBody>
      </p:sp>
      <p:sp>
        <p:nvSpPr>
          <p:cNvPr id="11" name="Arrow: Down 10"/>
          <p:cNvSpPr/>
          <p:nvPr/>
        </p:nvSpPr>
        <p:spPr>
          <a:xfrm>
            <a:off x="4309213" y="3062574"/>
            <a:ext cx="152400" cy="20874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0690" y="2897485"/>
            <a:ext cx="832279" cy="738664"/>
          </a:xfrm>
          <a:prstGeom prst="rect">
            <a:avLst/>
          </a:prstGeom>
          <a:solidFill>
            <a:srgbClr val="00CC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17%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Relative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Risk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60211" y="4190618"/>
            <a:ext cx="183255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Absolute ~17%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Residual Risk</a:t>
            </a:r>
          </a:p>
        </p:txBody>
      </p:sp>
      <p:sp>
        <p:nvSpPr>
          <p:cNvPr id="14" name="Arrow: Down 13"/>
          <p:cNvSpPr/>
          <p:nvPr/>
        </p:nvSpPr>
        <p:spPr>
          <a:xfrm>
            <a:off x="8748400" y="2945257"/>
            <a:ext cx="152400" cy="20874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09600" y="1371600"/>
            <a:ext cx="7848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515" y="5903845"/>
            <a:ext cx="876705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pitchFamily="34" charset="0"/>
              </a:rPr>
              <a:t>Most plaques remain at risk for destabilization despite statin + Canakinumab</a:t>
            </a:r>
          </a:p>
        </p:txBody>
      </p:sp>
    </p:spTree>
    <p:extLst>
      <p:ext uri="{BB962C8B-B14F-4D97-AF65-F5344CB8AC3E}">
        <p14:creationId xmlns:p14="http://schemas.microsoft.com/office/powerpoint/2010/main" val="37099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71E8-9C79-43B5-9DBD-5C93523B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83308"/>
            <a:ext cx="8153400" cy="11430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2017 ACC/AHA Guidelines for Management of </a:t>
            </a:r>
            <a:r>
              <a:rPr lang="en-US" sz="3600" i="1" u="sng" dirty="0">
                <a:latin typeface="Arial" panose="020B0604020202020204" pitchFamily="34" charset="0"/>
                <a:cs typeface="Arial" panose="020B0604020202020204" pitchFamily="34" charset="0"/>
              </a:rPr>
              <a:t>High Blood Pressure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8E147-C659-4B30-BF32-9D36D971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64564"/>
            <a:ext cx="4419600" cy="465987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F49DB3-A2C1-4739-989A-4E52423ACAC3}"/>
              </a:ext>
            </a:extLst>
          </p:cNvPr>
          <p:cNvSpPr txBox="1"/>
          <p:nvPr/>
        </p:nvSpPr>
        <p:spPr>
          <a:xfrm>
            <a:off x="2638728" y="6440905"/>
            <a:ext cx="3757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</a:rPr>
              <a:t>Whelton</a:t>
            </a:r>
            <a:r>
              <a:rPr lang="en-US" sz="1400" dirty="0">
                <a:latin typeface="Arial" panose="020B0604020202020204" pitchFamily="34" charset="0"/>
              </a:rPr>
              <a:t> PK, et al. JACC 2018;71:e127-248)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AB450D3A-C9D0-464D-AAAD-F16A79921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792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6C25F-1A69-4AC7-AED1-D8DAAED6F1F8}"/>
              </a:ext>
            </a:extLst>
          </p:cNvPr>
          <p:cNvSpPr/>
          <p:nvPr/>
        </p:nvSpPr>
        <p:spPr>
          <a:xfrm>
            <a:off x="4224701" y="2498697"/>
            <a:ext cx="1337899" cy="2286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4169"/>
            <a:ext cx="7772400" cy="1143000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Reduction in Incidence of CHD and Stroke In Relation to </a:t>
            </a:r>
            <a:r>
              <a:rPr lang="en-US" sz="3600" i="1" u="sng" dirty="0">
                <a:latin typeface="Arial" pitchFamily="34" charset="0"/>
                <a:cs typeface="Arial" pitchFamily="34" charset="0"/>
              </a:rPr>
              <a:t>Reduction in BP</a:t>
            </a:r>
          </a:p>
        </p:txBody>
      </p:sp>
      <p:pic>
        <p:nvPicPr>
          <p:cNvPr id="376834" name="Picture 2" descr="http://www.bmj.com.ezp-prod1.hul.harvard.edu/highwire/filestream/408863/field_highwire_fragment_image_l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41" y="1905000"/>
            <a:ext cx="5794279" cy="4481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24689" y="6485864"/>
            <a:ext cx="3098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</a:rPr>
              <a:t>(Law MR, et al. BMJ 2009;338:1665)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0020" y="2785732"/>
            <a:ext cx="474810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2"/>
                </a:solidFill>
                <a:latin typeface="Arial" pitchFamily="34" charset="0"/>
              </a:rPr>
              <a:t>Age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09600" y="1307802"/>
            <a:ext cx="792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604" y="1383075"/>
            <a:ext cx="854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itchFamily="34" charset="0"/>
              </a:rPr>
              <a:t>Meta-analysis of 147 Randomized Trials, n= 958,000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5608" y="2610259"/>
            <a:ext cx="2906565" cy="304698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Arial" pitchFamily="34" charset="0"/>
              </a:rPr>
              <a:t>For every</a:t>
            </a:r>
          </a:p>
          <a:p>
            <a:pPr algn="l"/>
            <a:r>
              <a:rPr lang="en-US" i="1" dirty="0">
                <a:latin typeface="Arial" pitchFamily="34" charset="0"/>
              </a:rPr>
              <a:t>10 mmHg systolic</a:t>
            </a:r>
          </a:p>
          <a:p>
            <a:pPr algn="l"/>
            <a:r>
              <a:rPr lang="en-US" i="1" dirty="0">
                <a:latin typeface="Arial" pitchFamily="34" charset="0"/>
              </a:rPr>
              <a:t>or 5 mmHg diastolic</a:t>
            </a:r>
          </a:p>
          <a:p>
            <a:pPr algn="l"/>
            <a:r>
              <a:rPr lang="en-US" i="1" dirty="0">
                <a:latin typeface="Arial" pitchFamily="34" charset="0"/>
              </a:rPr>
              <a:t>BP reduction:</a:t>
            </a:r>
          </a:p>
          <a:p>
            <a:pPr algn="l"/>
            <a:r>
              <a:rPr lang="en-US" b="1" i="1" dirty="0">
                <a:latin typeface="Arial" pitchFamily="34" charset="0"/>
              </a:rPr>
              <a:t>22%      </a:t>
            </a:r>
            <a:r>
              <a:rPr lang="en-US" i="1" dirty="0">
                <a:latin typeface="Arial" pitchFamily="34" charset="0"/>
              </a:rPr>
              <a:t>in </a:t>
            </a:r>
            <a:r>
              <a:rPr lang="en-US" b="1" i="1" dirty="0">
                <a:latin typeface="Arial" pitchFamily="34" charset="0"/>
              </a:rPr>
              <a:t>CHD</a:t>
            </a:r>
          </a:p>
          <a:p>
            <a:pPr algn="l"/>
            <a:r>
              <a:rPr lang="en-US" i="1" dirty="0">
                <a:latin typeface="Arial" pitchFamily="34" charset="0"/>
              </a:rPr>
              <a:t>incidence;</a:t>
            </a:r>
          </a:p>
          <a:p>
            <a:pPr algn="l"/>
            <a:r>
              <a:rPr lang="en-US" b="1" i="1" dirty="0">
                <a:latin typeface="Arial" pitchFamily="34" charset="0"/>
              </a:rPr>
              <a:t>41%</a:t>
            </a:r>
            <a:r>
              <a:rPr lang="en-US" i="1" dirty="0">
                <a:latin typeface="Arial" pitchFamily="34" charset="0"/>
              </a:rPr>
              <a:t>      in </a:t>
            </a:r>
            <a:r>
              <a:rPr lang="en-US" b="1" i="1" dirty="0">
                <a:latin typeface="Arial" pitchFamily="34" charset="0"/>
              </a:rPr>
              <a:t>stroke</a:t>
            </a:r>
          </a:p>
          <a:p>
            <a:pPr algn="l"/>
            <a:r>
              <a:rPr lang="en-US" i="1" dirty="0">
                <a:latin typeface="Arial" pitchFamily="34" charset="0"/>
              </a:rPr>
              <a:t>incidence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983808" y="4132547"/>
            <a:ext cx="228600" cy="3048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997979" y="4880376"/>
            <a:ext cx="228600" cy="3048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94168" y="3257122"/>
            <a:ext cx="331821" cy="184666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>
                <a:solidFill>
                  <a:schemeClr val="bg2"/>
                </a:solidFill>
                <a:latin typeface="Arial" pitchFamily="34" charset="0"/>
              </a:rPr>
              <a:t>CHD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9833" y="3856108"/>
            <a:ext cx="477695" cy="184666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>
                <a:solidFill>
                  <a:schemeClr val="bg2"/>
                </a:solidFill>
                <a:latin typeface="Arial" pitchFamily="34" charset="0"/>
              </a:rPr>
              <a:t>Stroke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ISCHEMIA template_10nov2011">
  <a:themeElements>
    <a:clrScheme name="dcri_template 10">
      <a:dk1>
        <a:srgbClr val="000000"/>
      </a:dk1>
      <a:lt1>
        <a:srgbClr val="FFFFFF"/>
      </a:lt1>
      <a:dk2>
        <a:srgbClr val="003366"/>
      </a:dk2>
      <a:lt2>
        <a:srgbClr val="FCAF17"/>
      </a:lt2>
      <a:accent1>
        <a:srgbClr val="7DA9DA"/>
      </a:accent1>
      <a:accent2>
        <a:srgbClr val="6B6BCE"/>
      </a:accent2>
      <a:accent3>
        <a:srgbClr val="AAADB8"/>
      </a:accent3>
      <a:accent4>
        <a:srgbClr val="DADADA"/>
      </a:accent4>
      <a:accent5>
        <a:srgbClr val="BFD1EA"/>
      </a:accent5>
      <a:accent6>
        <a:srgbClr val="6060BA"/>
      </a:accent6>
      <a:hlink>
        <a:srgbClr val="8CC63F"/>
      </a:hlink>
      <a:folHlink>
        <a:srgbClr val="F8E6C6"/>
      </a:folHlink>
    </a:clrScheme>
    <a:fontScheme name="dcri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2_Default Design">
  <a:themeElements>
    <a:clrScheme name="5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5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6094</TotalTime>
  <Words>2265</Words>
  <Application>Microsoft Office PowerPoint</Application>
  <PresentationFormat>On-screen Show (4:3)</PresentationFormat>
  <Paragraphs>490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Arial Black</vt:lpstr>
      <vt:lpstr>Garamond</vt:lpstr>
      <vt:lpstr>Monotype Sorts</vt:lpstr>
      <vt:lpstr>Times New Roman</vt:lpstr>
      <vt:lpstr>Wingdings</vt:lpstr>
      <vt:lpstr>Default Design</vt:lpstr>
      <vt:lpstr>1_Default Design</vt:lpstr>
      <vt:lpstr>5_Default Design</vt:lpstr>
      <vt:lpstr>6_Default Design</vt:lpstr>
      <vt:lpstr>7_Default Design</vt:lpstr>
      <vt:lpstr>11_Default Design</vt:lpstr>
      <vt:lpstr>21_Default Design</vt:lpstr>
      <vt:lpstr>3_ISCHEMIA template_10nov2011</vt:lpstr>
      <vt:lpstr>22_Default Design</vt:lpstr>
      <vt:lpstr>2_Default Design</vt:lpstr>
      <vt:lpstr>Advancing Cell Therapies for Coronary Microvascular Dysfunction: Experts Roundtable</vt:lpstr>
      <vt:lpstr>Goals of Pharmacologic/Revascularization Therapy in Stable CAD</vt:lpstr>
      <vt:lpstr>2018 AHA/ACC Guidelines for Management of Blood Cholesterol</vt:lpstr>
      <vt:lpstr>Linear Relationship Between Absolute Reduction in LDL and Major Vascular Events</vt:lpstr>
      <vt:lpstr>Linear Relationship Between Absolute Reduction in LDL and Mortality</vt:lpstr>
      <vt:lpstr>Clinical Inadequacy of Even Maximal LDL-Lowering to Prevent Plaque Events</vt:lpstr>
      <vt:lpstr>Direct Anti-Inflammatory Treatment of Atherosclerotic Disease (CANTOS)</vt:lpstr>
      <vt:lpstr>2017 ACC/AHA Guidelines for Management of High Blood Pressure</vt:lpstr>
      <vt:lpstr>Reduction in Incidence of CHD and Stroke In Relation to Reduction in BP</vt:lpstr>
      <vt:lpstr>Guideline Based β-Blocker Therapy Secondary Prevention</vt:lpstr>
      <vt:lpstr>β-Blockers for Secondary Prevention of CV Disease</vt:lpstr>
      <vt:lpstr>Guideline-Based Antiplatelet Therapy Secondary Prevention</vt:lpstr>
      <vt:lpstr>Benefit of Antiplatelet Therapy for Secondary Prevention of CV Disease (non-fatal MI, non-fatal stroke, vascular death)</vt:lpstr>
      <vt:lpstr>Guideline-Based Renin-Angiotensin-Aldosterone Blocker Therapy Secondary Prevention</vt:lpstr>
      <vt:lpstr>Benefit of ACEI for Secondary Prevention of CV Disease</vt:lpstr>
      <vt:lpstr>PowerPoint Presentation</vt:lpstr>
      <vt:lpstr>Guideline-Based Anti-Ischemic Medications for Angina</vt:lpstr>
      <vt:lpstr>Guideline-Based Anti-Ischemic Medications for Angina (cont.)</vt:lpstr>
      <vt:lpstr>Benefit of Medical vs Revascularization Therapy Based on Amount of Ischemic Myocardium</vt:lpstr>
      <vt:lpstr>5-Year Survival Based on Revascularization by CABG vs PTCA</vt:lpstr>
      <vt:lpstr>CABG vs PCI: SYNTAX Overall Cohort</vt:lpstr>
      <vt:lpstr>PowerPoint Presentation</vt:lpstr>
      <vt:lpstr>PowerPoint Presentation</vt:lpstr>
      <vt:lpstr>Coronary Macro- and Micro-circulation</vt:lpstr>
      <vt:lpstr>Microvascular and Epicardial Endothelial Function Results (n=65 pts w Stable CAD)</vt:lpstr>
      <vt:lpstr>PowerPoint Presentation</vt:lpstr>
      <vt:lpstr>Continuous Natural History of Coronary Atherosclerosis: Opportunities for Therapeutic Intervention</vt:lpstr>
      <vt:lpstr>Stable Ischemic Heart Disease: State of the Art</vt:lpstr>
      <vt:lpstr>PowerPoint Presentation</vt:lpstr>
      <vt:lpstr>Microvascular and Epicardial Endothelial Function Results (n=65 pts w Stable CAD)</vt:lpstr>
      <vt:lpstr>Microvascular and Epicardial Endothelial Function Results (n=65 pts w Stable CAD)</vt:lpstr>
      <vt:lpstr>Microvascular and Epicardial Endothelial Function Results (n=65 pts w Stable CAD)</vt:lpstr>
    </vt:vector>
  </TitlesOfParts>
  <Company>Partners HealthCare System,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Systems</dc:creator>
  <cp:lastModifiedBy>Peter Stone</cp:lastModifiedBy>
  <cp:revision>790</cp:revision>
  <dcterms:created xsi:type="dcterms:W3CDTF">2006-02-20T21:04:52Z</dcterms:created>
  <dcterms:modified xsi:type="dcterms:W3CDTF">2019-11-16T22:08:42Z</dcterms:modified>
</cp:coreProperties>
</file>