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tags/tag7.xml" ContentType="application/vnd.openxmlformats-officedocument.presentationml.tags+xml"/>
  <Override PartName="/ppt/notesSlides/notesSlide1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 id="2147483683" r:id="rId3"/>
    <p:sldMasterId id="2147483700" r:id="rId4"/>
    <p:sldMasterId id="2147483729" r:id="rId5"/>
  </p:sldMasterIdLst>
  <p:notesMasterIdLst>
    <p:notesMasterId r:id="rId42"/>
  </p:notesMasterIdLst>
  <p:sldIdLst>
    <p:sldId id="257" r:id="rId6"/>
    <p:sldId id="259" r:id="rId7"/>
    <p:sldId id="1027" r:id="rId8"/>
    <p:sldId id="514" r:id="rId9"/>
    <p:sldId id="515" r:id="rId10"/>
    <p:sldId id="535" r:id="rId11"/>
    <p:sldId id="538" r:id="rId12"/>
    <p:sldId id="1030" r:id="rId13"/>
    <p:sldId id="863" r:id="rId14"/>
    <p:sldId id="606" r:id="rId15"/>
    <p:sldId id="607" r:id="rId16"/>
    <p:sldId id="1031" r:id="rId17"/>
    <p:sldId id="789" r:id="rId18"/>
    <p:sldId id="790" r:id="rId19"/>
    <p:sldId id="791" r:id="rId20"/>
    <p:sldId id="792" r:id="rId21"/>
    <p:sldId id="794" r:id="rId22"/>
    <p:sldId id="795" r:id="rId23"/>
    <p:sldId id="1028" r:id="rId24"/>
    <p:sldId id="268" r:id="rId25"/>
    <p:sldId id="314" r:id="rId26"/>
    <p:sldId id="319" r:id="rId27"/>
    <p:sldId id="318" r:id="rId28"/>
    <p:sldId id="271" r:id="rId29"/>
    <p:sldId id="274" r:id="rId30"/>
    <p:sldId id="324" r:id="rId31"/>
    <p:sldId id="289" r:id="rId32"/>
    <p:sldId id="296" r:id="rId33"/>
    <p:sldId id="336" r:id="rId34"/>
    <p:sldId id="290" r:id="rId35"/>
    <p:sldId id="692" r:id="rId36"/>
    <p:sldId id="693" r:id="rId37"/>
    <p:sldId id="258" r:id="rId38"/>
    <p:sldId id="1029" r:id="rId39"/>
    <p:sldId id="282" r:id="rId40"/>
    <p:sldId id="297" r:id="rId4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112C0"/>
    <a:srgbClr val="0069FF"/>
    <a:srgbClr val="3234F8"/>
    <a:srgbClr val="673EC0"/>
    <a:srgbClr val="5C1EC0"/>
    <a:srgbClr val="631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4"/>
    <p:restoredTop sz="94562"/>
  </p:normalViewPr>
  <p:slideViewPr>
    <p:cSldViewPr snapToGrid="0" snapToObjects="1">
      <p:cViewPr varScale="1">
        <p:scale>
          <a:sx n="112" d="100"/>
          <a:sy n="112" d="100"/>
        </p:scale>
        <p:origin x="192" y="704"/>
      </p:cViewPr>
      <p:guideLst/>
    </p:cSldViewPr>
  </p:slideViewPr>
  <p:outlineViewPr>
    <p:cViewPr>
      <p:scale>
        <a:sx n="33" d="100"/>
        <a:sy n="33" d="100"/>
      </p:scale>
      <p:origin x="0" y="-2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340599455041"/>
          <c:y val="0.119402985074627"/>
          <c:w val="0.86648501362397801"/>
          <c:h val="0.77611940298507498"/>
        </c:manualLayout>
      </c:layout>
      <c:scatterChart>
        <c:scatterStyle val="lineMarker"/>
        <c:varyColors val="0"/>
        <c:ser>
          <c:idx val="0"/>
          <c:order val="0"/>
          <c:tx>
            <c:strRef>
              <c:f>Sheet1!$A$2</c:f>
              <c:strCache>
                <c:ptCount val="1"/>
                <c:pt idx="0">
                  <c:v>1</c:v>
                </c:pt>
              </c:strCache>
            </c:strRef>
          </c:tx>
          <c:spPr>
            <a:ln w="26222">
              <a:noFill/>
            </a:ln>
          </c:spPr>
          <c:marker>
            <c:symbol val="diamond"/>
            <c:size val="4"/>
            <c:spPr>
              <a:solidFill>
                <a:srgbClr val="63AAFE"/>
              </a:solidFill>
              <a:ln>
                <a:solidFill>
                  <a:srgbClr val="63AAFE"/>
                </a:solidFill>
                <a:prstDash val="solid"/>
              </a:ln>
            </c:spPr>
          </c:marker>
          <c:xVal>
            <c:strRef>
              <c:f>Sheet1!$B$1:$D$1</c:f>
              <c:strCache>
                <c:ptCount val="3"/>
                <c:pt idx="0">
                  <c:v>Group 1</c:v>
                </c:pt>
                <c:pt idx="1">
                  <c:v>Group 2</c:v>
                </c:pt>
                <c:pt idx="2">
                  <c:v>Group 3</c:v>
                </c:pt>
              </c:strCache>
            </c:strRef>
          </c:xVal>
          <c:yVal>
            <c:numRef>
              <c:f>Sheet1!$B$2:$D$2</c:f>
              <c:numCache>
                <c:formatCode>0.00</c:formatCode>
                <c:ptCount val="3"/>
                <c:pt idx="0">
                  <c:v>5</c:v>
                </c:pt>
                <c:pt idx="1">
                  <c:v>10</c:v>
                </c:pt>
                <c:pt idx="2">
                  <c:v>50</c:v>
                </c:pt>
              </c:numCache>
            </c:numRef>
          </c:yVal>
          <c:smooth val="0"/>
          <c:extLst>
            <c:ext xmlns:c16="http://schemas.microsoft.com/office/drawing/2014/chart" uri="{C3380CC4-5D6E-409C-BE32-E72D297353CC}">
              <c16:uniqueId val="{00000000-3225-8D49-9448-7E50AF688164}"/>
            </c:ext>
          </c:extLst>
        </c:ser>
        <c:ser>
          <c:idx val="1"/>
          <c:order val="1"/>
          <c:tx>
            <c:strRef>
              <c:f>Sheet1!$A$3</c:f>
              <c:strCache>
                <c:ptCount val="1"/>
                <c:pt idx="0">
                  <c:v>1</c:v>
                </c:pt>
              </c:strCache>
            </c:strRef>
          </c:tx>
          <c:spPr>
            <a:ln w="26222">
              <a:noFill/>
            </a:ln>
          </c:spPr>
          <c:marker>
            <c:symbol val="circle"/>
            <c:size val="10"/>
            <c:spPr>
              <a:solidFill>
                <a:schemeClr val="tx1"/>
              </a:solidFill>
              <a:ln>
                <a:solidFill>
                  <a:srgbClr val="F20884"/>
                </a:solidFill>
                <a:prstDash val="solid"/>
              </a:ln>
            </c:spPr>
          </c:marker>
          <c:xVal>
            <c:strRef>
              <c:f>Sheet1!$B$1:$D$1</c:f>
              <c:strCache>
                <c:ptCount val="3"/>
                <c:pt idx="0">
                  <c:v>Group 1</c:v>
                </c:pt>
                <c:pt idx="1">
                  <c:v>Group 2</c:v>
                </c:pt>
                <c:pt idx="2">
                  <c:v>Group 3</c:v>
                </c:pt>
              </c:strCache>
            </c:strRef>
          </c:xVal>
          <c:yVal>
            <c:numRef>
              <c:f>Sheet1!$B$3:$D$3</c:f>
              <c:numCache>
                <c:formatCode>0.00</c:formatCode>
                <c:ptCount val="3"/>
                <c:pt idx="0">
                  <c:v>5.01</c:v>
                </c:pt>
                <c:pt idx="1">
                  <c:v>10</c:v>
                </c:pt>
                <c:pt idx="2">
                  <c:v>54.7</c:v>
                </c:pt>
              </c:numCache>
            </c:numRef>
          </c:yVal>
          <c:smooth val="0"/>
          <c:extLst>
            <c:ext xmlns:c16="http://schemas.microsoft.com/office/drawing/2014/chart" uri="{C3380CC4-5D6E-409C-BE32-E72D297353CC}">
              <c16:uniqueId val="{00000001-3225-8D49-9448-7E50AF688164}"/>
            </c:ext>
          </c:extLst>
        </c:ser>
        <c:ser>
          <c:idx val="2"/>
          <c:order val="2"/>
          <c:tx>
            <c:strRef>
              <c:f>Sheet1!$A$4</c:f>
              <c:strCache>
                <c:ptCount val="1"/>
                <c:pt idx="0">
                  <c:v>1</c:v>
                </c:pt>
              </c:strCache>
            </c:strRef>
          </c:tx>
          <c:spPr>
            <a:ln w="26222">
              <a:noFill/>
            </a:ln>
          </c:spPr>
          <c:marker>
            <c:symbol val="triangle"/>
            <c:size val="4"/>
            <c:spPr>
              <a:solidFill>
                <a:srgbClr val="FFF58C"/>
              </a:solidFill>
              <a:ln>
                <a:solidFill>
                  <a:srgbClr val="FFF58C"/>
                </a:solidFill>
                <a:prstDash val="solid"/>
              </a:ln>
            </c:spPr>
          </c:marker>
          <c:xVal>
            <c:strRef>
              <c:f>Sheet1!$B$1:$D$1</c:f>
              <c:strCache>
                <c:ptCount val="3"/>
                <c:pt idx="0">
                  <c:v>Group 1</c:v>
                </c:pt>
                <c:pt idx="1">
                  <c:v>Group 2</c:v>
                </c:pt>
                <c:pt idx="2">
                  <c:v>Group 3</c:v>
                </c:pt>
              </c:strCache>
            </c:strRef>
          </c:xVal>
          <c:yVal>
            <c:numRef>
              <c:f>Sheet1!$B$4:$D$4</c:f>
              <c:numCache>
                <c:formatCode>0.00</c:formatCode>
                <c:ptCount val="3"/>
                <c:pt idx="0">
                  <c:v>4.8099999999999996</c:v>
                </c:pt>
                <c:pt idx="1">
                  <c:v>10</c:v>
                </c:pt>
                <c:pt idx="2">
                  <c:v>50</c:v>
                </c:pt>
              </c:numCache>
            </c:numRef>
          </c:yVal>
          <c:smooth val="0"/>
          <c:extLst>
            <c:ext xmlns:c16="http://schemas.microsoft.com/office/drawing/2014/chart" uri="{C3380CC4-5D6E-409C-BE32-E72D297353CC}">
              <c16:uniqueId val="{00000002-3225-8D49-9448-7E50AF688164}"/>
            </c:ext>
          </c:extLst>
        </c:ser>
        <c:ser>
          <c:idx val="3"/>
          <c:order val="3"/>
          <c:tx>
            <c:strRef>
              <c:f>Sheet1!$A$5</c:f>
              <c:strCache>
                <c:ptCount val="1"/>
                <c:pt idx="0">
                  <c:v>1</c:v>
                </c:pt>
              </c:strCache>
            </c:strRef>
          </c:tx>
          <c:spPr>
            <a:ln w="26222">
              <a:noFill/>
            </a:ln>
          </c:spPr>
          <c:marker>
            <c:symbol val="circle"/>
            <c:size val="10"/>
            <c:spPr>
              <a:solidFill>
                <a:schemeClr val="tx1"/>
              </a:solidFill>
              <a:ln>
                <a:solidFill>
                  <a:srgbClr val="FCF305"/>
                </a:solidFill>
                <a:prstDash val="solid"/>
              </a:ln>
            </c:spPr>
          </c:marker>
          <c:xVal>
            <c:strRef>
              <c:f>Sheet1!$B$1:$D$1</c:f>
              <c:strCache>
                <c:ptCount val="3"/>
                <c:pt idx="0">
                  <c:v>Group 1</c:v>
                </c:pt>
                <c:pt idx="1">
                  <c:v>Group 2</c:v>
                </c:pt>
                <c:pt idx="2">
                  <c:v>Group 3</c:v>
                </c:pt>
              </c:strCache>
            </c:strRef>
          </c:xVal>
          <c:yVal>
            <c:numRef>
              <c:f>Sheet1!$B$5:$D$5</c:f>
              <c:numCache>
                <c:formatCode>0.00</c:formatCode>
                <c:ptCount val="3"/>
                <c:pt idx="0">
                  <c:v>5</c:v>
                </c:pt>
                <c:pt idx="1">
                  <c:v>9.6999999999999993</c:v>
                </c:pt>
                <c:pt idx="2">
                  <c:v>50</c:v>
                </c:pt>
              </c:numCache>
            </c:numRef>
          </c:yVal>
          <c:smooth val="0"/>
          <c:extLst>
            <c:ext xmlns:c16="http://schemas.microsoft.com/office/drawing/2014/chart" uri="{C3380CC4-5D6E-409C-BE32-E72D297353CC}">
              <c16:uniqueId val="{00000003-3225-8D49-9448-7E50AF688164}"/>
            </c:ext>
          </c:extLst>
        </c:ser>
        <c:ser>
          <c:idx val="4"/>
          <c:order val="4"/>
          <c:tx>
            <c:strRef>
              <c:f>Sheet1!$A$6</c:f>
              <c:strCache>
                <c:ptCount val="1"/>
                <c:pt idx="0">
                  <c:v>1</c:v>
                </c:pt>
              </c:strCache>
            </c:strRef>
          </c:tx>
          <c:spPr>
            <a:ln w="26222">
              <a:noFill/>
            </a:ln>
          </c:spPr>
          <c:marker>
            <c:symbol val="circle"/>
            <c:size val="10"/>
            <c:spPr>
              <a:solidFill>
                <a:schemeClr val="tx1"/>
              </a:solidFill>
              <a:ln>
                <a:solidFill>
                  <a:srgbClr val="FFCC00"/>
                </a:solidFill>
                <a:prstDash val="solid"/>
              </a:ln>
            </c:spPr>
          </c:marker>
          <c:xVal>
            <c:strRef>
              <c:f>Sheet1!$B$1:$D$1</c:f>
              <c:strCache>
                <c:ptCount val="3"/>
                <c:pt idx="0">
                  <c:v>Group 1</c:v>
                </c:pt>
                <c:pt idx="1">
                  <c:v>Group 2</c:v>
                </c:pt>
                <c:pt idx="2">
                  <c:v>Group 3</c:v>
                </c:pt>
              </c:strCache>
            </c:strRef>
          </c:xVal>
          <c:yVal>
            <c:numRef>
              <c:f>Sheet1!$B$6:$D$6</c:f>
              <c:numCache>
                <c:formatCode>0.00</c:formatCode>
                <c:ptCount val="3"/>
                <c:pt idx="0">
                  <c:v>5</c:v>
                </c:pt>
                <c:pt idx="1">
                  <c:v>10</c:v>
                </c:pt>
                <c:pt idx="2">
                  <c:v>32.9</c:v>
                </c:pt>
              </c:numCache>
            </c:numRef>
          </c:yVal>
          <c:smooth val="0"/>
          <c:extLst>
            <c:ext xmlns:c16="http://schemas.microsoft.com/office/drawing/2014/chart" uri="{C3380CC4-5D6E-409C-BE32-E72D297353CC}">
              <c16:uniqueId val="{00000004-3225-8D49-9448-7E50AF688164}"/>
            </c:ext>
          </c:extLst>
        </c:ser>
        <c:ser>
          <c:idx val="5"/>
          <c:order val="5"/>
          <c:tx>
            <c:strRef>
              <c:f>Sheet1!$A$7</c:f>
              <c:strCache>
                <c:ptCount val="1"/>
                <c:pt idx="0">
                  <c:v>1</c:v>
                </c:pt>
              </c:strCache>
            </c:strRef>
          </c:tx>
          <c:spPr>
            <a:ln w="26222">
              <a:noFill/>
            </a:ln>
          </c:spPr>
          <c:marker>
            <c:symbol val="circle"/>
            <c:size val="10"/>
            <c:spPr>
              <a:solidFill>
                <a:srgbClr val="0000FF"/>
              </a:solidFill>
              <a:ln>
                <a:solidFill>
                  <a:srgbClr val="1FB714"/>
                </a:solidFill>
                <a:prstDash val="solid"/>
              </a:ln>
            </c:spPr>
          </c:marker>
          <c:xVal>
            <c:strRef>
              <c:f>Sheet1!$B$1:$D$1</c:f>
              <c:strCache>
                <c:ptCount val="3"/>
                <c:pt idx="0">
                  <c:v>Group 1</c:v>
                </c:pt>
                <c:pt idx="1">
                  <c:v>Group 2</c:v>
                </c:pt>
                <c:pt idx="2">
                  <c:v>Group 3</c:v>
                </c:pt>
              </c:strCache>
            </c:strRef>
          </c:xVal>
          <c:yVal>
            <c:numRef>
              <c:f>Sheet1!$B$7:$D$7</c:f>
              <c:numCache>
                <c:formatCode>0.00</c:formatCode>
                <c:ptCount val="3"/>
                <c:pt idx="0">
                  <c:v>4.88</c:v>
                </c:pt>
                <c:pt idx="1">
                  <c:v>10</c:v>
                </c:pt>
                <c:pt idx="2">
                  <c:v>25.6</c:v>
                </c:pt>
              </c:numCache>
            </c:numRef>
          </c:yVal>
          <c:smooth val="0"/>
          <c:extLst>
            <c:ext xmlns:c16="http://schemas.microsoft.com/office/drawing/2014/chart" uri="{C3380CC4-5D6E-409C-BE32-E72D297353CC}">
              <c16:uniqueId val="{00000005-3225-8D49-9448-7E50AF688164}"/>
            </c:ext>
          </c:extLst>
        </c:ser>
        <c:dLbls>
          <c:showLegendKey val="0"/>
          <c:showVal val="0"/>
          <c:showCatName val="0"/>
          <c:showSerName val="0"/>
          <c:showPercent val="0"/>
          <c:showBubbleSize val="0"/>
        </c:dLbls>
        <c:axId val="1907984416"/>
        <c:axId val="1907986048"/>
      </c:scatterChart>
      <c:valAx>
        <c:axId val="1907984416"/>
        <c:scaling>
          <c:orientation val="minMax"/>
          <c:max val="3.5"/>
          <c:min val="0"/>
        </c:scaling>
        <c:delete val="0"/>
        <c:axPos val="b"/>
        <c:majorTickMark val="none"/>
        <c:minorTickMark val="none"/>
        <c:tickLblPos val="none"/>
        <c:spPr>
          <a:ln w="2914">
            <a:solidFill>
              <a:srgbClr val="000000"/>
            </a:solidFill>
            <a:prstDash val="solid"/>
          </a:ln>
        </c:spPr>
        <c:crossAx val="1907986048"/>
        <c:crosses val="autoZero"/>
        <c:crossBetween val="midCat"/>
        <c:minorUnit val="1"/>
      </c:valAx>
      <c:valAx>
        <c:axId val="1907986048"/>
        <c:scaling>
          <c:logBase val="10"/>
          <c:orientation val="minMax"/>
          <c:max val="100"/>
        </c:scaling>
        <c:delete val="0"/>
        <c:axPos val="l"/>
        <c:majorGridlines>
          <c:spPr>
            <a:ln w="11654">
              <a:solidFill>
                <a:srgbClr val="FFFFFF"/>
              </a:solidFill>
              <a:prstDash val="solid"/>
            </a:ln>
          </c:spPr>
        </c:majorGridlines>
        <c:numFmt formatCode="0.00" sourceLinked="1"/>
        <c:majorTickMark val="out"/>
        <c:minorTickMark val="none"/>
        <c:tickLblPos val="nextTo"/>
        <c:spPr>
          <a:ln w="2914">
            <a:solidFill>
              <a:srgbClr val="000000"/>
            </a:solidFill>
            <a:prstDash val="solid"/>
          </a:ln>
        </c:spPr>
        <c:txPr>
          <a:bodyPr rot="0" vert="horz"/>
          <a:lstStyle/>
          <a:p>
            <a:pPr>
              <a:defRPr sz="642" b="1" i="0" u="none" strike="noStrike" baseline="0">
                <a:solidFill>
                  <a:srgbClr val="000000"/>
                </a:solidFill>
                <a:latin typeface="Frutiger Linotype"/>
                <a:ea typeface="Frutiger Linotype"/>
                <a:cs typeface="Frutiger Linotype"/>
              </a:defRPr>
            </a:pPr>
            <a:endParaRPr lang="en-US"/>
          </a:p>
        </c:txPr>
        <c:crossAx val="1907984416"/>
        <c:crosses val="autoZero"/>
        <c:crossBetween val="midCat"/>
        <c:majorUnit val="10"/>
        <c:minorUnit val="10"/>
      </c:valAx>
      <c:spPr>
        <a:noFill/>
        <a:ln w="23308">
          <a:noFill/>
        </a:ln>
      </c:spPr>
    </c:plotArea>
    <c:plotVisOnly val="1"/>
    <c:dispBlanksAs val="gap"/>
    <c:showDLblsOverMax val="0"/>
  </c:chart>
  <c:spPr>
    <a:noFill/>
    <a:ln>
      <a:noFill/>
    </a:ln>
  </c:spPr>
  <c:txPr>
    <a:bodyPr/>
    <a:lstStyle/>
    <a:p>
      <a:pPr>
        <a:defRPr sz="619" b="1" i="0" u="none" strike="noStrike" baseline="0">
          <a:solidFill>
            <a:srgbClr val="000000"/>
          </a:solidFill>
          <a:latin typeface="Frutiger Linotype"/>
          <a:ea typeface="Frutiger Linotype"/>
          <a:cs typeface="Frutiger Linotype"/>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2"/>
      <c:rotY val="20"/>
      <c:depthPercent val="100"/>
      <c:rAngAx val="1"/>
    </c:view3D>
    <c:floor>
      <c:thickness val="0"/>
      <c:spPr>
        <a:solidFill>
          <a:srgbClr val="C0C0C0"/>
        </a:solidFill>
        <a:ln w="12700">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26315789473684198"/>
          <c:y val="3.9408866995073899E-2"/>
          <c:w val="0.581235697940503"/>
          <c:h val="0.83251231527093605"/>
        </c:manualLayout>
      </c:layout>
      <c:bar3DChart>
        <c:barDir val="col"/>
        <c:grouping val="clustered"/>
        <c:varyColors val="0"/>
        <c:ser>
          <c:idx val="0"/>
          <c:order val="0"/>
          <c:tx>
            <c:strRef>
              <c:f>Sheet1!$A$2</c:f>
              <c:strCache>
                <c:ptCount val="1"/>
                <c:pt idx="0">
                  <c:v>Control</c:v>
                </c:pt>
              </c:strCache>
            </c:strRef>
          </c:tx>
          <c:spPr>
            <a:solidFill>
              <a:srgbClr val="63AAFE"/>
            </a:solidFill>
            <a:ln w="15786">
              <a:solidFill>
                <a:srgbClr val="000000"/>
              </a:solidFill>
              <a:prstDash val="solid"/>
            </a:ln>
          </c:spPr>
          <c:invertIfNegative val="0"/>
          <c:cat>
            <c:numRef>
              <c:f>Sheet1!$B$1:$D$1</c:f>
              <c:numCache>
                <c:formatCode>General</c:formatCode>
                <c:ptCount val="3"/>
                <c:pt idx="0">
                  <c:v>3</c:v>
                </c:pt>
                <c:pt idx="1">
                  <c:v>6</c:v>
                </c:pt>
                <c:pt idx="2">
                  <c:v>12</c:v>
                </c:pt>
              </c:numCache>
            </c:numRef>
          </c:cat>
          <c:val>
            <c:numRef>
              <c:f>Sheet1!$B$2:$D$2</c:f>
              <c:numCache>
                <c:formatCode>General</c:formatCode>
                <c:ptCount val="3"/>
                <c:pt idx="0">
                  <c:v>6.5</c:v>
                </c:pt>
                <c:pt idx="1">
                  <c:v>-4.5</c:v>
                </c:pt>
              </c:numCache>
            </c:numRef>
          </c:val>
          <c:extLst>
            <c:ext xmlns:c16="http://schemas.microsoft.com/office/drawing/2014/chart" uri="{C3380CC4-5D6E-409C-BE32-E72D297353CC}">
              <c16:uniqueId val="{00000000-8946-CB4D-896B-5A5AC3C1B58E}"/>
            </c:ext>
          </c:extLst>
        </c:ser>
        <c:ser>
          <c:idx val="1"/>
          <c:order val="1"/>
          <c:tx>
            <c:strRef>
              <c:f>Sheet1!$A$3</c:f>
              <c:strCache>
                <c:ptCount val="1"/>
                <c:pt idx="0">
                  <c:v>CD34+ Cell</c:v>
                </c:pt>
              </c:strCache>
            </c:strRef>
          </c:tx>
          <c:spPr>
            <a:solidFill>
              <a:srgbClr val="1FB714"/>
            </a:solidFill>
            <a:ln w="15786">
              <a:solidFill>
                <a:srgbClr val="000000"/>
              </a:solidFill>
              <a:prstDash val="solid"/>
            </a:ln>
          </c:spPr>
          <c:invertIfNegative val="0"/>
          <c:cat>
            <c:numRef>
              <c:f>Sheet1!$B$1:$D$1</c:f>
              <c:numCache>
                <c:formatCode>General</c:formatCode>
                <c:ptCount val="3"/>
                <c:pt idx="0">
                  <c:v>3</c:v>
                </c:pt>
                <c:pt idx="1">
                  <c:v>6</c:v>
                </c:pt>
                <c:pt idx="2">
                  <c:v>12</c:v>
                </c:pt>
              </c:numCache>
            </c:numRef>
          </c:cat>
          <c:val>
            <c:numRef>
              <c:f>Sheet1!$B$3:$D$3</c:f>
              <c:numCache>
                <c:formatCode>General</c:formatCode>
                <c:ptCount val="3"/>
                <c:pt idx="0">
                  <c:v>-11.6</c:v>
                </c:pt>
                <c:pt idx="1">
                  <c:v>-12.6</c:v>
                </c:pt>
                <c:pt idx="2">
                  <c:v>-15.6</c:v>
                </c:pt>
              </c:numCache>
            </c:numRef>
          </c:val>
          <c:extLst>
            <c:ext xmlns:c16="http://schemas.microsoft.com/office/drawing/2014/chart" uri="{C3380CC4-5D6E-409C-BE32-E72D297353CC}">
              <c16:uniqueId val="{00000001-8946-CB4D-896B-5A5AC3C1B58E}"/>
            </c:ext>
          </c:extLst>
        </c:ser>
        <c:dLbls>
          <c:showLegendKey val="0"/>
          <c:showVal val="0"/>
          <c:showCatName val="0"/>
          <c:showSerName val="0"/>
          <c:showPercent val="0"/>
          <c:showBubbleSize val="0"/>
        </c:dLbls>
        <c:gapWidth val="150"/>
        <c:gapDepth val="0"/>
        <c:shape val="box"/>
        <c:axId val="1870226976"/>
        <c:axId val="1870237984"/>
        <c:axId val="0"/>
      </c:bar3DChart>
      <c:catAx>
        <c:axId val="1870226976"/>
        <c:scaling>
          <c:orientation val="minMax"/>
        </c:scaling>
        <c:delete val="0"/>
        <c:axPos val="b"/>
        <c:numFmt formatCode="General" sourceLinked="1"/>
        <c:majorTickMark val="out"/>
        <c:minorTickMark val="none"/>
        <c:tickLblPos val="low"/>
        <c:spPr>
          <a:ln w="3946">
            <a:solidFill>
              <a:srgbClr val="000000"/>
            </a:solidFill>
            <a:prstDash val="solid"/>
          </a:ln>
        </c:spPr>
        <c:txPr>
          <a:bodyPr rot="0" vert="horz"/>
          <a:lstStyle/>
          <a:p>
            <a:pPr>
              <a:defRPr sz="1800" b="1" i="0" u="none" strike="noStrike" baseline="0">
                <a:solidFill>
                  <a:schemeClr val="tx2"/>
                </a:solidFill>
                <a:latin typeface="Arial"/>
                <a:ea typeface="Marker Felt"/>
                <a:cs typeface="Marker Felt"/>
              </a:defRPr>
            </a:pPr>
            <a:endParaRPr lang="en-US"/>
          </a:p>
        </c:txPr>
        <c:crossAx val="1870237984"/>
        <c:crosses val="autoZero"/>
        <c:auto val="1"/>
        <c:lblAlgn val="ctr"/>
        <c:lblOffset val="100"/>
        <c:tickLblSkip val="1"/>
        <c:tickMarkSkip val="1"/>
        <c:noMultiLvlLbl val="0"/>
      </c:catAx>
      <c:valAx>
        <c:axId val="1870237984"/>
        <c:scaling>
          <c:orientation val="minMax"/>
        </c:scaling>
        <c:delete val="0"/>
        <c:axPos val="l"/>
        <c:majorGridlines>
          <c:spPr>
            <a:ln w="15786">
              <a:solidFill>
                <a:srgbClr val="99CCFF"/>
              </a:solidFill>
              <a:prstDash val="solid"/>
            </a:ln>
          </c:spPr>
        </c:majorGridlines>
        <c:title>
          <c:tx>
            <c:rich>
              <a:bodyPr rot="0" vert="horz"/>
              <a:lstStyle/>
              <a:p>
                <a:pPr algn="ctr">
                  <a:defRPr sz="1816" b="1" i="0" u="none" strike="noStrike" baseline="0">
                    <a:solidFill>
                      <a:srgbClr val="FFFFFF"/>
                    </a:solidFill>
                    <a:latin typeface="Marker Felt"/>
                    <a:ea typeface="Marker Felt"/>
                    <a:cs typeface="Marker Felt"/>
                  </a:defRPr>
                </a:pPr>
                <a:r>
                  <a:rPr lang="en-US" sz="1243" b="1" i="0" strike="noStrike">
                    <a:solidFill>
                      <a:srgbClr val="000000"/>
                    </a:solidFill>
                    <a:latin typeface="Geneva"/>
                    <a:ea typeface="Geneva"/>
                    <a:cs typeface="Geneva"/>
                  </a:rPr>
                  <a:t>Angina Episodes per week</a:t>
                </a:r>
              </a:p>
              <a:p>
                <a:pPr algn="ctr">
                  <a:defRPr sz="1816" b="1" i="0" u="none" strike="noStrike" baseline="0">
                    <a:solidFill>
                      <a:srgbClr val="FFFFFF"/>
                    </a:solidFill>
                    <a:latin typeface="Marker Felt"/>
                    <a:ea typeface="Marker Felt"/>
                    <a:cs typeface="Marker Felt"/>
                  </a:defRPr>
                </a:pPr>
                <a:r>
                  <a:rPr lang="en-US" sz="1802" b="1" i="0" strike="noStrike">
                    <a:solidFill>
                      <a:srgbClr val="000000"/>
                    </a:solidFill>
                    <a:latin typeface="Frutiger Linotype"/>
                    <a:ea typeface="Frutiger Linotype"/>
                    <a:cs typeface="Frutiger Linotype"/>
                  </a:rPr>
                  <a:t>(</a:t>
                </a:r>
                <a:r>
                  <a:rPr lang="en-US" sz="1461" b="1" i="0" strike="noStrike">
                    <a:solidFill>
                      <a:srgbClr val="000000"/>
                    </a:solidFill>
                    <a:latin typeface="Marker Felt"/>
                    <a:ea typeface="Marker Felt"/>
                    <a:cs typeface="Marker Felt"/>
                  </a:rPr>
                  <a:t>Change from Baseline)</a:t>
                </a:r>
              </a:p>
            </c:rich>
          </c:tx>
          <c:layout>
            <c:manualLayout>
              <c:xMode val="edge"/>
              <c:yMode val="edge"/>
              <c:x val="2.5171624713958798E-2"/>
              <c:y val="0.31034482758620702"/>
            </c:manualLayout>
          </c:layout>
          <c:overlay val="0"/>
          <c:spPr>
            <a:noFill/>
            <a:ln w="31572">
              <a:noFill/>
            </a:ln>
          </c:spPr>
        </c:title>
        <c:numFmt formatCode="General" sourceLinked="1"/>
        <c:majorTickMark val="out"/>
        <c:minorTickMark val="none"/>
        <c:tickLblPos val="nextTo"/>
        <c:spPr>
          <a:ln w="3946">
            <a:solidFill>
              <a:srgbClr val="000000"/>
            </a:solidFill>
            <a:prstDash val="solid"/>
          </a:ln>
        </c:spPr>
        <c:txPr>
          <a:bodyPr rot="0" vert="horz"/>
          <a:lstStyle/>
          <a:p>
            <a:pPr>
              <a:defRPr sz="1119" b="1" i="0" u="none" strike="noStrike" baseline="0">
                <a:solidFill>
                  <a:srgbClr val="FFFFFF"/>
                </a:solidFill>
                <a:latin typeface="Marker Felt"/>
                <a:ea typeface="Marker Felt"/>
                <a:cs typeface="Marker Felt"/>
              </a:defRPr>
            </a:pPr>
            <a:endParaRPr lang="en-US"/>
          </a:p>
        </c:txPr>
        <c:crossAx val="1870226976"/>
        <c:crosses val="autoZero"/>
        <c:crossBetween val="between"/>
      </c:valAx>
      <c:spPr>
        <a:noFill/>
        <a:ln w="31572">
          <a:noFill/>
        </a:ln>
      </c:spPr>
    </c:plotArea>
    <c:legend>
      <c:legendPos val="r"/>
      <c:layout>
        <c:manualLayout>
          <c:xMode val="edge"/>
          <c:yMode val="edge"/>
          <c:x val="0.86270022883295205"/>
          <c:y val="0.43842364532019701"/>
          <c:w val="0.13043478260869601"/>
          <c:h val="0.123152709359606"/>
        </c:manualLayout>
      </c:layout>
      <c:overlay val="0"/>
      <c:spPr>
        <a:noFill/>
        <a:ln w="31572">
          <a:noFill/>
        </a:ln>
      </c:spPr>
      <c:txPr>
        <a:bodyPr/>
        <a:lstStyle/>
        <a:p>
          <a:pPr>
            <a:defRPr sz="1025" b="1" i="0" u="none" strike="noStrike" baseline="0">
              <a:solidFill>
                <a:schemeClr val="tx2"/>
              </a:solidFill>
              <a:latin typeface="Marker Felt"/>
              <a:ea typeface="Marker Felt"/>
              <a:cs typeface="Marker Felt"/>
            </a:defRPr>
          </a:pPr>
          <a:endParaRPr lang="en-US"/>
        </a:p>
      </c:txPr>
    </c:legend>
    <c:plotVisOnly val="1"/>
    <c:dispBlanksAs val="gap"/>
    <c:showDLblsOverMax val="0"/>
  </c:chart>
  <c:spPr>
    <a:noFill/>
    <a:ln>
      <a:noFill/>
    </a:ln>
  </c:spPr>
  <c:txPr>
    <a:bodyPr/>
    <a:lstStyle/>
    <a:p>
      <a:pPr>
        <a:defRPr sz="1461" b="1" i="0" u="none" strike="noStrike" baseline="0">
          <a:solidFill>
            <a:srgbClr val="000000"/>
          </a:solidFill>
          <a:latin typeface="Marker Felt"/>
          <a:ea typeface="Marker Felt"/>
          <a:cs typeface="Marker Fe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spPr>
            <a:solidFill>
              <a:srgbClr val="96D58E"/>
            </a:solidFill>
            <a:ln w="9525">
              <a:solidFill>
                <a:schemeClr val="tx2"/>
              </a:solidFill>
            </a:ln>
            <a:effectLst>
              <a:outerShdw blurRad="40000" dist="23000" dir="5400000" rotWithShape="0">
                <a:schemeClr val="tx2">
                  <a:alpha val="35000"/>
                </a:schemeClr>
              </a:outerShdw>
            </a:effectLst>
            <a:scene3d>
              <a:camera prst="orthographicFront"/>
              <a:lightRig rig="threePt" dir="t"/>
            </a:scene3d>
            <a:sp3d>
              <a:bevelT w="165100" prst="coolSlant"/>
              <a:contourClr>
                <a:srgbClr val="000000"/>
              </a:contourClr>
            </a:sp3d>
          </c:spPr>
          <c:invertIfNegative val="0"/>
          <c:dLbls>
            <c:dLbl>
              <c:idx val="0"/>
              <c:layout>
                <c:manualLayout>
                  <c:x val="6.0583112457402496E-3"/>
                  <c:y val="-0.295346860488592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88-1840-8624-4A209A07C788}"/>
                </c:ext>
              </c:extLst>
            </c:dLbl>
            <c:dLbl>
              <c:idx val="1"/>
              <c:layout>
                <c:manualLayout>
                  <c:x val="4.9019847528525597E-3"/>
                  <c:y val="-0.32117787199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88-1840-8624-4A209A07C788}"/>
                </c:ext>
              </c:extLst>
            </c:dLbl>
            <c:dLbl>
              <c:idx val="2"/>
              <c:layout>
                <c:manualLayout>
                  <c:x val="6.5359477124182401E-3"/>
                  <c:y val="-0.13580246913580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88-1840-8624-4A209A07C788}"/>
                </c:ext>
              </c:extLst>
            </c:dLbl>
            <c:dLbl>
              <c:idx val="3"/>
              <c:layout>
                <c:manualLayout>
                  <c:x val="1.0721422033529399E-2"/>
                  <c:y val="-0.22345669291338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88-1840-8624-4A209A07C788}"/>
                </c:ext>
              </c:extLst>
            </c:dLbl>
            <c:dLbl>
              <c:idx val="4"/>
              <c:layout>
                <c:manualLayout>
                  <c:x val="1.41088289749469E-2"/>
                  <c:y val="-0.1605412881082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88-1840-8624-4A209A07C788}"/>
                </c:ext>
              </c:extLst>
            </c:dLbl>
            <c:dLbl>
              <c:idx val="5"/>
              <c:layout>
                <c:manualLayout>
                  <c:x val="1.28330058704796E-2"/>
                  <c:y val="-0.14083585705632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88-1840-8624-4A209A07C788}"/>
                </c:ext>
              </c:extLst>
            </c:dLbl>
            <c:dLbl>
              <c:idx val="6"/>
              <c:layout>
                <c:manualLayout>
                  <c:x val="1.06019254219502E-2"/>
                  <c:y val="-0.21454007672117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88-1840-8624-4A209A07C78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Auto-CD34-6M</c:v>
                </c:pt>
                <c:pt idx="1">
                  <c:v>Auto-CD34-12M</c:v>
                </c:pt>
                <c:pt idx="2">
                  <c:v>MARISA 500 BID</c:v>
                </c:pt>
                <c:pt idx="3">
                  <c:v>MARISA 1500 BID</c:v>
                </c:pt>
                <c:pt idx="4">
                  <c:v>CARISA</c:v>
                </c:pt>
                <c:pt idx="5">
                  <c:v>EECP</c:v>
                </c:pt>
                <c:pt idx="6">
                  <c:v>RITA-2</c:v>
                </c:pt>
              </c:strCache>
            </c:strRef>
          </c:cat>
          <c:val>
            <c:numRef>
              <c:f>Sheet1!$B$2:$B$8</c:f>
              <c:numCache>
                <c:formatCode>General</c:formatCode>
                <c:ptCount val="7"/>
                <c:pt idx="0">
                  <c:v>70</c:v>
                </c:pt>
                <c:pt idx="1">
                  <c:v>80</c:v>
                </c:pt>
                <c:pt idx="2">
                  <c:v>23.8</c:v>
                </c:pt>
                <c:pt idx="3">
                  <c:v>45.9</c:v>
                </c:pt>
                <c:pt idx="4">
                  <c:v>24</c:v>
                </c:pt>
                <c:pt idx="5">
                  <c:v>16</c:v>
                </c:pt>
                <c:pt idx="6">
                  <c:v>35</c:v>
                </c:pt>
              </c:numCache>
            </c:numRef>
          </c:val>
          <c:extLst>
            <c:ext xmlns:c16="http://schemas.microsoft.com/office/drawing/2014/chart" uri="{C3380CC4-5D6E-409C-BE32-E72D297353CC}">
              <c16:uniqueId val="{00000007-D288-1840-8624-4A209A07C788}"/>
            </c:ext>
          </c:extLst>
        </c:ser>
        <c:dLbls>
          <c:showLegendKey val="0"/>
          <c:showVal val="0"/>
          <c:showCatName val="0"/>
          <c:showSerName val="0"/>
          <c:showPercent val="0"/>
          <c:showBubbleSize val="0"/>
        </c:dLbls>
        <c:gapWidth val="150"/>
        <c:shape val="box"/>
        <c:axId val="2130612608"/>
        <c:axId val="2121143280"/>
        <c:axId val="0"/>
      </c:bar3DChart>
      <c:catAx>
        <c:axId val="2130612608"/>
        <c:scaling>
          <c:orientation val="minMax"/>
        </c:scaling>
        <c:delete val="0"/>
        <c:axPos val="b"/>
        <c:numFmt formatCode="General" sourceLinked="0"/>
        <c:majorTickMark val="out"/>
        <c:minorTickMark val="none"/>
        <c:tickLblPos val="nextTo"/>
        <c:crossAx val="2121143280"/>
        <c:crosses val="autoZero"/>
        <c:auto val="1"/>
        <c:lblAlgn val="ctr"/>
        <c:lblOffset val="100"/>
        <c:noMultiLvlLbl val="0"/>
      </c:catAx>
      <c:valAx>
        <c:axId val="2121143280"/>
        <c:scaling>
          <c:orientation val="minMax"/>
        </c:scaling>
        <c:delete val="0"/>
        <c:axPos val="l"/>
        <c:majorGridlines/>
        <c:title>
          <c:tx>
            <c:rich>
              <a:bodyPr rot="-5400000" vert="horz"/>
              <a:lstStyle/>
              <a:p>
                <a:pPr>
                  <a:defRPr/>
                </a:pPr>
                <a:r>
                  <a:rPr lang="en-US" dirty="0">
                    <a:latin typeface="Lucida Grande"/>
                    <a:ea typeface="Lucida Grande"/>
                    <a:cs typeface="Lucida Grande"/>
                  </a:rPr>
                  <a:t>Δ</a:t>
                </a:r>
                <a:r>
                  <a:rPr lang="en-US" sz="1800" b="1" i="0" u="none" strike="noStrike" kern="1200" baseline="0" dirty="0">
                    <a:solidFill>
                      <a:srgbClr val="003698"/>
                    </a:solidFill>
                    <a:latin typeface="+mn-lt"/>
                    <a:ea typeface="+mn-ea"/>
                    <a:cs typeface="+mn-cs"/>
                  </a:rPr>
                  <a:t> Exercise Time</a:t>
                </a:r>
                <a:endParaRPr lang="en-US" dirty="0"/>
              </a:p>
            </c:rich>
          </c:tx>
          <c:layout>
            <c:manualLayout>
              <c:xMode val="edge"/>
              <c:yMode val="edge"/>
              <c:x val="2.8888246220263699E-2"/>
              <c:y val="0.18313325257419699"/>
            </c:manualLayout>
          </c:layout>
          <c:overlay val="0"/>
        </c:title>
        <c:numFmt formatCode="General" sourceLinked="1"/>
        <c:majorTickMark val="out"/>
        <c:minorTickMark val="none"/>
        <c:tickLblPos val="nextTo"/>
        <c:crossAx val="21306126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24474138945072554"/>
          <c:y val="0.16723777583357599"/>
          <c:w val="0.75525861054927446"/>
          <c:h val="0.59193070193203756"/>
        </c:manualLayout>
      </c:layout>
      <c:bar3DChart>
        <c:barDir val="col"/>
        <c:grouping val="stacked"/>
        <c:varyColors val="0"/>
        <c:ser>
          <c:idx val="0"/>
          <c:order val="0"/>
          <c:tx>
            <c:strRef>
              <c:f>Sheet1!$B$1</c:f>
              <c:strCache>
                <c:ptCount val="1"/>
                <c:pt idx="0">
                  <c:v>Angina/week</c:v>
                </c:pt>
              </c:strCache>
            </c:strRef>
          </c:tx>
          <c:spPr>
            <a:solidFill>
              <a:srgbClr val="96D58E"/>
            </a:solidFill>
            <a:scene3d>
              <a:camera prst="orthographicFront"/>
              <a:lightRig rig="threePt" dir="t"/>
            </a:scene3d>
            <a:sp3d>
              <a:bevelT/>
              <a:bevelB w="152400" h="50800" prst="softRound"/>
            </a:sp3d>
          </c:spPr>
          <c:invertIfNegative val="0"/>
          <c:cat>
            <c:strRef>
              <c:f>Sheet1!$A$2:$A$6</c:f>
              <c:strCache>
                <c:ptCount val="5"/>
                <c:pt idx="0">
                  <c:v>CD34-6 Month</c:v>
                </c:pt>
                <c:pt idx="1">
                  <c:v>CD34-12 Month</c:v>
                </c:pt>
                <c:pt idx="2">
                  <c:v>ERICA</c:v>
                </c:pt>
                <c:pt idx="3">
                  <c:v>CARISA</c:v>
                </c:pt>
                <c:pt idx="4">
                  <c:v>EECP</c:v>
                </c:pt>
              </c:strCache>
            </c:strRef>
          </c:cat>
          <c:val>
            <c:numRef>
              <c:f>Sheet1!$B$2:$B$6</c:f>
              <c:numCache>
                <c:formatCode>General</c:formatCode>
                <c:ptCount val="5"/>
                <c:pt idx="0">
                  <c:v>-3</c:v>
                </c:pt>
                <c:pt idx="1">
                  <c:v>-5.6</c:v>
                </c:pt>
                <c:pt idx="2">
                  <c:v>-0.43</c:v>
                </c:pt>
                <c:pt idx="3">
                  <c:v>-0.8</c:v>
                </c:pt>
                <c:pt idx="4">
                  <c:v>-1.4</c:v>
                </c:pt>
              </c:numCache>
            </c:numRef>
          </c:val>
          <c:extLst>
            <c:ext xmlns:c16="http://schemas.microsoft.com/office/drawing/2014/chart" uri="{C3380CC4-5D6E-409C-BE32-E72D297353CC}">
              <c16:uniqueId val="{00000000-A894-C94B-92AD-5D5852469EA4}"/>
            </c:ext>
          </c:extLst>
        </c:ser>
        <c:dLbls>
          <c:showLegendKey val="0"/>
          <c:showVal val="0"/>
          <c:showCatName val="0"/>
          <c:showSerName val="0"/>
          <c:showPercent val="0"/>
          <c:showBubbleSize val="0"/>
        </c:dLbls>
        <c:gapWidth val="95"/>
        <c:gapDepth val="95"/>
        <c:shape val="box"/>
        <c:axId val="2123233088"/>
        <c:axId val="2122642208"/>
        <c:axId val="0"/>
      </c:bar3DChart>
      <c:catAx>
        <c:axId val="2123233088"/>
        <c:scaling>
          <c:orientation val="minMax"/>
        </c:scaling>
        <c:delete val="0"/>
        <c:axPos val="b"/>
        <c:numFmt formatCode="General" sourceLinked="0"/>
        <c:majorTickMark val="none"/>
        <c:minorTickMark val="none"/>
        <c:tickLblPos val="nextTo"/>
        <c:crossAx val="2122642208"/>
        <c:crosses val="autoZero"/>
        <c:auto val="1"/>
        <c:lblAlgn val="ctr"/>
        <c:lblOffset val="100"/>
        <c:noMultiLvlLbl val="0"/>
      </c:catAx>
      <c:valAx>
        <c:axId val="2122642208"/>
        <c:scaling>
          <c:orientation val="minMax"/>
        </c:scaling>
        <c:delete val="0"/>
        <c:axPos val="l"/>
        <c:majorGridlines>
          <c:spPr>
            <a:ln>
              <a:solidFill>
                <a:srgbClr val="808080"/>
              </a:solidFill>
            </a:ln>
          </c:spPr>
        </c:majorGridlines>
        <c:title>
          <c:tx>
            <c:rich>
              <a:bodyPr/>
              <a:lstStyle/>
              <a:p>
                <a:pPr>
                  <a:defRPr/>
                </a:pPr>
                <a:r>
                  <a:rPr lang="en-US" dirty="0"/>
                  <a:t>Change</a:t>
                </a:r>
                <a:r>
                  <a:rPr lang="en-US" baseline="0" dirty="0"/>
                  <a:t> in</a:t>
                </a:r>
              </a:p>
              <a:p>
                <a:pPr>
                  <a:defRPr/>
                </a:pPr>
                <a:r>
                  <a:rPr lang="en-US" baseline="0" dirty="0"/>
                  <a:t>Numbers of Anginal</a:t>
                </a:r>
              </a:p>
              <a:p>
                <a:pPr>
                  <a:defRPr/>
                </a:pPr>
                <a:r>
                  <a:rPr lang="en-US" baseline="0" dirty="0"/>
                  <a:t>Episodes Per Week</a:t>
                </a:r>
                <a:endParaRPr lang="en-US" dirty="0"/>
              </a:p>
            </c:rich>
          </c:tx>
          <c:layout>
            <c:manualLayout>
              <c:xMode val="edge"/>
              <c:yMode val="edge"/>
              <c:x val="4.6536417322834603E-2"/>
              <c:y val="0.267569789392753"/>
            </c:manualLayout>
          </c:layout>
          <c:overlay val="0"/>
        </c:title>
        <c:numFmt formatCode="General" sourceLinked="1"/>
        <c:majorTickMark val="none"/>
        <c:minorTickMark val="none"/>
        <c:tickLblPos val="nextTo"/>
        <c:crossAx val="2123233088"/>
        <c:crosses val="autoZero"/>
        <c:crossBetween val="between"/>
        <c:majorUnit val="1"/>
        <c:minorUnit val="0.1"/>
      </c:valAx>
      <c:dTable>
        <c:showHorzBorder val="1"/>
        <c:showVertBorder val="1"/>
        <c:showOutline val="1"/>
        <c:showKeys val="1"/>
        <c:txPr>
          <a:bodyPr/>
          <a:lstStyle/>
          <a:p>
            <a:pPr rtl="0">
              <a:defRPr sz="1600">
                <a:solidFill>
                  <a:schemeClr val="tx2"/>
                </a:solidFill>
              </a:defRPr>
            </a:pPr>
            <a:endParaRPr lang="en-US"/>
          </a:p>
        </c:txPr>
      </c:dTable>
    </c:plotArea>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0.61065</cdr:x>
      <cdr:y>0.86893</cdr:y>
    </cdr:from>
    <cdr:to>
      <cdr:x>0.73428</cdr:x>
      <cdr:y>0.92659</cdr:y>
    </cdr:to>
    <cdr:sp macro="" textlink="">
      <cdr:nvSpPr>
        <cdr:cNvPr id="2" name="TextBox 1"/>
        <cdr:cNvSpPr txBox="1"/>
      </cdr:nvSpPr>
      <cdr:spPr>
        <a:xfrm xmlns:a="http://schemas.openxmlformats.org/drawingml/2006/main">
          <a:off x="4607977" y="3710969"/>
          <a:ext cx="932948" cy="246221"/>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chorCtr="0">
          <a:spAutoFit/>
        </a:bodyPr>
        <a:lstStyle xmlns:a="http://schemas.openxmlformats.org/drawingml/2006/main">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xmlns:a="http://schemas.openxmlformats.org/drawingml/2006/main">
          <a:pPr algn="l"/>
          <a:r>
            <a:rPr lang="en-US" sz="1600" dirty="0" err="1">
              <a:solidFill>
                <a:schemeClr val="tx2"/>
              </a:solidFill>
              <a:latin typeface="Calibri" pitchFamily="34" charset="0"/>
            </a:rPr>
            <a:t>Ranolazine</a:t>
          </a:r>
          <a:endParaRPr lang="en-US" sz="1600" dirty="0">
            <a:solidFill>
              <a:schemeClr val="tx2"/>
            </a:solidFill>
            <a:latin typeface="Calibri" pitchFamily="34" charset="0"/>
          </a:endParaRPr>
        </a:p>
      </cdr:txBody>
    </cdr:sp>
  </cdr:relSizeAnchor>
  <cdr:relSizeAnchor xmlns:cdr="http://schemas.openxmlformats.org/drawingml/2006/chartDrawing">
    <cdr:from>
      <cdr:x>0.54392</cdr:x>
      <cdr:y>0.81488</cdr:y>
    </cdr:from>
    <cdr:to>
      <cdr:x>0.78891</cdr:x>
      <cdr:y>0.85864</cdr:y>
    </cdr:to>
    <cdr:sp macro="" textlink="">
      <cdr:nvSpPr>
        <cdr:cNvPr id="3" name="Right Brace 2"/>
        <cdr:cNvSpPr/>
      </cdr:nvSpPr>
      <cdr:spPr bwMode="auto">
        <a:xfrm xmlns:a="http://schemas.openxmlformats.org/drawingml/2006/main" rot="16200000" flipH="1">
          <a:off x="4935327" y="2649199"/>
          <a:ext cx="186886" cy="1848701"/>
        </a:xfrm>
        <a:prstGeom xmlns:a="http://schemas.openxmlformats.org/drawingml/2006/main" prst="rightBrace">
          <a:avLst>
            <a:gd name="adj1" fmla="val 8333"/>
            <a:gd name="adj2" fmla="val 50621"/>
          </a:avLst>
        </a:prstGeom>
        <a:noFill xmlns:a="http://schemas.openxmlformats.org/drawingml/2006/main"/>
        <a:ln xmlns:a="http://schemas.openxmlformats.org/drawingml/2006/main" w="190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rtlCol="0" anchor="ctr"/>
        <a:lstStyle xmlns:a="http://schemas.openxmlformats.org/drawingml/2006/main">
          <a:defPPr>
            <a:defRPr lang="en-US"/>
          </a:defPPr>
          <a:lvl1pPr algn="ctr" rtl="0" fontAlgn="base">
            <a:spcBef>
              <a:spcPct val="0"/>
            </a:spcBef>
            <a:spcAft>
              <a:spcPct val="0"/>
            </a:spcAft>
            <a:defRPr sz="2400" b="1" kern="1200">
              <a:solidFill>
                <a:schemeClr val="tx1"/>
              </a:solidFill>
              <a:latin typeface="Arial" charset="0"/>
              <a:ea typeface="+mn-ea"/>
              <a:cs typeface="+mn-cs"/>
            </a:defRPr>
          </a:lvl1pPr>
          <a:lvl2pPr marL="457200" algn="ctr" rtl="0" fontAlgn="base">
            <a:spcBef>
              <a:spcPct val="0"/>
            </a:spcBef>
            <a:spcAft>
              <a:spcPct val="0"/>
            </a:spcAft>
            <a:defRPr sz="2400" b="1" kern="1200">
              <a:solidFill>
                <a:schemeClr val="tx1"/>
              </a:solidFill>
              <a:latin typeface="Arial" charset="0"/>
              <a:ea typeface="+mn-ea"/>
              <a:cs typeface="+mn-cs"/>
            </a:defRPr>
          </a:lvl2pPr>
          <a:lvl3pPr marL="914400" algn="ctr" rtl="0" fontAlgn="base">
            <a:spcBef>
              <a:spcPct val="0"/>
            </a:spcBef>
            <a:spcAft>
              <a:spcPct val="0"/>
            </a:spcAft>
            <a:defRPr sz="2400" b="1" kern="1200">
              <a:solidFill>
                <a:schemeClr val="tx1"/>
              </a:solidFill>
              <a:latin typeface="Arial" charset="0"/>
              <a:ea typeface="+mn-ea"/>
              <a:cs typeface="+mn-cs"/>
            </a:defRPr>
          </a:lvl3pPr>
          <a:lvl4pPr marL="1371600" algn="ctr" rtl="0" fontAlgn="base">
            <a:spcBef>
              <a:spcPct val="0"/>
            </a:spcBef>
            <a:spcAft>
              <a:spcPct val="0"/>
            </a:spcAft>
            <a:defRPr sz="2400" b="1" kern="1200">
              <a:solidFill>
                <a:schemeClr val="tx1"/>
              </a:solidFill>
              <a:latin typeface="Arial" charset="0"/>
              <a:ea typeface="+mn-ea"/>
              <a:cs typeface="+mn-cs"/>
            </a:defRPr>
          </a:lvl4pPr>
          <a:lvl5pPr marL="1828800" algn="ctr"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xmlns:a="http://schemas.openxmlformats.org/drawingml/2006/main">
          <a:pPr fontAlgn="auto">
            <a:spcBef>
              <a:spcPts val="0"/>
            </a:spcBef>
            <a:spcAft>
              <a:spcPts val="0"/>
            </a:spcAft>
          </a:pPr>
          <a:endParaRPr lang="en-US" sz="1800" b="0">
            <a:solidFill>
              <a:srgbClr val="000000"/>
            </a:solidFill>
            <a:latin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1B184-A9B6-7942-857A-CB0C05C2935C}" type="datetimeFigureOut">
              <a:rPr lang="en-US" smtClean="0"/>
              <a:t>11/15/19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A593E1-AC98-E546-9B70-7F301E3B8AAE}" type="slidenum">
              <a:rPr lang="en-US" smtClean="0"/>
              <a:t>‹#›</a:t>
            </a:fld>
            <a:endParaRPr lang="en-US"/>
          </a:p>
        </p:txBody>
      </p:sp>
    </p:spTree>
    <p:extLst>
      <p:ext uri="{BB962C8B-B14F-4D97-AF65-F5344CB8AC3E}">
        <p14:creationId xmlns:p14="http://schemas.microsoft.com/office/powerpoint/2010/main" val="1274045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hdr" sz="quarter"/>
          </p:nvPr>
        </p:nvSpPr>
        <p:spPr>
          <a:noFill/>
        </p:spPr>
        <p:txBody>
          <a:bodyPr/>
          <a:lstStyle/>
          <a:p>
            <a:endParaRPr lang="en-US">
              <a:latin typeface="Arial" pitchFamily="-112" charset="0"/>
              <a:ea typeface="ヒラギノ角ゴ Pro W3" pitchFamily="-112" charset="-128"/>
              <a:cs typeface="ヒラギノ角ゴ Pro W3" pitchFamily="-112" charset="-128"/>
            </a:endParaRPr>
          </a:p>
        </p:txBody>
      </p:sp>
      <p:sp>
        <p:nvSpPr>
          <p:cNvPr id="26627" name="Rectangle 1027"/>
          <p:cNvSpPr>
            <a:spLocks noGrp="1" noChangeArrowheads="1"/>
          </p:cNvSpPr>
          <p:nvPr>
            <p:ph type="dt" sz="quarter" idx="1"/>
          </p:nvPr>
        </p:nvSpPr>
        <p:spPr>
          <a:noFill/>
        </p:spPr>
        <p:txBody>
          <a:bodyPr/>
          <a:lstStyle/>
          <a:p>
            <a:endParaRPr lang="en-US">
              <a:latin typeface="Arial" pitchFamily="-112" charset="0"/>
              <a:ea typeface="ヒラギノ角ゴ Pro W3" pitchFamily="-112" charset="-128"/>
              <a:cs typeface="ヒラギノ角ゴ Pro W3" pitchFamily="-112" charset="-128"/>
            </a:endParaRPr>
          </a:p>
        </p:txBody>
      </p:sp>
      <p:sp>
        <p:nvSpPr>
          <p:cNvPr id="26628" name="Rectangle 1030"/>
          <p:cNvSpPr>
            <a:spLocks noGrp="1" noChangeArrowheads="1"/>
          </p:cNvSpPr>
          <p:nvPr>
            <p:ph type="ftr" sz="quarter" idx="4"/>
          </p:nvPr>
        </p:nvSpPr>
        <p:spPr>
          <a:noFill/>
        </p:spPr>
        <p:txBody>
          <a:bodyPr/>
          <a:lstStyle/>
          <a:p>
            <a:endParaRPr lang="en-US">
              <a:latin typeface="Arial" pitchFamily="-112" charset="0"/>
              <a:ea typeface="ヒラギノ角ゴ Pro W3" pitchFamily="-112" charset="-128"/>
              <a:cs typeface="ヒラギノ角ゴ Pro W3" pitchFamily="-112" charset="-128"/>
            </a:endParaRPr>
          </a:p>
        </p:txBody>
      </p:sp>
      <p:sp>
        <p:nvSpPr>
          <p:cNvPr id="26629" name="Rectangle 1031"/>
          <p:cNvSpPr>
            <a:spLocks noGrp="1" noChangeArrowheads="1"/>
          </p:cNvSpPr>
          <p:nvPr>
            <p:ph type="sldNum" sz="quarter" idx="5"/>
          </p:nvPr>
        </p:nvSpPr>
        <p:spPr>
          <a:noFill/>
        </p:spPr>
        <p:txBody>
          <a:bodyPr/>
          <a:lstStyle/>
          <a:p>
            <a:fld id="{56FFC7C8-0136-C64A-9A7A-03FD396390F2}" type="slidenum">
              <a:rPr lang="en-US">
                <a:latin typeface="Arial" pitchFamily="-112" charset="0"/>
                <a:ea typeface="ヒラギノ角ゴ Pro W3" pitchFamily="-112" charset="-128"/>
                <a:cs typeface="ヒラギノ角ゴ Pro W3" pitchFamily="-112" charset="-128"/>
              </a:rPr>
              <a:pPr/>
              <a:t>4</a:t>
            </a:fld>
            <a:endParaRPr lang="en-US">
              <a:latin typeface="Arial" pitchFamily="-112" charset="0"/>
              <a:ea typeface="ヒラギノ角ゴ Pro W3" pitchFamily="-112" charset="-128"/>
              <a:cs typeface="ヒラギノ角ゴ Pro W3" pitchFamily="-112" charset="-128"/>
            </a:endParaRPr>
          </a:p>
        </p:txBody>
      </p:sp>
      <p:sp>
        <p:nvSpPr>
          <p:cNvPr id="26630" name="Rectangle 2"/>
          <p:cNvSpPr>
            <a:spLocks noGrp="1" noRot="1" noChangeAspect="1" noChangeArrowheads="1" noTextEdit="1"/>
          </p:cNvSpPr>
          <p:nvPr>
            <p:ph type="sldImg"/>
          </p:nvPr>
        </p:nvSpPr>
        <p:spPr>
          <a:xfrm>
            <a:off x="1146175" y="685800"/>
            <a:ext cx="4567238" cy="3427413"/>
          </a:xfrm>
          <a:ln w="12700" cap="flat">
            <a:solidFill>
              <a:schemeClr val="tx1"/>
            </a:solidFill>
          </a:ln>
        </p:spPr>
      </p:sp>
      <p:sp>
        <p:nvSpPr>
          <p:cNvPr id="33799" name="Rectangle 3"/>
          <p:cNvSpPr>
            <a:spLocks noGrp="1" noChangeArrowheads="1"/>
          </p:cNvSpPr>
          <p:nvPr>
            <p:ph type="body" idx="1"/>
          </p:nvPr>
        </p:nvSpPr>
        <p:spPr>
          <a:xfrm>
            <a:off x="914093" y="4341232"/>
            <a:ext cx="5029815" cy="4116659"/>
          </a:xfrm>
          <a:ln/>
          <a:effectLst>
            <a:outerShdw blurRad="63500" dist="17961" dir="2700000" algn="ctr" rotWithShape="0">
              <a:schemeClr val="bg2">
                <a:alpha val="74997"/>
              </a:schemeClr>
            </a:outerShdw>
          </a:effectLst>
        </p:spPr>
        <p:txBody>
          <a:bodyPr lIns="92066" tIns="46034" rIns="92066" bIns="46034"/>
          <a:lstStyle/>
          <a:p>
            <a:pPr eaLnBrk="1" hangingPunct="1">
              <a:defRPr/>
            </a:pPr>
            <a:r>
              <a:rPr lang="en-US"/>
              <a:t>The promise of stem cell therapy is not only attempting to prevent progression of disease but to actually regenerate myocardium, which is thought to represent an organ with minimal if any regenerative capcity in humans. We should remember that more primitive organisms, such as the zebrafish shown here, have remarkable heart reparative capacity. As shown in this work conducted at Duke, Ken Poss’ lab was able to demonstrate that zebrafish can regenerate a large portion of damaged myocardium.</a:t>
            </a:r>
          </a:p>
        </p:txBody>
      </p:sp>
    </p:spTree>
    <p:extLst>
      <p:ext uri="{BB962C8B-B14F-4D97-AF65-F5344CB8AC3E}">
        <p14:creationId xmlns:p14="http://schemas.microsoft.com/office/powerpoint/2010/main" val="315366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573E3-48A1-46E1-A3C4-DB0B6BD9902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97078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040D6-94E5-9441-A7B2-97066371C7F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96995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040D6-94E5-9441-A7B2-97066371C7F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8127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573E3-48A1-46E1-A3C4-DB0B6BD9902B}" type="slidenum">
              <a:rPr lang="en-US" smtClean="0"/>
              <a:pPr/>
              <a:t>31</a:t>
            </a:fld>
            <a:endParaRPr lang="en-US" dirty="0"/>
          </a:p>
        </p:txBody>
      </p:sp>
    </p:spTree>
    <p:extLst>
      <p:ext uri="{BB962C8B-B14F-4D97-AF65-F5344CB8AC3E}">
        <p14:creationId xmlns:p14="http://schemas.microsoft.com/office/powerpoint/2010/main" val="3277941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573E3-48A1-46E1-A3C4-DB0B6BD9902B}" type="slidenum">
              <a:rPr lang="en-US" smtClean="0"/>
              <a:pPr/>
              <a:t>32</a:t>
            </a:fld>
            <a:endParaRPr lang="en-US" dirty="0"/>
          </a:p>
        </p:txBody>
      </p:sp>
    </p:spTree>
    <p:extLst>
      <p:ext uri="{BB962C8B-B14F-4D97-AF65-F5344CB8AC3E}">
        <p14:creationId xmlns:p14="http://schemas.microsoft.com/office/powerpoint/2010/main" val="366782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a:noFill/>
        </p:spPr>
        <p:txBody>
          <a:bodyPr/>
          <a:lstStyle/>
          <a:p>
            <a:endParaRPr lang="en-US">
              <a:latin typeface="Arial" pitchFamily="-112" charset="0"/>
              <a:ea typeface="ヒラギノ角ゴ Pro W3" pitchFamily="-112" charset="-128"/>
              <a:cs typeface="ヒラギノ角ゴ Pro W3" pitchFamily="-112" charset="-128"/>
            </a:endParaRPr>
          </a:p>
        </p:txBody>
      </p:sp>
      <p:sp>
        <p:nvSpPr>
          <p:cNvPr id="28675" name="Rectangle 1027"/>
          <p:cNvSpPr>
            <a:spLocks noGrp="1" noChangeArrowheads="1"/>
          </p:cNvSpPr>
          <p:nvPr>
            <p:ph type="dt" sz="quarter" idx="1"/>
          </p:nvPr>
        </p:nvSpPr>
        <p:spPr>
          <a:noFill/>
        </p:spPr>
        <p:txBody>
          <a:bodyPr/>
          <a:lstStyle/>
          <a:p>
            <a:endParaRPr lang="en-US">
              <a:latin typeface="Arial" pitchFamily="-112" charset="0"/>
              <a:ea typeface="ヒラギノ角ゴ Pro W3" pitchFamily="-112" charset="-128"/>
              <a:cs typeface="ヒラギノ角ゴ Pro W3" pitchFamily="-112" charset="-128"/>
            </a:endParaRPr>
          </a:p>
        </p:txBody>
      </p:sp>
      <p:sp>
        <p:nvSpPr>
          <p:cNvPr id="28676" name="Rectangle 1030"/>
          <p:cNvSpPr>
            <a:spLocks noGrp="1" noChangeArrowheads="1"/>
          </p:cNvSpPr>
          <p:nvPr>
            <p:ph type="ftr" sz="quarter" idx="4"/>
          </p:nvPr>
        </p:nvSpPr>
        <p:spPr>
          <a:noFill/>
        </p:spPr>
        <p:txBody>
          <a:bodyPr/>
          <a:lstStyle/>
          <a:p>
            <a:endParaRPr lang="en-US">
              <a:latin typeface="Arial" pitchFamily="-112" charset="0"/>
              <a:ea typeface="ヒラギノ角ゴ Pro W3" pitchFamily="-112" charset="-128"/>
              <a:cs typeface="ヒラギノ角ゴ Pro W3" pitchFamily="-112" charset="-128"/>
            </a:endParaRPr>
          </a:p>
        </p:txBody>
      </p:sp>
      <p:sp>
        <p:nvSpPr>
          <p:cNvPr id="28677" name="Rectangle 1031"/>
          <p:cNvSpPr>
            <a:spLocks noGrp="1" noChangeArrowheads="1"/>
          </p:cNvSpPr>
          <p:nvPr>
            <p:ph type="sldNum" sz="quarter" idx="5"/>
          </p:nvPr>
        </p:nvSpPr>
        <p:spPr>
          <a:noFill/>
        </p:spPr>
        <p:txBody>
          <a:bodyPr/>
          <a:lstStyle/>
          <a:p>
            <a:fld id="{38E0C045-2B02-B64B-945D-98A61CE8BCA7}" type="slidenum">
              <a:rPr lang="en-US">
                <a:latin typeface="Arial" pitchFamily="-112" charset="0"/>
                <a:ea typeface="ヒラギノ角ゴ Pro W3" pitchFamily="-112" charset="-128"/>
                <a:cs typeface="ヒラギノ角ゴ Pro W3" pitchFamily="-112" charset="-128"/>
              </a:rPr>
              <a:pPr/>
              <a:t>5</a:t>
            </a:fld>
            <a:endParaRPr lang="en-US">
              <a:latin typeface="Arial" pitchFamily="-112" charset="0"/>
              <a:ea typeface="ヒラギノ角ゴ Pro W3" pitchFamily="-112" charset="-128"/>
              <a:cs typeface="ヒラギノ角ゴ Pro W3" pitchFamily="-112" charset="-128"/>
            </a:endParaRPr>
          </a:p>
        </p:txBody>
      </p:sp>
      <p:sp>
        <p:nvSpPr>
          <p:cNvPr id="28678" name="Rectangle 2"/>
          <p:cNvSpPr>
            <a:spLocks noGrp="1" noRot="1" noChangeAspect="1" noChangeArrowheads="1" noTextEdit="1"/>
          </p:cNvSpPr>
          <p:nvPr>
            <p:ph type="sldImg"/>
          </p:nvPr>
        </p:nvSpPr>
        <p:spPr>
          <a:xfrm>
            <a:off x="1339850" y="914400"/>
            <a:ext cx="4178300" cy="3135313"/>
          </a:xfrm>
          <a:solidFill>
            <a:srgbClr val="FFFFFF"/>
          </a:solidFill>
          <a:ln/>
        </p:spPr>
      </p:sp>
      <p:sp>
        <p:nvSpPr>
          <p:cNvPr id="28679" name="Rectangle 3"/>
          <p:cNvSpPr>
            <a:spLocks noGrp="1" noChangeArrowheads="1"/>
          </p:cNvSpPr>
          <p:nvPr>
            <p:ph type="body" idx="1"/>
          </p:nvPr>
        </p:nvSpPr>
        <p:spPr>
          <a:xfrm>
            <a:off x="1046215" y="5955062"/>
            <a:ext cx="1199842" cy="274134"/>
          </a:xfrm>
          <a:noFill/>
          <a:ln/>
        </p:spPr>
        <p:txBody>
          <a:bodyPr wrap="none" anchor="ctr"/>
          <a:lstStyle/>
          <a:p>
            <a:pPr eaLnBrk="1" hangingPunct="1"/>
            <a:endParaRPr lang="en-US">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47385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33860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hdr" sz="quarter"/>
          </p:nvPr>
        </p:nvSpPr>
        <p:spPr>
          <a:ln/>
        </p:spPr>
        <p:txBody>
          <a:bodyPr/>
          <a:lstStyle/>
          <a:p>
            <a:endParaRPr lang="en-US"/>
          </a:p>
        </p:txBody>
      </p:sp>
      <p:sp>
        <p:nvSpPr>
          <p:cNvPr id="5" name="Rectangle 1027"/>
          <p:cNvSpPr>
            <a:spLocks noGrp="1" noChangeArrowheads="1"/>
          </p:cNvSpPr>
          <p:nvPr>
            <p:ph type="dt" idx="1"/>
          </p:nvPr>
        </p:nvSpPr>
        <p:spPr>
          <a:ln/>
        </p:spPr>
        <p:txBody>
          <a:bodyPr/>
          <a:lstStyle/>
          <a:p>
            <a:endParaRPr lang="en-US"/>
          </a:p>
        </p:txBody>
      </p:sp>
      <p:sp>
        <p:nvSpPr>
          <p:cNvPr id="6" name="Rectangle 1030"/>
          <p:cNvSpPr>
            <a:spLocks noGrp="1" noChangeArrowheads="1"/>
          </p:cNvSpPr>
          <p:nvPr>
            <p:ph type="ftr" sz="quarter" idx="4"/>
          </p:nvPr>
        </p:nvSpPr>
        <p:spPr>
          <a:ln/>
        </p:spPr>
        <p:txBody>
          <a:bodyPr/>
          <a:lstStyle/>
          <a:p>
            <a:endParaRPr lang="en-US"/>
          </a:p>
        </p:txBody>
      </p:sp>
      <p:sp>
        <p:nvSpPr>
          <p:cNvPr id="7" name="Rectangle 1031"/>
          <p:cNvSpPr>
            <a:spLocks noGrp="1" noChangeArrowheads="1"/>
          </p:cNvSpPr>
          <p:nvPr>
            <p:ph type="sldNum" sz="quarter" idx="5"/>
          </p:nvPr>
        </p:nvSpPr>
        <p:spPr>
          <a:ln/>
        </p:spPr>
        <p:txBody>
          <a:bodyPr/>
          <a:lstStyle/>
          <a:p>
            <a:fld id="{C571AAFC-5A45-FB4A-8A71-AD5EF673DD9D}" type="slidenum">
              <a:rPr lang="en-US"/>
              <a:pPr/>
              <a:t>7</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a:xfrm>
            <a:off x="685800" y="4343400"/>
            <a:ext cx="5486400" cy="457200"/>
          </a:xfrm>
        </p:spPr>
        <p:txBody>
          <a:bodyPr/>
          <a:lstStyle/>
          <a:p>
            <a:r>
              <a:rPr lang="en-US"/>
              <a:t>EPCs have come on the scene only recently.  The original identification and description occurred in 1997 in a series of experiments by a group at Tufts.</a:t>
            </a:r>
          </a:p>
        </p:txBody>
      </p:sp>
    </p:spTree>
    <p:extLst>
      <p:ext uri="{BB962C8B-B14F-4D97-AF65-F5344CB8AC3E}">
        <p14:creationId xmlns:p14="http://schemas.microsoft.com/office/powerpoint/2010/main" val="118620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xfrm>
            <a:off x="3884985" y="8684650"/>
            <a:ext cx="2971496" cy="457815"/>
          </a:xfrm>
          <a:prstGeom prst="rect">
            <a:avLst/>
          </a:prstGeom>
          <a:noFill/>
        </p:spPr>
        <p:txBody>
          <a:bodyPr lIns="88082" tIns="44042" rIns="88082" bIns="44042"/>
          <a:lstStyle>
            <a:lvl1pPr>
              <a:defRPr sz="2400">
                <a:solidFill>
                  <a:schemeClr val="tx1"/>
                </a:solidFill>
                <a:latin typeface="Arial" charset="0"/>
                <a:ea typeface="ＭＳ Ｐゴシック" charset="0"/>
                <a:cs typeface="ＭＳ Ｐゴシック" charset="0"/>
              </a:defRPr>
            </a:lvl1pPr>
            <a:lvl2pPr marL="742868" indent="-285719">
              <a:defRPr sz="2400">
                <a:solidFill>
                  <a:schemeClr val="tx1"/>
                </a:solidFill>
                <a:latin typeface="Arial" charset="0"/>
                <a:ea typeface="ＭＳ Ｐゴシック" charset="0"/>
              </a:defRPr>
            </a:lvl2pPr>
            <a:lvl3pPr marL="1142873" indent="-228575">
              <a:defRPr sz="2400">
                <a:solidFill>
                  <a:schemeClr val="tx1"/>
                </a:solidFill>
                <a:latin typeface="Arial" charset="0"/>
                <a:ea typeface="ＭＳ Ｐゴシック" charset="0"/>
              </a:defRPr>
            </a:lvl3pPr>
            <a:lvl4pPr marL="1600024" indent="-228575">
              <a:defRPr sz="2400">
                <a:solidFill>
                  <a:schemeClr val="tx1"/>
                </a:solidFill>
                <a:latin typeface="Arial" charset="0"/>
                <a:ea typeface="ＭＳ Ｐゴシック" charset="0"/>
              </a:defRPr>
            </a:lvl4pPr>
            <a:lvl5pPr marL="2057172" indent="-228575">
              <a:defRPr sz="2400">
                <a:solidFill>
                  <a:schemeClr val="tx1"/>
                </a:solidFill>
                <a:latin typeface="Arial" charset="0"/>
                <a:ea typeface="ＭＳ Ｐゴシック" charset="0"/>
              </a:defRPr>
            </a:lvl5pPr>
            <a:lvl6pPr marL="2514322" indent="-228575" eaLnBrk="0" fontAlgn="base" hangingPunct="0">
              <a:spcBef>
                <a:spcPct val="0"/>
              </a:spcBef>
              <a:spcAft>
                <a:spcPct val="0"/>
              </a:spcAft>
              <a:defRPr sz="2400">
                <a:solidFill>
                  <a:schemeClr val="tx1"/>
                </a:solidFill>
                <a:latin typeface="Arial" charset="0"/>
                <a:ea typeface="ＭＳ Ｐゴシック" charset="0"/>
              </a:defRPr>
            </a:lvl6pPr>
            <a:lvl7pPr marL="2971471" indent="-228575" eaLnBrk="0" fontAlgn="base" hangingPunct="0">
              <a:spcBef>
                <a:spcPct val="0"/>
              </a:spcBef>
              <a:spcAft>
                <a:spcPct val="0"/>
              </a:spcAft>
              <a:defRPr sz="2400">
                <a:solidFill>
                  <a:schemeClr val="tx1"/>
                </a:solidFill>
                <a:latin typeface="Arial" charset="0"/>
                <a:ea typeface="ＭＳ Ｐゴシック" charset="0"/>
              </a:defRPr>
            </a:lvl7pPr>
            <a:lvl8pPr marL="3428620" indent="-228575" eaLnBrk="0" fontAlgn="base" hangingPunct="0">
              <a:spcBef>
                <a:spcPct val="0"/>
              </a:spcBef>
              <a:spcAft>
                <a:spcPct val="0"/>
              </a:spcAft>
              <a:defRPr sz="2400">
                <a:solidFill>
                  <a:schemeClr val="tx1"/>
                </a:solidFill>
                <a:latin typeface="Arial" charset="0"/>
                <a:ea typeface="ＭＳ Ｐゴシック" charset="0"/>
              </a:defRPr>
            </a:lvl8pPr>
            <a:lvl9pPr marL="3885770" indent="-228575" eaLnBrk="0" fontAlgn="base" hangingPunct="0">
              <a:spcBef>
                <a:spcPct val="0"/>
              </a:spcBef>
              <a:spcAft>
                <a:spcPct val="0"/>
              </a:spcAft>
              <a:defRPr sz="2400">
                <a:solidFill>
                  <a:schemeClr val="tx1"/>
                </a:solidFill>
                <a:latin typeface="Arial" charset="0"/>
                <a:ea typeface="ＭＳ Ｐゴシック" charset="0"/>
              </a:defRPr>
            </a:lvl9pPr>
          </a:lstStyle>
          <a:p>
            <a:fld id="{AFCB158B-05E1-BB47-B09A-1A5F36E13E64}" type="slidenum">
              <a:rPr lang="en-US" sz="1200">
                <a:latin typeface="Calibri" pitchFamily="34" charset="0"/>
              </a:rPr>
              <a:pPr/>
              <a:t>8</a:t>
            </a:fld>
            <a:endParaRPr lang="en-US" sz="1200" dirty="0">
              <a:latin typeface="Calibri" pitchFamily="34" charset="0"/>
            </a:endParaRPr>
          </a:p>
        </p:txBody>
      </p:sp>
      <p:sp>
        <p:nvSpPr>
          <p:cNvPr id="72704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08547"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lIns="89720" tIns="44861" rIns="89720" bIns="44861"/>
          <a:lstStyle/>
          <a:p>
            <a:pPr eaLnBrk="1" hangingPunct="1"/>
            <a:endParaRPr lang="en-US" dirty="0"/>
          </a:p>
        </p:txBody>
      </p:sp>
    </p:spTree>
    <p:extLst>
      <p:ext uri="{BB962C8B-B14F-4D97-AF65-F5344CB8AC3E}">
        <p14:creationId xmlns:p14="http://schemas.microsoft.com/office/powerpoint/2010/main" val="68639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xfrm>
            <a:off x="3884985" y="8684650"/>
            <a:ext cx="2971496" cy="457815"/>
          </a:xfrm>
          <a:prstGeom prst="rect">
            <a:avLst/>
          </a:prstGeom>
          <a:noFill/>
        </p:spPr>
        <p:txBody>
          <a:bodyPr lIns="88082" tIns="44042" rIns="88082" bIns="44042"/>
          <a:lstStyle>
            <a:lvl1pPr>
              <a:defRPr sz="2400">
                <a:solidFill>
                  <a:schemeClr val="tx1"/>
                </a:solidFill>
                <a:latin typeface="Arial" charset="0"/>
                <a:ea typeface="ＭＳ Ｐゴシック" charset="0"/>
                <a:cs typeface="ＭＳ Ｐゴシック" charset="0"/>
              </a:defRPr>
            </a:lvl1pPr>
            <a:lvl2pPr marL="742868" indent="-285719">
              <a:defRPr sz="2400">
                <a:solidFill>
                  <a:schemeClr val="tx1"/>
                </a:solidFill>
                <a:latin typeface="Arial" charset="0"/>
                <a:ea typeface="ＭＳ Ｐゴシック" charset="0"/>
              </a:defRPr>
            </a:lvl2pPr>
            <a:lvl3pPr marL="1142873" indent="-228575">
              <a:defRPr sz="2400">
                <a:solidFill>
                  <a:schemeClr val="tx1"/>
                </a:solidFill>
                <a:latin typeface="Arial" charset="0"/>
                <a:ea typeface="ＭＳ Ｐゴシック" charset="0"/>
              </a:defRPr>
            </a:lvl3pPr>
            <a:lvl4pPr marL="1600024" indent="-228575">
              <a:defRPr sz="2400">
                <a:solidFill>
                  <a:schemeClr val="tx1"/>
                </a:solidFill>
                <a:latin typeface="Arial" charset="0"/>
                <a:ea typeface="ＭＳ Ｐゴシック" charset="0"/>
              </a:defRPr>
            </a:lvl4pPr>
            <a:lvl5pPr marL="2057172" indent="-228575">
              <a:defRPr sz="2400">
                <a:solidFill>
                  <a:schemeClr val="tx1"/>
                </a:solidFill>
                <a:latin typeface="Arial" charset="0"/>
                <a:ea typeface="ＭＳ Ｐゴシック" charset="0"/>
              </a:defRPr>
            </a:lvl5pPr>
            <a:lvl6pPr marL="2514322" indent="-228575" eaLnBrk="0" fontAlgn="base" hangingPunct="0">
              <a:spcBef>
                <a:spcPct val="0"/>
              </a:spcBef>
              <a:spcAft>
                <a:spcPct val="0"/>
              </a:spcAft>
              <a:defRPr sz="2400">
                <a:solidFill>
                  <a:schemeClr val="tx1"/>
                </a:solidFill>
                <a:latin typeface="Arial" charset="0"/>
                <a:ea typeface="ＭＳ Ｐゴシック" charset="0"/>
              </a:defRPr>
            </a:lvl6pPr>
            <a:lvl7pPr marL="2971471" indent="-228575" eaLnBrk="0" fontAlgn="base" hangingPunct="0">
              <a:spcBef>
                <a:spcPct val="0"/>
              </a:spcBef>
              <a:spcAft>
                <a:spcPct val="0"/>
              </a:spcAft>
              <a:defRPr sz="2400">
                <a:solidFill>
                  <a:schemeClr val="tx1"/>
                </a:solidFill>
                <a:latin typeface="Arial" charset="0"/>
                <a:ea typeface="ＭＳ Ｐゴシック" charset="0"/>
              </a:defRPr>
            </a:lvl7pPr>
            <a:lvl8pPr marL="3428620" indent="-228575" eaLnBrk="0" fontAlgn="base" hangingPunct="0">
              <a:spcBef>
                <a:spcPct val="0"/>
              </a:spcBef>
              <a:spcAft>
                <a:spcPct val="0"/>
              </a:spcAft>
              <a:defRPr sz="2400">
                <a:solidFill>
                  <a:schemeClr val="tx1"/>
                </a:solidFill>
                <a:latin typeface="Arial" charset="0"/>
                <a:ea typeface="ＭＳ Ｐゴシック" charset="0"/>
              </a:defRPr>
            </a:lvl8pPr>
            <a:lvl9pPr marL="3885770" indent="-228575" eaLnBrk="0" fontAlgn="base" hangingPunct="0">
              <a:spcBef>
                <a:spcPct val="0"/>
              </a:spcBef>
              <a:spcAft>
                <a:spcPct val="0"/>
              </a:spcAft>
              <a:defRPr sz="2400">
                <a:solidFill>
                  <a:schemeClr val="tx1"/>
                </a:solidFill>
                <a:latin typeface="Arial" charset="0"/>
                <a:ea typeface="ＭＳ Ｐゴシック" charset="0"/>
              </a:defRPr>
            </a:lvl9pPr>
          </a:lstStyle>
          <a:p>
            <a:fld id="{97268C37-9800-0246-AB9E-DA2ECB77C4DE}" type="slidenum">
              <a:rPr lang="en-US" sz="1200">
                <a:solidFill>
                  <a:srgbClr val="000000"/>
                </a:solidFill>
                <a:latin typeface="Calibri" pitchFamily="34" charset="0"/>
              </a:rPr>
              <a:pPr/>
              <a:t>9</a:t>
            </a:fld>
            <a:endParaRPr lang="en-US" sz="1200" dirty="0">
              <a:solidFill>
                <a:srgbClr val="000000"/>
              </a:solidFill>
              <a:latin typeface="Calibri" pitchFamily="34" charset="0"/>
            </a:endParaRPr>
          </a:p>
        </p:txBody>
      </p:sp>
      <p:sp>
        <p:nvSpPr>
          <p:cNvPr id="9809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307038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8FF72A02-433C-CF40-BADC-9615BAF9DF2A}" type="slidenum">
              <a:rPr lang="en-US"/>
              <a:pPr/>
              <a:t>16</a:t>
            </a:fld>
            <a:endParaRPr lang="en-US"/>
          </a:p>
        </p:txBody>
      </p:sp>
      <p:sp>
        <p:nvSpPr>
          <p:cNvPr id="108547" name="Rectangle 2"/>
          <p:cNvSpPr>
            <a:spLocks noGrp="1" noRot="1" noChangeAspect="1" noChangeArrowheads="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lIns="90563" tIns="45282" rIns="90563" bIns="45282"/>
          <a:lstStyle/>
          <a:p>
            <a:pPr eaLnBrk="1" hangingPunct="1"/>
            <a:endParaRPr lang="en-US">
              <a:ea typeface="ＭＳ Ｐゴシック" charset="-128"/>
              <a:cs typeface="ＭＳ Ｐゴシック" charset="-128"/>
            </a:endParaRPr>
          </a:p>
        </p:txBody>
      </p:sp>
    </p:spTree>
    <p:extLst>
      <p:ext uri="{BB962C8B-B14F-4D97-AF65-F5344CB8AC3E}">
        <p14:creationId xmlns:p14="http://schemas.microsoft.com/office/powerpoint/2010/main" val="9882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8FF72A02-433C-CF40-BADC-9615BAF9DF2A}" type="slidenum">
              <a:rPr lang="en-US"/>
              <a:pPr/>
              <a:t>17</a:t>
            </a:fld>
            <a:endParaRPr lang="en-US"/>
          </a:p>
        </p:txBody>
      </p:sp>
      <p:sp>
        <p:nvSpPr>
          <p:cNvPr id="108547" name="Rectangle 2"/>
          <p:cNvSpPr>
            <a:spLocks noGrp="1" noRot="1" noChangeAspect="1" noChangeArrowheads="1"/>
          </p:cNvSpPr>
          <p:nvPr>
            <p:ph type="sldImg"/>
          </p:nvPr>
        </p:nvSpPr>
        <p:spPr>
          <a:solidFill>
            <a:srgbClr val="FFFFFF"/>
          </a:solidFill>
          <a:ln/>
        </p:spPr>
      </p:sp>
      <p:sp>
        <p:nvSpPr>
          <p:cNvPr id="108548" name="Rectangle 3"/>
          <p:cNvSpPr>
            <a:spLocks noGrp="1" noChangeArrowheads="1"/>
          </p:cNvSpPr>
          <p:nvPr>
            <p:ph type="body" idx="1"/>
          </p:nvPr>
        </p:nvSpPr>
        <p:spPr>
          <a:solidFill>
            <a:srgbClr val="FFFFFF"/>
          </a:solidFill>
          <a:ln>
            <a:solidFill>
              <a:srgbClr val="000000"/>
            </a:solidFill>
            <a:miter lim="800000"/>
            <a:headEnd/>
            <a:tailEnd/>
          </a:ln>
        </p:spPr>
        <p:txBody>
          <a:bodyPr lIns="90563" tIns="45282" rIns="90563" bIns="45282"/>
          <a:lstStyle/>
          <a:p>
            <a:pPr eaLnBrk="1" hangingPunct="1"/>
            <a:endParaRPr lang="en-US">
              <a:ea typeface="ＭＳ Ｐゴシック" charset="-128"/>
              <a:cs typeface="ＭＳ Ｐゴシック" charset="-128"/>
            </a:endParaRPr>
          </a:p>
        </p:txBody>
      </p:sp>
    </p:spTree>
    <p:extLst>
      <p:ext uri="{BB962C8B-B14F-4D97-AF65-F5344CB8AC3E}">
        <p14:creationId xmlns:p14="http://schemas.microsoft.com/office/powerpoint/2010/main" val="1450628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E93C844C-4357-A941-9E03-1ACE118B21E8}" type="slidenum">
              <a:rPr lang="en-US">
                <a:solidFill>
                  <a:prstClr val="black"/>
                </a:solidFill>
              </a:rPr>
              <a:pPr/>
              <a:t>18</a:t>
            </a:fld>
            <a:endParaRPr lang="en-US">
              <a:solidFill>
                <a:prstClr val="black"/>
              </a:solidFill>
            </a:endParaRPr>
          </a:p>
        </p:txBody>
      </p:sp>
      <p:sp>
        <p:nvSpPr>
          <p:cNvPr id="10035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defTabSz="911225"/>
            <a:fld id="{53793481-FA69-E843-ACD9-8D1439B65F1A}" type="slidenum">
              <a:rPr lang="en-US" sz="1200">
                <a:solidFill>
                  <a:prstClr val="black"/>
                </a:solidFill>
                <a:latin typeface="Times" charset="0"/>
              </a:rPr>
              <a:pPr algn="r" defTabSz="911225"/>
              <a:t>18</a:t>
            </a:fld>
            <a:endParaRPr lang="en-US" sz="1200">
              <a:solidFill>
                <a:prstClr val="black"/>
              </a:solidFill>
              <a:latin typeface="Times" charset="0"/>
            </a:endParaRPr>
          </a:p>
        </p:txBody>
      </p:sp>
      <p:sp>
        <p:nvSpPr>
          <p:cNvPr id="10035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2" tIns="45716" rIns="91432" bIns="45716" anchor="b">
            <a:prstTxWarp prst="textNoShape">
              <a:avLst/>
            </a:prstTxWarp>
          </a:bodyPr>
          <a:lstStyle/>
          <a:p>
            <a:pPr algn="r" defTabSz="906463"/>
            <a:fld id="{F43F0337-C83B-AA42-A45A-3A7DF4E18E66}" type="slidenum">
              <a:rPr lang="en-US" sz="1200">
                <a:solidFill>
                  <a:prstClr val="black"/>
                </a:solidFill>
                <a:latin typeface="Times" charset="0"/>
              </a:rPr>
              <a:pPr algn="r" defTabSz="906463"/>
              <a:t>18</a:t>
            </a:fld>
            <a:endParaRPr lang="en-US" sz="1200">
              <a:solidFill>
                <a:prstClr val="black"/>
              </a:solidFill>
              <a:latin typeface="Times" charset="0"/>
            </a:endParaRPr>
          </a:p>
        </p:txBody>
      </p:sp>
      <p:sp>
        <p:nvSpPr>
          <p:cNvPr id="1003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16" tIns="45708" rIns="91416" bIns="45708" anchor="b">
            <a:prstTxWarp prst="textNoShape">
              <a:avLst/>
            </a:prstTxWarp>
          </a:bodyPr>
          <a:lstStyle/>
          <a:p>
            <a:pPr algn="r" defTabSz="909638"/>
            <a:fld id="{CB3138C8-F1D8-724F-831F-02B635A7B55E}" type="slidenum">
              <a:rPr lang="en-US" sz="1200">
                <a:solidFill>
                  <a:prstClr val="black"/>
                </a:solidFill>
                <a:latin typeface="Times" charset="0"/>
              </a:rPr>
              <a:pPr algn="r" defTabSz="909638"/>
              <a:t>18</a:t>
            </a:fld>
            <a:endParaRPr lang="en-US" sz="1200">
              <a:solidFill>
                <a:prstClr val="black"/>
              </a:solidFill>
              <a:latin typeface="Times" charset="0"/>
            </a:endParaRPr>
          </a:p>
        </p:txBody>
      </p:sp>
      <p:sp>
        <p:nvSpPr>
          <p:cNvPr id="1003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16" tIns="45708" rIns="91416" bIns="45708" anchor="b">
            <a:prstTxWarp prst="textNoShape">
              <a:avLst/>
            </a:prstTxWarp>
          </a:bodyPr>
          <a:lstStyle/>
          <a:p>
            <a:pPr algn="r" defTabSz="909638"/>
            <a:fld id="{E5147393-F225-6043-89E5-CBCDB2E19509}" type="slidenum">
              <a:rPr lang="en-US" sz="1200">
                <a:solidFill>
                  <a:prstClr val="black"/>
                </a:solidFill>
                <a:latin typeface="Times" charset="0"/>
              </a:rPr>
              <a:pPr algn="r" defTabSz="909638"/>
              <a:t>18</a:t>
            </a:fld>
            <a:endParaRPr lang="en-US" sz="1200">
              <a:solidFill>
                <a:prstClr val="black"/>
              </a:solidFill>
              <a:latin typeface="Times" charset="0"/>
            </a:endParaRPr>
          </a:p>
        </p:txBody>
      </p:sp>
      <p:sp>
        <p:nvSpPr>
          <p:cNvPr id="100359" name="Rectangle 2"/>
          <p:cNvSpPr>
            <a:spLocks noGrp="1" noRot="1" noChangeAspect="1" noChangeArrowheads="1" noTextEdit="1"/>
          </p:cNvSpPr>
          <p:nvPr>
            <p:ph type="sldImg"/>
          </p:nvPr>
        </p:nvSpPr>
        <p:spPr>
          <a:solidFill>
            <a:srgbClr val="FFFFFF"/>
          </a:solidFill>
          <a:ln/>
        </p:spPr>
      </p:sp>
      <p:sp>
        <p:nvSpPr>
          <p:cNvPr id="100360" name="Rectangle 3"/>
          <p:cNvSpPr>
            <a:spLocks noGrp="1" noChangeArrowheads="1"/>
          </p:cNvSpPr>
          <p:nvPr>
            <p:ph type="body" idx="1"/>
          </p:nvPr>
        </p:nvSpPr>
        <p:spPr>
          <a:solidFill>
            <a:srgbClr val="FFFFFF"/>
          </a:solidFill>
          <a:ln>
            <a:solidFill>
              <a:srgbClr val="000000"/>
            </a:solidFill>
            <a:miter lim="800000"/>
            <a:headEnd/>
            <a:tailEnd/>
          </a:ln>
        </p:spPr>
        <p:txBody>
          <a:bodyPr lIns="90562" tIns="45282" rIns="90562" bIns="45282"/>
          <a:lstStyle/>
          <a:p>
            <a:pPr eaLnBrk="1" hangingPunct="1">
              <a:spcBef>
                <a:spcPct val="0"/>
              </a:spcBef>
            </a:pPr>
            <a:endParaRPr lang="en-US" sz="2400">
              <a:ea typeface="ＭＳ Ｐゴシック" charset="-128"/>
              <a:cs typeface="ＭＳ Ｐゴシック" charset="-128"/>
            </a:endParaRPr>
          </a:p>
        </p:txBody>
      </p:sp>
    </p:spTree>
    <p:extLst>
      <p:ext uri="{BB962C8B-B14F-4D97-AF65-F5344CB8AC3E}">
        <p14:creationId xmlns:p14="http://schemas.microsoft.com/office/powerpoint/2010/main" val="2298275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7"/>
            <a:ext cx="6858000" cy="818513"/>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Title Slide">
    <p:bg>
      <p:bgPr>
        <a:solidFill>
          <a:srgbClr val="003698"/>
        </a:solidFill>
        <a:effectLst/>
      </p:bgPr>
    </p:bg>
    <p:spTree>
      <p:nvGrpSpPr>
        <p:cNvPr id="1" name=""/>
        <p:cNvGrpSpPr/>
        <p:nvPr/>
      </p:nvGrpSpPr>
      <p:grpSpPr>
        <a:xfrm>
          <a:off x="0" y="0"/>
          <a:ext cx="0" cy="0"/>
          <a:chOff x="0" y="0"/>
          <a:chExt cx="0" cy="0"/>
        </a:xfrm>
      </p:grpSpPr>
      <p:pic>
        <p:nvPicPr>
          <p:cNvPr id="24" name="Picture 23" descr="393363500_hsVWH-O.jpg"/>
          <p:cNvPicPr>
            <a:picLocks noChangeAspect="1"/>
          </p:cNvPicPr>
          <p:nvPr/>
        </p:nvPicPr>
        <p:blipFill rotWithShape="1">
          <a:blip r:embed="rId2">
            <a:extLst>
              <a:ext uri="{28A0092B-C50C-407E-A947-70E740481C1C}">
                <a14:useLocalDpi xmlns:a14="http://schemas.microsoft.com/office/drawing/2010/main" val="0"/>
              </a:ext>
            </a:extLst>
          </a:blip>
          <a:srcRect b="4284"/>
          <a:stretch/>
        </p:blipFill>
        <p:spPr>
          <a:xfrm>
            <a:off x="4610099" y="3876151"/>
            <a:ext cx="2705103" cy="1276874"/>
          </a:xfrm>
          <a:prstGeom prst="rect">
            <a:avLst/>
          </a:prstGeom>
        </p:spPr>
      </p:pic>
      <p:pic>
        <p:nvPicPr>
          <p:cNvPr id="23" name="Picture 22" descr="tiny_platelets.jpg"/>
          <p:cNvPicPr>
            <a:picLocks noChangeAspect="1"/>
          </p:cNvPicPr>
          <p:nvPr/>
        </p:nvPicPr>
        <p:blipFill rotWithShape="1">
          <a:blip r:embed="rId3">
            <a:extLst>
              <a:ext uri="{28A0092B-C50C-407E-A947-70E740481C1C}">
                <a14:useLocalDpi xmlns:a14="http://schemas.microsoft.com/office/drawing/2010/main" val="0"/>
              </a:ext>
            </a:extLst>
          </a:blip>
          <a:srcRect b="5938"/>
          <a:stretch/>
        </p:blipFill>
        <p:spPr>
          <a:xfrm>
            <a:off x="6929968" y="3814237"/>
            <a:ext cx="2214033" cy="1338788"/>
          </a:xfrm>
          <a:prstGeom prst="rect">
            <a:avLst/>
          </a:prstGeom>
        </p:spPr>
      </p:pic>
      <p:pic>
        <p:nvPicPr>
          <p:cNvPr id="22" name="Picture 21" descr="iStock_000003597104X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1" y="3209924"/>
            <a:ext cx="2248958" cy="1943100"/>
          </a:xfrm>
          <a:prstGeom prst="rect">
            <a:avLst/>
          </a:prstGeom>
        </p:spPr>
      </p:pic>
      <p:pic>
        <p:nvPicPr>
          <p:cNvPr id="21" name="Picture 20" descr="iStock_000004568169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3919539"/>
            <a:ext cx="2466975" cy="1233487"/>
          </a:xfrm>
          <a:prstGeom prst="rect">
            <a:avLst/>
          </a:prstGeom>
        </p:spPr>
      </p:pic>
      <p:sp>
        <p:nvSpPr>
          <p:cNvPr id="6" name="Rectangle 51"/>
          <p:cNvSpPr>
            <a:spLocks noChangeArrowheads="1"/>
          </p:cNvSpPr>
          <p:nvPr/>
        </p:nvSpPr>
        <p:spPr bwMode="auto">
          <a:xfrm>
            <a:off x="0" y="3952875"/>
            <a:ext cx="457200" cy="120015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189">
              <a:defRPr/>
            </a:pPr>
            <a:endParaRPr lang="en-US" sz="1350" dirty="0">
              <a:solidFill>
                <a:prstClr val="black"/>
              </a:solidFill>
            </a:endParaRPr>
          </a:p>
        </p:txBody>
      </p:sp>
      <p:sp>
        <p:nvSpPr>
          <p:cNvPr id="7" name="Rectangle 50"/>
          <p:cNvSpPr>
            <a:spLocks noChangeArrowheads="1"/>
          </p:cNvSpPr>
          <p:nvPr/>
        </p:nvSpPr>
        <p:spPr bwMode="auto">
          <a:xfrm>
            <a:off x="8918575" y="3952875"/>
            <a:ext cx="228600" cy="1200150"/>
          </a:xfrm>
          <a:prstGeom prst="rect">
            <a:avLst/>
          </a:prstGeom>
          <a:solidFill>
            <a:srgbClr val="154DB5">
              <a:alpha val="50000"/>
            </a:srgbClr>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189">
              <a:defRPr/>
            </a:pPr>
            <a:endParaRPr lang="en-US" sz="1350" dirty="0">
              <a:solidFill>
                <a:prstClr val="black"/>
              </a:solidFill>
            </a:endParaRPr>
          </a:p>
        </p:txBody>
      </p:sp>
      <p:sp>
        <p:nvSpPr>
          <p:cNvPr id="8" name="Rectangle 49"/>
          <p:cNvSpPr>
            <a:spLocks noChangeArrowheads="1"/>
          </p:cNvSpPr>
          <p:nvPr/>
        </p:nvSpPr>
        <p:spPr bwMode="auto">
          <a:xfrm>
            <a:off x="6924677" y="3953669"/>
            <a:ext cx="149225" cy="120015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189">
              <a:defRPr/>
            </a:pPr>
            <a:endParaRPr lang="en-US" sz="1350" dirty="0">
              <a:solidFill>
                <a:prstClr val="black"/>
              </a:solidFill>
            </a:endParaRPr>
          </a:p>
        </p:txBody>
      </p:sp>
      <p:sp>
        <p:nvSpPr>
          <p:cNvPr id="9" name="Rectangle 48"/>
          <p:cNvSpPr>
            <a:spLocks noChangeArrowheads="1"/>
          </p:cNvSpPr>
          <p:nvPr/>
        </p:nvSpPr>
        <p:spPr bwMode="auto">
          <a:xfrm>
            <a:off x="4549777" y="3952875"/>
            <a:ext cx="354013" cy="1200150"/>
          </a:xfrm>
          <a:prstGeom prst="rect">
            <a:avLst/>
          </a:prstGeom>
          <a:solidFill>
            <a:schemeClr val="tx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defTabSz="457189">
              <a:defRPr/>
            </a:pPr>
            <a:endParaRPr lang="en-US" sz="1350" dirty="0">
              <a:solidFill>
                <a:prstClr val="black"/>
              </a:solidFill>
            </a:endParaRPr>
          </a:p>
        </p:txBody>
      </p:sp>
      <p:sp>
        <p:nvSpPr>
          <p:cNvPr id="10" name="Rectangle 47"/>
          <p:cNvSpPr>
            <a:spLocks noChangeArrowheads="1"/>
          </p:cNvSpPr>
          <p:nvPr/>
        </p:nvSpPr>
        <p:spPr bwMode="auto">
          <a:xfrm>
            <a:off x="2463800" y="3952875"/>
            <a:ext cx="685800" cy="1200150"/>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189">
              <a:defRPr/>
            </a:pPr>
            <a:endParaRPr lang="en-US" sz="1350" dirty="0">
              <a:solidFill>
                <a:prstClr val="black"/>
              </a:solidFill>
            </a:endParaRPr>
          </a:p>
        </p:txBody>
      </p:sp>
      <p:sp>
        <p:nvSpPr>
          <p:cNvPr id="11" name="Rectangle 33"/>
          <p:cNvSpPr>
            <a:spLocks noChangeArrowheads="1"/>
          </p:cNvSpPr>
          <p:nvPr/>
        </p:nvSpPr>
        <p:spPr bwMode="auto">
          <a:xfrm>
            <a:off x="0" y="3952875"/>
            <a:ext cx="228600" cy="1200150"/>
          </a:xfrm>
          <a:prstGeom prst="rect">
            <a:avLst/>
          </a:prstGeom>
          <a:solidFill>
            <a:schemeClr val="tx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189">
              <a:defRPr/>
            </a:pPr>
            <a:endParaRPr lang="en-US" sz="1350" dirty="0">
              <a:solidFill>
                <a:prstClr val="black"/>
              </a:solidFill>
            </a:endParaRPr>
          </a:p>
        </p:txBody>
      </p:sp>
      <p:sp>
        <p:nvSpPr>
          <p:cNvPr id="13" name="Rectangle 62"/>
          <p:cNvSpPr>
            <a:spLocks noChangeArrowheads="1"/>
          </p:cNvSpPr>
          <p:nvPr/>
        </p:nvSpPr>
        <p:spPr bwMode="auto">
          <a:xfrm>
            <a:off x="0" y="3157538"/>
            <a:ext cx="9144000" cy="857250"/>
          </a:xfrm>
          <a:prstGeom prst="rect">
            <a:avLst/>
          </a:prstGeom>
          <a:solidFill>
            <a:schemeClr val="accent1"/>
          </a:solidFill>
          <a:ln>
            <a:noFill/>
          </a:ln>
          <a:effectLst/>
          <a:extLst>
            <a:ext uri="{91240B29-F687-4f45-9708-019B960494DF}">
              <a14:hiddenLine xmlns:a14="http://schemas.microsoft.com/office/drawing/2010/main" xmlns="" w="38100">
                <a:solidFill>
                  <a:schemeClr val="accent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457189">
              <a:defRPr/>
            </a:pPr>
            <a:endParaRPr lang="en-US" sz="1350" dirty="0">
              <a:solidFill>
                <a:prstClr val="black"/>
              </a:solidFill>
            </a:endParaRPr>
          </a:p>
        </p:txBody>
      </p:sp>
      <p:pic>
        <p:nvPicPr>
          <p:cNvPr id="17" name="Picture 16" descr="dcri_white_nota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2" y="285751"/>
            <a:ext cx="3454399" cy="252413"/>
          </a:xfrm>
          <a:prstGeom prst="rect">
            <a:avLst/>
          </a:prstGeom>
        </p:spPr>
      </p:pic>
      <p:sp>
        <p:nvSpPr>
          <p:cNvPr id="16" name="Title 17"/>
          <p:cNvSpPr>
            <a:spLocks noGrp="1"/>
          </p:cNvSpPr>
          <p:nvPr>
            <p:ph type="ctrTitle"/>
          </p:nvPr>
        </p:nvSpPr>
        <p:spPr>
          <a:xfrm>
            <a:off x="2463800" y="1543051"/>
            <a:ext cx="6400800" cy="1102519"/>
          </a:xfrm>
          <a:noFill/>
          <a:ln>
            <a:noFill/>
          </a:ln>
        </p:spPr>
        <p:txBody>
          <a:bodyPr lIns="0" tIns="0" rIns="0" bIns="0" anchor="b"/>
          <a:lstStyle>
            <a:lvl1pPr>
              <a:defRPr lang="en-US" sz="1800" b="1" kern="1200">
                <a:solidFill>
                  <a:schemeClr val="accent1"/>
                </a:solidFill>
                <a:latin typeface="Arial" charset="0"/>
                <a:ea typeface="ヒラギノ角ゴ Pro W3" charset="0"/>
                <a:cs typeface="ヒラギノ角ゴ Pro W3" charset="0"/>
              </a:defRPr>
            </a:lvl1pPr>
          </a:lstStyle>
          <a:p>
            <a:pPr lvl="0">
              <a:spcBef>
                <a:spcPct val="50000"/>
              </a:spcBef>
            </a:pPr>
            <a:r>
              <a:rPr lang="en-US"/>
              <a:t>Click to edit Master title style</a:t>
            </a:r>
          </a:p>
        </p:txBody>
      </p:sp>
      <p:sp>
        <p:nvSpPr>
          <p:cNvPr id="18" name="Text Placeholder 19"/>
          <p:cNvSpPr>
            <a:spLocks noGrp="1"/>
          </p:cNvSpPr>
          <p:nvPr>
            <p:ph type="body" sz="quarter" idx="10"/>
          </p:nvPr>
        </p:nvSpPr>
        <p:spPr>
          <a:xfrm>
            <a:off x="2463800" y="2686050"/>
            <a:ext cx="6400800" cy="400050"/>
          </a:xfrm>
          <a:noFill/>
          <a:ln>
            <a:noFill/>
          </a:ln>
        </p:spPr>
        <p:txBody>
          <a:bodyPr lIns="0" tIns="0" rIns="0" bIns="0" anchor="t" anchorCtr="0"/>
          <a:lstStyle>
            <a:lvl1pPr marL="0" indent="0">
              <a:buNone/>
              <a:defRPr lang="en-US" sz="1500" b="0" kern="1200">
                <a:solidFill>
                  <a:schemeClr val="accent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1800" kern="1200">
                <a:solidFill>
                  <a:schemeClr val="tx1"/>
                </a:solidFill>
                <a:latin typeface="Arial" charset="0"/>
                <a:ea typeface="ヒラギノ角ゴ Pro W3" charset="0"/>
                <a:cs typeface="ヒラギノ角ゴ Pro W3" charset="0"/>
              </a:defRPr>
            </a:lvl3pPr>
            <a:lvl4pPr>
              <a:defRPr lang="en-US" sz="1800" kern="1200">
                <a:solidFill>
                  <a:schemeClr val="tx1"/>
                </a:solidFill>
                <a:latin typeface="Arial" charset="0"/>
                <a:ea typeface="ヒラギノ角ゴ Pro W3" charset="0"/>
                <a:cs typeface="ヒラギノ角ゴ Pro W3" charset="0"/>
              </a:defRPr>
            </a:lvl4pPr>
            <a:lvl5pPr>
              <a:defRPr lang="en-US" sz="1800" kern="1200">
                <a:latin typeface="Arial" charset="0"/>
                <a:ea typeface="ヒラギノ角ゴ Pro W3" charset="0"/>
                <a:cs typeface="ヒラギノ角ゴ Pro W3" charset="0"/>
              </a:defRPr>
            </a:lvl5pPr>
          </a:lstStyle>
          <a:p>
            <a:pPr lvl="0">
              <a:spcBef>
                <a:spcPct val="50000"/>
              </a:spcBef>
            </a:pPr>
            <a:r>
              <a:rPr lang="en-US"/>
              <a:t>Click to edit Master text styles</a:t>
            </a:r>
          </a:p>
        </p:txBody>
      </p:sp>
      <p:sp>
        <p:nvSpPr>
          <p:cNvPr id="19" name="Text Placeholder 21"/>
          <p:cNvSpPr>
            <a:spLocks noGrp="1"/>
          </p:cNvSpPr>
          <p:nvPr>
            <p:ph type="body" sz="quarter" idx="11" hasCustomPrompt="1"/>
          </p:nvPr>
        </p:nvSpPr>
        <p:spPr>
          <a:xfrm>
            <a:off x="2463800" y="3200401"/>
            <a:ext cx="6400800" cy="314325"/>
          </a:xfrm>
        </p:spPr>
        <p:txBody>
          <a:bodyPr lIns="0" tIns="0" rIns="0" bIns="0" anchor="b" anchorCtr="0"/>
          <a:lstStyle>
            <a:lvl1pPr marL="0" indent="0">
              <a:buNone/>
              <a:defRPr sz="1050" b="1">
                <a:solidFill>
                  <a:srgbClr val="000000"/>
                </a:solidFill>
              </a:defRPr>
            </a:lvl1pPr>
            <a:lvl2pPr marL="342892" indent="0">
              <a:buNone/>
              <a:defRPr sz="1050"/>
            </a:lvl2pPr>
            <a:lvl3pPr marL="642922" indent="0">
              <a:buNone/>
              <a:defRPr sz="1050"/>
            </a:lvl3pPr>
            <a:lvl4pPr marL="900091" indent="0">
              <a:buNone/>
              <a:defRPr sz="1050"/>
            </a:lvl4pPr>
            <a:lvl5pPr marL="1157259" indent="0">
              <a:buNone/>
              <a:defRPr sz="1050"/>
            </a:lvl5pPr>
          </a:lstStyle>
          <a:p>
            <a:pPr lvl="0"/>
            <a:r>
              <a:rPr lang="en-US"/>
              <a:t>Name(s)</a:t>
            </a:r>
          </a:p>
        </p:txBody>
      </p:sp>
      <p:sp>
        <p:nvSpPr>
          <p:cNvPr id="20" name="Text Placeholder 23"/>
          <p:cNvSpPr>
            <a:spLocks noGrp="1"/>
          </p:cNvSpPr>
          <p:nvPr>
            <p:ph type="body" sz="quarter" idx="12" hasCustomPrompt="1"/>
          </p:nvPr>
        </p:nvSpPr>
        <p:spPr>
          <a:xfrm>
            <a:off x="2463800" y="3524250"/>
            <a:ext cx="6400800" cy="400050"/>
          </a:xfrm>
          <a:noFill/>
          <a:ln>
            <a:noFill/>
          </a:ln>
        </p:spPr>
        <p:txBody>
          <a:bodyPr vert="horz" wrap="square" lIns="0" tIns="0" rIns="0" bIns="0" numCol="1" anchor="t" anchorCtr="0" compatLnSpc="1">
            <a:prstTxWarp prst="textNoShape">
              <a:avLst/>
            </a:prstTxWarp>
          </a:bodyPr>
          <a:lstStyle>
            <a:lvl1pPr marL="171446" indent="-171446">
              <a:spcBef>
                <a:spcPts val="0"/>
              </a:spcBef>
              <a:buNone/>
              <a:defRPr lang="en-US" sz="900" b="0">
                <a:solidFill>
                  <a:srgbClr val="000000"/>
                </a:solidFill>
              </a:defRPr>
            </a:lvl1pPr>
            <a:lvl2pPr>
              <a:defRPr lang="en-US" sz="1050"/>
            </a:lvl2pPr>
            <a:lvl3pPr>
              <a:defRPr lang="en-US" sz="1050"/>
            </a:lvl3pPr>
            <a:lvl4pPr>
              <a:defRPr lang="en-US" sz="1050"/>
            </a:lvl4pPr>
            <a:lvl5pPr>
              <a:defRPr lang="en-US" sz="1050"/>
            </a:lvl5pPr>
          </a:lstStyle>
          <a:p>
            <a:pPr marL="0" lvl="0" indent="0"/>
            <a:r>
              <a:rPr lang="en-US"/>
              <a:t>Your Title</a:t>
            </a:r>
          </a:p>
          <a:p>
            <a:pPr marL="0" lvl="0" indent="0"/>
            <a:r>
              <a:rPr lang="en-US"/>
              <a:t>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3698"/>
        </a:solidFill>
        <a:effectLst/>
      </p:bgPr>
    </p:bg>
    <p:spTree>
      <p:nvGrpSpPr>
        <p:cNvPr id="1" name=""/>
        <p:cNvGrpSpPr/>
        <p:nvPr/>
      </p:nvGrpSpPr>
      <p:grpSpPr>
        <a:xfrm>
          <a:off x="0" y="0"/>
          <a:ext cx="0" cy="0"/>
          <a:chOff x="0" y="0"/>
          <a:chExt cx="0" cy="0"/>
        </a:xfrm>
      </p:grpSpPr>
      <p:pic>
        <p:nvPicPr>
          <p:cNvPr id="24" name="Picture 23" descr="393363500_hsVWH-O.jpg"/>
          <p:cNvPicPr>
            <a:picLocks noChangeAspect="1"/>
          </p:cNvPicPr>
          <p:nvPr/>
        </p:nvPicPr>
        <p:blipFill rotWithShape="1">
          <a:blip r:embed="rId2">
            <a:extLst>
              <a:ext uri="{28A0092B-C50C-407E-A947-70E740481C1C}">
                <a14:useLocalDpi xmlns:a14="http://schemas.microsoft.com/office/drawing/2010/main" val="0"/>
              </a:ext>
            </a:extLst>
          </a:blip>
          <a:srcRect b="4284"/>
          <a:stretch/>
        </p:blipFill>
        <p:spPr>
          <a:xfrm>
            <a:off x="4610098" y="3876151"/>
            <a:ext cx="2705103" cy="1276874"/>
          </a:xfrm>
          <a:prstGeom prst="rect">
            <a:avLst/>
          </a:prstGeom>
        </p:spPr>
      </p:pic>
      <p:pic>
        <p:nvPicPr>
          <p:cNvPr id="23" name="Picture 22" descr="tiny_platelets.jpg"/>
          <p:cNvPicPr>
            <a:picLocks noChangeAspect="1"/>
          </p:cNvPicPr>
          <p:nvPr/>
        </p:nvPicPr>
        <p:blipFill rotWithShape="1">
          <a:blip r:embed="rId3">
            <a:extLst>
              <a:ext uri="{28A0092B-C50C-407E-A947-70E740481C1C}">
                <a14:useLocalDpi xmlns:a14="http://schemas.microsoft.com/office/drawing/2010/main" val="0"/>
              </a:ext>
            </a:extLst>
          </a:blip>
          <a:srcRect b="5938"/>
          <a:stretch/>
        </p:blipFill>
        <p:spPr>
          <a:xfrm>
            <a:off x="6929966" y="3814237"/>
            <a:ext cx="2214033" cy="1338788"/>
          </a:xfrm>
          <a:prstGeom prst="rect">
            <a:avLst/>
          </a:prstGeom>
        </p:spPr>
      </p:pic>
      <p:pic>
        <p:nvPicPr>
          <p:cNvPr id="22" name="Picture 21" descr="iStock_000003597104X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1" y="3209924"/>
            <a:ext cx="2248958" cy="1943100"/>
          </a:xfrm>
          <a:prstGeom prst="rect">
            <a:avLst/>
          </a:prstGeom>
        </p:spPr>
      </p:pic>
      <p:pic>
        <p:nvPicPr>
          <p:cNvPr id="21" name="Picture 20" descr="iStock_000004568169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919539"/>
            <a:ext cx="2466975" cy="1233487"/>
          </a:xfrm>
          <a:prstGeom prst="rect">
            <a:avLst/>
          </a:prstGeom>
        </p:spPr>
      </p:pic>
      <p:sp>
        <p:nvSpPr>
          <p:cNvPr id="6" name="Rectangle 51"/>
          <p:cNvSpPr>
            <a:spLocks noChangeArrowheads="1"/>
          </p:cNvSpPr>
          <p:nvPr/>
        </p:nvSpPr>
        <p:spPr bwMode="auto">
          <a:xfrm>
            <a:off x="0" y="3952875"/>
            <a:ext cx="457200"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7" name="Rectangle 50"/>
          <p:cNvSpPr>
            <a:spLocks noChangeArrowheads="1"/>
          </p:cNvSpPr>
          <p:nvPr/>
        </p:nvSpPr>
        <p:spPr bwMode="auto">
          <a:xfrm>
            <a:off x="8918575" y="3952875"/>
            <a:ext cx="228600" cy="1200150"/>
          </a:xfrm>
          <a:prstGeom prst="rect">
            <a:avLst/>
          </a:prstGeom>
          <a:solidFill>
            <a:srgbClr val="154DB5">
              <a:alpha val="50000"/>
            </a:srgbClr>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8" name="Rectangle 49"/>
          <p:cNvSpPr>
            <a:spLocks noChangeArrowheads="1"/>
          </p:cNvSpPr>
          <p:nvPr/>
        </p:nvSpPr>
        <p:spPr bwMode="auto">
          <a:xfrm>
            <a:off x="6924676" y="3953669"/>
            <a:ext cx="149225"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9" name="Rectangle 48"/>
          <p:cNvSpPr>
            <a:spLocks noChangeArrowheads="1"/>
          </p:cNvSpPr>
          <p:nvPr/>
        </p:nvSpPr>
        <p:spPr bwMode="auto">
          <a:xfrm>
            <a:off x="4549776" y="3952875"/>
            <a:ext cx="354013" cy="1200150"/>
          </a:xfrm>
          <a:prstGeom prst="rect">
            <a:avLst/>
          </a:prstGeom>
          <a:solidFill>
            <a:schemeClr val="tx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10" name="Rectangle 47"/>
          <p:cNvSpPr>
            <a:spLocks noChangeArrowheads="1"/>
          </p:cNvSpPr>
          <p:nvPr/>
        </p:nvSpPr>
        <p:spPr bwMode="auto">
          <a:xfrm>
            <a:off x="2463800" y="3952875"/>
            <a:ext cx="685800"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11" name="Rectangle 33"/>
          <p:cNvSpPr>
            <a:spLocks noChangeArrowheads="1"/>
          </p:cNvSpPr>
          <p:nvPr/>
        </p:nvSpPr>
        <p:spPr bwMode="auto">
          <a:xfrm>
            <a:off x="0" y="3952875"/>
            <a:ext cx="228600" cy="1200150"/>
          </a:xfrm>
          <a:prstGeom prst="rect">
            <a:avLst/>
          </a:prstGeom>
          <a:solidFill>
            <a:schemeClr val="tx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13" name="Rectangle 62"/>
          <p:cNvSpPr>
            <a:spLocks noChangeArrowheads="1"/>
          </p:cNvSpPr>
          <p:nvPr/>
        </p:nvSpPr>
        <p:spPr bwMode="auto">
          <a:xfrm>
            <a:off x="0" y="3157538"/>
            <a:ext cx="9144000" cy="857250"/>
          </a:xfrm>
          <a:prstGeom prst="rect">
            <a:avLst/>
          </a:prstGeom>
          <a:solidFill>
            <a:schemeClr val="accent1"/>
          </a:solidFill>
          <a:ln>
            <a:noFill/>
          </a:ln>
          <a:effectLst/>
          <a:extLs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pic>
        <p:nvPicPr>
          <p:cNvPr id="17" name="Picture 16" descr="dcri_white_nota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1" y="285750"/>
            <a:ext cx="4038600" cy="252413"/>
          </a:xfrm>
          <a:prstGeom prst="rect">
            <a:avLst/>
          </a:prstGeom>
        </p:spPr>
      </p:pic>
      <p:sp>
        <p:nvSpPr>
          <p:cNvPr id="16" name="Title 17"/>
          <p:cNvSpPr>
            <a:spLocks noGrp="1"/>
          </p:cNvSpPr>
          <p:nvPr>
            <p:ph type="ctrTitle"/>
          </p:nvPr>
        </p:nvSpPr>
        <p:spPr>
          <a:xfrm>
            <a:off x="2463800" y="1543051"/>
            <a:ext cx="6400800" cy="1102519"/>
          </a:xfrm>
          <a:noFill/>
          <a:ln>
            <a:noFill/>
          </a:ln>
        </p:spPr>
        <p:txBody>
          <a:bodyPr lIns="0" tIns="0" rIns="0" bIns="0" anchor="b"/>
          <a:lstStyle>
            <a:lvl1pPr>
              <a:defRPr lang="en-US" sz="1800" b="1" kern="1200">
                <a:solidFill>
                  <a:schemeClr val="accent1"/>
                </a:solidFill>
                <a:latin typeface="Arial" charset="0"/>
                <a:ea typeface="ヒラギノ角ゴ Pro W3" charset="0"/>
                <a:cs typeface="ヒラギノ角ゴ Pro W3" charset="0"/>
              </a:defRPr>
            </a:lvl1pPr>
          </a:lstStyle>
          <a:p>
            <a:pPr lvl="0">
              <a:spcBef>
                <a:spcPct val="50000"/>
              </a:spcBef>
            </a:pPr>
            <a:r>
              <a:rPr lang="en-US"/>
              <a:t>Click to edit Master title style</a:t>
            </a:r>
          </a:p>
        </p:txBody>
      </p:sp>
      <p:sp>
        <p:nvSpPr>
          <p:cNvPr id="18" name="Text Placeholder 19"/>
          <p:cNvSpPr>
            <a:spLocks noGrp="1"/>
          </p:cNvSpPr>
          <p:nvPr>
            <p:ph type="body" sz="quarter" idx="10"/>
          </p:nvPr>
        </p:nvSpPr>
        <p:spPr>
          <a:xfrm>
            <a:off x="2463800" y="2686050"/>
            <a:ext cx="6400800" cy="400050"/>
          </a:xfrm>
          <a:noFill/>
          <a:ln>
            <a:noFill/>
          </a:ln>
        </p:spPr>
        <p:txBody>
          <a:bodyPr lIns="0" tIns="0" rIns="0" bIns="0" anchor="t" anchorCtr="0"/>
          <a:lstStyle>
            <a:lvl1pPr marL="0" indent="0">
              <a:buNone/>
              <a:defRPr lang="en-US" sz="1500" b="0" kern="1200">
                <a:solidFill>
                  <a:schemeClr val="accent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1800" kern="1200">
                <a:solidFill>
                  <a:schemeClr val="tx1"/>
                </a:solidFill>
                <a:latin typeface="Arial" charset="0"/>
                <a:ea typeface="ヒラギノ角ゴ Pro W3" charset="0"/>
                <a:cs typeface="ヒラギノ角ゴ Pro W3" charset="0"/>
              </a:defRPr>
            </a:lvl3pPr>
            <a:lvl4pPr>
              <a:defRPr lang="en-US" sz="1800" kern="1200">
                <a:solidFill>
                  <a:schemeClr val="tx1"/>
                </a:solidFill>
                <a:latin typeface="Arial" charset="0"/>
                <a:ea typeface="ヒラギノ角ゴ Pro W3" charset="0"/>
                <a:cs typeface="ヒラギノ角ゴ Pro W3" charset="0"/>
              </a:defRPr>
            </a:lvl4pPr>
            <a:lvl5pPr>
              <a:defRPr lang="en-US" sz="1800" kern="1200">
                <a:latin typeface="Arial" charset="0"/>
                <a:ea typeface="ヒラギノ角ゴ Pro W3" charset="0"/>
                <a:cs typeface="ヒラギノ角ゴ Pro W3" charset="0"/>
              </a:defRPr>
            </a:lvl5pPr>
          </a:lstStyle>
          <a:p>
            <a:pPr lvl="0">
              <a:spcBef>
                <a:spcPct val="50000"/>
              </a:spcBef>
            </a:pPr>
            <a:r>
              <a:rPr lang="en-US"/>
              <a:t>Click to edit Master text styles</a:t>
            </a:r>
          </a:p>
        </p:txBody>
      </p:sp>
      <p:sp>
        <p:nvSpPr>
          <p:cNvPr id="19" name="Text Placeholder 21"/>
          <p:cNvSpPr>
            <a:spLocks noGrp="1"/>
          </p:cNvSpPr>
          <p:nvPr>
            <p:ph type="body" sz="quarter" idx="11" hasCustomPrompt="1"/>
          </p:nvPr>
        </p:nvSpPr>
        <p:spPr>
          <a:xfrm>
            <a:off x="2463800" y="3200400"/>
            <a:ext cx="6400800" cy="314325"/>
          </a:xfrm>
        </p:spPr>
        <p:txBody>
          <a:bodyPr lIns="0" tIns="0" rIns="0" bIns="0" anchor="b" anchorCtr="0"/>
          <a:lstStyle>
            <a:lvl1pPr marL="0" indent="0">
              <a:buNone/>
              <a:defRPr sz="1050" b="1">
                <a:solidFill>
                  <a:srgbClr val="000000"/>
                </a:solidFill>
              </a:defRPr>
            </a:lvl1pPr>
            <a:lvl2pPr marL="342900" indent="0">
              <a:buNone/>
              <a:defRPr sz="1050"/>
            </a:lvl2pPr>
            <a:lvl3pPr marL="642938" indent="0">
              <a:buNone/>
              <a:defRPr sz="1050"/>
            </a:lvl3pPr>
            <a:lvl4pPr marL="900113" indent="0">
              <a:buNone/>
              <a:defRPr sz="1050"/>
            </a:lvl4pPr>
            <a:lvl5pPr marL="1157288" indent="0">
              <a:buNone/>
              <a:defRPr sz="1050"/>
            </a:lvl5pPr>
          </a:lstStyle>
          <a:p>
            <a:pPr lvl="0"/>
            <a:r>
              <a:rPr lang="en-US"/>
              <a:t>Name(s)</a:t>
            </a:r>
          </a:p>
        </p:txBody>
      </p:sp>
      <p:sp>
        <p:nvSpPr>
          <p:cNvPr id="20" name="Text Placeholder 23"/>
          <p:cNvSpPr>
            <a:spLocks noGrp="1"/>
          </p:cNvSpPr>
          <p:nvPr>
            <p:ph type="body" sz="quarter" idx="12" hasCustomPrompt="1"/>
          </p:nvPr>
        </p:nvSpPr>
        <p:spPr>
          <a:xfrm>
            <a:off x="2463800" y="3524250"/>
            <a:ext cx="6400800" cy="400050"/>
          </a:xfrm>
          <a:noFill/>
          <a:ln>
            <a:noFill/>
          </a:ln>
        </p:spPr>
        <p:txBody>
          <a:bodyPr vert="horz" wrap="square" lIns="0" tIns="0" rIns="0" bIns="0" numCol="1" anchor="t" anchorCtr="0" compatLnSpc="1">
            <a:prstTxWarp prst="textNoShape">
              <a:avLst/>
            </a:prstTxWarp>
          </a:bodyPr>
          <a:lstStyle>
            <a:lvl1pPr marL="171450" indent="-171450">
              <a:spcBef>
                <a:spcPts val="0"/>
              </a:spcBef>
              <a:buNone/>
              <a:defRPr lang="en-US" sz="900" b="0">
                <a:solidFill>
                  <a:srgbClr val="000000"/>
                </a:solidFill>
              </a:defRPr>
            </a:lvl1pPr>
            <a:lvl2pPr>
              <a:defRPr lang="en-US" sz="1050"/>
            </a:lvl2pPr>
            <a:lvl3pPr>
              <a:defRPr lang="en-US" sz="1050"/>
            </a:lvl3pPr>
            <a:lvl4pPr>
              <a:defRPr lang="en-US" sz="1050"/>
            </a:lvl4pPr>
            <a:lvl5pPr>
              <a:defRPr lang="en-US" sz="1050"/>
            </a:lvl5pPr>
          </a:lstStyle>
          <a:p>
            <a:pPr marL="0" lvl="0" indent="0"/>
            <a:r>
              <a:rPr lang="en-US"/>
              <a:t>Your Title</a:t>
            </a:r>
          </a:p>
          <a:p>
            <a:pPr marL="0" lvl="0" indent="0"/>
            <a:r>
              <a:rPr lang="en-US"/>
              <a:t>Date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1A70905-F1AB-4F02-8D56-4A54E687796E}"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E233A61-2E33-4625-A32E-C1A55A54B8B6}"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06E9A93-BA4B-45D1-90E5-2143CFA03FF9}" type="slidenum">
              <a:rPr lang="en-US">
                <a:solidFill>
                  <a:srgbClr val="003698"/>
                </a:solidFill>
              </a:rPr>
              <a:pPr>
                <a:defRPr/>
              </a:pPr>
              <a:t>‹#›</a:t>
            </a:fld>
            <a:endParaRPr lang="en-US" sz="1050" dirty="0">
              <a:solidFill>
                <a:srgbClr val="003698"/>
              </a:solidFill>
            </a:endParaRPr>
          </a:p>
        </p:txBody>
      </p:sp>
      <p:sp>
        <p:nvSpPr>
          <p:cNvPr id="6" name="TextBox 5"/>
          <p:cNvSpPr txBox="1"/>
          <p:nvPr/>
        </p:nvSpPr>
        <p:spPr>
          <a:xfrm>
            <a:off x="571501" y="247651"/>
            <a:ext cx="184731" cy="369332"/>
          </a:xfrm>
          <a:prstGeom prst="rect">
            <a:avLst/>
          </a:prstGeom>
          <a:noFill/>
        </p:spPr>
        <p:txBody>
          <a:bodyPr wrap="none" rtlCol="0">
            <a:spAutoFit/>
          </a:bodyPr>
          <a:lstStyle/>
          <a:p>
            <a:pPr defTabSz="685800" fontAlgn="base">
              <a:spcBef>
                <a:spcPct val="0"/>
              </a:spcBef>
              <a:spcAft>
                <a:spcPct val="0"/>
              </a:spcAft>
            </a:pPr>
            <a:endParaRPr lang="en-US" sz="1800" dirty="0">
              <a:solidFill>
                <a:srgbClr val="003698"/>
              </a:solidFill>
              <a:latin typeface="Arial" charset="0"/>
              <a:ea typeface="ヒラギノ角ゴ Pro W3"/>
              <a:cs typeface="ヒラギノ角ゴ Pro W3"/>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982A1CB-F25C-4C68-BC3B-5048D5578999}"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9E427E7-BB8D-4BE2-AA33-7A28485CFA0E}"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A946A8D-3B56-44A6-8CCD-A660B984F2EF}"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E48D564-6879-4000-A976-CA488E7A91E8}"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6245021-41FF-4787-93F0-304B3B7F110F}"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4D698E4-7B66-4A6B-A2B1-3DCB92C0EECF}"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4"/>
            <a:ext cx="3867150" cy="2356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4"/>
            <a:ext cx="3867150" cy="2356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581F170-7243-4BBE-AF7E-4A3A7A8C114A}"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003698"/>
        </a:solidFill>
        <a:effectLst/>
      </p:bgPr>
    </p:bg>
    <p:spTree>
      <p:nvGrpSpPr>
        <p:cNvPr id="1" name=""/>
        <p:cNvGrpSpPr/>
        <p:nvPr/>
      </p:nvGrpSpPr>
      <p:grpSpPr>
        <a:xfrm>
          <a:off x="0" y="0"/>
          <a:ext cx="0" cy="0"/>
          <a:chOff x="0" y="0"/>
          <a:chExt cx="0" cy="0"/>
        </a:xfrm>
      </p:grpSpPr>
      <p:pic>
        <p:nvPicPr>
          <p:cNvPr id="2" name="Picture 23" descr="393363500_hsVWH-O.jpg"/>
          <p:cNvPicPr>
            <a:picLocks noChangeAspect="1"/>
          </p:cNvPicPr>
          <p:nvPr/>
        </p:nvPicPr>
        <p:blipFill>
          <a:blip r:embed="rId2"/>
          <a:srcRect b="4285"/>
          <a:stretch>
            <a:fillRect/>
          </a:stretch>
        </p:blipFill>
        <p:spPr bwMode="auto">
          <a:xfrm>
            <a:off x="4610100" y="3876675"/>
            <a:ext cx="2705100" cy="1276350"/>
          </a:xfrm>
          <a:prstGeom prst="rect">
            <a:avLst/>
          </a:prstGeom>
          <a:noFill/>
          <a:ln w="9525">
            <a:noFill/>
            <a:miter lim="800000"/>
            <a:headEnd/>
            <a:tailEnd/>
          </a:ln>
        </p:spPr>
      </p:pic>
      <p:pic>
        <p:nvPicPr>
          <p:cNvPr id="3" name="Picture 22" descr="tiny_platelets.jpg"/>
          <p:cNvPicPr>
            <a:picLocks noChangeAspect="1"/>
          </p:cNvPicPr>
          <p:nvPr/>
        </p:nvPicPr>
        <p:blipFill>
          <a:blip r:embed="rId3"/>
          <a:srcRect b="5939"/>
          <a:stretch>
            <a:fillRect/>
          </a:stretch>
        </p:blipFill>
        <p:spPr bwMode="auto">
          <a:xfrm>
            <a:off x="6929439" y="3814762"/>
            <a:ext cx="2214562" cy="1338263"/>
          </a:xfrm>
          <a:prstGeom prst="rect">
            <a:avLst/>
          </a:prstGeom>
          <a:noFill/>
          <a:ln w="9525">
            <a:noFill/>
            <a:miter lim="800000"/>
            <a:headEnd/>
            <a:tailEnd/>
          </a:ln>
        </p:spPr>
      </p:pic>
      <p:pic>
        <p:nvPicPr>
          <p:cNvPr id="4" name="Picture 21" descr="iStock_000003597104XLarge.jpg"/>
          <p:cNvPicPr>
            <a:picLocks noChangeAspect="1"/>
          </p:cNvPicPr>
          <p:nvPr/>
        </p:nvPicPr>
        <p:blipFill>
          <a:blip r:embed="rId4"/>
          <a:srcRect/>
          <a:stretch>
            <a:fillRect/>
          </a:stretch>
        </p:blipFill>
        <p:spPr bwMode="auto">
          <a:xfrm>
            <a:off x="2362200" y="3209925"/>
            <a:ext cx="2249488" cy="1943100"/>
          </a:xfrm>
          <a:prstGeom prst="rect">
            <a:avLst/>
          </a:prstGeom>
          <a:noFill/>
          <a:ln w="9525">
            <a:noFill/>
            <a:miter lim="800000"/>
            <a:headEnd/>
            <a:tailEnd/>
          </a:ln>
        </p:spPr>
      </p:pic>
      <p:pic>
        <p:nvPicPr>
          <p:cNvPr id="5" name="Picture 20" descr="iStock_000004568169Large.jpg"/>
          <p:cNvPicPr>
            <a:picLocks noChangeAspect="1"/>
          </p:cNvPicPr>
          <p:nvPr/>
        </p:nvPicPr>
        <p:blipFill>
          <a:blip r:embed="rId5"/>
          <a:srcRect/>
          <a:stretch>
            <a:fillRect/>
          </a:stretch>
        </p:blipFill>
        <p:spPr bwMode="auto">
          <a:xfrm>
            <a:off x="1" y="3919537"/>
            <a:ext cx="2466975" cy="1233488"/>
          </a:xfrm>
          <a:prstGeom prst="rect">
            <a:avLst/>
          </a:prstGeom>
          <a:noFill/>
          <a:ln w="9525">
            <a:noFill/>
            <a:miter lim="800000"/>
            <a:headEnd/>
            <a:tailEnd/>
          </a:ln>
        </p:spPr>
      </p:pic>
      <p:sp>
        <p:nvSpPr>
          <p:cNvPr id="6" name="Rectangle 51"/>
          <p:cNvSpPr>
            <a:spLocks noChangeArrowheads="1"/>
          </p:cNvSpPr>
          <p:nvPr/>
        </p:nvSpPr>
        <p:spPr bwMode="auto">
          <a:xfrm>
            <a:off x="0" y="3952875"/>
            <a:ext cx="457200" cy="1200150"/>
          </a:xfrm>
          <a:prstGeom prst="rect">
            <a:avLst/>
          </a:prstGeom>
          <a:solidFill>
            <a:schemeClr val="bg1">
              <a:alpha val="50000"/>
            </a:schemeClr>
          </a:solidFill>
          <a:ln>
            <a:noFill/>
          </a:ln>
          <a:effectLst/>
        </p:spPr>
        <p:txBody>
          <a:bodyP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7" name="Rectangle 50"/>
          <p:cNvSpPr>
            <a:spLocks noChangeArrowheads="1"/>
          </p:cNvSpPr>
          <p:nvPr/>
        </p:nvSpPr>
        <p:spPr bwMode="auto">
          <a:xfrm>
            <a:off x="8918575" y="3952875"/>
            <a:ext cx="228600" cy="1200150"/>
          </a:xfrm>
          <a:prstGeom prst="rect">
            <a:avLst/>
          </a:prstGeom>
          <a:solidFill>
            <a:srgbClr val="154DB5">
              <a:alpha val="50000"/>
            </a:srgbClr>
          </a:solidFill>
          <a:ln w="9525">
            <a:noFill/>
            <a:miter lim="800000"/>
            <a:headEnd/>
            <a:tailEnd/>
          </a:ln>
          <a:effectLst/>
        </p:spPr>
        <p:txBody>
          <a:bodyP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8" name="Rectangle 49"/>
          <p:cNvSpPr>
            <a:spLocks noChangeArrowheads="1"/>
          </p:cNvSpPr>
          <p:nvPr/>
        </p:nvSpPr>
        <p:spPr bwMode="auto">
          <a:xfrm>
            <a:off x="6924676" y="3954066"/>
            <a:ext cx="149225" cy="1200150"/>
          </a:xfrm>
          <a:prstGeom prst="rect">
            <a:avLst/>
          </a:prstGeom>
          <a:solidFill>
            <a:schemeClr val="bg1">
              <a:alpha val="50000"/>
            </a:schemeClr>
          </a:solidFill>
          <a:ln>
            <a:noFill/>
          </a:ln>
          <a:effectLst/>
        </p:spPr>
        <p:txBody>
          <a:bodyP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9" name="Rectangle 48"/>
          <p:cNvSpPr>
            <a:spLocks noChangeArrowheads="1"/>
          </p:cNvSpPr>
          <p:nvPr/>
        </p:nvSpPr>
        <p:spPr bwMode="auto">
          <a:xfrm>
            <a:off x="4549776" y="3952875"/>
            <a:ext cx="354013" cy="1200150"/>
          </a:xfrm>
          <a:prstGeom prst="rect">
            <a:avLst/>
          </a:prstGeom>
          <a:solidFill>
            <a:schemeClr val="tx1">
              <a:alpha val="50000"/>
            </a:schemeClr>
          </a:solidFill>
          <a:ln>
            <a:noFill/>
          </a:ln>
          <a:effectLst/>
        </p:spPr>
        <p:txBody>
          <a:bodyPr lIns="0" tIns="0" rIns="0" bIns="0"/>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10" name="Rectangle 47"/>
          <p:cNvSpPr>
            <a:spLocks noChangeArrowheads="1"/>
          </p:cNvSpPr>
          <p:nvPr/>
        </p:nvSpPr>
        <p:spPr bwMode="auto">
          <a:xfrm>
            <a:off x="2463800" y="3952875"/>
            <a:ext cx="685800" cy="1200150"/>
          </a:xfrm>
          <a:prstGeom prst="rect">
            <a:avLst/>
          </a:prstGeom>
          <a:solidFill>
            <a:schemeClr val="bg1">
              <a:alpha val="50000"/>
            </a:schemeClr>
          </a:solidFill>
          <a:ln>
            <a:noFill/>
          </a:ln>
          <a:effectLst/>
        </p:spPr>
        <p:txBody>
          <a:bodyP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11" name="Rectangle 33"/>
          <p:cNvSpPr>
            <a:spLocks noChangeArrowheads="1"/>
          </p:cNvSpPr>
          <p:nvPr/>
        </p:nvSpPr>
        <p:spPr bwMode="auto">
          <a:xfrm>
            <a:off x="0" y="3952875"/>
            <a:ext cx="228600" cy="1200150"/>
          </a:xfrm>
          <a:prstGeom prst="rect">
            <a:avLst/>
          </a:prstGeom>
          <a:solidFill>
            <a:schemeClr val="tx1">
              <a:alpha val="50000"/>
            </a:schemeClr>
          </a:solidFill>
          <a:ln>
            <a:noFill/>
          </a:ln>
          <a:effectLst/>
        </p:spPr>
        <p:txBody>
          <a:bodyP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13" name="Rectangle 62"/>
          <p:cNvSpPr>
            <a:spLocks noChangeArrowheads="1"/>
          </p:cNvSpPr>
          <p:nvPr/>
        </p:nvSpPr>
        <p:spPr bwMode="auto">
          <a:xfrm>
            <a:off x="0" y="3157538"/>
            <a:ext cx="9144000" cy="857250"/>
          </a:xfrm>
          <a:prstGeom prst="rect">
            <a:avLst/>
          </a:prstGeom>
          <a:solidFill>
            <a:schemeClr val="accent1"/>
          </a:solidFill>
          <a:ln>
            <a:noFill/>
          </a:ln>
          <a:effectLst/>
        </p:spPr>
        <p:txBody>
          <a:bodyP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pic>
        <p:nvPicPr>
          <p:cNvPr id="15" name="Picture 16" descr="dcri_white_notag.png"/>
          <p:cNvPicPr>
            <a:picLocks noChangeAspect="1"/>
          </p:cNvPicPr>
          <p:nvPr/>
        </p:nvPicPr>
        <p:blipFill>
          <a:blip r:embed="rId6"/>
          <a:srcRect/>
          <a:stretch>
            <a:fillRect/>
          </a:stretch>
        </p:blipFill>
        <p:spPr bwMode="auto">
          <a:xfrm>
            <a:off x="381000" y="285750"/>
            <a:ext cx="4038600" cy="252413"/>
          </a:xfrm>
          <a:prstGeom prst="rect">
            <a:avLst/>
          </a:prstGeom>
          <a:noFill/>
          <a:ln w="9525">
            <a:noFill/>
            <a:miter lim="800000"/>
            <a:headEnd/>
            <a:tailEnd/>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0851" y="338137"/>
            <a:ext cx="8185150" cy="339329"/>
          </a:xfrm>
        </p:spPr>
        <p:txBody>
          <a:bodyPr/>
          <a:lstStyle/>
          <a:p>
            <a:r>
              <a:rPr lang="en-US"/>
              <a:t>Click to edit Master title style</a:t>
            </a:r>
          </a:p>
        </p:txBody>
      </p:sp>
      <p:sp>
        <p:nvSpPr>
          <p:cNvPr id="3" name="Table Placeholder 2"/>
          <p:cNvSpPr>
            <a:spLocks noGrp="1"/>
          </p:cNvSpPr>
          <p:nvPr>
            <p:ph type="tbl" idx="1"/>
          </p:nvPr>
        </p:nvSpPr>
        <p:spPr>
          <a:xfrm>
            <a:off x="711201" y="2053830"/>
            <a:ext cx="7721600" cy="1215628"/>
          </a:xfrm>
        </p:spPr>
        <p:txBody>
          <a:bodyPr/>
          <a:lstStyle/>
          <a:p>
            <a:pPr lvl="0"/>
            <a:r>
              <a:rPr lang="en-US" noProof="0"/>
              <a:t>Click icon to add table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3" name="Titre 22"/>
          <p:cNvSpPr>
            <a:spLocks noGrp="1"/>
          </p:cNvSpPr>
          <p:nvPr>
            <p:ph type="title" hasCustomPrompt="1"/>
          </p:nvPr>
        </p:nvSpPr>
        <p:spPr>
          <a:xfrm>
            <a:off x="565200" y="162000"/>
            <a:ext cx="8229600" cy="534503"/>
          </a:xfrm>
          <a:prstGeom prst="rect">
            <a:avLst/>
          </a:prstGeom>
        </p:spPr>
        <p:txBody>
          <a:bodyPr lIns="0" tIns="0" rIns="0" bIns="0" anchor="ctr" anchorCtr="0"/>
          <a:lstStyle>
            <a:lvl1pPr algn="l">
              <a:defRPr sz="1500" b="1" cap="all" spc="45" baseline="0">
                <a:solidFill>
                  <a:srgbClr val="CA013A"/>
                </a:solidFill>
                <a:latin typeface="Myriad Web Pro" pitchFamily="34" charset="0"/>
              </a:defRPr>
            </a:lvl1pPr>
          </a:lstStyle>
          <a:p>
            <a:r>
              <a:rPr lang="en-GB"/>
              <a:t>CLIQUEZ POUR MODIFIER LE STYLE DU TITRE</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fontAlgn="base">
              <a:spcBef>
                <a:spcPct val="0"/>
              </a:spcBef>
              <a:spcAft>
                <a:spcPct val="0"/>
              </a:spcAft>
            </a:pPr>
            <a:endParaRPr lang="en-US" altLang="zh-CN" sz="1800">
              <a:solidFill>
                <a:srgbClr val="003698"/>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fontAlgn="base">
              <a:spcBef>
                <a:spcPct val="0"/>
              </a:spcBef>
              <a:spcAft>
                <a:spcPct val="0"/>
              </a:spcAft>
            </a:pPr>
            <a:endParaRPr lang="en-US" altLang="zh-CN" sz="1800">
              <a:solidFill>
                <a:srgbClr val="003698"/>
              </a:solidFill>
            </a:endParaRPr>
          </a:p>
        </p:txBody>
      </p:sp>
      <p:sp>
        <p:nvSpPr>
          <p:cNvPr id="6" name="Rectangle 6"/>
          <p:cNvSpPr>
            <a:spLocks noGrp="1" noChangeArrowheads="1"/>
          </p:cNvSpPr>
          <p:nvPr>
            <p:ph type="sldNum" sz="quarter" idx="12"/>
          </p:nvPr>
        </p:nvSpPr>
        <p:spPr>
          <a:ln/>
        </p:spPr>
        <p:txBody>
          <a:bodyPr/>
          <a:lstStyle>
            <a:lvl1pPr>
              <a:defRPr/>
            </a:lvl1pPr>
          </a:lstStyle>
          <a:p>
            <a:fld id="{AB7DABEE-344C-8943-803A-4B7E88D80AB1}" type="slidenum">
              <a:rPr lang="zh-CN" altLang="en-US">
                <a:solidFill>
                  <a:srgbClr val="003698"/>
                </a:solidFill>
              </a:rPr>
              <a:pPr/>
              <a:t>‹#›</a:t>
            </a:fld>
            <a:endParaRPr lang="en-US" altLang="zh-CN">
              <a:solidFill>
                <a:srgbClr val="003698"/>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9" y="116696"/>
            <a:ext cx="8836025" cy="402431"/>
          </a:xfrm>
        </p:spPr>
        <p:txBody>
          <a:bodyPr/>
          <a:lstStyle/>
          <a:p>
            <a:r>
              <a:rPr lang="en-US"/>
              <a:t>Click to edit Master title style</a:t>
            </a:r>
          </a:p>
        </p:txBody>
      </p:sp>
      <p:sp>
        <p:nvSpPr>
          <p:cNvPr id="3" name="Text Placeholder 2"/>
          <p:cNvSpPr>
            <a:spLocks noGrp="1"/>
          </p:cNvSpPr>
          <p:nvPr>
            <p:ph type="body" sz="half" idx="1"/>
          </p:nvPr>
        </p:nvSpPr>
        <p:spPr>
          <a:xfrm>
            <a:off x="685800" y="1109663"/>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xfrm>
            <a:off x="685800" y="4686300"/>
            <a:ext cx="1905000" cy="342900"/>
          </a:xfrm>
          <a:prstGeom prst="rect">
            <a:avLst/>
          </a:prstGeom>
          <a:ln/>
        </p:spPr>
        <p:txBody>
          <a:bodyPr/>
          <a:lstStyle>
            <a:lvl1pPr>
              <a:defRPr/>
            </a:lvl1pPr>
          </a:lstStyle>
          <a:p>
            <a:pPr>
              <a:defRPr/>
            </a:pPr>
            <a:endParaRPr lang="en-US">
              <a:solidFill>
                <a:srgbClr val="003698"/>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8C03592-6A2D-FA48-9F60-B7663472402B}" type="slidenum">
              <a:rPr lang="en-US">
                <a:solidFill>
                  <a:srgbClr val="003698"/>
                </a:solidFill>
              </a:rPr>
              <a:pPr>
                <a:defRPr/>
              </a:pPr>
              <a:t>‹#›</a:t>
            </a:fld>
            <a:endParaRPr lang="en-US">
              <a:solidFill>
                <a:srgbClr val="003698"/>
              </a:solidFill>
            </a:endParaRPr>
          </a:p>
        </p:txBody>
      </p:sp>
    </p:spTree>
    <p:extLst>
      <p:ext uri="{BB962C8B-B14F-4D97-AF65-F5344CB8AC3E}">
        <p14:creationId xmlns:p14="http://schemas.microsoft.com/office/powerpoint/2010/main" val="423666713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338137"/>
            <a:ext cx="8185150" cy="339329"/>
          </a:xfrm>
        </p:spPr>
        <p:txBody>
          <a:bodyPr/>
          <a:lstStyle/>
          <a:p>
            <a:r>
              <a:rPr lang="en-US"/>
              <a:t>Click to edit Master title style</a:t>
            </a:r>
          </a:p>
        </p:txBody>
      </p:sp>
      <p:sp>
        <p:nvSpPr>
          <p:cNvPr id="3" name="Text Placeholder 2"/>
          <p:cNvSpPr>
            <a:spLocks noGrp="1"/>
          </p:cNvSpPr>
          <p:nvPr>
            <p:ph type="body" sz="half" idx="1"/>
          </p:nvPr>
        </p:nvSpPr>
        <p:spPr>
          <a:xfrm>
            <a:off x="711200" y="2053829"/>
            <a:ext cx="7721600" cy="550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1200" y="2718197"/>
            <a:ext cx="7721600" cy="551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996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698"/>
        </a:solidFill>
        <a:effectLst/>
      </p:bgPr>
    </p:bg>
    <p:spTree>
      <p:nvGrpSpPr>
        <p:cNvPr id="1" name=""/>
        <p:cNvGrpSpPr/>
        <p:nvPr/>
      </p:nvGrpSpPr>
      <p:grpSpPr>
        <a:xfrm>
          <a:off x="0" y="0"/>
          <a:ext cx="0" cy="0"/>
          <a:chOff x="0" y="0"/>
          <a:chExt cx="0" cy="0"/>
        </a:xfrm>
      </p:grpSpPr>
      <p:pic>
        <p:nvPicPr>
          <p:cNvPr id="2" name="Picture 23" descr="393363500_hsVWH-O.jpg"/>
          <p:cNvPicPr>
            <a:picLocks noChangeAspect="1"/>
          </p:cNvPicPr>
          <p:nvPr userDrawn="1"/>
        </p:nvPicPr>
        <p:blipFill>
          <a:blip r:embed="rId2"/>
          <a:srcRect b="4285"/>
          <a:stretch>
            <a:fillRect/>
          </a:stretch>
        </p:blipFill>
        <p:spPr bwMode="auto">
          <a:xfrm>
            <a:off x="4610100" y="3876675"/>
            <a:ext cx="2705100" cy="1276350"/>
          </a:xfrm>
          <a:prstGeom prst="rect">
            <a:avLst/>
          </a:prstGeom>
          <a:noFill/>
          <a:ln w="9525">
            <a:noFill/>
            <a:miter lim="800000"/>
            <a:headEnd/>
            <a:tailEnd/>
          </a:ln>
        </p:spPr>
      </p:pic>
      <p:pic>
        <p:nvPicPr>
          <p:cNvPr id="3" name="Picture 22" descr="tiny_platelets.jpg"/>
          <p:cNvPicPr>
            <a:picLocks noChangeAspect="1"/>
          </p:cNvPicPr>
          <p:nvPr userDrawn="1"/>
        </p:nvPicPr>
        <p:blipFill>
          <a:blip r:embed="rId3"/>
          <a:srcRect b="5939"/>
          <a:stretch>
            <a:fillRect/>
          </a:stretch>
        </p:blipFill>
        <p:spPr bwMode="auto">
          <a:xfrm>
            <a:off x="6929439" y="3814762"/>
            <a:ext cx="2214562" cy="1338263"/>
          </a:xfrm>
          <a:prstGeom prst="rect">
            <a:avLst/>
          </a:prstGeom>
          <a:noFill/>
          <a:ln w="9525">
            <a:noFill/>
            <a:miter lim="800000"/>
            <a:headEnd/>
            <a:tailEnd/>
          </a:ln>
        </p:spPr>
      </p:pic>
      <p:pic>
        <p:nvPicPr>
          <p:cNvPr id="4" name="Picture 21" descr="iStock_000003597104XLarge.jpg"/>
          <p:cNvPicPr>
            <a:picLocks noChangeAspect="1"/>
          </p:cNvPicPr>
          <p:nvPr userDrawn="1"/>
        </p:nvPicPr>
        <p:blipFill>
          <a:blip r:embed="rId4"/>
          <a:srcRect/>
          <a:stretch>
            <a:fillRect/>
          </a:stretch>
        </p:blipFill>
        <p:spPr bwMode="auto">
          <a:xfrm>
            <a:off x="2362200" y="3209925"/>
            <a:ext cx="2249488" cy="1943100"/>
          </a:xfrm>
          <a:prstGeom prst="rect">
            <a:avLst/>
          </a:prstGeom>
          <a:noFill/>
          <a:ln w="9525">
            <a:noFill/>
            <a:miter lim="800000"/>
            <a:headEnd/>
            <a:tailEnd/>
          </a:ln>
        </p:spPr>
      </p:pic>
      <p:pic>
        <p:nvPicPr>
          <p:cNvPr id="5" name="Picture 20" descr="iStock_000004568169Large.jpg"/>
          <p:cNvPicPr>
            <a:picLocks noChangeAspect="1"/>
          </p:cNvPicPr>
          <p:nvPr userDrawn="1"/>
        </p:nvPicPr>
        <p:blipFill>
          <a:blip r:embed="rId5"/>
          <a:srcRect/>
          <a:stretch>
            <a:fillRect/>
          </a:stretch>
        </p:blipFill>
        <p:spPr bwMode="auto">
          <a:xfrm>
            <a:off x="1" y="3919537"/>
            <a:ext cx="2466975" cy="1233488"/>
          </a:xfrm>
          <a:prstGeom prst="rect">
            <a:avLst/>
          </a:prstGeom>
          <a:noFill/>
          <a:ln w="9525">
            <a:noFill/>
            <a:miter lim="800000"/>
            <a:headEnd/>
            <a:tailEnd/>
          </a:ln>
        </p:spPr>
      </p:pic>
      <p:sp>
        <p:nvSpPr>
          <p:cNvPr id="6" name="Rectangle 51"/>
          <p:cNvSpPr>
            <a:spLocks noChangeArrowheads="1"/>
          </p:cNvSpPr>
          <p:nvPr userDrawn="1"/>
        </p:nvSpPr>
        <p:spPr bwMode="auto">
          <a:xfrm>
            <a:off x="0" y="3952875"/>
            <a:ext cx="457200" cy="1200150"/>
          </a:xfrm>
          <a:prstGeom prst="rect">
            <a:avLst/>
          </a:prstGeom>
          <a:solidFill>
            <a:schemeClr val="bg1">
              <a:alpha val="50000"/>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7" name="Rectangle 50"/>
          <p:cNvSpPr>
            <a:spLocks noChangeArrowheads="1"/>
          </p:cNvSpPr>
          <p:nvPr userDrawn="1"/>
        </p:nvSpPr>
        <p:spPr bwMode="auto">
          <a:xfrm>
            <a:off x="8918575" y="3952875"/>
            <a:ext cx="228600" cy="1200150"/>
          </a:xfrm>
          <a:prstGeom prst="rect">
            <a:avLst/>
          </a:prstGeom>
          <a:solidFill>
            <a:srgbClr val="154DB5">
              <a:alpha val="50000"/>
            </a:srgbClr>
          </a:solidFill>
          <a:ln w="9525">
            <a:noFill/>
            <a:miter lim="800000"/>
            <a:headEnd/>
            <a:tailEnd/>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8" name="Rectangle 49"/>
          <p:cNvSpPr>
            <a:spLocks noChangeArrowheads="1"/>
          </p:cNvSpPr>
          <p:nvPr userDrawn="1"/>
        </p:nvSpPr>
        <p:spPr bwMode="auto">
          <a:xfrm>
            <a:off x="6924676" y="3954066"/>
            <a:ext cx="149225" cy="1200150"/>
          </a:xfrm>
          <a:prstGeom prst="rect">
            <a:avLst/>
          </a:prstGeom>
          <a:solidFill>
            <a:schemeClr val="bg1">
              <a:alpha val="50000"/>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9" name="Rectangle 48"/>
          <p:cNvSpPr>
            <a:spLocks noChangeArrowheads="1"/>
          </p:cNvSpPr>
          <p:nvPr userDrawn="1"/>
        </p:nvSpPr>
        <p:spPr bwMode="auto">
          <a:xfrm>
            <a:off x="4549776" y="3952875"/>
            <a:ext cx="354013" cy="1200150"/>
          </a:xfrm>
          <a:prstGeom prst="rect">
            <a:avLst/>
          </a:prstGeom>
          <a:solidFill>
            <a:schemeClr val="tx1">
              <a:alpha val="50000"/>
            </a:schemeClr>
          </a:solidFill>
          <a:ln>
            <a:noFill/>
          </a:ln>
          <a:effectLst/>
        </p:spPr>
        <p:txBody>
          <a:bodyPr lIns="0" tIns="0" rIns="0" bIns="0"/>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0" name="Rectangle 47"/>
          <p:cNvSpPr>
            <a:spLocks noChangeArrowheads="1"/>
          </p:cNvSpPr>
          <p:nvPr userDrawn="1"/>
        </p:nvSpPr>
        <p:spPr bwMode="auto">
          <a:xfrm>
            <a:off x="2463800" y="3952875"/>
            <a:ext cx="685800" cy="1200150"/>
          </a:xfrm>
          <a:prstGeom prst="rect">
            <a:avLst/>
          </a:prstGeom>
          <a:solidFill>
            <a:schemeClr val="bg1">
              <a:alpha val="50000"/>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1" name="Rectangle 33"/>
          <p:cNvSpPr>
            <a:spLocks noChangeArrowheads="1"/>
          </p:cNvSpPr>
          <p:nvPr userDrawn="1"/>
        </p:nvSpPr>
        <p:spPr bwMode="auto">
          <a:xfrm>
            <a:off x="0" y="3952875"/>
            <a:ext cx="228600" cy="1200150"/>
          </a:xfrm>
          <a:prstGeom prst="rect">
            <a:avLst/>
          </a:prstGeom>
          <a:solidFill>
            <a:schemeClr val="tx1">
              <a:alpha val="50000"/>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3" name="Rectangle 62"/>
          <p:cNvSpPr>
            <a:spLocks noChangeArrowheads="1"/>
          </p:cNvSpPr>
          <p:nvPr userDrawn="1"/>
        </p:nvSpPr>
        <p:spPr bwMode="auto">
          <a:xfrm>
            <a:off x="0" y="3157538"/>
            <a:ext cx="9144000" cy="857250"/>
          </a:xfrm>
          <a:prstGeom prst="rect">
            <a:avLst/>
          </a:prstGeom>
          <a:solidFill>
            <a:schemeClr val="accent1"/>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pic>
        <p:nvPicPr>
          <p:cNvPr id="15" name="Picture 16" descr="dcri_white_notag.png"/>
          <p:cNvPicPr>
            <a:picLocks noChangeAspect="1"/>
          </p:cNvPicPr>
          <p:nvPr userDrawn="1"/>
        </p:nvPicPr>
        <p:blipFill>
          <a:blip r:embed="rId6"/>
          <a:srcRect/>
          <a:stretch>
            <a:fillRect/>
          </a:stretch>
        </p:blipFill>
        <p:spPr bwMode="auto">
          <a:xfrm>
            <a:off x="381000" y="285750"/>
            <a:ext cx="4038600" cy="252413"/>
          </a:xfrm>
          <a:prstGeom prst="rect">
            <a:avLst/>
          </a:prstGeom>
          <a:noFill/>
          <a:ln w="9525">
            <a:no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601ED05-A123-4C54-8BA3-1C416DCE7128}" type="slidenum">
              <a:rPr lang="en-US">
                <a:solidFill>
                  <a:srgbClr val="003698"/>
                </a:solidFill>
              </a:rPr>
              <a:pPr>
                <a:defRPr/>
              </a:pPr>
              <a:t>‹#›</a:t>
            </a:fld>
            <a:endParaRPr lang="en-US" sz="1050">
              <a:solidFill>
                <a:srgbClr val="003698"/>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31A70905-F1AB-4F02-8D56-4A54E687796E}"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9"/>
            <a:ext cx="7886700" cy="993775"/>
          </a:xfrm>
        </p:spPr>
        <p:txBody>
          <a:bodyPr/>
          <a:lstStyle/>
          <a:p>
            <a:r>
              <a:rPr lang="en-US"/>
              <a:t>Click to edit Master title style</a:t>
            </a:r>
          </a:p>
        </p:txBody>
      </p:sp>
      <p:sp>
        <p:nvSpPr>
          <p:cNvPr id="3" name="Text Placeholder 2"/>
          <p:cNvSpPr>
            <a:spLocks noGrp="1"/>
          </p:cNvSpPr>
          <p:nvPr>
            <p:ph type="body" idx="1"/>
          </p:nvPr>
        </p:nvSpPr>
        <p:spPr>
          <a:xfrm>
            <a:off x="630239" y="1260475"/>
            <a:ext cx="3868737" cy="619125"/>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9600"/>
            <a:ext cx="3868737" cy="18580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18580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AEF26563-7874-45C2-9FF9-6A3B6C0E3EE4}" type="slidenum">
              <a:rPr lang="en-US">
                <a:solidFill>
                  <a:srgbClr val="003698"/>
                </a:solidFill>
              </a:rPr>
              <a:pPr>
                <a:defRPr/>
              </a:pPr>
              <a:t>‹#›</a:t>
            </a:fld>
            <a:endParaRPr lang="en-US" sz="1050">
              <a:solidFill>
                <a:srgbClr val="003698"/>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DE233A61-2E33-4625-A32E-C1A55A54B8B6}"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C5D0B54-F19E-4EF7-B8D5-B5268413323D}" type="slidenum">
              <a:rPr lang="en-US">
                <a:solidFill>
                  <a:srgbClr val="003698"/>
                </a:solidFill>
              </a:rPr>
              <a:pPr>
                <a:defRPr/>
              </a:pPr>
              <a:t>‹#›</a:t>
            </a:fld>
            <a:endParaRPr lang="en-US" sz="1050">
              <a:solidFill>
                <a:srgbClr val="003698"/>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F06E9A93-BA4B-45D1-90E5-2143CFA03FF9}"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D91F948-D9EC-4D74-B1F3-84BE6EF4D8CE}" type="slidenum">
              <a:rPr lang="en-US">
                <a:solidFill>
                  <a:srgbClr val="003698"/>
                </a:solidFill>
              </a:rPr>
              <a:pPr>
                <a:defRPr/>
              </a:pPr>
              <a:t>‹#›</a:t>
            </a:fld>
            <a:endParaRPr lang="en-US" sz="1050">
              <a:solidFill>
                <a:srgbClr val="003698"/>
              </a:solidFill>
            </a:endParaRPr>
          </a:p>
        </p:txBody>
      </p:sp>
      <p:sp>
        <p:nvSpPr>
          <p:cNvPr id="8" name="Rectangle 6"/>
          <p:cNvSpPr>
            <a:spLocks noGrp="1" noChangeArrowheads="1"/>
          </p:cNvSpPr>
          <p:nvPr userDrawn="1">
            <p:ph type="sldNum" sz="quarter" idx="11"/>
          </p:nvPr>
        </p:nvSpPr>
        <p:spPr>
          <a:ln/>
        </p:spPr>
        <p:txBody>
          <a:bodyPr/>
          <a:lstStyle>
            <a:lvl1pPr>
              <a:defRPr/>
            </a:lvl1pPr>
          </a:lstStyle>
          <a:p>
            <a:pPr>
              <a:defRPr/>
            </a:pPr>
            <a:fld id="{A982A1CB-F25C-4C68-BC3B-5048D5578999}"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143C5859-CF36-43A1-9506-2703C3175AFB}" type="slidenum">
              <a:rPr lang="en-US">
                <a:solidFill>
                  <a:srgbClr val="003698"/>
                </a:solidFill>
              </a:rPr>
              <a:pPr>
                <a:defRPr/>
              </a:pPr>
              <a:t>‹#›</a:t>
            </a:fld>
            <a:endParaRPr lang="en-US" sz="1050">
              <a:solidFill>
                <a:srgbClr val="003698"/>
              </a:solidFill>
            </a:endParaRPr>
          </a:p>
        </p:txBody>
      </p:sp>
      <p:sp>
        <p:nvSpPr>
          <p:cNvPr id="4" name="Rectangle 6"/>
          <p:cNvSpPr>
            <a:spLocks noGrp="1" noChangeArrowheads="1"/>
          </p:cNvSpPr>
          <p:nvPr userDrawn="1">
            <p:ph type="sldNum" sz="quarter" idx="11"/>
          </p:nvPr>
        </p:nvSpPr>
        <p:spPr>
          <a:ln/>
        </p:spPr>
        <p:txBody>
          <a:bodyPr/>
          <a:lstStyle>
            <a:lvl1pPr>
              <a:defRPr/>
            </a:lvl1pPr>
          </a:lstStyle>
          <a:p>
            <a:pPr>
              <a:defRPr/>
            </a:pPr>
            <a:fld id="{A9E427E7-BB8D-4BE2-AA33-7A28485CFA0E}"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E580769-23A6-4451-A964-060B800509EB}" type="slidenum">
              <a:rPr lang="en-US">
                <a:solidFill>
                  <a:srgbClr val="003698"/>
                </a:solidFill>
              </a:rPr>
              <a:pPr>
                <a:defRPr/>
              </a:pPr>
              <a:t>‹#›</a:t>
            </a:fld>
            <a:endParaRPr lang="en-US" sz="1050">
              <a:solidFill>
                <a:srgbClr val="003698"/>
              </a:solidFill>
            </a:endParaRPr>
          </a:p>
        </p:txBody>
      </p:sp>
      <p:sp>
        <p:nvSpPr>
          <p:cNvPr id="3" name="Rectangle 6"/>
          <p:cNvSpPr>
            <a:spLocks noGrp="1" noChangeArrowheads="1"/>
          </p:cNvSpPr>
          <p:nvPr userDrawn="1">
            <p:ph type="sldNum" sz="quarter" idx="11"/>
          </p:nvPr>
        </p:nvSpPr>
        <p:spPr>
          <a:ln/>
        </p:spPr>
        <p:txBody>
          <a:bodyPr/>
          <a:lstStyle>
            <a:lvl1pPr>
              <a:defRPr/>
            </a:lvl1pPr>
          </a:lstStyle>
          <a:p>
            <a:pPr>
              <a:defRPr/>
            </a:pPr>
            <a:fld id="{BA946A8D-3B56-44A6-8CCD-A660B984F2EF}"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BEE6B4F-EC15-468F-91E3-9CA7797747C5}" type="slidenum">
              <a:rPr lang="en-US">
                <a:solidFill>
                  <a:srgbClr val="003698"/>
                </a:solidFill>
              </a:rPr>
              <a:pPr>
                <a:defRPr/>
              </a:pPr>
              <a:t>‹#›</a:t>
            </a:fld>
            <a:endParaRPr lang="en-US" sz="1050">
              <a:solidFill>
                <a:srgbClr val="003698"/>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2E48D564-6879-4000-A976-CA488E7A91E8}"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9F28F8-E978-4AA4-98AE-9C75571E3052}" type="slidenum">
              <a:rPr lang="en-US">
                <a:solidFill>
                  <a:srgbClr val="003698"/>
                </a:solidFill>
              </a:rPr>
              <a:pPr>
                <a:defRPr/>
              </a:pPr>
              <a:t>‹#›</a:t>
            </a:fld>
            <a:endParaRPr lang="en-US" sz="1050">
              <a:solidFill>
                <a:srgbClr val="003698"/>
              </a:solidFill>
            </a:endParaRPr>
          </a:p>
        </p:txBody>
      </p:sp>
      <p:sp>
        <p:nvSpPr>
          <p:cNvPr id="6" name="Rectangle 6"/>
          <p:cNvSpPr>
            <a:spLocks noGrp="1" noChangeArrowheads="1"/>
          </p:cNvSpPr>
          <p:nvPr userDrawn="1">
            <p:ph type="sldNum" sz="quarter" idx="11"/>
          </p:nvPr>
        </p:nvSpPr>
        <p:spPr>
          <a:ln/>
        </p:spPr>
        <p:txBody>
          <a:bodyPr/>
          <a:lstStyle>
            <a:lvl1pPr>
              <a:defRPr/>
            </a:lvl1pPr>
          </a:lstStyle>
          <a:p>
            <a:pPr>
              <a:defRPr/>
            </a:pPr>
            <a:fld id="{A6245021-41FF-4787-93F0-304B3B7F110F}"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2564775-2D4B-4B33-8674-53E6C1CD7A16}" type="slidenum">
              <a:rPr lang="en-US">
                <a:solidFill>
                  <a:srgbClr val="003698"/>
                </a:solidFill>
              </a:rPr>
              <a:pPr>
                <a:defRPr/>
              </a:pPr>
              <a:t>‹#›</a:t>
            </a:fld>
            <a:endParaRPr lang="en-US" sz="1050">
              <a:solidFill>
                <a:srgbClr val="003698"/>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94D698E4-7B66-4A6B-A2B1-3DCB92C0EECF}"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ECBF971-4433-432A-A366-CDE0266A487C}" type="slidenum">
              <a:rPr lang="en-US">
                <a:solidFill>
                  <a:srgbClr val="003698"/>
                </a:solidFill>
              </a:rPr>
              <a:pPr>
                <a:defRPr/>
              </a:pPr>
              <a:t>‹#›</a:t>
            </a:fld>
            <a:endParaRPr lang="en-US" sz="1050">
              <a:solidFill>
                <a:srgbClr val="003698"/>
              </a:solidFill>
            </a:endParaRPr>
          </a:p>
        </p:txBody>
      </p:sp>
      <p:sp>
        <p:nvSpPr>
          <p:cNvPr id="5" name="Rectangle 6"/>
          <p:cNvSpPr>
            <a:spLocks noGrp="1" noChangeArrowheads="1"/>
          </p:cNvSpPr>
          <p:nvPr userDrawn="1">
            <p:ph type="sldNum" sz="quarter" idx="11"/>
          </p:nvPr>
        </p:nvSpPr>
        <p:spPr>
          <a:ln/>
        </p:spPr>
        <p:txBody>
          <a:bodyPr/>
          <a:lstStyle>
            <a:lvl1pPr>
              <a:defRPr/>
            </a:lvl1pPr>
          </a:lstStyle>
          <a:p>
            <a:pPr>
              <a:defRPr/>
            </a:pPr>
            <a:fld id="{E581F170-7243-4BBE-AF7E-4A3A7A8C114A}" type="slidenum">
              <a:rPr lang="en-US">
                <a:solidFill>
                  <a:srgbClr val="003698"/>
                </a:solidFill>
              </a:rPr>
              <a:pPr>
                <a:defRPr/>
              </a:pPr>
              <a:t>‹#›</a:t>
            </a:fld>
            <a:endParaRPr lang="en-US" sz="1050">
              <a:solidFill>
                <a:srgbClr val="003698"/>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003698"/>
        </a:solidFill>
        <a:effectLst/>
      </p:bgPr>
    </p:bg>
    <p:spTree>
      <p:nvGrpSpPr>
        <p:cNvPr id="1" name=""/>
        <p:cNvGrpSpPr/>
        <p:nvPr/>
      </p:nvGrpSpPr>
      <p:grpSpPr>
        <a:xfrm>
          <a:off x="0" y="0"/>
          <a:ext cx="0" cy="0"/>
          <a:chOff x="0" y="0"/>
          <a:chExt cx="0" cy="0"/>
        </a:xfrm>
      </p:grpSpPr>
      <p:pic>
        <p:nvPicPr>
          <p:cNvPr id="24" name="Picture 23" descr="393363500_hsVWH-O.jpg"/>
          <p:cNvPicPr>
            <a:picLocks noChangeAspect="1"/>
          </p:cNvPicPr>
          <p:nvPr/>
        </p:nvPicPr>
        <p:blipFill rotWithShape="1">
          <a:blip r:embed="rId2">
            <a:extLst>
              <a:ext uri="{28A0092B-C50C-407E-A947-70E740481C1C}">
                <a14:useLocalDpi xmlns:a14="http://schemas.microsoft.com/office/drawing/2010/main" val="0"/>
              </a:ext>
            </a:extLst>
          </a:blip>
          <a:srcRect b="4284"/>
          <a:stretch/>
        </p:blipFill>
        <p:spPr>
          <a:xfrm>
            <a:off x="4610098" y="3876151"/>
            <a:ext cx="2705103" cy="1276874"/>
          </a:xfrm>
          <a:prstGeom prst="rect">
            <a:avLst/>
          </a:prstGeom>
        </p:spPr>
      </p:pic>
      <p:pic>
        <p:nvPicPr>
          <p:cNvPr id="23" name="Picture 22" descr="tiny_platelets.jpg"/>
          <p:cNvPicPr>
            <a:picLocks noChangeAspect="1"/>
          </p:cNvPicPr>
          <p:nvPr/>
        </p:nvPicPr>
        <p:blipFill rotWithShape="1">
          <a:blip r:embed="rId3">
            <a:extLst>
              <a:ext uri="{28A0092B-C50C-407E-A947-70E740481C1C}">
                <a14:useLocalDpi xmlns:a14="http://schemas.microsoft.com/office/drawing/2010/main" val="0"/>
              </a:ext>
            </a:extLst>
          </a:blip>
          <a:srcRect b="5938"/>
          <a:stretch/>
        </p:blipFill>
        <p:spPr>
          <a:xfrm>
            <a:off x="6929966" y="3814237"/>
            <a:ext cx="2214033" cy="1338788"/>
          </a:xfrm>
          <a:prstGeom prst="rect">
            <a:avLst/>
          </a:prstGeom>
        </p:spPr>
      </p:pic>
      <p:pic>
        <p:nvPicPr>
          <p:cNvPr id="22" name="Picture 21" descr="iStock_000003597104X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1" y="3209924"/>
            <a:ext cx="2248958" cy="1943100"/>
          </a:xfrm>
          <a:prstGeom prst="rect">
            <a:avLst/>
          </a:prstGeom>
        </p:spPr>
      </p:pic>
      <p:pic>
        <p:nvPicPr>
          <p:cNvPr id="21" name="Picture 20" descr="iStock_000004568169Larg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919539"/>
            <a:ext cx="2466975" cy="1233487"/>
          </a:xfrm>
          <a:prstGeom prst="rect">
            <a:avLst/>
          </a:prstGeom>
        </p:spPr>
      </p:pic>
      <p:sp>
        <p:nvSpPr>
          <p:cNvPr id="6" name="Rectangle 51"/>
          <p:cNvSpPr>
            <a:spLocks noChangeArrowheads="1"/>
          </p:cNvSpPr>
          <p:nvPr/>
        </p:nvSpPr>
        <p:spPr bwMode="auto">
          <a:xfrm>
            <a:off x="0" y="3952875"/>
            <a:ext cx="457200"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7" name="Rectangle 50"/>
          <p:cNvSpPr>
            <a:spLocks noChangeArrowheads="1"/>
          </p:cNvSpPr>
          <p:nvPr/>
        </p:nvSpPr>
        <p:spPr bwMode="auto">
          <a:xfrm>
            <a:off x="8918575" y="3952875"/>
            <a:ext cx="228600" cy="1200150"/>
          </a:xfrm>
          <a:prstGeom prst="rect">
            <a:avLst/>
          </a:prstGeom>
          <a:solidFill>
            <a:srgbClr val="154DB5">
              <a:alpha val="50000"/>
            </a:srgbClr>
          </a:solidFill>
          <a:ln w="9525">
            <a:no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8" name="Rectangle 49"/>
          <p:cNvSpPr>
            <a:spLocks noChangeArrowheads="1"/>
          </p:cNvSpPr>
          <p:nvPr/>
        </p:nvSpPr>
        <p:spPr bwMode="auto">
          <a:xfrm>
            <a:off x="6924676" y="3953669"/>
            <a:ext cx="149225"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9" name="Rectangle 48"/>
          <p:cNvSpPr>
            <a:spLocks noChangeArrowheads="1"/>
          </p:cNvSpPr>
          <p:nvPr/>
        </p:nvSpPr>
        <p:spPr bwMode="auto">
          <a:xfrm>
            <a:off x="4549776" y="3952875"/>
            <a:ext cx="354013" cy="1200150"/>
          </a:xfrm>
          <a:prstGeom prst="rect">
            <a:avLst/>
          </a:prstGeom>
          <a:solidFill>
            <a:schemeClr val="tx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fontAlgn="base">
              <a:spcBef>
                <a:spcPct val="0"/>
              </a:spcBef>
              <a:spcAft>
                <a:spcPct val="0"/>
              </a:spcAft>
              <a:defRPr/>
            </a:pPr>
            <a:endParaRPr lang="en-US" sz="1800" dirty="0">
              <a:solidFill>
                <a:srgbClr val="003698"/>
              </a:solidFill>
            </a:endParaRPr>
          </a:p>
        </p:txBody>
      </p:sp>
      <p:sp>
        <p:nvSpPr>
          <p:cNvPr id="10" name="Rectangle 47"/>
          <p:cNvSpPr>
            <a:spLocks noChangeArrowheads="1"/>
          </p:cNvSpPr>
          <p:nvPr/>
        </p:nvSpPr>
        <p:spPr bwMode="auto">
          <a:xfrm>
            <a:off x="2463800" y="3952875"/>
            <a:ext cx="685800" cy="1200150"/>
          </a:xfrm>
          <a:prstGeom prst="rect">
            <a:avLst/>
          </a:prstGeom>
          <a:solidFill>
            <a:schemeClr val="bg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11" name="Rectangle 33"/>
          <p:cNvSpPr>
            <a:spLocks noChangeArrowheads="1"/>
          </p:cNvSpPr>
          <p:nvPr/>
        </p:nvSpPr>
        <p:spPr bwMode="auto">
          <a:xfrm>
            <a:off x="0" y="3952875"/>
            <a:ext cx="228600" cy="1200150"/>
          </a:xfrm>
          <a:prstGeom prst="rect">
            <a:avLst/>
          </a:prstGeom>
          <a:solidFill>
            <a:schemeClr val="tx1">
              <a:alpha val="5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13" name="Rectangle 62"/>
          <p:cNvSpPr>
            <a:spLocks noChangeArrowheads="1"/>
          </p:cNvSpPr>
          <p:nvPr/>
        </p:nvSpPr>
        <p:spPr bwMode="auto">
          <a:xfrm>
            <a:off x="0" y="3157538"/>
            <a:ext cx="9144000" cy="857250"/>
          </a:xfrm>
          <a:prstGeom prst="rect">
            <a:avLst/>
          </a:prstGeom>
          <a:solidFill>
            <a:schemeClr val="accent1"/>
          </a:solidFill>
          <a:ln>
            <a:noFill/>
          </a:ln>
          <a:effectLst/>
          <a:extLst>
            <a:ext uri="{91240B29-F687-4f45-9708-019B960494DF}">
              <a14:hiddenLine xmlns="" xmlns:a14="http://schemas.microsoft.com/office/drawing/2010/main" w="38100">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pic>
        <p:nvPicPr>
          <p:cNvPr id="17" name="Picture 16" descr="dcri_white_nota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1" y="285750"/>
            <a:ext cx="4038600" cy="252413"/>
          </a:xfrm>
          <a:prstGeom prst="rect">
            <a:avLst/>
          </a:prstGeom>
        </p:spPr>
      </p:pic>
      <p:sp>
        <p:nvSpPr>
          <p:cNvPr id="16" name="Title 17"/>
          <p:cNvSpPr>
            <a:spLocks noGrp="1"/>
          </p:cNvSpPr>
          <p:nvPr>
            <p:ph type="ctrTitle"/>
          </p:nvPr>
        </p:nvSpPr>
        <p:spPr>
          <a:xfrm>
            <a:off x="2463800" y="1543051"/>
            <a:ext cx="6400800" cy="1102519"/>
          </a:xfrm>
          <a:noFill/>
          <a:ln>
            <a:noFill/>
          </a:ln>
        </p:spPr>
        <p:txBody>
          <a:bodyPr lIns="0" tIns="0" rIns="0" bIns="0" anchor="b"/>
          <a:lstStyle>
            <a:lvl1pPr>
              <a:defRPr lang="en-US" sz="1800" b="1" kern="1200">
                <a:solidFill>
                  <a:schemeClr val="accent1"/>
                </a:solidFill>
                <a:latin typeface="Arial" charset="0"/>
                <a:ea typeface="ヒラギノ角ゴ Pro W3" charset="0"/>
                <a:cs typeface="ヒラギノ角ゴ Pro W3" charset="0"/>
              </a:defRPr>
            </a:lvl1pPr>
          </a:lstStyle>
          <a:p>
            <a:pPr lvl="0">
              <a:spcBef>
                <a:spcPct val="50000"/>
              </a:spcBef>
            </a:pPr>
            <a:r>
              <a:rPr lang="en-US"/>
              <a:t>Click to edit Master title style</a:t>
            </a:r>
          </a:p>
        </p:txBody>
      </p:sp>
      <p:sp>
        <p:nvSpPr>
          <p:cNvPr id="18" name="Text Placeholder 19"/>
          <p:cNvSpPr>
            <a:spLocks noGrp="1"/>
          </p:cNvSpPr>
          <p:nvPr>
            <p:ph type="body" sz="quarter" idx="10"/>
          </p:nvPr>
        </p:nvSpPr>
        <p:spPr>
          <a:xfrm>
            <a:off x="2463800" y="2686050"/>
            <a:ext cx="6400800" cy="400050"/>
          </a:xfrm>
          <a:noFill/>
          <a:ln>
            <a:noFill/>
          </a:ln>
        </p:spPr>
        <p:txBody>
          <a:bodyPr lIns="0" tIns="0" rIns="0" bIns="0" anchor="t" anchorCtr="0"/>
          <a:lstStyle>
            <a:lvl1pPr marL="0" indent="0">
              <a:buNone/>
              <a:defRPr lang="en-US" sz="1500" b="0" kern="1200">
                <a:solidFill>
                  <a:schemeClr val="accent1"/>
                </a:solidFill>
                <a:latin typeface="Arial" charset="0"/>
                <a:ea typeface="ヒラギノ角ゴ Pro W3" charset="0"/>
                <a:cs typeface="ヒラギノ角ゴ Pro W3" charset="0"/>
              </a:defRPr>
            </a:lvl1pPr>
            <a:lvl2pPr>
              <a:defRPr lang="en-US" kern="1200">
                <a:solidFill>
                  <a:schemeClr val="tx1"/>
                </a:solidFill>
                <a:latin typeface="Arial" charset="0"/>
                <a:ea typeface="ヒラギノ角ゴ Pro W3" charset="0"/>
                <a:cs typeface="ヒラギノ角ゴ Pro W3" charset="0"/>
              </a:defRPr>
            </a:lvl2pPr>
            <a:lvl3pPr>
              <a:defRPr lang="en-US" sz="1800" kern="1200">
                <a:solidFill>
                  <a:schemeClr val="tx1"/>
                </a:solidFill>
                <a:latin typeface="Arial" charset="0"/>
                <a:ea typeface="ヒラギノ角ゴ Pro W3" charset="0"/>
                <a:cs typeface="ヒラギノ角ゴ Pro W3" charset="0"/>
              </a:defRPr>
            </a:lvl3pPr>
            <a:lvl4pPr>
              <a:defRPr lang="en-US" sz="1800" kern="1200">
                <a:solidFill>
                  <a:schemeClr val="tx1"/>
                </a:solidFill>
                <a:latin typeface="Arial" charset="0"/>
                <a:ea typeface="ヒラギノ角ゴ Pro W3" charset="0"/>
                <a:cs typeface="ヒラギノ角ゴ Pro W3" charset="0"/>
              </a:defRPr>
            </a:lvl4pPr>
            <a:lvl5pPr>
              <a:defRPr lang="en-US" sz="1800" kern="1200">
                <a:latin typeface="Arial" charset="0"/>
                <a:ea typeface="ヒラギノ角ゴ Pro W3" charset="0"/>
                <a:cs typeface="ヒラギノ角ゴ Pro W3" charset="0"/>
              </a:defRPr>
            </a:lvl5pPr>
          </a:lstStyle>
          <a:p>
            <a:pPr lvl="0">
              <a:spcBef>
                <a:spcPct val="50000"/>
              </a:spcBef>
            </a:pPr>
            <a:r>
              <a:rPr lang="en-US"/>
              <a:t>Click to edit Master text styles</a:t>
            </a:r>
          </a:p>
        </p:txBody>
      </p:sp>
      <p:sp>
        <p:nvSpPr>
          <p:cNvPr id="19" name="Text Placeholder 21"/>
          <p:cNvSpPr>
            <a:spLocks noGrp="1"/>
          </p:cNvSpPr>
          <p:nvPr>
            <p:ph type="body" sz="quarter" idx="11" hasCustomPrompt="1"/>
          </p:nvPr>
        </p:nvSpPr>
        <p:spPr>
          <a:xfrm>
            <a:off x="2463800" y="3200400"/>
            <a:ext cx="6400800" cy="314325"/>
          </a:xfrm>
        </p:spPr>
        <p:txBody>
          <a:bodyPr lIns="0" tIns="0" rIns="0" bIns="0" anchor="b" anchorCtr="0"/>
          <a:lstStyle>
            <a:lvl1pPr marL="0" indent="0">
              <a:buNone/>
              <a:defRPr sz="1050" b="1">
                <a:solidFill>
                  <a:srgbClr val="000000"/>
                </a:solidFill>
              </a:defRPr>
            </a:lvl1pPr>
            <a:lvl2pPr marL="342900" indent="0">
              <a:buNone/>
              <a:defRPr sz="1050"/>
            </a:lvl2pPr>
            <a:lvl3pPr marL="642938" indent="0">
              <a:buNone/>
              <a:defRPr sz="1050"/>
            </a:lvl3pPr>
            <a:lvl4pPr marL="900113" indent="0">
              <a:buNone/>
              <a:defRPr sz="1050"/>
            </a:lvl4pPr>
            <a:lvl5pPr marL="1157288" indent="0">
              <a:buNone/>
              <a:defRPr sz="1050"/>
            </a:lvl5pPr>
          </a:lstStyle>
          <a:p>
            <a:pPr lvl="0"/>
            <a:r>
              <a:rPr lang="en-US"/>
              <a:t>Name(s)</a:t>
            </a:r>
          </a:p>
        </p:txBody>
      </p:sp>
      <p:sp>
        <p:nvSpPr>
          <p:cNvPr id="20" name="Text Placeholder 23"/>
          <p:cNvSpPr>
            <a:spLocks noGrp="1"/>
          </p:cNvSpPr>
          <p:nvPr>
            <p:ph type="body" sz="quarter" idx="12" hasCustomPrompt="1"/>
          </p:nvPr>
        </p:nvSpPr>
        <p:spPr>
          <a:xfrm>
            <a:off x="2463800" y="3524250"/>
            <a:ext cx="6400800" cy="400050"/>
          </a:xfrm>
          <a:noFill/>
          <a:ln>
            <a:noFill/>
          </a:ln>
        </p:spPr>
        <p:txBody>
          <a:bodyPr vert="horz" wrap="square" lIns="0" tIns="0" rIns="0" bIns="0" numCol="1" anchor="t" anchorCtr="0" compatLnSpc="1">
            <a:prstTxWarp prst="textNoShape">
              <a:avLst/>
            </a:prstTxWarp>
          </a:bodyPr>
          <a:lstStyle>
            <a:lvl1pPr marL="171450" indent="-171450">
              <a:spcBef>
                <a:spcPts val="0"/>
              </a:spcBef>
              <a:buNone/>
              <a:defRPr lang="en-US" sz="900" b="0">
                <a:solidFill>
                  <a:srgbClr val="000000"/>
                </a:solidFill>
              </a:defRPr>
            </a:lvl1pPr>
            <a:lvl2pPr>
              <a:defRPr lang="en-US" sz="1050"/>
            </a:lvl2pPr>
            <a:lvl3pPr>
              <a:defRPr lang="en-US" sz="1050"/>
            </a:lvl3pPr>
            <a:lvl4pPr>
              <a:defRPr lang="en-US" sz="1050"/>
            </a:lvl4pPr>
            <a:lvl5pPr>
              <a:defRPr lang="en-US" sz="1050"/>
            </a:lvl5pPr>
          </a:lstStyle>
          <a:p>
            <a:pPr marL="0" lvl="0" indent="0"/>
            <a:r>
              <a:rPr lang="en-US"/>
              <a:t>Your Title</a:t>
            </a:r>
          </a:p>
          <a:p>
            <a:pPr marL="0" lvl="0" indent="0"/>
            <a:r>
              <a:rPr lang="en-US"/>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1A70905-F1AB-4F02-8D56-4A54E687796E}"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E233A61-2E33-4625-A32E-C1A55A54B8B6}"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06E9A93-BA4B-45D1-90E5-2143CFA03FF9}" type="slidenum">
              <a:rPr lang="en-US">
                <a:solidFill>
                  <a:srgbClr val="003698"/>
                </a:solidFill>
              </a:rPr>
              <a:pPr>
                <a:defRPr/>
              </a:pPr>
              <a:t>‹#›</a:t>
            </a:fld>
            <a:endParaRPr lang="en-US" sz="1050" dirty="0">
              <a:solidFill>
                <a:srgbClr val="003698"/>
              </a:solidFill>
            </a:endParaRPr>
          </a:p>
        </p:txBody>
      </p:sp>
      <p:sp>
        <p:nvSpPr>
          <p:cNvPr id="6" name="TextBox 5"/>
          <p:cNvSpPr txBox="1"/>
          <p:nvPr userDrawn="1"/>
        </p:nvSpPr>
        <p:spPr>
          <a:xfrm>
            <a:off x="571501" y="247651"/>
            <a:ext cx="184731" cy="369332"/>
          </a:xfrm>
          <a:prstGeom prst="rect">
            <a:avLst/>
          </a:prstGeom>
          <a:noFill/>
        </p:spPr>
        <p:txBody>
          <a:bodyPr wrap="none" rtlCol="0">
            <a:spAutoFit/>
          </a:bodyPr>
          <a:lstStyle/>
          <a:p>
            <a:pPr fontAlgn="base">
              <a:spcBef>
                <a:spcPct val="0"/>
              </a:spcBef>
              <a:spcAft>
                <a:spcPct val="0"/>
              </a:spcAft>
            </a:pPr>
            <a:endParaRPr lang="en-US" sz="1800" dirty="0">
              <a:solidFill>
                <a:srgbClr val="003698"/>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982A1CB-F25C-4C68-BC3B-5048D5578999}"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9E427E7-BB8D-4BE2-AA33-7A28485CFA0E}"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A946A8D-3B56-44A6-8CCD-A660B984F2EF}"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E48D564-6879-4000-A976-CA488E7A91E8}"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6245021-41FF-4787-93F0-304B3B7F110F}"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4D698E4-7B66-4A6B-A2B1-3DCB92C0EECF}"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E581F170-7243-4BBE-AF7E-4A3A7A8C114A}" type="slidenum">
              <a:rPr lang="en-US">
                <a:solidFill>
                  <a:srgbClr val="003698"/>
                </a:solidFill>
              </a:rPr>
              <a:pPr>
                <a:defRPr/>
              </a:pPr>
              <a:t>‹#›</a:t>
            </a:fld>
            <a:endParaRPr lang="en-US" sz="1050" dirty="0">
              <a:solidFill>
                <a:srgbClr val="00369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4"/>
            <a:ext cx="4629150" cy="29962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051"/>
            <a:ext cx="2949575" cy="2194560"/>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003698"/>
        </a:solidFill>
        <a:effectLst/>
      </p:bgPr>
    </p:bg>
    <p:spTree>
      <p:nvGrpSpPr>
        <p:cNvPr id="1" name=""/>
        <p:cNvGrpSpPr/>
        <p:nvPr/>
      </p:nvGrpSpPr>
      <p:grpSpPr>
        <a:xfrm>
          <a:off x="0" y="0"/>
          <a:ext cx="0" cy="0"/>
          <a:chOff x="0" y="0"/>
          <a:chExt cx="0" cy="0"/>
        </a:xfrm>
      </p:grpSpPr>
      <p:pic>
        <p:nvPicPr>
          <p:cNvPr id="2" name="Picture 23" descr="393363500_hsVWH-O.jpg"/>
          <p:cNvPicPr>
            <a:picLocks noChangeAspect="1"/>
          </p:cNvPicPr>
          <p:nvPr userDrawn="1"/>
        </p:nvPicPr>
        <p:blipFill>
          <a:blip r:embed="rId2"/>
          <a:srcRect b="4285"/>
          <a:stretch>
            <a:fillRect/>
          </a:stretch>
        </p:blipFill>
        <p:spPr bwMode="auto">
          <a:xfrm>
            <a:off x="4610100" y="3876675"/>
            <a:ext cx="2705100" cy="1276350"/>
          </a:xfrm>
          <a:prstGeom prst="rect">
            <a:avLst/>
          </a:prstGeom>
          <a:noFill/>
          <a:ln w="9525">
            <a:noFill/>
            <a:miter lim="800000"/>
            <a:headEnd/>
            <a:tailEnd/>
          </a:ln>
        </p:spPr>
      </p:pic>
      <p:pic>
        <p:nvPicPr>
          <p:cNvPr id="3" name="Picture 22" descr="tiny_platelets.jpg"/>
          <p:cNvPicPr>
            <a:picLocks noChangeAspect="1"/>
          </p:cNvPicPr>
          <p:nvPr userDrawn="1"/>
        </p:nvPicPr>
        <p:blipFill>
          <a:blip r:embed="rId3"/>
          <a:srcRect b="5939"/>
          <a:stretch>
            <a:fillRect/>
          </a:stretch>
        </p:blipFill>
        <p:spPr bwMode="auto">
          <a:xfrm>
            <a:off x="6929439" y="3814762"/>
            <a:ext cx="2214562" cy="1338263"/>
          </a:xfrm>
          <a:prstGeom prst="rect">
            <a:avLst/>
          </a:prstGeom>
          <a:noFill/>
          <a:ln w="9525">
            <a:noFill/>
            <a:miter lim="800000"/>
            <a:headEnd/>
            <a:tailEnd/>
          </a:ln>
        </p:spPr>
      </p:pic>
      <p:pic>
        <p:nvPicPr>
          <p:cNvPr id="4" name="Picture 21" descr="iStock_000003597104XLarge.jpg"/>
          <p:cNvPicPr>
            <a:picLocks noChangeAspect="1"/>
          </p:cNvPicPr>
          <p:nvPr userDrawn="1"/>
        </p:nvPicPr>
        <p:blipFill>
          <a:blip r:embed="rId4"/>
          <a:srcRect/>
          <a:stretch>
            <a:fillRect/>
          </a:stretch>
        </p:blipFill>
        <p:spPr bwMode="auto">
          <a:xfrm>
            <a:off x="2362200" y="3209925"/>
            <a:ext cx="2249488" cy="1943100"/>
          </a:xfrm>
          <a:prstGeom prst="rect">
            <a:avLst/>
          </a:prstGeom>
          <a:noFill/>
          <a:ln w="9525">
            <a:noFill/>
            <a:miter lim="800000"/>
            <a:headEnd/>
            <a:tailEnd/>
          </a:ln>
        </p:spPr>
      </p:pic>
      <p:pic>
        <p:nvPicPr>
          <p:cNvPr id="5" name="Picture 20" descr="iStock_000004568169Large.jpg"/>
          <p:cNvPicPr>
            <a:picLocks noChangeAspect="1"/>
          </p:cNvPicPr>
          <p:nvPr userDrawn="1"/>
        </p:nvPicPr>
        <p:blipFill>
          <a:blip r:embed="rId5"/>
          <a:srcRect/>
          <a:stretch>
            <a:fillRect/>
          </a:stretch>
        </p:blipFill>
        <p:spPr bwMode="auto">
          <a:xfrm>
            <a:off x="1" y="3919537"/>
            <a:ext cx="2466975" cy="1233488"/>
          </a:xfrm>
          <a:prstGeom prst="rect">
            <a:avLst/>
          </a:prstGeom>
          <a:noFill/>
          <a:ln w="9525">
            <a:noFill/>
            <a:miter lim="800000"/>
            <a:headEnd/>
            <a:tailEnd/>
          </a:ln>
        </p:spPr>
      </p:pic>
      <p:sp>
        <p:nvSpPr>
          <p:cNvPr id="6" name="Rectangle 51"/>
          <p:cNvSpPr>
            <a:spLocks noChangeArrowheads="1"/>
          </p:cNvSpPr>
          <p:nvPr userDrawn="1"/>
        </p:nvSpPr>
        <p:spPr bwMode="auto">
          <a:xfrm>
            <a:off x="0" y="3952875"/>
            <a:ext cx="457200" cy="1200150"/>
          </a:xfrm>
          <a:prstGeom prst="rect">
            <a:avLst/>
          </a:prstGeom>
          <a:solidFill>
            <a:schemeClr val="bg1">
              <a:alpha val="50000"/>
            </a:schemeClr>
          </a:solidFill>
          <a:ln>
            <a:noFill/>
          </a:ln>
          <a:effectLst/>
        </p:spPr>
        <p:txBody>
          <a:bodyPr/>
          <a:lstStyle/>
          <a:p>
            <a:pPr eaLnBrk="0" fontAlgn="base" hangingPunct="0">
              <a:spcBef>
                <a:spcPct val="0"/>
              </a:spcBef>
              <a:spcAft>
                <a:spcPct val="0"/>
              </a:spcAft>
              <a:defRPr/>
            </a:pPr>
            <a:endParaRPr lang="en-US" sz="1800" dirty="0">
              <a:solidFill>
                <a:srgbClr val="003698"/>
              </a:solidFill>
            </a:endParaRPr>
          </a:p>
        </p:txBody>
      </p:sp>
      <p:sp>
        <p:nvSpPr>
          <p:cNvPr id="7" name="Rectangle 50"/>
          <p:cNvSpPr>
            <a:spLocks noChangeArrowheads="1"/>
          </p:cNvSpPr>
          <p:nvPr userDrawn="1"/>
        </p:nvSpPr>
        <p:spPr bwMode="auto">
          <a:xfrm>
            <a:off x="8918575" y="3952875"/>
            <a:ext cx="228600" cy="1200150"/>
          </a:xfrm>
          <a:prstGeom prst="rect">
            <a:avLst/>
          </a:prstGeom>
          <a:solidFill>
            <a:srgbClr val="154DB5">
              <a:alpha val="50000"/>
            </a:srgbClr>
          </a:solidFill>
          <a:ln w="9525">
            <a:noFill/>
            <a:miter lim="800000"/>
            <a:headEnd/>
            <a:tailEnd/>
          </a:ln>
          <a:effectLst/>
        </p:spPr>
        <p:txBody>
          <a:bodyPr/>
          <a:lstStyle/>
          <a:p>
            <a:pPr eaLnBrk="0" fontAlgn="base" hangingPunct="0">
              <a:spcBef>
                <a:spcPct val="0"/>
              </a:spcBef>
              <a:spcAft>
                <a:spcPct val="0"/>
              </a:spcAft>
              <a:defRPr/>
            </a:pPr>
            <a:endParaRPr lang="en-US" sz="1800" dirty="0">
              <a:solidFill>
                <a:srgbClr val="003698"/>
              </a:solidFill>
            </a:endParaRPr>
          </a:p>
        </p:txBody>
      </p:sp>
      <p:sp>
        <p:nvSpPr>
          <p:cNvPr id="8" name="Rectangle 49"/>
          <p:cNvSpPr>
            <a:spLocks noChangeArrowheads="1"/>
          </p:cNvSpPr>
          <p:nvPr userDrawn="1"/>
        </p:nvSpPr>
        <p:spPr bwMode="auto">
          <a:xfrm>
            <a:off x="6924676" y="3954066"/>
            <a:ext cx="149225" cy="1200150"/>
          </a:xfrm>
          <a:prstGeom prst="rect">
            <a:avLst/>
          </a:prstGeom>
          <a:solidFill>
            <a:schemeClr val="bg1">
              <a:alpha val="50000"/>
            </a:schemeClr>
          </a:solidFill>
          <a:ln>
            <a:noFill/>
          </a:ln>
          <a:effectLst/>
        </p:spPr>
        <p:txBody>
          <a:bodyPr/>
          <a:lstStyle/>
          <a:p>
            <a:pPr eaLnBrk="0" fontAlgn="base" hangingPunct="0">
              <a:spcBef>
                <a:spcPct val="0"/>
              </a:spcBef>
              <a:spcAft>
                <a:spcPct val="0"/>
              </a:spcAft>
              <a:defRPr/>
            </a:pPr>
            <a:endParaRPr lang="en-US" sz="1800" dirty="0">
              <a:solidFill>
                <a:srgbClr val="003698"/>
              </a:solidFill>
            </a:endParaRPr>
          </a:p>
        </p:txBody>
      </p:sp>
      <p:sp>
        <p:nvSpPr>
          <p:cNvPr id="9" name="Rectangle 48"/>
          <p:cNvSpPr>
            <a:spLocks noChangeArrowheads="1"/>
          </p:cNvSpPr>
          <p:nvPr userDrawn="1"/>
        </p:nvSpPr>
        <p:spPr bwMode="auto">
          <a:xfrm>
            <a:off x="4549776" y="3952875"/>
            <a:ext cx="354013" cy="1200150"/>
          </a:xfrm>
          <a:prstGeom prst="rect">
            <a:avLst/>
          </a:prstGeom>
          <a:solidFill>
            <a:schemeClr val="tx1">
              <a:alpha val="50000"/>
            </a:schemeClr>
          </a:solidFill>
          <a:ln>
            <a:noFill/>
          </a:ln>
          <a:effectLst/>
        </p:spPr>
        <p:txBody>
          <a:bodyPr lIns="0" tIns="0" rIns="0" bIns="0"/>
          <a:lstStyle/>
          <a:p>
            <a:pPr eaLnBrk="0" fontAlgn="base" hangingPunct="0">
              <a:spcBef>
                <a:spcPct val="0"/>
              </a:spcBef>
              <a:spcAft>
                <a:spcPct val="0"/>
              </a:spcAft>
              <a:defRPr/>
            </a:pPr>
            <a:endParaRPr lang="en-US" sz="1800" dirty="0">
              <a:solidFill>
                <a:srgbClr val="003698"/>
              </a:solidFill>
            </a:endParaRPr>
          </a:p>
        </p:txBody>
      </p:sp>
      <p:sp>
        <p:nvSpPr>
          <p:cNvPr id="10" name="Rectangle 47"/>
          <p:cNvSpPr>
            <a:spLocks noChangeArrowheads="1"/>
          </p:cNvSpPr>
          <p:nvPr userDrawn="1"/>
        </p:nvSpPr>
        <p:spPr bwMode="auto">
          <a:xfrm>
            <a:off x="2463800" y="3952875"/>
            <a:ext cx="685800" cy="1200150"/>
          </a:xfrm>
          <a:prstGeom prst="rect">
            <a:avLst/>
          </a:prstGeom>
          <a:solidFill>
            <a:schemeClr val="bg1">
              <a:alpha val="50000"/>
            </a:schemeClr>
          </a:solidFill>
          <a:ln>
            <a:noFill/>
          </a:ln>
          <a:effectLst/>
        </p:spPr>
        <p:txBody>
          <a:bodyPr/>
          <a:lstStyle/>
          <a:p>
            <a:pPr eaLnBrk="0" fontAlgn="base" hangingPunct="0">
              <a:spcBef>
                <a:spcPct val="0"/>
              </a:spcBef>
              <a:spcAft>
                <a:spcPct val="0"/>
              </a:spcAft>
              <a:defRPr/>
            </a:pPr>
            <a:endParaRPr lang="en-US" sz="1800" dirty="0">
              <a:solidFill>
                <a:srgbClr val="003698"/>
              </a:solidFill>
            </a:endParaRPr>
          </a:p>
        </p:txBody>
      </p:sp>
      <p:sp>
        <p:nvSpPr>
          <p:cNvPr id="11" name="Rectangle 33"/>
          <p:cNvSpPr>
            <a:spLocks noChangeArrowheads="1"/>
          </p:cNvSpPr>
          <p:nvPr userDrawn="1"/>
        </p:nvSpPr>
        <p:spPr bwMode="auto">
          <a:xfrm>
            <a:off x="0" y="3952875"/>
            <a:ext cx="228600" cy="1200150"/>
          </a:xfrm>
          <a:prstGeom prst="rect">
            <a:avLst/>
          </a:prstGeom>
          <a:solidFill>
            <a:schemeClr val="tx1">
              <a:alpha val="50000"/>
            </a:schemeClr>
          </a:solidFill>
          <a:ln>
            <a:noFill/>
          </a:ln>
          <a:effectLst/>
        </p:spPr>
        <p:txBody>
          <a:bodyPr/>
          <a:lstStyle/>
          <a:p>
            <a:pPr eaLnBrk="0" fontAlgn="base" hangingPunct="0">
              <a:spcBef>
                <a:spcPct val="0"/>
              </a:spcBef>
              <a:spcAft>
                <a:spcPct val="0"/>
              </a:spcAft>
              <a:defRPr/>
            </a:pPr>
            <a:endParaRPr lang="en-US" sz="1800" dirty="0">
              <a:solidFill>
                <a:srgbClr val="003698"/>
              </a:solidFill>
            </a:endParaRPr>
          </a:p>
        </p:txBody>
      </p:sp>
      <p:sp>
        <p:nvSpPr>
          <p:cNvPr id="13" name="Rectangle 62"/>
          <p:cNvSpPr>
            <a:spLocks noChangeArrowheads="1"/>
          </p:cNvSpPr>
          <p:nvPr userDrawn="1"/>
        </p:nvSpPr>
        <p:spPr bwMode="auto">
          <a:xfrm>
            <a:off x="0" y="3157538"/>
            <a:ext cx="9144000" cy="857250"/>
          </a:xfrm>
          <a:prstGeom prst="rect">
            <a:avLst/>
          </a:prstGeom>
          <a:solidFill>
            <a:schemeClr val="accent1"/>
          </a:solidFill>
          <a:ln>
            <a:noFill/>
          </a:ln>
          <a:effectLst/>
        </p:spPr>
        <p:txBody>
          <a:bodyPr/>
          <a:lstStyle/>
          <a:p>
            <a:pPr eaLnBrk="0" fontAlgn="base" hangingPunct="0">
              <a:spcBef>
                <a:spcPct val="0"/>
              </a:spcBef>
              <a:spcAft>
                <a:spcPct val="0"/>
              </a:spcAft>
              <a:defRPr/>
            </a:pPr>
            <a:endParaRPr lang="en-US" sz="1800" dirty="0">
              <a:solidFill>
                <a:srgbClr val="003698"/>
              </a:solidFill>
            </a:endParaRPr>
          </a:p>
        </p:txBody>
      </p:sp>
      <p:pic>
        <p:nvPicPr>
          <p:cNvPr id="15" name="Picture 16" descr="dcri_white_notag.png"/>
          <p:cNvPicPr>
            <a:picLocks noChangeAspect="1"/>
          </p:cNvPicPr>
          <p:nvPr userDrawn="1"/>
        </p:nvPicPr>
        <p:blipFill>
          <a:blip r:embed="rId6"/>
          <a:srcRect/>
          <a:stretch>
            <a:fillRect/>
          </a:stretch>
        </p:blipFill>
        <p:spPr bwMode="auto">
          <a:xfrm>
            <a:off x="381000" y="285750"/>
            <a:ext cx="4038600" cy="252413"/>
          </a:xfrm>
          <a:prstGeom prst="rect">
            <a:avLst/>
          </a:prstGeom>
          <a:noFill/>
          <a:ln w="9525">
            <a:noFill/>
            <a:miter lim="800000"/>
            <a:headEnd/>
            <a:tailEnd/>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0851" y="338137"/>
            <a:ext cx="8185150" cy="339329"/>
          </a:xfrm>
        </p:spPr>
        <p:txBody>
          <a:bodyPr/>
          <a:lstStyle/>
          <a:p>
            <a:r>
              <a:rPr lang="en-US"/>
              <a:t>Click to edit Master title style</a:t>
            </a:r>
          </a:p>
        </p:txBody>
      </p:sp>
      <p:sp>
        <p:nvSpPr>
          <p:cNvPr id="3" name="Table Placeholder 2"/>
          <p:cNvSpPr>
            <a:spLocks noGrp="1"/>
          </p:cNvSpPr>
          <p:nvPr>
            <p:ph type="tbl" idx="1"/>
          </p:nvPr>
        </p:nvSpPr>
        <p:spPr>
          <a:xfrm>
            <a:off x="711201" y="2053830"/>
            <a:ext cx="7721600" cy="1215628"/>
          </a:xfrm>
        </p:spPr>
        <p:txBody>
          <a:bodyPr/>
          <a:lstStyle/>
          <a:p>
            <a:pPr lvl="0"/>
            <a:r>
              <a:rPr lang="en-US" noProof="0"/>
              <a:t>Click icon to add table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itre 22"/>
          <p:cNvSpPr>
            <a:spLocks noGrp="1"/>
          </p:cNvSpPr>
          <p:nvPr>
            <p:ph type="title" hasCustomPrompt="1"/>
          </p:nvPr>
        </p:nvSpPr>
        <p:spPr>
          <a:xfrm>
            <a:off x="565200" y="162000"/>
            <a:ext cx="8229600" cy="534503"/>
          </a:xfrm>
          <a:prstGeom prst="rect">
            <a:avLst/>
          </a:prstGeom>
        </p:spPr>
        <p:txBody>
          <a:bodyPr lIns="0" tIns="0" rIns="0" bIns="0" anchor="ctr" anchorCtr="0"/>
          <a:lstStyle>
            <a:lvl1pPr algn="l">
              <a:defRPr sz="1500" b="1" cap="all" spc="45" baseline="0">
                <a:solidFill>
                  <a:srgbClr val="CA013A"/>
                </a:solidFill>
                <a:latin typeface="Myriad Web Pro" pitchFamily="34" charset="0"/>
              </a:defRPr>
            </a:lvl1pPr>
          </a:lstStyle>
          <a:p>
            <a:r>
              <a:rPr lang="en-GB"/>
              <a:t>CLIQUEZ POUR MODIFIER LE STYLE DU TITRE</a:t>
            </a:r>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fontAlgn="base">
              <a:spcBef>
                <a:spcPct val="0"/>
              </a:spcBef>
              <a:spcAft>
                <a:spcPct val="0"/>
              </a:spcAft>
            </a:pPr>
            <a:endParaRPr lang="en-US" altLang="zh-CN" sz="1800">
              <a:solidFill>
                <a:srgbClr val="003698"/>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fontAlgn="base">
              <a:spcBef>
                <a:spcPct val="0"/>
              </a:spcBef>
              <a:spcAft>
                <a:spcPct val="0"/>
              </a:spcAft>
            </a:pPr>
            <a:endParaRPr lang="en-US" altLang="zh-CN" sz="1800">
              <a:solidFill>
                <a:srgbClr val="003698"/>
              </a:solidFill>
            </a:endParaRPr>
          </a:p>
        </p:txBody>
      </p:sp>
      <p:sp>
        <p:nvSpPr>
          <p:cNvPr id="6" name="Rectangle 6"/>
          <p:cNvSpPr>
            <a:spLocks noGrp="1" noChangeArrowheads="1"/>
          </p:cNvSpPr>
          <p:nvPr>
            <p:ph type="sldNum" sz="quarter" idx="12"/>
          </p:nvPr>
        </p:nvSpPr>
        <p:spPr>
          <a:ln/>
        </p:spPr>
        <p:txBody>
          <a:bodyPr/>
          <a:lstStyle>
            <a:lvl1pPr>
              <a:defRPr/>
            </a:lvl1pPr>
          </a:lstStyle>
          <a:p>
            <a:fld id="{AB7DABEE-344C-8943-803A-4B7E88D80AB1}" type="slidenum">
              <a:rPr lang="zh-CN" altLang="en-US">
                <a:solidFill>
                  <a:srgbClr val="003698"/>
                </a:solidFill>
              </a:rPr>
              <a:pPr/>
              <a:t>‹#›</a:t>
            </a:fld>
            <a:endParaRPr lang="en-US" altLang="zh-CN">
              <a:solidFill>
                <a:srgbClr val="003698"/>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9" y="116696"/>
            <a:ext cx="8836025" cy="402431"/>
          </a:xfrm>
        </p:spPr>
        <p:txBody>
          <a:bodyPr/>
          <a:lstStyle/>
          <a:p>
            <a:r>
              <a:rPr lang="en-US"/>
              <a:t>Click to edit Master title style</a:t>
            </a:r>
          </a:p>
        </p:txBody>
      </p:sp>
      <p:sp>
        <p:nvSpPr>
          <p:cNvPr id="3" name="Text Placeholder 2"/>
          <p:cNvSpPr>
            <a:spLocks noGrp="1"/>
          </p:cNvSpPr>
          <p:nvPr>
            <p:ph type="body" sz="half" idx="1"/>
          </p:nvPr>
        </p:nvSpPr>
        <p:spPr>
          <a:xfrm>
            <a:off x="685800" y="1109663"/>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09663"/>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4"/>
            <a:ext cx="4629150" cy="2984816"/>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9" y="1543051"/>
            <a:ext cx="2949575" cy="2183129"/>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116" y="2139826"/>
            <a:ext cx="6395224" cy="1102519"/>
          </a:xfrm>
        </p:spPr>
        <p:txBody>
          <a:bodyPr>
            <a:normAutofit/>
          </a:bodyPr>
          <a:lstStyle>
            <a:lvl1pP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14116" y="3385518"/>
            <a:ext cx="6395224" cy="843582"/>
          </a:xfrm>
        </p:spPr>
        <p:txBody>
          <a:bodyPr>
            <a:normAutofit/>
          </a:bodyPr>
          <a:lstStyle>
            <a:lvl1pPr marL="0" indent="0" algn="l">
              <a:buNone/>
              <a:defRPr sz="2000">
                <a:solidFill>
                  <a:schemeClr val="accent6"/>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9.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9.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8.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0.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8.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9.jpe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9"/>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2356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94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69" r:id="rId7"/>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4920"/>
            <a:ext cx="8229600" cy="518309"/>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8651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457189" rtl="0" eaLnBrk="1" latinLnBrk="0" hangingPunct="1">
        <a:spcBef>
          <a:spcPct val="0"/>
        </a:spcBef>
        <a:buNone/>
        <a:defRPr sz="3200" b="0" i="0" kern="1200">
          <a:solidFill>
            <a:schemeClr val="tx1"/>
          </a:solidFill>
          <a:latin typeface="+mj-lt"/>
          <a:ea typeface="+mj-ea"/>
          <a:cs typeface="Arial"/>
        </a:defRPr>
      </a:lvl1pPr>
    </p:titleStyle>
    <p:bodyStyle>
      <a:lvl1pPr marL="342892" indent="-342892" algn="l" defTabSz="457189" rtl="0" eaLnBrk="1" latinLnBrk="0" hangingPunct="1">
        <a:spcBef>
          <a:spcPct val="20000"/>
        </a:spcBef>
        <a:buFont typeface="Arial"/>
        <a:buChar char="•"/>
        <a:defRPr sz="2400" b="0" i="0" kern="1200">
          <a:solidFill>
            <a:schemeClr val="tx1"/>
          </a:solidFill>
          <a:latin typeface="+mn-lt"/>
          <a:ea typeface="+mn-ea"/>
          <a:cs typeface="Arial"/>
        </a:defRPr>
      </a:lvl1pPr>
      <a:lvl2pPr marL="742931" indent="-285743" algn="l" defTabSz="457189" rtl="0" eaLnBrk="1" latinLnBrk="0" hangingPunct="1">
        <a:spcBef>
          <a:spcPct val="20000"/>
        </a:spcBef>
        <a:buFont typeface="Arial"/>
        <a:buChar char="–"/>
        <a:defRPr sz="2000" b="0" i="0" kern="1200">
          <a:solidFill>
            <a:schemeClr val="tx1"/>
          </a:solidFill>
          <a:latin typeface="+mn-lt"/>
          <a:ea typeface="+mn-ea"/>
          <a:cs typeface="Arial"/>
        </a:defRPr>
      </a:lvl2pPr>
      <a:lvl3pPr marL="1142972" indent="-228594" algn="l" defTabSz="457189" rtl="0" eaLnBrk="1" latinLnBrk="0" hangingPunct="1">
        <a:spcBef>
          <a:spcPct val="20000"/>
        </a:spcBef>
        <a:buFont typeface="Arial"/>
        <a:buChar char="•"/>
        <a:defRPr sz="1800" b="0" i="0" kern="1200">
          <a:solidFill>
            <a:schemeClr val="tx1"/>
          </a:solidFill>
          <a:latin typeface="+mn-lt"/>
          <a:ea typeface="+mn-ea"/>
          <a:cs typeface="Arial"/>
        </a:defRPr>
      </a:lvl3pPr>
      <a:lvl4pPr marL="1600160" indent="-228594" algn="l" defTabSz="457189" rtl="0" eaLnBrk="1" latinLnBrk="0" hangingPunct="1">
        <a:spcBef>
          <a:spcPct val="20000"/>
        </a:spcBef>
        <a:buFont typeface="Arial"/>
        <a:buChar char="–"/>
        <a:defRPr sz="1600" b="0" i="0" kern="1200">
          <a:solidFill>
            <a:schemeClr val="tx1"/>
          </a:solidFill>
          <a:latin typeface="+mn-lt"/>
          <a:ea typeface="+mn-ea"/>
          <a:cs typeface="Arial"/>
        </a:defRPr>
      </a:lvl4pPr>
      <a:lvl5pPr marL="2057348" indent="-228594" algn="l" defTabSz="457189" rtl="0" eaLnBrk="1" latinLnBrk="0" hangingPunct="1">
        <a:spcBef>
          <a:spcPct val="20000"/>
        </a:spcBef>
        <a:buFont typeface="Arial"/>
        <a:buChar char="»"/>
        <a:defRPr sz="1600" b="0" i="0" kern="1200">
          <a:solidFill>
            <a:schemeClr val="tx1"/>
          </a:solidFill>
          <a:latin typeface="+mn-lt"/>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9"/>
          <p:cNvSpPr>
            <a:spLocks noChangeArrowheads="1"/>
          </p:cNvSpPr>
          <p:nvPr/>
        </p:nvSpPr>
        <p:spPr bwMode="auto">
          <a:xfrm>
            <a:off x="0" y="0"/>
            <a:ext cx="9144000" cy="547688"/>
          </a:xfrm>
          <a:prstGeom prst="rect">
            <a:avLst/>
          </a:prstGeom>
          <a:solidFill>
            <a:srgbClr val="003698"/>
          </a:solidFill>
          <a:ln>
            <a:noFill/>
          </a:ln>
        </p:spPr>
        <p:txBody>
          <a:bodyPr wrap="none" anchor="ct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sp>
        <p:nvSpPr>
          <p:cNvPr id="24" name="Rectangle 1"/>
          <p:cNvSpPr>
            <a:spLocks noChangeArrowheads="1"/>
          </p:cNvSpPr>
          <p:nvPr/>
        </p:nvSpPr>
        <p:spPr bwMode="auto">
          <a:xfrm>
            <a:off x="0" y="544116"/>
            <a:ext cx="9144000" cy="4514850"/>
          </a:xfrm>
          <a:prstGeom prst="rect">
            <a:avLst/>
          </a:prstGeom>
          <a:solidFill>
            <a:schemeClr val="accent1"/>
          </a:solidFill>
          <a:ln>
            <a:noFill/>
          </a:ln>
        </p:spPr>
        <p:txBody>
          <a:bodyPr/>
          <a:lstStyle/>
          <a:p>
            <a:pPr defTabSz="685800" eaLnBrk="0" fontAlgn="base" hangingPunct="0">
              <a:spcBef>
                <a:spcPct val="0"/>
              </a:spcBef>
              <a:spcAft>
                <a:spcPct val="0"/>
              </a:spcAft>
              <a:defRPr/>
            </a:pPr>
            <a:endParaRPr lang="en-US" sz="1800" dirty="0">
              <a:solidFill>
                <a:srgbClr val="CED8DD"/>
              </a:solidFill>
              <a:latin typeface="Arial" charset="0"/>
              <a:ea typeface="ヒラギノ角ゴ Pro W3" charset="0"/>
              <a:cs typeface="ヒラギノ角ゴ Pro W3" charset="0"/>
            </a:endParaRPr>
          </a:p>
        </p:txBody>
      </p:sp>
      <p:sp>
        <p:nvSpPr>
          <p:cNvPr id="25" name="Rectangle 18"/>
          <p:cNvSpPr>
            <a:spLocks noChangeArrowheads="1"/>
          </p:cNvSpPr>
          <p:nvPr/>
        </p:nvSpPr>
        <p:spPr bwMode="auto">
          <a:xfrm>
            <a:off x="0" y="4981575"/>
            <a:ext cx="9144000" cy="171450"/>
          </a:xfrm>
          <a:prstGeom prst="rect">
            <a:avLst/>
          </a:prstGeom>
          <a:solidFill>
            <a:srgbClr val="003698"/>
          </a:solidFill>
          <a:ln>
            <a:noFill/>
          </a:ln>
        </p:spPr>
        <p:txBody>
          <a:bodyPr wrap="none" anchor="ctr"/>
          <a:lstStyle/>
          <a:p>
            <a:pPr defTabSz="685800" eaLnBrk="0" fontAlgn="base" hangingPunct="0">
              <a:spcBef>
                <a:spcPct val="0"/>
              </a:spcBef>
              <a:spcAft>
                <a:spcPct val="0"/>
              </a:spcAft>
              <a:defRPr/>
            </a:pPr>
            <a:endParaRPr lang="en-US" sz="1800" dirty="0">
              <a:solidFill>
                <a:srgbClr val="003698"/>
              </a:solidFill>
              <a:latin typeface="Arial" charset="0"/>
              <a:ea typeface="ヒラギノ角ゴ Pro W3" charset="0"/>
              <a:cs typeface="ヒラギノ角ゴ Pro W3" charset="0"/>
            </a:endParaRPr>
          </a:p>
        </p:txBody>
      </p:sp>
      <p:pic>
        <p:nvPicPr>
          <p:cNvPr id="26" name="Picture 16" descr="dcri_white_notag.png"/>
          <p:cNvPicPr>
            <a:picLocks noChangeAspect="1"/>
          </p:cNvPicPr>
          <p:nvPr/>
        </p:nvPicPr>
        <p:blipFill>
          <a:blip r:embed="rId20"/>
          <a:srcRect/>
          <a:stretch>
            <a:fillRect/>
          </a:stretch>
        </p:blipFill>
        <p:spPr bwMode="auto">
          <a:xfrm>
            <a:off x="1295400" y="114300"/>
            <a:ext cx="3657600" cy="228600"/>
          </a:xfrm>
          <a:prstGeom prst="rect">
            <a:avLst/>
          </a:prstGeom>
          <a:noFill/>
          <a:ln w="9525">
            <a:noFill/>
            <a:miter lim="800000"/>
            <a:headEnd/>
            <a:tailEnd/>
          </a:ln>
        </p:spPr>
      </p:pic>
      <p:sp>
        <p:nvSpPr>
          <p:cNvPr id="2" name="Text Box 10"/>
          <p:cNvSpPr txBox="1">
            <a:spLocks noChangeArrowheads="1"/>
          </p:cNvSpPr>
          <p:nvPr/>
        </p:nvSpPr>
        <p:spPr bwMode="auto">
          <a:xfrm>
            <a:off x="1" y="5013723"/>
            <a:ext cx="1080745" cy="1500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685800" fontAlgn="base">
              <a:spcBef>
                <a:spcPct val="0"/>
              </a:spcBef>
              <a:spcAft>
                <a:spcPct val="0"/>
              </a:spcAft>
              <a:defRPr/>
            </a:pPr>
            <a:r>
              <a:rPr lang="en-US" sz="375" dirty="0">
                <a:solidFill>
                  <a:srgbClr val="CED8DD"/>
                </a:solidFill>
              </a:rPr>
              <a:t>All Rights Reserved, Duke Medicine 2007</a:t>
            </a:r>
            <a:endParaRPr lang="en-US" sz="1800" dirty="0">
              <a:solidFill>
                <a:srgbClr val="003698"/>
              </a:solidFill>
            </a:endParaRPr>
          </a:p>
        </p:txBody>
      </p:sp>
      <p:sp>
        <p:nvSpPr>
          <p:cNvPr id="1035" name="Rectangle 18"/>
          <p:cNvSpPr>
            <a:spLocks noChangeArrowheads="1"/>
          </p:cNvSpPr>
          <p:nvPr/>
        </p:nvSpPr>
        <p:spPr bwMode="auto">
          <a:xfrm>
            <a:off x="0" y="4981575"/>
            <a:ext cx="9144000" cy="171450"/>
          </a:xfrm>
          <a:prstGeom prst="rect">
            <a:avLst/>
          </a:prstGeom>
          <a:solidFill>
            <a:srgbClr val="003698"/>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defTabSz="685800" fontAlgn="base">
              <a:spcBef>
                <a:spcPct val="0"/>
              </a:spcBef>
              <a:spcAft>
                <a:spcPct val="0"/>
              </a:spcAft>
            </a:pPr>
            <a:endParaRPr lang="en-US" sz="1800" dirty="0">
              <a:solidFill>
                <a:srgbClr val="003698"/>
              </a:solidFill>
              <a:latin typeface="Arial" charset="0"/>
              <a:ea typeface="ヒラギノ角ゴ Pro W3"/>
              <a:cs typeface="ヒラギノ角ゴ Pro W3"/>
            </a:endParaRPr>
          </a:p>
        </p:txBody>
      </p:sp>
      <p:sp>
        <p:nvSpPr>
          <p:cNvPr id="1030" name="Rectangle 6"/>
          <p:cNvSpPr>
            <a:spLocks noGrp="1" noChangeArrowheads="1"/>
          </p:cNvSpPr>
          <p:nvPr>
            <p:ph type="sldNum" sz="quarter" idx="4"/>
          </p:nvPr>
        </p:nvSpPr>
        <p:spPr bwMode="auto">
          <a:xfrm>
            <a:off x="7239000" y="4800600"/>
            <a:ext cx="1905000" cy="3429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defRPr/>
            </a:pPr>
            <a:fld id="{741ECAAE-F89E-40C6-900F-83D41C8DDE75}" type="slidenum">
              <a:rPr lang="en-US" smtClean="0">
                <a:solidFill>
                  <a:srgbClr val="003698"/>
                </a:solidFill>
              </a:rPr>
              <a:pPr fontAlgn="base">
                <a:spcBef>
                  <a:spcPct val="0"/>
                </a:spcBef>
                <a:spcAft>
                  <a:spcPct val="0"/>
                </a:spcAft>
                <a:defRPr/>
              </a:pPr>
              <a:t>‹#›</a:t>
            </a:fld>
            <a:endParaRPr lang="en-US" sz="1050" dirty="0">
              <a:solidFill>
                <a:srgbClr val="003698"/>
              </a:solidFill>
            </a:endParaRPr>
          </a:p>
        </p:txBody>
      </p:sp>
      <p:pic>
        <p:nvPicPr>
          <p:cNvPr id="5" name="Picture 4" descr="duke_hosp_b.jpg"/>
          <p:cNvPicPr>
            <a:picLocks noChangeAspect="1"/>
          </p:cNvPicPr>
          <p:nvPr/>
        </p:nvPicPr>
        <p:blipFill rotWithShape="1">
          <a:blip r:embed="rId21">
            <a:extLst>
              <a:ext uri="{28A0092B-C50C-407E-A947-70E740481C1C}">
                <a14:useLocalDpi xmlns:a14="http://schemas.microsoft.com/office/drawing/2010/main" val="0"/>
              </a:ext>
            </a:extLst>
          </a:blip>
          <a:srcRect t="21154" b="5128"/>
          <a:stretch/>
        </p:blipFill>
        <p:spPr>
          <a:xfrm>
            <a:off x="0" y="0"/>
            <a:ext cx="1238250" cy="547688"/>
          </a:xfrm>
          <a:prstGeom prst="rect">
            <a:avLst/>
          </a:prstGeom>
        </p:spPr>
      </p:pic>
      <p:sp>
        <p:nvSpPr>
          <p:cNvPr id="1034" name="Rectangle 1"/>
          <p:cNvSpPr>
            <a:spLocks noChangeArrowheads="1"/>
          </p:cNvSpPr>
          <p:nvPr/>
        </p:nvSpPr>
        <p:spPr bwMode="auto">
          <a:xfrm>
            <a:off x="0" y="544116"/>
            <a:ext cx="9144000" cy="4514850"/>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en-US" sz="1800" dirty="0">
              <a:solidFill>
                <a:srgbClr val="CED8DD"/>
              </a:solidFill>
              <a:latin typeface="Arial" charset="0"/>
              <a:ea typeface="ヒラギノ角ゴ Pro W3"/>
              <a:cs typeface="ヒラギノ角ゴ Pro W3"/>
            </a:endParaRPr>
          </a:p>
        </p:txBody>
      </p:sp>
      <p:sp>
        <p:nvSpPr>
          <p:cNvPr id="1036" name="Rectangle 2"/>
          <p:cNvSpPr>
            <a:spLocks noGrp="1" noChangeArrowheads="1"/>
          </p:cNvSpPr>
          <p:nvPr>
            <p:ph type="title"/>
          </p:nvPr>
        </p:nvSpPr>
        <p:spPr bwMode="auto">
          <a:xfrm>
            <a:off x="685800" y="457200"/>
            <a:ext cx="77724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137160" rIns="91440" bIns="45720" numCol="1" anchor="ctr" anchorCtr="0" compatLnSpc="1">
            <a:prstTxWarp prst="textNoShape">
              <a:avLst/>
            </a:prstTxWarp>
          </a:bodyPr>
          <a:lstStyle/>
          <a:p>
            <a:pPr lvl="0" eaLnBrk="1" hangingPunct="1">
              <a:lnSpc>
                <a:spcPts val="2475"/>
              </a:lnSpc>
            </a:pPr>
            <a:r>
              <a:rPr lang="en-US"/>
              <a:t>Click to edit Master title style</a:t>
            </a:r>
          </a:p>
        </p:txBody>
      </p:sp>
      <p:sp>
        <p:nvSpPr>
          <p:cNvPr id="1037" name="Rectangle 3"/>
          <p:cNvSpPr>
            <a:spLocks noGrp="1" noChangeArrowheads="1"/>
          </p:cNvSpPr>
          <p:nvPr>
            <p:ph type="body" idx="1"/>
          </p:nvPr>
        </p:nvSpPr>
        <p:spPr bwMode="auto">
          <a:xfrm>
            <a:off x="685800" y="1485900"/>
            <a:ext cx="7772400" cy="30861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1" hangingPunct="1">
              <a:spcBef>
                <a:spcPts val="918"/>
              </a:spcBef>
            </a:pPr>
            <a:r>
              <a:rPr lang="en-US"/>
              <a:t>Click to edit Master text styles</a:t>
            </a:r>
          </a:p>
          <a:p>
            <a:pPr lvl="1" eaLnBrk="1" hangingPunct="1">
              <a:spcBef>
                <a:spcPts val="918"/>
              </a:spcBef>
            </a:pPr>
            <a:r>
              <a:rPr lang="en-US"/>
              <a:t>Second level</a:t>
            </a:r>
          </a:p>
          <a:p>
            <a:pPr lvl="2" eaLnBrk="1" hangingPunct="1">
              <a:spcBef>
                <a:spcPts val="918"/>
              </a:spcBef>
            </a:pPr>
            <a:r>
              <a:rPr lang="en-US"/>
              <a:t>Third level</a:t>
            </a:r>
          </a:p>
          <a:p>
            <a:pPr lvl="3" eaLnBrk="1" hangingPunct="1">
              <a:spcBef>
                <a:spcPts val="918"/>
              </a:spcBef>
            </a:pPr>
            <a:r>
              <a:rPr lang="en-US"/>
              <a:t>Fourth level</a:t>
            </a:r>
          </a:p>
          <a:p>
            <a:pPr lvl="4" eaLnBrk="1" hangingPunct="1">
              <a:spcBef>
                <a:spcPts val="918"/>
              </a:spcBef>
            </a:pPr>
            <a:r>
              <a:rPr lang="en-US"/>
              <a:t>Fifth level</a:t>
            </a:r>
          </a:p>
        </p:txBody>
      </p:sp>
      <p:sp>
        <p:nvSpPr>
          <p:cNvPr id="1056" name="Rectangle 32"/>
          <p:cNvSpPr>
            <a:spLocks noChangeArrowheads="1"/>
          </p:cNvSpPr>
          <p:nvPr/>
        </p:nvSpPr>
        <p:spPr bwMode="auto">
          <a:xfrm>
            <a:off x="6540501" y="0"/>
            <a:ext cx="214313" cy="56673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19" name="Rectangle 22"/>
          <p:cNvSpPr>
            <a:spLocks noChangeArrowheads="1"/>
          </p:cNvSpPr>
          <p:nvPr/>
        </p:nvSpPr>
        <p:spPr bwMode="auto">
          <a:xfrm>
            <a:off x="7543800" y="0"/>
            <a:ext cx="152400" cy="54768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
        <p:nvSpPr>
          <p:cNvPr id="23" name="Rectangle 32"/>
          <p:cNvSpPr>
            <a:spLocks noChangeArrowheads="1"/>
          </p:cNvSpPr>
          <p:nvPr/>
        </p:nvSpPr>
        <p:spPr bwMode="auto">
          <a:xfrm>
            <a:off x="6540501" y="0"/>
            <a:ext cx="88900" cy="56673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800" fontAlgn="base">
              <a:spcBef>
                <a:spcPct val="0"/>
              </a:spcBef>
              <a:spcAft>
                <a:spcPct val="0"/>
              </a:spcAft>
              <a:defRPr/>
            </a:pPr>
            <a:endParaRPr lang="en-US" sz="1800" dirty="0">
              <a:solidFill>
                <a:srgbClr val="003698"/>
              </a:solidFill>
              <a:latin typeface="Arial" charset="0"/>
              <a:ea typeface="ヒラギノ角ゴ Pro W3"/>
              <a:cs typeface="ヒラギノ角ゴ Pro W3"/>
            </a:endParaRPr>
          </a:p>
        </p:txBody>
      </p:sp>
    </p:spTree>
    <p:extLst>
      <p:ext uri="{BB962C8B-B14F-4D97-AF65-F5344CB8AC3E}">
        <p14:creationId xmlns:p14="http://schemas.microsoft.com/office/powerpoint/2010/main" val="12215163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46" r:id="rId17"/>
    <p:sldLayoutId id="2147483747" r:id="rId18"/>
  </p:sldLayoutIdLst>
  <p:txStyles>
    <p:titleStyle>
      <a:lvl1pPr algn="l" rtl="0" eaLnBrk="1" fontAlgn="base" hangingPunct="1">
        <a:spcBef>
          <a:spcPct val="0"/>
        </a:spcBef>
        <a:spcAft>
          <a:spcPct val="0"/>
        </a:spcAft>
        <a:defRPr lang="en-US" sz="2250" b="1">
          <a:solidFill>
            <a:schemeClr val="tx2"/>
          </a:solidFill>
          <a:latin typeface="+mj-lt"/>
          <a:ea typeface="+mj-ea"/>
          <a:cs typeface="+mj-cs"/>
        </a:defRPr>
      </a:lvl1pPr>
      <a:lvl2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9pPr>
    </p:titleStyle>
    <p:bodyStyle>
      <a:lvl1pPr marL="257175" indent="-257175" algn="l" rtl="0" eaLnBrk="1" fontAlgn="base" hangingPunct="1">
        <a:spcBef>
          <a:spcPct val="20000"/>
        </a:spcBef>
        <a:spcAft>
          <a:spcPct val="0"/>
        </a:spcAft>
        <a:buChar char="•"/>
        <a:defRPr lang="en-US" sz="1800">
          <a:solidFill>
            <a:srgbClr val="003698"/>
          </a:solidFill>
          <a:latin typeface="+mn-lt"/>
          <a:ea typeface="+mn-ea"/>
          <a:cs typeface="+mn-cs"/>
        </a:defRPr>
      </a:lvl1pPr>
      <a:lvl2pPr marL="557213" indent="-214313" algn="l" rtl="0" eaLnBrk="1" fontAlgn="base" hangingPunct="1">
        <a:spcBef>
          <a:spcPct val="20000"/>
        </a:spcBef>
        <a:spcAft>
          <a:spcPct val="0"/>
        </a:spcAft>
        <a:buChar char="–"/>
        <a:defRPr lang="en-US" sz="1800" b="0" i="1">
          <a:solidFill>
            <a:schemeClr val="tx2"/>
          </a:solidFill>
          <a:latin typeface="+mn-lt"/>
          <a:ea typeface="+mn-ea"/>
          <a:cs typeface="+mn-cs"/>
        </a:defRPr>
      </a:lvl2pPr>
      <a:lvl3pPr marL="814388" indent="-171450" algn="l" rtl="0" eaLnBrk="1" fontAlgn="base" hangingPunct="1">
        <a:spcBef>
          <a:spcPct val="20000"/>
        </a:spcBef>
        <a:spcAft>
          <a:spcPct val="0"/>
        </a:spcAft>
        <a:buClr>
          <a:schemeClr val="tx2"/>
        </a:buClr>
        <a:buChar char="•"/>
        <a:defRPr lang="en-US" sz="1500">
          <a:solidFill>
            <a:srgbClr val="1636B4"/>
          </a:solidFill>
          <a:latin typeface="+mn-lt"/>
          <a:ea typeface="+mn-ea"/>
          <a:cs typeface="+mn-cs"/>
        </a:defRPr>
      </a:lvl3pPr>
      <a:lvl4pPr marL="1071563" indent="-171450" algn="l" rtl="0" eaLnBrk="1" fontAlgn="base" hangingPunct="1">
        <a:spcBef>
          <a:spcPct val="20000"/>
        </a:spcBef>
        <a:spcAft>
          <a:spcPct val="0"/>
        </a:spcAft>
        <a:buChar char="–"/>
        <a:defRPr lang="en-US" sz="1500">
          <a:solidFill>
            <a:schemeClr val="tx2"/>
          </a:solidFill>
          <a:latin typeface="+mn-lt"/>
          <a:ea typeface="+mn-ea"/>
          <a:cs typeface="+mn-cs"/>
        </a:defRPr>
      </a:lvl4pPr>
      <a:lvl5pPr marL="1328738" indent="-171450" algn="l" rtl="0" eaLnBrk="1" fontAlgn="base" hangingPunct="1">
        <a:spcBef>
          <a:spcPct val="20000"/>
        </a:spcBef>
        <a:spcAft>
          <a:spcPct val="0"/>
        </a:spcAft>
        <a:buChar char="»"/>
        <a:defRPr lang="en-US" sz="1500">
          <a:solidFill>
            <a:schemeClr val="tx1"/>
          </a:solidFill>
          <a:latin typeface="+mn-lt"/>
          <a:ea typeface="+mn-ea"/>
          <a:cs typeface="+mn-cs"/>
        </a:defRPr>
      </a:lvl5pPr>
      <a:lvl6pPr marL="1671638" indent="-171450" algn="l" rtl="0" eaLnBrk="1" fontAlgn="base" hangingPunct="1">
        <a:spcBef>
          <a:spcPct val="20000"/>
        </a:spcBef>
        <a:spcAft>
          <a:spcPct val="0"/>
        </a:spcAft>
        <a:buChar char="»"/>
        <a:defRPr sz="1500">
          <a:solidFill>
            <a:schemeClr val="tx1"/>
          </a:solidFill>
          <a:latin typeface="+mn-lt"/>
          <a:ea typeface="+mn-ea"/>
          <a:cs typeface="+mn-cs"/>
        </a:defRPr>
      </a:lvl6pPr>
      <a:lvl7pPr marL="2014538" indent="-171450" algn="l" rtl="0" eaLnBrk="1" fontAlgn="base" hangingPunct="1">
        <a:spcBef>
          <a:spcPct val="20000"/>
        </a:spcBef>
        <a:spcAft>
          <a:spcPct val="0"/>
        </a:spcAft>
        <a:buChar char="»"/>
        <a:defRPr sz="1500">
          <a:solidFill>
            <a:schemeClr val="tx1"/>
          </a:solidFill>
          <a:latin typeface="+mn-lt"/>
          <a:ea typeface="+mn-ea"/>
          <a:cs typeface="+mn-cs"/>
        </a:defRPr>
      </a:lvl7pPr>
      <a:lvl8pPr marL="2357438" indent="-171450" algn="l" rtl="0" eaLnBrk="1" fontAlgn="base" hangingPunct="1">
        <a:spcBef>
          <a:spcPct val="20000"/>
        </a:spcBef>
        <a:spcAft>
          <a:spcPct val="0"/>
        </a:spcAft>
        <a:buChar char="»"/>
        <a:defRPr sz="1500">
          <a:solidFill>
            <a:schemeClr val="tx1"/>
          </a:solidFill>
          <a:latin typeface="+mn-lt"/>
          <a:ea typeface="+mn-ea"/>
          <a:cs typeface="+mn-cs"/>
        </a:defRPr>
      </a:lvl8pPr>
      <a:lvl9pPr marL="2700338" indent="-171450" algn="l" rtl="0" eaLnBrk="1" fontAlgn="base" hangingPunct="1">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0" y="0"/>
            <a:ext cx="9144000" cy="547688"/>
          </a:xfrm>
          <a:prstGeom prst="rect">
            <a:avLst/>
          </a:prstGeom>
          <a:solidFill>
            <a:srgbClr val="003698"/>
          </a:solidFill>
          <a:ln>
            <a:noFill/>
          </a:ln>
        </p:spPr>
        <p:txBody>
          <a:bodyPr wrap="none" anchor="ct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027" name="Rectangle 20"/>
          <p:cNvSpPr>
            <a:spLocks noChangeArrowheads="1"/>
          </p:cNvSpPr>
          <p:nvPr/>
        </p:nvSpPr>
        <p:spPr bwMode="auto">
          <a:xfrm>
            <a:off x="4762501" y="0"/>
            <a:ext cx="3225800" cy="547688"/>
          </a:xfrm>
          <a:prstGeom prst="rect">
            <a:avLst/>
          </a:prstGeom>
          <a:solidFill>
            <a:srgbClr val="154DB5"/>
          </a:solidFill>
          <a:ln>
            <a:noFill/>
          </a:ln>
        </p:spPr>
        <p:txBody>
          <a:bodyPr wrap="none" anchor="ct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046" name="Rectangle 22"/>
          <p:cNvSpPr>
            <a:spLocks noChangeArrowheads="1"/>
          </p:cNvSpPr>
          <p:nvPr/>
        </p:nvSpPr>
        <p:spPr bwMode="auto">
          <a:xfrm>
            <a:off x="7277100" y="0"/>
            <a:ext cx="419100" cy="547688"/>
          </a:xfrm>
          <a:prstGeom prst="rect">
            <a:avLst/>
          </a:prstGeom>
          <a:solidFill>
            <a:schemeClr val="accent1">
              <a:alpha val="17999"/>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pic>
        <p:nvPicPr>
          <p:cNvPr id="1029" name="Picture 2" descr="duke_hosp_b.jpg"/>
          <p:cNvPicPr>
            <a:picLocks noChangeAspect="1"/>
          </p:cNvPicPr>
          <p:nvPr/>
        </p:nvPicPr>
        <p:blipFill>
          <a:blip r:embed="rId13"/>
          <a:srcRect t="15811" b="11111"/>
          <a:stretch>
            <a:fillRect/>
          </a:stretch>
        </p:blipFill>
        <p:spPr bwMode="auto">
          <a:xfrm>
            <a:off x="5334000" y="0"/>
            <a:ext cx="1238250" cy="542925"/>
          </a:xfrm>
          <a:prstGeom prst="rect">
            <a:avLst/>
          </a:prstGeom>
          <a:noFill/>
          <a:ln w="9525">
            <a:noFill/>
            <a:miter lim="800000"/>
            <a:headEnd/>
            <a:tailEnd/>
          </a:ln>
        </p:spPr>
      </p:pic>
      <p:pic>
        <p:nvPicPr>
          <p:cNvPr id="1030" name="Picture 3" descr="tiny.jpg"/>
          <p:cNvPicPr>
            <a:picLocks noChangeAspect="1"/>
          </p:cNvPicPr>
          <p:nvPr/>
        </p:nvPicPr>
        <p:blipFill>
          <a:blip r:embed="rId14"/>
          <a:srcRect r="3308"/>
          <a:stretch>
            <a:fillRect/>
          </a:stretch>
        </p:blipFill>
        <p:spPr bwMode="auto">
          <a:xfrm>
            <a:off x="6540500" y="0"/>
            <a:ext cx="1066800" cy="571500"/>
          </a:xfrm>
          <a:prstGeom prst="rect">
            <a:avLst/>
          </a:prstGeom>
          <a:noFill/>
          <a:ln w="9525">
            <a:noFill/>
            <a:miter lim="800000"/>
            <a:headEnd/>
            <a:tailEnd/>
          </a:ln>
        </p:spPr>
      </p:pic>
      <p:pic>
        <p:nvPicPr>
          <p:cNvPr id="1031" name="Picture 18" descr="LSRC2.jpg"/>
          <p:cNvPicPr>
            <a:picLocks noChangeAspect="1"/>
          </p:cNvPicPr>
          <p:nvPr/>
        </p:nvPicPr>
        <p:blipFill>
          <a:blip r:embed="rId15"/>
          <a:srcRect l="2477" t="14403" r="2644" b="659"/>
          <a:stretch>
            <a:fillRect/>
          </a:stretch>
        </p:blipFill>
        <p:spPr bwMode="auto">
          <a:xfrm>
            <a:off x="5334000" y="0"/>
            <a:ext cx="1239838" cy="557213"/>
          </a:xfrm>
          <a:prstGeom prst="rect">
            <a:avLst/>
          </a:prstGeom>
          <a:noFill/>
          <a:ln w="9525">
            <a:noFill/>
            <a:miter lim="800000"/>
            <a:headEnd/>
            <a:tailEnd/>
          </a:ln>
        </p:spPr>
      </p:pic>
      <p:sp>
        <p:nvSpPr>
          <p:cNvPr id="2" name="Text Box 10"/>
          <p:cNvSpPr txBox="1">
            <a:spLocks noChangeArrowheads="1"/>
          </p:cNvSpPr>
          <p:nvPr/>
        </p:nvSpPr>
        <p:spPr bwMode="auto">
          <a:xfrm>
            <a:off x="1" y="5013723"/>
            <a:ext cx="1080745" cy="150041"/>
          </a:xfrm>
          <a:prstGeom prst="rect">
            <a:avLst/>
          </a:prstGeom>
          <a:noFill/>
          <a:ln>
            <a:noFill/>
          </a:ln>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685800" eaLnBrk="0" fontAlgn="base" hangingPunct="0">
              <a:spcBef>
                <a:spcPct val="0"/>
              </a:spcBef>
              <a:spcAft>
                <a:spcPct val="0"/>
              </a:spcAft>
              <a:defRPr/>
            </a:pPr>
            <a:r>
              <a:rPr lang="en-US" sz="375">
                <a:solidFill>
                  <a:srgbClr val="CED8DD"/>
                </a:solidFill>
              </a:rPr>
              <a:t>All Rights Reserved, Duke Medicine 2007</a:t>
            </a:r>
            <a:endParaRPr lang="en-US" sz="1800">
              <a:solidFill>
                <a:srgbClr val="003698"/>
              </a:solidFill>
            </a:endParaRPr>
          </a:p>
        </p:txBody>
      </p:sp>
      <p:sp>
        <p:nvSpPr>
          <p:cNvPr id="1045" name="Rectangle 21"/>
          <p:cNvSpPr>
            <a:spLocks noChangeArrowheads="1"/>
          </p:cNvSpPr>
          <p:nvPr/>
        </p:nvSpPr>
        <p:spPr bwMode="auto">
          <a:xfrm>
            <a:off x="5194300" y="0"/>
            <a:ext cx="419100" cy="547688"/>
          </a:xfrm>
          <a:prstGeom prst="rect">
            <a:avLst/>
          </a:prstGeom>
          <a:solidFill>
            <a:schemeClr val="accent1">
              <a:alpha val="49001"/>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056" name="Rectangle 32"/>
          <p:cNvSpPr>
            <a:spLocks noChangeArrowheads="1"/>
          </p:cNvSpPr>
          <p:nvPr/>
        </p:nvSpPr>
        <p:spPr bwMode="auto">
          <a:xfrm>
            <a:off x="6540501" y="0"/>
            <a:ext cx="214313" cy="566738"/>
          </a:xfrm>
          <a:prstGeom prst="rect">
            <a:avLst/>
          </a:prstGeom>
          <a:solidFill>
            <a:schemeClr val="accent1">
              <a:alpha val="17999"/>
            </a:schemeClr>
          </a:solidFill>
          <a:ln>
            <a:noFill/>
          </a:ln>
          <a:effectLst/>
        </p:spPr>
        <p:txBody>
          <a:bodyP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034" name="Rectangle 1"/>
          <p:cNvSpPr>
            <a:spLocks noChangeArrowheads="1"/>
          </p:cNvSpPr>
          <p:nvPr/>
        </p:nvSpPr>
        <p:spPr bwMode="auto">
          <a:xfrm>
            <a:off x="0" y="544116"/>
            <a:ext cx="9144000" cy="4514850"/>
          </a:xfrm>
          <a:prstGeom prst="rect">
            <a:avLst/>
          </a:prstGeom>
          <a:solidFill>
            <a:schemeClr val="accent1"/>
          </a:solidFill>
          <a:ln>
            <a:noFill/>
          </a:ln>
        </p:spPr>
        <p:txBody>
          <a:bodyPr/>
          <a:lstStyle/>
          <a:p>
            <a:pPr defTabSz="685800" eaLnBrk="0" fontAlgn="base" hangingPunct="0">
              <a:spcBef>
                <a:spcPct val="0"/>
              </a:spcBef>
              <a:spcAft>
                <a:spcPct val="0"/>
              </a:spcAft>
              <a:defRPr/>
            </a:pPr>
            <a:endParaRPr lang="en-US" sz="1800">
              <a:solidFill>
                <a:srgbClr val="CED8DD"/>
              </a:solidFill>
              <a:latin typeface="Arial" charset="0"/>
              <a:ea typeface="ヒラギノ角ゴ Pro W3" charset="0"/>
              <a:cs typeface="ヒラギノ角ゴ Pro W3" charset="0"/>
            </a:endParaRPr>
          </a:p>
        </p:txBody>
      </p:sp>
      <p:sp>
        <p:nvSpPr>
          <p:cNvPr id="1035" name="Rectangle 18"/>
          <p:cNvSpPr>
            <a:spLocks noChangeArrowheads="1"/>
          </p:cNvSpPr>
          <p:nvPr/>
        </p:nvSpPr>
        <p:spPr bwMode="auto">
          <a:xfrm>
            <a:off x="0" y="4981575"/>
            <a:ext cx="9144000" cy="171450"/>
          </a:xfrm>
          <a:prstGeom prst="rect">
            <a:avLst/>
          </a:prstGeom>
          <a:solidFill>
            <a:srgbClr val="003698"/>
          </a:solidFill>
          <a:ln>
            <a:noFill/>
          </a:ln>
        </p:spPr>
        <p:txBody>
          <a:bodyPr wrap="none" anchor="ctr"/>
          <a:lstStyle/>
          <a:p>
            <a:pPr defTabSz="685800" eaLnBrk="0" fontAlgn="base" hangingPunct="0">
              <a:spcBef>
                <a:spcPct val="0"/>
              </a:spcBef>
              <a:spcAft>
                <a:spcPct val="0"/>
              </a:spcAft>
              <a:defRPr/>
            </a:pPr>
            <a:endParaRPr lang="en-US" sz="1800">
              <a:solidFill>
                <a:srgbClr val="003698"/>
              </a:solidFill>
              <a:latin typeface="Arial" charset="0"/>
              <a:ea typeface="ヒラギノ角ゴ Pro W3" charset="0"/>
              <a:cs typeface="ヒラギノ角ゴ Pro W3" charset="0"/>
            </a:endParaRPr>
          </a:p>
        </p:txBody>
      </p:sp>
      <p:sp>
        <p:nvSpPr>
          <p:cNvPr id="1037"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8"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4"/>
          </p:nvPr>
        </p:nvSpPr>
        <p:spPr bwMode="auto">
          <a:xfrm>
            <a:off x="7239000" y="4800600"/>
            <a:ext cx="1905000" cy="3429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600">
                <a:ea typeface="ヒラギノ角ゴ Pro W3" charset="0"/>
                <a:cs typeface="ヒラギノ角ゴ Pro W3" charset="0"/>
              </a:defRPr>
            </a:lvl1pPr>
          </a:lstStyle>
          <a:p>
            <a:pPr fontAlgn="base">
              <a:spcBef>
                <a:spcPct val="0"/>
              </a:spcBef>
              <a:spcAft>
                <a:spcPct val="0"/>
              </a:spcAft>
              <a:defRPr/>
            </a:pPr>
            <a:fld id="{1505858C-95CF-41D9-BE46-BBB136986407}" type="slidenum">
              <a:rPr lang="en-US" smtClean="0">
                <a:solidFill>
                  <a:srgbClr val="003698"/>
                </a:solidFill>
              </a:rPr>
              <a:pPr fontAlgn="base">
                <a:spcBef>
                  <a:spcPct val="0"/>
                </a:spcBef>
                <a:spcAft>
                  <a:spcPct val="0"/>
                </a:spcAft>
                <a:defRPr/>
              </a:pPr>
              <a:t>‹#›</a:t>
            </a:fld>
            <a:endParaRPr lang="en-US" sz="1050">
              <a:solidFill>
                <a:srgbClr val="003698"/>
              </a:solidFill>
            </a:endParaRPr>
          </a:p>
        </p:txBody>
      </p:sp>
      <p:sp>
        <p:nvSpPr>
          <p:cNvPr id="4" name="Rectangle 6"/>
          <p:cNvSpPr>
            <a:spLocks noGrp="1" noChangeArrowheads="1"/>
          </p:cNvSpPr>
          <p:nvPr>
            <p:ph type="sldNum" sz="quarter" idx="4"/>
          </p:nvPr>
        </p:nvSpPr>
        <p:spPr bwMode="auto">
          <a:xfrm>
            <a:off x="7239000" y="48006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600">
                <a:ea typeface="ヒラギノ角ゴ Pro W3" charset="0"/>
                <a:cs typeface="ヒラギノ角ゴ Pro W3" charset="0"/>
              </a:defRPr>
            </a:lvl1pPr>
          </a:lstStyle>
          <a:p>
            <a:pPr fontAlgn="base">
              <a:spcBef>
                <a:spcPct val="0"/>
              </a:spcBef>
              <a:spcAft>
                <a:spcPct val="0"/>
              </a:spcAft>
              <a:defRPr/>
            </a:pPr>
            <a:fld id="{741ECAAE-F89E-40C6-900F-83D41C8DDE75}" type="slidenum">
              <a:rPr lang="en-US" smtClean="0">
                <a:solidFill>
                  <a:srgbClr val="003698"/>
                </a:solidFill>
              </a:rPr>
              <a:pPr fontAlgn="base">
                <a:spcBef>
                  <a:spcPct val="0"/>
                </a:spcBef>
                <a:spcAft>
                  <a:spcPct val="0"/>
                </a:spcAft>
                <a:defRPr/>
              </a:pPr>
              <a:t>‹#›</a:t>
            </a:fld>
            <a:endParaRPr lang="en-US" sz="1050">
              <a:solidFill>
                <a:srgbClr val="003698"/>
              </a:solidFill>
            </a:endParaRPr>
          </a:p>
        </p:txBody>
      </p:sp>
      <p:pic>
        <p:nvPicPr>
          <p:cNvPr id="1040" name="Picture 16" descr="dcri_white_notag.png"/>
          <p:cNvPicPr>
            <a:picLocks noChangeAspect="1"/>
          </p:cNvPicPr>
          <p:nvPr/>
        </p:nvPicPr>
        <p:blipFill>
          <a:blip r:embed="rId16"/>
          <a:srcRect/>
          <a:stretch>
            <a:fillRect/>
          </a:stretch>
        </p:blipFill>
        <p:spPr bwMode="auto">
          <a:xfrm>
            <a:off x="342900" y="200026"/>
            <a:ext cx="2933700" cy="183356"/>
          </a:xfrm>
          <a:prstGeom prst="rect">
            <a:avLst/>
          </a:prstGeom>
          <a:noFill/>
          <a:ln w="9525">
            <a:noFill/>
            <a:miter lim="800000"/>
            <a:headEnd/>
            <a:tailEnd/>
          </a:ln>
        </p:spPr>
      </p:pic>
    </p:spTree>
    <p:extLst>
      <p:ext uri="{BB962C8B-B14F-4D97-AF65-F5344CB8AC3E}">
        <p14:creationId xmlns:p14="http://schemas.microsoft.com/office/powerpoint/2010/main" val="822846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1" fontAlgn="base" hangingPunct="1">
        <a:spcBef>
          <a:spcPct val="0"/>
        </a:spcBef>
        <a:spcAft>
          <a:spcPct val="0"/>
        </a:spcAft>
        <a:defRPr sz="2250" b="1">
          <a:solidFill>
            <a:schemeClr val="tx2"/>
          </a:solidFill>
          <a:latin typeface="+mj-lt"/>
          <a:ea typeface="+mj-ea"/>
          <a:cs typeface="+mj-cs"/>
        </a:defRPr>
      </a:lvl1pPr>
      <a:lvl2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9pPr>
    </p:titleStyle>
    <p:bodyStyle>
      <a:lvl1pPr marL="257175" indent="-257175" algn="l" rtl="0" eaLnBrk="1" fontAlgn="base" hangingPunct="1">
        <a:spcBef>
          <a:spcPct val="20000"/>
        </a:spcBef>
        <a:spcAft>
          <a:spcPct val="0"/>
        </a:spcAft>
        <a:buChar char="•"/>
        <a:defRPr sz="1800">
          <a:solidFill>
            <a:srgbClr val="003698"/>
          </a:solidFill>
          <a:latin typeface="+mn-lt"/>
          <a:ea typeface="+mn-ea"/>
          <a:cs typeface="+mn-cs"/>
        </a:defRPr>
      </a:lvl1pPr>
      <a:lvl2pPr marL="557213" indent="-214313" algn="l" rtl="0" eaLnBrk="1" fontAlgn="base" hangingPunct="1">
        <a:spcBef>
          <a:spcPct val="20000"/>
        </a:spcBef>
        <a:spcAft>
          <a:spcPct val="0"/>
        </a:spcAft>
        <a:buChar char="–"/>
        <a:defRPr sz="1800" b="1">
          <a:solidFill>
            <a:schemeClr val="tx2"/>
          </a:solidFill>
          <a:latin typeface="+mn-lt"/>
          <a:ea typeface="+mn-ea"/>
          <a:cs typeface="+mn-cs"/>
        </a:defRPr>
      </a:lvl2pPr>
      <a:lvl3pPr marL="814388" indent="-171450" algn="l" rtl="0" eaLnBrk="1" fontAlgn="base" hangingPunct="1">
        <a:spcBef>
          <a:spcPct val="20000"/>
        </a:spcBef>
        <a:spcAft>
          <a:spcPct val="0"/>
        </a:spcAft>
        <a:buClr>
          <a:schemeClr val="tx2"/>
        </a:buClr>
        <a:buChar char="•"/>
        <a:defRPr sz="1500">
          <a:solidFill>
            <a:srgbClr val="1636B4"/>
          </a:solidFill>
          <a:latin typeface="+mn-lt"/>
          <a:ea typeface="+mn-ea"/>
          <a:cs typeface="+mn-cs"/>
        </a:defRPr>
      </a:lvl3pPr>
      <a:lvl4pPr marL="1071563" indent="-171450" algn="l" rtl="0" eaLnBrk="1" fontAlgn="base" hangingPunct="1">
        <a:spcBef>
          <a:spcPct val="20000"/>
        </a:spcBef>
        <a:spcAft>
          <a:spcPct val="0"/>
        </a:spcAft>
        <a:buChar char="–"/>
        <a:defRPr sz="1500">
          <a:solidFill>
            <a:schemeClr val="tx2"/>
          </a:solidFill>
          <a:latin typeface="+mn-lt"/>
          <a:ea typeface="+mn-ea"/>
          <a:cs typeface="+mn-cs"/>
        </a:defRPr>
      </a:lvl4pPr>
      <a:lvl5pPr marL="1328738" indent="-171450" algn="l" rtl="0" eaLnBrk="1" fontAlgn="base" hangingPunct="1">
        <a:spcBef>
          <a:spcPct val="20000"/>
        </a:spcBef>
        <a:spcAft>
          <a:spcPct val="0"/>
        </a:spcAft>
        <a:buChar char="»"/>
        <a:defRPr sz="1500">
          <a:solidFill>
            <a:schemeClr val="tx1"/>
          </a:solidFill>
          <a:latin typeface="+mn-lt"/>
          <a:ea typeface="+mn-ea"/>
          <a:cs typeface="+mn-cs"/>
        </a:defRPr>
      </a:lvl5pPr>
      <a:lvl6pPr marL="1671638" indent="-171450" algn="l" rtl="0" eaLnBrk="1" fontAlgn="base" hangingPunct="1">
        <a:spcBef>
          <a:spcPct val="20000"/>
        </a:spcBef>
        <a:spcAft>
          <a:spcPct val="0"/>
        </a:spcAft>
        <a:buChar char="»"/>
        <a:defRPr sz="1500">
          <a:solidFill>
            <a:schemeClr val="tx1"/>
          </a:solidFill>
          <a:latin typeface="+mn-lt"/>
          <a:ea typeface="+mn-ea"/>
          <a:cs typeface="+mn-cs"/>
        </a:defRPr>
      </a:lvl6pPr>
      <a:lvl7pPr marL="2014538" indent="-171450" algn="l" rtl="0" eaLnBrk="1" fontAlgn="base" hangingPunct="1">
        <a:spcBef>
          <a:spcPct val="20000"/>
        </a:spcBef>
        <a:spcAft>
          <a:spcPct val="0"/>
        </a:spcAft>
        <a:buChar char="»"/>
        <a:defRPr sz="1500">
          <a:solidFill>
            <a:schemeClr val="tx1"/>
          </a:solidFill>
          <a:latin typeface="+mn-lt"/>
          <a:ea typeface="+mn-ea"/>
          <a:cs typeface="+mn-cs"/>
        </a:defRPr>
      </a:lvl7pPr>
      <a:lvl8pPr marL="2357438" indent="-171450" algn="l" rtl="0" eaLnBrk="1" fontAlgn="base" hangingPunct="1">
        <a:spcBef>
          <a:spcPct val="20000"/>
        </a:spcBef>
        <a:spcAft>
          <a:spcPct val="0"/>
        </a:spcAft>
        <a:buChar char="»"/>
        <a:defRPr sz="1500">
          <a:solidFill>
            <a:schemeClr val="tx1"/>
          </a:solidFill>
          <a:latin typeface="+mn-lt"/>
          <a:ea typeface="+mn-ea"/>
          <a:cs typeface="+mn-cs"/>
        </a:defRPr>
      </a:lvl8pPr>
      <a:lvl9pPr marL="2700338" indent="-171450" algn="l" rtl="0" eaLnBrk="1" fontAlgn="base" hangingPunct="1">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9"/>
          <p:cNvSpPr>
            <a:spLocks noChangeArrowheads="1"/>
          </p:cNvSpPr>
          <p:nvPr userDrawn="1"/>
        </p:nvSpPr>
        <p:spPr bwMode="auto">
          <a:xfrm>
            <a:off x="0" y="0"/>
            <a:ext cx="9144000" cy="547688"/>
          </a:xfrm>
          <a:prstGeom prst="rect">
            <a:avLst/>
          </a:prstGeom>
          <a:solidFill>
            <a:srgbClr val="003698"/>
          </a:solidFill>
          <a:ln>
            <a:noFill/>
          </a:ln>
        </p:spPr>
        <p:txBody>
          <a:bodyPr wrap="none" anchor="ctr"/>
          <a:lstStyle/>
          <a:p>
            <a:pPr eaLnBrk="0" fontAlgn="base" hangingPunct="0">
              <a:spcBef>
                <a:spcPct val="0"/>
              </a:spcBef>
              <a:spcAft>
                <a:spcPct val="0"/>
              </a:spcAft>
              <a:defRPr/>
            </a:pPr>
            <a:endParaRPr lang="en-US" sz="1800" dirty="0">
              <a:solidFill>
                <a:srgbClr val="003698"/>
              </a:solidFill>
            </a:endParaRPr>
          </a:p>
        </p:txBody>
      </p:sp>
      <p:sp>
        <p:nvSpPr>
          <p:cNvPr id="24" name="Rectangle 1"/>
          <p:cNvSpPr>
            <a:spLocks noChangeArrowheads="1"/>
          </p:cNvSpPr>
          <p:nvPr userDrawn="1"/>
        </p:nvSpPr>
        <p:spPr bwMode="auto">
          <a:xfrm>
            <a:off x="0" y="544116"/>
            <a:ext cx="9144000" cy="4514850"/>
          </a:xfrm>
          <a:prstGeom prst="rect">
            <a:avLst/>
          </a:prstGeom>
          <a:solidFill>
            <a:schemeClr val="accent1"/>
          </a:solidFill>
          <a:ln>
            <a:noFill/>
          </a:ln>
        </p:spPr>
        <p:txBody>
          <a:bodyPr/>
          <a:lstStyle/>
          <a:p>
            <a:pPr eaLnBrk="0" fontAlgn="base" hangingPunct="0">
              <a:spcBef>
                <a:spcPct val="0"/>
              </a:spcBef>
              <a:spcAft>
                <a:spcPct val="0"/>
              </a:spcAft>
              <a:defRPr/>
            </a:pPr>
            <a:endParaRPr lang="en-US" sz="1800" dirty="0">
              <a:solidFill>
                <a:srgbClr val="CED8DD"/>
              </a:solidFill>
            </a:endParaRPr>
          </a:p>
        </p:txBody>
      </p:sp>
      <p:sp>
        <p:nvSpPr>
          <p:cNvPr id="25" name="Rectangle 18"/>
          <p:cNvSpPr>
            <a:spLocks noChangeArrowheads="1"/>
          </p:cNvSpPr>
          <p:nvPr userDrawn="1"/>
        </p:nvSpPr>
        <p:spPr bwMode="auto">
          <a:xfrm>
            <a:off x="0" y="4981575"/>
            <a:ext cx="9144000" cy="171450"/>
          </a:xfrm>
          <a:prstGeom prst="rect">
            <a:avLst/>
          </a:prstGeom>
          <a:solidFill>
            <a:srgbClr val="003698"/>
          </a:solidFill>
          <a:ln>
            <a:noFill/>
          </a:ln>
        </p:spPr>
        <p:txBody>
          <a:bodyPr wrap="none" anchor="ctr"/>
          <a:lstStyle/>
          <a:p>
            <a:pPr eaLnBrk="0" fontAlgn="base" hangingPunct="0">
              <a:spcBef>
                <a:spcPct val="0"/>
              </a:spcBef>
              <a:spcAft>
                <a:spcPct val="0"/>
              </a:spcAft>
              <a:defRPr/>
            </a:pPr>
            <a:endParaRPr lang="en-US" sz="1800" dirty="0">
              <a:solidFill>
                <a:srgbClr val="003698"/>
              </a:solidFill>
            </a:endParaRPr>
          </a:p>
        </p:txBody>
      </p:sp>
      <p:pic>
        <p:nvPicPr>
          <p:cNvPr id="26" name="Picture 16" descr="dcri_white_notag.png"/>
          <p:cNvPicPr>
            <a:picLocks noChangeAspect="1"/>
          </p:cNvPicPr>
          <p:nvPr userDrawn="1"/>
        </p:nvPicPr>
        <p:blipFill>
          <a:blip r:embed="rId18"/>
          <a:srcRect/>
          <a:stretch>
            <a:fillRect/>
          </a:stretch>
        </p:blipFill>
        <p:spPr bwMode="auto">
          <a:xfrm>
            <a:off x="1295400" y="114300"/>
            <a:ext cx="3657600" cy="228600"/>
          </a:xfrm>
          <a:prstGeom prst="rect">
            <a:avLst/>
          </a:prstGeom>
          <a:noFill/>
          <a:ln w="9525">
            <a:noFill/>
            <a:miter lim="800000"/>
            <a:headEnd/>
            <a:tailEnd/>
          </a:ln>
        </p:spPr>
      </p:pic>
      <p:sp>
        <p:nvSpPr>
          <p:cNvPr id="2" name="Text Box 10"/>
          <p:cNvSpPr txBox="1">
            <a:spLocks noChangeArrowheads="1"/>
          </p:cNvSpPr>
          <p:nvPr/>
        </p:nvSpPr>
        <p:spPr bwMode="auto">
          <a:xfrm>
            <a:off x="1" y="5013723"/>
            <a:ext cx="1080745" cy="1500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base">
              <a:spcBef>
                <a:spcPct val="0"/>
              </a:spcBef>
              <a:spcAft>
                <a:spcPct val="0"/>
              </a:spcAft>
              <a:defRPr/>
            </a:pPr>
            <a:r>
              <a:rPr lang="en-US" sz="375" dirty="0">
                <a:solidFill>
                  <a:srgbClr val="CED8DD"/>
                </a:solidFill>
              </a:rPr>
              <a:t>All Rights Reserved, Duke Medicine 2007</a:t>
            </a:r>
            <a:endParaRPr lang="en-US" sz="1800" dirty="0">
              <a:solidFill>
                <a:srgbClr val="003698"/>
              </a:solidFill>
            </a:endParaRPr>
          </a:p>
        </p:txBody>
      </p:sp>
      <p:sp>
        <p:nvSpPr>
          <p:cNvPr id="1035" name="Rectangle 18"/>
          <p:cNvSpPr>
            <a:spLocks noChangeArrowheads="1"/>
          </p:cNvSpPr>
          <p:nvPr/>
        </p:nvSpPr>
        <p:spPr bwMode="auto">
          <a:xfrm>
            <a:off x="0" y="4981575"/>
            <a:ext cx="9144000" cy="171450"/>
          </a:xfrm>
          <a:prstGeom prst="rect">
            <a:avLst/>
          </a:prstGeom>
          <a:solidFill>
            <a:srgbClr val="003698"/>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fontAlgn="base">
              <a:spcBef>
                <a:spcPct val="0"/>
              </a:spcBef>
              <a:spcAft>
                <a:spcPct val="0"/>
              </a:spcAft>
            </a:pPr>
            <a:endParaRPr lang="en-US" sz="1800" dirty="0">
              <a:solidFill>
                <a:srgbClr val="003698"/>
              </a:solidFill>
            </a:endParaRPr>
          </a:p>
        </p:txBody>
      </p:sp>
      <p:sp>
        <p:nvSpPr>
          <p:cNvPr id="1030" name="Rectangle 6"/>
          <p:cNvSpPr>
            <a:spLocks noGrp="1" noChangeArrowheads="1"/>
          </p:cNvSpPr>
          <p:nvPr>
            <p:ph type="sldNum" sz="quarter" idx="4"/>
          </p:nvPr>
        </p:nvSpPr>
        <p:spPr bwMode="auto">
          <a:xfrm>
            <a:off x="7239000" y="4800600"/>
            <a:ext cx="1905000" cy="3429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defRPr/>
            </a:pPr>
            <a:fld id="{741ECAAE-F89E-40C6-900F-83D41C8DDE75}" type="slidenum">
              <a:rPr lang="en-US">
                <a:solidFill>
                  <a:srgbClr val="003698"/>
                </a:solidFill>
              </a:rPr>
              <a:pPr fontAlgn="base">
                <a:spcBef>
                  <a:spcPct val="0"/>
                </a:spcBef>
                <a:spcAft>
                  <a:spcPct val="0"/>
                </a:spcAft>
                <a:defRPr/>
              </a:pPr>
              <a:t>‹#›</a:t>
            </a:fld>
            <a:endParaRPr lang="en-US" sz="1050" dirty="0">
              <a:solidFill>
                <a:srgbClr val="003698"/>
              </a:solidFill>
            </a:endParaRPr>
          </a:p>
        </p:txBody>
      </p:sp>
      <p:pic>
        <p:nvPicPr>
          <p:cNvPr id="5" name="Picture 4" descr="duke_hosp_b.jpg"/>
          <p:cNvPicPr>
            <a:picLocks noChangeAspect="1"/>
          </p:cNvPicPr>
          <p:nvPr/>
        </p:nvPicPr>
        <p:blipFill rotWithShape="1">
          <a:blip r:embed="rId19">
            <a:extLst>
              <a:ext uri="{28A0092B-C50C-407E-A947-70E740481C1C}">
                <a14:useLocalDpi xmlns:a14="http://schemas.microsoft.com/office/drawing/2010/main" val="0"/>
              </a:ext>
            </a:extLst>
          </a:blip>
          <a:srcRect t="21154" b="5128"/>
          <a:stretch/>
        </p:blipFill>
        <p:spPr>
          <a:xfrm>
            <a:off x="0" y="0"/>
            <a:ext cx="1238250" cy="547688"/>
          </a:xfrm>
          <a:prstGeom prst="rect">
            <a:avLst/>
          </a:prstGeom>
        </p:spPr>
      </p:pic>
      <p:sp>
        <p:nvSpPr>
          <p:cNvPr id="1034" name="Rectangle 1"/>
          <p:cNvSpPr>
            <a:spLocks noChangeArrowheads="1"/>
          </p:cNvSpPr>
          <p:nvPr/>
        </p:nvSpPr>
        <p:spPr bwMode="auto">
          <a:xfrm>
            <a:off x="0" y="544116"/>
            <a:ext cx="9144000" cy="4514850"/>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sz="1800" dirty="0">
              <a:solidFill>
                <a:srgbClr val="CED8DD"/>
              </a:solidFill>
            </a:endParaRPr>
          </a:p>
        </p:txBody>
      </p:sp>
      <p:sp>
        <p:nvSpPr>
          <p:cNvPr id="1036" name="Rectangle 2"/>
          <p:cNvSpPr>
            <a:spLocks noGrp="1" noChangeArrowheads="1"/>
          </p:cNvSpPr>
          <p:nvPr>
            <p:ph type="title"/>
          </p:nvPr>
        </p:nvSpPr>
        <p:spPr bwMode="auto">
          <a:xfrm>
            <a:off x="685800" y="457200"/>
            <a:ext cx="7772400" cy="8572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137160" rIns="91440" bIns="45720" numCol="1" anchor="ctr" anchorCtr="0" compatLnSpc="1">
            <a:prstTxWarp prst="textNoShape">
              <a:avLst/>
            </a:prstTxWarp>
          </a:bodyPr>
          <a:lstStyle/>
          <a:p>
            <a:pPr lvl="0" eaLnBrk="1" hangingPunct="1">
              <a:lnSpc>
                <a:spcPts val="2475"/>
              </a:lnSpc>
            </a:pPr>
            <a:r>
              <a:rPr lang="en-US"/>
              <a:t>Click to edit Master title style</a:t>
            </a:r>
          </a:p>
        </p:txBody>
      </p:sp>
      <p:sp>
        <p:nvSpPr>
          <p:cNvPr id="1037" name="Rectangle 3"/>
          <p:cNvSpPr>
            <a:spLocks noGrp="1" noChangeArrowheads="1"/>
          </p:cNvSpPr>
          <p:nvPr>
            <p:ph type="body" idx="1"/>
          </p:nvPr>
        </p:nvSpPr>
        <p:spPr bwMode="auto">
          <a:xfrm>
            <a:off x="685800" y="1485900"/>
            <a:ext cx="7772400" cy="30861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1" hangingPunct="1">
              <a:spcBef>
                <a:spcPts val="918"/>
              </a:spcBef>
            </a:pPr>
            <a:r>
              <a:rPr lang="en-US"/>
              <a:t>Click to edit Master text styles</a:t>
            </a:r>
          </a:p>
          <a:p>
            <a:pPr lvl="1" eaLnBrk="1" hangingPunct="1">
              <a:spcBef>
                <a:spcPts val="918"/>
              </a:spcBef>
            </a:pPr>
            <a:r>
              <a:rPr lang="en-US"/>
              <a:t>Second level</a:t>
            </a:r>
          </a:p>
          <a:p>
            <a:pPr lvl="2" eaLnBrk="1" hangingPunct="1">
              <a:spcBef>
                <a:spcPts val="918"/>
              </a:spcBef>
            </a:pPr>
            <a:r>
              <a:rPr lang="en-US"/>
              <a:t>Third level</a:t>
            </a:r>
          </a:p>
          <a:p>
            <a:pPr lvl="3" eaLnBrk="1" hangingPunct="1">
              <a:spcBef>
                <a:spcPts val="918"/>
              </a:spcBef>
            </a:pPr>
            <a:r>
              <a:rPr lang="en-US"/>
              <a:t>Fourth level</a:t>
            </a:r>
          </a:p>
          <a:p>
            <a:pPr lvl="4" eaLnBrk="1" hangingPunct="1">
              <a:spcBef>
                <a:spcPts val="918"/>
              </a:spcBef>
            </a:pPr>
            <a:r>
              <a:rPr lang="en-US"/>
              <a:t>Fifth level</a:t>
            </a:r>
          </a:p>
        </p:txBody>
      </p:sp>
      <p:sp>
        <p:nvSpPr>
          <p:cNvPr id="1056" name="Rectangle 32"/>
          <p:cNvSpPr>
            <a:spLocks noChangeArrowheads="1"/>
          </p:cNvSpPr>
          <p:nvPr/>
        </p:nvSpPr>
        <p:spPr bwMode="auto">
          <a:xfrm>
            <a:off x="6540501" y="0"/>
            <a:ext cx="214313" cy="56673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19" name="Rectangle 22"/>
          <p:cNvSpPr>
            <a:spLocks noChangeArrowheads="1"/>
          </p:cNvSpPr>
          <p:nvPr userDrawn="1"/>
        </p:nvSpPr>
        <p:spPr bwMode="auto">
          <a:xfrm>
            <a:off x="7543800" y="0"/>
            <a:ext cx="152400" cy="54768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
        <p:nvSpPr>
          <p:cNvPr id="23" name="Rectangle 32"/>
          <p:cNvSpPr>
            <a:spLocks noChangeArrowheads="1"/>
          </p:cNvSpPr>
          <p:nvPr userDrawn="1"/>
        </p:nvSpPr>
        <p:spPr bwMode="auto">
          <a:xfrm>
            <a:off x="6540501" y="0"/>
            <a:ext cx="88900" cy="566738"/>
          </a:xfrm>
          <a:prstGeom prst="rect">
            <a:avLst/>
          </a:prstGeom>
          <a:solidFill>
            <a:schemeClr val="accent1">
              <a:alpha val="17999"/>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base">
              <a:spcBef>
                <a:spcPct val="0"/>
              </a:spcBef>
              <a:spcAft>
                <a:spcPct val="0"/>
              </a:spcAft>
              <a:defRPr/>
            </a:pPr>
            <a:endParaRPr lang="en-US" sz="1800" dirty="0">
              <a:solidFill>
                <a:srgbClr val="003698"/>
              </a:solidFill>
            </a:endParaRPr>
          </a:p>
        </p:txBody>
      </p:sp>
    </p:spTree>
    <p:extLst>
      <p:ext uri="{BB962C8B-B14F-4D97-AF65-F5344CB8AC3E}">
        <p14:creationId xmlns:p14="http://schemas.microsoft.com/office/powerpoint/2010/main" val="21345196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xStyles>
    <p:titleStyle>
      <a:lvl1pPr algn="l" rtl="0" eaLnBrk="1" fontAlgn="base" hangingPunct="1">
        <a:spcBef>
          <a:spcPct val="0"/>
        </a:spcBef>
        <a:spcAft>
          <a:spcPct val="0"/>
        </a:spcAft>
        <a:defRPr lang="en-US" sz="2250" b="1">
          <a:solidFill>
            <a:schemeClr val="tx2"/>
          </a:solidFill>
          <a:latin typeface="+mj-lt"/>
          <a:ea typeface="+mj-ea"/>
          <a:cs typeface="+mj-cs"/>
        </a:defRPr>
      </a:lvl1pPr>
      <a:lvl2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5pPr>
      <a:lvl6pPr marL="3429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6pPr>
      <a:lvl7pPr marL="6858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7pPr>
      <a:lvl8pPr marL="10287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8pPr>
      <a:lvl9pPr marL="1371600" algn="l" rtl="0" eaLnBrk="1" fontAlgn="base" hangingPunct="1">
        <a:spcBef>
          <a:spcPct val="0"/>
        </a:spcBef>
        <a:spcAft>
          <a:spcPct val="0"/>
        </a:spcAft>
        <a:defRPr sz="2250" b="1">
          <a:solidFill>
            <a:schemeClr val="tx2"/>
          </a:solidFill>
          <a:latin typeface="Arial" charset="0"/>
          <a:ea typeface="ヒラギノ角ゴ Pro W3" charset="0"/>
          <a:cs typeface="ヒラギノ角ゴ Pro W3" charset="0"/>
        </a:defRPr>
      </a:lvl9pPr>
    </p:titleStyle>
    <p:bodyStyle>
      <a:lvl1pPr marL="257175" indent="-257175" algn="l" rtl="0" eaLnBrk="1" fontAlgn="base" hangingPunct="1">
        <a:spcBef>
          <a:spcPct val="20000"/>
        </a:spcBef>
        <a:spcAft>
          <a:spcPct val="0"/>
        </a:spcAft>
        <a:buChar char="•"/>
        <a:defRPr lang="en-US" sz="1800">
          <a:solidFill>
            <a:srgbClr val="003698"/>
          </a:solidFill>
          <a:latin typeface="+mn-lt"/>
          <a:ea typeface="+mn-ea"/>
          <a:cs typeface="+mn-cs"/>
        </a:defRPr>
      </a:lvl1pPr>
      <a:lvl2pPr marL="557213" indent="-214313" algn="l" rtl="0" eaLnBrk="1" fontAlgn="base" hangingPunct="1">
        <a:spcBef>
          <a:spcPct val="20000"/>
        </a:spcBef>
        <a:spcAft>
          <a:spcPct val="0"/>
        </a:spcAft>
        <a:buChar char="–"/>
        <a:defRPr lang="en-US" sz="1800" b="0" i="1">
          <a:solidFill>
            <a:schemeClr val="tx2"/>
          </a:solidFill>
          <a:latin typeface="+mn-lt"/>
          <a:ea typeface="+mn-ea"/>
          <a:cs typeface="+mn-cs"/>
        </a:defRPr>
      </a:lvl2pPr>
      <a:lvl3pPr marL="814388" indent="-171450" algn="l" rtl="0" eaLnBrk="1" fontAlgn="base" hangingPunct="1">
        <a:spcBef>
          <a:spcPct val="20000"/>
        </a:spcBef>
        <a:spcAft>
          <a:spcPct val="0"/>
        </a:spcAft>
        <a:buClr>
          <a:schemeClr val="tx2"/>
        </a:buClr>
        <a:buChar char="•"/>
        <a:defRPr lang="en-US" sz="1500">
          <a:solidFill>
            <a:srgbClr val="1636B4"/>
          </a:solidFill>
          <a:latin typeface="+mn-lt"/>
          <a:ea typeface="+mn-ea"/>
          <a:cs typeface="+mn-cs"/>
        </a:defRPr>
      </a:lvl3pPr>
      <a:lvl4pPr marL="1071563" indent="-171450" algn="l" rtl="0" eaLnBrk="1" fontAlgn="base" hangingPunct="1">
        <a:spcBef>
          <a:spcPct val="20000"/>
        </a:spcBef>
        <a:spcAft>
          <a:spcPct val="0"/>
        </a:spcAft>
        <a:buChar char="–"/>
        <a:defRPr lang="en-US" sz="1500">
          <a:solidFill>
            <a:schemeClr val="tx2"/>
          </a:solidFill>
          <a:latin typeface="+mn-lt"/>
          <a:ea typeface="+mn-ea"/>
          <a:cs typeface="+mn-cs"/>
        </a:defRPr>
      </a:lvl4pPr>
      <a:lvl5pPr marL="1328738" indent="-171450" algn="l" rtl="0" eaLnBrk="1" fontAlgn="base" hangingPunct="1">
        <a:spcBef>
          <a:spcPct val="20000"/>
        </a:spcBef>
        <a:spcAft>
          <a:spcPct val="0"/>
        </a:spcAft>
        <a:buChar char="»"/>
        <a:defRPr lang="en-US" sz="1500">
          <a:solidFill>
            <a:schemeClr val="tx1"/>
          </a:solidFill>
          <a:latin typeface="+mn-lt"/>
          <a:ea typeface="+mn-ea"/>
          <a:cs typeface="+mn-cs"/>
        </a:defRPr>
      </a:lvl5pPr>
      <a:lvl6pPr marL="1671638" indent="-171450" algn="l" rtl="0" eaLnBrk="1" fontAlgn="base" hangingPunct="1">
        <a:spcBef>
          <a:spcPct val="20000"/>
        </a:spcBef>
        <a:spcAft>
          <a:spcPct val="0"/>
        </a:spcAft>
        <a:buChar char="»"/>
        <a:defRPr sz="1500">
          <a:solidFill>
            <a:schemeClr val="tx1"/>
          </a:solidFill>
          <a:latin typeface="+mn-lt"/>
          <a:ea typeface="+mn-ea"/>
          <a:cs typeface="+mn-cs"/>
        </a:defRPr>
      </a:lvl6pPr>
      <a:lvl7pPr marL="2014538" indent="-171450" algn="l" rtl="0" eaLnBrk="1" fontAlgn="base" hangingPunct="1">
        <a:spcBef>
          <a:spcPct val="20000"/>
        </a:spcBef>
        <a:spcAft>
          <a:spcPct val="0"/>
        </a:spcAft>
        <a:buChar char="»"/>
        <a:defRPr sz="1500">
          <a:solidFill>
            <a:schemeClr val="tx1"/>
          </a:solidFill>
          <a:latin typeface="+mn-lt"/>
          <a:ea typeface="+mn-ea"/>
          <a:cs typeface="+mn-cs"/>
        </a:defRPr>
      </a:lvl7pPr>
      <a:lvl8pPr marL="2357438" indent="-171450" algn="l" rtl="0" eaLnBrk="1" fontAlgn="base" hangingPunct="1">
        <a:spcBef>
          <a:spcPct val="20000"/>
        </a:spcBef>
        <a:spcAft>
          <a:spcPct val="0"/>
        </a:spcAft>
        <a:buChar char="»"/>
        <a:defRPr sz="1500">
          <a:solidFill>
            <a:schemeClr val="tx1"/>
          </a:solidFill>
          <a:latin typeface="+mn-lt"/>
          <a:ea typeface="+mn-ea"/>
          <a:cs typeface="+mn-cs"/>
        </a:defRPr>
      </a:lvl8pPr>
      <a:lvl9pPr marL="2700338" indent="-171450" algn="l" rtl="0" eaLnBrk="1" fontAlgn="base" hangingPunct="1">
        <a:spcBef>
          <a:spcPct val="20000"/>
        </a:spcBef>
        <a:spcAft>
          <a:spcPct val="0"/>
        </a:spcAft>
        <a:buChar char="»"/>
        <a:defRPr sz="15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baxter/Angina%20Counts%2012%20months.tiff" TargetMode="External"/><Relationship Id="rId5" Type="http://schemas.openxmlformats.org/officeDocument/2006/relationships/image" Target="../media/image21.tiff"/><Relationship Id="rId4" Type="http://schemas.openxmlformats.org/officeDocument/2006/relationships/image" Target="baxter/Angina%20Counts%206%20months.tif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baxter/ETT%2012%20months.tiff" TargetMode="External"/><Relationship Id="rId5" Type="http://schemas.openxmlformats.org/officeDocument/2006/relationships/image" Target="../media/image24.tiff"/><Relationship Id="rId4" Type="http://schemas.openxmlformats.org/officeDocument/2006/relationships/image" Target="baxter/ETT%206%20months.tif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00000"/>
              </a:lnSpc>
            </a:pPr>
            <a:r>
              <a:rPr lang="en-US" sz="2700" dirty="0"/>
              <a:t>Autologous CD34</a:t>
            </a:r>
            <a:r>
              <a:rPr lang="en-US" sz="2700" baseline="30000" dirty="0"/>
              <a:t>+</a:t>
            </a:r>
            <a:r>
              <a:rPr lang="en-US" sz="2700" dirty="0"/>
              <a:t> Cells for Treatment of Refractory Angina</a:t>
            </a:r>
            <a:br>
              <a:rPr lang="en-US" sz="2025" dirty="0"/>
            </a:br>
            <a:br>
              <a:rPr lang="en-US" sz="2025" dirty="0"/>
            </a:br>
            <a:endParaRPr lang="en-US" sz="2700" dirty="0"/>
          </a:p>
        </p:txBody>
      </p:sp>
      <p:sp>
        <p:nvSpPr>
          <p:cNvPr id="6" name="Text Placeholder 5"/>
          <p:cNvSpPr>
            <a:spLocks noGrp="1"/>
          </p:cNvSpPr>
          <p:nvPr>
            <p:ph type="body" sz="quarter" idx="10"/>
          </p:nvPr>
        </p:nvSpPr>
        <p:spPr/>
        <p:txBody>
          <a:bodyPr/>
          <a:lstStyle/>
          <a:p>
            <a:endParaRPr lang="en-US"/>
          </a:p>
        </p:txBody>
      </p:sp>
      <p:sp>
        <p:nvSpPr>
          <p:cNvPr id="7" name="Text Placeholder 5"/>
          <p:cNvSpPr txBox="1">
            <a:spLocks/>
          </p:cNvSpPr>
          <p:nvPr/>
        </p:nvSpPr>
        <p:spPr bwMode="auto">
          <a:xfrm>
            <a:off x="2489117" y="3200400"/>
            <a:ext cx="4800600" cy="3143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marL="0" indent="0" algn="l" rtl="0" eaLnBrk="1" fontAlgn="base" hangingPunct="1">
              <a:spcBef>
                <a:spcPct val="20000"/>
              </a:spcBef>
              <a:spcAft>
                <a:spcPct val="0"/>
              </a:spcAft>
              <a:buNone/>
              <a:defRPr lang="en-US" sz="1400" b="1">
                <a:solidFill>
                  <a:srgbClr val="000000"/>
                </a:solidFill>
                <a:latin typeface="+mn-lt"/>
                <a:ea typeface="+mn-ea"/>
                <a:cs typeface="+mn-cs"/>
              </a:defRPr>
            </a:lvl1pPr>
            <a:lvl2pPr marL="457200" indent="0" algn="l" rtl="0" eaLnBrk="1" fontAlgn="base" hangingPunct="1">
              <a:spcBef>
                <a:spcPct val="20000"/>
              </a:spcBef>
              <a:spcAft>
                <a:spcPct val="0"/>
              </a:spcAft>
              <a:buNone/>
              <a:defRPr lang="en-US" sz="1400" b="0" i="1">
                <a:solidFill>
                  <a:schemeClr val="tx2"/>
                </a:solidFill>
                <a:latin typeface="+mn-lt"/>
                <a:ea typeface="+mn-ea"/>
                <a:cs typeface="+mn-cs"/>
              </a:defRPr>
            </a:lvl2pPr>
            <a:lvl3pPr marL="857250" indent="0" algn="l" rtl="0" eaLnBrk="1" fontAlgn="base" hangingPunct="1">
              <a:spcBef>
                <a:spcPct val="20000"/>
              </a:spcBef>
              <a:spcAft>
                <a:spcPct val="0"/>
              </a:spcAft>
              <a:buClr>
                <a:schemeClr val="tx2"/>
              </a:buClr>
              <a:buNone/>
              <a:defRPr lang="en-US" sz="1400">
                <a:solidFill>
                  <a:srgbClr val="1636B4"/>
                </a:solidFill>
                <a:latin typeface="+mn-lt"/>
                <a:ea typeface="+mn-ea"/>
                <a:cs typeface="+mn-cs"/>
              </a:defRPr>
            </a:lvl3pPr>
            <a:lvl4pPr marL="1200150" indent="0" algn="l" rtl="0" eaLnBrk="1" fontAlgn="base" hangingPunct="1">
              <a:spcBef>
                <a:spcPct val="20000"/>
              </a:spcBef>
              <a:spcAft>
                <a:spcPct val="0"/>
              </a:spcAft>
              <a:buNone/>
              <a:defRPr lang="en-US" sz="1400">
                <a:solidFill>
                  <a:schemeClr val="tx2"/>
                </a:solidFill>
                <a:latin typeface="+mn-lt"/>
                <a:ea typeface="+mn-ea"/>
                <a:cs typeface="+mn-cs"/>
              </a:defRPr>
            </a:lvl4pPr>
            <a:lvl5pPr marL="1543050" indent="0" algn="l" rtl="0" eaLnBrk="1" fontAlgn="base" hangingPunct="1">
              <a:spcBef>
                <a:spcPct val="20000"/>
              </a:spcBef>
              <a:spcAft>
                <a:spcPct val="0"/>
              </a:spcAft>
              <a:buNone/>
              <a:defRPr lang="en-US" sz="1400">
                <a:solidFill>
                  <a:schemeClr val="tx1"/>
                </a:solidFill>
                <a:latin typeface="+mn-lt"/>
                <a:ea typeface="+mn-ea"/>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a:lstStyle>
          <a:p>
            <a:r>
              <a:rPr lang="en-US" sz="1500" kern="0" dirty="0"/>
              <a:t>Thomas J. Povsic, MD, PhD</a:t>
            </a:r>
          </a:p>
        </p:txBody>
      </p:sp>
      <p:sp>
        <p:nvSpPr>
          <p:cNvPr id="8" name="Text Placeholder 6"/>
          <p:cNvSpPr txBox="1">
            <a:spLocks/>
          </p:cNvSpPr>
          <p:nvPr/>
        </p:nvSpPr>
        <p:spPr bwMode="auto">
          <a:xfrm>
            <a:off x="2489117" y="3524250"/>
            <a:ext cx="4800600" cy="40005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spcBef>
                <a:spcPts val="0"/>
              </a:spcBef>
              <a:spcAft>
                <a:spcPct val="0"/>
              </a:spcAft>
              <a:buNone/>
              <a:defRPr lang="en-US" sz="1200" b="0">
                <a:solidFill>
                  <a:srgbClr val="000000"/>
                </a:solidFill>
                <a:latin typeface="+mn-lt"/>
                <a:ea typeface="+mn-ea"/>
                <a:cs typeface="+mn-cs"/>
              </a:defRPr>
            </a:lvl1pPr>
            <a:lvl2pPr marL="742950" indent="-285750" algn="l" rtl="0" eaLnBrk="1" fontAlgn="base" hangingPunct="1">
              <a:spcBef>
                <a:spcPct val="20000"/>
              </a:spcBef>
              <a:spcAft>
                <a:spcPct val="0"/>
              </a:spcAft>
              <a:buChar char="–"/>
              <a:defRPr lang="en-US" sz="1400" b="0" i="1">
                <a:solidFill>
                  <a:schemeClr val="tx2"/>
                </a:solidFill>
                <a:latin typeface="+mn-lt"/>
                <a:ea typeface="+mn-ea"/>
                <a:cs typeface="+mn-cs"/>
              </a:defRPr>
            </a:lvl2pPr>
            <a:lvl3pPr marL="1085850" indent="-228600" algn="l" rtl="0" eaLnBrk="1" fontAlgn="base" hangingPunct="1">
              <a:spcBef>
                <a:spcPct val="20000"/>
              </a:spcBef>
              <a:spcAft>
                <a:spcPct val="0"/>
              </a:spcAft>
              <a:buClr>
                <a:schemeClr val="tx2"/>
              </a:buClr>
              <a:buChar char="•"/>
              <a:defRPr lang="en-US" sz="1400">
                <a:solidFill>
                  <a:srgbClr val="1636B4"/>
                </a:solidFill>
                <a:latin typeface="+mn-lt"/>
                <a:ea typeface="+mn-ea"/>
                <a:cs typeface="+mn-cs"/>
              </a:defRPr>
            </a:lvl3pPr>
            <a:lvl4pPr marL="1428750" indent="-228600" algn="l" rtl="0" eaLnBrk="1" fontAlgn="base" hangingPunct="1">
              <a:spcBef>
                <a:spcPct val="20000"/>
              </a:spcBef>
              <a:spcAft>
                <a:spcPct val="0"/>
              </a:spcAft>
              <a:buChar char="–"/>
              <a:defRPr lang="en-US" sz="1400">
                <a:solidFill>
                  <a:schemeClr val="tx2"/>
                </a:solidFill>
                <a:latin typeface="+mn-lt"/>
                <a:ea typeface="+mn-ea"/>
                <a:cs typeface="+mn-cs"/>
              </a:defRPr>
            </a:lvl4pPr>
            <a:lvl5pPr marL="1771650" indent="-228600" algn="l" rtl="0" eaLnBrk="1" fontAlgn="base" hangingPunct="1">
              <a:spcBef>
                <a:spcPct val="20000"/>
              </a:spcBef>
              <a:spcAft>
                <a:spcPct val="0"/>
              </a:spcAft>
              <a:buChar char="»"/>
              <a:defRPr lang="en-US" sz="1400">
                <a:solidFill>
                  <a:schemeClr val="tx1"/>
                </a:solidFill>
                <a:latin typeface="+mn-lt"/>
                <a:ea typeface="+mn-ea"/>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a:lstStyle>
          <a:p>
            <a:r>
              <a:rPr lang="en-US" sz="1350" kern="0"/>
              <a:t>Associate Professor of Medicine</a:t>
            </a:r>
          </a:p>
          <a:p>
            <a:r>
              <a:rPr lang="en-US" sz="1350" kern="0"/>
              <a:t>Duke Clinical Research Institute, Durham, NC</a:t>
            </a:r>
            <a:endParaRPr lang="en-US" sz="1350" kern="0" dirty="0"/>
          </a:p>
        </p:txBody>
      </p:sp>
    </p:spTree>
    <p:extLst>
      <p:ext uri="{BB962C8B-B14F-4D97-AF65-F5344CB8AC3E}">
        <p14:creationId xmlns:p14="http://schemas.microsoft.com/office/powerpoint/2010/main" val="753150340"/>
      </p:ext>
    </p:extLst>
  </p:cSld>
  <p:clrMapOvr>
    <a:masterClrMapping/>
  </p:clrMapOvr>
  <mc:AlternateContent xmlns:mc="http://schemas.openxmlformats.org/markup-compatibility/2006" xmlns:p14="http://schemas.microsoft.com/office/powerpoint/2010/main">
    <mc:Choice Requires="p14">
      <p:transition spd="slow" p14:dur="2000" advTm="12729"/>
    </mc:Choice>
    <mc:Fallback xmlns="">
      <p:transition spd="slow" advTm="127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42900"/>
            <a:ext cx="5829300" cy="857250"/>
          </a:xfrm>
        </p:spPr>
        <p:txBody>
          <a:bodyPr/>
          <a:lstStyle/>
          <a:p>
            <a:pPr algn="ctr"/>
            <a:r>
              <a:rPr lang="en-US" sz="1800" dirty="0"/>
              <a:t>CD34+ Cells Are Associated with Aerobic Physical Function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1389537"/>
              </p:ext>
            </p:extLst>
          </p:nvPr>
        </p:nvGraphicFramePr>
        <p:xfrm>
          <a:off x="1371600" y="1181100"/>
          <a:ext cx="6400800" cy="278130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tblGrid>
              <a:tr h="278130">
                <a:tc>
                  <a:txBody>
                    <a:bodyPr/>
                    <a:lstStyle/>
                    <a:p>
                      <a:endParaRPr lang="en-US" sz="1100" b="1" dirty="0"/>
                    </a:p>
                  </a:txBody>
                  <a:tcPr marL="68580" marR="68580" marT="34290" marB="34290"/>
                </a:tc>
                <a:tc gridSpan="2">
                  <a:txBody>
                    <a:bodyPr/>
                    <a:lstStyle/>
                    <a:p>
                      <a:pPr algn="ctr"/>
                      <a:r>
                        <a:rPr lang="en-US" sz="1100" b="1" dirty="0">
                          <a:solidFill>
                            <a:schemeClr val="tx1"/>
                          </a:solidFill>
                        </a:rPr>
                        <a:t>Unadjusted</a:t>
                      </a:r>
                    </a:p>
                  </a:txBody>
                  <a:tcPr marL="68580" marR="68580" marT="34290" marB="34290"/>
                </a:tc>
                <a:tc hMerge="1">
                  <a:txBody>
                    <a:bodyPr/>
                    <a:lstStyle/>
                    <a:p>
                      <a:endParaRPr lang="en-US" dirty="0"/>
                    </a:p>
                  </a:txBody>
                  <a:tcPr/>
                </a:tc>
                <a:tc gridSpan="2">
                  <a:txBody>
                    <a:bodyPr/>
                    <a:lstStyle/>
                    <a:p>
                      <a:pPr algn="ctr"/>
                      <a:r>
                        <a:rPr lang="en-US" sz="1100" b="1" dirty="0">
                          <a:solidFill>
                            <a:schemeClr val="tx1"/>
                          </a:solidFill>
                        </a:rPr>
                        <a:t>Adjusted*</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278130">
                <a:tc>
                  <a:txBody>
                    <a:bodyPr/>
                    <a:lstStyle/>
                    <a:p>
                      <a:endParaRPr lang="en-US" sz="1100" b="1" dirty="0"/>
                    </a:p>
                  </a:txBody>
                  <a:tcPr marL="68580" marR="68580" marT="34290" marB="34290"/>
                </a:tc>
                <a:tc>
                  <a:txBody>
                    <a:bodyPr/>
                    <a:lstStyle/>
                    <a:p>
                      <a:pPr algn="ctr"/>
                      <a:r>
                        <a:rPr lang="en-US" sz="1100" b="1" dirty="0"/>
                        <a:t>Estimate</a:t>
                      </a:r>
                    </a:p>
                  </a:txBody>
                  <a:tcPr marL="68580" marR="68580" marT="34290" marB="34290"/>
                </a:tc>
                <a:tc>
                  <a:txBody>
                    <a:bodyPr/>
                    <a:lstStyle/>
                    <a:p>
                      <a:pPr algn="ctr"/>
                      <a:r>
                        <a:rPr lang="en-US" sz="1100" b="1" dirty="0"/>
                        <a:t>p-value</a:t>
                      </a:r>
                    </a:p>
                  </a:txBody>
                  <a:tcPr marL="68580" marR="68580" marT="34290" marB="34290"/>
                </a:tc>
                <a:tc>
                  <a:txBody>
                    <a:bodyPr/>
                    <a:lstStyle/>
                    <a:p>
                      <a:pPr algn="ctr"/>
                      <a:r>
                        <a:rPr lang="en-US" sz="1100" b="1" dirty="0"/>
                        <a:t>Estimate</a:t>
                      </a:r>
                    </a:p>
                  </a:txBody>
                  <a:tcPr marL="68580" marR="68580" marT="34290" marB="34290"/>
                </a:tc>
                <a:tc>
                  <a:txBody>
                    <a:bodyPr/>
                    <a:lstStyle/>
                    <a:p>
                      <a:pPr algn="ctr"/>
                      <a:r>
                        <a:rPr lang="en-US" sz="1100" b="1" dirty="0"/>
                        <a:t>p-value</a:t>
                      </a:r>
                    </a:p>
                  </a:txBody>
                  <a:tcPr marL="68580" marR="68580" marT="34290" marB="34290"/>
                </a:tc>
                <a:extLst>
                  <a:ext uri="{0D108BD9-81ED-4DB2-BD59-A6C34878D82A}">
                    <a16:rowId xmlns:a16="http://schemas.microsoft.com/office/drawing/2014/main" val="10001"/>
                  </a:ext>
                </a:extLst>
              </a:tr>
              <a:tr h="278130">
                <a:tc>
                  <a:txBody>
                    <a:bodyPr/>
                    <a:lstStyle/>
                    <a:p>
                      <a:r>
                        <a:rPr lang="en-US" sz="1100" b="1" dirty="0"/>
                        <a:t>Usual Gait Speed</a:t>
                      </a:r>
                    </a:p>
                  </a:txBody>
                  <a:tcPr marL="68580" marR="68580" marT="34290" marB="34290"/>
                </a:tc>
                <a:tc>
                  <a:txBody>
                    <a:bodyPr/>
                    <a:lstStyle/>
                    <a:p>
                      <a:pPr algn="ctr"/>
                      <a:r>
                        <a:rPr lang="en-US" sz="1100" b="1" dirty="0"/>
                        <a:t>0.055</a:t>
                      </a:r>
                    </a:p>
                  </a:txBody>
                  <a:tcPr marL="68580" marR="68580" marT="34290" marB="34290"/>
                </a:tc>
                <a:tc>
                  <a:txBody>
                    <a:bodyPr/>
                    <a:lstStyle/>
                    <a:p>
                      <a:pPr algn="ctr"/>
                      <a:r>
                        <a:rPr lang="en-US" sz="1100" b="1" dirty="0"/>
                        <a:t>0.005</a:t>
                      </a:r>
                    </a:p>
                  </a:txBody>
                  <a:tcPr marL="68580" marR="68580" marT="34290" marB="34290"/>
                </a:tc>
                <a:tc>
                  <a:txBody>
                    <a:bodyPr/>
                    <a:lstStyle/>
                    <a:p>
                      <a:pPr algn="ctr"/>
                      <a:r>
                        <a:rPr lang="en-US" sz="1100" b="1" dirty="0"/>
                        <a:t>0.046</a:t>
                      </a:r>
                    </a:p>
                  </a:txBody>
                  <a:tcPr marL="68580" marR="68580" marT="34290" marB="34290"/>
                </a:tc>
                <a:tc>
                  <a:txBody>
                    <a:bodyPr/>
                    <a:lstStyle/>
                    <a:p>
                      <a:pPr algn="ctr"/>
                      <a:r>
                        <a:rPr lang="en-US" sz="1100" b="1" dirty="0"/>
                        <a:t>0.015</a:t>
                      </a:r>
                    </a:p>
                  </a:txBody>
                  <a:tcPr marL="68580" marR="68580" marT="34290" marB="34290"/>
                </a:tc>
                <a:extLst>
                  <a:ext uri="{0D108BD9-81ED-4DB2-BD59-A6C34878D82A}">
                    <a16:rowId xmlns:a16="http://schemas.microsoft.com/office/drawing/2014/main" val="10002"/>
                  </a:ext>
                </a:extLst>
              </a:tr>
              <a:tr h="278130">
                <a:tc>
                  <a:txBody>
                    <a:bodyPr/>
                    <a:lstStyle/>
                    <a:p>
                      <a:r>
                        <a:rPr lang="en-US" sz="1100" b="1" dirty="0"/>
                        <a:t>Rapid Gait Speed</a:t>
                      </a:r>
                    </a:p>
                  </a:txBody>
                  <a:tcPr marL="68580" marR="68580" marT="34290" marB="34290"/>
                </a:tc>
                <a:tc>
                  <a:txBody>
                    <a:bodyPr/>
                    <a:lstStyle/>
                    <a:p>
                      <a:pPr algn="ctr"/>
                      <a:r>
                        <a:rPr lang="en-US" sz="1100" b="1" dirty="0"/>
                        <a:t>0.092</a:t>
                      </a:r>
                    </a:p>
                  </a:txBody>
                  <a:tcPr marL="68580" marR="68580" marT="34290" marB="34290"/>
                </a:tc>
                <a:tc>
                  <a:txBody>
                    <a:bodyPr/>
                    <a:lstStyle/>
                    <a:p>
                      <a:pPr algn="ctr"/>
                      <a:r>
                        <a:rPr lang="en-US" sz="1100" b="1" dirty="0"/>
                        <a:t>0.007</a:t>
                      </a:r>
                    </a:p>
                  </a:txBody>
                  <a:tcPr marL="68580" marR="68580" marT="34290" marB="34290"/>
                </a:tc>
                <a:tc>
                  <a:txBody>
                    <a:bodyPr/>
                    <a:lstStyle/>
                    <a:p>
                      <a:pPr algn="ctr"/>
                      <a:r>
                        <a:rPr lang="en-US" sz="1100" b="1" dirty="0"/>
                        <a:t>0.079</a:t>
                      </a:r>
                    </a:p>
                  </a:txBody>
                  <a:tcPr marL="68580" marR="68580" marT="34290" marB="34290"/>
                </a:tc>
                <a:tc>
                  <a:txBody>
                    <a:bodyPr/>
                    <a:lstStyle/>
                    <a:p>
                      <a:pPr algn="ctr"/>
                      <a:r>
                        <a:rPr lang="en-US" sz="1100" b="1" dirty="0"/>
                        <a:t>0.020</a:t>
                      </a:r>
                    </a:p>
                  </a:txBody>
                  <a:tcPr marL="68580" marR="68580" marT="34290" marB="34290"/>
                </a:tc>
                <a:extLst>
                  <a:ext uri="{0D108BD9-81ED-4DB2-BD59-A6C34878D82A}">
                    <a16:rowId xmlns:a16="http://schemas.microsoft.com/office/drawing/2014/main" val="10003"/>
                  </a:ext>
                </a:extLst>
              </a:tr>
              <a:tr h="278130">
                <a:tc>
                  <a:txBody>
                    <a:bodyPr/>
                    <a:lstStyle/>
                    <a:p>
                      <a:r>
                        <a:rPr lang="en-US" sz="1100" b="1" dirty="0"/>
                        <a:t>6MWD</a:t>
                      </a:r>
                    </a:p>
                  </a:txBody>
                  <a:tcPr marL="68580" marR="68580" marT="34290" marB="34290"/>
                </a:tc>
                <a:tc>
                  <a:txBody>
                    <a:bodyPr/>
                    <a:lstStyle/>
                    <a:p>
                      <a:pPr algn="ctr"/>
                      <a:r>
                        <a:rPr lang="en-US" sz="1100" b="1" dirty="0"/>
                        <a:t>90.6</a:t>
                      </a:r>
                    </a:p>
                  </a:txBody>
                  <a:tcPr marL="68580" marR="68580" marT="34290" marB="34290"/>
                </a:tc>
                <a:tc>
                  <a:txBody>
                    <a:bodyPr/>
                    <a:lstStyle/>
                    <a:p>
                      <a:pPr algn="ctr"/>
                      <a:r>
                        <a:rPr lang="en-US" sz="1100" b="1" dirty="0"/>
                        <a:t>0.004</a:t>
                      </a:r>
                    </a:p>
                  </a:txBody>
                  <a:tcPr marL="68580" marR="68580" marT="34290" marB="34290"/>
                </a:tc>
                <a:tc>
                  <a:txBody>
                    <a:bodyPr/>
                    <a:lstStyle/>
                    <a:p>
                      <a:pPr algn="ctr"/>
                      <a:r>
                        <a:rPr lang="en-US" sz="1100" b="1" dirty="0"/>
                        <a:t>71.7</a:t>
                      </a:r>
                    </a:p>
                  </a:txBody>
                  <a:tcPr marL="68580" marR="68580" marT="34290" marB="34290"/>
                </a:tc>
                <a:tc>
                  <a:txBody>
                    <a:bodyPr/>
                    <a:lstStyle/>
                    <a:p>
                      <a:pPr algn="ctr"/>
                      <a:r>
                        <a:rPr lang="en-US" sz="1100" b="1" dirty="0"/>
                        <a:t>0.012</a:t>
                      </a:r>
                    </a:p>
                  </a:txBody>
                  <a:tcPr marL="68580" marR="68580" marT="34290" marB="34290"/>
                </a:tc>
                <a:extLst>
                  <a:ext uri="{0D108BD9-81ED-4DB2-BD59-A6C34878D82A}">
                    <a16:rowId xmlns:a16="http://schemas.microsoft.com/office/drawing/2014/main" val="10004"/>
                  </a:ext>
                </a:extLst>
              </a:tr>
              <a:tr h="278130">
                <a:tc>
                  <a:txBody>
                    <a:bodyPr/>
                    <a:lstStyle/>
                    <a:p>
                      <a:r>
                        <a:rPr lang="en-US" sz="1100" b="1" dirty="0"/>
                        <a:t>5-chair stand</a:t>
                      </a:r>
                    </a:p>
                  </a:txBody>
                  <a:tcPr marL="68580" marR="68580" marT="34290" marB="34290"/>
                </a:tc>
                <a:tc>
                  <a:txBody>
                    <a:bodyPr/>
                    <a:lstStyle/>
                    <a:p>
                      <a:pPr algn="ctr"/>
                      <a:r>
                        <a:rPr lang="en-US" sz="1100" b="1" dirty="0"/>
                        <a:t>-0.66</a:t>
                      </a:r>
                    </a:p>
                  </a:txBody>
                  <a:tcPr marL="68580" marR="68580" marT="34290" marB="34290"/>
                </a:tc>
                <a:tc>
                  <a:txBody>
                    <a:bodyPr/>
                    <a:lstStyle/>
                    <a:p>
                      <a:pPr algn="ctr"/>
                      <a:r>
                        <a:rPr lang="en-US" sz="1100" b="1" dirty="0"/>
                        <a:t>0.031</a:t>
                      </a:r>
                    </a:p>
                  </a:txBody>
                  <a:tcPr marL="68580" marR="68580" marT="34290" marB="34290"/>
                </a:tc>
                <a:tc>
                  <a:txBody>
                    <a:bodyPr/>
                    <a:lstStyle/>
                    <a:p>
                      <a:pPr algn="ctr"/>
                      <a:r>
                        <a:rPr lang="en-US" sz="1100" b="1" dirty="0"/>
                        <a:t>-0.50</a:t>
                      </a:r>
                    </a:p>
                  </a:txBody>
                  <a:tcPr marL="68580" marR="68580" marT="34290" marB="34290"/>
                </a:tc>
                <a:tc>
                  <a:txBody>
                    <a:bodyPr/>
                    <a:lstStyle/>
                    <a:p>
                      <a:pPr algn="ctr"/>
                      <a:r>
                        <a:rPr lang="en-US" sz="1100" b="1" dirty="0"/>
                        <a:t>0.10</a:t>
                      </a:r>
                    </a:p>
                  </a:txBody>
                  <a:tcPr marL="68580" marR="68580" marT="34290" marB="34290"/>
                </a:tc>
                <a:extLst>
                  <a:ext uri="{0D108BD9-81ED-4DB2-BD59-A6C34878D82A}">
                    <a16:rowId xmlns:a16="http://schemas.microsoft.com/office/drawing/2014/main" val="10005"/>
                  </a:ext>
                </a:extLst>
              </a:tr>
              <a:tr h="278130">
                <a:tc>
                  <a:txBody>
                    <a:bodyPr/>
                    <a:lstStyle/>
                    <a:p>
                      <a:r>
                        <a:rPr lang="en-US" sz="1100" b="1" dirty="0"/>
                        <a:t>Balance Time</a:t>
                      </a:r>
                    </a:p>
                  </a:txBody>
                  <a:tcPr marL="68580" marR="68580" marT="34290" marB="34290"/>
                </a:tc>
                <a:tc>
                  <a:txBody>
                    <a:bodyPr/>
                    <a:lstStyle/>
                    <a:p>
                      <a:pPr algn="ctr"/>
                      <a:r>
                        <a:rPr lang="en-US" sz="1100" b="1" dirty="0"/>
                        <a:t>0.188</a:t>
                      </a:r>
                    </a:p>
                  </a:txBody>
                  <a:tcPr marL="68580" marR="68580" marT="34290" marB="34290"/>
                </a:tc>
                <a:tc>
                  <a:txBody>
                    <a:bodyPr/>
                    <a:lstStyle/>
                    <a:p>
                      <a:pPr algn="ctr"/>
                      <a:r>
                        <a:rPr lang="en-US" sz="1100" b="1" dirty="0"/>
                        <a:t>0.25</a:t>
                      </a:r>
                    </a:p>
                  </a:txBody>
                  <a:tcPr marL="68580" marR="68580" marT="34290" marB="34290"/>
                </a:tc>
                <a:tc>
                  <a:txBody>
                    <a:bodyPr/>
                    <a:lstStyle/>
                    <a:p>
                      <a:pPr algn="ctr"/>
                      <a:r>
                        <a:rPr lang="en-US" sz="1100" b="1" dirty="0"/>
                        <a:t>0.124</a:t>
                      </a:r>
                    </a:p>
                  </a:txBody>
                  <a:tcPr marL="68580" marR="68580" marT="34290" marB="34290"/>
                </a:tc>
                <a:tc>
                  <a:txBody>
                    <a:bodyPr/>
                    <a:lstStyle/>
                    <a:p>
                      <a:pPr algn="ctr"/>
                      <a:r>
                        <a:rPr lang="en-US" sz="1100" b="1" dirty="0"/>
                        <a:t>0.40</a:t>
                      </a:r>
                    </a:p>
                  </a:txBody>
                  <a:tcPr marL="68580" marR="68580" marT="34290" marB="34290"/>
                </a:tc>
                <a:extLst>
                  <a:ext uri="{0D108BD9-81ED-4DB2-BD59-A6C34878D82A}">
                    <a16:rowId xmlns:a16="http://schemas.microsoft.com/office/drawing/2014/main" val="10006"/>
                  </a:ext>
                </a:extLst>
              </a:tr>
              <a:tr h="278130">
                <a:tc>
                  <a:txBody>
                    <a:bodyPr/>
                    <a:lstStyle/>
                    <a:p>
                      <a:r>
                        <a:rPr lang="en-US" sz="1100" b="1" dirty="0"/>
                        <a:t>Grip Strength</a:t>
                      </a:r>
                    </a:p>
                  </a:txBody>
                  <a:tcPr marL="68580" marR="68580" marT="34290" marB="34290"/>
                </a:tc>
                <a:tc>
                  <a:txBody>
                    <a:bodyPr/>
                    <a:lstStyle/>
                    <a:p>
                      <a:pPr algn="ctr"/>
                      <a:r>
                        <a:rPr lang="en-US" sz="1100" b="1" dirty="0"/>
                        <a:t>0.663</a:t>
                      </a:r>
                    </a:p>
                  </a:txBody>
                  <a:tcPr marL="68580" marR="68580" marT="34290" marB="34290"/>
                </a:tc>
                <a:tc>
                  <a:txBody>
                    <a:bodyPr/>
                    <a:lstStyle/>
                    <a:p>
                      <a:pPr algn="ctr"/>
                      <a:r>
                        <a:rPr lang="en-US" sz="1100" b="1" dirty="0"/>
                        <a:t>0.33</a:t>
                      </a:r>
                    </a:p>
                  </a:txBody>
                  <a:tcPr marL="68580" marR="68580" marT="34290" marB="34290"/>
                </a:tc>
                <a:tc>
                  <a:txBody>
                    <a:bodyPr/>
                    <a:lstStyle/>
                    <a:p>
                      <a:pPr algn="ctr"/>
                      <a:r>
                        <a:rPr lang="en-US" sz="1100" b="1" dirty="0"/>
                        <a:t>0.743</a:t>
                      </a:r>
                    </a:p>
                  </a:txBody>
                  <a:tcPr marL="68580" marR="68580" marT="34290" marB="34290"/>
                </a:tc>
                <a:tc>
                  <a:txBody>
                    <a:bodyPr/>
                    <a:lstStyle/>
                    <a:p>
                      <a:pPr algn="ctr"/>
                      <a:r>
                        <a:rPr lang="en-US" sz="1100" b="1" dirty="0"/>
                        <a:t>0.26</a:t>
                      </a:r>
                    </a:p>
                  </a:txBody>
                  <a:tcPr marL="68580" marR="68580" marT="34290" marB="34290"/>
                </a:tc>
                <a:extLst>
                  <a:ext uri="{0D108BD9-81ED-4DB2-BD59-A6C34878D82A}">
                    <a16:rowId xmlns:a16="http://schemas.microsoft.com/office/drawing/2014/main" val="10007"/>
                  </a:ext>
                </a:extLst>
              </a:tr>
              <a:tr h="278130">
                <a:tc>
                  <a:txBody>
                    <a:bodyPr/>
                    <a:lstStyle/>
                    <a:p>
                      <a:r>
                        <a:rPr lang="en-US" sz="1100" b="1" dirty="0"/>
                        <a:t>SPPB summary score</a:t>
                      </a:r>
                    </a:p>
                  </a:txBody>
                  <a:tcPr marL="68580" marR="68580" marT="34290" marB="34290"/>
                </a:tc>
                <a:tc>
                  <a:txBody>
                    <a:bodyPr/>
                    <a:lstStyle/>
                    <a:p>
                      <a:pPr algn="ctr"/>
                      <a:r>
                        <a:rPr lang="en-US" sz="1100" b="1" dirty="0"/>
                        <a:t>0.211</a:t>
                      </a:r>
                    </a:p>
                  </a:txBody>
                  <a:tcPr marL="68580" marR="68580" marT="34290" marB="34290"/>
                </a:tc>
                <a:tc>
                  <a:txBody>
                    <a:bodyPr/>
                    <a:lstStyle/>
                    <a:p>
                      <a:pPr algn="ctr"/>
                      <a:r>
                        <a:rPr lang="en-US" sz="1100" b="1" dirty="0"/>
                        <a:t>0.073</a:t>
                      </a:r>
                    </a:p>
                  </a:txBody>
                  <a:tcPr marL="68580" marR="68580" marT="34290" marB="34290"/>
                </a:tc>
                <a:tc>
                  <a:txBody>
                    <a:bodyPr/>
                    <a:lstStyle/>
                    <a:p>
                      <a:pPr algn="ctr"/>
                      <a:r>
                        <a:rPr lang="en-US" sz="1100" b="1" dirty="0"/>
                        <a:t>0.172</a:t>
                      </a:r>
                    </a:p>
                  </a:txBody>
                  <a:tcPr marL="68580" marR="68580" marT="34290" marB="34290"/>
                </a:tc>
                <a:tc>
                  <a:txBody>
                    <a:bodyPr/>
                    <a:lstStyle/>
                    <a:p>
                      <a:pPr algn="ctr"/>
                      <a:r>
                        <a:rPr lang="en-US" sz="1100" b="1" dirty="0"/>
                        <a:t>0.15</a:t>
                      </a:r>
                    </a:p>
                  </a:txBody>
                  <a:tcPr marL="68580" marR="68580" marT="34290" marB="34290"/>
                </a:tc>
                <a:extLst>
                  <a:ext uri="{0D108BD9-81ED-4DB2-BD59-A6C34878D82A}">
                    <a16:rowId xmlns:a16="http://schemas.microsoft.com/office/drawing/2014/main" val="10008"/>
                  </a:ext>
                </a:extLst>
              </a:tr>
              <a:tr h="278130">
                <a:tc>
                  <a:txBody>
                    <a:bodyPr/>
                    <a:lstStyle/>
                    <a:p>
                      <a:r>
                        <a:rPr lang="en-US" sz="1100" b="1" dirty="0"/>
                        <a:t>SF-36</a:t>
                      </a:r>
                      <a:r>
                        <a:rPr lang="en-US" sz="1100" b="1" baseline="0" dirty="0"/>
                        <a:t> Phys. </a:t>
                      </a:r>
                      <a:r>
                        <a:rPr lang="en-US" sz="1100" b="1" baseline="0" dirty="0" err="1"/>
                        <a:t>Fxn</a:t>
                      </a:r>
                      <a:r>
                        <a:rPr lang="en-US" sz="1100" b="1" baseline="0" dirty="0"/>
                        <a:t> Score</a:t>
                      </a:r>
                      <a:endParaRPr lang="en-US" sz="1100" b="1" dirty="0"/>
                    </a:p>
                  </a:txBody>
                  <a:tcPr marL="68580" marR="68580" marT="34290" marB="34290"/>
                </a:tc>
                <a:tc>
                  <a:txBody>
                    <a:bodyPr/>
                    <a:lstStyle/>
                    <a:p>
                      <a:pPr algn="ctr"/>
                      <a:r>
                        <a:rPr lang="en-US" sz="1100" b="1" dirty="0"/>
                        <a:t>4.38</a:t>
                      </a:r>
                    </a:p>
                  </a:txBody>
                  <a:tcPr marL="68580" marR="68580" marT="34290" marB="34290"/>
                </a:tc>
                <a:tc>
                  <a:txBody>
                    <a:bodyPr/>
                    <a:lstStyle/>
                    <a:p>
                      <a:pPr algn="ctr"/>
                      <a:r>
                        <a:rPr lang="en-US" sz="1100" b="1" dirty="0"/>
                        <a:t>0.009</a:t>
                      </a:r>
                    </a:p>
                  </a:txBody>
                  <a:tcPr marL="68580" marR="68580" marT="34290" marB="34290"/>
                </a:tc>
                <a:tc>
                  <a:txBody>
                    <a:bodyPr/>
                    <a:lstStyle/>
                    <a:p>
                      <a:pPr algn="ctr"/>
                      <a:r>
                        <a:rPr lang="en-US" sz="1100" b="1" dirty="0"/>
                        <a:t>3.07</a:t>
                      </a:r>
                    </a:p>
                  </a:txBody>
                  <a:tcPr marL="68580" marR="68580" marT="34290" marB="34290"/>
                </a:tc>
                <a:tc>
                  <a:txBody>
                    <a:bodyPr/>
                    <a:lstStyle/>
                    <a:p>
                      <a:pPr algn="ctr"/>
                      <a:r>
                        <a:rPr lang="en-US" sz="1100" b="1" dirty="0"/>
                        <a:t>0.045</a:t>
                      </a:r>
                    </a:p>
                  </a:txBody>
                  <a:tcPr marL="68580" marR="68580" marT="34290" marB="34290"/>
                </a:tc>
                <a:extLst>
                  <a:ext uri="{0D108BD9-81ED-4DB2-BD59-A6C34878D82A}">
                    <a16:rowId xmlns:a16="http://schemas.microsoft.com/office/drawing/2014/main" val="10009"/>
                  </a:ext>
                </a:extLst>
              </a:tr>
            </a:tbl>
          </a:graphicData>
        </a:graphic>
      </p:graphicFrame>
      <p:sp>
        <p:nvSpPr>
          <p:cNvPr id="5" name="TextBox 4"/>
          <p:cNvSpPr txBox="1"/>
          <p:nvPr/>
        </p:nvSpPr>
        <p:spPr>
          <a:xfrm>
            <a:off x="1371600" y="4229101"/>
            <a:ext cx="5567614" cy="507831"/>
          </a:xfrm>
          <a:prstGeom prst="rect">
            <a:avLst/>
          </a:prstGeom>
          <a:noFill/>
        </p:spPr>
        <p:txBody>
          <a:bodyPr wrap="none" rtlCol="0">
            <a:spAutoFit/>
          </a:bodyPr>
          <a:lstStyle/>
          <a:p>
            <a:r>
              <a:rPr lang="en-US" sz="1013" dirty="0"/>
              <a:t>*</a:t>
            </a:r>
            <a:r>
              <a:rPr lang="en-US" dirty="0"/>
              <a:t>Adjusted for age, arm, BMI, 8 comorbid conditions, and IL-6 level. </a:t>
            </a:r>
          </a:p>
          <a:p>
            <a:r>
              <a:rPr lang="en-US" dirty="0"/>
              <a:t>CD34</a:t>
            </a:r>
            <a:r>
              <a:rPr lang="en-US" baseline="30000" dirty="0"/>
              <a:t>+</a:t>
            </a:r>
            <a:r>
              <a:rPr lang="en-US" dirty="0"/>
              <a:t> cells were more tightly associated than CD133</a:t>
            </a:r>
            <a:r>
              <a:rPr lang="en-US" baseline="30000" dirty="0"/>
              <a:t>+</a:t>
            </a:r>
            <a:r>
              <a:rPr lang="en-US" dirty="0"/>
              <a:t> or ALDH</a:t>
            </a:r>
            <a:r>
              <a:rPr lang="en-US" baseline="30000" dirty="0"/>
              <a:t>br</a:t>
            </a:r>
            <a:r>
              <a:rPr lang="en-US" dirty="0"/>
              <a:t> cells</a:t>
            </a:r>
          </a:p>
        </p:txBody>
      </p:sp>
      <p:sp>
        <p:nvSpPr>
          <p:cNvPr id="6" name="Text Box 5"/>
          <p:cNvSpPr txBox="1">
            <a:spLocks noChangeArrowheads="1"/>
          </p:cNvSpPr>
          <p:nvPr/>
        </p:nvSpPr>
        <p:spPr bwMode="auto">
          <a:xfrm>
            <a:off x="4343025" y="4743451"/>
            <a:ext cx="3737113" cy="276999"/>
          </a:xfrm>
          <a:prstGeom prst="rect">
            <a:avLst/>
          </a:prstGeom>
          <a:noFill/>
          <a:ln w="9525">
            <a:noFill/>
            <a:miter lim="800000"/>
            <a:headEnd/>
            <a:tailEnd/>
          </a:ln>
          <a:effectLst/>
        </p:spPr>
        <p:txBody>
          <a:bodyPr wrap="none">
            <a:prstTxWarp prst="textNoShape">
              <a:avLst/>
            </a:prstTxWarp>
            <a:spAutoFit/>
          </a:bodyPr>
          <a:lstStyle/>
          <a:p>
            <a:r>
              <a:rPr lang="en-US" sz="1200" i="1" dirty="0">
                <a:solidFill>
                  <a:srgbClr val="003698"/>
                </a:solidFill>
                <a:latin typeface="Tahoma" pitchFamily="-112" charset="0"/>
              </a:rPr>
              <a:t>Povsic et al. J. </a:t>
            </a:r>
            <a:r>
              <a:rPr lang="en-US" sz="1200" i="1" dirty="0" err="1">
                <a:solidFill>
                  <a:srgbClr val="003698"/>
                </a:solidFill>
                <a:latin typeface="Tahoma" pitchFamily="-112" charset="0"/>
              </a:rPr>
              <a:t>Geron</a:t>
            </a:r>
            <a:r>
              <a:rPr lang="en-US" sz="1200" i="1" dirty="0">
                <a:solidFill>
                  <a:srgbClr val="003698"/>
                </a:solidFill>
                <a:latin typeface="Tahoma" pitchFamily="-112" charset="0"/>
              </a:rPr>
              <a:t>. Med. Sci. </a:t>
            </a:r>
            <a:r>
              <a:rPr lang="en-US" sz="1200" b="1" dirty="0"/>
              <a:t>2013</a:t>
            </a:r>
            <a:r>
              <a:rPr lang="en-US" sz="1200" dirty="0"/>
              <a:t>,16:1559-1566 </a:t>
            </a:r>
            <a:endParaRPr lang="en-US" sz="1200" i="1" dirty="0">
              <a:solidFill>
                <a:srgbClr val="003698"/>
              </a:solidFill>
              <a:latin typeface="Tahoma" pitchFamily="-112" charset="0"/>
            </a:endParaRPr>
          </a:p>
        </p:txBody>
      </p:sp>
      <p:sp>
        <p:nvSpPr>
          <p:cNvPr id="3" name="Rounded Rectangle 2">
            <a:extLst>
              <a:ext uri="{FF2B5EF4-FFF2-40B4-BE49-F238E27FC236}">
                <a16:creationId xmlns:a16="http://schemas.microsoft.com/office/drawing/2014/main" id="{07D394D1-CBD5-9246-9A02-0E018292CDFB}"/>
              </a:ext>
            </a:extLst>
          </p:cNvPr>
          <p:cNvSpPr/>
          <p:nvPr/>
        </p:nvSpPr>
        <p:spPr bwMode="auto">
          <a:xfrm>
            <a:off x="1371600" y="1700613"/>
            <a:ext cx="6400800" cy="880217"/>
          </a:xfrm>
          <a:prstGeom prst="roundRect">
            <a:avLst/>
          </a:prstGeom>
          <a:noFill/>
          <a:ln w="4445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7" name="Rounded Rectangle 6">
            <a:extLst>
              <a:ext uri="{FF2B5EF4-FFF2-40B4-BE49-F238E27FC236}">
                <a16:creationId xmlns:a16="http://schemas.microsoft.com/office/drawing/2014/main" id="{DE2E3FDB-DEF6-6543-A29E-76208403AFD8}"/>
              </a:ext>
            </a:extLst>
          </p:cNvPr>
          <p:cNvSpPr/>
          <p:nvPr/>
        </p:nvSpPr>
        <p:spPr bwMode="auto">
          <a:xfrm>
            <a:off x="1371600" y="3680460"/>
            <a:ext cx="6400800" cy="288459"/>
          </a:xfrm>
          <a:prstGeom prst="roundRect">
            <a:avLst/>
          </a:prstGeom>
          <a:noFill/>
          <a:ln w="44450"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113316791"/>
      </p:ext>
    </p:extLst>
  </p:cSld>
  <p:clrMapOvr>
    <a:masterClrMapping/>
  </p:clrMapOvr>
  <mc:AlternateContent xmlns:mc="http://schemas.openxmlformats.org/markup-compatibility/2006" xmlns:p14="http://schemas.microsoft.com/office/powerpoint/2010/main">
    <mc:Choice Requires="p14">
      <p:transition spd="slow" p14:dur="2000" advTm="56170"/>
    </mc:Choice>
    <mc:Fallback xmlns="">
      <p:transition xmlns:p14="http://schemas.microsoft.com/office/powerpoint/2010/main" spd="slow" advTm="56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675" y="220980"/>
            <a:ext cx="5200650" cy="857250"/>
          </a:xfrm>
        </p:spPr>
        <p:txBody>
          <a:bodyPr/>
          <a:lstStyle/>
          <a:p>
            <a:r>
              <a:rPr lang="en-US" sz="1800" dirty="0"/>
              <a:t>CD34</a:t>
            </a:r>
            <a:r>
              <a:rPr lang="en-US" sz="1800" baseline="30000" dirty="0"/>
              <a:t>+</a:t>
            </a:r>
            <a:r>
              <a:rPr lang="en-US" sz="1800" dirty="0"/>
              <a:t> Cells Predict Future Physical Function</a:t>
            </a:r>
          </a:p>
        </p:txBody>
      </p:sp>
      <p:sp>
        <p:nvSpPr>
          <p:cNvPr id="5" name="TextBox 4"/>
          <p:cNvSpPr txBox="1"/>
          <p:nvPr/>
        </p:nvSpPr>
        <p:spPr>
          <a:xfrm>
            <a:off x="1371600" y="4740102"/>
            <a:ext cx="4735592" cy="276999"/>
          </a:xfrm>
          <a:prstGeom prst="rect">
            <a:avLst/>
          </a:prstGeom>
          <a:noFill/>
        </p:spPr>
        <p:txBody>
          <a:bodyPr wrap="none" rtlCol="0">
            <a:spAutoFit/>
          </a:bodyPr>
          <a:lstStyle/>
          <a:p>
            <a:r>
              <a:rPr lang="en-US" sz="1013" dirty="0"/>
              <a:t>*</a:t>
            </a:r>
            <a:r>
              <a:rPr lang="en-US" sz="1200" dirty="0"/>
              <a:t>Adjusted for age, arm, BMI, 8 comorbid conditions, and IL-6 level. </a:t>
            </a:r>
          </a:p>
        </p:txBody>
      </p:sp>
      <p:graphicFrame>
        <p:nvGraphicFramePr>
          <p:cNvPr id="6" name="Content Placeholder 3"/>
          <p:cNvGraphicFramePr>
            <a:graphicFrameLocks/>
          </p:cNvGraphicFramePr>
          <p:nvPr>
            <p:extLst>
              <p:ext uri="{D42A27DB-BD31-4B8C-83A1-F6EECF244321}">
                <p14:modId xmlns:p14="http://schemas.microsoft.com/office/powerpoint/2010/main" val="754189406"/>
              </p:ext>
            </p:extLst>
          </p:nvPr>
        </p:nvGraphicFramePr>
        <p:xfrm>
          <a:off x="1451610" y="846282"/>
          <a:ext cx="6400800" cy="389382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tblGrid>
              <a:tr h="278130">
                <a:tc>
                  <a:txBody>
                    <a:bodyPr/>
                    <a:lstStyle/>
                    <a:p>
                      <a:endParaRPr lang="en-US" sz="1100" b="1" dirty="0"/>
                    </a:p>
                  </a:txBody>
                  <a:tcPr marL="68580" marR="68580" marT="34290" marB="34290"/>
                </a:tc>
                <a:tc gridSpan="2">
                  <a:txBody>
                    <a:bodyPr/>
                    <a:lstStyle/>
                    <a:p>
                      <a:pPr algn="ctr"/>
                      <a:r>
                        <a:rPr lang="en-US" sz="1100" b="1" dirty="0">
                          <a:solidFill>
                            <a:schemeClr val="tx1"/>
                          </a:solidFill>
                        </a:rPr>
                        <a:t>Unadjusted</a:t>
                      </a:r>
                    </a:p>
                  </a:txBody>
                  <a:tcPr marL="68580" marR="68580" marT="34290" marB="34290"/>
                </a:tc>
                <a:tc hMerge="1">
                  <a:txBody>
                    <a:bodyPr/>
                    <a:lstStyle/>
                    <a:p>
                      <a:endParaRPr lang="en-US" dirty="0"/>
                    </a:p>
                  </a:txBody>
                  <a:tcPr/>
                </a:tc>
                <a:tc gridSpan="2">
                  <a:txBody>
                    <a:bodyPr/>
                    <a:lstStyle/>
                    <a:p>
                      <a:pPr algn="ctr"/>
                      <a:r>
                        <a:rPr lang="en-US" sz="1100" b="1" dirty="0">
                          <a:solidFill>
                            <a:schemeClr val="tx1"/>
                          </a:solidFill>
                        </a:rPr>
                        <a:t>Adjusted*</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278130">
                <a:tc>
                  <a:txBody>
                    <a:bodyPr/>
                    <a:lstStyle/>
                    <a:p>
                      <a:endParaRPr lang="en-US" sz="1100" b="1" dirty="0"/>
                    </a:p>
                  </a:txBody>
                  <a:tcPr marL="68580" marR="68580" marT="34290" marB="34290"/>
                </a:tc>
                <a:tc>
                  <a:txBody>
                    <a:bodyPr/>
                    <a:lstStyle/>
                    <a:p>
                      <a:pPr algn="ctr"/>
                      <a:r>
                        <a:rPr lang="en-US" sz="1100" b="1" dirty="0"/>
                        <a:t>Estimate</a:t>
                      </a:r>
                    </a:p>
                  </a:txBody>
                  <a:tcPr marL="68580" marR="68580" marT="34290" marB="34290"/>
                </a:tc>
                <a:tc>
                  <a:txBody>
                    <a:bodyPr/>
                    <a:lstStyle/>
                    <a:p>
                      <a:pPr algn="ctr"/>
                      <a:r>
                        <a:rPr lang="en-US" sz="1100" b="1" dirty="0"/>
                        <a:t>p-value</a:t>
                      </a:r>
                    </a:p>
                  </a:txBody>
                  <a:tcPr marL="68580" marR="68580" marT="34290" marB="34290"/>
                </a:tc>
                <a:tc>
                  <a:txBody>
                    <a:bodyPr/>
                    <a:lstStyle/>
                    <a:p>
                      <a:pPr algn="ctr"/>
                      <a:r>
                        <a:rPr lang="en-US" sz="1100" b="1" dirty="0"/>
                        <a:t>Estimate</a:t>
                      </a:r>
                    </a:p>
                  </a:txBody>
                  <a:tcPr marL="68580" marR="68580" marT="34290" marB="34290"/>
                </a:tc>
                <a:tc>
                  <a:txBody>
                    <a:bodyPr/>
                    <a:lstStyle/>
                    <a:p>
                      <a:pPr algn="ctr"/>
                      <a:r>
                        <a:rPr lang="en-US" sz="1100" b="1" dirty="0"/>
                        <a:t>p-value</a:t>
                      </a:r>
                    </a:p>
                  </a:txBody>
                  <a:tcPr marL="68580" marR="68580" marT="34290" marB="34290"/>
                </a:tc>
                <a:extLst>
                  <a:ext uri="{0D108BD9-81ED-4DB2-BD59-A6C34878D82A}">
                    <a16:rowId xmlns:a16="http://schemas.microsoft.com/office/drawing/2014/main" val="10001"/>
                  </a:ext>
                </a:extLst>
              </a:tr>
              <a:tr h="278130">
                <a:tc>
                  <a:txBody>
                    <a:bodyPr/>
                    <a:lstStyle/>
                    <a:p>
                      <a:r>
                        <a:rPr lang="en-US" sz="1100" b="1" dirty="0"/>
                        <a:t>3-month</a:t>
                      </a:r>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extLst>
                  <a:ext uri="{0D108BD9-81ED-4DB2-BD59-A6C34878D82A}">
                    <a16:rowId xmlns:a16="http://schemas.microsoft.com/office/drawing/2014/main" val="10002"/>
                  </a:ext>
                </a:extLst>
              </a:tr>
              <a:tr h="278130">
                <a:tc>
                  <a:txBody>
                    <a:bodyPr/>
                    <a:lstStyle/>
                    <a:p>
                      <a:pPr algn="r"/>
                      <a:r>
                        <a:rPr lang="en-US" sz="1100" b="1" dirty="0"/>
                        <a:t>Usual Gait Speed</a:t>
                      </a:r>
                    </a:p>
                  </a:txBody>
                  <a:tcPr marL="68580" marR="68580" marT="34290" marB="34290"/>
                </a:tc>
                <a:tc>
                  <a:txBody>
                    <a:bodyPr/>
                    <a:lstStyle/>
                    <a:p>
                      <a:pPr algn="ctr"/>
                      <a:r>
                        <a:rPr lang="en-US" sz="1100" b="1" dirty="0"/>
                        <a:t>0.073</a:t>
                      </a:r>
                    </a:p>
                  </a:txBody>
                  <a:tcPr marL="68580" marR="68580" marT="34290" marB="34290"/>
                </a:tc>
                <a:tc>
                  <a:txBody>
                    <a:bodyPr/>
                    <a:lstStyle/>
                    <a:p>
                      <a:pPr algn="ctr"/>
                      <a:r>
                        <a:rPr lang="en-US" sz="1100" b="1" dirty="0"/>
                        <a:t>0.002</a:t>
                      </a:r>
                    </a:p>
                  </a:txBody>
                  <a:tcPr marL="68580" marR="68580" marT="34290" marB="34290"/>
                </a:tc>
                <a:tc>
                  <a:txBody>
                    <a:bodyPr/>
                    <a:lstStyle/>
                    <a:p>
                      <a:pPr algn="ctr"/>
                      <a:r>
                        <a:rPr lang="en-US" sz="1100" b="1" dirty="0"/>
                        <a:t>0.065</a:t>
                      </a:r>
                    </a:p>
                  </a:txBody>
                  <a:tcPr marL="68580" marR="68580" marT="34290" marB="34290"/>
                </a:tc>
                <a:tc>
                  <a:txBody>
                    <a:bodyPr/>
                    <a:lstStyle/>
                    <a:p>
                      <a:pPr algn="ctr"/>
                      <a:r>
                        <a:rPr lang="en-US" sz="1100" b="1" dirty="0"/>
                        <a:t>0.003</a:t>
                      </a:r>
                    </a:p>
                  </a:txBody>
                  <a:tcPr marL="68580" marR="68580" marT="34290" marB="34290"/>
                </a:tc>
                <a:extLst>
                  <a:ext uri="{0D108BD9-81ED-4DB2-BD59-A6C34878D82A}">
                    <a16:rowId xmlns:a16="http://schemas.microsoft.com/office/drawing/2014/main" val="10003"/>
                  </a:ext>
                </a:extLst>
              </a:tr>
              <a:tr h="278130">
                <a:tc>
                  <a:txBody>
                    <a:bodyPr/>
                    <a:lstStyle/>
                    <a:p>
                      <a:pPr algn="r"/>
                      <a:r>
                        <a:rPr lang="en-US" sz="1100" b="1" dirty="0"/>
                        <a:t>Rapid Gait Speed</a:t>
                      </a:r>
                    </a:p>
                  </a:txBody>
                  <a:tcPr marL="68580" marR="68580" marT="34290" marB="34290"/>
                </a:tc>
                <a:tc>
                  <a:txBody>
                    <a:bodyPr/>
                    <a:lstStyle/>
                    <a:p>
                      <a:pPr algn="ctr"/>
                      <a:r>
                        <a:rPr lang="en-US" sz="1100" b="1" dirty="0"/>
                        <a:t>0.101</a:t>
                      </a:r>
                    </a:p>
                  </a:txBody>
                  <a:tcPr marL="68580" marR="68580" marT="34290" marB="34290"/>
                </a:tc>
                <a:tc>
                  <a:txBody>
                    <a:bodyPr/>
                    <a:lstStyle/>
                    <a:p>
                      <a:pPr algn="ctr"/>
                      <a:r>
                        <a:rPr lang="en-US" sz="1100" b="1" dirty="0"/>
                        <a:t>0.006</a:t>
                      </a:r>
                    </a:p>
                  </a:txBody>
                  <a:tcPr marL="68580" marR="68580" marT="34290" marB="34290"/>
                </a:tc>
                <a:tc>
                  <a:txBody>
                    <a:bodyPr/>
                    <a:lstStyle/>
                    <a:p>
                      <a:pPr algn="ctr"/>
                      <a:r>
                        <a:rPr lang="en-US" sz="1100" b="1" dirty="0"/>
                        <a:t>0.086</a:t>
                      </a:r>
                    </a:p>
                  </a:txBody>
                  <a:tcPr marL="68580" marR="68580" marT="34290" marB="34290"/>
                </a:tc>
                <a:tc>
                  <a:txBody>
                    <a:bodyPr/>
                    <a:lstStyle/>
                    <a:p>
                      <a:pPr algn="ctr"/>
                      <a:r>
                        <a:rPr lang="en-US" sz="1100" b="1" dirty="0"/>
                        <a:t>0.014</a:t>
                      </a:r>
                    </a:p>
                  </a:txBody>
                  <a:tcPr marL="68580" marR="68580" marT="34290" marB="34290"/>
                </a:tc>
                <a:extLst>
                  <a:ext uri="{0D108BD9-81ED-4DB2-BD59-A6C34878D82A}">
                    <a16:rowId xmlns:a16="http://schemas.microsoft.com/office/drawing/2014/main" val="10004"/>
                  </a:ext>
                </a:extLst>
              </a:tr>
              <a:tr h="278130">
                <a:tc>
                  <a:txBody>
                    <a:bodyPr/>
                    <a:lstStyle/>
                    <a:p>
                      <a:pPr algn="r"/>
                      <a:r>
                        <a:rPr lang="en-US" sz="1100" b="1" dirty="0"/>
                        <a:t>6MWD</a:t>
                      </a:r>
                    </a:p>
                  </a:txBody>
                  <a:tcPr marL="68580" marR="68580" marT="34290" marB="34290"/>
                </a:tc>
                <a:tc>
                  <a:txBody>
                    <a:bodyPr/>
                    <a:lstStyle/>
                    <a:p>
                      <a:pPr algn="ctr"/>
                      <a:r>
                        <a:rPr lang="en-US" sz="1100" b="1" dirty="0"/>
                        <a:t>74.4</a:t>
                      </a:r>
                    </a:p>
                  </a:txBody>
                  <a:tcPr marL="68580" marR="68580" marT="34290" marB="34290"/>
                </a:tc>
                <a:tc>
                  <a:txBody>
                    <a:bodyPr/>
                    <a:lstStyle/>
                    <a:p>
                      <a:pPr algn="ctr"/>
                      <a:r>
                        <a:rPr lang="en-US" sz="1100" b="1" dirty="0"/>
                        <a:t>0.027</a:t>
                      </a:r>
                    </a:p>
                  </a:txBody>
                  <a:tcPr marL="68580" marR="68580" marT="34290" marB="34290"/>
                </a:tc>
                <a:tc>
                  <a:txBody>
                    <a:bodyPr/>
                    <a:lstStyle/>
                    <a:p>
                      <a:pPr algn="ctr"/>
                      <a:r>
                        <a:rPr lang="en-US" sz="1100" b="1" dirty="0"/>
                        <a:t>59.6</a:t>
                      </a:r>
                    </a:p>
                  </a:txBody>
                  <a:tcPr marL="68580" marR="68580" marT="34290" marB="34290"/>
                </a:tc>
                <a:tc>
                  <a:txBody>
                    <a:bodyPr/>
                    <a:lstStyle/>
                    <a:p>
                      <a:pPr algn="ctr"/>
                      <a:r>
                        <a:rPr lang="en-US" sz="1100" b="1" dirty="0"/>
                        <a:t>0.036</a:t>
                      </a:r>
                    </a:p>
                  </a:txBody>
                  <a:tcPr marL="68580" marR="68580" marT="34290" marB="34290"/>
                </a:tc>
                <a:extLst>
                  <a:ext uri="{0D108BD9-81ED-4DB2-BD59-A6C34878D82A}">
                    <a16:rowId xmlns:a16="http://schemas.microsoft.com/office/drawing/2014/main" val="10005"/>
                  </a:ext>
                </a:extLst>
              </a:tr>
              <a:tr h="278130">
                <a:tc>
                  <a:txBody>
                    <a:bodyPr/>
                    <a:lstStyle/>
                    <a:p>
                      <a:r>
                        <a:rPr lang="en-US" sz="1100" b="1" dirty="0"/>
                        <a:t>12-month</a:t>
                      </a:r>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extLst>
                  <a:ext uri="{0D108BD9-81ED-4DB2-BD59-A6C34878D82A}">
                    <a16:rowId xmlns:a16="http://schemas.microsoft.com/office/drawing/2014/main" val="10006"/>
                  </a:ext>
                </a:extLst>
              </a:tr>
              <a:tr h="278130">
                <a:tc>
                  <a:txBody>
                    <a:bodyPr/>
                    <a:lstStyle/>
                    <a:p>
                      <a:pPr algn="r"/>
                      <a:r>
                        <a:rPr lang="en-US" sz="1100" b="1" dirty="0"/>
                        <a:t>Usual Gait Speed</a:t>
                      </a:r>
                    </a:p>
                  </a:txBody>
                  <a:tcPr marL="68580" marR="68580" marT="34290" marB="34290"/>
                </a:tc>
                <a:tc>
                  <a:txBody>
                    <a:bodyPr/>
                    <a:lstStyle/>
                    <a:p>
                      <a:pPr algn="ctr"/>
                      <a:r>
                        <a:rPr lang="en-US" sz="1100" b="1" dirty="0"/>
                        <a:t>0.057</a:t>
                      </a:r>
                    </a:p>
                  </a:txBody>
                  <a:tcPr marL="68580" marR="68580" marT="34290" marB="34290"/>
                </a:tc>
                <a:tc>
                  <a:txBody>
                    <a:bodyPr/>
                    <a:lstStyle/>
                    <a:p>
                      <a:pPr algn="ctr"/>
                      <a:r>
                        <a:rPr lang="en-US" sz="1100" b="1" dirty="0"/>
                        <a:t>0.032</a:t>
                      </a:r>
                    </a:p>
                  </a:txBody>
                  <a:tcPr marL="68580" marR="68580" marT="34290" marB="34290"/>
                </a:tc>
                <a:tc>
                  <a:txBody>
                    <a:bodyPr/>
                    <a:lstStyle/>
                    <a:p>
                      <a:pPr algn="ctr"/>
                      <a:r>
                        <a:rPr lang="en-US" sz="1100" b="1" dirty="0"/>
                        <a:t>0.041</a:t>
                      </a:r>
                    </a:p>
                  </a:txBody>
                  <a:tcPr marL="68580" marR="68580" marT="34290" marB="34290"/>
                </a:tc>
                <a:tc>
                  <a:txBody>
                    <a:bodyPr/>
                    <a:lstStyle/>
                    <a:p>
                      <a:pPr algn="ctr"/>
                      <a:r>
                        <a:rPr lang="en-US" sz="1100" b="1" dirty="0"/>
                        <a:t>0.087</a:t>
                      </a:r>
                    </a:p>
                  </a:txBody>
                  <a:tcPr marL="68580" marR="68580" marT="34290" marB="34290"/>
                </a:tc>
                <a:extLst>
                  <a:ext uri="{0D108BD9-81ED-4DB2-BD59-A6C34878D82A}">
                    <a16:rowId xmlns:a16="http://schemas.microsoft.com/office/drawing/2014/main" val="10007"/>
                  </a:ext>
                </a:extLst>
              </a:tr>
              <a:tr h="278130">
                <a:tc>
                  <a:txBody>
                    <a:bodyPr/>
                    <a:lstStyle/>
                    <a:p>
                      <a:pPr algn="r"/>
                      <a:r>
                        <a:rPr lang="en-US" sz="1100" b="1" dirty="0"/>
                        <a:t>Rapid Gait Speed</a:t>
                      </a:r>
                    </a:p>
                  </a:txBody>
                  <a:tcPr marL="68580" marR="68580" marT="34290" marB="34290"/>
                </a:tc>
                <a:tc>
                  <a:txBody>
                    <a:bodyPr/>
                    <a:lstStyle/>
                    <a:p>
                      <a:pPr algn="ctr"/>
                      <a:r>
                        <a:rPr lang="en-US" sz="1100" b="1" dirty="0"/>
                        <a:t>0.141</a:t>
                      </a:r>
                    </a:p>
                  </a:txBody>
                  <a:tcPr marL="68580" marR="68580" marT="34290" marB="34290"/>
                </a:tc>
                <a:tc>
                  <a:txBody>
                    <a:bodyPr/>
                    <a:lstStyle/>
                    <a:p>
                      <a:pPr algn="ctr"/>
                      <a:r>
                        <a:rPr lang="en-US" sz="1100" b="1" dirty="0"/>
                        <a:t>0.001</a:t>
                      </a:r>
                    </a:p>
                  </a:txBody>
                  <a:tcPr marL="68580" marR="68580" marT="34290" marB="34290"/>
                </a:tc>
                <a:tc>
                  <a:txBody>
                    <a:bodyPr/>
                    <a:lstStyle/>
                    <a:p>
                      <a:pPr algn="ctr"/>
                      <a:r>
                        <a:rPr lang="en-US" sz="1100" b="1" dirty="0"/>
                        <a:t>0.126</a:t>
                      </a:r>
                    </a:p>
                  </a:txBody>
                  <a:tcPr marL="68580" marR="68580" marT="34290" marB="34290"/>
                </a:tc>
                <a:tc>
                  <a:txBody>
                    <a:bodyPr/>
                    <a:lstStyle/>
                    <a:p>
                      <a:pPr algn="ctr"/>
                      <a:r>
                        <a:rPr lang="en-US" sz="1100" b="1" dirty="0"/>
                        <a:t>0.003</a:t>
                      </a:r>
                    </a:p>
                  </a:txBody>
                  <a:tcPr marL="68580" marR="68580" marT="34290" marB="34290"/>
                </a:tc>
                <a:extLst>
                  <a:ext uri="{0D108BD9-81ED-4DB2-BD59-A6C34878D82A}">
                    <a16:rowId xmlns:a16="http://schemas.microsoft.com/office/drawing/2014/main" val="10008"/>
                  </a:ext>
                </a:extLst>
              </a:tr>
              <a:tr h="278130">
                <a:tc>
                  <a:txBody>
                    <a:bodyPr/>
                    <a:lstStyle/>
                    <a:p>
                      <a:pPr algn="r"/>
                      <a:r>
                        <a:rPr lang="en-US" sz="1100" b="1" dirty="0"/>
                        <a:t>6MWD</a:t>
                      </a:r>
                    </a:p>
                  </a:txBody>
                  <a:tcPr marL="68580" marR="68580" marT="34290" marB="34290"/>
                </a:tc>
                <a:tc>
                  <a:txBody>
                    <a:bodyPr/>
                    <a:lstStyle/>
                    <a:p>
                      <a:pPr algn="ctr"/>
                      <a:r>
                        <a:rPr lang="en-US" sz="1100" b="1" dirty="0"/>
                        <a:t>100.3</a:t>
                      </a:r>
                    </a:p>
                  </a:txBody>
                  <a:tcPr marL="68580" marR="68580" marT="34290" marB="34290"/>
                </a:tc>
                <a:tc>
                  <a:txBody>
                    <a:bodyPr/>
                    <a:lstStyle/>
                    <a:p>
                      <a:pPr algn="ctr"/>
                      <a:r>
                        <a:rPr lang="en-US" sz="1100" b="1" dirty="0"/>
                        <a:t>0.023</a:t>
                      </a:r>
                    </a:p>
                  </a:txBody>
                  <a:tcPr marL="68580" marR="68580" marT="34290" marB="34290"/>
                </a:tc>
                <a:tc>
                  <a:txBody>
                    <a:bodyPr/>
                    <a:lstStyle/>
                    <a:p>
                      <a:pPr algn="ctr"/>
                      <a:r>
                        <a:rPr lang="en-US" sz="1100" b="1" dirty="0"/>
                        <a:t>701</a:t>
                      </a:r>
                    </a:p>
                  </a:txBody>
                  <a:tcPr marL="68580" marR="68580" marT="34290" marB="34290"/>
                </a:tc>
                <a:tc>
                  <a:txBody>
                    <a:bodyPr/>
                    <a:lstStyle/>
                    <a:p>
                      <a:pPr algn="ctr"/>
                      <a:r>
                        <a:rPr lang="en-US" sz="1100" b="1" dirty="0"/>
                        <a:t>0.028</a:t>
                      </a:r>
                    </a:p>
                  </a:txBody>
                  <a:tcPr marL="68580" marR="68580" marT="34290" marB="34290"/>
                </a:tc>
                <a:extLst>
                  <a:ext uri="{0D108BD9-81ED-4DB2-BD59-A6C34878D82A}">
                    <a16:rowId xmlns:a16="http://schemas.microsoft.com/office/drawing/2014/main" val="10009"/>
                  </a:ext>
                </a:extLst>
              </a:tr>
              <a:tr h="278130">
                <a:tc>
                  <a:txBody>
                    <a:bodyPr/>
                    <a:lstStyle/>
                    <a:p>
                      <a:r>
                        <a:rPr lang="en-US" sz="1100" b="1" dirty="0"/>
                        <a:t>Change</a:t>
                      </a:r>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tc>
                  <a:txBody>
                    <a:bodyPr/>
                    <a:lstStyle/>
                    <a:p>
                      <a:pPr algn="ctr"/>
                      <a:endParaRPr lang="en-US" sz="1100" b="1" dirty="0"/>
                    </a:p>
                  </a:txBody>
                  <a:tcPr marL="68580" marR="68580" marT="34290" marB="34290"/>
                </a:tc>
                <a:extLst>
                  <a:ext uri="{0D108BD9-81ED-4DB2-BD59-A6C34878D82A}">
                    <a16:rowId xmlns:a16="http://schemas.microsoft.com/office/drawing/2014/main" val="10010"/>
                  </a:ext>
                </a:extLst>
              </a:tr>
              <a:tr h="278130">
                <a:tc>
                  <a:txBody>
                    <a:bodyPr/>
                    <a:lstStyle/>
                    <a:p>
                      <a:pPr algn="r"/>
                      <a:r>
                        <a:rPr lang="en-US" sz="1100" b="1" dirty="0"/>
                        <a:t>Usual Gait Speed</a:t>
                      </a:r>
                    </a:p>
                  </a:txBody>
                  <a:tcPr marL="68580" marR="68580" marT="34290" marB="34290"/>
                </a:tc>
                <a:tc>
                  <a:txBody>
                    <a:bodyPr/>
                    <a:lstStyle/>
                    <a:p>
                      <a:pPr algn="ctr"/>
                      <a:r>
                        <a:rPr lang="en-US" sz="1100" b="1" dirty="0"/>
                        <a:t>0.026</a:t>
                      </a:r>
                    </a:p>
                  </a:txBody>
                  <a:tcPr marL="68580" marR="68580" marT="34290" marB="34290"/>
                </a:tc>
                <a:tc>
                  <a:txBody>
                    <a:bodyPr/>
                    <a:lstStyle/>
                    <a:p>
                      <a:pPr algn="ctr"/>
                      <a:r>
                        <a:rPr lang="en-US" sz="1100" b="1" dirty="0"/>
                        <a:t>0.035</a:t>
                      </a:r>
                    </a:p>
                  </a:txBody>
                  <a:tcPr marL="68580" marR="68580" marT="34290" marB="34290"/>
                </a:tc>
                <a:tc>
                  <a:txBody>
                    <a:bodyPr/>
                    <a:lstStyle/>
                    <a:p>
                      <a:pPr algn="ctr"/>
                      <a:r>
                        <a:rPr lang="en-US" sz="1100" b="1" dirty="0"/>
                        <a:t>0.025</a:t>
                      </a:r>
                    </a:p>
                  </a:txBody>
                  <a:tcPr marL="68580" marR="68580" marT="34290" marB="34290"/>
                </a:tc>
                <a:tc>
                  <a:txBody>
                    <a:bodyPr/>
                    <a:lstStyle/>
                    <a:p>
                      <a:pPr algn="ctr"/>
                      <a:r>
                        <a:rPr lang="en-US" sz="1100" b="1" dirty="0"/>
                        <a:t>0.034</a:t>
                      </a:r>
                    </a:p>
                  </a:txBody>
                  <a:tcPr marL="68580" marR="68580" marT="34290" marB="34290"/>
                </a:tc>
                <a:extLst>
                  <a:ext uri="{0D108BD9-81ED-4DB2-BD59-A6C34878D82A}">
                    <a16:rowId xmlns:a16="http://schemas.microsoft.com/office/drawing/2014/main" val="10011"/>
                  </a:ext>
                </a:extLst>
              </a:tr>
              <a:tr h="278130">
                <a:tc>
                  <a:txBody>
                    <a:bodyPr/>
                    <a:lstStyle/>
                    <a:p>
                      <a:pPr algn="r"/>
                      <a:r>
                        <a:rPr lang="en-US" sz="1100" b="1" dirty="0"/>
                        <a:t>Rapid Gait Speed</a:t>
                      </a:r>
                    </a:p>
                  </a:txBody>
                  <a:tcPr marL="68580" marR="68580" marT="34290" marB="34290"/>
                </a:tc>
                <a:tc>
                  <a:txBody>
                    <a:bodyPr/>
                    <a:lstStyle/>
                    <a:p>
                      <a:pPr algn="ctr"/>
                      <a:r>
                        <a:rPr lang="en-US" sz="1100" b="1" dirty="0"/>
                        <a:t>0.056</a:t>
                      </a:r>
                    </a:p>
                  </a:txBody>
                  <a:tcPr marL="68580" marR="68580" marT="34290" marB="34290"/>
                </a:tc>
                <a:tc>
                  <a:txBody>
                    <a:bodyPr/>
                    <a:lstStyle/>
                    <a:p>
                      <a:pPr algn="ctr"/>
                      <a:r>
                        <a:rPr lang="en-US" sz="1100" b="1" dirty="0"/>
                        <a:t>0.007</a:t>
                      </a:r>
                    </a:p>
                  </a:txBody>
                  <a:tcPr marL="68580" marR="68580" marT="34290" marB="34290"/>
                </a:tc>
                <a:tc>
                  <a:txBody>
                    <a:bodyPr/>
                    <a:lstStyle/>
                    <a:p>
                      <a:pPr algn="ctr"/>
                      <a:r>
                        <a:rPr lang="en-US" sz="1100" b="1" dirty="0"/>
                        <a:t>0.056</a:t>
                      </a:r>
                    </a:p>
                  </a:txBody>
                  <a:tcPr marL="68580" marR="68580" marT="34290" marB="34290"/>
                </a:tc>
                <a:tc>
                  <a:txBody>
                    <a:bodyPr/>
                    <a:lstStyle/>
                    <a:p>
                      <a:pPr algn="ctr"/>
                      <a:r>
                        <a:rPr lang="en-US" sz="1100" b="1" dirty="0"/>
                        <a:t>0.006</a:t>
                      </a:r>
                    </a:p>
                  </a:txBody>
                  <a:tcPr marL="68580" marR="68580" marT="34290" marB="34290"/>
                </a:tc>
                <a:extLst>
                  <a:ext uri="{0D108BD9-81ED-4DB2-BD59-A6C34878D82A}">
                    <a16:rowId xmlns:a16="http://schemas.microsoft.com/office/drawing/2014/main" val="10012"/>
                  </a:ext>
                </a:extLst>
              </a:tr>
              <a:tr h="278130">
                <a:tc>
                  <a:txBody>
                    <a:bodyPr/>
                    <a:lstStyle/>
                    <a:p>
                      <a:pPr algn="r"/>
                      <a:r>
                        <a:rPr lang="en-US" sz="1100" b="1" dirty="0"/>
                        <a:t>6MWD</a:t>
                      </a:r>
                    </a:p>
                  </a:txBody>
                  <a:tcPr marL="68580" marR="68580" marT="34290" marB="34290"/>
                </a:tc>
                <a:tc>
                  <a:txBody>
                    <a:bodyPr/>
                    <a:lstStyle/>
                    <a:p>
                      <a:pPr algn="ctr"/>
                      <a:r>
                        <a:rPr lang="en-US" sz="1100" b="1" dirty="0"/>
                        <a:t>4.29</a:t>
                      </a:r>
                    </a:p>
                  </a:txBody>
                  <a:tcPr marL="68580" marR="68580" marT="34290" marB="34290"/>
                </a:tc>
                <a:tc>
                  <a:txBody>
                    <a:bodyPr/>
                    <a:lstStyle/>
                    <a:p>
                      <a:pPr algn="ctr"/>
                      <a:r>
                        <a:rPr lang="en-US" sz="1100" b="1" dirty="0"/>
                        <a:t>0.774</a:t>
                      </a:r>
                    </a:p>
                  </a:txBody>
                  <a:tcPr marL="68580" marR="68580" marT="34290" marB="34290"/>
                </a:tc>
                <a:tc>
                  <a:txBody>
                    <a:bodyPr/>
                    <a:lstStyle/>
                    <a:p>
                      <a:pPr algn="ctr"/>
                      <a:r>
                        <a:rPr lang="en-US" sz="1100" b="1" dirty="0"/>
                        <a:t>14.02</a:t>
                      </a:r>
                    </a:p>
                  </a:txBody>
                  <a:tcPr marL="68580" marR="68580" marT="34290" marB="34290"/>
                </a:tc>
                <a:tc>
                  <a:txBody>
                    <a:bodyPr/>
                    <a:lstStyle/>
                    <a:p>
                      <a:pPr algn="ctr"/>
                      <a:r>
                        <a:rPr lang="en-US" sz="1100" b="1" dirty="0"/>
                        <a:t>0.228</a:t>
                      </a:r>
                    </a:p>
                  </a:txBody>
                  <a:tcPr marL="68580" marR="68580" marT="34290" marB="34290"/>
                </a:tc>
                <a:extLst>
                  <a:ext uri="{0D108BD9-81ED-4DB2-BD59-A6C34878D82A}">
                    <a16:rowId xmlns:a16="http://schemas.microsoft.com/office/drawing/2014/main" val="10013"/>
                  </a:ext>
                </a:extLst>
              </a:tr>
            </a:tbl>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4045243604"/>
              </p:ext>
            </p:extLst>
          </p:nvPr>
        </p:nvGraphicFramePr>
        <p:xfrm>
          <a:off x="1451610" y="846282"/>
          <a:ext cx="6400800" cy="278130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171575">
                  <a:extLst>
                    <a:ext uri="{9D8B030D-6E8A-4147-A177-3AD203B41FA5}">
                      <a16:colId xmlns:a16="http://schemas.microsoft.com/office/drawing/2014/main" val="20002"/>
                    </a:ext>
                  </a:extLst>
                </a:gridCol>
                <a:gridCol w="1171575">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tblGrid>
              <a:tr h="278130">
                <a:tc>
                  <a:txBody>
                    <a:bodyPr/>
                    <a:lstStyle/>
                    <a:p>
                      <a:endParaRPr lang="en-US" sz="1000" b="1" dirty="0"/>
                    </a:p>
                  </a:txBody>
                  <a:tcPr marL="68580" marR="68580" marT="34290" marB="34290"/>
                </a:tc>
                <a:tc gridSpan="2">
                  <a:txBody>
                    <a:bodyPr/>
                    <a:lstStyle/>
                    <a:p>
                      <a:pPr algn="ctr"/>
                      <a:r>
                        <a:rPr lang="en-US" sz="1000" b="1" dirty="0">
                          <a:solidFill>
                            <a:schemeClr val="tx1"/>
                          </a:solidFill>
                        </a:rPr>
                        <a:t>Unadjusted</a:t>
                      </a:r>
                    </a:p>
                  </a:txBody>
                  <a:tcPr marL="68580" marR="68580" marT="34290" marB="34290"/>
                </a:tc>
                <a:tc hMerge="1">
                  <a:txBody>
                    <a:bodyPr/>
                    <a:lstStyle/>
                    <a:p>
                      <a:endParaRPr lang="en-US" dirty="0"/>
                    </a:p>
                  </a:txBody>
                  <a:tcPr/>
                </a:tc>
                <a:tc gridSpan="2">
                  <a:txBody>
                    <a:bodyPr/>
                    <a:lstStyle/>
                    <a:p>
                      <a:pPr algn="ctr"/>
                      <a:r>
                        <a:rPr lang="en-US" sz="1000" b="1" dirty="0">
                          <a:solidFill>
                            <a:schemeClr val="tx1"/>
                          </a:solidFill>
                        </a:rPr>
                        <a:t>Adjusted*</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278130">
                <a:tc>
                  <a:txBody>
                    <a:bodyPr/>
                    <a:lstStyle/>
                    <a:p>
                      <a:endParaRPr lang="en-US" sz="1000" b="1" dirty="0"/>
                    </a:p>
                  </a:txBody>
                  <a:tcPr marL="68580" marR="68580" marT="34290" marB="34290"/>
                </a:tc>
                <a:tc>
                  <a:txBody>
                    <a:bodyPr/>
                    <a:lstStyle/>
                    <a:p>
                      <a:pPr algn="ctr"/>
                      <a:r>
                        <a:rPr lang="en-US" sz="1000" b="1" dirty="0"/>
                        <a:t>Estimate</a:t>
                      </a:r>
                    </a:p>
                  </a:txBody>
                  <a:tcPr marL="68580" marR="68580" marT="34290" marB="34290"/>
                </a:tc>
                <a:tc>
                  <a:txBody>
                    <a:bodyPr/>
                    <a:lstStyle/>
                    <a:p>
                      <a:pPr algn="ctr"/>
                      <a:r>
                        <a:rPr lang="en-US" sz="1000" b="1" dirty="0"/>
                        <a:t>p-value</a:t>
                      </a:r>
                    </a:p>
                  </a:txBody>
                  <a:tcPr marL="68580" marR="68580" marT="34290" marB="34290"/>
                </a:tc>
                <a:tc>
                  <a:txBody>
                    <a:bodyPr/>
                    <a:lstStyle/>
                    <a:p>
                      <a:pPr algn="ctr"/>
                      <a:r>
                        <a:rPr lang="en-US" sz="1000" b="1" dirty="0"/>
                        <a:t>Estimate</a:t>
                      </a:r>
                    </a:p>
                  </a:txBody>
                  <a:tcPr marL="68580" marR="68580" marT="34290" marB="34290"/>
                </a:tc>
                <a:tc>
                  <a:txBody>
                    <a:bodyPr/>
                    <a:lstStyle/>
                    <a:p>
                      <a:pPr algn="ctr"/>
                      <a:r>
                        <a:rPr lang="en-US" sz="1000" b="1" dirty="0"/>
                        <a:t>p-value</a:t>
                      </a:r>
                    </a:p>
                  </a:txBody>
                  <a:tcPr marL="68580" marR="68580" marT="34290" marB="34290"/>
                </a:tc>
                <a:extLst>
                  <a:ext uri="{0D108BD9-81ED-4DB2-BD59-A6C34878D82A}">
                    <a16:rowId xmlns:a16="http://schemas.microsoft.com/office/drawing/2014/main" val="10001"/>
                  </a:ext>
                </a:extLst>
              </a:tr>
              <a:tr h="278130">
                <a:tc>
                  <a:txBody>
                    <a:bodyPr/>
                    <a:lstStyle/>
                    <a:p>
                      <a:r>
                        <a:rPr lang="en-US" sz="1000" b="1" dirty="0"/>
                        <a:t>3-month</a:t>
                      </a:r>
                    </a:p>
                  </a:txBody>
                  <a:tcPr marL="68580" marR="68580" marT="34290" marB="34290"/>
                </a:tc>
                <a:tc>
                  <a:txBody>
                    <a:bodyPr/>
                    <a:lstStyle/>
                    <a:p>
                      <a:pPr algn="ctr"/>
                      <a:endParaRPr lang="en-US" sz="1000" b="1" dirty="0"/>
                    </a:p>
                  </a:txBody>
                  <a:tcPr marL="68580" marR="68580" marT="34290" marB="34290"/>
                </a:tc>
                <a:tc>
                  <a:txBody>
                    <a:bodyPr/>
                    <a:lstStyle/>
                    <a:p>
                      <a:pPr algn="ctr"/>
                      <a:endParaRPr lang="en-US" sz="1000" b="1" dirty="0"/>
                    </a:p>
                  </a:txBody>
                  <a:tcPr marL="68580" marR="68580" marT="34290" marB="34290"/>
                </a:tc>
                <a:tc>
                  <a:txBody>
                    <a:bodyPr/>
                    <a:lstStyle/>
                    <a:p>
                      <a:pPr algn="ctr"/>
                      <a:endParaRPr lang="en-US" sz="1000" b="1" dirty="0"/>
                    </a:p>
                  </a:txBody>
                  <a:tcPr marL="68580" marR="68580" marT="34290" marB="34290"/>
                </a:tc>
                <a:tc>
                  <a:txBody>
                    <a:bodyPr/>
                    <a:lstStyle/>
                    <a:p>
                      <a:pPr algn="ctr"/>
                      <a:endParaRPr lang="en-US" sz="1000" b="1" dirty="0"/>
                    </a:p>
                  </a:txBody>
                  <a:tcPr marL="68580" marR="68580" marT="34290" marB="34290"/>
                </a:tc>
                <a:extLst>
                  <a:ext uri="{0D108BD9-81ED-4DB2-BD59-A6C34878D82A}">
                    <a16:rowId xmlns:a16="http://schemas.microsoft.com/office/drawing/2014/main" val="10002"/>
                  </a:ext>
                </a:extLst>
              </a:tr>
              <a:tr h="278130">
                <a:tc>
                  <a:txBody>
                    <a:bodyPr/>
                    <a:lstStyle/>
                    <a:p>
                      <a:pPr algn="r"/>
                      <a:r>
                        <a:rPr lang="en-US" sz="1000" b="1" dirty="0"/>
                        <a:t>Usual Gait Speed</a:t>
                      </a:r>
                    </a:p>
                  </a:txBody>
                  <a:tcPr marL="68580" marR="68580" marT="34290" marB="34290"/>
                </a:tc>
                <a:tc>
                  <a:txBody>
                    <a:bodyPr/>
                    <a:lstStyle/>
                    <a:p>
                      <a:pPr algn="ctr"/>
                      <a:r>
                        <a:rPr lang="en-US" sz="1000" b="1" dirty="0"/>
                        <a:t>0.073</a:t>
                      </a:r>
                    </a:p>
                  </a:txBody>
                  <a:tcPr marL="68580" marR="68580" marT="34290" marB="34290"/>
                </a:tc>
                <a:tc>
                  <a:txBody>
                    <a:bodyPr/>
                    <a:lstStyle/>
                    <a:p>
                      <a:pPr algn="ctr"/>
                      <a:r>
                        <a:rPr lang="en-US" sz="1000" b="1" dirty="0"/>
                        <a:t>0.002</a:t>
                      </a:r>
                    </a:p>
                  </a:txBody>
                  <a:tcPr marL="68580" marR="68580" marT="34290" marB="34290"/>
                </a:tc>
                <a:tc>
                  <a:txBody>
                    <a:bodyPr/>
                    <a:lstStyle/>
                    <a:p>
                      <a:pPr algn="ctr"/>
                      <a:r>
                        <a:rPr lang="en-US" sz="1000" b="1" dirty="0"/>
                        <a:t>0.065</a:t>
                      </a:r>
                    </a:p>
                  </a:txBody>
                  <a:tcPr marL="68580" marR="68580" marT="34290" marB="34290"/>
                </a:tc>
                <a:tc>
                  <a:txBody>
                    <a:bodyPr/>
                    <a:lstStyle/>
                    <a:p>
                      <a:pPr algn="ctr"/>
                      <a:r>
                        <a:rPr lang="en-US" sz="1000" b="1" dirty="0"/>
                        <a:t>0.003</a:t>
                      </a:r>
                    </a:p>
                  </a:txBody>
                  <a:tcPr marL="68580" marR="68580" marT="34290" marB="34290"/>
                </a:tc>
                <a:extLst>
                  <a:ext uri="{0D108BD9-81ED-4DB2-BD59-A6C34878D82A}">
                    <a16:rowId xmlns:a16="http://schemas.microsoft.com/office/drawing/2014/main" val="10003"/>
                  </a:ext>
                </a:extLst>
              </a:tr>
              <a:tr h="278130">
                <a:tc>
                  <a:txBody>
                    <a:bodyPr/>
                    <a:lstStyle/>
                    <a:p>
                      <a:pPr algn="r"/>
                      <a:r>
                        <a:rPr lang="en-US" sz="1000" b="1" dirty="0"/>
                        <a:t>Rapid Gait Speed</a:t>
                      </a:r>
                    </a:p>
                  </a:txBody>
                  <a:tcPr marL="68580" marR="68580" marT="34290" marB="34290"/>
                </a:tc>
                <a:tc>
                  <a:txBody>
                    <a:bodyPr/>
                    <a:lstStyle/>
                    <a:p>
                      <a:pPr algn="ctr"/>
                      <a:r>
                        <a:rPr lang="en-US" sz="1000" b="1" dirty="0"/>
                        <a:t>0.101</a:t>
                      </a:r>
                    </a:p>
                  </a:txBody>
                  <a:tcPr marL="68580" marR="68580" marT="34290" marB="34290"/>
                </a:tc>
                <a:tc>
                  <a:txBody>
                    <a:bodyPr/>
                    <a:lstStyle/>
                    <a:p>
                      <a:pPr algn="ctr"/>
                      <a:r>
                        <a:rPr lang="en-US" sz="1000" b="1" dirty="0"/>
                        <a:t>0.006</a:t>
                      </a:r>
                    </a:p>
                  </a:txBody>
                  <a:tcPr marL="68580" marR="68580" marT="34290" marB="34290"/>
                </a:tc>
                <a:tc>
                  <a:txBody>
                    <a:bodyPr/>
                    <a:lstStyle/>
                    <a:p>
                      <a:pPr algn="ctr"/>
                      <a:r>
                        <a:rPr lang="en-US" sz="1000" b="1" dirty="0"/>
                        <a:t>0.086</a:t>
                      </a:r>
                    </a:p>
                  </a:txBody>
                  <a:tcPr marL="68580" marR="68580" marT="34290" marB="34290"/>
                </a:tc>
                <a:tc>
                  <a:txBody>
                    <a:bodyPr/>
                    <a:lstStyle/>
                    <a:p>
                      <a:pPr algn="ctr"/>
                      <a:r>
                        <a:rPr lang="en-US" sz="1000" b="1" dirty="0"/>
                        <a:t>0.014</a:t>
                      </a:r>
                    </a:p>
                  </a:txBody>
                  <a:tcPr marL="68580" marR="68580" marT="34290" marB="34290"/>
                </a:tc>
                <a:extLst>
                  <a:ext uri="{0D108BD9-81ED-4DB2-BD59-A6C34878D82A}">
                    <a16:rowId xmlns:a16="http://schemas.microsoft.com/office/drawing/2014/main" val="10004"/>
                  </a:ext>
                </a:extLst>
              </a:tr>
              <a:tr h="278130">
                <a:tc>
                  <a:txBody>
                    <a:bodyPr/>
                    <a:lstStyle/>
                    <a:p>
                      <a:pPr algn="r"/>
                      <a:r>
                        <a:rPr lang="en-US" sz="1000" b="1" dirty="0"/>
                        <a:t>6MWD</a:t>
                      </a:r>
                    </a:p>
                  </a:txBody>
                  <a:tcPr marL="68580" marR="68580" marT="34290" marB="34290"/>
                </a:tc>
                <a:tc>
                  <a:txBody>
                    <a:bodyPr/>
                    <a:lstStyle/>
                    <a:p>
                      <a:pPr algn="ctr"/>
                      <a:r>
                        <a:rPr lang="en-US" sz="1000" b="1" dirty="0"/>
                        <a:t>74.4</a:t>
                      </a:r>
                    </a:p>
                  </a:txBody>
                  <a:tcPr marL="68580" marR="68580" marT="34290" marB="34290"/>
                </a:tc>
                <a:tc>
                  <a:txBody>
                    <a:bodyPr/>
                    <a:lstStyle/>
                    <a:p>
                      <a:pPr algn="ctr"/>
                      <a:r>
                        <a:rPr lang="en-US" sz="1000" b="1" dirty="0"/>
                        <a:t>0.027</a:t>
                      </a:r>
                    </a:p>
                  </a:txBody>
                  <a:tcPr marL="68580" marR="68580" marT="34290" marB="34290"/>
                </a:tc>
                <a:tc>
                  <a:txBody>
                    <a:bodyPr/>
                    <a:lstStyle/>
                    <a:p>
                      <a:pPr algn="ctr"/>
                      <a:r>
                        <a:rPr lang="en-US" sz="1000" b="1" dirty="0"/>
                        <a:t>59.6</a:t>
                      </a:r>
                    </a:p>
                  </a:txBody>
                  <a:tcPr marL="68580" marR="68580" marT="34290" marB="34290"/>
                </a:tc>
                <a:tc>
                  <a:txBody>
                    <a:bodyPr/>
                    <a:lstStyle/>
                    <a:p>
                      <a:pPr algn="ctr"/>
                      <a:r>
                        <a:rPr lang="en-US" sz="1000" b="1" dirty="0"/>
                        <a:t>0.036</a:t>
                      </a:r>
                    </a:p>
                  </a:txBody>
                  <a:tcPr marL="68580" marR="68580" marT="34290" marB="34290"/>
                </a:tc>
                <a:extLst>
                  <a:ext uri="{0D108BD9-81ED-4DB2-BD59-A6C34878D82A}">
                    <a16:rowId xmlns:a16="http://schemas.microsoft.com/office/drawing/2014/main" val="10005"/>
                  </a:ext>
                </a:extLst>
              </a:tr>
              <a:tr h="278130">
                <a:tc>
                  <a:txBody>
                    <a:bodyPr/>
                    <a:lstStyle/>
                    <a:p>
                      <a:r>
                        <a:rPr lang="en-US" sz="1000" b="1" dirty="0"/>
                        <a:t>12-month</a:t>
                      </a:r>
                    </a:p>
                  </a:txBody>
                  <a:tcPr marL="68580" marR="68580" marT="34290" marB="34290"/>
                </a:tc>
                <a:tc>
                  <a:txBody>
                    <a:bodyPr/>
                    <a:lstStyle/>
                    <a:p>
                      <a:pPr algn="ctr"/>
                      <a:endParaRPr lang="en-US" sz="1000" b="1" dirty="0"/>
                    </a:p>
                  </a:txBody>
                  <a:tcPr marL="68580" marR="68580" marT="34290" marB="34290"/>
                </a:tc>
                <a:tc>
                  <a:txBody>
                    <a:bodyPr/>
                    <a:lstStyle/>
                    <a:p>
                      <a:pPr algn="ctr"/>
                      <a:endParaRPr lang="en-US" sz="1000" b="1" dirty="0"/>
                    </a:p>
                  </a:txBody>
                  <a:tcPr marL="68580" marR="68580" marT="34290" marB="34290"/>
                </a:tc>
                <a:tc>
                  <a:txBody>
                    <a:bodyPr/>
                    <a:lstStyle/>
                    <a:p>
                      <a:pPr algn="ctr"/>
                      <a:endParaRPr lang="en-US" sz="1000" b="1" dirty="0"/>
                    </a:p>
                  </a:txBody>
                  <a:tcPr marL="68580" marR="68580" marT="34290" marB="34290"/>
                </a:tc>
                <a:tc>
                  <a:txBody>
                    <a:bodyPr/>
                    <a:lstStyle/>
                    <a:p>
                      <a:pPr algn="ctr"/>
                      <a:endParaRPr lang="en-US" sz="1000" b="1" dirty="0"/>
                    </a:p>
                  </a:txBody>
                  <a:tcPr marL="68580" marR="68580" marT="34290" marB="34290"/>
                </a:tc>
                <a:extLst>
                  <a:ext uri="{0D108BD9-81ED-4DB2-BD59-A6C34878D82A}">
                    <a16:rowId xmlns:a16="http://schemas.microsoft.com/office/drawing/2014/main" val="10006"/>
                  </a:ext>
                </a:extLst>
              </a:tr>
              <a:tr h="278130">
                <a:tc>
                  <a:txBody>
                    <a:bodyPr/>
                    <a:lstStyle/>
                    <a:p>
                      <a:pPr algn="r"/>
                      <a:r>
                        <a:rPr lang="en-US" sz="1000" b="1" dirty="0"/>
                        <a:t>Usual Gait Speed</a:t>
                      </a:r>
                    </a:p>
                  </a:txBody>
                  <a:tcPr marL="68580" marR="68580" marT="34290" marB="34290"/>
                </a:tc>
                <a:tc>
                  <a:txBody>
                    <a:bodyPr/>
                    <a:lstStyle/>
                    <a:p>
                      <a:pPr algn="ctr"/>
                      <a:r>
                        <a:rPr lang="en-US" sz="1000" b="1" dirty="0"/>
                        <a:t>0.057</a:t>
                      </a:r>
                    </a:p>
                  </a:txBody>
                  <a:tcPr marL="68580" marR="68580" marT="34290" marB="34290"/>
                </a:tc>
                <a:tc>
                  <a:txBody>
                    <a:bodyPr/>
                    <a:lstStyle/>
                    <a:p>
                      <a:pPr algn="ctr"/>
                      <a:r>
                        <a:rPr lang="en-US" sz="1000" b="1" dirty="0"/>
                        <a:t>0.032</a:t>
                      </a:r>
                    </a:p>
                  </a:txBody>
                  <a:tcPr marL="68580" marR="68580" marT="34290" marB="34290"/>
                </a:tc>
                <a:tc>
                  <a:txBody>
                    <a:bodyPr/>
                    <a:lstStyle/>
                    <a:p>
                      <a:pPr algn="ctr"/>
                      <a:r>
                        <a:rPr lang="en-US" sz="1000" b="1" dirty="0"/>
                        <a:t>0.041</a:t>
                      </a:r>
                    </a:p>
                  </a:txBody>
                  <a:tcPr marL="68580" marR="68580" marT="34290" marB="34290"/>
                </a:tc>
                <a:tc>
                  <a:txBody>
                    <a:bodyPr/>
                    <a:lstStyle/>
                    <a:p>
                      <a:pPr algn="ctr"/>
                      <a:r>
                        <a:rPr lang="en-US" sz="1000" b="1" dirty="0"/>
                        <a:t>0.087</a:t>
                      </a:r>
                    </a:p>
                  </a:txBody>
                  <a:tcPr marL="68580" marR="68580" marT="34290" marB="34290"/>
                </a:tc>
                <a:extLst>
                  <a:ext uri="{0D108BD9-81ED-4DB2-BD59-A6C34878D82A}">
                    <a16:rowId xmlns:a16="http://schemas.microsoft.com/office/drawing/2014/main" val="10007"/>
                  </a:ext>
                </a:extLst>
              </a:tr>
              <a:tr h="278130">
                <a:tc>
                  <a:txBody>
                    <a:bodyPr/>
                    <a:lstStyle/>
                    <a:p>
                      <a:pPr algn="r"/>
                      <a:r>
                        <a:rPr lang="en-US" sz="1000" b="1" dirty="0"/>
                        <a:t>Rapid Gait Speed</a:t>
                      </a:r>
                    </a:p>
                  </a:txBody>
                  <a:tcPr marL="68580" marR="68580" marT="34290" marB="34290"/>
                </a:tc>
                <a:tc>
                  <a:txBody>
                    <a:bodyPr/>
                    <a:lstStyle/>
                    <a:p>
                      <a:pPr algn="ctr"/>
                      <a:r>
                        <a:rPr lang="en-US" sz="1000" b="1" dirty="0"/>
                        <a:t>0.141</a:t>
                      </a:r>
                    </a:p>
                  </a:txBody>
                  <a:tcPr marL="68580" marR="68580" marT="34290" marB="34290"/>
                </a:tc>
                <a:tc>
                  <a:txBody>
                    <a:bodyPr/>
                    <a:lstStyle/>
                    <a:p>
                      <a:pPr algn="ctr"/>
                      <a:r>
                        <a:rPr lang="en-US" sz="1000" b="1" dirty="0"/>
                        <a:t>0.001</a:t>
                      </a:r>
                    </a:p>
                  </a:txBody>
                  <a:tcPr marL="68580" marR="68580" marT="34290" marB="34290"/>
                </a:tc>
                <a:tc>
                  <a:txBody>
                    <a:bodyPr/>
                    <a:lstStyle/>
                    <a:p>
                      <a:pPr algn="ctr"/>
                      <a:r>
                        <a:rPr lang="en-US" sz="1000" b="1" dirty="0"/>
                        <a:t>0.126</a:t>
                      </a:r>
                    </a:p>
                  </a:txBody>
                  <a:tcPr marL="68580" marR="68580" marT="34290" marB="34290"/>
                </a:tc>
                <a:tc>
                  <a:txBody>
                    <a:bodyPr/>
                    <a:lstStyle/>
                    <a:p>
                      <a:pPr algn="ctr"/>
                      <a:r>
                        <a:rPr lang="en-US" sz="1000" b="1" dirty="0"/>
                        <a:t>0.003</a:t>
                      </a:r>
                    </a:p>
                  </a:txBody>
                  <a:tcPr marL="68580" marR="68580" marT="34290" marB="34290"/>
                </a:tc>
                <a:extLst>
                  <a:ext uri="{0D108BD9-81ED-4DB2-BD59-A6C34878D82A}">
                    <a16:rowId xmlns:a16="http://schemas.microsoft.com/office/drawing/2014/main" val="10008"/>
                  </a:ext>
                </a:extLst>
              </a:tr>
              <a:tr h="278130">
                <a:tc>
                  <a:txBody>
                    <a:bodyPr/>
                    <a:lstStyle/>
                    <a:p>
                      <a:pPr algn="r"/>
                      <a:r>
                        <a:rPr lang="en-US" sz="1000" b="1" dirty="0"/>
                        <a:t>6MWD</a:t>
                      </a:r>
                    </a:p>
                  </a:txBody>
                  <a:tcPr marL="68580" marR="68580" marT="34290" marB="34290"/>
                </a:tc>
                <a:tc>
                  <a:txBody>
                    <a:bodyPr/>
                    <a:lstStyle/>
                    <a:p>
                      <a:pPr algn="ctr"/>
                      <a:r>
                        <a:rPr lang="en-US" sz="1000" b="1" dirty="0"/>
                        <a:t>100.3</a:t>
                      </a:r>
                    </a:p>
                  </a:txBody>
                  <a:tcPr marL="68580" marR="68580" marT="34290" marB="34290"/>
                </a:tc>
                <a:tc>
                  <a:txBody>
                    <a:bodyPr/>
                    <a:lstStyle/>
                    <a:p>
                      <a:pPr algn="ctr"/>
                      <a:r>
                        <a:rPr lang="en-US" sz="1000" b="1" dirty="0"/>
                        <a:t>0.023</a:t>
                      </a:r>
                    </a:p>
                  </a:txBody>
                  <a:tcPr marL="68580" marR="68580" marT="34290" marB="34290"/>
                </a:tc>
                <a:tc>
                  <a:txBody>
                    <a:bodyPr/>
                    <a:lstStyle/>
                    <a:p>
                      <a:pPr algn="ctr"/>
                      <a:r>
                        <a:rPr lang="en-US" sz="1000" b="1" dirty="0"/>
                        <a:t>701</a:t>
                      </a:r>
                    </a:p>
                  </a:txBody>
                  <a:tcPr marL="68580" marR="68580" marT="34290" marB="34290"/>
                </a:tc>
                <a:tc>
                  <a:txBody>
                    <a:bodyPr/>
                    <a:lstStyle/>
                    <a:p>
                      <a:pPr algn="ctr"/>
                      <a:r>
                        <a:rPr lang="en-US" sz="1000" b="1" dirty="0"/>
                        <a:t>0.028</a:t>
                      </a:r>
                    </a:p>
                  </a:txBody>
                  <a:tcPr marL="68580" marR="68580"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57129684"/>
      </p:ext>
    </p:extLst>
  </p:cSld>
  <p:clrMapOvr>
    <a:masterClrMapping/>
  </p:clrMapOvr>
  <mc:AlternateContent xmlns:mc="http://schemas.openxmlformats.org/markup-compatibility/2006" xmlns:p14="http://schemas.microsoft.com/office/powerpoint/2010/main">
    <mc:Choice Requires="p14">
      <p:transition spd="slow" p14:dur="2000" advTm="23723"/>
    </mc:Choice>
    <mc:Fallback xmlns="">
      <p:transition xmlns:p14="http://schemas.microsoft.com/office/powerpoint/2010/main" spd="slow" advTm="237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5841E3-8F92-AB45-A419-D16CE7B3A797}"/>
              </a:ext>
            </a:extLst>
          </p:cNvPr>
          <p:cNvGraphicFramePr>
            <a:graphicFrameLocks noGrp="1"/>
          </p:cNvGraphicFramePr>
          <p:nvPr>
            <p:ph idx="1"/>
            <p:extLst>
              <p:ext uri="{D42A27DB-BD31-4B8C-83A1-F6EECF244321}">
                <p14:modId xmlns:p14="http://schemas.microsoft.com/office/powerpoint/2010/main" val="3563628901"/>
              </p:ext>
            </p:extLst>
          </p:nvPr>
        </p:nvGraphicFramePr>
        <p:xfrm>
          <a:off x="140677" y="549519"/>
          <a:ext cx="8880232" cy="4419061"/>
        </p:xfrm>
        <a:graphic>
          <a:graphicData uri="http://schemas.openxmlformats.org/drawingml/2006/table">
            <a:tbl>
              <a:tblPr firstRow="1" bandRow="1">
                <a:tableStyleId>{5202B0CA-FC54-4496-8BCA-5EF66A818D29}</a:tableStyleId>
              </a:tblPr>
              <a:tblGrid>
                <a:gridCol w="1512277">
                  <a:extLst>
                    <a:ext uri="{9D8B030D-6E8A-4147-A177-3AD203B41FA5}">
                      <a16:colId xmlns:a16="http://schemas.microsoft.com/office/drawing/2014/main" val="1851933938"/>
                    </a:ext>
                  </a:extLst>
                </a:gridCol>
                <a:gridCol w="2191077">
                  <a:extLst>
                    <a:ext uri="{9D8B030D-6E8A-4147-A177-3AD203B41FA5}">
                      <a16:colId xmlns:a16="http://schemas.microsoft.com/office/drawing/2014/main" val="536038813"/>
                    </a:ext>
                  </a:extLst>
                </a:gridCol>
                <a:gridCol w="2460054">
                  <a:extLst>
                    <a:ext uri="{9D8B030D-6E8A-4147-A177-3AD203B41FA5}">
                      <a16:colId xmlns:a16="http://schemas.microsoft.com/office/drawing/2014/main" val="3578334955"/>
                    </a:ext>
                  </a:extLst>
                </a:gridCol>
                <a:gridCol w="2716824">
                  <a:extLst>
                    <a:ext uri="{9D8B030D-6E8A-4147-A177-3AD203B41FA5}">
                      <a16:colId xmlns:a16="http://schemas.microsoft.com/office/drawing/2014/main" val="504456324"/>
                    </a:ext>
                  </a:extLst>
                </a:gridCol>
              </a:tblGrid>
              <a:tr h="302737">
                <a:tc>
                  <a:txBody>
                    <a:bodyPr/>
                    <a:lstStyle/>
                    <a:p>
                      <a:pPr marL="742950" marR="0" indent="-742950" eaLnBrk="0" hangingPunct="0">
                        <a:spcBef>
                          <a:spcPts val="0"/>
                        </a:spcBef>
                        <a:spcAft>
                          <a:spcPts val="600"/>
                        </a:spcAft>
                        <a:tabLst>
                          <a:tab pos="5943600" algn="r"/>
                        </a:tabLst>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0" marR="0" indent="0" algn="ctr" eaLnBrk="0" hangingPunct="0">
                        <a:spcBef>
                          <a:spcPts val="0"/>
                        </a:spcBef>
                        <a:spcAft>
                          <a:spcPts val="600"/>
                        </a:spcAft>
                        <a:tabLst>
                          <a:tab pos="5943600" algn="r"/>
                        </a:tabLst>
                      </a:pPr>
                      <a:r>
                        <a:rPr lang="en-US" sz="1400" baseline="0" dirty="0">
                          <a:solidFill>
                            <a:schemeClr val="accent1"/>
                          </a:solidFill>
                          <a:effectLst/>
                        </a:rPr>
                        <a:t>Study 11196</a:t>
                      </a:r>
                      <a:endParaRPr lang="en-US" sz="1400" baseline="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0" marR="0" indent="0" algn="ctr" eaLnBrk="0" hangingPunct="0">
                        <a:spcBef>
                          <a:spcPts val="0"/>
                        </a:spcBef>
                        <a:spcAft>
                          <a:spcPts val="600"/>
                        </a:spcAft>
                        <a:tabLst>
                          <a:tab pos="5943600" algn="r"/>
                        </a:tabLst>
                      </a:pPr>
                      <a:r>
                        <a:rPr lang="en-US" sz="1400" baseline="0" dirty="0">
                          <a:solidFill>
                            <a:schemeClr val="accent1"/>
                          </a:solidFill>
                          <a:effectLst/>
                        </a:rPr>
                        <a:t>Study 24779/34976</a:t>
                      </a:r>
                      <a:endParaRPr lang="en-US" sz="1400" baseline="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0" marR="0" indent="0" algn="ctr" eaLnBrk="0" hangingPunct="0">
                        <a:spcBef>
                          <a:spcPts val="0"/>
                        </a:spcBef>
                        <a:spcAft>
                          <a:spcPts val="600"/>
                        </a:spcAft>
                        <a:tabLst>
                          <a:tab pos="5943600" algn="r"/>
                        </a:tabLst>
                      </a:pPr>
                      <a:r>
                        <a:rPr lang="en-US" sz="1400" baseline="0" dirty="0">
                          <a:solidFill>
                            <a:schemeClr val="accent1"/>
                          </a:solidFill>
                          <a:effectLst/>
                        </a:rPr>
                        <a:t>Study 901001</a:t>
                      </a:r>
                      <a:endParaRPr lang="en-US" sz="1400" baseline="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extLst>
                  <a:ext uri="{0D108BD9-81ED-4DB2-BD59-A6C34878D82A}">
                    <a16:rowId xmlns:a16="http://schemas.microsoft.com/office/drawing/2014/main" val="1746463503"/>
                  </a:ext>
                </a:extLst>
              </a:tr>
              <a:tr h="182876">
                <a:tc>
                  <a:txBody>
                    <a:bodyPr/>
                    <a:lstStyle/>
                    <a:p>
                      <a:pPr marL="742950" marR="0" indent="-742950" eaLnBrk="0" hangingPunct="0">
                        <a:spcBef>
                          <a:spcPts val="0"/>
                        </a:spcBef>
                        <a:spcAft>
                          <a:spcPts val="600"/>
                        </a:spcAft>
                        <a:tabLst>
                          <a:tab pos="5943600" algn="r"/>
                        </a:tabLst>
                      </a:pPr>
                      <a:r>
                        <a:rPr lang="en-US" sz="1250" dirty="0">
                          <a:effectLst/>
                        </a:rPr>
                        <a:t>N</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24</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167</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112</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extLst>
                  <a:ext uri="{0D108BD9-81ED-4DB2-BD59-A6C34878D82A}">
                    <a16:rowId xmlns:a16="http://schemas.microsoft.com/office/drawing/2014/main" val="3618333731"/>
                  </a:ext>
                </a:extLst>
              </a:tr>
              <a:tr h="182876">
                <a:tc>
                  <a:txBody>
                    <a:bodyPr/>
                    <a:lstStyle/>
                    <a:p>
                      <a:pPr marL="742950" marR="0" indent="-742950" eaLnBrk="0" hangingPunct="0">
                        <a:spcBef>
                          <a:spcPts val="0"/>
                        </a:spcBef>
                        <a:spcAft>
                          <a:spcPts val="600"/>
                        </a:spcAft>
                        <a:tabLst>
                          <a:tab pos="5943600" algn="r"/>
                        </a:tabLst>
                      </a:pPr>
                      <a:r>
                        <a:rPr lang="en-US" sz="1250" dirty="0">
                          <a:effectLst/>
                        </a:rPr>
                        <a:t>CD34</a:t>
                      </a:r>
                      <a:r>
                        <a:rPr lang="en-US" sz="1250" baseline="30000" dirty="0">
                          <a:effectLst/>
                        </a:rPr>
                        <a:t>+</a:t>
                      </a:r>
                      <a:r>
                        <a:rPr lang="en-US" sz="1250" dirty="0">
                          <a:effectLst/>
                        </a:rPr>
                        <a:t> treated </a:t>
                      </a:r>
                      <a:r>
                        <a:rPr lang="en-US" sz="1250" dirty="0" err="1">
                          <a:effectLst/>
                        </a:rPr>
                        <a:t>ptns</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18</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a:effectLst/>
                        </a:rPr>
                        <a:t>112</a:t>
                      </a:r>
                      <a:endParaRPr lang="en-US" sz="125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latin typeface="Arial" panose="020B0604020202020204" pitchFamily="34" charset="0"/>
                          <a:ea typeface="Times New Roman" panose="02020603050405020304" pitchFamily="18" charset="0"/>
                          <a:cs typeface="Times New Roman" panose="02020603050405020304" pitchFamily="18" charset="0"/>
                        </a:rPr>
                        <a:t>57</a:t>
                      </a:r>
                    </a:p>
                  </a:txBody>
                  <a:tcPr marL="50241" marR="50241" marT="0" marB="0"/>
                </a:tc>
                <a:extLst>
                  <a:ext uri="{0D108BD9-81ED-4DB2-BD59-A6C34878D82A}">
                    <a16:rowId xmlns:a16="http://schemas.microsoft.com/office/drawing/2014/main" val="192437511"/>
                  </a:ext>
                </a:extLst>
              </a:tr>
              <a:tr h="182876">
                <a:tc>
                  <a:txBody>
                    <a:bodyPr/>
                    <a:lstStyle/>
                    <a:p>
                      <a:pPr marL="742950" marR="0" indent="-742950" eaLnBrk="0" hangingPunct="0">
                        <a:spcBef>
                          <a:spcPts val="0"/>
                        </a:spcBef>
                        <a:spcAft>
                          <a:spcPts val="600"/>
                        </a:spcAft>
                        <a:tabLst>
                          <a:tab pos="5943600" algn="r"/>
                        </a:tabLst>
                      </a:pPr>
                      <a:r>
                        <a:rPr lang="en-US" sz="1250">
                          <a:effectLst/>
                        </a:rPr>
                        <a:t>AF at baseline</a:t>
                      </a:r>
                      <a:endParaRPr lang="en-US" sz="125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a:effectLst/>
                        </a:rPr>
                        <a:t>-</a:t>
                      </a:r>
                      <a:endParaRPr lang="en-US" sz="125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≧7 episodes/</a:t>
                      </a:r>
                      <a:r>
                        <a:rPr lang="en-US" sz="1250" dirty="0" err="1">
                          <a:effectLst/>
                        </a:rPr>
                        <a:t>wk</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a:effectLst/>
                        </a:rPr>
                        <a:t>≧7 episodes/wk</a:t>
                      </a:r>
                      <a:endParaRPr lang="en-US" sz="125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extLst>
                  <a:ext uri="{0D108BD9-81ED-4DB2-BD59-A6C34878D82A}">
                    <a16:rowId xmlns:a16="http://schemas.microsoft.com/office/drawing/2014/main" val="696147165"/>
                  </a:ext>
                </a:extLst>
              </a:tr>
              <a:tr h="219456">
                <a:tc>
                  <a:txBody>
                    <a:bodyPr/>
                    <a:lstStyle/>
                    <a:p>
                      <a:pPr marL="0" marR="0" indent="0" eaLnBrk="0" hangingPunct="0">
                        <a:spcBef>
                          <a:spcPts val="0"/>
                        </a:spcBef>
                        <a:spcAft>
                          <a:spcPts val="600"/>
                        </a:spcAft>
                        <a:tabLst>
                          <a:tab pos="5943600" algn="r"/>
                        </a:tabLst>
                      </a:pPr>
                      <a:r>
                        <a:rPr lang="en-US" sz="1250" dirty="0">
                          <a:effectLst/>
                        </a:rPr>
                        <a:t>Exercise at baseline</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1-6 minutes Bruce Protocol</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0" marR="0" indent="0" algn="ctr" eaLnBrk="0" hangingPunct="0">
                        <a:spcBef>
                          <a:spcPts val="0"/>
                        </a:spcBef>
                        <a:spcAft>
                          <a:spcPts val="600"/>
                        </a:spcAft>
                        <a:tabLst>
                          <a:tab pos="5943600" algn="r"/>
                        </a:tabLst>
                      </a:pPr>
                      <a:r>
                        <a:rPr lang="en-US" sz="1250" dirty="0">
                          <a:effectLst/>
                        </a:rPr>
                        <a:t>3-10 minutes mod Bruce Protocol</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0" marR="0" indent="0" algn="ctr" eaLnBrk="0" hangingPunct="0">
                        <a:spcBef>
                          <a:spcPts val="0"/>
                        </a:spcBef>
                        <a:spcAft>
                          <a:spcPts val="600"/>
                        </a:spcAft>
                        <a:tabLst>
                          <a:tab pos="5943600" algn="r"/>
                        </a:tabLst>
                      </a:pPr>
                      <a:r>
                        <a:rPr lang="en-US" sz="1250" dirty="0">
                          <a:effectLst/>
                        </a:rPr>
                        <a:t>3-10 minutes mod Bruce Protocol</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extLst>
                  <a:ext uri="{0D108BD9-81ED-4DB2-BD59-A6C34878D82A}">
                    <a16:rowId xmlns:a16="http://schemas.microsoft.com/office/drawing/2014/main" val="3922195070"/>
                  </a:ext>
                </a:extLst>
              </a:tr>
              <a:tr h="182876">
                <a:tc>
                  <a:txBody>
                    <a:bodyPr/>
                    <a:lstStyle/>
                    <a:p>
                      <a:pPr marL="742950" marR="0" indent="-742950" eaLnBrk="0" hangingPunct="0">
                        <a:spcBef>
                          <a:spcPts val="0"/>
                        </a:spcBef>
                        <a:spcAft>
                          <a:spcPts val="600"/>
                        </a:spcAft>
                        <a:tabLst>
                          <a:tab pos="5943600" algn="r"/>
                        </a:tabLst>
                      </a:pPr>
                      <a:r>
                        <a:rPr lang="en-US" sz="1250">
                          <a:effectLst/>
                        </a:rPr>
                        <a:t>Cell mobilization</a:t>
                      </a:r>
                      <a:endParaRPr lang="en-US" sz="125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G-CSF 5 mcg/kg/d x 5 d</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G-CSF 5 mcg/kg/d x 5 d</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tc>
                  <a:txBody>
                    <a:bodyPr/>
                    <a:lstStyle/>
                    <a:p>
                      <a:pPr marL="742950" marR="0" indent="-742950" algn="ctr" eaLnBrk="0" hangingPunct="0">
                        <a:spcBef>
                          <a:spcPts val="0"/>
                        </a:spcBef>
                        <a:spcAft>
                          <a:spcPts val="600"/>
                        </a:spcAft>
                        <a:tabLst>
                          <a:tab pos="5943600" algn="r"/>
                        </a:tabLst>
                      </a:pPr>
                      <a:r>
                        <a:rPr lang="en-US" sz="1250" dirty="0">
                          <a:effectLst/>
                        </a:rPr>
                        <a:t>G-CSF 5 mcg/kg/d x 4 d</a:t>
                      </a:r>
                      <a:endParaRPr lang="en-US" sz="12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241" marR="50241" marT="0" marB="0"/>
                </a:tc>
                <a:extLst>
                  <a:ext uri="{0D108BD9-81ED-4DB2-BD59-A6C34878D82A}">
                    <a16:rowId xmlns:a16="http://schemas.microsoft.com/office/drawing/2014/main" val="898044455"/>
                  </a:ext>
                </a:extLst>
              </a:tr>
              <a:tr h="182876">
                <a:tc>
                  <a:txBody>
                    <a:bodyPr/>
                    <a:lstStyle/>
                    <a:p>
                      <a:pPr marL="0" marR="0">
                        <a:spcBef>
                          <a:spcPts val="0"/>
                        </a:spcBef>
                        <a:spcAft>
                          <a:spcPts val="0"/>
                        </a:spcAft>
                      </a:pPr>
                      <a:r>
                        <a:rPr lang="en-US" sz="1250">
                          <a:effectLst/>
                        </a:rPr>
                        <a:t>Cell Harvesting</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Apheresis day 5</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Apheresis day 5</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Apheresis day 5</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3219577936"/>
                  </a:ext>
                </a:extLst>
              </a:tr>
              <a:tr h="182876">
                <a:tc>
                  <a:txBody>
                    <a:bodyPr/>
                    <a:lstStyle/>
                    <a:p>
                      <a:pPr marL="0" marR="0">
                        <a:spcBef>
                          <a:spcPts val="0"/>
                        </a:spcBef>
                        <a:spcAft>
                          <a:spcPts val="0"/>
                        </a:spcAft>
                      </a:pPr>
                      <a:r>
                        <a:rPr lang="en-US" sz="1250">
                          <a:effectLst/>
                        </a:rPr>
                        <a:t>Cell Isolation</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Local</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Local</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Central</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4215025407"/>
                  </a:ext>
                </a:extLst>
              </a:tr>
              <a:tr h="182876">
                <a:tc>
                  <a:txBody>
                    <a:bodyPr/>
                    <a:lstStyle/>
                    <a:p>
                      <a:pPr marL="0" marR="0">
                        <a:spcBef>
                          <a:spcPts val="0"/>
                        </a:spcBef>
                        <a:spcAft>
                          <a:spcPts val="0"/>
                        </a:spcAft>
                      </a:pPr>
                      <a:r>
                        <a:rPr lang="en-US" sz="1250">
                          <a:effectLst/>
                        </a:rPr>
                        <a:t>Cell Delivery</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IM via NOGA </a:t>
                      </a:r>
                      <a:r>
                        <a:rPr lang="en-US" sz="1250" dirty="0" err="1">
                          <a:effectLst/>
                        </a:rPr>
                        <a:t>Myostar</a:t>
                      </a:r>
                      <a:r>
                        <a:rPr lang="en-US" sz="1250" dirty="0">
                          <a:effectLst/>
                        </a:rPr>
                        <a:t> </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IM via NOGA </a:t>
                      </a:r>
                      <a:r>
                        <a:rPr lang="en-US" sz="1250" dirty="0" err="1">
                          <a:effectLst/>
                        </a:rPr>
                        <a:t>Myostar</a:t>
                      </a:r>
                      <a:r>
                        <a:rPr lang="en-US" sz="1250" dirty="0">
                          <a:effectLst/>
                        </a:rPr>
                        <a:t> catheter</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IM via NOGA </a:t>
                      </a:r>
                      <a:r>
                        <a:rPr lang="en-US" sz="1250" dirty="0" err="1">
                          <a:effectLst/>
                        </a:rPr>
                        <a:t>Myostar</a:t>
                      </a:r>
                      <a:r>
                        <a:rPr lang="en-US" sz="1250" dirty="0">
                          <a:effectLst/>
                        </a:rPr>
                        <a:t> catheter</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3368545523"/>
                  </a:ext>
                </a:extLst>
              </a:tr>
              <a:tr h="365753">
                <a:tc>
                  <a:txBody>
                    <a:bodyPr/>
                    <a:lstStyle/>
                    <a:p>
                      <a:pPr marL="0" marR="0">
                        <a:spcBef>
                          <a:spcPts val="0"/>
                        </a:spcBef>
                        <a:spcAft>
                          <a:spcPts val="0"/>
                        </a:spcAft>
                      </a:pPr>
                      <a:r>
                        <a:rPr lang="en-US" sz="1250">
                          <a:effectLst/>
                        </a:rPr>
                        <a:t>Cell Dose</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1 x 10</a:t>
                      </a:r>
                      <a:r>
                        <a:rPr lang="en-US" sz="1250" baseline="30000" dirty="0">
                          <a:effectLst/>
                        </a:rPr>
                        <a:t>4</a:t>
                      </a:r>
                      <a:r>
                        <a:rPr lang="en-US" sz="1250" dirty="0">
                          <a:effectLst/>
                        </a:rPr>
                        <a:t>, 1 x 10</a:t>
                      </a:r>
                      <a:r>
                        <a:rPr lang="en-US" sz="1250" baseline="30000" dirty="0">
                          <a:effectLst/>
                        </a:rPr>
                        <a:t>5</a:t>
                      </a:r>
                      <a:r>
                        <a:rPr lang="en-US" sz="1250" dirty="0">
                          <a:effectLst/>
                        </a:rPr>
                        <a:t>, and 5 x 10</a:t>
                      </a:r>
                      <a:r>
                        <a:rPr lang="en-US" sz="1250" baseline="30000" dirty="0">
                          <a:effectLst/>
                        </a:rPr>
                        <a:t>5</a:t>
                      </a:r>
                      <a:r>
                        <a:rPr lang="en-US" sz="1250" dirty="0">
                          <a:effectLst/>
                        </a:rPr>
                        <a:t> cells/kg</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1 x 10</a:t>
                      </a:r>
                      <a:r>
                        <a:rPr lang="en-US" sz="1250" baseline="30000" dirty="0">
                          <a:effectLst/>
                        </a:rPr>
                        <a:t>5</a:t>
                      </a:r>
                      <a:r>
                        <a:rPr lang="en-US" sz="1250" dirty="0">
                          <a:effectLst/>
                        </a:rPr>
                        <a:t>, and 5 x 10</a:t>
                      </a:r>
                      <a:r>
                        <a:rPr lang="en-US" sz="1250" baseline="30000" dirty="0">
                          <a:effectLst/>
                        </a:rPr>
                        <a:t>5</a:t>
                      </a:r>
                      <a:r>
                        <a:rPr lang="en-US" sz="1250" dirty="0">
                          <a:effectLst/>
                        </a:rPr>
                        <a:t> cells/kg</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1 x 10</a:t>
                      </a:r>
                      <a:r>
                        <a:rPr lang="en-US" sz="1250" baseline="30000">
                          <a:effectLst/>
                        </a:rPr>
                        <a:t>5 </a:t>
                      </a:r>
                      <a:r>
                        <a:rPr lang="en-US" sz="1250">
                          <a:effectLst/>
                        </a:rPr>
                        <a:t>cells/kg</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2376835676"/>
                  </a:ext>
                </a:extLst>
              </a:tr>
              <a:tr h="365753">
                <a:tc>
                  <a:txBody>
                    <a:bodyPr/>
                    <a:lstStyle/>
                    <a:p>
                      <a:pPr marL="0" marR="0">
                        <a:spcBef>
                          <a:spcPts val="0"/>
                        </a:spcBef>
                        <a:spcAft>
                          <a:spcPts val="0"/>
                        </a:spcAft>
                      </a:pPr>
                      <a:r>
                        <a:rPr lang="en-US" sz="1250">
                          <a:effectLst/>
                        </a:rPr>
                        <a:t>Randomization</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1:1:1:1 to 3 doses vs. placebo</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1:1:1 to 2 doses and placebo</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2:1:1 to CD34+ cells vs. placebo vs. open label SOC</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3625472599"/>
                  </a:ext>
                </a:extLst>
              </a:tr>
              <a:tr h="365753">
                <a:tc>
                  <a:txBody>
                    <a:bodyPr/>
                    <a:lstStyle/>
                    <a:p>
                      <a:pPr marL="0" marR="0">
                        <a:spcBef>
                          <a:spcPts val="0"/>
                        </a:spcBef>
                        <a:spcAft>
                          <a:spcPts val="0"/>
                        </a:spcAft>
                      </a:pPr>
                      <a:r>
                        <a:rPr lang="en-US" sz="1250">
                          <a:effectLst/>
                        </a:rPr>
                        <a:t>Efficacy control</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Active (cell mobilization, apheresis, placebo injection)</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Active (cell mobilization, apheresis, placebo injection)</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Active (cell mobilization, apheresis, placebo injection)</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2372695237"/>
                  </a:ext>
                </a:extLst>
              </a:tr>
              <a:tr h="365753">
                <a:tc>
                  <a:txBody>
                    <a:bodyPr/>
                    <a:lstStyle/>
                    <a:p>
                      <a:pPr marL="0" marR="0">
                        <a:spcBef>
                          <a:spcPts val="0"/>
                        </a:spcBef>
                        <a:spcAft>
                          <a:spcPts val="0"/>
                        </a:spcAft>
                      </a:pPr>
                      <a:r>
                        <a:rPr lang="en-US" sz="1250">
                          <a:effectLst/>
                        </a:rPr>
                        <a:t>Design</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Double blind</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Double Blind</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Double blind (efficacy) with open label SOC arm</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1277689132"/>
                  </a:ext>
                </a:extLst>
              </a:tr>
              <a:tr h="219456">
                <a:tc>
                  <a:txBody>
                    <a:bodyPr/>
                    <a:lstStyle/>
                    <a:p>
                      <a:pPr marL="0" marR="0">
                        <a:spcBef>
                          <a:spcPts val="0"/>
                        </a:spcBef>
                        <a:spcAft>
                          <a:spcPts val="0"/>
                        </a:spcAft>
                      </a:pPr>
                      <a:r>
                        <a:rPr lang="en-US" sz="1250" dirty="0">
                          <a:effectLst/>
                        </a:rPr>
                        <a:t>AF assessments</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Baseline, 3m, 6 m</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Baseline, 3m, 6m, 12 m, 24 m</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Baseline, 3m, 6m, 12 m</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3376261250"/>
                  </a:ext>
                </a:extLst>
              </a:tr>
              <a:tr h="219456">
                <a:tc>
                  <a:txBody>
                    <a:bodyPr/>
                    <a:lstStyle/>
                    <a:p>
                      <a:pPr marL="0" marR="0">
                        <a:spcBef>
                          <a:spcPts val="0"/>
                        </a:spcBef>
                        <a:spcAft>
                          <a:spcPts val="0"/>
                        </a:spcAft>
                      </a:pPr>
                      <a:r>
                        <a:rPr lang="en-US" sz="1250" dirty="0">
                          <a:effectLst/>
                        </a:rPr>
                        <a:t>TET Assessments</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Baseline, 3 m</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Baseline, 3m, 6m, 12 m</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Baseline, 3m, 6m, 12 m</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3297041613"/>
                  </a:ext>
                </a:extLst>
              </a:tr>
              <a:tr h="219456">
                <a:tc>
                  <a:txBody>
                    <a:bodyPr/>
                    <a:lstStyle/>
                    <a:p>
                      <a:pPr marL="0" marR="0">
                        <a:spcBef>
                          <a:spcPts val="0"/>
                        </a:spcBef>
                        <a:spcAft>
                          <a:spcPts val="0"/>
                        </a:spcAft>
                      </a:pPr>
                      <a:r>
                        <a:rPr lang="en-US" sz="1250" dirty="0">
                          <a:effectLst/>
                        </a:rPr>
                        <a:t>Clinical FU</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6 m</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a:effectLst/>
                        </a:rPr>
                        <a:t>12 m (24779), 24 m (34976)</a:t>
                      </a:r>
                      <a:endParaRPr lang="en-US" sz="125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24 m</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1701945264"/>
                  </a:ext>
                </a:extLst>
              </a:tr>
              <a:tr h="219456">
                <a:tc>
                  <a:txBody>
                    <a:bodyPr/>
                    <a:lstStyle/>
                    <a:p>
                      <a:pPr marL="0" marR="0">
                        <a:spcBef>
                          <a:spcPts val="0"/>
                        </a:spcBef>
                        <a:spcAft>
                          <a:spcPts val="0"/>
                        </a:spcAft>
                      </a:pPr>
                      <a:r>
                        <a:rPr lang="en-US" sz="1250" dirty="0">
                          <a:effectLst/>
                        </a:rPr>
                        <a:t>Clinical FU</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Investigator reported</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CEC adjudicated</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tc>
                  <a:txBody>
                    <a:bodyPr/>
                    <a:lstStyle/>
                    <a:p>
                      <a:pPr marL="0" marR="0" algn="ctr">
                        <a:spcBef>
                          <a:spcPts val="0"/>
                        </a:spcBef>
                        <a:spcAft>
                          <a:spcPts val="0"/>
                        </a:spcAft>
                      </a:pPr>
                      <a:r>
                        <a:rPr lang="en-US" sz="1250" dirty="0">
                          <a:effectLst/>
                        </a:rPr>
                        <a:t>CEC adjudicated</a:t>
                      </a:r>
                      <a:endParaRPr lang="en-US" sz="1250" dirty="0">
                        <a:effectLst/>
                        <a:latin typeface="Calibri" panose="020F0502020204030204" pitchFamily="34" charset="0"/>
                        <a:ea typeface="Calibri" panose="020F0502020204030204" pitchFamily="34" charset="0"/>
                        <a:cs typeface="Times New Roman" panose="02020603050405020304" pitchFamily="18" charset="0"/>
                      </a:endParaRPr>
                    </a:p>
                  </a:txBody>
                  <a:tcPr marL="50241" marR="50241" marT="0" marB="0"/>
                </a:tc>
                <a:extLst>
                  <a:ext uri="{0D108BD9-81ED-4DB2-BD59-A6C34878D82A}">
                    <a16:rowId xmlns:a16="http://schemas.microsoft.com/office/drawing/2014/main" val="4036755759"/>
                  </a:ext>
                </a:extLst>
              </a:tr>
            </a:tbl>
          </a:graphicData>
        </a:graphic>
      </p:graphicFrame>
    </p:spTree>
    <p:extLst>
      <p:ext uri="{BB962C8B-B14F-4D97-AF65-F5344CB8AC3E}">
        <p14:creationId xmlns:p14="http://schemas.microsoft.com/office/powerpoint/2010/main" val="221908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title"/>
          </p:nvPr>
        </p:nvSpPr>
        <p:spPr>
          <a:xfrm>
            <a:off x="1543050" y="628651"/>
            <a:ext cx="6286500" cy="536972"/>
          </a:xfrm>
        </p:spPr>
        <p:txBody>
          <a:bodyPr/>
          <a:lstStyle/>
          <a:p>
            <a:pPr eaLnBrk="1" hangingPunct="1">
              <a:defRPr/>
            </a:pPr>
            <a:r>
              <a:rPr lang="en-US" sz="2700" b="0" dirty="0">
                <a:solidFill>
                  <a:schemeClr val="tx1"/>
                </a:solidFill>
                <a:effectLst>
                  <a:outerShdw blurRad="38100" dist="38100" dir="2700000" algn="tl">
                    <a:srgbClr val="000000"/>
                  </a:outerShdw>
                </a:effectLst>
                <a:latin typeface="Arial" pitchFamily="-107" charset="0"/>
              </a:rPr>
              <a:t>Phase I: The Dose Range is Feasible</a:t>
            </a:r>
          </a:p>
        </p:txBody>
      </p:sp>
      <p:graphicFrame>
        <p:nvGraphicFramePr>
          <p:cNvPr id="12" name="Object 2"/>
          <p:cNvGraphicFramePr>
            <a:graphicFrameLocks noGrp="1" noChangeAspect="1"/>
          </p:cNvGraphicFramePr>
          <p:nvPr>
            <p:ph type="chart" idx="1"/>
            <p:extLst>
              <p:ext uri="{D42A27DB-BD31-4B8C-83A1-F6EECF244321}">
                <p14:modId xmlns:p14="http://schemas.microsoft.com/office/powerpoint/2010/main" val="218862288"/>
              </p:ext>
            </p:extLst>
          </p:nvPr>
        </p:nvGraphicFramePr>
        <p:xfrm>
          <a:off x="2062839" y="1684734"/>
          <a:ext cx="5246921" cy="2731890"/>
        </p:xfrm>
        <a:graphic>
          <a:graphicData uri="http://schemas.openxmlformats.org/drawingml/2006/chart">
            <c:chart xmlns:c="http://schemas.openxmlformats.org/drawingml/2006/chart" xmlns:r="http://schemas.openxmlformats.org/officeDocument/2006/relationships" r:id="rId2"/>
          </a:graphicData>
        </a:graphic>
      </p:graphicFrame>
      <p:sp>
        <p:nvSpPr>
          <p:cNvPr id="35844" name="Text Box 4"/>
          <p:cNvSpPr txBox="1">
            <a:spLocks noChangeArrowheads="1"/>
          </p:cNvSpPr>
          <p:nvPr/>
        </p:nvSpPr>
        <p:spPr bwMode="auto">
          <a:xfrm>
            <a:off x="2493824" y="4198684"/>
            <a:ext cx="766557" cy="523220"/>
          </a:xfrm>
          <a:prstGeom prst="rect">
            <a:avLst/>
          </a:prstGeom>
          <a:noFill/>
          <a:ln w="9525">
            <a:noFill/>
            <a:miter lim="800000"/>
            <a:headEnd/>
            <a:tailEnd/>
          </a:ln>
        </p:spPr>
        <p:txBody>
          <a:bodyPr wrap="none">
            <a:prstTxWarp prst="textNoShape">
              <a:avLst/>
            </a:prstTxWarp>
            <a:spAutoFit/>
          </a:bodyPr>
          <a:lstStyle/>
          <a:p>
            <a:pPr algn="ctr"/>
            <a:r>
              <a:rPr lang="en-US" sz="1400" b="1">
                <a:solidFill>
                  <a:srgbClr val="003698"/>
                </a:solidFill>
                <a:latin typeface="Frutiger Linotype" pitchFamily="34" charset="0"/>
              </a:rPr>
              <a:t>Control</a:t>
            </a:r>
          </a:p>
          <a:p>
            <a:pPr algn="ctr"/>
            <a:r>
              <a:rPr lang="en-US" sz="1400" b="1">
                <a:solidFill>
                  <a:srgbClr val="003698"/>
                </a:solidFill>
                <a:latin typeface="Frutiger Linotype" pitchFamily="34" charset="0"/>
              </a:rPr>
              <a:t>No cells</a:t>
            </a:r>
          </a:p>
        </p:txBody>
      </p:sp>
      <p:sp>
        <p:nvSpPr>
          <p:cNvPr id="35845" name="Text Box 5"/>
          <p:cNvSpPr txBox="1">
            <a:spLocks noChangeArrowheads="1"/>
          </p:cNvSpPr>
          <p:nvPr/>
        </p:nvSpPr>
        <p:spPr bwMode="auto">
          <a:xfrm>
            <a:off x="3528224" y="4198684"/>
            <a:ext cx="1106393" cy="523220"/>
          </a:xfrm>
          <a:prstGeom prst="rect">
            <a:avLst/>
          </a:prstGeom>
          <a:noFill/>
          <a:ln w="9525">
            <a:noFill/>
            <a:miter lim="800000"/>
            <a:headEnd/>
            <a:tailEnd/>
          </a:ln>
        </p:spPr>
        <p:txBody>
          <a:bodyPr wrap="none">
            <a:prstTxWarp prst="textNoShape">
              <a:avLst/>
            </a:prstTxWarp>
            <a:spAutoFit/>
          </a:bodyPr>
          <a:lstStyle/>
          <a:p>
            <a:pPr algn="ctr"/>
            <a:r>
              <a:rPr lang="en-US" sz="1400" b="1" dirty="0">
                <a:solidFill>
                  <a:srgbClr val="003698"/>
                </a:solidFill>
                <a:latin typeface="Frutiger Linotype" pitchFamily="34" charset="0"/>
              </a:rPr>
              <a:t>Group 1</a:t>
            </a:r>
          </a:p>
          <a:p>
            <a:pPr algn="ctr"/>
            <a:r>
              <a:rPr lang="en-US" sz="1400" b="1" dirty="0">
                <a:solidFill>
                  <a:srgbClr val="003698"/>
                </a:solidFill>
                <a:latin typeface="Frutiger Linotype" pitchFamily="34" charset="0"/>
              </a:rPr>
              <a:t> 5 X 10</a:t>
            </a:r>
            <a:r>
              <a:rPr lang="en-US" sz="1400" b="1" baseline="30000" dirty="0">
                <a:solidFill>
                  <a:srgbClr val="003698"/>
                </a:solidFill>
                <a:latin typeface="Frutiger Linotype" pitchFamily="34" charset="0"/>
              </a:rPr>
              <a:t>4</a:t>
            </a:r>
            <a:r>
              <a:rPr lang="en-US" sz="1400" b="1" dirty="0">
                <a:solidFill>
                  <a:srgbClr val="003698"/>
                </a:solidFill>
                <a:latin typeface="Frutiger Linotype" pitchFamily="34" charset="0"/>
              </a:rPr>
              <a:t> cells</a:t>
            </a:r>
          </a:p>
        </p:txBody>
      </p:sp>
      <p:sp>
        <p:nvSpPr>
          <p:cNvPr id="35846" name="Text Box 6"/>
          <p:cNvSpPr txBox="1">
            <a:spLocks noChangeArrowheads="1"/>
          </p:cNvSpPr>
          <p:nvPr/>
        </p:nvSpPr>
        <p:spPr bwMode="auto">
          <a:xfrm>
            <a:off x="4822712" y="4198684"/>
            <a:ext cx="1048685" cy="523220"/>
          </a:xfrm>
          <a:prstGeom prst="rect">
            <a:avLst/>
          </a:prstGeom>
          <a:noFill/>
          <a:ln w="9525">
            <a:noFill/>
            <a:miter lim="800000"/>
            <a:headEnd/>
            <a:tailEnd/>
          </a:ln>
        </p:spPr>
        <p:txBody>
          <a:bodyPr wrap="none">
            <a:prstTxWarp prst="textNoShape">
              <a:avLst/>
            </a:prstTxWarp>
            <a:spAutoFit/>
          </a:bodyPr>
          <a:lstStyle/>
          <a:p>
            <a:pPr algn="ctr"/>
            <a:r>
              <a:rPr lang="en-US" sz="1400" b="1">
                <a:solidFill>
                  <a:srgbClr val="003698"/>
                </a:solidFill>
                <a:latin typeface="Frutiger Linotype" pitchFamily="34" charset="0"/>
              </a:rPr>
              <a:t>Group 2</a:t>
            </a:r>
          </a:p>
          <a:p>
            <a:pPr algn="ctr"/>
            <a:r>
              <a:rPr lang="en-US" sz="1400" b="1">
                <a:solidFill>
                  <a:srgbClr val="003698"/>
                </a:solidFill>
                <a:latin typeface="Frutiger Linotype" pitchFamily="34" charset="0"/>
              </a:rPr>
              <a:t>1 x 10</a:t>
            </a:r>
            <a:r>
              <a:rPr lang="en-US" sz="1400" b="1" baseline="30000">
                <a:solidFill>
                  <a:srgbClr val="003698"/>
                </a:solidFill>
                <a:latin typeface="Frutiger Linotype" pitchFamily="34" charset="0"/>
              </a:rPr>
              <a:t>5</a:t>
            </a:r>
            <a:r>
              <a:rPr lang="en-US" sz="1400" b="1">
                <a:solidFill>
                  <a:srgbClr val="003698"/>
                </a:solidFill>
                <a:latin typeface="Frutiger Linotype" pitchFamily="34" charset="0"/>
              </a:rPr>
              <a:t> cells</a:t>
            </a:r>
          </a:p>
        </p:txBody>
      </p:sp>
      <p:sp>
        <p:nvSpPr>
          <p:cNvPr id="35847" name="Text Box 7"/>
          <p:cNvSpPr txBox="1">
            <a:spLocks noChangeArrowheads="1"/>
          </p:cNvSpPr>
          <p:nvPr/>
        </p:nvSpPr>
        <p:spPr bwMode="auto">
          <a:xfrm>
            <a:off x="6132120" y="4198684"/>
            <a:ext cx="1106393" cy="523220"/>
          </a:xfrm>
          <a:prstGeom prst="rect">
            <a:avLst/>
          </a:prstGeom>
          <a:noFill/>
          <a:ln w="9525">
            <a:noFill/>
            <a:miter lim="800000"/>
            <a:headEnd/>
            <a:tailEnd/>
          </a:ln>
        </p:spPr>
        <p:txBody>
          <a:bodyPr wrap="none">
            <a:prstTxWarp prst="textNoShape">
              <a:avLst/>
            </a:prstTxWarp>
            <a:spAutoFit/>
          </a:bodyPr>
          <a:lstStyle/>
          <a:p>
            <a:pPr algn="ctr"/>
            <a:r>
              <a:rPr lang="en-US" sz="1400" b="1" dirty="0">
                <a:solidFill>
                  <a:srgbClr val="003698"/>
                </a:solidFill>
                <a:latin typeface="Frutiger Linotype" pitchFamily="34" charset="0"/>
              </a:rPr>
              <a:t>Group 3</a:t>
            </a:r>
          </a:p>
          <a:p>
            <a:pPr algn="ctr"/>
            <a:r>
              <a:rPr lang="en-US" sz="1400" b="1" dirty="0">
                <a:solidFill>
                  <a:srgbClr val="003698"/>
                </a:solidFill>
                <a:latin typeface="Frutiger Linotype" pitchFamily="34" charset="0"/>
              </a:rPr>
              <a:t> 5 X 10</a:t>
            </a:r>
            <a:r>
              <a:rPr lang="en-US" sz="1400" b="1" baseline="30000" dirty="0">
                <a:solidFill>
                  <a:srgbClr val="003698"/>
                </a:solidFill>
                <a:latin typeface="Frutiger Linotype" pitchFamily="34" charset="0"/>
              </a:rPr>
              <a:t>5</a:t>
            </a:r>
            <a:r>
              <a:rPr lang="en-US" sz="1400" b="1" dirty="0">
                <a:solidFill>
                  <a:srgbClr val="003698"/>
                </a:solidFill>
                <a:latin typeface="Frutiger Linotype" pitchFamily="34" charset="0"/>
              </a:rPr>
              <a:t> cells</a:t>
            </a:r>
          </a:p>
        </p:txBody>
      </p:sp>
      <p:sp>
        <p:nvSpPr>
          <p:cNvPr id="35848" name="Text Box 8"/>
          <p:cNvSpPr txBox="1">
            <a:spLocks noChangeArrowheads="1"/>
          </p:cNvSpPr>
          <p:nvPr/>
        </p:nvSpPr>
        <p:spPr bwMode="auto">
          <a:xfrm rot="-5400000">
            <a:off x="716232" y="2886359"/>
            <a:ext cx="2544223" cy="507831"/>
          </a:xfrm>
          <a:prstGeom prst="rect">
            <a:avLst/>
          </a:prstGeom>
          <a:noFill/>
          <a:ln w="9525">
            <a:noFill/>
            <a:miter lim="800000"/>
            <a:headEnd/>
            <a:tailEnd/>
          </a:ln>
        </p:spPr>
        <p:txBody>
          <a:bodyPr wrap="none">
            <a:prstTxWarp prst="textNoShape">
              <a:avLst/>
            </a:prstTxWarp>
            <a:spAutoFit/>
          </a:bodyPr>
          <a:lstStyle/>
          <a:p>
            <a:r>
              <a:rPr lang="en-US" b="1">
                <a:solidFill>
                  <a:srgbClr val="003698"/>
                </a:solidFill>
                <a:latin typeface="Frutiger Linotype" pitchFamily="34" charset="0"/>
              </a:rPr>
              <a:t>  Auto-CD 34+ Cell Dose/kg x 10</a:t>
            </a:r>
            <a:r>
              <a:rPr lang="en-US" b="1" baseline="30000">
                <a:solidFill>
                  <a:srgbClr val="003698"/>
                </a:solidFill>
                <a:latin typeface="Frutiger Linotype" pitchFamily="34" charset="0"/>
              </a:rPr>
              <a:t>4  </a:t>
            </a:r>
          </a:p>
          <a:p>
            <a:r>
              <a:rPr lang="en-US" b="1">
                <a:solidFill>
                  <a:srgbClr val="003698"/>
                </a:solidFill>
                <a:latin typeface="Frutiger Linotype" pitchFamily="34" charset="0"/>
              </a:rPr>
              <a:t>               ( log scale)</a:t>
            </a:r>
          </a:p>
        </p:txBody>
      </p:sp>
      <p:sp>
        <p:nvSpPr>
          <p:cNvPr id="35849" name="Rectangle 9"/>
          <p:cNvSpPr>
            <a:spLocks noChangeArrowheads="1"/>
          </p:cNvSpPr>
          <p:nvPr/>
        </p:nvSpPr>
        <p:spPr bwMode="auto">
          <a:xfrm>
            <a:off x="2914650" y="1267005"/>
            <a:ext cx="4008020" cy="584775"/>
          </a:xfrm>
          <a:prstGeom prst="rect">
            <a:avLst/>
          </a:prstGeom>
          <a:noFill/>
          <a:ln w="9525">
            <a:noFill/>
            <a:miter lim="800000"/>
            <a:headEnd/>
            <a:tailEnd/>
          </a:ln>
        </p:spPr>
        <p:txBody>
          <a:bodyPr wrap="none">
            <a:prstTxWarp prst="textNoShape">
              <a:avLst/>
            </a:prstTxWarp>
            <a:spAutoFit/>
          </a:bodyPr>
          <a:lstStyle/>
          <a:p>
            <a:pPr algn="ctr"/>
            <a:r>
              <a:rPr lang="en-US" sz="1600" b="1" dirty="0">
                <a:solidFill>
                  <a:srgbClr val="003698"/>
                </a:solidFill>
                <a:latin typeface="Frutiger Linotype" pitchFamily="34" charset="0"/>
              </a:rPr>
              <a:t> Actual Auto-CD 34+ Cell Dose Delivered / kg </a:t>
            </a:r>
          </a:p>
          <a:p>
            <a:pPr algn="ctr"/>
            <a:r>
              <a:rPr lang="en-US" sz="1600" b="1" dirty="0">
                <a:solidFill>
                  <a:srgbClr val="003698"/>
                </a:solidFill>
                <a:latin typeface="Frutiger Linotype" pitchFamily="34" charset="0"/>
              </a:rPr>
              <a:t>(n = 6 / dose group)</a:t>
            </a:r>
          </a:p>
        </p:txBody>
      </p:sp>
      <p:sp>
        <p:nvSpPr>
          <p:cNvPr id="35850" name="Oval 10"/>
          <p:cNvSpPr>
            <a:spLocks noChangeArrowheads="1"/>
          </p:cNvSpPr>
          <p:nvPr/>
        </p:nvSpPr>
        <p:spPr bwMode="auto">
          <a:xfrm>
            <a:off x="2857500" y="4091940"/>
            <a:ext cx="57150" cy="57150"/>
          </a:xfrm>
          <a:prstGeom prst="ellipse">
            <a:avLst/>
          </a:prstGeom>
          <a:solidFill>
            <a:schemeClr val="accent4"/>
          </a:solidFill>
          <a:ln w="9525">
            <a:noFill/>
            <a:round/>
            <a:headEnd/>
            <a:tailEnd/>
          </a:ln>
        </p:spPr>
        <p:txBody>
          <a:bodyPr wrap="none" anchor="ctr">
            <a:prstTxWarp prst="textNoShape">
              <a:avLst/>
            </a:prstTxWarp>
          </a:bodyPr>
          <a:lstStyle/>
          <a:p>
            <a:pPr algn="ctr"/>
            <a:endParaRPr lang="en-US">
              <a:solidFill>
                <a:srgbClr val="003698"/>
              </a:solidFill>
              <a:latin typeface="Frutiger Linotype" pitchFamily="34" charset="0"/>
            </a:endParaRPr>
          </a:p>
        </p:txBody>
      </p:sp>
      <p:sp>
        <p:nvSpPr>
          <p:cNvPr id="13" name="Text Box 4"/>
          <p:cNvSpPr txBox="1">
            <a:spLocks noChangeArrowheads="1"/>
          </p:cNvSpPr>
          <p:nvPr/>
        </p:nvSpPr>
        <p:spPr bwMode="auto">
          <a:xfrm>
            <a:off x="5689914" y="4744045"/>
            <a:ext cx="3239691" cy="191690"/>
          </a:xfrm>
          <a:prstGeom prst="rect">
            <a:avLst/>
          </a:prstGeom>
          <a:noFill/>
          <a:ln w="9525">
            <a:noFill/>
            <a:round/>
            <a:headEnd/>
            <a:tailEnd/>
          </a:ln>
          <a:effectLst/>
        </p:spPr>
        <p:txBody>
          <a:bodyPr lIns="0" tIns="0" rIns="0" bIns="0">
            <a:prstTxWarp prst="textNoShape">
              <a:avLst/>
            </a:prstTxWarp>
          </a:bodyPr>
          <a:lstStyle/>
          <a:p>
            <a:pPr algn="r">
              <a:tabLst>
                <a:tab pos="542925" algn="l"/>
                <a:tab pos="1085850" algn="l"/>
                <a:tab pos="1628775" algn="l"/>
                <a:tab pos="2171700" algn="l"/>
                <a:tab pos="2714625" algn="l"/>
              </a:tabLst>
            </a:pPr>
            <a:r>
              <a:rPr lang="en-GB" sz="1000" b="1" dirty="0" err="1">
                <a:solidFill>
                  <a:srgbClr val="000000"/>
                </a:solidFill>
                <a:latin typeface="Arial" pitchFamily="-112" charset="0"/>
                <a:ea typeface="msgothic" charset="0"/>
                <a:cs typeface="msgothic" charset="0"/>
              </a:rPr>
              <a:t>Losordo</a:t>
            </a:r>
            <a:r>
              <a:rPr lang="en-GB" sz="1000" b="1" dirty="0">
                <a:solidFill>
                  <a:srgbClr val="000000"/>
                </a:solidFill>
                <a:latin typeface="Arial" pitchFamily="-112" charset="0"/>
                <a:ea typeface="msgothic" charset="0"/>
                <a:cs typeface="msgothic" charset="0"/>
              </a:rPr>
              <a:t> D W et al. Circulation 2007;115:3165-3172</a:t>
            </a:r>
          </a:p>
        </p:txBody>
      </p:sp>
    </p:spTree>
    <p:extLst>
      <p:ext uri="{BB962C8B-B14F-4D97-AF65-F5344CB8AC3E}">
        <p14:creationId xmlns:p14="http://schemas.microsoft.com/office/powerpoint/2010/main" val="1776596491"/>
      </p:ext>
    </p:extLst>
  </p:cSld>
  <p:clrMapOvr>
    <a:masterClrMapping/>
  </p:clrMapOvr>
  <mc:AlternateContent xmlns:mc="http://schemas.openxmlformats.org/markup-compatibility/2006" xmlns:p14="http://schemas.microsoft.com/office/powerpoint/2010/main">
    <mc:Choice Requires="p14">
      <p:transition p14:dur="0" advTm="12705"/>
    </mc:Choice>
    <mc:Fallback xmlns="">
      <p:transition advTm="127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2"/>
          <p:cNvGraphicFramePr>
            <a:graphicFrameLocks noChangeAspect="1"/>
          </p:cNvGraphicFramePr>
          <p:nvPr/>
        </p:nvGraphicFramePr>
        <p:xfrm>
          <a:off x="1428750" y="853679"/>
          <a:ext cx="6400800" cy="3800475"/>
        </p:xfrm>
        <a:graphic>
          <a:graphicData uri="http://schemas.openxmlformats.org/drawingml/2006/chart">
            <c:chart xmlns:c="http://schemas.openxmlformats.org/drawingml/2006/chart" xmlns:r="http://schemas.openxmlformats.org/officeDocument/2006/relationships" r:id="rId3"/>
          </a:graphicData>
        </a:graphic>
      </p:graphicFrame>
      <p:sp>
        <p:nvSpPr>
          <p:cNvPr id="1300483" name="Rectangle 3"/>
          <p:cNvSpPr>
            <a:spLocks noGrp="1" noChangeArrowheads="1"/>
          </p:cNvSpPr>
          <p:nvPr>
            <p:ph type="title"/>
          </p:nvPr>
        </p:nvSpPr>
        <p:spPr>
          <a:xfrm>
            <a:off x="1428750" y="457200"/>
            <a:ext cx="6172200" cy="857250"/>
          </a:xfrm>
        </p:spPr>
        <p:txBody>
          <a:bodyPr/>
          <a:lstStyle/>
          <a:p>
            <a:pPr eaLnBrk="1" hangingPunct="1">
              <a:defRPr/>
            </a:pPr>
            <a:r>
              <a:rPr lang="en-US" sz="2700" b="0">
                <a:effectLst>
                  <a:outerShdw blurRad="38100" dist="38100" dir="2700000" algn="tl">
                    <a:srgbClr val="000000"/>
                  </a:outerShdw>
                </a:effectLst>
              </a:rPr>
              <a:t>Phase I:  Angina Frequency</a:t>
            </a:r>
            <a:br>
              <a:rPr lang="en-US" sz="2700" b="0">
                <a:effectLst>
                  <a:outerShdw blurRad="38100" dist="38100" dir="2700000" algn="tl">
                    <a:srgbClr val="000000"/>
                  </a:outerShdw>
                </a:effectLst>
              </a:rPr>
            </a:br>
            <a:r>
              <a:rPr lang="en-US" sz="2100" b="0">
                <a:solidFill>
                  <a:schemeClr val="tx1"/>
                </a:solidFill>
                <a:effectLst>
                  <a:outerShdw blurRad="38100" dist="38100" dir="2700000" algn="tl">
                    <a:srgbClr val="000000"/>
                  </a:outerShdw>
                </a:effectLst>
              </a:rPr>
              <a:t>Episodes per Week</a:t>
            </a:r>
            <a:endParaRPr lang="en-US" b="0">
              <a:solidFill>
                <a:schemeClr val="tx1"/>
              </a:solidFill>
              <a:effectLst>
                <a:outerShdw blurRad="38100" dist="38100" dir="2700000" algn="tl">
                  <a:srgbClr val="000000"/>
                </a:outerShdw>
              </a:effectLst>
              <a:ea typeface="+mj-ea"/>
              <a:cs typeface="+mj-cs"/>
            </a:endParaRPr>
          </a:p>
        </p:txBody>
      </p:sp>
      <p:sp>
        <p:nvSpPr>
          <p:cNvPr id="1300484" name="Line 4"/>
          <p:cNvSpPr>
            <a:spLocks noChangeShapeType="1"/>
          </p:cNvSpPr>
          <p:nvPr/>
        </p:nvSpPr>
        <p:spPr bwMode="auto">
          <a:xfrm>
            <a:off x="3543300" y="2000250"/>
            <a:ext cx="285751" cy="1028700"/>
          </a:xfrm>
          <a:prstGeom prst="line">
            <a:avLst/>
          </a:prstGeom>
          <a:noFill/>
          <a:ln w="34925">
            <a:solidFill>
              <a:schemeClr val="tx1"/>
            </a:solidFill>
            <a:round/>
            <a:headEnd/>
            <a:tailEnd type="triangle" w="med" len="med"/>
          </a:ln>
        </p:spPr>
        <p:txBody>
          <a:bodyPr wrap="none" anchor="ctr">
            <a:prstTxWarp prst="textNoShape">
              <a:avLst/>
            </a:prstTxWarp>
          </a:bodyPr>
          <a:lstStyle/>
          <a:p>
            <a:endParaRPr lang="en-US" sz="1013">
              <a:solidFill>
                <a:srgbClr val="003698"/>
              </a:solidFill>
            </a:endParaRPr>
          </a:p>
        </p:txBody>
      </p:sp>
      <p:sp>
        <p:nvSpPr>
          <p:cNvPr id="36869" name="Text Box 5"/>
          <p:cNvSpPr txBox="1">
            <a:spLocks noChangeArrowheads="1"/>
          </p:cNvSpPr>
          <p:nvPr/>
        </p:nvSpPr>
        <p:spPr bwMode="auto">
          <a:xfrm>
            <a:off x="1423987" y="4296967"/>
            <a:ext cx="6405563" cy="276999"/>
          </a:xfrm>
          <a:prstGeom prst="rect">
            <a:avLst/>
          </a:prstGeom>
          <a:noFill/>
          <a:ln w="9525">
            <a:noFill/>
            <a:miter lim="800000"/>
            <a:headEnd/>
            <a:tailEnd/>
          </a:ln>
        </p:spPr>
        <p:txBody>
          <a:bodyPr>
            <a:prstTxWarp prst="textNoShape">
              <a:avLst/>
            </a:prstTxWarp>
            <a:spAutoFit/>
          </a:bodyPr>
          <a:lstStyle/>
          <a:p>
            <a:r>
              <a:rPr lang="en-US" sz="1200" dirty="0">
                <a:solidFill>
                  <a:srgbClr val="003698"/>
                </a:solidFill>
                <a:latin typeface="Frutiger Linotype" pitchFamily="34" charset="0"/>
              </a:rPr>
              <a:t>12 month control data is not represented due to control patient cross-over after 6 months </a:t>
            </a:r>
          </a:p>
        </p:txBody>
      </p:sp>
      <p:sp>
        <p:nvSpPr>
          <p:cNvPr id="1300486" name="Line 6"/>
          <p:cNvSpPr>
            <a:spLocks noChangeShapeType="1"/>
          </p:cNvSpPr>
          <p:nvPr/>
        </p:nvSpPr>
        <p:spPr bwMode="auto">
          <a:xfrm>
            <a:off x="4800600" y="2457450"/>
            <a:ext cx="198835" cy="514350"/>
          </a:xfrm>
          <a:prstGeom prst="line">
            <a:avLst/>
          </a:prstGeom>
          <a:noFill/>
          <a:ln w="34925">
            <a:solidFill>
              <a:schemeClr val="tx1"/>
            </a:solidFill>
            <a:round/>
            <a:headEnd/>
            <a:tailEnd type="triangle" w="med" len="med"/>
          </a:ln>
        </p:spPr>
        <p:txBody>
          <a:bodyPr wrap="none" anchor="ctr">
            <a:prstTxWarp prst="textNoShape">
              <a:avLst/>
            </a:prstTxWarp>
          </a:bodyPr>
          <a:lstStyle/>
          <a:p>
            <a:endParaRPr lang="en-US" sz="1013">
              <a:solidFill>
                <a:srgbClr val="003698"/>
              </a:solidFill>
            </a:endParaRPr>
          </a:p>
        </p:txBody>
      </p:sp>
      <p:sp>
        <p:nvSpPr>
          <p:cNvPr id="36871" name="Text Box 7"/>
          <p:cNvSpPr txBox="1">
            <a:spLocks noChangeArrowheads="1"/>
          </p:cNvSpPr>
          <p:nvPr/>
        </p:nvSpPr>
        <p:spPr bwMode="auto">
          <a:xfrm>
            <a:off x="4624388" y="4011216"/>
            <a:ext cx="800219" cy="300082"/>
          </a:xfrm>
          <a:prstGeom prst="rect">
            <a:avLst/>
          </a:prstGeom>
          <a:noFill/>
          <a:ln w="9525">
            <a:noFill/>
            <a:miter lim="800000"/>
            <a:headEnd/>
            <a:tailEnd/>
          </a:ln>
        </p:spPr>
        <p:txBody>
          <a:bodyPr wrap="none">
            <a:prstTxWarp prst="textNoShape">
              <a:avLst/>
            </a:prstTxWarp>
            <a:spAutoFit/>
          </a:bodyPr>
          <a:lstStyle/>
          <a:p>
            <a:r>
              <a:rPr lang="en-US" b="1">
                <a:solidFill>
                  <a:srgbClr val="003698"/>
                </a:solidFill>
                <a:latin typeface="Arial" pitchFamily="38" charset="0"/>
              </a:rPr>
              <a:t>Months</a:t>
            </a:r>
          </a:p>
        </p:txBody>
      </p:sp>
      <p:sp>
        <p:nvSpPr>
          <p:cNvPr id="36872" name="Text Box 8"/>
          <p:cNvSpPr txBox="1">
            <a:spLocks noChangeArrowheads="1"/>
          </p:cNvSpPr>
          <p:nvPr/>
        </p:nvSpPr>
        <p:spPr bwMode="auto">
          <a:xfrm>
            <a:off x="3200401" y="1600200"/>
            <a:ext cx="383381" cy="392415"/>
          </a:xfrm>
          <a:prstGeom prst="rect">
            <a:avLst/>
          </a:prstGeom>
          <a:noFill/>
          <a:ln w="9525">
            <a:noFill/>
            <a:miter lim="800000"/>
            <a:headEnd/>
            <a:tailEnd/>
          </a:ln>
        </p:spPr>
        <p:txBody>
          <a:bodyPr wrap="square">
            <a:prstTxWarp prst="textNoShape">
              <a:avLst/>
            </a:prstTxWarp>
            <a:spAutoFit/>
          </a:bodyPr>
          <a:lstStyle/>
          <a:p>
            <a:r>
              <a:rPr lang="en-US" sz="975" b="1">
                <a:solidFill>
                  <a:srgbClr val="003698"/>
                </a:solidFill>
                <a:latin typeface="Frutiger Linotype" pitchFamily="34" charset="0"/>
              </a:rPr>
              <a:t>+6.5</a:t>
            </a:r>
          </a:p>
        </p:txBody>
      </p:sp>
      <p:sp>
        <p:nvSpPr>
          <p:cNvPr id="36874" name="Text Box 10"/>
          <p:cNvSpPr txBox="1">
            <a:spLocks noChangeArrowheads="1"/>
          </p:cNvSpPr>
          <p:nvPr/>
        </p:nvSpPr>
        <p:spPr bwMode="auto">
          <a:xfrm>
            <a:off x="4485085" y="2000250"/>
            <a:ext cx="385042" cy="242374"/>
          </a:xfrm>
          <a:prstGeom prst="rect">
            <a:avLst/>
          </a:prstGeom>
          <a:noFill/>
          <a:ln w="9525">
            <a:noFill/>
            <a:miter lim="800000"/>
            <a:headEnd/>
            <a:tailEnd/>
          </a:ln>
        </p:spPr>
        <p:txBody>
          <a:bodyPr wrap="none">
            <a:prstTxWarp prst="textNoShape">
              <a:avLst/>
            </a:prstTxWarp>
            <a:spAutoFit/>
          </a:bodyPr>
          <a:lstStyle/>
          <a:p>
            <a:r>
              <a:rPr lang="en-US" sz="975" b="1">
                <a:solidFill>
                  <a:srgbClr val="003698"/>
                </a:solidFill>
                <a:latin typeface="Frutiger Linotype" pitchFamily="34" charset="0"/>
              </a:rPr>
              <a:t>-4.5</a:t>
            </a:r>
          </a:p>
        </p:txBody>
      </p:sp>
      <p:sp>
        <p:nvSpPr>
          <p:cNvPr id="36875" name="Text Box 11"/>
          <p:cNvSpPr txBox="1">
            <a:spLocks noChangeArrowheads="1"/>
          </p:cNvSpPr>
          <p:nvPr/>
        </p:nvSpPr>
        <p:spPr bwMode="auto">
          <a:xfrm>
            <a:off x="4893469" y="3096816"/>
            <a:ext cx="449162" cy="242374"/>
          </a:xfrm>
          <a:prstGeom prst="rect">
            <a:avLst/>
          </a:prstGeom>
          <a:noFill/>
          <a:ln w="9525">
            <a:noFill/>
            <a:miter lim="800000"/>
            <a:headEnd/>
            <a:tailEnd/>
          </a:ln>
        </p:spPr>
        <p:txBody>
          <a:bodyPr wrap="none">
            <a:prstTxWarp prst="textNoShape">
              <a:avLst/>
            </a:prstTxWarp>
            <a:spAutoFit/>
          </a:bodyPr>
          <a:lstStyle/>
          <a:p>
            <a:r>
              <a:rPr lang="en-US" sz="975" b="1">
                <a:solidFill>
                  <a:srgbClr val="003698"/>
                </a:solidFill>
                <a:latin typeface="Frutiger Linotype" pitchFamily="34" charset="0"/>
              </a:rPr>
              <a:t>-12.6</a:t>
            </a:r>
          </a:p>
        </p:txBody>
      </p:sp>
      <p:sp>
        <p:nvSpPr>
          <p:cNvPr id="36876" name="Text Box 12"/>
          <p:cNvSpPr txBox="1">
            <a:spLocks noChangeArrowheads="1"/>
          </p:cNvSpPr>
          <p:nvPr/>
        </p:nvSpPr>
        <p:spPr bwMode="auto">
          <a:xfrm>
            <a:off x="6057900" y="3257550"/>
            <a:ext cx="449162" cy="242374"/>
          </a:xfrm>
          <a:prstGeom prst="rect">
            <a:avLst/>
          </a:prstGeom>
          <a:noFill/>
          <a:ln w="9525">
            <a:noFill/>
            <a:miter lim="800000"/>
            <a:headEnd/>
            <a:tailEnd/>
          </a:ln>
        </p:spPr>
        <p:txBody>
          <a:bodyPr wrap="none">
            <a:prstTxWarp prst="textNoShape">
              <a:avLst/>
            </a:prstTxWarp>
            <a:spAutoFit/>
          </a:bodyPr>
          <a:lstStyle/>
          <a:p>
            <a:r>
              <a:rPr lang="en-US" sz="975" b="1">
                <a:solidFill>
                  <a:srgbClr val="003698"/>
                </a:solidFill>
                <a:latin typeface="Frutiger Linotype" pitchFamily="34" charset="0"/>
              </a:rPr>
              <a:t>-15.6</a:t>
            </a:r>
          </a:p>
        </p:txBody>
      </p:sp>
      <p:sp>
        <p:nvSpPr>
          <p:cNvPr id="36877" name="Text Box 13"/>
          <p:cNvSpPr txBox="1">
            <a:spLocks noChangeArrowheads="1"/>
          </p:cNvSpPr>
          <p:nvPr/>
        </p:nvSpPr>
        <p:spPr bwMode="auto">
          <a:xfrm>
            <a:off x="745646" y="4724474"/>
            <a:ext cx="3486150" cy="261610"/>
          </a:xfrm>
          <a:prstGeom prst="rect">
            <a:avLst/>
          </a:prstGeom>
          <a:noFill/>
          <a:ln w="9525">
            <a:noFill/>
            <a:miter lim="800000"/>
            <a:headEnd/>
            <a:tailEnd/>
          </a:ln>
        </p:spPr>
        <p:txBody>
          <a:bodyPr>
            <a:prstTxWarp prst="textNoShape">
              <a:avLst/>
            </a:prstTxWarp>
            <a:spAutoFit/>
          </a:bodyPr>
          <a:lstStyle/>
          <a:p>
            <a:pPr algn="ctr"/>
            <a:r>
              <a:rPr lang="en-US" sz="1100" dirty="0">
                <a:solidFill>
                  <a:srgbClr val="003698"/>
                </a:solidFill>
                <a:latin typeface="Frutiger Linotype" pitchFamily="34" charset="0"/>
              </a:rPr>
              <a:t>**p=0.053 ANOVA between treatment groups</a:t>
            </a:r>
          </a:p>
        </p:txBody>
      </p:sp>
      <p:sp>
        <p:nvSpPr>
          <p:cNvPr id="36873" name="Text Box 9"/>
          <p:cNvSpPr txBox="1">
            <a:spLocks noChangeArrowheads="1"/>
          </p:cNvSpPr>
          <p:nvPr/>
        </p:nvSpPr>
        <p:spPr bwMode="auto">
          <a:xfrm>
            <a:off x="3657600" y="3039666"/>
            <a:ext cx="574196" cy="242374"/>
          </a:xfrm>
          <a:prstGeom prst="rect">
            <a:avLst/>
          </a:prstGeom>
          <a:noFill/>
          <a:ln w="9525">
            <a:noFill/>
            <a:miter lim="800000"/>
            <a:headEnd/>
            <a:tailEnd/>
          </a:ln>
        </p:spPr>
        <p:txBody>
          <a:bodyPr wrap="none">
            <a:prstTxWarp prst="textNoShape">
              <a:avLst/>
            </a:prstTxWarp>
            <a:spAutoFit/>
          </a:bodyPr>
          <a:lstStyle/>
          <a:p>
            <a:r>
              <a:rPr lang="en-US" sz="975" b="1">
                <a:solidFill>
                  <a:srgbClr val="003698"/>
                </a:solidFill>
                <a:latin typeface="Frutiger Linotype" pitchFamily="34" charset="0"/>
              </a:rPr>
              <a:t>-11.6**</a:t>
            </a:r>
          </a:p>
        </p:txBody>
      </p:sp>
      <p:sp>
        <p:nvSpPr>
          <p:cNvPr id="17" name="Text Box 4">
            <a:extLst>
              <a:ext uri="{FF2B5EF4-FFF2-40B4-BE49-F238E27FC236}">
                <a16:creationId xmlns:a16="http://schemas.microsoft.com/office/drawing/2014/main" id="{8B7EBC4F-9575-4D4E-948D-420A10621D28}"/>
              </a:ext>
            </a:extLst>
          </p:cNvPr>
          <p:cNvSpPr txBox="1">
            <a:spLocks noChangeArrowheads="1"/>
          </p:cNvSpPr>
          <p:nvPr/>
        </p:nvSpPr>
        <p:spPr bwMode="auto">
          <a:xfrm>
            <a:off x="5689914" y="4744045"/>
            <a:ext cx="3239691" cy="191690"/>
          </a:xfrm>
          <a:prstGeom prst="rect">
            <a:avLst/>
          </a:prstGeom>
          <a:noFill/>
          <a:ln w="9525">
            <a:noFill/>
            <a:round/>
            <a:headEnd/>
            <a:tailEnd/>
          </a:ln>
          <a:effectLst/>
        </p:spPr>
        <p:txBody>
          <a:bodyPr lIns="0" tIns="0" rIns="0" bIns="0">
            <a:prstTxWarp prst="textNoShape">
              <a:avLst/>
            </a:prstTxWarp>
          </a:bodyPr>
          <a:lstStyle/>
          <a:p>
            <a:pPr algn="r">
              <a:tabLst>
                <a:tab pos="542925" algn="l"/>
                <a:tab pos="1085850" algn="l"/>
                <a:tab pos="1628775" algn="l"/>
                <a:tab pos="2171700" algn="l"/>
                <a:tab pos="2714625" algn="l"/>
              </a:tabLst>
            </a:pPr>
            <a:r>
              <a:rPr lang="en-GB" sz="1000" b="1" dirty="0" err="1">
                <a:solidFill>
                  <a:srgbClr val="000000"/>
                </a:solidFill>
                <a:latin typeface="Arial" pitchFamily="-112" charset="0"/>
                <a:ea typeface="msgothic" charset="0"/>
                <a:cs typeface="msgothic" charset="0"/>
              </a:rPr>
              <a:t>Losordo</a:t>
            </a:r>
            <a:r>
              <a:rPr lang="en-GB" sz="1000" b="1" dirty="0">
                <a:solidFill>
                  <a:srgbClr val="000000"/>
                </a:solidFill>
                <a:latin typeface="Arial" pitchFamily="-112" charset="0"/>
                <a:ea typeface="msgothic" charset="0"/>
                <a:cs typeface="msgothic" charset="0"/>
              </a:rPr>
              <a:t> D W et al. Circulation 2007;115:3165-3172</a:t>
            </a:r>
          </a:p>
        </p:txBody>
      </p:sp>
    </p:spTree>
    <p:custDataLst>
      <p:tags r:id="rId1"/>
    </p:custDataLst>
    <p:extLst>
      <p:ext uri="{BB962C8B-B14F-4D97-AF65-F5344CB8AC3E}">
        <p14:creationId xmlns:p14="http://schemas.microsoft.com/office/powerpoint/2010/main" val="2233661075"/>
      </p:ext>
    </p:extLst>
  </p:cSld>
  <p:clrMapOvr>
    <a:masterClrMapping/>
  </p:clrMapOvr>
  <p:transition advTm="7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300484"/>
                                        </p:tgtEl>
                                        <p:attrNameLst>
                                          <p:attrName>style.visibility</p:attrName>
                                        </p:attrNameLst>
                                      </p:cBhvr>
                                      <p:to>
                                        <p:strVal val="visible"/>
                                      </p:to>
                                    </p:set>
                                    <p:animEffect transition="in" filter="wipe(up)">
                                      <p:cBhvr>
                                        <p:cTn id="7" dur="1000"/>
                                        <p:tgtEl>
                                          <p:spTgt spid="1300484"/>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1300486"/>
                                        </p:tgtEl>
                                        <p:attrNameLst>
                                          <p:attrName>style.visibility</p:attrName>
                                        </p:attrNameLst>
                                      </p:cBhvr>
                                      <p:to>
                                        <p:strVal val="visible"/>
                                      </p:to>
                                    </p:set>
                                    <p:animEffect transition="in" filter="wipe(up)">
                                      <p:cBhvr>
                                        <p:cTn id="11" dur="1000"/>
                                        <p:tgtEl>
                                          <p:spTgt spid="130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484" grpId="0" animBg="1"/>
      <p:bldP spid="13004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3"/>
          <p:cNvSpPr>
            <a:spLocks noChangeShapeType="1"/>
          </p:cNvSpPr>
          <p:nvPr/>
        </p:nvSpPr>
        <p:spPr bwMode="auto">
          <a:xfrm flipH="1">
            <a:off x="3126582" y="2871788"/>
            <a:ext cx="245269" cy="102394"/>
          </a:xfrm>
          <a:prstGeom prst="line">
            <a:avLst/>
          </a:prstGeom>
          <a:noFill/>
          <a:ln w="9525">
            <a:noFill/>
            <a:round/>
            <a:headEnd/>
            <a:tailEnd type="triangle" w="med" len="med"/>
          </a:ln>
        </p:spPr>
        <p:txBody>
          <a:bodyPr anchor="ctr">
            <a:prstTxWarp prst="textNoShape">
              <a:avLst/>
            </a:prstTxWarp>
          </a:bodyPr>
          <a:lstStyle/>
          <a:p>
            <a:pPr eaLnBrk="0" hangingPunct="0"/>
            <a:endParaRPr lang="en-US" sz="1013" b="1">
              <a:solidFill>
                <a:srgbClr val="000000"/>
              </a:solidFill>
              <a:ea typeface="ＭＳ Ｐゴシック" charset="-128"/>
              <a:cs typeface="ＭＳ Ｐゴシック" charset="-128"/>
            </a:endParaRPr>
          </a:p>
        </p:txBody>
      </p:sp>
      <p:sp>
        <p:nvSpPr>
          <p:cNvPr id="6" name="Rectangle 4"/>
          <p:cNvSpPr>
            <a:spLocks noChangeArrowheads="1"/>
          </p:cNvSpPr>
          <p:nvPr/>
        </p:nvSpPr>
        <p:spPr bwMode="auto">
          <a:xfrm>
            <a:off x="4402932" y="2993232"/>
            <a:ext cx="588169" cy="617935"/>
          </a:xfrm>
          <a:prstGeom prst="rect">
            <a:avLst/>
          </a:prstGeom>
          <a:noFill/>
          <a:ln w="9525">
            <a:noFill/>
            <a:miter lim="800000"/>
            <a:headEnd/>
            <a:tailEnd/>
          </a:ln>
        </p:spPr>
        <p:txBody>
          <a:bodyPr wrap="none" anchor="ctr">
            <a:prstTxWarp prst="textNoShape">
              <a:avLst/>
            </a:prstTxWarp>
          </a:bodyPr>
          <a:lstStyle/>
          <a:p>
            <a:pPr eaLnBrk="0" hangingPunct="0"/>
            <a:endParaRPr lang="en-US" sz="1013">
              <a:solidFill>
                <a:srgbClr val="000000"/>
              </a:solidFill>
              <a:ea typeface="ＭＳ Ｐゴシック" charset="-128"/>
              <a:cs typeface="ＭＳ Ｐゴシック" charset="-128"/>
            </a:endParaRPr>
          </a:p>
        </p:txBody>
      </p:sp>
      <p:sp>
        <p:nvSpPr>
          <p:cNvPr id="19" name="Line 2"/>
          <p:cNvSpPr>
            <a:spLocks noChangeShapeType="1"/>
          </p:cNvSpPr>
          <p:nvPr/>
        </p:nvSpPr>
        <p:spPr bwMode="auto">
          <a:xfrm flipH="1">
            <a:off x="4316016" y="2674144"/>
            <a:ext cx="1257300" cy="457200"/>
          </a:xfrm>
          <a:prstGeom prst="line">
            <a:avLst/>
          </a:prstGeom>
          <a:noFill/>
          <a:ln w="28575">
            <a:solidFill>
              <a:srgbClr val="FF0000"/>
            </a:solidFill>
            <a:round/>
            <a:headEnd/>
            <a:tailEnd type="triangle" w="sm" len="med"/>
          </a:ln>
        </p:spPr>
        <p:txBody>
          <a:bodyPr anchor="ctr">
            <a:prstTxWarp prst="textNoShape">
              <a:avLst/>
            </a:prstTxWarp>
          </a:bodyPr>
          <a:lstStyle/>
          <a:p>
            <a:pPr eaLnBrk="0" hangingPunct="0"/>
            <a:endParaRPr lang="en-US" sz="1013" b="1">
              <a:solidFill>
                <a:srgbClr val="000000"/>
              </a:solidFill>
              <a:ea typeface="ＭＳ Ｐゴシック" charset="-128"/>
              <a:cs typeface="ＭＳ Ｐゴシック" charset="-128"/>
            </a:endParaRPr>
          </a:p>
        </p:txBody>
      </p:sp>
      <p:sp>
        <p:nvSpPr>
          <p:cNvPr id="20" name="Line 5"/>
          <p:cNvSpPr>
            <a:spLocks noChangeShapeType="1"/>
          </p:cNvSpPr>
          <p:nvPr/>
        </p:nvSpPr>
        <p:spPr bwMode="auto">
          <a:xfrm>
            <a:off x="5573316" y="1416844"/>
            <a:ext cx="0" cy="2914650"/>
          </a:xfrm>
          <a:prstGeom prst="line">
            <a:avLst/>
          </a:prstGeom>
          <a:noFill/>
          <a:ln w="28575">
            <a:solidFill>
              <a:srgbClr val="FF0000"/>
            </a:solidFill>
            <a:round/>
            <a:headEnd/>
            <a:tailEnd type="triangle" w="sm" len="med"/>
          </a:ln>
        </p:spPr>
        <p:txBody>
          <a:bodyPr anchor="ctr">
            <a:prstTxWarp prst="textNoShape">
              <a:avLst/>
            </a:prstTxWarp>
          </a:bodyPr>
          <a:lstStyle/>
          <a:p>
            <a:pPr eaLnBrk="0" hangingPunct="0"/>
            <a:endParaRPr lang="en-US" sz="1013" b="1">
              <a:solidFill>
                <a:srgbClr val="000000"/>
              </a:solidFill>
              <a:ea typeface="ＭＳ Ｐゴシック" charset="-128"/>
              <a:cs typeface="ＭＳ Ｐゴシック" charset="-128"/>
            </a:endParaRPr>
          </a:p>
        </p:txBody>
      </p:sp>
      <p:sp>
        <p:nvSpPr>
          <p:cNvPr id="21" name="Text Box 6"/>
          <p:cNvSpPr txBox="1">
            <a:spLocks noChangeArrowheads="1"/>
          </p:cNvSpPr>
          <p:nvPr/>
        </p:nvSpPr>
        <p:spPr bwMode="auto">
          <a:xfrm>
            <a:off x="3410691" y="3131344"/>
            <a:ext cx="1742785" cy="415498"/>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ctr"/>
            <a:r>
              <a:rPr lang="en-US" sz="1050" b="1">
                <a:solidFill>
                  <a:srgbClr val="000000"/>
                </a:solidFill>
                <a:ea typeface="ＭＳ Ｐゴシック" charset="-128"/>
                <a:cs typeface="ＭＳ Ｐゴシック" charset="-128"/>
              </a:rPr>
              <a:t> 1 x 10^5 CD34+ cells/kg</a:t>
            </a:r>
          </a:p>
          <a:p>
            <a:pPr algn="ctr"/>
            <a:r>
              <a:rPr lang="en-US" sz="1050" b="1">
                <a:solidFill>
                  <a:srgbClr val="000000"/>
                </a:solidFill>
                <a:ea typeface="ＭＳ Ｐゴシック" charset="-128"/>
                <a:cs typeface="ＭＳ Ｐゴシック" charset="-128"/>
              </a:rPr>
              <a:t>   (n = 55)</a:t>
            </a:r>
          </a:p>
        </p:txBody>
      </p:sp>
      <p:sp>
        <p:nvSpPr>
          <p:cNvPr id="22" name="Text Box 7"/>
          <p:cNvSpPr txBox="1">
            <a:spLocks noChangeArrowheads="1"/>
          </p:cNvSpPr>
          <p:nvPr/>
        </p:nvSpPr>
        <p:spPr bwMode="auto">
          <a:xfrm>
            <a:off x="5990775" y="3131344"/>
            <a:ext cx="1742785" cy="415498"/>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ctr"/>
            <a:r>
              <a:rPr lang="en-US" sz="1050" b="1">
                <a:solidFill>
                  <a:srgbClr val="000000"/>
                </a:solidFill>
                <a:ea typeface="ＭＳ Ｐゴシック" charset="-128"/>
                <a:cs typeface="ＭＳ Ｐゴシック" charset="-128"/>
              </a:rPr>
              <a:t> 5 x 10^5 CD34+ cells/kg</a:t>
            </a:r>
          </a:p>
          <a:p>
            <a:pPr algn="ctr"/>
            <a:r>
              <a:rPr lang="en-US" sz="1050" b="1">
                <a:solidFill>
                  <a:srgbClr val="000000"/>
                </a:solidFill>
                <a:ea typeface="ＭＳ Ｐゴシック" charset="-128"/>
                <a:cs typeface="ＭＳ Ｐゴシック" charset="-128"/>
              </a:rPr>
              <a:t>   (n = 56)</a:t>
            </a:r>
          </a:p>
        </p:txBody>
      </p:sp>
      <p:sp>
        <p:nvSpPr>
          <p:cNvPr id="23" name="Line 8"/>
          <p:cNvSpPr>
            <a:spLocks noChangeShapeType="1"/>
          </p:cNvSpPr>
          <p:nvPr/>
        </p:nvSpPr>
        <p:spPr bwMode="auto">
          <a:xfrm>
            <a:off x="5573317" y="2674144"/>
            <a:ext cx="1288256" cy="447675"/>
          </a:xfrm>
          <a:prstGeom prst="line">
            <a:avLst/>
          </a:prstGeom>
          <a:noFill/>
          <a:ln w="28575">
            <a:solidFill>
              <a:srgbClr val="FF0000"/>
            </a:solidFill>
            <a:round/>
            <a:headEnd/>
            <a:tailEnd type="triangle" w="sm" len="med"/>
          </a:ln>
        </p:spPr>
        <p:txBody>
          <a:bodyPr anchor="ctr">
            <a:prstTxWarp prst="textNoShape">
              <a:avLst/>
            </a:prstTxWarp>
          </a:bodyPr>
          <a:lstStyle/>
          <a:p>
            <a:pPr eaLnBrk="0" hangingPunct="0"/>
            <a:endParaRPr lang="en-US" sz="1013" b="1">
              <a:solidFill>
                <a:srgbClr val="000000"/>
              </a:solidFill>
              <a:ea typeface="ＭＳ Ｐゴシック" charset="-128"/>
              <a:cs typeface="ＭＳ Ｐゴシック" charset="-128"/>
            </a:endParaRPr>
          </a:p>
        </p:txBody>
      </p:sp>
      <p:sp>
        <p:nvSpPr>
          <p:cNvPr id="24" name="Text Box 9"/>
          <p:cNvSpPr txBox="1">
            <a:spLocks noChangeArrowheads="1"/>
          </p:cNvSpPr>
          <p:nvPr/>
        </p:nvSpPr>
        <p:spPr bwMode="auto">
          <a:xfrm>
            <a:off x="3873626" y="3670697"/>
            <a:ext cx="3429144" cy="415498"/>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ctr"/>
            <a:r>
              <a:rPr lang="en-US" sz="1050" b="1">
                <a:solidFill>
                  <a:srgbClr val="000000"/>
                </a:solidFill>
                <a:ea typeface="ＭＳ Ｐゴシック" charset="-128"/>
                <a:cs typeface="ＭＳ Ｐゴシック" charset="-128"/>
              </a:rPr>
              <a:t>Endomyocardial Mapping and Injection with NOGA</a:t>
            </a:r>
          </a:p>
          <a:p>
            <a:pPr algn="ctr"/>
            <a:r>
              <a:rPr lang="en-US" sz="1050" b="1">
                <a:solidFill>
                  <a:srgbClr val="000000"/>
                </a:solidFill>
                <a:ea typeface="ＭＳ Ｐゴシック" charset="-128"/>
                <a:cs typeface="ＭＳ Ｐゴシック" charset="-128"/>
              </a:rPr>
              <a:t>Isolex selected CD34+ cells / Placebo Rx </a:t>
            </a:r>
          </a:p>
        </p:txBody>
      </p:sp>
      <p:sp>
        <p:nvSpPr>
          <p:cNvPr id="25" name="Text Box 10"/>
          <p:cNvSpPr txBox="1">
            <a:spLocks noChangeArrowheads="1"/>
          </p:cNvSpPr>
          <p:nvPr/>
        </p:nvSpPr>
        <p:spPr bwMode="auto">
          <a:xfrm>
            <a:off x="4180536" y="1812131"/>
            <a:ext cx="2787944" cy="415498"/>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ctr"/>
            <a:r>
              <a:rPr lang="en-US" sz="1050" b="1">
                <a:solidFill>
                  <a:srgbClr val="000000"/>
                </a:solidFill>
                <a:ea typeface="ＭＳ Ｐゴシック" charset="-128"/>
                <a:cs typeface="ＭＳ Ｐゴシック" charset="-128"/>
              </a:rPr>
              <a:t> Cell Mobilization (GCSF 5mcg/kg/d x 5d)</a:t>
            </a:r>
          </a:p>
          <a:p>
            <a:pPr algn="ctr"/>
            <a:r>
              <a:rPr lang="en-US" sz="1050" b="1">
                <a:solidFill>
                  <a:srgbClr val="000000"/>
                </a:solidFill>
                <a:ea typeface="ＭＳ Ｐゴシック" charset="-128"/>
                <a:cs typeface="ＭＳ Ｐゴシック" charset="-128"/>
              </a:rPr>
              <a:t>Apheresis on Day 5</a:t>
            </a:r>
          </a:p>
        </p:txBody>
      </p:sp>
      <p:sp>
        <p:nvSpPr>
          <p:cNvPr id="26" name="Text Box 11"/>
          <p:cNvSpPr txBox="1">
            <a:spLocks noChangeArrowheads="1"/>
          </p:cNvSpPr>
          <p:nvPr/>
        </p:nvSpPr>
        <p:spPr bwMode="auto">
          <a:xfrm>
            <a:off x="3578352" y="4356498"/>
            <a:ext cx="4044697" cy="577081"/>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ctr"/>
            <a:r>
              <a:rPr lang="en-US" sz="1050" b="1">
                <a:solidFill>
                  <a:srgbClr val="000000"/>
                </a:solidFill>
                <a:ea typeface="ＭＳ Ｐゴシック" charset="-128"/>
                <a:cs typeface="ＭＳ Ｐゴシック" charset="-128"/>
              </a:rPr>
              <a:t>Follow-up Safety and Efficacy Assessments:</a:t>
            </a:r>
          </a:p>
          <a:p>
            <a:pPr algn="ctr"/>
            <a:r>
              <a:rPr lang="en-US" sz="1050" b="1">
                <a:solidFill>
                  <a:srgbClr val="000000"/>
                </a:solidFill>
                <a:ea typeface="ＭＳ Ｐゴシック" charset="-128"/>
                <a:cs typeface="ＭＳ Ｐゴシック" charset="-128"/>
              </a:rPr>
              <a:t>1 - 7 days, and 1, 3, 6, and 12 months; ETT at 3, 6, 12 months</a:t>
            </a:r>
          </a:p>
          <a:p>
            <a:pPr algn="ctr"/>
            <a:r>
              <a:rPr lang="en-US" sz="1050" b="1">
                <a:solidFill>
                  <a:srgbClr val="000000"/>
                </a:solidFill>
                <a:ea typeface="ＭＳ Ｐゴシック" charset="-128"/>
                <a:cs typeface="ＭＳ Ｐゴシック" charset="-128"/>
              </a:rPr>
              <a:t>MRI at 6 months, SPECT at 6 &amp; 12 months</a:t>
            </a:r>
          </a:p>
        </p:txBody>
      </p:sp>
      <p:sp>
        <p:nvSpPr>
          <p:cNvPr id="27" name="Text Box 12"/>
          <p:cNvSpPr txBox="1">
            <a:spLocks noChangeArrowheads="1"/>
          </p:cNvSpPr>
          <p:nvPr/>
        </p:nvSpPr>
        <p:spPr bwMode="auto">
          <a:xfrm>
            <a:off x="4286250" y="1352550"/>
            <a:ext cx="2580085" cy="253916"/>
          </a:xfrm>
          <a:prstGeom prst="rect">
            <a:avLst/>
          </a:prstGeom>
          <a:solidFill>
            <a:schemeClr val="bg1"/>
          </a:solidFill>
          <a:ln w="9525">
            <a:solidFill>
              <a:srgbClr val="FF0000"/>
            </a:solidFill>
            <a:miter lim="800000"/>
            <a:headEnd/>
            <a:tailEnd/>
          </a:ln>
        </p:spPr>
        <p:txBody>
          <a:bodyPr>
            <a:prstTxWarp prst="textNoShape">
              <a:avLst/>
            </a:prstTxWarp>
            <a:spAutoFit/>
          </a:bodyPr>
          <a:lstStyle/>
          <a:p>
            <a:pPr algn="ctr"/>
            <a:r>
              <a:rPr lang="en-US" sz="1050" b="1">
                <a:solidFill>
                  <a:srgbClr val="000000"/>
                </a:solidFill>
                <a:ea typeface="ＭＳ Ｐゴシック" charset="-128"/>
                <a:cs typeface="ＭＳ Ｐゴシック" charset="-128"/>
              </a:rPr>
              <a:t>Screening and Baseline Visits</a:t>
            </a:r>
          </a:p>
        </p:txBody>
      </p:sp>
      <p:sp>
        <p:nvSpPr>
          <p:cNvPr id="28" name="Text Box 13"/>
          <p:cNvSpPr txBox="1">
            <a:spLocks noChangeArrowheads="1"/>
          </p:cNvSpPr>
          <p:nvPr/>
        </p:nvSpPr>
        <p:spPr bwMode="auto">
          <a:xfrm>
            <a:off x="5189935" y="3131344"/>
            <a:ext cx="762000" cy="415498"/>
          </a:xfrm>
          <a:prstGeom prst="rect">
            <a:avLst/>
          </a:prstGeom>
          <a:solidFill>
            <a:schemeClr val="bg1"/>
          </a:solidFill>
          <a:ln w="9525">
            <a:solidFill>
              <a:srgbClr val="FF0000"/>
            </a:solidFill>
            <a:miter lim="800000"/>
            <a:headEnd/>
            <a:tailEnd/>
          </a:ln>
        </p:spPr>
        <p:txBody>
          <a:bodyPr>
            <a:prstTxWarp prst="textNoShape">
              <a:avLst/>
            </a:prstTxWarp>
            <a:spAutoFit/>
          </a:bodyPr>
          <a:lstStyle/>
          <a:p>
            <a:pPr algn="ctr"/>
            <a:r>
              <a:rPr lang="en-US" sz="1050" b="1">
                <a:solidFill>
                  <a:srgbClr val="000000"/>
                </a:solidFill>
                <a:ea typeface="ＭＳ Ｐゴシック" charset="-128"/>
                <a:cs typeface="ＭＳ Ｐゴシック" charset="-128"/>
              </a:rPr>
              <a:t> Placebo </a:t>
            </a:r>
          </a:p>
          <a:p>
            <a:pPr algn="ctr"/>
            <a:r>
              <a:rPr lang="en-US" sz="1050" b="1">
                <a:solidFill>
                  <a:srgbClr val="000000"/>
                </a:solidFill>
                <a:ea typeface="ＭＳ Ｐゴシック" charset="-128"/>
                <a:cs typeface="ＭＳ Ｐゴシック" charset="-128"/>
              </a:rPr>
              <a:t>(n = 56)</a:t>
            </a:r>
          </a:p>
        </p:txBody>
      </p:sp>
      <p:sp>
        <p:nvSpPr>
          <p:cNvPr id="29" name="Text Box 14"/>
          <p:cNvSpPr txBox="1">
            <a:spLocks noChangeArrowheads="1"/>
          </p:cNvSpPr>
          <p:nvPr/>
        </p:nvSpPr>
        <p:spPr bwMode="auto">
          <a:xfrm>
            <a:off x="4978465" y="2388394"/>
            <a:ext cx="1184940" cy="253916"/>
          </a:xfrm>
          <a:prstGeom prst="rect">
            <a:avLst/>
          </a:prstGeom>
          <a:solidFill>
            <a:schemeClr val="bg1"/>
          </a:solidFill>
          <a:ln w="9525">
            <a:solidFill>
              <a:srgbClr val="FF0000"/>
            </a:solidFill>
            <a:miter lim="800000"/>
            <a:headEnd/>
            <a:tailEnd/>
          </a:ln>
        </p:spPr>
        <p:txBody>
          <a:bodyPr wrap="none">
            <a:prstTxWarp prst="textNoShape">
              <a:avLst/>
            </a:prstTxWarp>
            <a:spAutoFit/>
          </a:bodyPr>
          <a:lstStyle/>
          <a:p>
            <a:pPr algn="ctr"/>
            <a:r>
              <a:rPr lang="en-US" sz="1050" b="1">
                <a:solidFill>
                  <a:srgbClr val="000000"/>
                </a:solidFill>
                <a:ea typeface="ＭＳ Ｐゴシック" charset="-128"/>
                <a:cs typeface="ＭＳ Ｐゴシック" charset="-128"/>
              </a:rPr>
              <a:t> Randomization</a:t>
            </a:r>
          </a:p>
        </p:txBody>
      </p:sp>
      <p:sp>
        <p:nvSpPr>
          <p:cNvPr id="30" name="Rectangle 15"/>
          <p:cNvSpPr txBox="1">
            <a:spLocks noChangeArrowheads="1"/>
          </p:cNvSpPr>
          <p:nvPr/>
        </p:nvSpPr>
        <p:spPr bwMode="auto">
          <a:xfrm>
            <a:off x="1143000" y="571500"/>
            <a:ext cx="6858000" cy="588169"/>
          </a:xfrm>
          <a:prstGeom prst="rect">
            <a:avLst/>
          </a:prstGeom>
          <a:solidFill>
            <a:srgbClr val="A7C4FF"/>
          </a:solidFill>
          <a:ln>
            <a:noFill/>
          </a:ln>
          <a:effectLst/>
          <a:extLst>
            <a:ext uri="{FAA26D3D-D897-4be2-8F04-BA451C77F1D7}">
              <ma14:placeholderFlag xmlns="" xmlns:ma14="http://schemas.microsoft.com/office/mac/drawingml/2011/main" val="1"/>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8580" tIns="34290" rIns="68580" bIns="34290" numCol="1" anchor="ctr" anchorCtr="0" compatLnSpc="1">
            <a:prstTxWarp prst="textNoShape">
              <a:avLst/>
            </a:prstTxWarp>
          </a:bodyPr>
          <a:lstStyle/>
          <a:p>
            <a:pPr algn="ctr" fontAlgn="base">
              <a:spcBef>
                <a:spcPct val="0"/>
              </a:spcBef>
              <a:spcAft>
                <a:spcPct val="0"/>
              </a:spcAft>
              <a:defRPr/>
            </a:pPr>
            <a:r>
              <a:rPr lang="en-US" sz="1950" kern="0">
                <a:latin typeface="Arial Narrow" charset="0"/>
                <a:ea typeface="+mj-ea"/>
                <a:cs typeface="+mj-cs"/>
              </a:rPr>
              <a:t>Randomized, Double-Blind, Placebo Controlled Trial of Autologous CD34+ Cell Therapy for Refractory Myocardial Ischemia</a:t>
            </a:r>
          </a:p>
        </p:txBody>
      </p:sp>
      <p:sp>
        <p:nvSpPr>
          <p:cNvPr id="31" name="Rectangle 30"/>
          <p:cNvSpPr>
            <a:spLocks noChangeArrowheads="1"/>
          </p:cNvSpPr>
          <p:nvPr/>
        </p:nvSpPr>
        <p:spPr bwMode="gray">
          <a:xfrm rot="10800000">
            <a:off x="1210866" y="1678023"/>
            <a:ext cx="2133600" cy="2678041"/>
          </a:xfrm>
          <a:prstGeom prst="rect">
            <a:avLst/>
          </a:prstGeom>
          <a:solidFill>
            <a:srgbClr val="A7C4FF"/>
          </a:solidFill>
          <a:ln w="28575">
            <a:solidFill>
              <a:srgbClr val="FFCC00"/>
            </a:solidFill>
            <a:miter lim="800000"/>
            <a:headEnd/>
            <a:tailEnd/>
          </a:ln>
        </p:spPr>
        <p:txBody>
          <a:bodyPr rot="10800000" anchor="ctr">
            <a:prstTxWarp prst="textNoShape">
              <a:avLst/>
            </a:prstTxWarp>
            <a:spAutoFit/>
          </a:bodyPr>
          <a:lstStyle/>
          <a:p>
            <a:pPr marL="88106" indent="-88106">
              <a:lnSpc>
                <a:spcPct val="115000"/>
              </a:lnSpc>
            </a:pPr>
            <a:r>
              <a:rPr lang="en-US" sz="1050" b="1">
                <a:solidFill>
                  <a:srgbClr val="000000"/>
                </a:solidFill>
                <a:ea typeface="ＭＳ Ｐゴシック" charset="-128"/>
                <a:cs typeface="ＭＳ Ｐゴシック" charset="-128"/>
              </a:rPr>
              <a:t>     Subject population</a:t>
            </a:r>
            <a:br>
              <a:rPr lang="en-US" sz="1050" b="1">
                <a:solidFill>
                  <a:srgbClr val="000000"/>
                </a:solidFill>
                <a:ea typeface="ＭＳ Ｐゴシック" charset="-128"/>
                <a:cs typeface="ＭＳ Ｐゴシック" charset="-128"/>
              </a:rPr>
            </a:br>
            <a:r>
              <a:rPr lang="en-US" sz="1050" b="1">
                <a:solidFill>
                  <a:srgbClr val="000000"/>
                </a:solidFill>
                <a:ea typeface="ＭＳ Ｐゴシック" charset="-128"/>
                <a:cs typeface="ＭＳ Ｐゴシック" charset="-128"/>
              </a:rPr>
              <a:t>              (n=167)</a:t>
            </a:r>
          </a:p>
          <a:p>
            <a:pPr marL="88106" indent="-88106">
              <a:lnSpc>
                <a:spcPct val="115000"/>
              </a:lnSpc>
            </a:pPr>
            <a:endParaRPr lang="en-US" sz="1050" b="1">
              <a:solidFill>
                <a:srgbClr val="000000"/>
              </a:solidFill>
              <a:ea typeface="ＭＳ Ｐゴシック" charset="-128"/>
              <a:cs typeface="ＭＳ Ｐゴシック" charset="-128"/>
            </a:endParaRPr>
          </a:p>
          <a:p>
            <a:pPr marL="88106" indent="-88106">
              <a:lnSpc>
                <a:spcPct val="115000"/>
              </a:lnSpc>
              <a:buFontTx/>
              <a:buChar char="•"/>
            </a:pPr>
            <a:r>
              <a:rPr lang="en-US" sz="1050" b="1">
                <a:solidFill>
                  <a:srgbClr val="000000"/>
                </a:solidFill>
                <a:ea typeface="ＭＳ Ｐゴシック" charset="-128"/>
                <a:cs typeface="ＭＳ Ｐゴシック" charset="-128"/>
              </a:rPr>
              <a:t>21-80 yrs</a:t>
            </a:r>
          </a:p>
          <a:p>
            <a:pPr marL="88106" indent="-88106">
              <a:lnSpc>
                <a:spcPct val="115000"/>
              </a:lnSpc>
              <a:buFontTx/>
              <a:buChar char="•"/>
            </a:pPr>
            <a:r>
              <a:rPr lang="en-US" sz="1050" b="1">
                <a:solidFill>
                  <a:srgbClr val="000000"/>
                </a:solidFill>
                <a:ea typeface="ＭＳ Ｐゴシック" charset="-128"/>
                <a:cs typeface="ＭＳ Ｐゴシック" charset="-128"/>
              </a:rPr>
              <a:t>CCS class III or IV Angina</a:t>
            </a:r>
          </a:p>
          <a:p>
            <a:pPr marL="88106" indent="-88106">
              <a:lnSpc>
                <a:spcPct val="115000"/>
              </a:lnSpc>
              <a:buFontTx/>
              <a:buChar char="•"/>
            </a:pPr>
            <a:r>
              <a:rPr lang="en-US" sz="1050" b="1">
                <a:solidFill>
                  <a:srgbClr val="000000"/>
                </a:solidFill>
                <a:ea typeface="ＭＳ Ｐゴシック" charset="-128"/>
                <a:cs typeface="ＭＳ Ｐゴシック" charset="-128"/>
              </a:rPr>
              <a:t>Attempted </a:t>
            </a:r>
            <a:r>
              <a:rPr lang="ja-JP" altLang="en-US" sz="1050" b="1">
                <a:solidFill>
                  <a:srgbClr val="000000"/>
                </a:solidFill>
                <a:ea typeface="ＭＳ Ｐゴシック" charset="-128"/>
                <a:cs typeface="ＭＳ Ｐゴシック" charset="-128"/>
              </a:rPr>
              <a:t>“</a:t>
            </a:r>
            <a:r>
              <a:rPr lang="en-US" altLang="ja-JP" sz="1050" b="1">
                <a:solidFill>
                  <a:srgbClr val="000000"/>
                </a:solidFill>
                <a:ea typeface="ＭＳ Ｐゴシック" charset="-128"/>
                <a:cs typeface="ＭＳ Ｐゴシック" charset="-128"/>
              </a:rPr>
              <a:t>best</a:t>
            </a:r>
            <a:r>
              <a:rPr lang="ja-JP" altLang="en-US" sz="1050" b="1">
                <a:solidFill>
                  <a:srgbClr val="000000"/>
                </a:solidFill>
                <a:ea typeface="ＭＳ Ｐゴシック" charset="-128"/>
                <a:cs typeface="ＭＳ Ｐゴシック" charset="-128"/>
              </a:rPr>
              <a:t>”</a:t>
            </a:r>
            <a:r>
              <a:rPr lang="en-US" altLang="ja-JP" sz="1050" b="1">
                <a:solidFill>
                  <a:srgbClr val="000000"/>
                </a:solidFill>
                <a:ea typeface="ＭＳ Ｐゴシック" charset="-128"/>
                <a:cs typeface="ＭＳ Ｐゴシック" charset="-128"/>
              </a:rPr>
              <a:t> medical therapy</a:t>
            </a:r>
          </a:p>
          <a:p>
            <a:pPr marL="88106" indent="-88106">
              <a:lnSpc>
                <a:spcPct val="115000"/>
              </a:lnSpc>
              <a:buFontTx/>
              <a:buChar char="•"/>
            </a:pPr>
            <a:r>
              <a:rPr lang="en-US" sz="1050" b="1">
                <a:solidFill>
                  <a:srgbClr val="000000"/>
                </a:solidFill>
                <a:ea typeface="ＭＳ Ｐゴシック" charset="-128"/>
                <a:cs typeface="ＭＳ Ｐゴシック" charset="-128"/>
              </a:rPr>
              <a:t>Non-candidate for Surgical/Perc. revasc.</a:t>
            </a:r>
          </a:p>
          <a:p>
            <a:pPr marL="88106" indent="-88106">
              <a:lnSpc>
                <a:spcPct val="115000"/>
              </a:lnSpc>
              <a:buFontTx/>
              <a:buChar char="•"/>
            </a:pPr>
            <a:r>
              <a:rPr lang="en-US" sz="1050" b="1">
                <a:solidFill>
                  <a:srgbClr val="000000"/>
                </a:solidFill>
                <a:ea typeface="ＭＳ Ｐゴシック" charset="-128"/>
                <a:cs typeface="ＭＳ Ｐゴシック" charset="-128"/>
              </a:rPr>
              <a:t>Ischemia on SPECT</a:t>
            </a:r>
          </a:p>
          <a:p>
            <a:pPr marL="88106" indent="-88106">
              <a:lnSpc>
                <a:spcPct val="115000"/>
              </a:lnSpc>
              <a:buFontTx/>
              <a:buChar char="•"/>
            </a:pPr>
            <a:r>
              <a:rPr lang="en-US" sz="1050" b="1">
                <a:solidFill>
                  <a:srgbClr val="000000"/>
                </a:solidFill>
                <a:ea typeface="ＭＳ Ｐゴシック" charset="-128"/>
                <a:cs typeface="ＭＳ Ｐゴシック" charset="-128"/>
              </a:rPr>
              <a:t>3-10 min. mod. Bruce protocol with angina or anginal equivalent at baseline</a:t>
            </a:r>
          </a:p>
        </p:txBody>
      </p:sp>
    </p:spTree>
    <p:extLst>
      <p:ext uri="{BB962C8B-B14F-4D97-AF65-F5344CB8AC3E}">
        <p14:creationId xmlns:p14="http://schemas.microsoft.com/office/powerpoint/2010/main" val="874051190"/>
      </p:ext>
    </p:extLst>
  </p:cSld>
  <p:clrMapOvr>
    <a:masterClrMapping/>
  </p:clrMapOvr>
  <p:transition advTm="3763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gina Counts 6 months.tiff" descr="/Users/povsi001/Documents/presentations/baxter/Angina Counts 6 months.tiff"/>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85800" y="1394461"/>
            <a:ext cx="4316086" cy="3012400"/>
          </a:xfrm>
          <a:prstGeom prst="rect">
            <a:avLst/>
          </a:prstGeom>
        </p:spPr>
      </p:pic>
      <p:pic>
        <p:nvPicPr>
          <p:cNvPr id="5" name="Angina Counts 12 months.tiff" descr="/Users/povsi001/Documents/presentations/baxter/Angina Counts 12 months.tiff"/>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4674870" y="1400772"/>
            <a:ext cx="4126230" cy="3012401"/>
          </a:xfrm>
          <a:prstGeom prst="rect">
            <a:avLst/>
          </a:prstGeom>
        </p:spPr>
      </p:pic>
      <p:sp>
        <p:nvSpPr>
          <p:cNvPr id="6" name="Title 5"/>
          <p:cNvSpPr>
            <a:spLocks noGrp="1"/>
          </p:cNvSpPr>
          <p:nvPr>
            <p:ph type="title"/>
          </p:nvPr>
        </p:nvSpPr>
        <p:spPr/>
        <p:txBody>
          <a:bodyPr/>
          <a:lstStyle/>
          <a:p>
            <a:r>
              <a:rPr lang="en-US">
                <a:latin typeface="Arial MT" charset="0"/>
              </a:rPr>
              <a:t>Change in Angina Counts</a:t>
            </a:r>
            <a:endParaRPr lang="en-US"/>
          </a:p>
        </p:txBody>
      </p:sp>
      <p:pic>
        <p:nvPicPr>
          <p:cNvPr id="3" name="Picture 2">
            <a:extLst>
              <a:ext uri="{FF2B5EF4-FFF2-40B4-BE49-F238E27FC236}">
                <a16:creationId xmlns:a16="http://schemas.microsoft.com/office/drawing/2014/main" id="{B8B4B492-9B00-E44C-AA22-2D6B8498292D}"/>
              </a:ext>
            </a:extLst>
          </p:cNvPr>
          <p:cNvPicPr>
            <a:picLocks noChangeAspect="1"/>
          </p:cNvPicPr>
          <p:nvPr/>
        </p:nvPicPr>
        <p:blipFill>
          <a:blip r:embed="rId7"/>
          <a:stretch>
            <a:fillRect/>
          </a:stretch>
        </p:blipFill>
        <p:spPr>
          <a:xfrm>
            <a:off x="1713230" y="1394461"/>
            <a:ext cx="5923280" cy="3370430"/>
          </a:xfrm>
          <a:prstGeom prst="rect">
            <a:avLst/>
          </a:prstGeom>
        </p:spPr>
      </p:pic>
    </p:spTree>
    <p:extLst>
      <p:ext uri="{BB962C8B-B14F-4D97-AF65-F5344CB8AC3E}">
        <p14:creationId xmlns:p14="http://schemas.microsoft.com/office/powerpoint/2010/main" val="3676144963"/>
      </p:ext>
    </p:extLst>
  </p:cSld>
  <p:clrMapOvr>
    <a:masterClrMapping/>
  </p:clrMapOvr>
  <mc:AlternateContent xmlns:mc="http://schemas.openxmlformats.org/markup-compatibility/2006" xmlns:p14="http://schemas.microsoft.com/office/powerpoint/2010/main">
    <mc:Choice Requires="p14">
      <p:transition spd="slow" p14:dur="2000" advTm="44972"/>
    </mc:Choice>
    <mc:Fallback xmlns="">
      <p:transition spd="slow" advTm="44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TT 6 months.tiff" descr="/Users/povsi001/Documents/presentations/baxter/ETT 6 months.tiff"/>
          <p:cNvPicPr>
            <a:picLocks noChangeAspect="1"/>
          </p:cNvPicPr>
          <p:nvPr/>
        </p:nvPicPr>
        <p:blipFill rotWithShape="1">
          <a:blip r:embed="rId3" r:link="rId4">
            <a:extLst>
              <a:ext uri="{28A0092B-C50C-407E-A947-70E740481C1C}">
                <a14:useLocalDpi xmlns:a14="http://schemas.microsoft.com/office/drawing/2010/main" val="0"/>
              </a:ext>
            </a:extLst>
          </a:blip>
          <a:srcRect r="11695"/>
          <a:stretch>
            <a:fillRect/>
          </a:stretch>
        </p:blipFill>
        <p:spPr>
          <a:xfrm>
            <a:off x="716017" y="1371598"/>
            <a:ext cx="3702707" cy="3000469"/>
          </a:xfrm>
          <a:prstGeom prst="rect">
            <a:avLst/>
          </a:prstGeom>
        </p:spPr>
      </p:pic>
      <p:pic>
        <p:nvPicPr>
          <p:cNvPr id="8" name="ETT 12 months.tiff" descr="/Users/povsi001/Documents/presentations/baxter/ETT 12 months.tiff"/>
          <p:cNvPicPr>
            <a:picLocks noChangeAspect="1"/>
          </p:cNvPicPr>
          <p:nvPr/>
        </p:nvPicPr>
        <p:blipFill rotWithShape="1">
          <a:blip r:embed="rId5" r:link="rId6">
            <a:extLst>
              <a:ext uri="{28A0092B-C50C-407E-A947-70E740481C1C}">
                <a14:useLocalDpi xmlns:a14="http://schemas.microsoft.com/office/drawing/2010/main" val="0"/>
              </a:ext>
            </a:extLst>
          </a:blip>
          <a:srcRect r="9389"/>
          <a:stretch>
            <a:fillRect/>
          </a:stretch>
        </p:blipFill>
        <p:spPr>
          <a:xfrm>
            <a:off x="4418724" y="1371599"/>
            <a:ext cx="3799446" cy="3000469"/>
          </a:xfrm>
          <a:prstGeom prst="rect">
            <a:avLst/>
          </a:prstGeom>
        </p:spPr>
      </p:pic>
      <p:sp>
        <p:nvSpPr>
          <p:cNvPr id="5" name="Title 4"/>
          <p:cNvSpPr>
            <a:spLocks noGrp="1"/>
          </p:cNvSpPr>
          <p:nvPr>
            <p:ph type="title"/>
          </p:nvPr>
        </p:nvSpPr>
        <p:spPr/>
        <p:txBody>
          <a:bodyPr/>
          <a:lstStyle/>
          <a:p>
            <a:r>
              <a:rPr lang="en-US">
                <a:latin typeface="Arial MT" charset="0"/>
              </a:rPr>
              <a:t>Change in Exercise Capacity</a:t>
            </a:r>
            <a:br>
              <a:rPr lang="en-US">
                <a:latin typeface="Arial MT" charset="0"/>
              </a:rPr>
            </a:br>
            <a:endParaRPr lang="en-US"/>
          </a:p>
        </p:txBody>
      </p:sp>
      <p:pic>
        <p:nvPicPr>
          <p:cNvPr id="6" name="Picture 5">
            <a:extLst>
              <a:ext uri="{FF2B5EF4-FFF2-40B4-BE49-F238E27FC236}">
                <a16:creationId xmlns:a16="http://schemas.microsoft.com/office/drawing/2014/main" id="{2F3FDF2F-F099-1D40-B912-42633B1AAB24}"/>
              </a:ext>
            </a:extLst>
          </p:cNvPr>
          <p:cNvPicPr>
            <a:picLocks noChangeAspect="1"/>
          </p:cNvPicPr>
          <p:nvPr/>
        </p:nvPicPr>
        <p:blipFill>
          <a:blip r:embed="rId7"/>
          <a:stretch>
            <a:fillRect/>
          </a:stretch>
        </p:blipFill>
        <p:spPr>
          <a:xfrm>
            <a:off x="2279846" y="1168400"/>
            <a:ext cx="4658163" cy="3500946"/>
          </a:xfrm>
          <a:prstGeom prst="rect">
            <a:avLst/>
          </a:prstGeom>
        </p:spPr>
      </p:pic>
    </p:spTree>
    <p:extLst>
      <p:ext uri="{BB962C8B-B14F-4D97-AF65-F5344CB8AC3E}">
        <p14:creationId xmlns:p14="http://schemas.microsoft.com/office/powerpoint/2010/main" val="137301848"/>
      </p:ext>
    </p:extLst>
  </p:cSld>
  <p:clrMapOvr>
    <a:masterClrMapping/>
  </p:clrMapOvr>
  <mc:AlternateContent xmlns:mc="http://schemas.openxmlformats.org/markup-compatibility/2006" xmlns:p14="http://schemas.microsoft.com/office/powerpoint/2010/main">
    <mc:Choice Requires="p14">
      <p:transition spd="slow" p14:dur="2000" advTm="29363"/>
    </mc:Choice>
    <mc:Fallback xmlns="">
      <p:transition spd="slow" advTm="29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6006" name="Group 54"/>
          <p:cNvGraphicFramePr>
            <a:graphicFrameLocks noGrp="1"/>
          </p:cNvGraphicFramePr>
          <p:nvPr/>
        </p:nvGraphicFramePr>
        <p:xfrm>
          <a:off x="1376363" y="1116805"/>
          <a:ext cx="6391275" cy="3681654"/>
        </p:xfrm>
        <a:graphic>
          <a:graphicData uri="http://schemas.openxmlformats.org/drawingml/2006/table">
            <a:tbl>
              <a:tblPr/>
              <a:tblGrid>
                <a:gridCol w="15430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gridCol w="847725">
                  <a:extLst>
                    <a:ext uri="{9D8B030D-6E8A-4147-A177-3AD203B41FA5}">
                      <a16:colId xmlns:a16="http://schemas.microsoft.com/office/drawing/2014/main" val="20004"/>
                    </a:ext>
                  </a:extLst>
                </a:gridCol>
              </a:tblGrid>
              <a:tr h="342900">
                <a:tc>
                  <a:txBody>
                    <a:bodyPr/>
                    <a:lstStyle/>
                    <a:p>
                      <a:pPr marL="0" marR="0" lvl="0" indent="0" algn="ctr" defTabSz="914400" rtl="0" eaLnBrk="1" fontAlgn="base" latinLnBrk="0" hangingPunct="1">
                        <a:lnSpc>
                          <a:spcPts val="26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MT"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Control</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MT" charset="0"/>
                        </a:rPr>
                        <a:t>1x10</a:t>
                      </a:r>
                      <a:r>
                        <a:rPr kumimoji="0" lang="en-US" sz="1200" b="1" i="0" u="none" strike="noStrike" cap="none" normalizeH="0" baseline="30000">
                          <a:ln>
                            <a:noFill/>
                          </a:ln>
                          <a:solidFill>
                            <a:schemeClr val="tx1"/>
                          </a:solidFill>
                          <a:effectLst/>
                          <a:latin typeface="Arial MT" charset="0"/>
                        </a:rPr>
                        <a:t>5 </a:t>
                      </a:r>
                      <a:r>
                        <a:rPr kumimoji="0" lang="en-US" sz="1200" b="1" i="0" u="none" strike="noStrike" cap="none" normalizeH="0" baseline="0">
                          <a:ln>
                            <a:noFill/>
                          </a:ln>
                          <a:solidFill>
                            <a:schemeClr val="tx1"/>
                          </a:solidFill>
                          <a:effectLst/>
                          <a:latin typeface="Arial MT" charset="0"/>
                          <a:ea typeface="ＭＳ Ｐゴシック" charset="-128"/>
                          <a:cs typeface="ＭＳ Ｐゴシック" charset="-128"/>
                        </a:rPr>
                        <a:t>CD34</a:t>
                      </a:r>
                      <a:r>
                        <a:rPr kumimoji="0" lang="en-US" sz="1200" b="1" i="0" u="none" strike="noStrike" cap="none" normalizeH="0" baseline="30000">
                          <a:ln>
                            <a:noFill/>
                          </a:ln>
                          <a:solidFill>
                            <a:schemeClr val="tx1"/>
                          </a:solidFill>
                          <a:effectLst/>
                          <a:latin typeface="Arial MT" charset="0"/>
                          <a:ea typeface="ＭＳ Ｐゴシック" charset="-128"/>
                          <a:cs typeface="ＭＳ Ｐゴシック" charset="-128"/>
                        </a:rPr>
                        <a:t>+cells</a:t>
                      </a:r>
                      <a:r>
                        <a:rPr kumimoji="0" lang="en-US" sz="1200" b="1" i="0" u="none" strike="noStrike" cap="none" normalizeH="0" baseline="0">
                          <a:ln>
                            <a:noFill/>
                          </a:ln>
                          <a:solidFill>
                            <a:schemeClr val="tx1"/>
                          </a:solidFill>
                          <a:effectLst/>
                          <a:latin typeface="Arial MT" charset="0"/>
                          <a:ea typeface="ＭＳ Ｐゴシック" charset="-128"/>
                          <a:cs typeface="ＭＳ Ｐゴシック" charset="-128"/>
                        </a:rPr>
                        <a:t>/kg</a:t>
                      </a:r>
                      <a:endParaRPr kumimoji="0" lang="en-US" sz="1100" b="1" i="0" u="none" strike="noStrike" cap="none" normalizeH="0" baseline="0">
                        <a:ln>
                          <a:noFill/>
                        </a:ln>
                        <a:solidFill>
                          <a:srgbClr val="FF0000"/>
                        </a:solidFill>
                        <a:effectLst/>
                        <a:latin typeface="Arial MT" charset="0"/>
                        <a:ea typeface="ＭＳ Ｐゴシック" charset="-128"/>
                        <a:cs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MT" charset="0"/>
                        </a:rPr>
                        <a:t>5x10</a:t>
                      </a:r>
                      <a:r>
                        <a:rPr kumimoji="0" lang="en-US" sz="1200" b="1" i="0" u="none" strike="noStrike" cap="none" normalizeH="0" baseline="30000">
                          <a:ln>
                            <a:noFill/>
                          </a:ln>
                          <a:solidFill>
                            <a:schemeClr val="tx1"/>
                          </a:solidFill>
                          <a:effectLst/>
                          <a:latin typeface="Arial MT" charset="0"/>
                        </a:rPr>
                        <a:t>5 </a:t>
                      </a:r>
                      <a:r>
                        <a:rPr kumimoji="0" lang="en-US" sz="1200" b="1" i="0" u="none" strike="noStrike" cap="none" normalizeH="0" baseline="0">
                          <a:ln>
                            <a:noFill/>
                          </a:ln>
                          <a:solidFill>
                            <a:schemeClr val="tx1"/>
                          </a:solidFill>
                          <a:effectLst/>
                          <a:latin typeface="Arial MT" charset="0"/>
                          <a:ea typeface="ＭＳ Ｐゴシック" charset="-128"/>
                          <a:cs typeface="ＭＳ Ｐゴシック" charset="-128"/>
                        </a:rPr>
                        <a:t>CD34</a:t>
                      </a:r>
                      <a:r>
                        <a:rPr kumimoji="0" lang="en-US" sz="1200" b="1" i="0" u="none" strike="noStrike" cap="none" normalizeH="0" baseline="30000">
                          <a:ln>
                            <a:noFill/>
                          </a:ln>
                          <a:solidFill>
                            <a:schemeClr val="tx1"/>
                          </a:solidFill>
                          <a:effectLst/>
                          <a:latin typeface="Arial MT" charset="0"/>
                          <a:ea typeface="ＭＳ Ｐゴシック" charset="-128"/>
                          <a:cs typeface="ＭＳ Ｐゴシック" charset="-128"/>
                        </a:rPr>
                        <a:t>+cells</a:t>
                      </a:r>
                      <a:r>
                        <a:rPr kumimoji="0" lang="en-US" sz="1200" b="1" i="0" u="none" strike="noStrike" cap="none" normalizeH="0" baseline="0">
                          <a:ln>
                            <a:noFill/>
                          </a:ln>
                          <a:solidFill>
                            <a:schemeClr val="tx1"/>
                          </a:solidFill>
                          <a:effectLst/>
                          <a:latin typeface="Arial MT" charset="0"/>
                          <a:ea typeface="ＭＳ Ｐゴシック" charset="-128"/>
                          <a:cs typeface="ＭＳ Ｐゴシック" charset="-128"/>
                        </a:rPr>
                        <a:t>/kg</a:t>
                      </a:r>
                      <a:endParaRPr kumimoji="0" lang="en-US" sz="1100" b="1" i="0" u="none" strike="noStrike" cap="none" normalizeH="0" baseline="0">
                        <a:ln>
                          <a:noFill/>
                        </a:ln>
                        <a:solidFill>
                          <a:srgbClr val="FF0000"/>
                        </a:solidFill>
                        <a:effectLst/>
                        <a:latin typeface="Arial MT" charset="0"/>
                        <a:ea typeface="ＭＳ Ｐゴシック" charset="-128"/>
                        <a:cs typeface="ＭＳ Ｐゴシック" charset="-128"/>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p-value*</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0519">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Death</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3 (5.4%)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0.107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7454">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MI</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7 (12.5%)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3 (5.5%)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3 (5.4%)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0.305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7454">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Death, MI</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10 (17.9%)</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3 (5.5%)</a:t>
                      </a:r>
                      <a:br>
                        <a:rPr kumimoji="0" lang="en-US" sz="1400" b="1" i="0" u="none" strike="noStrike" cap="none" normalizeH="0" baseline="0">
                          <a:ln>
                            <a:noFill/>
                          </a:ln>
                          <a:solidFill>
                            <a:schemeClr val="tx1"/>
                          </a:solidFill>
                          <a:effectLst/>
                          <a:latin typeface="Arial MT" charset="0"/>
                        </a:rPr>
                      </a:br>
                      <a:endParaRPr kumimoji="0" lang="en-US" sz="1400" b="1" i="0" u="none" strike="noStrike" cap="none" normalizeH="0" baseline="0">
                        <a:ln>
                          <a:noFill/>
                        </a:ln>
                        <a:solidFill>
                          <a:schemeClr val="tx1"/>
                        </a:solidFill>
                        <a:effectLst/>
                        <a:latin typeface="Arial MT"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3 (5.4%)</a:t>
                      </a:r>
                      <a:br>
                        <a:rPr kumimoji="0" lang="en-US" sz="1400" b="1" i="0" u="none" strike="noStrike" cap="none" normalizeH="0" baseline="0">
                          <a:ln>
                            <a:noFill/>
                          </a:ln>
                          <a:solidFill>
                            <a:schemeClr val="tx1"/>
                          </a:solidFill>
                          <a:effectLst/>
                          <a:latin typeface="Arial MT" charset="0"/>
                        </a:rPr>
                      </a:br>
                      <a:endParaRPr kumimoji="0" lang="en-US" sz="1400" b="1" i="0" u="none" strike="noStrike" cap="none" normalizeH="0" baseline="0">
                        <a:ln>
                          <a:noFill/>
                        </a:ln>
                        <a:solidFill>
                          <a:schemeClr val="tx1"/>
                        </a:solidFill>
                        <a:effectLst/>
                        <a:latin typeface="Arial MT"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0.058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9119">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Death, MI, Urgent Revasc</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11 (19.6%)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5 (9.1%)</a:t>
                      </a:r>
                      <a:br>
                        <a:rPr kumimoji="0" lang="en-US" sz="1400" b="1" i="0" u="none" strike="noStrike" cap="none" normalizeH="0" baseline="0">
                          <a:ln>
                            <a:noFill/>
                          </a:ln>
                          <a:solidFill>
                            <a:schemeClr val="tx1"/>
                          </a:solidFill>
                          <a:effectLst/>
                          <a:latin typeface="Arial MT" charset="0"/>
                        </a:rPr>
                      </a:br>
                      <a:endParaRPr kumimoji="0" lang="en-US" sz="1400" b="1" i="0" u="none" strike="noStrike" cap="none" normalizeH="0" baseline="0">
                        <a:ln>
                          <a:noFill/>
                        </a:ln>
                        <a:solidFill>
                          <a:schemeClr val="tx1"/>
                        </a:solidFill>
                        <a:effectLst/>
                        <a:latin typeface="Arial MT"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4 (7.1%)</a:t>
                      </a:r>
                      <a:br>
                        <a:rPr kumimoji="0" lang="en-US" sz="1400" b="1" i="0" u="none" strike="noStrike" cap="none" normalizeH="0" baseline="0">
                          <a:ln>
                            <a:noFill/>
                          </a:ln>
                          <a:solidFill>
                            <a:schemeClr val="tx1"/>
                          </a:solidFill>
                          <a:effectLst/>
                          <a:latin typeface="Arial MT" charset="0"/>
                        </a:rPr>
                      </a:br>
                      <a:endParaRPr kumimoji="0" lang="en-US" sz="1400" b="1" i="0" u="none" strike="noStrike" cap="none" normalizeH="0" baseline="0">
                        <a:ln>
                          <a:noFill/>
                        </a:ln>
                        <a:solidFill>
                          <a:schemeClr val="tx1"/>
                        </a:solidFill>
                        <a:effectLst/>
                        <a:latin typeface="Arial MT"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0.106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9150">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Death, MI, Urgent Revasc, Worse CHF, ACS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15 (26.8%)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7 (12.7%)</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7 (12.5%)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6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MT" charset="0"/>
                        </a:rPr>
                        <a:t>0.093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4675" name="Rectangle 99"/>
          <p:cNvSpPr>
            <a:spLocks noChangeArrowheads="1"/>
          </p:cNvSpPr>
          <p:nvPr/>
        </p:nvSpPr>
        <p:spPr bwMode="auto">
          <a:xfrm>
            <a:off x="1143000" y="4743450"/>
            <a:ext cx="6858000" cy="253916"/>
          </a:xfrm>
          <a:prstGeom prst="rect">
            <a:avLst/>
          </a:prstGeom>
          <a:noFill/>
          <a:ln w="9525">
            <a:noFill/>
            <a:miter lim="800000"/>
            <a:headEnd/>
            <a:tailEnd/>
          </a:ln>
          <a:effectLst/>
        </p:spPr>
        <p:txBody>
          <a:bodyPr>
            <a:prstTxWarp prst="textNoShape">
              <a:avLst/>
            </a:prstTxWarp>
            <a:spAutoFit/>
          </a:bodyPr>
          <a:lstStyle/>
          <a:p>
            <a:pPr>
              <a:defRPr/>
            </a:pPr>
            <a:r>
              <a:rPr lang="en-US" sz="1050">
                <a:solidFill>
                  <a:srgbClr val="003698"/>
                </a:solidFill>
                <a:effectLst>
                  <a:outerShdw blurRad="38100" dist="38100" dir="2700000" algn="tl">
                    <a:srgbClr val="DDDDDD"/>
                  </a:outerShdw>
                </a:effectLst>
              </a:rPr>
              <a:t>Pts with MACE events from start of mobilization thru 12 mo in injected pts; *= Fisher</a:t>
            </a:r>
            <a:r>
              <a:rPr lang="ja-JP" altLang="en-US" sz="1050">
                <a:solidFill>
                  <a:srgbClr val="003698"/>
                </a:solidFill>
                <a:effectLst>
                  <a:outerShdw blurRad="38100" dist="38100" dir="2700000" algn="tl">
                    <a:srgbClr val="DDDDDD"/>
                  </a:outerShdw>
                </a:effectLst>
              </a:rPr>
              <a:t>’</a:t>
            </a:r>
            <a:r>
              <a:rPr lang="en-US" altLang="ja-JP" sz="1050">
                <a:solidFill>
                  <a:srgbClr val="003698"/>
                </a:solidFill>
                <a:effectLst>
                  <a:outerShdw blurRad="38100" dist="38100" dir="2700000" algn="tl">
                    <a:srgbClr val="DDDDDD"/>
                  </a:outerShdw>
                </a:effectLst>
              </a:rPr>
              <a:t>s Exact Test</a:t>
            </a:r>
            <a:endParaRPr lang="en-US" sz="1050">
              <a:solidFill>
                <a:srgbClr val="003698"/>
              </a:solidFill>
              <a:effectLst>
                <a:outerShdw blurRad="38100" dist="38100" dir="2700000" algn="tl">
                  <a:srgbClr val="DDDDDD"/>
                </a:outerShdw>
              </a:effectLst>
            </a:endParaRPr>
          </a:p>
        </p:txBody>
      </p:sp>
      <p:sp>
        <p:nvSpPr>
          <p:cNvPr id="99375" name="Rectangle 2"/>
          <p:cNvSpPr>
            <a:spLocks noChangeArrowheads="1"/>
          </p:cNvSpPr>
          <p:nvPr/>
        </p:nvSpPr>
        <p:spPr bwMode="auto">
          <a:xfrm>
            <a:off x="1452563" y="566738"/>
            <a:ext cx="6143625" cy="342900"/>
          </a:xfrm>
          <a:prstGeom prst="rect">
            <a:avLst/>
          </a:prstGeom>
          <a:noFill/>
          <a:ln w="9525">
            <a:noFill/>
            <a:miter lim="800000"/>
            <a:headEnd/>
            <a:tailEnd/>
          </a:ln>
        </p:spPr>
        <p:txBody>
          <a:bodyPr anchor="ctr">
            <a:prstTxWarp prst="textNoShape">
              <a:avLst/>
            </a:prstTxWarp>
          </a:bodyPr>
          <a:lstStyle/>
          <a:p>
            <a:pPr algn="ctr"/>
            <a:r>
              <a:rPr lang="en-US" sz="1950">
                <a:solidFill>
                  <a:srgbClr val="003698"/>
                </a:solidFill>
                <a:latin typeface="Arial MT" charset="0"/>
              </a:rPr>
              <a:t>Major Adverse Cardiac Events (12 Months) </a:t>
            </a:r>
          </a:p>
        </p:txBody>
      </p:sp>
    </p:spTree>
    <p:extLst>
      <p:ext uri="{BB962C8B-B14F-4D97-AF65-F5344CB8AC3E}">
        <p14:creationId xmlns:p14="http://schemas.microsoft.com/office/powerpoint/2010/main" val="3276864438"/>
      </p:ext>
    </p:extLst>
  </p:cSld>
  <p:clrMapOvr>
    <a:masterClrMapping/>
  </p:clrMapOvr>
  <p:transition advTm="1894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5A4B16-B208-5742-A204-662BCCBD64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97259" y="1097280"/>
            <a:ext cx="4935062" cy="3943350"/>
          </a:xfrm>
          <a:prstGeom prst="rect">
            <a:avLst/>
          </a:prstGeom>
          <a:noFill/>
          <a:ln>
            <a:noFill/>
          </a:ln>
        </p:spPr>
      </p:pic>
      <p:sp>
        <p:nvSpPr>
          <p:cNvPr id="3" name="Rectangle 2">
            <a:extLst>
              <a:ext uri="{FF2B5EF4-FFF2-40B4-BE49-F238E27FC236}">
                <a16:creationId xmlns:a16="http://schemas.microsoft.com/office/drawing/2014/main" id="{CB6764A7-84A0-264E-A801-03C695C18024}"/>
              </a:ext>
            </a:extLst>
          </p:cNvPr>
          <p:cNvSpPr>
            <a:spLocks noChangeArrowheads="1"/>
          </p:cNvSpPr>
          <p:nvPr/>
        </p:nvSpPr>
        <p:spPr bwMode="auto">
          <a:xfrm>
            <a:off x="1500187" y="635318"/>
            <a:ext cx="6143625" cy="342900"/>
          </a:xfrm>
          <a:prstGeom prst="rect">
            <a:avLst/>
          </a:prstGeom>
          <a:noFill/>
          <a:ln w="9525">
            <a:noFill/>
            <a:miter lim="800000"/>
            <a:headEnd/>
            <a:tailEnd/>
          </a:ln>
        </p:spPr>
        <p:txBody>
          <a:bodyPr anchor="ctr">
            <a:prstTxWarp prst="textNoShape">
              <a:avLst/>
            </a:prstTxWarp>
          </a:bodyPr>
          <a:lstStyle/>
          <a:p>
            <a:pPr algn="ctr"/>
            <a:r>
              <a:rPr lang="en-US" sz="1950" dirty="0">
                <a:solidFill>
                  <a:srgbClr val="003698"/>
                </a:solidFill>
                <a:latin typeface="Arial MT" charset="0"/>
              </a:rPr>
              <a:t>ACT-34 Mortality</a:t>
            </a:r>
          </a:p>
        </p:txBody>
      </p:sp>
    </p:spTree>
    <p:extLst>
      <p:ext uri="{BB962C8B-B14F-4D97-AF65-F5344CB8AC3E}">
        <p14:creationId xmlns:p14="http://schemas.microsoft.com/office/powerpoint/2010/main" val="187348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Disclosures</a:t>
            </a:r>
          </a:p>
        </p:txBody>
      </p:sp>
      <p:sp>
        <p:nvSpPr>
          <p:cNvPr id="10" name="Content Placeholder 9"/>
          <p:cNvSpPr>
            <a:spLocks noGrp="1"/>
          </p:cNvSpPr>
          <p:nvPr>
            <p:ph idx="1"/>
          </p:nvPr>
        </p:nvSpPr>
        <p:spPr>
          <a:xfrm>
            <a:off x="628650" y="1369219"/>
            <a:ext cx="7886700" cy="2522919"/>
          </a:xfrm>
        </p:spPr>
        <p:txBody>
          <a:bodyPr/>
          <a:lstStyle/>
          <a:p>
            <a:r>
              <a:rPr lang="en-US" dirty="0"/>
              <a:t>Baxter Healthcare funded the studies described</a:t>
            </a:r>
          </a:p>
          <a:p>
            <a:r>
              <a:rPr lang="en-US" dirty="0"/>
              <a:t>Baxter Healthcare (now Shire Plc) provided research funding to DCRI for ACT-34, RENEW, and partly funded a combined patient level analysis</a:t>
            </a:r>
          </a:p>
          <a:p>
            <a:r>
              <a:rPr lang="en-US" dirty="0" err="1"/>
              <a:t>Caladrius</a:t>
            </a:r>
            <a:r>
              <a:rPr lang="en-US" dirty="0"/>
              <a:t> Biosciences provided research funding to DCRI for additional analyses</a:t>
            </a:r>
          </a:p>
          <a:p>
            <a:endParaRPr lang="en-US" dirty="0"/>
          </a:p>
        </p:txBody>
      </p:sp>
    </p:spTree>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slow" p14:dur="2000" advTm="2111"/>
    </mc:Choice>
    <mc:Fallback xmlns="">
      <p:transition spd="slow" advTm="211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6"/>
          <p:cNvSpPr txBox="1">
            <a:spLocks noChangeArrowheads="1"/>
          </p:cNvSpPr>
          <p:nvPr/>
        </p:nvSpPr>
        <p:spPr bwMode="auto">
          <a:xfrm>
            <a:off x="3534291" y="1663265"/>
            <a:ext cx="1782860" cy="461665"/>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 1 x 10</a:t>
            </a:r>
            <a:r>
              <a:rPr lang="en-US" sz="1200" kern="0" baseline="30000" dirty="0">
                <a:solidFill>
                  <a:srgbClr val="000000"/>
                </a:solidFill>
                <a:latin typeface="Arial" pitchFamily="34" charset="0"/>
                <a:cs typeface="Arial" pitchFamily="34" charset="0"/>
              </a:rPr>
              <a:t>5</a:t>
            </a:r>
            <a:r>
              <a:rPr lang="en-US" sz="1200" kern="0" dirty="0">
                <a:solidFill>
                  <a:srgbClr val="000000"/>
                </a:solidFill>
                <a:latin typeface="Arial" pitchFamily="34" charset="0"/>
                <a:cs typeface="Arial" pitchFamily="34" charset="0"/>
              </a:rPr>
              <a:t> CD34+ cells/kg</a:t>
            </a:r>
          </a:p>
          <a:p>
            <a:pPr algn="ctr" defTabSz="685783">
              <a:defRPr/>
            </a:pPr>
            <a:r>
              <a:rPr lang="en-US" sz="1200" kern="0" dirty="0">
                <a:solidFill>
                  <a:srgbClr val="000000"/>
                </a:solidFill>
                <a:latin typeface="Arial" pitchFamily="34" charset="0"/>
                <a:cs typeface="Arial" pitchFamily="34" charset="0"/>
              </a:rPr>
              <a:t>   (n = 200)</a:t>
            </a:r>
          </a:p>
        </p:txBody>
      </p:sp>
      <p:sp>
        <p:nvSpPr>
          <p:cNvPr id="34" name="Text Box 7"/>
          <p:cNvSpPr txBox="1">
            <a:spLocks noChangeArrowheads="1"/>
          </p:cNvSpPr>
          <p:nvPr/>
        </p:nvSpPr>
        <p:spPr bwMode="auto">
          <a:xfrm>
            <a:off x="6443140" y="1663265"/>
            <a:ext cx="2127506" cy="461665"/>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 Unblinded Standard of Care</a:t>
            </a:r>
          </a:p>
          <a:p>
            <a:pPr algn="ctr" defTabSz="685783">
              <a:defRPr/>
            </a:pPr>
            <a:r>
              <a:rPr lang="en-US" sz="1200" kern="0" dirty="0">
                <a:solidFill>
                  <a:srgbClr val="000000"/>
                </a:solidFill>
                <a:latin typeface="Arial" pitchFamily="34" charset="0"/>
                <a:cs typeface="Arial" pitchFamily="34" charset="0"/>
              </a:rPr>
              <a:t>   (n = 100)</a:t>
            </a:r>
          </a:p>
        </p:txBody>
      </p:sp>
      <p:sp>
        <p:nvSpPr>
          <p:cNvPr id="35" name="Text Box 9"/>
          <p:cNvSpPr txBox="1">
            <a:spLocks noChangeArrowheads="1"/>
          </p:cNvSpPr>
          <p:nvPr/>
        </p:nvSpPr>
        <p:spPr bwMode="auto">
          <a:xfrm>
            <a:off x="3709308" y="2995575"/>
            <a:ext cx="2743200" cy="830997"/>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Intramyocardial Mapping and Injection with NOGA</a:t>
            </a:r>
          </a:p>
          <a:p>
            <a:pPr algn="ctr" defTabSz="685783">
              <a:defRPr/>
            </a:pPr>
            <a:r>
              <a:rPr lang="en-US" sz="1200" kern="0" dirty="0">
                <a:solidFill>
                  <a:srgbClr val="000000"/>
                </a:solidFill>
                <a:latin typeface="Arial" pitchFamily="34" charset="0"/>
                <a:cs typeface="Arial" pitchFamily="34" charset="0"/>
              </a:rPr>
              <a:t>ISOLEX selected CD34+ cells / Placebo</a:t>
            </a:r>
          </a:p>
        </p:txBody>
      </p:sp>
      <p:sp>
        <p:nvSpPr>
          <p:cNvPr id="36" name="Text Box 10"/>
          <p:cNvSpPr txBox="1">
            <a:spLocks noChangeArrowheads="1"/>
          </p:cNvSpPr>
          <p:nvPr/>
        </p:nvSpPr>
        <p:spPr bwMode="auto">
          <a:xfrm>
            <a:off x="3574499" y="2349065"/>
            <a:ext cx="3018776" cy="461665"/>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 Cell Mobilization (G-CSF 5 mg/kg/d x 4d)</a:t>
            </a:r>
          </a:p>
          <a:p>
            <a:pPr algn="ctr" defTabSz="685783">
              <a:defRPr/>
            </a:pPr>
            <a:r>
              <a:rPr lang="en-US" sz="1200" kern="0" dirty="0">
                <a:solidFill>
                  <a:srgbClr val="000000"/>
                </a:solidFill>
                <a:latin typeface="Arial" pitchFamily="34" charset="0"/>
                <a:cs typeface="Arial" pitchFamily="34" charset="0"/>
              </a:rPr>
              <a:t>Apheresis on Day 5</a:t>
            </a:r>
          </a:p>
        </p:txBody>
      </p:sp>
      <p:sp>
        <p:nvSpPr>
          <p:cNvPr id="37" name="Text Box 11"/>
          <p:cNvSpPr txBox="1">
            <a:spLocks noChangeArrowheads="1"/>
          </p:cNvSpPr>
          <p:nvPr/>
        </p:nvSpPr>
        <p:spPr bwMode="auto">
          <a:xfrm>
            <a:off x="3709308" y="3834966"/>
            <a:ext cx="2743200" cy="1015663"/>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Efficacy Assessments during 12 month follow-up: ETT, angina frequency, and QoL (SF-36)</a:t>
            </a:r>
          </a:p>
          <a:p>
            <a:pPr algn="ctr" defTabSz="685783">
              <a:defRPr/>
            </a:pPr>
            <a:r>
              <a:rPr lang="en-US" sz="1200" kern="0" dirty="0">
                <a:solidFill>
                  <a:srgbClr val="000000"/>
                </a:solidFill>
                <a:latin typeface="Arial" pitchFamily="34" charset="0"/>
                <a:cs typeface="Arial" pitchFamily="34" charset="0"/>
              </a:rPr>
              <a:t>Safety Assessments during 24 month follow-up: AEs, SAEs, MACE</a:t>
            </a:r>
          </a:p>
        </p:txBody>
      </p:sp>
      <p:sp>
        <p:nvSpPr>
          <p:cNvPr id="38" name="Text Box 12"/>
          <p:cNvSpPr txBox="1">
            <a:spLocks noChangeArrowheads="1"/>
          </p:cNvSpPr>
          <p:nvPr/>
        </p:nvSpPr>
        <p:spPr bwMode="auto">
          <a:xfrm>
            <a:off x="4623709" y="748866"/>
            <a:ext cx="2580085" cy="276999"/>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Screening and Baseline Visits</a:t>
            </a:r>
          </a:p>
        </p:txBody>
      </p:sp>
      <p:sp>
        <p:nvSpPr>
          <p:cNvPr id="39" name="Text Box 13"/>
          <p:cNvSpPr txBox="1">
            <a:spLocks noChangeArrowheads="1"/>
          </p:cNvSpPr>
          <p:nvPr/>
        </p:nvSpPr>
        <p:spPr bwMode="auto">
          <a:xfrm>
            <a:off x="5341655" y="1663265"/>
            <a:ext cx="1143000" cy="461665"/>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Active Control</a:t>
            </a:r>
          </a:p>
          <a:p>
            <a:pPr algn="ctr" defTabSz="685783">
              <a:defRPr/>
            </a:pPr>
            <a:r>
              <a:rPr lang="en-US" sz="1200" kern="0" dirty="0">
                <a:solidFill>
                  <a:srgbClr val="000000"/>
                </a:solidFill>
                <a:latin typeface="Arial" pitchFamily="34" charset="0"/>
                <a:cs typeface="Arial" pitchFamily="34" charset="0"/>
              </a:rPr>
              <a:t>(n = 100)</a:t>
            </a:r>
          </a:p>
        </p:txBody>
      </p:sp>
      <p:sp>
        <p:nvSpPr>
          <p:cNvPr id="40" name="Text Box 14"/>
          <p:cNvSpPr txBox="1">
            <a:spLocks noChangeArrowheads="1"/>
          </p:cNvSpPr>
          <p:nvPr/>
        </p:nvSpPr>
        <p:spPr bwMode="auto">
          <a:xfrm>
            <a:off x="5255930" y="1206066"/>
            <a:ext cx="1314450" cy="276999"/>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 Randomization</a:t>
            </a:r>
          </a:p>
        </p:txBody>
      </p:sp>
      <p:sp>
        <p:nvSpPr>
          <p:cNvPr id="42" name="Text Box 7"/>
          <p:cNvSpPr txBox="1">
            <a:spLocks noChangeArrowheads="1"/>
          </p:cNvSpPr>
          <p:nvPr/>
        </p:nvSpPr>
        <p:spPr bwMode="auto">
          <a:xfrm>
            <a:off x="6566808" y="3834965"/>
            <a:ext cx="1885950" cy="646331"/>
          </a:xfrm>
          <a:prstGeom prst="rect">
            <a:avLst/>
          </a:prstGeom>
          <a:noFill/>
          <a:ln>
            <a:solidFill>
              <a:srgbClr val="003399"/>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 Safety Assessments during 24 month follow-up: AEs, SAEs, MACE</a:t>
            </a:r>
          </a:p>
        </p:txBody>
      </p:sp>
      <p:cxnSp>
        <p:nvCxnSpPr>
          <p:cNvPr id="44" name="Straight Arrow Connector 17"/>
          <p:cNvCxnSpPr>
            <a:cxnSpLocks noChangeShapeType="1"/>
          </p:cNvCxnSpPr>
          <p:nvPr/>
        </p:nvCxnSpPr>
        <p:spPr bwMode="auto">
          <a:xfrm rot="5400000">
            <a:off x="5803024" y="1094743"/>
            <a:ext cx="221456" cy="1190"/>
          </a:xfrm>
          <a:prstGeom prst="straightConnector1">
            <a:avLst/>
          </a:prstGeom>
          <a:ln>
            <a:solidFill>
              <a:srgbClr val="003399"/>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45" name="Straight Arrow Connector 18"/>
          <p:cNvCxnSpPr>
            <a:cxnSpLocks noChangeShapeType="1"/>
          </p:cNvCxnSpPr>
          <p:nvPr/>
        </p:nvCxnSpPr>
        <p:spPr bwMode="auto">
          <a:xfrm rot="5400000">
            <a:off x="5803024" y="1094743"/>
            <a:ext cx="221456" cy="1190"/>
          </a:xfrm>
          <a:prstGeom prst="straightConnector1">
            <a:avLst/>
          </a:prstGeom>
          <a:ln>
            <a:solidFill>
              <a:srgbClr val="003399"/>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46" name="Elbow Connector 19"/>
          <p:cNvCxnSpPr>
            <a:cxnSpLocks noChangeShapeType="1"/>
          </p:cNvCxnSpPr>
          <p:nvPr/>
        </p:nvCxnSpPr>
        <p:spPr bwMode="auto">
          <a:xfrm rot="5400000">
            <a:off x="5803024" y="1094743"/>
            <a:ext cx="221456" cy="1190"/>
          </a:xfrm>
          <a:prstGeom prst="bentConnector3">
            <a:avLst>
              <a:gd name="adj1" fmla="val 50000"/>
            </a:avLst>
          </a:prstGeom>
          <a:ln>
            <a:solidFill>
              <a:srgbClr val="003399"/>
            </a:solidFill>
            <a:headEnd/>
            <a:tailEnd type="arrow" w="med" len="med"/>
          </a:ln>
        </p:spPr>
        <p:style>
          <a:lnRef idx="1">
            <a:schemeClr val="accent1"/>
          </a:lnRef>
          <a:fillRef idx="2">
            <a:schemeClr val="accent1"/>
          </a:fillRef>
          <a:effectRef idx="1">
            <a:schemeClr val="accent1"/>
          </a:effectRef>
          <a:fontRef idx="minor">
            <a:schemeClr val="dk1"/>
          </a:fontRef>
        </p:style>
      </p:cxnSp>
      <p:cxnSp>
        <p:nvCxnSpPr>
          <p:cNvPr id="47" name="Straight Arrow Connector 20"/>
          <p:cNvCxnSpPr>
            <a:cxnSpLocks noChangeShapeType="1"/>
          </p:cNvCxnSpPr>
          <p:nvPr/>
        </p:nvCxnSpPr>
        <p:spPr bwMode="auto">
          <a:xfrm rot="5400000">
            <a:off x="5803024" y="1094743"/>
            <a:ext cx="221456" cy="1190"/>
          </a:xfrm>
          <a:prstGeom prst="straightConnector1">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0" name="Elbow Connector 23"/>
          <p:cNvCxnSpPr>
            <a:cxnSpLocks noChangeShapeType="1"/>
            <a:stCxn id="40" idx="2"/>
            <a:endCxn id="33" idx="0"/>
          </p:cNvCxnSpPr>
          <p:nvPr/>
        </p:nvCxnSpPr>
        <p:spPr bwMode="auto">
          <a:xfrm rot="5400000">
            <a:off x="5079338" y="829448"/>
            <a:ext cx="180200" cy="1487434"/>
          </a:xfrm>
          <a:prstGeom prst="bentConnector3">
            <a:avLst>
              <a:gd name="adj1" fmla="val 50000"/>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1" name="Elbow Connector 24"/>
          <p:cNvCxnSpPr>
            <a:cxnSpLocks noChangeShapeType="1"/>
          </p:cNvCxnSpPr>
          <p:nvPr/>
        </p:nvCxnSpPr>
        <p:spPr bwMode="auto">
          <a:xfrm rot="5400000">
            <a:off x="5803024" y="1551943"/>
            <a:ext cx="221456" cy="1190"/>
          </a:xfrm>
          <a:prstGeom prst="bentConnector3">
            <a:avLst>
              <a:gd name="adj1" fmla="val 50000"/>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2" name="Elbow Connector 25"/>
          <p:cNvCxnSpPr>
            <a:cxnSpLocks noChangeShapeType="1"/>
            <a:stCxn id="40" idx="2"/>
            <a:endCxn id="34" idx="0"/>
          </p:cNvCxnSpPr>
          <p:nvPr/>
        </p:nvCxnSpPr>
        <p:spPr bwMode="auto">
          <a:xfrm rot="16200000" flipH="1">
            <a:off x="6619924" y="776296"/>
            <a:ext cx="180200" cy="1593738"/>
          </a:xfrm>
          <a:prstGeom prst="bentConnector3">
            <a:avLst>
              <a:gd name="adj1" fmla="val 50000"/>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3" name="Straight Arrow Connector 26"/>
          <p:cNvCxnSpPr>
            <a:cxnSpLocks noChangeShapeType="1"/>
            <a:stCxn id="34" idx="2"/>
            <a:endCxn id="42" idx="0"/>
          </p:cNvCxnSpPr>
          <p:nvPr/>
        </p:nvCxnSpPr>
        <p:spPr bwMode="auto">
          <a:xfrm>
            <a:off x="7506893" y="2124930"/>
            <a:ext cx="2890" cy="1710035"/>
          </a:xfrm>
          <a:prstGeom prst="straightConnector1">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4" name="Straight Arrow Connector 27"/>
          <p:cNvCxnSpPr>
            <a:cxnSpLocks noChangeShapeType="1"/>
            <a:stCxn id="36" idx="2"/>
            <a:endCxn id="35" idx="0"/>
          </p:cNvCxnSpPr>
          <p:nvPr/>
        </p:nvCxnSpPr>
        <p:spPr bwMode="auto">
          <a:xfrm flipH="1">
            <a:off x="5080908" y="2810730"/>
            <a:ext cx="2979" cy="184845"/>
          </a:xfrm>
          <a:prstGeom prst="straightConnector1">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5" name="Straight Arrow Connector 28"/>
          <p:cNvCxnSpPr>
            <a:cxnSpLocks noChangeShapeType="1"/>
            <a:stCxn id="35" idx="2"/>
            <a:endCxn id="37" idx="0"/>
          </p:cNvCxnSpPr>
          <p:nvPr/>
        </p:nvCxnSpPr>
        <p:spPr bwMode="auto">
          <a:xfrm>
            <a:off x="5080908" y="3826572"/>
            <a:ext cx="0" cy="8394"/>
          </a:xfrm>
          <a:prstGeom prst="straightConnector1">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6" name="Elbow Connector 29"/>
          <p:cNvCxnSpPr>
            <a:cxnSpLocks noChangeShapeType="1"/>
            <a:stCxn id="39" idx="2"/>
            <a:endCxn id="36" idx="0"/>
          </p:cNvCxnSpPr>
          <p:nvPr/>
        </p:nvCxnSpPr>
        <p:spPr bwMode="auto">
          <a:xfrm rot="5400000">
            <a:off x="5386454" y="1822363"/>
            <a:ext cx="224135" cy="829268"/>
          </a:xfrm>
          <a:prstGeom prst="bentConnector3">
            <a:avLst>
              <a:gd name="adj1" fmla="val 50000"/>
            </a:avLst>
          </a:prstGeom>
          <a:ln>
            <a:solidFill>
              <a:srgbClr val="003399"/>
            </a:solidFill>
            <a:headEnd/>
            <a:tailEnd type="arrow" w="med" len="med"/>
          </a:ln>
        </p:spPr>
        <p:style>
          <a:lnRef idx="2">
            <a:schemeClr val="dk1"/>
          </a:lnRef>
          <a:fillRef idx="0">
            <a:schemeClr val="dk1"/>
          </a:fillRef>
          <a:effectRef idx="1">
            <a:schemeClr val="dk1"/>
          </a:effectRef>
          <a:fontRef idx="minor">
            <a:schemeClr val="tx1"/>
          </a:fontRef>
        </p:style>
      </p:cxnSp>
      <p:cxnSp>
        <p:nvCxnSpPr>
          <p:cNvPr id="57" name="Elbow Connector 30"/>
          <p:cNvCxnSpPr>
            <a:cxnSpLocks noChangeShapeType="1"/>
            <a:stCxn id="33" idx="2"/>
            <a:endCxn id="36" idx="0"/>
          </p:cNvCxnSpPr>
          <p:nvPr/>
        </p:nvCxnSpPr>
        <p:spPr bwMode="auto">
          <a:xfrm rot="16200000" flipH="1">
            <a:off x="4642737" y="1907914"/>
            <a:ext cx="224135" cy="658166"/>
          </a:xfrm>
          <a:prstGeom prst="bentConnector3">
            <a:avLst>
              <a:gd name="adj1" fmla="val 50000"/>
            </a:avLst>
          </a:prstGeom>
          <a:ln>
            <a:solidFill>
              <a:srgbClr val="003399"/>
            </a:solidFill>
            <a:headEnd/>
            <a:tailEnd/>
          </a:ln>
        </p:spPr>
        <p:style>
          <a:lnRef idx="2">
            <a:schemeClr val="dk1"/>
          </a:lnRef>
          <a:fillRef idx="0">
            <a:schemeClr val="dk1"/>
          </a:fillRef>
          <a:effectRef idx="1">
            <a:schemeClr val="dk1"/>
          </a:effectRef>
          <a:fontRef idx="minor">
            <a:schemeClr val="tx1"/>
          </a:fontRef>
        </p:style>
      </p:cxnSp>
      <p:sp>
        <p:nvSpPr>
          <p:cNvPr id="60" name="Title 59"/>
          <p:cNvSpPr>
            <a:spLocks noGrp="1"/>
          </p:cNvSpPr>
          <p:nvPr>
            <p:ph type="title"/>
          </p:nvPr>
        </p:nvSpPr>
        <p:spPr>
          <a:xfrm>
            <a:off x="599944" y="554778"/>
            <a:ext cx="5829300" cy="857250"/>
          </a:xfrm>
        </p:spPr>
        <p:txBody>
          <a:bodyPr>
            <a:normAutofit/>
          </a:bodyPr>
          <a:lstStyle/>
          <a:p>
            <a:r>
              <a:rPr lang="en-US" sz="2400" dirty="0">
                <a:latin typeface="Arial" pitchFamily="34" charset="0"/>
                <a:cs typeface="Arial" pitchFamily="34" charset="0"/>
              </a:rPr>
              <a:t>RENEW Study Design</a:t>
            </a:r>
          </a:p>
        </p:txBody>
      </p:sp>
      <p:sp>
        <p:nvSpPr>
          <p:cNvPr id="25" name="Rectangle 17"/>
          <p:cNvSpPr>
            <a:spLocks noChangeArrowheads="1"/>
          </p:cNvSpPr>
          <p:nvPr/>
        </p:nvSpPr>
        <p:spPr bwMode="gray">
          <a:xfrm rot="10800000">
            <a:off x="239485" y="991771"/>
            <a:ext cx="2703950" cy="4127284"/>
          </a:xfrm>
          <a:prstGeom prst="rect">
            <a:avLst/>
          </a:prstGeom>
          <a:ln>
            <a:headEnd/>
            <a:tailEnd/>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ot="10800000" wrap="square" anchor="ctr">
            <a:prstTxWarp prst="textNoShape">
              <a:avLst/>
            </a:prstTxWarp>
            <a:spAutoFit/>
          </a:bodyPr>
          <a:lstStyle/>
          <a:p>
            <a:pPr marL="88104" indent="-88104" defTabSz="685783">
              <a:lnSpc>
                <a:spcPct val="115000"/>
              </a:lnSpc>
              <a:defRPr/>
            </a:pPr>
            <a:r>
              <a:rPr lang="en-US" sz="1200" b="1" kern="0" dirty="0">
                <a:solidFill>
                  <a:srgbClr val="000000"/>
                </a:solidFill>
                <a:latin typeface="Arial" pitchFamily="34" charset="0"/>
                <a:cs typeface="Arial" pitchFamily="34" charset="0"/>
              </a:rPr>
              <a:t>Inclusion Criteria:</a:t>
            </a:r>
            <a:endParaRPr lang="en-US" sz="1200" kern="0" dirty="0">
              <a:solidFill>
                <a:srgbClr val="000000"/>
              </a:solidFill>
              <a:latin typeface="Arial" pitchFamily="34" charset="0"/>
              <a:cs typeface="Arial" pitchFamily="34" charset="0"/>
            </a:endParaRP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21-80 yrs</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CCS class III or IV Angina</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Attempted </a:t>
            </a:r>
            <a:r>
              <a:rPr lang="ja-JP" altLang="en-US" sz="1200" kern="0" dirty="0">
                <a:solidFill>
                  <a:srgbClr val="000000"/>
                </a:solidFill>
                <a:latin typeface="Arial" pitchFamily="34" charset="0"/>
                <a:cs typeface="Arial" pitchFamily="34" charset="0"/>
              </a:rPr>
              <a:t>“</a:t>
            </a:r>
            <a:r>
              <a:rPr lang="en-US" altLang="ja-JP" sz="1200" kern="0" dirty="0">
                <a:solidFill>
                  <a:srgbClr val="000000"/>
                </a:solidFill>
                <a:latin typeface="Arial" pitchFamily="34" charset="0"/>
                <a:cs typeface="Arial" pitchFamily="34" charset="0"/>
              </a:rPr>
              <a:t>best</a:t>
            </a:r>
            <a:r>
              <a:rPr lang="ja-JP" altLang="en-US" sz="1200" kern="0" dirty="0">
                <a:solidFill>
                  <a:srgbClr val="000000"/>
                </a:solidFill>
                <a:latin typeface="Arial" pitchFamily="34" charset="0"/>
                <a:cs typeface="Arial" pitchFamily="34" charset="0"/>
              </a:rPr>
              <a:t>”</a:t>
            </a:r>
            <a:br>
              <a:rPr lang="en-US" altLang="ja-JP" sz="1200" kern="0" dirty="0">
                <a:solidFill>
                  <a:srgbClr val="000000"/>
                </a:solidFill>
                <a:latin typeface="Arial" pitchFamily="34" charset="0"/>
                <a:cs typeface="Arial" pitchFamily="34" charset="0"/>
              </a:rPr>
            </a:br>
            <a:r>
              <a:rPr lang="en-US" altLang="ja-JP" sz="1200" kern="0" dirty="0">
                <a:solidFill>
                  <a:srgbClr val="000000"/>
                </a:solidFill>
                <a:latin typeface="Arial" pitchFamily="34" charset="0"/>
                <a:cs typeface="Arial" pitchFamily="34" charset="0"/>
              </a:rPr>
              <a:t>medical therapy</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Non-candidate for</a:t>
            </a:r>
          </a:p>
          <a:p>
            <a:pPr marL="88104" indent="-88104" defTabSz="685783">
              <a:lnSpc>
                <a:spcPct val="115000"/>
              </a:lnSpc>
              <a:defRPr/>
            </a:pPr>
            <a:r>
              <a:rPr lang="en-US" sz="1200" kern="0" dirty="0">
                <a:solidFill>
                  <a:srgbClr val="000000"/>
                </a:solidFill>
                <a:latin typeface="Arial" pitchFamily="34" charset="0"/>
                <a:cs typeface="Arial" pitchFamily="34" charset="0"/>
              </a:rPr>
              <a:t>  Surgical/Perc. revasc.</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Ischemia w/stress</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3-10 min. mod. Bruce protocol with angina or anginal equivalent at baseline</a:t>
            </a:r>
          </a:p>
          <a:p>
            <a:pPr marL="88104" indent="-88104" defTabSz="685783">
              <a:lnSpc>
                <a:spcPct val="115000"/>
              </a:lnSpc>
              <a:buFont typeface="Arial"/>
              <a:buChar char="•"/>
              <a:defRPr/>
            </a:pPr>
            <a:r>
              <a:rPr lang="en-US" sz="1200" kern="0" dirty="0">
                <a:solidFill>
                  <a:srgbClr val="000000"/>
                </a:solidFill>
                <a:latin typeface="Arial" pitchFamily="34" charset="0"/>
                <a:cs typeface="Arial" pitchFamily="34" charset="0"/>
              </a:rPr>
              <a:t>ETT reproducible &lt;20%</a:t>
            </a:r>
          </a:p>
          <a:p>
            <a:pPr marL="88104" indent="-88104" defTabSz="685783">
              <a:lnSpc>
                <a:spcPct val="115000"/>
              </a:lnSpc>
              <a:buFont typeface="Arial"/>
              <a:buChar char="•"/>
              <a:defRPr/>
            </a:pPr>
            <a:r>
              <a:rPr lang="en-US" sz="1200" kern="0" dirty="0">
                <a:solidFill>
                  <a:srgbClr val="000000"/>
                </a:solidFill>
                <a:latin typeface="Arial" pitchFamily="34" charset="0"/>
                <a:cs typeface="Arial" pitchFamily="34" charset="0"/>
              </a:rPr>
              <a:t>7 angina/wk</a:t>
            </a:r>
          </a:p>
          <a:p>
            <a:pPr marL="88104" indent="-88104" defTabSz="685783">
              <a:lnSpc>
                <a:spcPct val="115000"/>
              </a:lnSpc>
              <a:defRPr/>
            </a:pPr>
            <a:r>
              <a:rPr lang="en-US" sz="1200" b="1" kern="0" dirty="0">
                <a:solidFill>
                  <a:srgbClr val="000000"/>
                </a:solidFill>
                <a:latin typeface="Arial" pitchFamily="34" charset="0"/>
                <a:cs typeface="Arial" pitchFamily="34" charset="0"/>
              </a:rPr>
              <a:t>Exclusion Criteria:</a:t>
            </a:r>
            <a:endParaRPr lang="en-US" sz="1200" kern="0" dirty="0">
              <a:solidFill>
                <a:srgbClr val="000000"/>
              </a:solidFill>
              <a:latin typeface="Arial" pitchFamily="34" charset="0"/>
              <a:cs typeface="Arial" pitchFamily="34" charset="0"/>
            </a:endParaRP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Recent hospitalization</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Other angiogenic trials</a:t>
            </a:r>
          </a:p>
          <a:p>
            <a:pPr marL="88104" indent="-88104" defTabSz="685783">
              <a:lnSpc>
                <a:spcPct val="115000"/>
              </a:lnSpc>
              <a:buFontTx/>
              <a:buChar char="•"/>
              <a:defRPr/>
            </a:pPr>
            <a:r>
              <a:rPr lang="en-US" sz="1200" kern="0" dirty="0">
                <a:solidFill>
                  <a:srgbClr val="000000"/>
                </a:solidFill>
                <a:latin typeface="Arial" pitchFamily="34" charset="0"/>
                <a:cs typeface="Arial" pitchFamily="34" charset="0"/>
              </a:rPr>
              <a:t>Must forgo other txt x 2 years</a:t>
            </a:r>
          </a:p>
          <a:p>
            <a:pPr marL="88104" indent="-88104" defTabSz="685783">
              <a:lnSpc>
                <a:spcPct val="115000"/>
              </a:lnSpc>
              <a:defRPr/>
            </a:pPr>
            <a:r>
              <a:rPr lang="en-US" sz="1200" b="1" kern="0" dirty="0">
                <a:solidFill>
                  <a:srgbClr val="FF0000"/>
                </a:solidFill>
                <a:latin typeface="Arial" pitchFamily="34" charset="0"/>
                <a:cs typeface="Arial" pitchFamily="34" charset="0"/>
              </a:rPr>
              <a:t>Pre-Qual Committee Central Review</a:t>
            </a:r>
            <a:endParaRPr lang="en-US" sz="1200" kern="0" dirty="0">
              <a:solidFill>
                <a:srgbClr val="FF0000"/>
              </a:solidFill>
              <a:latin typeface="Arial" pitchFamily="34" charset="0"/>
              <a:cs typeface="Arial" pitchFamily="34" charset="0"/>
            </a:endParaRPr>
          </a:p>
        </p:txBody>
      </p:sp>
      <p:sp>
        <p:nvSpPr>
          <p:cNvPr id="2" name="Oval 1"/>
          <p:cNvSpPr/>
          <p:nvPr/>
        </p:nvSpPr>
        <p:spPr>
          <a:xfrm>
            <a:off x="4076754" y="1831750"/>
            <a:ext cx="846117" cy="302821"/>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6" name="Oval 25"/>
          <p:cNvSpPr/>
          <p:nvPr/>
        </p:nvSpPr>
        <p:spPr>
          <a:xfrm>
            <a:off x="5495371" y="1841909"/>
            <a:ext cx="846117" cy="302821"/>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0" name="Text Box 7"/>
          <p:cNvSpPr txBox="1">
            <a:spLocks noChangeArrowheads="1"/>
          </p:cNvSpPr>
          <p:nvPr/>
        </p:nvSpPr>
        <p:spPr bwMode="auto">
          <a:xfrm>
            <a:off x="6439564" y="1659689"/>
            <a:ext cx="2127506" cy="461665"/>
          </a:xfrm>
          <a:prstGeom prst="rect">
            <a:avLst/>
          </a:prstGeom>
          <a:noFill/>
          <a:ln w="38100">
            <a:solidFill>
              <a:srgbClr val="C00000"/>
            </a:solidFill>
            <a:headEnd/>
            <a:tailEnd/>
          </a:ln>
          <a:effectLst>
            <a:outerShdw blurRad="40000" dir="5400000" sx="99000" sy="99000" rotWithShape="0">
              <a:srgbClr val="000000">
                <a:alpha val="74000"/>
              </a:srgbClr>
            </a:outerShdw>
          </a:effectLst>
        </p:spPr>
        <p:style>
          <a:lnRef idx="1">
            <a:schemeClr val="accent1"/>
          </a:lnRef>
          <a:fillRef idx="2">
            <a:schemeClr val="accent1"/>
          </a:fillRef>
          <a:effectRef idx="1">
            <a:schemeClr val="accent1"/>
          </a:effectRef>
          <a:fontRef idx="minor">
            <a:schemeClr val="dk1"/>
          </a:fontRef>
        </p:style>
        <p:txBody>
          <a:bodyPr wrap="none">
            <a:prstTxWarp prst="textNoShape">
              <a:avLst/>
            </a:prstTxWarp>
            <a:spAutoFit/>
          </a:bodyPr>
          <a:lstStyle/>
          <a:p>
            <a:pPr algn="ctr" defTabSz="685783">
              <a:defRPr/>
            </a:pPr>
            <a:r>
              <a:rPr lang="en-US" sz="1200" kern="0" dirty="0">
                <a:solidFill>
                  <a:srgbClr val="000000"/>
                </a:solidFill>
                <a:latin typeface="Arial" pitchFamily="34" charset="0"/>
                <a:cs typeface="Arial" pitchFamily="34" charset="0"/>
              </a:rPr>
              <a:t> Unblinded Standard of Care</a:t>
            </a:r>
          </a:p>
          <a:p>
            <a:pPr algn="ctr" defTabSz="685783">
              <a:defRPr/>
            </a:pPr>
            <a:r>
              <a:rPr lang="en-US" sz="1200" kern="0" dirty="0">
                <a:solidFill>
                  <a:srgbClr val="000000"/>
                </a:solidFill>
                <a:latin typeface="Arial" pitchFamily="34" charset="0"/>
                <a:cs typeface="Arial" pitchFamily="34" charset="0"/>
              </a:rPr>
              <a:t>   (n = 100)</a:t>
            </a:r>
          </a:p>
        </p:txBody>
      </p:sp>
    </p:spTree>
    <p:custDataLst>
      <p:tags r:id="rId1"/>
    </p:custDataLst>
    <p:extLst>
      <p:ext uri="{BB962C8B-B14F-4D97-AF65-F5344CB8AC3E}">
        <p14:creationId xmlns:p14="http://schemas.microsoft.com/office/powerpoint/2010/main" val="1534463509"/>
      </p:ext>
    </p:extLst>
  </p:cSld>
  <p:clrMapOvr>
    <a:masterClrMapping/>
  </p:clrMapOvr>
  <mc:AlternateContent xmlns:mc="http://schemas.openxmlformats.org/markup-compatibility/2006" xmlns:p14="http://schemas.microsoft.com/office/powerpoint/2010/main">
    <mc:Choice Requires="p14">
      <p:transition spd="slow" p14:dur="2000" advTm="107454"/>
    </mc:Choice>
    <mc:Fallback xmlns="">
      <p:transition spd="slow" advTm="1074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725" y="1826164"/>
            <a:ext cx="2762631" cy="268605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3350" y="1826164"/>
            <a:ext cx="4000500" cy="2686050"/>
          </a:xfrm>
          <a:prstGeom prst="rect">
            <a:avLst/>
          </a:prstGeom>
        </p:spPr>
      </p:pic>
      <p:sp>
        <p:nvSpPr>
          <p:cNvPr id="5" name="Title 1"/>
          <p:cNvSpPr>
            <a:spLocks noGrp="1"/>
          </p:cNvSpPr>
          <p:nvPr>
            <p:ph type="title"/>
          </p:nvPr>
        </p:nvSpPr>
        <p:spPr>
          <a:xfrm>
            <a:off x="1485900" y="578389"/>
            <a:ext cx="6172200" cy="685800"/>
          </a:xfrm>
        </p:spPr>
        <p:txBody>
          <a:bodyPr>
            <a:normAutofit/>
          </a:bodyPr>
          <a:lstStyle/>
          <a:p>
            <a:r>
              <a:rPr lang="en-US" dirty="0"/>
              <a:t>RENEW: Primary Endpoint as Treated</a:t>
            </a:r>
            <a:endParaRPr lang="en-US" sz="2700" dirty="0"/>
          </a:p>
        </p:txBody>
      </p:sp>
      <p:sp>
        <p:nvSpPr>
          <p:cNvPr id="6" name="TextBox 5"/>
          <p:cNvSpPr txBox="1"/>
          <p:nvPr/>
        </p:nvSpPr>
        <p:spPr>
          <a:xfrm>
            <a:off x="2315910" y="1507744"/>
            <a:ext cx="1675446" cy="248209"/>
          </a:xfrm>
          <a:prstGeom prst="rect">
            <a:avLst/>
          </a:prstGeom>
          <a:noFill/>
        </p:spPr>
        <p:txBody>
          <a:bodyPr wrap="square" rtlCol="0">
            <a:spAutoFit/>
          </a:bodyPr>
          <a:lstStyle/>
          <a:p>
            <a:pPr algn="ctr" defTabSz="342900"/>
            <a:r>
              <a:rPr lang="en-US" sz="1013" dirty="0">
                <a:solidFill>
                  <a:srgbClr val="2F516A"/>
                </a:solidFill>
              </a:rPr>
              <a:t>MEAN</a:t>
            </a:r>
          </a:p>
        </p:txBody>
      </p:sp>
      <p:sp>
        <p:nvSpPr>
          <p:cNvPr id="7" name="TextBox 6"/>
          <p:cNvSpPr txBox="1"/>
          <p:nvPr/>
        </p:nvSpPr>
        <p:spPr>
          <a:xfrm>
            <a:off x="5032404" y="1549165"/>
            <a:ext cx="1675446" cy="248209"/>
          </a:xfrm>
          <a:prstGeom prst="rect">
            <a:avLst/>
          </a:prstGeom>
          <a:noFill/>
        </p:spPr>
        <p:txBody>
          <a:bodyPr wrap="square" rtlCol="0">
            <a:spAutoFit/>
          </a:bodyPr>
          <a:lstStyle/>
          <a:p>
            <a:pPr algn="ctr" defTabSz="342900"/>
            <a:r>
              <a:rPr lang="en-US" sz="1013" dirty="0">
                <a:solidFill>
                  <a:srgbClr val="2F516A"/>
                </a:solidFill>
              </a:rPr>
              <a:t>MEDIAN</a:t>
            </a:r>
          </a:p>
        </p:txBody>
      </p:sp>
    </p:spTree>
    <p:extLst>
      <p:ext uri="{BB962C8B-B14F-4D97-AF65-F5344CB8AC3E}">
        <p14:creationId xmlns:p14="http://schemas.microsoft.com/office/powerpoint/2010/main" val="1142349840"/>
      </p:ext>
    </p:extLst>
  </p:cSld>
  <p:clrMapOvr>
    <a:masterClrMapping/>
  </p:clrMapOvr>
  <mc:AlternateContent xmlns:mc="http://schemas.openxmlformats.org/markup-compatibility/2006" xmlns:p14="http://schemas.microsoft.com/office/powerpoint/2010/main">
    <mc:Choice Requires="p14">
      <p:transition spd="slow" p14:dur="2000" advClick="0" advTm="14798"/>
    </mc:Choice>
    <mc:Fallback xmlns="">
      <p:transition spd="slow" advClick="0" advTm="1479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8307" y="507174"/>
            <a:ext cx="5798128" cy="525208"/>
          </a:xfrm>
          <a:prstGeom prst="rect">
            <a:avLst/>
          </a:prstGeom>
          <a:noFill/>
        </p:spPr>
        <p:txBody>
          <a:bodyPr wrap="square" rtlCol="0">
            <a:spAutoFit/>
          </a:bodyPr>
          <a:lstStyle/>
          <a:p>
            <a:pPr algn="ctr" defTabSz="342900"/>
            <a:r>
              <a:rPr lang="en-US" sz="1800" dirty="0">
                <a:solidFill>
                  <a:srgbClr val="000000"/>
                </a:solidFill>
                <a:cs typeface="Arial" panose="020B0604020202020204" pitchFamily="34" charset="0"/>
              </a:rPr>
              <a:t>Kaplan-Meier Curves:  Cumulative Risk of MACE </a:t>
            </a:r>
          </a:p>
          <a:p>
            <a:pPr algn="ctr" defTabSz="342900"/>
            <a:r>
              <a:rPr lang="en-US" sz="1013" dirty="0">
                <a:solidFill>
                  <a:srgbClr val="000000"/>
                </a:solidFill>
                <a:cs typeface="Arial" panose="020B0604020202020204" pitchFamily="34" charset="0"/>
              </a:rPr>
              <a:t>As Treated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519" y="1061173"/>
            <a:ext cx="6657326" cy="3574019"/>
          </a:xfrm>
          <a:prstGeom prst="rect">
            <a:avLst/>
          </a:prstGeom>
        </p:spPr>
      </p:pic>
      <p:sp>
        <p:nvSpPr>
          <p:cNvPr id="10" name="TextBox 9"/>
          <p:cNvSpPr txBox="1"/>
          <p:nvPr/>
        </p:nvSpPr>
        <p:spPr>
          <a:xfrm>
            <a:off x="2048958" y="1829845"/>
            <a:ext cx="3658668" cy="404085"/>
          </a:xfrm>
          <a:prstGeom prst="rect">
            <a:avLst/>
          </a:prstGeom>
          <a:noFill/>
        </p:spPr>
        <p:txBody>
          <a:bodyPr wrap="square" rtlCol="0">
            <a:spAutoFit/>
          </a:bodyPr>
          <a:lstStyle/>
          <a:p>
            <a:pPr defTabSz="342900"/>
            <a:r>
              <a:rPr lang="en-US" sz="1013" dirty="0">
                <a:solidFill>
                  <a:srgbClr val="0000FF"/>
                </a:solidFill>
              </a:rPr>
              <a:t>Auto-CD34+    vs. SOC:  HR=0.48   p=0.018</a:t>
            </a:r>
          </a:p>
          <a:p>
            <a:pPr defTabSz="342900"/>
            <a:r>
              <a:rPr lang="en-US" sz="1013" dirty="0">
                <a:solidFill>
                  <a:srgbClr val="0000FF"/>
                </a:solidFill>
              </a:rPr>
              <a:t>Active Control  vs. SOC:  HR=0.43   p=0.022</a:t>
            </a:r>
          </a:p>
        </p:txBody>
      </p:sp>
    </p:spTree>
    <p:extLst>
      <p:ext uri="{BB962C8B-B14F-4D97-AF65-F5344CB8AC3E}">
        <p14:creationId xmlns:p14="http://schemas.microsoft.com/office/powerpoint/2010/main" val="100593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82985" y="316733"/>
            <a:ext cx="5829300" cy="857250"/>
          </a:xfrm>
        </p:spPr>
        <p:txBody>
          <a:bodyPr/>
          <a:lstStyle/>
          <a:p>
            <a:r>
              <a:rPr lang="en-US" dirty="0"/>
              <a:t>RENEW Results: 2-Year MACE</a:t>
            </a:r>
          </a:p>
        </p:txBody>
      </p:sp>
      <p:graphicFrame>
        <p:nvGraphicFramePr>
          <p:cNvPr id="2" name="Table 1"/>
          <p:cNvGraphicFramePr>
            <a:graphicFrameLocks noGrp="1"/>
          </p:cNvGraphicFramePr>
          <p:nvPr/>
        </p:nvGraphicFramePr>
        <p:xfrm>
          <a:off x="1597447" y="1082584"/>
          <a:ext cx="5889203" cy="3322320"/>
        </p:xfrm>
        <a:graphic>
          <a:graphicData uri="http://schemas.openxmlformats.org/drawingml/2006/table">
            <a:tbl>
              <a:tblPr firstRow="1" firstCol="1" bandRow="1">
                <a:tableStyleId>{5C22544A-7EE6-4342-B048-85BDC9FD1C3A}</a:tableStyleId>
              </a:tblPr>
              <a:tblGrid>
                <a:gridCol w="1367528">
                  <a:extLst>
                    <a:ext uri="{9D8B030D-6E8A-4147-A177-3AD203B41FA5}">
                      <a16:colId xmlns:a16="http://schemas.microsoft.com/office/drawing/2014/main" val="20000"/>
                    </a:ext>
                  </a:extLst>
                </a:gridCol>
                <a:gridCol w="1104378">
                  <a:extLst>
                    <a:ext uri="{9D8B030D-6E8A-4147-A177-3AD203B41FA5}">
                      <a16:colId xmlns:a16="http://schemas.microsoft.com/office/drawing/2014/main" val="20001"/>
                    </a:ext>
                  </a:extLst>
                </a:gridCol>
                <a:gridCol w="1139099">
                  <a:extLst>
                    <a:ext uri="{9D8B030D-6E8A-4147-A177-3AD203B41FA5}">
                      <a16:colId xmlns:a16="http://schemas.microsoft.com/office/drawing/2014/main" val="20002"/>
                    </a:ext>
                  </a:extLst>
                </a:gridCol>
                <a:gridCol w="1139099">
                  <a:extLst>
                    <a:ext uri="{9D8B030D-6E8A-4147-A177-3AD203B41FA5}">
                      <a16:colId xmlns:a16="http://schemas.microsoft.com/office/drawing/2014/main" val="20003"/>
                    </a:ext>
                  </a:extLst>
                </a:gridCol>
                <a:gridCol w="1139099">
                  <a:extLst>
                    <a:ext uri="{9D8B030D-6E8A-4147-A177-3AD203B41FA5}">
                      <a16:colId xmlns:a16="http://schemas.microsoft.com/office/drawing/2014/main" val="20004"/>
                    </a:ext>
                  </a:extLst>
                </a:gridCol>
              </a:tblGrid>
              <a:tr h="640080">
                <a:tc>
                  <a:txBody>
                    <a:bodyPr/>
                    <a:lstStyle/>
                    <a:p>
                      <a:pPr marL="0" marR="0">
                        <a:lnSpc>
                          <a:spcPct val="200000"/>
                        </a:lnSpc>
                        <a:spcBef>
                          <a:spcPts val="0"/>
                        </a:spcBef>
                        <a:spcAft>
                          <a:spcPts val="0"/>
                        </a:spcAft>
                        <a:tabLst>
                          <a:tab pos="1783715" algn="l"/>
                        </a:tabLst>
                      </a:pPr>
                      <a:r>
                        <a:rPr lang="en-US" sz="800" dirty="0">
                          <a:effectLst/>
                        </a:rPr>
                        <a:t> </a:t>
                      </a:r>
                      <a:endParaRPr lang="en-US" sz="1100" dirty="0">
                        <a:effectLst/>
                        <a:latin typeface="Calibri"/>
                        <a:ea typeface="Calibri"/>
                        <a:cs typeface="Times New Roman"/>
                      </a:endParaRPr>
                    </a:p>
                  </a:txBody>
                  <a:tcPr marL="51435" marR="51435" marT="0" marB="0"/>
                </a:tc>
                <a:tc>
                  <a:txBody>
                    <a:bodyPr/>
                    <a:lstStyle/>
                    <a:p>
                      <a:pPr marL="0" marR="0" algn="ctr">
                        <a:lnSpc>
                          <a:spcPct val="100000"/>
                        </a:lnSpc>
                        <a:spcBef>
                          <a:spcPts val="0"/>
                        </a:spcBef>
                        <a:spcAft>
                          <a:spcPts val="0"/>
                        </a:spcAft>
                        <a:tabLst>
                          <a:tab pos="1783715" algn="l"/>
                        </a:tabLst>
                      </a:pPr>
                      <a:r>
                        <a:rPr lang="en-US" sz="1100" dirty="0">
                          <a:solidFill>
                            <a:schemeClr val="bg2"/>
                          </a:solidFill>
                          <a:effectLst/>
                        </a:rPr>
                        <a:t>Standard of Care</a:t>
                      </a:r>
                      <a:endParaRPr lang="en-US" sz="1400" dirty="0">
                        <a:solidFill>
                          <a:schemeClr val="bg2"/>
                        </a:solidFill>
                        <a:effectLst/>
                      </a:endParaRPr>
                    </a:p>
                    <a:p>
                      <a:pPr marL="0" marR="0" algn="ctr">
                        <a:lnSpc>
                          <a:spcPct val="100000"/>
                        </a:lnSpc>
                        <a:spcBef>
                          <a:spcPts val="0"/>
                        </a:spcBef>
                        <a:spcAft>
                          <a:spcPts val="0"/>
                        </a:spcAft>
                        <a:tabLst>
                          <a:tab pos="1783715" algn="l"/>
                        </a:tabLst>
                      </a:pPr>
                      <a:r>
                        <a:rPr lang="en-US" sz="1100" dirty="0">
                          <a:solidFill>
                            <a:schemeClr val="bg2"/>
                          </a:solidFill>
                          <a:effectLst/>
                        </a:rPr>
                        <a:t>(n=28)</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100000"/>
                        </a:lnSpc>
                        <a:spcBef>
                          <a:spcPts val="0"/>
                        </a:spcBef>
                        <a:spcAft>
                          <a:spcPts val="0"/>
                        </a:spcAft>
                        <a:tabLst>
                          <a:tab pos="1783715" algn="l"/>
                        </a:tabLst>
                      </a:pPr>
                      <a:r>
                        <a:rPr lang="en-US" sz="1100" dirty="0">
                          <a:solidFill>
                            <a:schemeClr val="bg2"/>
                          </a:solidFill>
                          <a:effectLst/>
                        </a:rPr>
                        <a:t>Active Control (n=28)</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100000"/>
                        </a:lnSpc>
                        <a:spcBef>
                          <a:spcPts val="0"/>
                        </a:spcBef>
                        <a:spcAft>
                          <a:spcPts val="0"/>
                        </a:spcAft>
                        <a:tabLst>
                          <a:tab pos="1783715" algn="l"/>
                        </a:tabLst>
                      </a:pPr>
                      <a:r>
                        <a:rPr lang="en-US" sz="1100" dirty="0">
                          <a:solidFill>
                            <a:schemeClr val="bg2"/>
                          </a:solidFill>
                          <a:effectLst/>
                        </a:rPr>
                        <a:t>CD34+ Cell Txt (n=50)</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100000"/>
                        </a:lnSpc>
                        <a:spcBef>
                          <a:spcPts val="0"/>
                        </a:spcBef>
                        <a:spcAft>
                          <a:spcPts val="0"/>
                        </a:spcAft>
                        <a:tabLst>
                          <a:tab pos="1783715" algn="l"/>
                        </a:tabLst>
                      </a:pPr>
                      <a:r>
                        <a:rPr lang="en-US" sz="1100" dirty="0">
                          <a:solidFill>
                            <a:schemeClr val="bg2"/>
                          </a:solidFill>
                          <a:effectLst/>
                        </a:rPr>
                        <a:t>Started Mobilization but Not Injected (n=6)</a:t>
                      </a:r>
                      <a:endParaRPr lang="en-US" sz="1400" dirty="0">
                        <a:solidFill>
                          <a:schemeClr val="bg2"/>
                        </a:solidFill>
                        <a:effectLst/>
                        <a:latin typeface="Calibri"/>
                        <a:ea typeface="Calibri"/>
                        <a:cs typeface="Times New Roman"/>
                      </a:endParaRPr>
                    </a:p>
                  </a:txBody>
                  <a:tcPr marL="51435" marR="51435" marT="0" marB="0"/>
                </a:tc>
                <a:extLst>
                  <a:ext uri="{0D108BD9-81ED-4DB2-BD59-A6C34878D82A}">
                    <a16:rowId xmlns:a16="http://schemas.microsoft.com/office/drawing/2014/main" val="10000"/>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Patients with MACE</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19 (67.9%)</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12 (42.9%)</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23 (46.0%)</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 (33.3%)</a:t>
                      </a:r>
                      <a:endParaRPr lang="en-US" sz="900" b="1" dirty="0">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1"/>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Death</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 (7.1%)</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3 (10.7%)</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2 (4.0%)</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0</a:t>
                      </a:r>
                      <a:endParaRPr lang="en-US" sz="900" b="1">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2"/>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MI</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 (7.1%)</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3 (10.7%)</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5 (10.0%)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2 (33.3%)</a:t>
                      </a:r>
                      <a:endParaRPr lang="en-US" sz="900" b="1">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3"/>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Perforation</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0</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 (4.0%)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1* (16.7%)</a:t>
                      </a:r>
                      <a:endParaRPr lang="en-US" sz="900" b="1" dirty="0">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4"/>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Stroke</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a:t>
                      </a:r>
                      <a:endParaRPr lang="en-US" sz="900" b="1">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5"/>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CV hospitalization</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18 (64.3%)</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9 (32.1%)</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21 (42.0%)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2 (33.3%)</a:t>
                      </a:r>
                      <a:endParaRPr lang="en-US" sz="900" b="1">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6"/>
                  </a:ext>
                </a:extLst>
              </a:tr>
              <a:tr h="320040">
                <a:tc>
                  <a:txBody>
                    <a:bodyPr/>
                    <a:lstStyle/>
                    <a:p>
                      <a:pPr marL="0" marR="0">
                        <a:lnSpc>
                          <a:spcPct val="100000"/>
                        </a:lnSpc>
                        <a:spcBef>
                          <a:spcPts val="0"/>
                        </a:spcBef>
                        <a:spcAft>
                          <a:spcPts val="0"/>
                        </a:spcAft>
                        <a:tabLst>
                          <a:tab pos="1783715" algn="l"/>
                        </a:tabLst>
                      </a:pPr>
                      <a:r>
                        <a:rPr lang="en-US" sz="1100" dirty="0">
                          <a:solidFill>
                            <a:schemeClr val="bg2"/>
                          </a:solidFill>
                          <a:effectLst/>
                        </a:rPr>
                        <a:t>Ventricular arrhythmias</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1 (3.6%)</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2 (7.1%)</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1 (2.0%)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a:t>
                      </a:r>
                      <a:endParaRPr lang="en-US" sz="900" b="1" dirty="0">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7"/>
                  </a:ext>
                </a:extLst>
              </a:tr>
              <a:tr h="274320">
                <a:tc>
                  <a:txBody>
                    <a:bodyPr/>
                    <a:lstStyle/>
                    <a:p>
                      <a:pPr marL="0" marR="0">
                        <a:lnSpc>
                          <a:spcPct val="100000"/>
                        </a:lnSpc>
                        <a:spcBef>
                          <a:spcPts val="0"/>
                        </a:spcBef>
                        <a:spcAft>
                          <a:spcPts val="0"/>
                        </a:spcAft>
                        <a:tabLst>
                          <a:tab pos="1783715" algn="l"/>
                        </a:tabLst>
                      </a:pPr>
                      <a:r>
                        <a:rPr lang="en-US" sz="1100" dirty="0">
                          <a:solidFill>
                            <a:schemeClr val="bg2"/>
                          </a:solidFill>
                          <a:effectLst/>
                        </a:rPr>
                        <a:t>MACE &lt;2 weeks</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0</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0</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3 (6.0%)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 (33.3%)</a:t>
                      </a:r>
                      <a:endParaRPr lang="en-US" sz="900" b="1" dirty="0">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8"/>
                  </a:ext>
                </a:extLst>
              </a:tr>
              <a:tr h="320040">
                <a:tc>
                  <a:txBody>
                    <a:bodyPr/>
                    <a:lstStyle/>
                    <a:p>
                      <a:pPr marL="0" marR="0">
                        <a:lnSpc>
                          <a:spcPct val="100000"/>
                        </a:lnSpc>
                        <a:spcBef>
                          <a:spcPts val="0"/>
                        </a:spcBef>
                        <a:spcAft>
                          <a:spcPts val="0"/>
                        </a:spcAft>
                        <a:tabLst>
                          <a:tab pos="1783715" algn="l"/>
                        </a:tabLst>
                      </a:pPr>
                      <a:r>
                        <a:rPr lang="en-US" sz="1100" dirty="0">
                          <a:solidFill>
                            <a:schemeClr val="bg2"/>
                          </a:solidFill>
                          <a:effectLst/>
                        </a:rPr>
                        <a:t>MACE during follow-up</a:t>
                      </a:r>
                      <a:endParaRPr lang="en-US" sz="1400" dirty="0">
                        <a:solidFill>
                          <a:schemeClr val="bg2"/>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19 (67.9%)</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a:solidFill>
                            <a:srgbClr val="005A88"/>
                          </a:solidFill>
                          <a:effectLst/>
                        </a:rPr>
                        <a:t>12 (42.9%)</a:t>
                      </a:r>
                      <a:endParaRPr lang="en-US" sz="900" b="1">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21 (42.0%)</a:t>
                      </a:r>
                      <a:endParaRPr lang="en-US" sz="900" b="1" dirty="0">
                        <a:solidFill>
                          <a:srgbClr val="005A88"/>
                        </a:solidFill>
                        <a:effectLst/>
                        <a:latin typeface="Calibri"/>
                        <a:ea typeface="Calibri"/>
                        <a:cs typeface="Times New Roman"/>
                      </a:endParaRPr>
                    </a:p>
                  </a:txBody>
                  <a:tcPr marL="51435" marR="51435" marT="0" marB="0"/>
                </a:tc>
                <a:tc>
                  <a:txBody>
                    <a:bodyPr/>
                    <a:lstStyle/>
                    <a:p>
                      <a:pPr marL="0" marR="0" algn="ctr">
                        <a:lnSpc>
                          <a:spcPct val="200000"/>
                        </a:lnSpc>
                        <a:spcBef>
                          <a:spcPts val="0"/>
                        </a:spcBef>
                        <a:spcAft>
                          <a:spcPts val="0"/>
                        </a:spcAft>
                        <a:tabLst>
                          <a:tab pos="1783715" algn="l"/>
                        </a:tabLst>
                      </a:pPr>
                      <a:r>
                        <a:rPr lang="en-US" sz="900" b="1" dirty="0">
                          <a:solidFill>
                            <a:srgbClr val="005A88"/>
                          </a:solidFill>
                          <a:effectLst/>
                        </a:rPr>
                        <a:t>2 (33.3%)</a:t>
                      </a:r>
                      <a:endParaRPr lang="en-US" sz="900" b="1" dirty="0">
                        <a:solidFill>
                          <a:srgbClr val="005A88"/>
                        </a:solidFill>
                        <a:effectLst/>
                        <a:latin typeface="Calibri"/>
                        <a:ea typeface="Calibri"/>
                        <a:cs typeface="Times New Roman"/>
                      </a:endParaRPr>
                    </a:p>
                  </a:txBody>
                  <a:tcPr marL="51435" marR="51435" marT="0" marB="0"/>
                </a:tc>
                <a:extLst>
                  <a:ext uri="{0D108BD9-81ED-4DB2-BD59-A6C34878D82A}">
                    <a16:rowId xmlns:a16="http://schemas.microsoft.com/office/drawing/2014/main" val="10009"/>
                  </a:ext>
                </a:extLst>
              </a:tr>
            </a:tbl>
          </a:graphicData>
        </a:graphic>
      </p:graphicFrame>
      <p:sp>
        <p:nvSpPr>
          <p:cNvPr id="4" name="Rounded Rectangle 3"/>
          <p:cNvSpPr/>
          <p:nvPr/>
        </p:nvSpPr>
        <p:spPr>
          <a:xfrm>
            <a:off x="4289655" y="2093248"/>
            <a:ext cx="705028" cy="274476"/>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013">
              <a:solidFill>
                <a:srgbClr val="CED8DD"/>
              </a:solidFill>
            </a:endParaRPr>
          </a:p>
        </p:txBody>
      </p:sp>
      <p:sp>
        <p:nvSpPr>
          <p:cNvPr id="10" name="Rounded Rectangle 9"/>
          <p:cNvSpPr/>
          <p:nvPr/>
        </p:nvSpPr>
        <p:spPr>
          <a:xfrm>
            <a:off x="5446993" y="2104941"/>
            <a:ext cx="659094" cy="262783"/>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013">
              <a:solidFill>
                <a:srgbClr val="CED8DD"/>
              </a:solidFill>
            </a:endParaRPr>
          </a:p>
        </p:txBody>
      </p:sp>
    </p:spTree>
    <p:extLst>
      <p:ext uri="{BB962C8B-B14F-4D97-AF65-F5344CB8AC3E}">
        <p14:creationId xmlns:p14="http://schemas.microsoft.com/office/powerpoint/2010/main" val="891277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46175" y="4569246"/>
            <a:ext cx="184731" cy="248209"/>
          </a:xfrm>
          <a:prstGeom prst="rect">
            <a:avLst/>
          </a:prstGeom>
          <a:noFill/>
        </p:spPr>
        <p:txBody>
          <a:bodyPr wrap="none" rtlCol="0">
            <a:spAutoFit/>
          </a:bodyPr>
          <a:lstStyle/>
          <a:p>
            <a:pPr defTabSz="457189"/>
            <a:endParaRPr lang="en-US" sz="1013" dirty="0">
              <a:solidFill>
                <a:prstClr val="black"/>
              </a:solidFill>
            </a:endParaRPr>
          </a:p>
        </p:txBody>
      </p:sp>
      <p:sp>
        <p:nvSpPr>
          <p:cNvPr id="13"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dirty="0">
                <a:solidFill>
                  <a:prstClr val="black"/>
                </a:solidFill>
              </a:rPr>
              <a:t>Goals: Combine patient level data from 3 trials of Auto-CD34</a:t>
            </a:r>
            <a:r>
              <a:rPr lang="en-US" sz="2800" baseline="30000" dirty="0">
                <a:solidFill>
                  <a:prstClr val="black"/>
                </a:solidFill>
              </a:rPr>
              <a:t>+</a:t>
            </a:r>
            <a:r>
              <a:rPr lang="en-US" sz="2800" dirty="0">
                <a:solidFill>
                  <a:prstClr val="black"/>
                </a:solidFill>
              </a:rPr>
              <a:t> cell therapy for refractory angina</a:t>
            </a:r>
          </a:p>
        </p:txBody>
      </p:sp>
      <p:sp>
        <p:nvSpPr>
          <p:cNvPr id="12" name="Content Placeholder 2"/>
          <p:cNvSpPr txBox="1">
            <a:spLocks/>
          </p:cNvSpPr>
          <p:nvPr/>
        </p:nvSpPr>
        <p:spPr>
          <a:xfrm>
            <a:off x="990601" y="1591784"/>
            <a:ext cx="7565570" cy="3333220"/>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b="0" i="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6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a:solidFill>
                  <a:prstClr val="black"/>
                </a:solidFill>
              </a:rPr>
              <a:t>All trials:</a:t>
            </a:r>
          </a:p>
          <a:p>
            <a:pPr lvl="1"/>
            <a:r>
              <a:rPr lang="en-US" sz="2700" dirty="0">
                <a:solidFill>
                  <a:prstClr val="black"/>
                </a:solidFill>
              </a:rPr>
              <a:t>Double-blind randomized design</a:t>
            </a:r>
          </a:p>
          <a:p>
            <a:pPr lvl="1"/>
            <a:r>
              <a:rPr lang="en-US" sz="2700" dirty="0">
                <a:solidFill>
                  <a:prstClr val="black"/>
                </a:solidFill>
              </a:rPr>
              <a:t>IM injection of CD34</a:t>
            </a:r>
            <a:r>
              <a:rPr lang="en-US" sz="2700" baseline="30000" dirty="0">
                <a:solidFill>
                  <a:prstClr val="black"/>
                </a:solidFill>
              </a:rPr>
              <a:t>+</a:t>
            </a:r>
            <a:r>
              <a:rPr lang="en-US" sz="2700" dirty="0">
                <a:solidFill>
                  <a:prstClr val="black"/>
                </a:solidFill>
              </a:rPr>
              <a:t> cells vs. placebo</a:t>
            </a:r>
          </a:p>
          <a:p>
            <a:pPr lvl="1"/>
            <a:r>
              <a:rPr lang="en-US" sz="2700" dirty="0">
                <a:solidFill>
                  <a:prstClr val="black"/>
                </a:solidFill>
              </a:rPr>
              <a:t>Assessed exercise capacity (ETT) and angina frequency at 3-, 6- and 12- months</a:t>
            </a:r>
          </a:p>
          <a:p>
            <a:pPr lvl="1"/>
            <a:r>
              <a:rPr lang="en-US" sz="2700" dirty="0">
                <a:solidFill>
                  <a:prstClr val="black"/>
                </a:solidFill>
              </a:rPr>
              <a:t>Collected MACE to 24 months</a:t>
            </a:r>
          </a:p>
        </p:txBody>
      </p:sp>
    </p:spTree>
    <p:custDataLst>
      <p:tags r:id="rId1"/>
    </p:custDataLst>
    <p:extLst>
      <p:ext uri="{BB962C8B-B14F-4D97-AF65-F5344CB8AC3E}">
        <p14:creationId xmlns:p14="http://schemas.microsoft.com/office/powerpoint/2010/main" val="817732441"/>
      </p:ext>
    </p:extLst>
  </p:cSld>
  <p:clrMapOvr>
    <a:masterClrMapping/>
  </p:clrMapOvr>
  <mc:AlternateContent xmlns:mc="http://schemas.openxmlformats.org/markup-compatibility/2006" xmlns:p14="http://schemas.microsoft.com/office/powerpoint/2010/main">
    <mc:Choice Requires="p14">
      <p:transition spd="slow" p14:dur="2000" advClick="0" advTm="34970"/>
    </mc:Choice>
    <mc:Fallback xmlns="">
      <p:transition spd="slow" advClick="0" advTm="349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4449296"/>
              </p:ext>
            </p:extLst>
          </p:nvPr>
        </p:nvGraphicFramePr>
        <p:xfrm>
          <a:off x="133598" y="1143000"/>
          <a:ext cx="8948055" cy="3790950"/>
        </p:xfrm>
        <a:graphic>
          <a:graphicData uri="http://schemas.openxmlformats.org/drawingml/2006/table">
            <a:tbl>
              <a:tblPr firstRow="1" bandRow="1">
                <a:tableStyleId>{5C22544A-7EE6-4342-B048-85BDC9FD1C3A}</a:tableStyleId>
              </a:tblPr>
              <a:tblGrid>
                <a:gridCol w="1789611">
                  <a:extLst>
                    <a:ext uri="{9D8B030D-6E8A-4147-A177-3AD203B41FA5}">
                      <a16:colId xmlns:a16="http://schemas.microsoft.com/office/drawing/2014/main" val="20000"/>
                    </a:ext>
                  </a:extLst>
                </a:gridCol>
                <a:gridCol w="1865399">
                  <a:extLst>
                    <a:ext uri="{9D8B030D-6E8A-4147-A177-3AD203B41FA5}">
                      <a16:colId xmlns:a16="http://schemas.microsoft.com/office/drawing/2014/main" val="20001"/>
                    </a:ext>
                  </a:extLst>
                </a:gridCol>
                <a:gridCol w="1845842">
                  <a:extLst>
                    <a:ext uri="{9D8B030D-6E8A-4147-A177-3AD203B41FA5}">
                      <a16:colId xmlns:a16="http://schemas.microsoft.com/office/drawing/2014/main" val="20002"/>
                    </a:ext>
                  </a:extLst>
                </a:gridCol>
                <a:gridCol w="1657592">
                  <a:extLst>
                    <a:ext uri="{9D8B030D-6E8A-4147-A177-3AD203B41FA5}">
                      <a16:colId xmlns:a16="http://schemas.microsoft.com/office/drawing/2014/main" val="20003"/>
                    </a:ext>
                  </a:extLst>
                </a:gridCol>
                <a:gridCol w="1789611">
                  <a:extLst>
                    <a:ext uri="{9D8B030D-6E8A-4147-A177-3AD203B41FA5}">
                      <a16:colId xmlns:a16="http://schemas.microsoft.com/office/drawing/2014/main" val="20004"/>
                    </a:ext>
                  </a:extLst>
                </a:gridCol>
              </a:tblGrid>
              <a:tr h="361950">
                <a:tc>
                  <a:txBody>
                    <a:bodyPr/>
                    <a:lstStyle/>
                    <a:p>
                      <a:endParaRPr lang="en-US" sz="1800" dirty="0"/>
                    </a:p>
                  </a:txBody>
                  <a:tcPr marL="68580" marR="68580" marT="34290" marB="34290"/>
                </a:tc>
                <a:tc>
                  <a:txBody>
                    <a:bodyPr/>
                    <a:lstStyle/>
                    <a:p>
                      <a:pPr algn="ctr"/>
                      <a:r>
                        <a:rPr lang="en-US" sz="1800" dirty="0">
                          <a:solidFill>
                            <a:schemeClr val="tx2"/>
                          </a:solidFill>
                        </a:rPr>
                        <a:t>Placebo (n=89)</a:t>
                      </a:r>
                    </a:p>
                  </a:txBody>
                  <a:tcPr marL="68580" marR="68580" marT="34290" marB="34290"/>
                </a:tc>
                <a:tc>
                  <a:txBody>
                    <a:bodyPr/>
                    <a:lstStyle/>
                    <a:p>
                      <a:pPr algn="ctr"/>
                      <a:r>
                        <a:rPr lang="en-US" sz="1800" dirty="0">
                          <a:solidFill>
                            <a:schemeClr val="tx2"/>
                          </a:solidFill>
                        </a:rPr>
                        <a:t>CD34</a:t>
                      </a:r>
                      <a:r>
                        <a:rPr lang="en-US" sz="1800" baseline="30000" dirty="0">
                          <a:solidFill>
                            <a:schemeClr val="tx2"/>
                          </a:solidFill>
                        </a:rPr>
                        <a:t>+</a:t>
                      </a:r>
                      <a:r>
                        <a:rPr lang="en-US" sz="1800" dirty="0">
                          <a:solidFill>
                            <a:schemeClr val="tx2"/>
                          </a:solidFill>
                        </a:rPr>
                        <a:t> (n=187)</a:t>
                      </a:r>
                    </a:p>
                  </a:txBody>
                  <a:tcPr marL="68580" marR="68580" marT="34290" marB="34290"/>
                </a:tc>
                <a:tc>
                  <a:txBody>
                    <a:bodyPr/>
                    <a:lstStyle/>
                    <a:p>
                      <a:pPr algn="ctr"/>
                      <a:r>
                        <a:rPr lang="en-US" sz="1800" dirty="0">
                          <a:solidFill>
                            <a:schemeClr val="tx2"/>
                          </a:solidFill>
                        </a:rPr>
                        <a:t>SOC</a:t>
                      </a:r>
                      <a:r>
                        <a:rPr lang="en-US" sz="1800" baseline="0" dirty="0">
                          <a:solidFill>
                            <a:schemeClr val="tx2"/>
                          </a:solidFill>
                        </a:rPr>
                        <a:t> (n=28)</a:t>
                      </a:r>
                      <a:endParaRPr lang="en-US" sz="1800" dirty="0">
                        <a:solidFill>
                          <a:schemeClr val="tx2"/>
                        </a:solidFill>
                      </a:endParaRPr>
                    </a:p>
                  </a:txBody>
                  <a:tcPr marL="68580" marR="68580" marT="34290" marB="34290"/>
                </a:tc>
                <a:tc>
                  <a:txBody>
                    <a:bodyPr/>
                    <a:lstStyle/>
                    <a:p>
                      <a:pPr algn="ctr"/>
                      <a:r>
                        <a:rPr lang="en-US" sz="1800" dirty="0">
                          <a:solidFill>
                            <a:schemeClr val="tx2"/>
                          </a:solidFill>
                        </a:rPr>
                        <a:t>Total (n=304)</a:t>
                      </a:r>
                    </a:p>
                  </a:txBody>
                  <a:tcPr marL="68580" marR="68580" marT="34290" marB="34290"/>
                </a:tc>
                <a:extLst>
                  <a:ext uri="{0D108BD9-81ED-4DB2-BD59-A6C34878D82A}">
                    <a16:rowId xmlns:a16="http://schemas.microsoft.com/office/drawing/2014/main" val="10000"/>
                  </a:ext>
                </a:extLst>
              </a:tr>
              <a:tr h="342900">
                <a:tc>
                  <a:txBody>
                    <a:bodyPr/>
                    <a:lstStyle/>
                    <a:p>
                      <a:pPr algn="l"/>
                      <a:r>
                        <a:rPr lang="en-US" sz="1800" dirty="0"/>
                        <a:t>Age (median)</a:t>
                      </a:r>
                    </a:p>
                  </a:txBody>
                  <a:tcPr marL="68580" marR="68580" marT="34290" marB="34290"/>
                </a:tc>
                <a:tc>
                  <a:txBody>
                    <a:bodyPr/>
                    <a:lstStyle/>
                    <a:p>
                      <a:pPr algn="ctr"/>
                      <a:r>
                        <a:rPr lang="en-US" sz="1800" dirty="0"/>
                        <a:t>64 (56,69)</a:t>
                      </a:r>
                    </a:p>
                  </a:txBody>
                  <a:tcPr marL="68580" marR="68580" marT="34290" marB="34290"/>
                </a:tc>
                <a:tc>
                  <a:txBody>
                    <a:bodyPr/>
                    <a:lstStyle/>
                    <a:p>
                      <a:pPr algn="ctr"/>
                      <a:r>
                        <a:rPr lang="en-US" sz="1800" dirty="0"/>
                        <a:t>62 (56,68)</a:t>
                      </a:r>
                    </a:p>
                  </a:txBody>
                  <a:tcPr marL="68580" marR="68580" marT="34290" marB="34290"/>
                </a:tc>
                <a:tc>
                  <a:txBody>
                    <a:bodyPr/>
                    <a:lstStyle/>
                    <a:p>
                      <a:pPr algn="ctr"/>
                      <a:r>
                        <a:rPr lang="en-US" sz="1800" dirty="0"/>
                        <a:t>63 (55,69)</a:t>
                      </a:r>
                    </a:p>
                  </a:txBody>
                  <a:tcPr marL="68580" marR="68580" marT="34290" marB="34290"/>
                </a:tc>
                <a:tc>
                  <a:txBody>
                    <a:bodyPr/>
                    <a:lstStyle/>
                    <a:p>
                      <a:pPr algn="ctr"/>
                      <a:r>
                        <a:rPr lang="en-US" sz="1800" dirty="0"/>
                        <a:t>63 (56,69)</a:t>
                      </a:r>
                    </a:p>
                  </a:txBody>
                  <a:tcPr marL="68580" marR="68580" marT="34290" marB="34290"/>
                </a:tc>
                <a:extLst>
                  <a:ext uri="{0D108BD9-81ED-4DB2-BD59-A6C34878D82A}">
                    <a16:rowId xmlns:a16="http://schemas.microsoft.com/office/drawing/2014/main" val="10001"/>
                  </a:ext>
                </a:extLst>
              </a:tr>
              <a:tr h="342900">
                <a:tc>
                  <a:txBody>
                    <a:bodyPr/>
                    <a:lstStyle/>
                    <a:p>
                      <a:pPr algn="l"/>
                      <a:r>
                        <a:rPr lang="en-US" sz="1800" dirty="0"/>
                        <a:t>Female</a:t>
                      </a:r>
                    </a:p>
                  </a:txBody>
                  <a:tcPr marL="68580" marR="68580" marT="34290" marB="34290"/>
                </a:tc>
                <a:tc>
                  <a:txBody>
                    <a:bodyPr/>
                    <a:lstStyle/>
                    <a:p>
                      <a:pPr algn="ctr"/>
                      <a:r>
                        <a:rPr lang="en-US" sz="1800" dirty="0"/>
                        <a:t>11 (12%)</a:t>
                      </a:r>
                    </a:p>
                  </a:txBody>
                  <a:tcPr marL="68580" marR="68580" marT="34290" marB="34290"/>
                </a:tc>
                <a:tc>
                  <a:txBody>
                    <a:bodyPr/>
                    <a:lstStyle/>
                    <a:p>
                      <a:pPr algn="ctr"/>
                      <a:r>
                        <a:rPr lang="en-US" sz="1800" dirty="0"/>
                        <a:t>30 (16%)</a:t>
                      </a:r>
                    </a:p>
                  </a:txBody>
                  <a:tcPr marL="68580" marR="68580" marT="34290" marB="34290"/>
                </a:tc>
                <a:tc>
                  <a:txBody>
                    <a:bodyPr/>
                    <a:lstStyle/>
                    <a:p>
                      <a:pPr algn="ctr"/>
                      <a:r>
                        <a:rPr lang="en-US" sz="1800" dirty="0"/>
                        <a:t>4 (4%)</a:t>
                      </a:r>
                    </a:p>
                  </a:txBody>
                  <a:tcPr marL="68580" marR="68580" marT="34290" marB="34290"/>
                </a:tc>
                <a:tc>
                  <a:txBody>
                    <a:bodyPr/>
                    <a:lstStyle/>
                    <a:p>
                      <a:pPr algn="ctr"/>
                      <a:r>
                        <a:rPr lang="en-US" sz="1800" dirty="0"/>
                        <a:t>45 (15%)</a:t>
                      </a:r>
                    </a:p>
                  </a:txBody>
                  <a:tcPr marL="68580" marR="68580" marT="34290" marB="34290"/>
                </a:tc>
                <a:extLst>
                  <a:ext uri="{0D108BD9-81ED-4DB2-BD59-A6C34878D82A}">
                    <a16:rowId xmlns:a16="http://schemas.microsoft.com/office/drawing/2014/main" val="10002"/>
                  </a:ext>
                </a:extLst>
              </a:tr>
              <a:tr h="342900">
                <a:tc>
                  <a:txBody>
                    <a:bodyPr/>
                    <a:lstStyle/>
                    <a:p>
                      <a:pPr algn="l"/>
                      <a:r>
                        <a:rPr lang="en-US" sz="1800" dirty="0"/>
                        <a:t>Caucasian</a:t>
                      </a:r>
                    </a:p>
                  </a:txBody>
                  <a:tcPr marL="68580" marR="68580" marT="34290" marB="34290"/>
                </a:tc>
                <a:tc>
                  <a:txBody>
                    <a:bodyPr/>
                    <a:lstStyle/>
                    <a:p>
                      <a:pPr algn="ctr"/>
                      <a:r>
                        <a:rPr lang="en-US" sz="1800" dirty="0"/>
                        <a:t>80 (90%)</a:t>
                      </a:r>
                    </a:p>
                  </a:txBody>
                  <a:tcPr marL="68580" marR="68580" marT="34290" marB="34290"/>
                </a:tc>
                <a:tc>
                  <a:txBody>
                    <a:bodyPr/>
                    <a:lstStyle/>
                    <a:p>
                      <a:pPr algn="ctr"/>
                      <a:r>
                        <a:rPr lang="en-US" sz="1800" dirty="0"/>
                        <a:t>171 (91%)</a:t>
                      </a:r>
                    </a:p>
                  </a:txBody>
                  <a:tcPr marL="68580" marR="68580" marT="34290" marB="34290"/>
                </a:tc>
                <a:tc>
                  <a:txBody>
                    <a:bodyPr/>
                    <a:lstStyle/>
                    <a:p>
                      <a:pPr algn="ctr"/>
                      <a:r>
                        <a:rPr lang="en-US" sz="1800" dirty="0"/>
                        <a:t>27 (96%)</a:t>
                      </a:r>
                    </a:p>
                  </a:txBody>
                  <a:tcPr marL="68580" marR="68580" marT="34290" marB="34290"/>
                </a:tc>
                <a:tc>
                  <a:txBody>
                    <a:bodyPr/>
                    <a:lstStyle/>
                    <a:p>
                      <a:pPr algn="ctr"/>
                      <a:r>
                        <a:rPr lang="en-US" sz="1800" dirty="0"/>
                        <a:t>278 (91%)</a:t>
                      </a:r>
                    </a:p>
                  </a:txBody>
                  <a:tcPr marL="68580" marR="68580" marT="34290" marB="34290"/>
                </a:tc>
                <a:extLst>
                  <a:ext uri="{0D108BD9-81ED-4DB2-BD59-A6C34878D82A}">
                    <a16:rowId xmlns:a16="http://schemas.microsoft.com/office/drawing/2014/main" val="10003"/>
                  </a:ext>
                </a:extLst>
              </a:tr>
              <a:tr h="342900">
                <a:tc>
                  <a:txBody>
                    <a:bodyPr/>
                    <a:lstStyle/>
                    <a:p>
                      <a:pPr algn="l"/>
                      <a:r>
                        <a:rPr lang="en-US" sz="1800" dirty="0"/>
                        <a:t>Diabetes</a:t>
                      </a:r>
                    </a:p>
                  </a:txBody>
                  <a:tcPr marL="68580" marR="68580" marT="34290" marB="34290"/>
                </a:tc>
                <a:tc>
                  <a:txBody>
                    <a:bodyPr/>
                    <a:lstStyle/>
                    <a:p>
                      <a:pPr algn="ctr"/>
                      <a:r>
                        <a:rPr lang="en-US" sz="1800" dirty="0"/>
                        <a:t>50 (56%)</a:t>
                      </a:r>
                    </a:p>
                  </a:txBody>
                  <a:tcPr marL="68580" marR="68580" marT="34290" marB="34290"/>
                </a:tc>
                <a:tc>
                  <a:txBody>
                    <a:bodyPr/>
                    <a:lstStyle/>
                    <a:p>
                      <a:pPr algn="ctr"/>
                      <a:r>
                        <a:rPr lang="en-US" sz="1800" dirty="0"/>
                        <a:t>95 (51%)</a:t>
                      </a:r>
                    </a:p>
                  </a:txBody>
                  <a:tcPr marL="68580" marR="68580" marT="34290" marB="34290"/>
                </a:tc>
                <a:tc>
                  <a:txBody>
                    <a:bodyPr/>
                    <a:lstStyle/>
                    <a:p>
                      <a:pPr algn="ctr"/>
                      <a:r>
                        <a:rPr lang="en-US" sz="1800" dirty="0"/>
                        <a:t>16 (57%)</a:t>
                      </a:r>
                    </a:p>
                  </a:txBody>
                  <a:tcPr marL="68580" marR="68580" marT="34290" marB="34290"/>
                </a:tc>
                <a:tc>
                  <a:txBody>
                    <a:bodyPr/>
                    <a:lstStyle/>
                    <a:p>
                      <a:pPr algn="ctr"/>
                      <a:r>
                        <a:rPr lang="en-US" sz="1800" dirty="0"/>
                        <a:t>161 (53%)</a:t>
                      </a:r>
                    </a:p>
                  </a:txBody>
                  <a:tcPr marL="68580" marR="68580" marT="34290" marB="34290"/>
                </a:tc>
                <a:extLst>
                  <a:ext uri="{0D108BD9-81ED-4DB2-BD59-A6C34878D82A}">
                    <a16:rowId xmlns:a16="http://schemas.microsoft.com/office/drawing/2014/main" val="10004"/>
                  </a:ext>
                </a:extLst>
              </a:tr>
              <a:tr h="342900">
                <a:tc>
                  <a:txBody>
                    <a:bodyPr/>
                    <a:lstStyle/>
                    <a:p>
                      <a:pPr algn="l"/>
                      <a:r>
                        <a:rPr lang="en-US" sz="1800" dirty="0"/>
                        <a:t>Hypertension</a:t>
                      </a:r>
                    </a:p>
                  </a:txBody>
                  <a:tcPr marL="68580" marR="68580" marT="34290" marB="34290"/>
                </a:tc>
                <a:tc>
                  <a:txBody>
                    <a:bodyPr/>
                    <a:lstStyle/>
                    <a:p>
                      <a:pPr algn="ctr"/>
                      <a:r>
                        <a:rPr lang="en-US" sz="1800" dirty="0"/>
                        <a:t>77 (87%)</a:t>
                      </a:r>
                    </a:p>
                  </a:txBody>
                  <a:tcPr marL="68580" marR="68580" marT="34290" marB="34290"/>
                </a:tc>
                <a:tc>
                  <a:txBody>
                    <a:bodyPr/>
                    <a:lstStyle/>
                    <a:p>
                      <a:pPr algn="ctr"/>
                      <a:r>
                        <a:rPr lang="en-US" sz="1800" dirty="0"/>
                        <a:t>163 (87%)</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24 (86%)</a:t>
                      </a:r>
                    </a:p>
                  </a:txBody>
                  <a:tcPr marL="68580" marR="68580" marT="34290" marB="34290"/>
                </a:tc>
                <a:tc>
                  <a:txBody>
                    <a:bodyPr/>
                    <a:lstStyle/>
                    <a:p>
                      <a:pPr algn="ctr"/>
                      <a:r>
                        <a:rPr lang="en-US" sz="1800" dirty="0"/>
                        <a:t>264 (87%)</a:t>
                      </a:r>
                    </a:p>
                  </a:txBody>
                  <a:tcPr marL="68580" marR="68580" marT="34290" marB="34290"/>
                </a:tc>
                <a:extLst>
                  <a:ext uri="{0D108BD9-81ED-4DB2-BD59-A6C34878D82A}">
                    <a16:rowId xmlns:a16="http://schemas.microsoft.com/office/drawing/2014/main" val="10005"/>
                  </a:ext>
                </a:extLst>
              </a:tr>
              <a:tr h="342900">
                <a:tc>
                  <a:txBody>
                    <a:bodyPr/>
                    <a:lstStyle/>
                    <a:p>
                      <a:pPr algn="l"/>
                      <a:r>
                        <a:rPr lang="en-US" sz="1800" dirty="0"/>
                        <a:t>Hyperlipidemia</a:t>
                      </a:r>
                    </a:p>
                  </a:txBody>
                  <a:tcPr marL="68580" marR="68580" marT="34290" marB="34290"/>
                </a:tc>
                <a:tc>
                  <a:txBody>
                    <a:bodyPr/>
                    <a:lstStyle/>
                    <a:p>
                      <a:pPr algn="ctr"/>
                      <a:r>
                        <a:rPr lang="en-US" sz="1800" dirty="0"/>
                        <a:t>74 (83%)</a:t>
                      </a:r>
                    </a:p>
                  </a:txBody>
                  <a:tcPr marL="68580" marR="68580" marT="34290" marB="34290"/>
                </a:tc>
                <a:tc>
                  <a:txBody>
                    <a:bodyPr/>
                    <a:lstStyle/>
                    <a:p>
                      <a:pPr algn="ctr"/>
                      <a:r>
                        <a:rPr lang="en-US" sz="1800" dirty="0"/>
                        <a:t>154 (82%)</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27 (96%)</a:t>
                      </a:r>
                    </a:p>
                  </a:txBody>
                  <a:tcPr marL="68580" marR="68580" marT="34290" marB="34290"/>
                </a:tc>
                <a:tc>
                  <a:txBody>
                    <a:bodyPr/>
                    <a:lstStyle/>
                    <a:p>
                      <a:pPr algn="ctr"/>
                      <a:r>
                        <a:rPr lang="en-US" sz="1800" dirty="0"/>
                        <a:t>255 (84%)</a:t>
                      </a:r>
                    </a:p>
                  </a:txBody>
                  <a:tcPr marL="68580" marR="68580" marT="34290" marB="34290"/>
                </a:tc>
                <a:extLst>
                  <a:ext uri="{0D108BD9-81ED-4DB2-BD59-A6C34878D82A}">
                    <a16:rowId xmlns:a16="http://schemas.microsoft.com/office/drawing/2014/main" val="10006"/>
                  </a:ext>
                </a:extLst>
              </a:tr>
              <a:tr h="342900">
                <a:tc>
                  <a:txBody>
                    <a:bodyPr/>
                    <a:lstStyle/>
                    <a:p>
                      <a:pPr algn="l"/>
                      <a:r>
                        <a:rPr lang="en-US" sz="1800" dirty="0"/>
                        <a:t>CHF</a:t>
                      </a:r>
                    </a:p>
                  </a:txBody>
                  <a:tcPr marL="68580" marR="68580" marT="34290" marB="34290"/>
                </a:tc>
                <a:tc>
                  <a:txBody>
                    <a:bodyPr/>
                    <a:lstStyle/>
                    <a:p>
                      <a:pPr algn="ctr"/>
                      <a:r>
                        <a:rPr lang="en-US" sz="1800" dirty="0"/>
                        <a:t>31 (35%)</a:t>
                      </a:r>
                    </a:p>
                  </a:txBody>
                  <a:tcPr marL="68580" marR="68580" marT="34290" marB="34290"/>
                </a:tc>
                <a:tc>
                  <a:txBody>
                    <a:bodyPr/>
                    <a:lstStyle/>
                    <a:p>
                      <a:pPr algn="ctr"/>
                      <a:r>
                        <a:rPr lang="en-US" sz="1800" dirty="0"/>
                        <a:t>50 (27%)</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8 (29%)</a:t>
                      </a:r>
                    </a:p>
                  </a:txBody>
                  <a:tcPr marL="68580" marR="68580" marT="34290" marB="34290"/>
                </a:tc>
                <a:tc>
                  <a:txBody>
                    <a:bodyPr/>
                    <a:lstStyle/>
                    <a:p>
                      <a:pPr algn="ctr"/>
                      <a:r>
                        <a:rPr lang="en-US" sz="1800" dirty="0"/>
                        <a:t>89 (29%)</a:t>
                      </a:r>
                    </a:p>
                  </a:txBody>
                  <a:tcPr marL="68580" marR="68580" marT="34290" marB="34290"/>
                </a:tc>
                <a:extLst>
                  <a:ext uri="{0D108BD9-81ED-4DB2-BD59-A6C34878D82A}">
                    <a16:rowId xmlns:a16="http://schemas.microsoft.com/office/drawing/2014/main" val="10007"/>
                  </a:ext>
                </a:extLst>
              </a:tr>
              <a:tr h="342900">
                <a:tc>
                  <a:txBody>
                    <a:bodyPr/>
                    <a:lstStyle/>
                    <a:p>
                      <a:pPr algn="l"/>
                      <a:r>
                        <a:rPr lang="en-US" sz="1800" dirty="0"/>
                        <a:t>PVD</a:t>
                      </a:r>
                    </a:p>
                  </a:txBody>
                  <a:tcPr marL="68580" marR="68580" marT="34290" marB="34290"/>
                </a:tc>
                <a:tc>
                  <a:txBody>
                    <a:bodyPr/>
                    <a:lstStyle/>
                    <a:p>
                      <a:pPr algn="ctr"/>
                      <a:r>
                        <a:rPr lang="en-US" sz="1800" dirty="0"/>
                        <a:t>24 (27%)</a:t>
                      </a:r>
                    </a:p>
                  </a:txBody>
                  <a:tcPr marL="68580" marR="68580" marT="34290" marB="34290"/>
                </a:tc>
                <a:tc>
                  <a:txBody>
                    <a:bodyPr/>
                    <a:lstStyle/>
                    <a:p>
                      <a:pPr algn="ctr"/>
                      <a:r>
                        <a:rPr lang="en-US" sz="1800" dirty="0"/>
                        <a:t>44 (24%)</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4 (14%)</a:t>
                      </a:r>
                    </a:p>
                  </a:txBody>
                  <a:tcPr marL="68580" marR="68580" marT="34290" marB="34290"/>
                </a:tc>
                <a:tc>
                  <a:txBody>
                    <a:bodyPr/>
                    <a:lstStyle/>
                    <a:p>
                      <a:pPr algn="ctr"/>
                      <a:r>
                        <a:rPr lang="en-US" sz="1800" dirty="0"/>
                        <a:t>72 (24%)</a:t>
                      </a:r>
                    </a:p>
                  </a:txBody>
                  <a:tcPr marL="68580" marR="68580" marT="34290" marB="34290"/>
                </a:tc>
                <a:extLst>
                  <a:ext uri="{0D108BD9-81ED-4DB2-BD59-A6C34878D82A}">
                    <a16:rowId xmlns:a16="http://schemas.microsoft.com/office/drawing/2014/main" val="10008"/>
                  </a:ext>
                </a:extLst>
              </a:tr>
              <a:tr h="342900">
                <a:tc>
                  <a:txBody>
                    <a:bodyPr/>
                    <a:lstStyle/>
                    <a:p>
                      <a:pPr algn="l"/>
                      <a:r>
                        <a:rPr lang="en-US" sz="1800" dirty="0"/>
                        <a:t>h/o PCI</a:t>
                      </a:r>
                    </a:p>
                  </a:txBody>
                  <a:tcPr marL="68580" marR="68580" marT="34290" marB="34290"/>
                </a:tc>
                <a:tc>
                  <a:txBody>
                    <a:bodyPr/>
                    <a:lstStyle/>
                    <a:p>
                      <a:pPr algn="ctr"/>
                      <a:r>
                        <a:rPr lang="en-US" sz="1800" dirty="0"/>
                        <a:t>78 (88%)</a:t>
                      </a:r>
                    </a:p>
                  </a:txBody>
                  <a:tcPr marL="68580" marR="68580" marT="34290" marB="34290"/>
                </a:tc>
                <a:tc>
                  <a:txBody>
                    <a:bodyPr/>
                    <a:lstStyle/>
                    <a:p>
                      <a:pPr algn="ctr"/>
                      <a:r>
                        <a:rPr lang="en-US" sz="1800" dirty="0"/>
                        <a:t>162 (87%)</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26 (93%)</a:t>
                      </a:r>
                    </a:p>
                  </a:txBody>
                  <a:tcPr marL="68580" marR="68580" marT="34290" marB="34290"/>
                </a:tc>
                <a:tc>
                  <a:txBody>
                    <a:bodyPr/>
                    <a:lstStyle/>
                    <a:p>
                      <a:pPr algn="ctr"/>
                      <a:r>
                        <a:rPr lang="en-US" sz="1800" dirty="0"/>
                        <a:t>266 (88%)</a:t>
                      </a:r>
                    </a:p>
                  </a:txBody>
                  <a:tcPr marL="68580" marR="68580" marT="34290" marB="34290"/>
                </a:tc>
                <a:extLst>
                  <a:ext uri="{0D108BD9-81ED-4DB2-BD59-A6C34878D82A}">
                    <a16:rowId xmlns:a16="http://schemas.microsoft.com/office/drawing/2014/main" val="10009"/>
                  </a:ext>
                </a:extLst>
              </a:tr>
              <a:tr h="342900">
                <a:tc>
                  <a:txBody>
                    <a:bodyPr/>
                    <a:lstStyle/>
                    <a:p>
                      <a:pPr algn="l"/>
                      <a:r>
                        <a:rPr lang="en-US" sz="1800" dirty="0"/>
                        <a:t>h/o CABG</a:t>
                      </a:r>
                    </a:p>
                  </a:txBody>
                  <a:tcPr marL="68580" marR="68580" marT="34290" marB="34290"/>
                </a:tc>
                <a:tc>
                  <a:txBody>
                    <a:bodyPr/>
                    <a:lstStyle/>
                    <a:p>
                      <a:pPr algn="ctr"/>
                      <a:r>
                        <a:rPr lang="en-US" sz="1800" dirty="0"/>
                        <a:t>80 (90%)</a:t>
                      </a:r>
                    </a:p>
                  </a:txBody>
                  <a:tcPr marL="68580" marR="68580" marT="34290" marB="34290"/>
                </a:tc>
                <a:tc>
                  <a:txBody>
                    <a:bodyPr/>
                    <a:lstStyle/>
                    <a:p>
                      <a:pPr algn="ctr"/>
                      <a:r>
                        <a:rPr lang="en-US" sz="1800" dirty="0"/>
                        <a:t>173 (93%)</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23 (82%)</a:t>
                      </a:r>
                    </a:p>
                  </a:txBody>
                  <a:tcPr marL="68580" marR="68580" marT="34290" marB="34290"/>
                </a:tc>
                <a:tc>
                  <a:txBody>
                    <a:bodyPr/>
                    <a:lstStyle/>
                    <a:p>
                      <a:pPr algn="ctr"/>
                      <a:r>
                        <a:rPr lang="en-US" sz="1800" dirty="0"/>
                        <a:t>276 (91%)</a:t>
                      </a:r>
                    </a:p>
                  </a:txBody>
                  <a:tcPr marL="68580" marR="68580" marT="34290" marB="34290"/>
                </a:tc>
                <a:extLst>
                  <a:ext uri="{0D108BD9-81ED-4DB2-BD59-A6C34878D82A}">
                    <a16:rowId xmlns:a16="http://schemas.microsoft.com/office/drawing/2014/main" val="10010"/>
                  </a:ext>
                </a:extLst>
              </a:tr>
            </a:tbl>
          </a:graphicData>
        </a:graphic>
      </p:graphicFrame>
      <p:sp>
        <p:nvSpPr>
          <p:cNvPr id="7" name="Title 1"/>
          <p:cNvSpPr txBox="1">
            <a:spLocks/>
          </p:cNvSpPr>
          <p:nvPr/>
        </p:nvSpPr>
        <p:spPr>
          <a:xfrm>
            <a:off x="97972"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dirty="0">
                <a:solidFill>
                  <a:prstClr val="black"/>
                </a:solidFill>
              </a:rPr>
              <a:t>Baseline Characteristics</a:t>
            </a:r>
          </a:p>
        </p:txBody>
      </p:sp>
      <p:sp>
        <p:nvSpPr>
          <p:cNvPr id="8" name="Rounded Rectangle 7"/>
          <p:cNvSpPr/>
          <p:nvPr/>
        </p:nvSpPr>
        <p:spPr>
          <a:xfrm>
            <a:off x="7499651" y="2503714"/>
            <a:ext cx="1295400" cy="1061024"/>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
        <p:nvSpPr>
          <p:cNvPr id="9" name="Rounded Rectangle 8"/>
          <p:cNvSpPr/>
          <p:nvPr/>
        </p:nvSpPr>
        <p:spPr>
          <a:xfrm>
            <a:off x="7543193" y="4217880"/>
            <a:ext cx="1295400" cy="707905"/>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
        <p:nvSpPr>
          <p:cNvPr id="10" name="Rounded Rectangle 9"/>
          <p:cNvSpPr/>
          <p:nvPr/>
        </p:nvSpPr>
        <p:spPr>
          <a:xfrm>
            <a:off x="1984676" y="1178379"/>
            <a:ext cx="1739599" cy="26331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
        <p:nvSpPr>
          <p:cNvPr id="11" name="Rounded Rectangle 10"/>
          <p:cNvSpPr/>
          <p:nvPr/>
        </p:nvSpPr>
        <p:spPr>
          <a:xfrm>
            <a:off x="3835754" y="1178379"/>
            <a:ext cx="1739599" cy="26331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
        <p:nvSpPr>
          <p:cNvPr id="12" name="Rounded Rectangle 11"/>
          <p:cNvSpPr/>
          <p:nvPr/>
        </p:nvSpPr>
        <p:spPr>
          <a:xfrm>
            <a:off x="7324068" y="1188404"/>
            <a:ext cx="1739599" cy="26331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Tree>
    <p:custDataLst>
      <p:tags r:id="rId1"/>
    </p:custDataLst>
    <p:extLst>
      <p:ext uri="{BB962C8B-B14F-4D97-AF65-F5344CB8AC3E}">
        <p14:creationId xmlns:p14="http://schemas.microsoft.com/office/powerpoint/2010/main" val="1146497839"/>
      </p:ext>
    </p:extLst>
  </p:cSld>
  <p:clrMapOvr>
    <a:masterClrMapping/>
  </p:clrMapOvr>
  <mc:AlternateContent xmlns:mc="http://schemas.openxmlformats.org/markup-compatibility/2006" xmlns:p14="http://schemas.microsoft.com/office/powerpoint/2010/main">
    <mc:Choice Requires="p14">
      <p:transition spd="slow" p14:dur="2000" advTm="34299"/>
    </mc:Choice>
    <mc:Fallback xmlns="">
      <p:transition spd="slow" advTm="34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12"/>
                                        </p:tgtEl>
                                      </p:cBhvr>
                                    </p:animEffect>
                                    <p:set>
                                      <p:cBhvr>
                                        <p:cTn id="12" dur="1" fill="hold">
                                          <p:stCondLst>
                                            <p:cond delay="999"/>
                                          </p:stCondLst>
                                        </p:cTn>
                                        <p:tgtEl>
                                          <p:spTgt spid="12"/>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1000"/>
                                        <p:tgtEl>
                                          <p:spTgt spid="10"/>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1000"/>
                                        <p:tgtEl>
                                          <p:spTgt spid="10"/>
                                        </p:tgtEl>
                                      </p:cBhvr>
                                    </p:animEffect>
                                    <p:set>
                                      <p:cBhvr>
                                        <p:cTn id="24" dur="1" fill="hold">
                                          <p:stCondLst>
                                            <p:cond delay="999"/>
                                          </p:stCondLst>
                                        </p:cTn>
                                        <p:tgtEl>
                                          <p:spTgt spid="10"/>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1000"/>
                                        <p:tgtEl>
                                          <p:spTgt spid="11"/>
                                        </p:tgtEl>
                                      </p:cBhvr>
                                    </p:animEffect>
                                    <p:set>
                                      <p:cBhvr>
                                        <p:cTn id="27" dur="1" fill="hold">
                                          <p:stCondLst>
                                            <p:cond delay="999"/>
                                          </p:stCondLst>
                                        </p:cTn>
                                        <p:tgtEl>
                                          <p:spTgt spid="11"/>
                                        </p:tgtEl>
                                        <p:attrNameLst>
                                          <p:attrName>style.visibility</p:attrName>
                                        </p:attrNameLst>
                                      </p:cBhvr>
                                      <p:to>
                                        <p:strVal val="hidden"/>
                                      </p:to>
                                    </p:se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1000"/>
                                        <p:tgtEl>
                                          <p:spTgt spid="8"/>
                                        </p:tgtEl>
                                      </p:cBhvr>
                                    </p:animEffect>
                                    <p:set>
                                      <p:cBhvr>
                                        <p:cTn id="35" dur="1" fill="hold">
                                          <p:stCondLst>
                                            <p:cond delay="999"/>
                                          </p:stCondLst>
                                        </p:cTn>
                                        <p:tgtEl>
                                          <p:spTgt spid="8"/>
                                        </p:tgtEl>
                                        <p:attrNameLst>
                                          <p:attrName>style.visibility</p:attrName>
                                        </p:attrNameLst>
                                      </p:cBhvr>
                                      <p:to>
                                        <p:strVal val="hidden"/>
                                      </p:to>
                                    </p:set>
                                  </p:childTnLst>
                                </p:cTn>
                              </p:par>
                              <p:par>
                                <p:cTn id="36" presetID="9"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0"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50213426"/>
              </p:ext>
            </p:extLst>
          </p:nvPr>
        </p:nvGraphicFramePr>
        <p:xfrm>
          <a:off x="133598" y="1143000"/>
          <a:ext cx="8948055" cy="2419350"/>
        </p:xfrm>
        <a:graphic>
          <a:graphicData uri="http://schemas.openxmlformats.org/drawingml/2006/table">
            <a:tbl>
              <a:tblPr firstRow="1" bandRow="1">
                <a:tableStyleId>{5C22544A-7EE6-4342-B048-85BDC9FD1C3A}</a:tableStyleId>
              </a:tblPr>
              <a:tblGrid>
                <a:gridCol w="1789611">
                  <a:extLst>
                    <a:ext uri="{9D8B030D-6E8A-4147-A177-3AD203B41FA5}">
                      <a16:colId xmlns:a16="http://schemas.microsoft.com/office/drawing/2014/main" val="20000"/>
                    </a:ext>
                  </a:extLst>
                </a:gridCol>
                <a:gridCol w="1865399">
                  <a:extLst>
                    <a:ext uri="{9D8B030D-6E8A-4147-A177-3AD203B41FA5}">
                      <a16:colId xmlns:a16="http://schemas.microsoft.com/office/drawing/2014/main" val="20001"/>
                    </a:ext>
                  </a:extLst>
                </a:gridCol>
                <a:gridCol w="1845842">
                  <a:extLst>
                    <a:ext uri="{9D8B030D-6E8A-4147-A177-3AD203B41FA5}">
                      <a16:colId xmlns:a16="http://schemas.microsoft.com/office/drawing/2014/main" val="20002"/>
                    </a:ext>
                  </a:extLst>
                </a:gridCol>
                <a:gridCol w="1657592">
                  <a:extLst>
                    <a:ext uri="{9D8B030D-6E8A-4147-A177-3AD203B41FA5}">
                      <a16:colId xmlns:a16="http://schemas.microsoft.com/office/drawing/2014/main" val="20003"/>
                    </a:ext>
                  </a:extLst>
                </a:gridCol>
                <a:gridCol w="1789611">
                  <a:extLst>
                    <a:ext uri="{9D8B030D-6E8A-4147-A177-3AD203B41FA5}">
                      <a16:colId xmlns:a16="http://schemas.microsoft.com/office/drawing/2014/main" val="20004"/>
                    </a:ext>
                  </a:extLst>
                </a:gridCol>
              </a:tblGrid>
              <a:tr h="361950">
                <a:tc>
                  <a:txBody>
                    <a:bodyPr/>
                    <a:lstStyle/>
                    <a:p>
                      <a:endParaRPr lang="en-US" sz="1800" dirty="0"/>
                    </a:p>
                  </a:txBody>
                  <a:tcPr marL="68580" marR="68580" marT="34290" marB="34290"/>
                </a:tc>
                <a:tc>
                  <a:txBody>
                    <a:bodyPr/>
                    <a:lstStyle/>
                    <a:p>
                      <a:pPr algn="ctr"/>
                      <a:r>
                        <a:rPr lang="en-US" sz="1800" dirty="0">
                          <a:solidFill>
                            <a:schemeClr val="tx2"/>
                          </a:solidFill>
                        </a:rPr>
                        <a:t>Placebo (n=89)</a:t>
                      </a:r>
                    </a:p>
                  </a:txBody>
                  <a:tcPr marL="68580" marR="68580" marT="34290" marB="34290"/>
                </a:tc>
                <a:tc>
                  <a:txBody>
                    <a:bodyPr/>
                    <a:lstStyle/>
                    <a:p>
                      <a:pPr algn="ctr"/>
                      <a:r>
                        <a:rPr lang="en-US" sz="1800" dirty="0">
                          <a:solidFill>
                            <a:schemeClr val="tx2"/>
                          </a:solidFill>
                        </a:rPr>
                        <a:t>CD34</a:t>
                      </a:r>
                      <a:r>
                        <a:rPr lang="en-US" sz="1800" baseline="30000" dirty="0">
                          <a:solidFill>
                            <a:schemeClr val="tx2"/>
                          </a:solidFill>
                        </a:rPr>
                        <a:t>+</a:t>
                      </a:r>
                      <a:r>
                        <a:rPr lang="en-US" sz="1800" dirty="0">
                          <a:solidFill>
                            <a:schemeClr val="tx2"/>
                          </a:solidFill>
                        </a:rPr>
                        <a:t> (n=187)</a:t>
                      </a:r>
                    </a:p>
                  </a:txBody>
                  <a:tcPr marL="68580" marR="68580" marT="34290" marB="34290"/>
                </a:tc>
                <a:tc>
                  <a:txBody>
                    <a:bodyPr/>
                    <a:lstStyle/>
                    <a:p>
                      <a:pPr algn="ctr"/>
                      <a:r>
                        <a:rPr lang="en-US" sz="1800" dirty="0">
                          <a:solidFill>
                            <a:schemeClr val="tx2"/>
                          </a:solidFill>
                        </a:rPr>
                        <a:t>SOC</a:t>
                      </a:r>
                      <a:r>
                        <a:rPr lang="en-US" sz="1800" baseline="0" dirty="0">
                          <a:solidFill>
                            <a:schemeClr val="tx2"/>
                          </a:solidFill>
                        </a:rPr>
                        <a:t> (n=28)</a:t>
                      </a:r>
                      <a:endParaRPr lang="en-US" sz="1800" dirty="0">
                        <a:solidFill>
                          <a:schemeClr val="tx2"/>
                        </a:solidFill>
                      </a:endParaRPr>
                    </a:p>
                  </a:txBody>
                  <a:tcPr marL="68580" marR="68580" marT="34290" marB="34290"/>
                </a:tc>
                <a:tc>
                  <a:txBody>
                    <a:bodyPr/>
                    <a:lstStyle/>
                    <a:p>
                      <a:pPr algn="ctr"/>
                      <a:r>
                        <a:rPr lang="en-US" sz="1800" dirty="0">
                          <a:solidFill>
                            <a:schemeClr val="tx2"/>
                          </a:solidFill>
                        </a:rPr>
                        <a:t>Total (n=304)</a:t>
                      </a:r>
                    </a:p>
                  </a:txBody>
                  <a:tcPr marL="68580" marR="68580" marT="34290" marB="34290"/>
                </a:tc>
                <a:extLst>
                  <a:ext uri="{0D108BD9-81ED-4DB2-BD59-A6C34878D82A}">
                    <a16:rowId xmlns:a16="http://schemas.microsoft.com/office/drawing/2014/main" val="10000"/>
                  </a:ext>
                </a:extLst>
              </a:tr>
              <a:tr h="342900">
                <a:tc>
                  <a:txBody>
                    <a:bodyPr/>
                    <a:lstStyle/>
                    <a:p>
                      <a:pPr algn="l"/>
                      <a:r>
                        <a:rPr lang="en-US" sz="1800" baseline="0" dirty="0">
                          <a:latin typeface="symbol" charset="2"/>
                        </a:rPr>
                        <a:t>b</a:t>
                      </a:r>
                      <a:r>
                        <a:rPr lang="en-US" sz="1800" dirty="0"/>
                        <a:t>-blockers</a:t>
                      </a:r>
                    </a:p>
                  </a:txBody>
                  <a:tcPr marL="68580" marR="68580" marT="34290" marB="34290"/>
                </a:tc>
                <a:tc>
                  <a:txBody>
                    <a:bodyPr/>
                    <a:lstStyle/>
                    <a:p>
                      <a:pPr algn="ctr"/>
                      <a:r>
                        <a:rPr lang="en-US" sz="1800" dirty="0"/>
                        <a:t>82 (92%)</a:t>
                      </a:r>
                    </a:p>
                  </a:txBody>
                  <a:tcPr marL="68580" marR="68580" marT="34290" marB="34290"/>
                </a:tc>
                <a:tc>
                  <a:txBody>
                    <a:bodyPr/>
                    <a:lstStyle/>
                    <a:p>
                      <a:pPr algn="ctr"/>
                      <a:r>
                        <a:rPr lang="en-US" sz="1800" dirty="0"/>
                        <a:t>169 (90%)</a:t>
                      </a:r>
                    </a:p>
                  </a:txBody>
                  <a:tcPr marL="68580" marR="68580" marT="34290" marB="34290"/>
                </a:tc>
                <a:tc>
                  <a:txBody>
                    <a:bodyPr/>
                    <a:lstStyle/>
                    <a:p>
                      <a:pPr algn="ctr"/>
                      <a:r>
                        <a:rPr lang="en-US" sz="1800" dirty="0"/>
                        <a:t>26 (93%)</a:t>
                      </a:r>
                    </a:p>
                  </a:txBody>
                  <a:tcPr marL="68580" marR="68580" marT="34290" marB="34290"/>
                </a:tc>
                <a:tc>
                  <a:txBody>
                    <a:bodyPr/>
                    <a:lstStyle/>
                    <a:p>
                      <a:pPr algn="ctr"/>
                      <a:r>
                        <a:rPr lang="en-US" sz="1800" dirty="0"/>
                        <a:t>277 (91%)</a:t>
                      </a:r>
                    </a:p>
                  </a:txBody>
                  <a:tcPr marL="68580" marR="68580" marT="34290" marB="34290"/>
                </a:tc>
                <a:extLst>
                  <a:ext uri="{0D108BD9-81ED-4DB2-BD59-A6C34878D82A}">
                    <a16:rowId xmlns:a16="http://schemas.microsoft.com/office/drawing/2014/main" val="10001"/>
                  </a:ext>
                </a:extLst>
              </a:tr>
              <a:tr h="342900">
                <a:tc>
                  <a:txBody>
                    <a:bodyPr/>
                    <a:lstStyle/>
                    <a:p>
                      <a:pPr algn="l"/>
                      <a:r>
                        <a:rPr lang="en-US" sz="1800" dirty="0"/>
                        <a:t>Nitrates</a:t>
                      </a:r>
                    </a:p>
                  </a:txBody>
                  <a:tcPr marL="68580" marR="68580" marT="34290" marB="34290"/>
                </a:tc>
                <a:tc>
                  <a:txBody>
                    <a:bodyPr/>
                    <a:lstStyle/>
                    <a:p>
                      <a:pPr algn="ctr"/>
                      <a:r>
                        <a:rPr lang="en-US" sz="1800" dirty="0"/>
                        <a:t>70 (79%)</a:t>
                      </a:r>
                    </a:p>
                  </a:txBody>
                  <a:tcPr marL="68580" marR="68580" marT="34290" marB="34290"/>
                </a:tc>
                <a:tc>
                  <a:txBody>
                    <a:bodyPr/>
                    <a:lstStyle/>
                    <a:p>
                      <a:pPr algn="ctr"/>
                      <a:r>
                        <a:rPr lang="en-US" sz="1800" dirty="0"/>
                        <a:t>138 (74%)</a:t>
                      </a:r>
                    </a:p>
                  </a:txBody>
                  <a:tcPr marL="68580" marR="68580" marT="34290" marB="34290"/>
                </a:tc>
                <a:tc>
                  <a:txBody>
                    <a:bodyPr/>
                    <a:lstStyle/>
                    <a:p>
                      <a:pPr algn="ctr"/>
                      <a:r>
                        <a:rPr lang="en-US" sz="1800" dirty="0"/>
                        <a:t>24 (86%)</a:t>
                      </a:r>
                    </a:p>
                  </a:txBody>
                  <a:tcPr marL="68580" marR="68580" marT="34290" marB="34290"/>
                </a:tc>
                <a:tc>
                  <a:txBody>
                    <a:bodyPr/>
                    <a:lstStyle/>
                    <a:p>
                      <a:pPr algn="ctr"/>
                      <a:r>
                        <a:rPr lang="en-US" sz="1800" dirty="0"/>
                        <a:t>232 (76%)</a:t>
                      </a:r>
                    </a:p>
                  </a:txBody>
                  <a:tcPr marL="68580" marR="68580" marT="34290" marB="34290"/>
                </a:tc>
                <a:extLst>
                  <a:ext uri="{0D108BD9-81ED-4DB2-BD59-A6C34878D82A}">
                    <a16:rowId xmlns:a16="http://schemas.microsoft.com/office/drawing/2014/main" val="10002"/>
                  </a:ext>
                </a:extLst>
              </a:tr>
              <a:tr h="342900">
                <a:tc>
                  <a:txBody>
                    <a:bodyPr/>
                    <a:lstStyle/>
                    <a:p>
                      <a:pPr algn="l"/>
                      <a:r>
                        <a:rPr lang="en-US" sz="1800" dirty="0" err="1"/>
                        <a:t>Ranolazine</a:t>
                      </a:r>
                      <a:endParaRPr lang="en-US" sz="1800" dirty="0"/>
                    </a:p>
                  </a:txBody>
                  <a:tcPr marL="68580" marR="68580" marT="34290" marB="34290"/>
                </a:tc>
                <a:tc>
                  <a:txBody>
                    <a:bodyPr/>
                    <a:lstStyle/>
                    <a:p>
                      <a:pPr algn="ctr"/>
                      <a:r>
                        <a:rPr lang="en-US" sz="1800" dirty="0"/>
                        <a:t>29 (33%)</a:t>
                      </a:r>
                    </a:p>
                  </a:txBody>
                  <a:tcPr marL="68580" marR="68580" marT="34290" marB="34290"/>
                </a:tc>
                <a:tc>
                  <a:txBody>
                    <a:bodyPr/>
                    <a:lstStyle/>
                    <a:p>
                      <a:pPr algn="ctr"/>
                      <a:r>
                        <a:rPr lang="en-US" sz="1800" dirty="0"/>
                        <a:t>66 (35%)</a:t>
                      </a:r>
                    </a:p>
                  </a:txBody>
                  <a:tcPr marL="68580" marR="68580" marT="34290" marB="34290"/>
                </a:tc>
                <a:tc>
                  <a:txBody>
                    <a:bodyPr/>
                    <a:lstStyle/>
                    <a:p>
                      <a:pPr algn="ctr"/>
                      <a:r>
                        <a:rPr lang="en-US" sz="1800" dirty="0"/>
                        <a:t>18 (64%)</a:t>
                      </a:r>
                    </a:p>
                  </a:txBody>
                  <a:tcPr marL="68580" marR="68580" marT="34290" marB="34290"/>
                </a:tc>
                <a:tc>
                  <a:txBody>
                    <a:bodyPr/>
                    <a:lstStyle/>
                    <a:p>
                      <a:pPr algn="ctr"/>
                      <a:r>
                        <a:rPr lang="en-US" sz="1800" dirty="0"/>
                        <a:t>113 (37%)</a:t>
                      </a:r>
                    </a:p>
                  </a:txBody>
                  <a:tcPr marL="68580" marR="68580" marT="34290" marB="34290"/>
                </a:tc>
                <a:extLst>
                  <a:ext uri="{0D108BD9-81ED-4DB2-BD59-A6C34878D82A}">
                    <a16:rowId xmlns:a16="http://schemas.microsoft.com/office/drawing/2014/main" val="10003"/>
                  </a:ext>
                </a:extLst>
              </a:tr>
              <a:tr h="342900">
                <a:tc>
                  <a:txBody>
                    <a:bodyPr/>
                    <a:lstStyle/>
                    <a:p>
                      <a:pPr algn="l"/>
                      <a:r>
                        <a:rPr lang="en-US" sz="1800" dirty="0"/>
                        <a:t>Ca-blockers</a:t>
                      </a:r>
                    </a:p>
                  </a:txBody>
                  <a:tcPr marL="68580" marR="68580" marT="34290" marB="34290"/>
                </a:tc>
                <a:tc>
                  <a:txBody>
                    <a:bodyPr/>
                    <a:lstStyle/>
                    <a:p>
                      <a:pPr algn="ctr"/>
                      <a:r>
                        <a:rPr lang="en-US" sz="1800" dirty="0"/>
                        <a:t>34 (38%)</a:t>
                      </a:r>
                    </a:p>
                  </a:txBody>
                  <a:tcPr marL="68580" marR="68580" marT="34290" marB="34290"/>
                </a:tc>
                <a:tc>
                  <a:txBody>
                    <a:bodyPr/>
                    <a:lstStyle/>
                    <a:p>
                      <a:pPr algn="ctr"/>
                      <a:r>
                        <a:rPr lang="en-US" sz="1800" dirty="0"/>
                        <a:t>79 (42%)</a:t>
                      </a:r>
                    </a:p>
                  </a:txBody>
                  <a:tcPr marL="68580" marR="68580" marT="34290" marB="34290"/>
                </a:tc>
                <a:tc>
                  <a:txBody>
                    <a:bodyPr/>
                    <a:lstStyle/>
                    <a:p>
                      <a:pPr algn="ctr"/>
                      <a:r>
                        <a:rPr lang="en-US" sz="1800" dirty="0"/>
                        <a:t>13 (46%)</a:t>
                      </a:r>
                    </a:p>
                  </a:txBody>
                  <a:tcPr marL="68580" marR="68580" marT="34290" marB="34290"/>
                </a:tc>
                <a:tc>
                  <a:txBody>
                    <a:bodyPr/>
                    <a:lstStyle/>
                    <a:p>
                      <a:pPr algn="ctr"/>
                      <a:r>
                        <a:rPr lang="en-US" sz="1800" dirty="0"/>
                        <a:t>126 (41%)</a:t>
                      </a:r>
                    </a:p>
                  </a:txBody>
                  <a:tcPr marL="68580" marR="68580" marT="34290" marB="34290"/>
                </a:tc>
                <a:extLst>
                  <a:ext uri="{0D108BD9-81ED-4DB2-BD59-A6C34878D82A}">
                    <a16:rowId xmlns:a16="http://schemas.microsoft.com/office/drawing/2014/main" val="10004"/>
                  </a:ext>
                </a:extLst>
              </a:tr>
              <a:tr h="342900">
                <a:tc>
                  <a:txBody>
                    <a:bodyPr/>
                    <a:lstStyle/>
                    <a:p>
                      <a:pPr algn="l"/>
                      <a:r>
                        <a:rPr lang="en-US" sz="1800" dirty="0" err="1"/>
                        <a:t>AceI</a:t>
                      </a:r>
                      <a:r>
                        <a:rPr lang="en-US" sz="1800" dirty="0"/>
                        <a:t>/ARB</a:t>
                      </a:r>
                    </a:p>
                  </a:txBody>
                  <a:tcPr marL="68580" marR="68580" marT="34290" marB="34290"/>
                </a:tc>
                <a:tc>
                  <a:txBody>
                    <a:bodyPr/>
                    <a:lstStyle/>
                    <a:p>
                      <a:pPr algn="ctr"/>
                      <a:r>
                        <a:rPr lang="en-US" sz="1800" dirty="0"/>
                        <a:t>47 (53%)</a:t>
                      </a:r>
                    </a:p>
                  </a:txBody>
                  <a:tcPr marL="68580" marR="68580" marT="34290" marB="34290"/>
                </a:tc>
                <a:tc>
                  <a:txBody>
                    <a:bodyPr/>
                    <a:lstStyle/>
                    <a:p>
                      <a:pPr algn="ctr"/>
                      <a:r>
                        <a:rPr lang="en-US" sz="1800" dirty="0"/>
                        <a:t>104 (56%)</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15 (54%)</a:t>
                      </a:r>
                    </a:p>
                  </a:txBody>
                  <a:tcPr marL="68580" marR="68580" marT="34290" marB="34290"/>
                </a:tc>
                <a:tc>
                  <a:txBody>
                    <a:bodyPr/>
                    <a:lstStyle/>
                    <a:p>
                      <a:pPr algn="ctr"/>
                      <a:r>
                        <a:rPr lang="en-US" sz="1800" dirty="0"/>
                        <a:t>166 (55%)</a:t>
                      </a:r>
                    </a:p>
                  </a:txBody>
                  <a:tcPr marL="68580" marR="68580" marT="34290" marB="34290"/>
                </a:tc>
                <a:extLst>
                  <a:ext uri="{0D108BD9-81ED-4DB2-BD59-A6C34878D82A}">
                    <a16:rowId xmlns:a16="http://schemas.microsoft.com/office/drawing/2014/main" val="10005"/>
                  </a:ext>
                </a:extLst>
              </a:tr>
              <a:tr h="342900">
                <a:tc>
                  <a:txBody>
                    <a:bodyPr/>
                    <a:lstStyle/>
                    <a:p>
                      <a:pPr algn="l"/>
                      <a:r>
                        <a:rPr lang="en-US" sz="1800" dirty="0"/>
                        <a:t>Statins</a:t>
                      </a:r>
                    </a:p>
                  </a:txBody>
                  <a:tcPr marL="68580" marR="68580" marT="34290" marB="34290"/>
                </a:tc>
                <a:tc>
                  <a:txBody>
                    <a:bodyPr/>
                    <a:lstStyle/>
                    <a:p>
                      <a:pPr algn="ctr"/>
                      <a:r>
                        <a:rPr lang="en-US" sz="1800" dirty="0"/>
                        <a:t>70 (79%)</a:t>
                      </a:r>
                    </a:p>
                  </a:txBody>
                  <a:tcPr marL="68580" marR="68580" marT="34290" marB="34290"/>
                </a:tc>
                <a:tc>
                  <a:txBody>
                    <a:bodyPr/>
                    <a:lstStyle/>
                    <a:p>
                      <a:pPr algn="ctr"/>
                      <a:r>
                        <a:rPr lang="en-US" sz="1800" dirty="0"/>
                        <a:t>154 (82%)</a:t>
                      </a:r>
                    </a:p>
                  </a:txBody>
                  <a:tcPr marL="68580" marR="68580"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25 (89%)</a:t>
                      </a:r>
                    </a:p>
                  </a:txBody>
                  <a:tcPr marL="68580" marR="68580" marT="34290" marB="34290"/>
                </a:tc>
                <a:tc>
                  <a:txBody>
                    <a:bodyPr/>
                    <a:lstStyle/>
                    <a:p>
                      <a:pPr algn="ctr"/>
                      <a:r>
                        <a:rPr lang="en-US" sz="1800" dirty="0"/>
                        <a:t>249 (82%)</a:t>
                      </a:r>
                    </a:p>
                  </a:txBody>
                  <a:tcPr marL="68580" marR="68580" marT="34290" marB="34290"/>
                </a:tc>
                <a:extLst>
                  <a:ext uri="{0D108BD9-81ED-4DB2-BD59-A6C34878D82A}">
                    <a16:rowId xmlns:a16="http://schemas.microsoft.com/office/drawing/2014/main" val="10006"/>
                  </a:ext>
                </a:extLst>
              </a:tr>
            </a:tbl>
          </a:graphicData>
        </a:graphic>
      </p:graphicFrame>
      <p:sp>
        <p:nvSpPr>
          <p:cNvPr id="7" name="Title 1"/>
          <p:cNvSpPr txBox="1">
            <a:spLocks/>
          </p:cNvSpPr>
          <p:nvPr/>
        </p:nvSpPr>
        <p:spPr>
          <a:xfrm>
            <a:off x="97972"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a:solidFill>
                  <a:prstClr val="black"/>
                </a:solidFill>
              </a:rPr>
              <a:t>Medication use</a:t>
            </a:r>
            <a:endParaRPr lang="en-US" sz="2800" dirty="0">
              <a:solidFill>
                <a:prstClr val="black"/>
              </a:solidFill>
            </a:endParaRPr>
          </a:p>
        </p:txBody>
      </p:sp>
    </p:spTree>
    <p:extLst>
      <p:ext uri="{BB962C8B-B14F-4D97-AF65-F5344CB8AC3E}">
        <p14:creationId xmlns:p14="http://schemas.microsoft.com/office/powerpoint/2010/main" val="1792886887"/>
      </p:ext>
    </p:extLst>
  </p:cSld>
  <p:clrMapOvr>
    <a:masterClrMapping/>
  </p:clrMapOvr>
  <mc:AlternateContent xmlns:mc="http://schemas.openxmlformats.org/markup-compatibility/2006" xmlns:p14="http://schemas.microsoft.com/office/powerpoint/2010/main">
    <mc:Choice Requires="p14">
      <p:transition spd="slow" p14:dur="2000" advTm="657"/>
    </mc:Choice>
    <mc:Fallback xmlns="">
      <p:transition spd="slow" advTm="65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dirty="0">
                <a:solidFill>
                  <a:prstClr val="black"/>
                </a:solidFill>
              </a:rPr>
              <a:t>Results: Total Exercise Time</a:t>
            </a:r>
          </a:p>
        </p:txBody>
      </p:sp>
      <p:grpSp>
        <p:nvGrpSpPr>
          <p:cNvPr id="16" name="Group 15"/>
          <p:cNvGrpSpPr/>
          <p:nvPr/>
        </p:nvGrpSpPr>
        <p:grpSpPr>
          <a:xfrm>
            <a:off x="1610362" y="4762760"/>
            <a:ext cx="2916778" cy="369332"/>
            <a:chOff x="1447800" y="6185250"/>
            <a:chExt cx="3889037" cy="492443"/>
          </a:xfrm>
        </p:grpSpPr>
        <p:sp>
          <p:nvSpPr>
            <p:cNvPr id="10" name="TextBox 9"/>
            <p:cNvSpPr txBox="1"/>
            <p:nvPr/>
          </p:nvSpPr>
          <p:spPr>
            <a:xfrm>
              <a:off x="2679700" y="6185250"/>
              <a:ext cx="2657137" cy="492443"/>
            </a:xfrm>
            <a:prstGeom prst="rect">
              <a:avLst/>
            </a:prstGeom>
            <a:noFill/>
          </p:spPr>
          <p:txBody>
            <a:bodyPr wrap="none" rtlCol="0">
              <a:spAutoFit/>
            </a:bodyPr>
            <a:lstStyle/>
            <a:p>
              <a:r>
                <a:rPr lang="en-US" sz="1800" b="1" dirty="0"/>
                <a:t>Auto-CD34</a:t>
              </a:r>
              <a:r>
                <a:rPr lang="en-US" sz="1800" b="1" baseline="30000" dirty="0"/>
                <a:t>+</a:t>
              </a:r>
              <a:r>
                <a:rPr lang="en-US" sz="1800" b="1" dirty="0"/>
                <a:t> Cells</a:t>
              </a:r>
            </a:p>
          </p:txBody>
        </p:sp>
        <p:cxnSp>
          <p:nvCxnSpPr>
            <p:cNvPr id="12" name="Straight Connector 11"/>
            <p:cNvCxnSpPr/>
            <p:nvPr/>
          </p:nvCxnSpPr>
          <p:spPr>
            <a:xfrm>
              <a:off x="1447800" y="6416082"/>
              <a:ext cx="10922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6019800" y="4762763"/>
            <a:ext cx="1680460" cy="369332"/>
          </a:xfrm>
          <a:prstGeom prst="rect">
            <a:avLst/>
          </a:prstGeom>
          <a:noFill/>
        </p:spPr>
        <p:txBody>
          <a:bodyPr wrap="none" rtlCol="0">
            <a:spAutoFit/>
          </a:bodyPr>
          <a:lstStyle/>
          <a:p>
            <a:r>
              <a:rPr lang="en-US" sz="1800" b="1" dirty="0"/>
              <a:t>Active Control</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9921"/>
          <a:stretch/>
        </p:blipFill>
        <p:spPr>
          <a:xfrm>
            <a:off x="4775507" y="1401243"/>
            <a:ext cx="4182449" cy="340196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7758"/>
          <a:stretch/>
        </p:blipFill>
        <p:spPr>
          <a:xfrm>
            <a:off x="414928" y="1426473"/>
            <a:ext cx="4255805" cy="335150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10040"/>
          <a:stretch/>
        </p:blipFill>
        <p:spPr>
          <a:xfrm>
            <a:off x="414927" y="1424073"/>
            <a:ext cx="4154071" cy="335437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r="9359"/>
          <a:stretch/>
        </p:blipFill>
        <p:spPr>
          <a:xfrm>
            <a:off x="414927" y="1407974"/>
            <a:ext cx="4216901" cy="3379512"/>
          </a:xfrm>
          <a:prstGeom prst="rect">
            <a:avLst/>
          </a:prstGeom>
        </p:spPr>
      </p:pic>
      <p:cxnSp>
        <p:nvCxnSpPr>
          <p:cNvPr id="18" name="Straight Connector 17"/>
          <p:cNvCxnSpPr/>
          <p:nvPr/>
        </p:nvCxnSpPr>
        <p:spPr>
          <a:xfrm>
            <a:off x="5095875" y="4935887"/>
            <a:ext cx="819150" cy="0"/>
          </a:xfrm>
          <a:prstGeom prst="line">
            <a:avLst/>
          </a:prstGeom>
          <a:ln w="76200">
            <a:solidFill>
              <a:srgbClr val="0069FF"/>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759257878"/>
      </p:ext>
    </p:extLst>
  </p:cSld>
  <p:clrMapOvr>
    <a:masterClrMapping/>
  </p:clrMapOvr>
  <mc:AlternateContent xmlns:mc="http://schemas.openxmlformats.org/markup-compatibility/2006" xmlns:p14="http://schemas.microsoft.com/office/powerpoint/2010/main">
    <mc:Choice Requires="p14">
      <p:transition spd="slow" p14:dur="2000" advTm="5854"/>
    </mc:Choice>
    <mc:Fallback xmlns="">
      <p:transition spd="slow" advTm="58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dirty="0">
                <a:solidFill>
                  <a:prstClr val="black"/>
                </a:solidFill>
              </a:rPr>
              <a:t>Relative Risk of Angina*</a:t>
            </a:r>
          </a:p>
        </p:txBody>
      </p:sp>
      <p:sp>
        <p:nvSpPr>
          <p:cNvPr id="4" name="TextBox 3"/>
          <p:cNvSpPr txBox="1"/>
          <p:nvPr/>
        </p:nvSpPr>
        <p:spPr>
          <a:xfrm>
            <a:off x="1838325" y="1380694"/>
            <a:ext cx="2132810" cy="461665"/>
          </a:xfrm>
          <a:prstGeom prst="rect">
            <a:avLst/>
          </a:prstGeom>
          <a:noFill/>
        </p:spPr>
        <p:txBody>
          <a:bodyPr wrap="square" rtlCol="0">
            <a:spAutoFit/>
          </a:bodyPr>
          <a:lstStyle/>
          <a:p>
            <a:r>
              <a:rPr lang="en-US" sz="2400" dirty="0">
                <a:latin typeface="Arial" charset="0"/>
                <a:ea typeface="Arial" charset="0"/>
                <a:cs typeface="Arial" charset="0"/>
              </a:rPr>
              <a:t>ITT Analysis</a:t>
            </a:r>
          </a:p>
        </p:txBody>
      </p:sp>
      <p:sp>
        <p:nvSpPr>
          <p:cNvPr id="10" name="TextBox 9"/>
          <p:cNvSpPr txBox="1"/>
          <p:nvPr/>
        </p:nvSpPr>
        <p:spPr>
          <a:xfrm>
            <a:off x="5455497" y="1380694"/>
            <a:ext cx="2257425" cy="461665"/>
          </a:xfrm>
          <a:prstGeom prst="rect">
            <a:avLst/>
          </a:prstGeom>
          <a:noFill/>
        </p:spPr>
        <p:txBody>
          <a:bodyPr wrap="square" rtlCol="0">
            <a:spAutoFit/>
          </a:bodyPr>
          <a:lstStyle/>
          <a:p>
            <a:r>
              <a:rPr lang="en-US" sz="2400" dirty="0">
                <a:latin typeface="Arial" charset="0"/>
                <a:ea typeface="Arial" charset="0"/>
                <a:cs typeface="Arial" charset="0"/>
              </a:rPr>
              <a:t>As Txt Analysis</a:t>
            </a:r>
          </a:p>
        </p:txBody>
      </p:sp>
      <p:sp>
        <p:nvSpPr>
          <p:cNvPr id="2" name="TextBox 1"/>
          <p:cNvSpPr txBox="1"/>
          <p:nvPr/>
        </p:nvSpPr>
        <p:spPr>
          <a:xfrm>
            <a:off x="5990034" y="4798410"/>
            <a:ext cx="2255746" cy="248209"/>
          </a:xfrm>
          <a:prstGeom prst="rect">
            <a:avLst/>
          </a:prstGeom>
          <a:noFill/>
        </p:spPr>
        <p:txBody>
          <a:bodyPr wrap="none" rtlCol="0">
            <a:spAutoFit/>
          </a:bodyPr>
          <a:lstStyle/>
          <a:p>
            <a:r>
              <a:rPr lang="en-US" sz="1013" dirty="0"/>
              <a:t>*</a:t>
            </a:r>
            <a:r>
              <a:rPr lang="en-US" sz="1013" dirty="0" err="1"/>
              <a:t>Prespecified</a:t>
            </a:r>
            <a:r>
              <a:rPr lang="en-US" sz="1013" dirty="0"/>
              <a:t> Poisson Distribution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5" y="1792662"/>
            <a:ext cx="4914806" cy="300574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552"/>
          <a:stretch/>
        </p:blipFill>
        <p:spPr>
          <a:xfrm>
            <a:off x="4929188" y="1792662"/>
            <a:ext cx="3953850" cy="3005750"/>
          </a:xfrm>
          <a:prstGeom prst="rect">
            <a:avLst/>
          </a:prstGeom>
        </p:spPr>
      </p:pic>
    </p:spTree>
    <p:extLst>
      <p:ext uri="{BB962C8B-B14F-4D97-AF65-F5344CB8AC3E}">
        <p14:creationId xmlns:p14="http://schemas.microsoft.com/office/powerpoint/2010/main" val="3792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dirty="0">
                <a:solidFill>
                  <a:prstClr val="black"/>
                </a:solidFill>
              </a:rPr>
              <a:t>Kaplan-Meier Analysis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5833" b="16459"/>
          <a:stretch/>
        </p:blipFill>
        <p:spPr>
          <a:xfrm>
            <a:off x="87087" y="1205945"/>
            <a:ext cx="8839029" cy="3825643"/>
          </a:xfrm>
          <a:prstGeom prst="rect">
            <a:avLst/>
          </a:prstGeom>
        </p:spPr>
      </p:pic>
    </p:spTree>
    <p:extLst>
      <p:ext uri="{BB962C8B-B14F-4D97-AF65-F5344CB8AC3E}">
        <p14:creationId xmlns:p14="http://schemas.microsoft.com/office/powerpoint/2010/main" val="105907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1AB1-DDF3-F142-BDE0-6E530012DA05}"/>
              </a:ext>
            </a:extLst>
          </p:cNvPr>
          <p:cNvSpPr>
            <a:spLocks noGrp="1"/>
          </p:cNvSpPr>
          <p:nvPr>
            <p:ph type="title"/>
          </p:nvPr>
        </p:nvSpPr>
        <p:spPr/>
        <p:txBody>
          <a:bodyPr/>
          <a:lstStyle/>
          <a:p>
            <a:pPr algn="ctr"/>
            <a:r>
              <a:rPr lang="en-US" dirty="0"/>
              <a:t>Where are we?</a:t>
            </a:r>
          </a:p>
        </p:txBody>
      </p:sp>
      <p:sp>
        <p:nvSpPr>
          <p:cNvPr id="3" name="Content Placeholder 2">
            <a:extLst>
              <a:ext uri="{FF2B5EF4-FFF2-40B4-BE49-F238E27FC236}">
                <a16:creationId xmlns:a16="http://schemas.microsoft.com/office/drawing/2014/main" id="{A4A7CFA5-6C81-744D-B5F9-948DF538CF49}"/>
              </a:ext>
            </a:extLst>
          </p:cNvPr>
          <p:cNvSpPr>
            <a:spLocks noGrp="1"/>
          </p:cNvSpPr>
          <p:nvPr>
            <p:ph idx="1"/>
          </p:nvPr>
        </p:nvSpPr>
        <p:spPr>
          <a:xfrm>
            <a:off x="685800" y="1314450"/>
            <a:ext cx="7772400" cy="3086100"/>
          </a:xfrm>
        </p:spPr>
        <p:txBody>
          <a:bodyPr/>
          <a:lstStyle/>
          <a:p>
            <a:pPr marL="0" indent="0">
              <a:buNone/>
            </a:pPr>
            <a:r>
              <a:rPr lang="en-US" sz="2000" dirty="0"/>
              <a:t>In the context of developing therapies for serious unmet clinical needs,  the best approach is to think of clinical and statistical plausibility together. </a:t>
            </a:r>
          </a:p>
          <a:p>
            <a:pPr>
              <a:buFont typeface="Arial" panose="020B0604020202020204" pitchFamily="34" charset="0"/>
              <a:buChar char="•"/>
            </a:pPr>
            <a:r>
              <a:rPr lang="en-US" sz="2000" dirty="0"/>
              <a:t>Mechanistic plausibility</a:t>
            </a:r>
          </a:p>
          <a:p>
            <a:pPr>
              <a:buFont typeface="Arial" panose="020B0604020202020204" pitchFamily="34" charset="0"/>
              <a:buChar char="•"/>
            </a:pPr>
            <a:r>
              <a:rPr lang="en-US" sz="2000" dirty="0"/>
              <a:t>Preclinical models</a:t>
            </a:r>
          </a:p>
          <a:p>
            <a:pPr>
              <a:buFont typeface="Arial" panose="020B0604020202020204" pitchFamily="34" charset="0"/>
              <a:buChar char="•"/>
            </a:pPr>
            <a:r>
              <a:rPr lang="en-US" sz="2000" dirty="0"/>
              <a:t>Reducing risk (autologous products)</a:t>
            </a:r>
          </a:p>
          <a:p>
            <a:pPr>
              <a:buFont typeface="Arial" panose="020B0604020202020204" pitchFamily="34" charset="0"/>
              <a:buChar char="•"/>
            </a:pPr>
            <a:r>
              <a:rPr lang="en-US" sz="2000" dirty="0"/>
              <a:t>Consistency of effect</a:t>
            </a:r>
          </a:p>
          <a:p>
            <a:pPr>
              <a:buFont typeface="Arial" panose="020B0604020202020204" pitchFamily="34" charset="0"/>
              <a:buChar char="•"/>
            </a:pPr>
            <a:r>
              <a:rPr lang="en-US" sz="2000" dirty="0"/>
              <a:t>Totality of data</a:t>
            </a:r>
          </a:p>
          <a:p>
            <a:pPr>
              <a:buFont typeface="Arial" panose="020B0604020202020204" pitchFamily="34" charset="0"/>
              <a:buChar char="•"/>
            </a:pPr>
            <a:r>
              <a:rPr lang="en-US" sz="2000" dirty="0"/>
              <a:t>Clinical need</a:t>
            </a:r>
          </a:p>
        </p:txBody>
      </p:sp>
    </p:spTree>
    <p:extLst>
      <p:ext uri="{BB962C8B-B14F-4D97-AF65-F5344CB8AC3E}">
        <p14:creationId xmlns:p14="http://schemas.microsoft.com/office/powerpoint/2010/main" val="1285432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dirty="0">
                <a:solidFill>
                  <a:prstClr val="black"/>
                </a:solidFill>
              </a:rPr>
              <a:t>Kaplan-Meier Analysis</a:t>
            </a:r>
          </a:p>
        </p:txBody>
      </p:sp>
      <p:grpSp>
        <p:nvGrpSpPr>
          <p:cNvPr id="6" name="Group 5"/>
          <p:cNvGrpSpPr/>
          <p:nvPr/>
        </p:nvGrpSpPr>
        <p:grpSpPr>
          <a:xfrm>
            <a:off x="325572" y="4727643"/>
            <a:ext cx="2916778" cy="369332"/>
            <a:chOff x="1447800" y="6185250"/>
            <a:chExt cx="3889037" cy="492443"/>
          </a:xfrm>
        </p:grpSpPr>
        <p:sp>
          <p:nvSpPr>
            <p:cNvPr id="7" name="TextBox 6"/>
            <p:cNvSpPr txBox="1"/>
            <p:nvPr/>
          </p:nvSpPr>
          <p:spPr>
            <a:xfrm>
              <a:off x="2679700" y="6185250"/>
              <a:ext cx="2657137" cy="492443"/>
            </a:xfrm>
            <a:prstGeom prst="rect">
              <a:avLst/>
            </a:prstGeom>
            <a:noFill/>
          </p:spPr>
          <p:txBody>
            <a:bodyPr wrap="none" rtlCol="0">
              <a:spAutoFit/>
            </a:bodyPr>
            <a:lstStyle/>
            <a:p>
              <a:r>
                <a:rPr lang="en-US" sz="1800" b="1" dirty="0"/>
                <a:t>Auto-CD34</a:t>
              </a:r>
              <a:r>
                <a:rPr lang="en-US" sz="1800" b="1" baseline="30000" dirty="0"/>
                <a:t>+</a:t>
              </a:r>
              <a:r>
                <a:rPr lang="en-US" sz="1800" b="1" dirty="0"/>
                <a:t> Cells</a:t>
              </a:r>
            </a:p>
          </p:txBody>
        </p:sp>
        <p:cxnSp>
          <p:nvCxnSpPr>
            <p:cNvPr id="8" name="Straight Connector 7"/>
            <p:cNvCxnSpPr/>
            <p:nvPr/>
          </p:nvCxnSpPr>
          <p:spPr>
            <a:xfrm>
              <a:off x="1447800" y="6416082"/>
              <a:ext cx="1092200"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3462053" y="4727643"/>
            <a:ext cx="2604385" cy="369332"/>
            <a:chOff x="6400800" y="6185250"/>
            <a:chExt cx="3472513" cy="492443"/>
          </a:xfrm>
        </p:grpSpPr>
        <p:sp>
          <p:nvSpPr>
            <p:cNvPr id="11" name="TextBox 10"/>
            <p:cNvSpPr txBox="1"/>
            <p:nvPr/>
          </p:nvSpPr>
          <p:spPr>
            <a:xfrm>
              <a:off x="7632700" y="6185250"/>
              <a:ext cx="2240613" cy="492443"/>
            </a:xfrm>
            <a:prstGeom prst="rect">
              <a:avLst/>
            </a:prstGeom>
            <a:noFill/>
          </p:spPr>
          <p:txBody>
            <a:bodyPr wrap="none" rtlCol="0">
              <a:spAutoFit/>
            </a:bodyPr>
            <a:lstStyle/>
            <a:p>
              <a:r>
                <a:rPr lang="en-US" sz="1800" b="1" dirty="0"/>
                <a:t>Active Control</a:t>
              </a:r>
            </a:p>
          </p:txBody>
        </p:sp>
        <p:cxnSp>
          <p:nvCxnSpPr>
            <p:cNvPr id="12" name="Straight Connector 11"/>
            <p:cNvCxnSpPr/>
            <p:nvPr/>
          </p:nvCxnSpPr>
          <p:spPr>
            <a:xfrm>
              <a:off x="6400800" y="6416082"/>
              <a:ext cx="1092200" cy="0"/>
            </a:xfrm>
            <a:prstGeom prst="line">
              <a:avLst/>
            </a:prstGeom>
            <a:ln w="76200">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6286621" y="4727643"/>
            <a:ext cx="2847850" cy="369332"/>
            <a:chOff x="6400800" y="6185250"/>
            <a:chExt cx="3797133" cy="492443"/>
          </a:xfrm>
        </p:grpSpPr>
        <p:sp>
          <p:nvSpPr>
            <p:cNvPr id="14" name="TextBox 13"/>
            <p:cNvSpPr txBox="1"/>
            <p:nvPr/>
          </p:nvSpPr>
          <p:spPr>
            <a:xfrm>
              <a:off x="7632700" y="6185250"/>
              <a:ext cx="2565233" cy="492443"/>
            </a:xfrm>
            <a:prstGeom prst="rect">
              <a:avLst/>
            </a:prstGeom>
            <a:noFill/>
          </p:spPr>
          <p:txBody>
            <a:bodyPr wrap="none" rtlCol="0">
              <a:spAutoFit/>
            </a:bodyPr>
            <a:lstStyle/>
            <a:p>
              <a:r>
                <a:rPr lang="en-US" sz="1800" b="1" dirty="0"/>
                <a:t>Open Label SOC</a:t>
              </a:r>
            </a:p>
          </p:txBody>
        </p:sp>
        <p:cxnSp>
          <p:nvCxnSpPr>
            <p:cNvPr id="15" name="Straight Connector 14"/>
            <p:cNvCxnSpPr/>
            <p:nvPr/>
          </p:nvCxnSpPr>
          <p:spPr>
            <a:xfrm>
              <a:off x="6400800" y="6416082"/>
              <a:ext cx="10922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TextBox 15"/>
          <p:cNvSpPr txBox="1"/>
          <p:nvPr/>
        </p:nvSpPr>
        <p:spPr>
          <a:xfrm rot="16200000">
            <a:off x="957030" y="2282916"/>
            <a:ext cx="2047355" cy="461665"/>
          </a:xfrm>
          <a:prstGeom prst="rect">
            <a:avLst/>
          </a:prstGeom>
          <a:noFill/>
        </p:spPr>
        <p:txBody>
          <a:bodyPr wrap="none" rtlCol="0">
            <a:spAutoFit/>
          </a:bodyPr>
          <a:lstStyle/>
          <a:p>
            <a:r>
              <a:rPr lang="en-US" sz="2400" b="1" dirty="0">
                <a:latin typeface="Arial" charset="0"/>
                <a:ea typeface="Arial" charset="0"/>
                <a:cs typeface="Arial" charset="0"/>
              </a:rPr>
              <a:t>% with event</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807" t="6302" r="5323"/>
          <a:stretch/>
        </p:blipFill>
        <p:spPr>
          <a:xfrm>
            <a:off x="2146289" y="1013064"/>
            <a:ext cx="4883161" cy="3736750"/>
          </a:xfrm>
          <a:prstGeom prst="rect">
            <a:avLst/>
          </a:prstGeom>
        </p:spPr>
      </p:pic>
    </p:spTree>
    <p:extLst>
      <p:ext uri="{BB962C8B-B14F-4D97-AF65-F5344CB8AC3E}">
        <p14:creationId xmlns:p14="http://schemas.microsoft.com/office/powerpoint/2010/main" val="62355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8826"/>
            <a:ext cx="7048870" cy="857250"/>
          </a:xfrm>
        </p:spPr>
        <p:txBody>
          <a:bodyPr>
            <a:noAutofit/>
          </a:bodyPr>
          <a:lstStyle/>
          <a:p>
            <a:pPr algn="ctr"/>
            <a:r>
              <a:rPr lang="en-US" sz="2800" dirty="0">
                <a:latin typeface="Arial" pitchFamily="34" charset="0"/>
                <a:cs typeface="Arial" pitchFamily="34" charset="0"/>
              </a:rPr>
              <a:t>Efficacy Comparison: Change in ETT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1196979"/>
              </p:ext>
            </p:extLst>
          </p:nvPr>
        </p:nvGraphicFramePr>
        <p:xfrm>
          <a:off x="1294395" y="1236770"/>
          <a:ext cx="6288881" cy="371475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897257406"/>
      </p:ext>
    </p:extLst>
  </p:cSld>
  <p:clrMapOvr>
    <a:masterClrMapping/>
  </p:clrMapOvr>
  <mc:AlternateContent xmlns:mc="http://schemas.openxmlformats.org/markup-compatibility/2006" xmlns:p14="http://schemas.microsoft.com/office/powerpoint/2010/main">
    <mc:Choice Requires="p14">
      <p:transition spd="slow" p14:dur="2000" advTm="50882"/>
    </mc:Choice>
    <mc:Fallback xmlns="">
      <p:transition xmlns:p14="http://schemas.microsoft.com/office/powerpoint/2010/main" spd="slow" advTm="5088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1409965232"/>
              </p:ext>
            </p:extLst>
          </p:nvPr>
        </p:nvGraphicFramePr>
        <p:xfrm>
          <a:off x="532660" y="701336"/>
          <a:ext cx="7546019" cy="4270713"/>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1">
            <a:extLst>
              <a:ext uri="{FF2B5EF4-FFF2-40B4-BE49-F238E27FC236}">
                <a16:creationId xmlns:a16="http://schemas.microsoft.com/office/drawing/2014/main" id="{2C697F1D-DA45-6E40-A411-E82B6692FFC9}"/>
              </a:ext>
            </a:extLst>
          </p:cNvPr>
          <p:cNvSpPr>
            <a:spLocks noGrp="1"/>
          </p:cNvSpPr>
          <p:nvPr>
            <p:ph type="title"/>
          </p:nvPr>
        </p:nvSpPr>
        <p:spPr>
          <a:xfrm>
            <a:off x="251460" y="488826"/>
            <a:ext cx="8359880" cy="857250"/>
          </a:xfrm>
        </p:spPr>
        <p:txBody>
          <a:bodyPr>
            <a:noAutofit/>
          </a:bodyPr>
          <a:lstStyle/>
          <a:p>
            <a:pPr algn="ctr"/>
            <a:r>
              <a:rPr lang="en-US" sz="2800" dirty="0">
                <a:latin typeface="Arial" pitchFamily="34" charset="0"/>
                <a:cs typeface="Arial" pitchFamily="34" charset="0"/>
              </a:rPr>
              <a:t>Efficacy Comparison: Change in Angina Frequency</a:t>
            </a:r>
          </a:p>
        </p:txBody>
      </p:sp>
    </p:spTree>
    <p:custDataLst>
      <p:tags r:id="rId1"/>
    </p:custDataLst>
    <p:extLst>
      <p:ext uri="{BB962C8B-B14F-4D97-AF65-F5344CB8AC3E}">
        <p14:creationId xmlns:p14="http://schemas.microsoft.com/office/powerpoint/2010/main" val="709881075"/>
      </p:ext>
    </p:extLst>
  </p:cSld>
  <p:clrMapOvr>
    <a:masterClrMapping/>
  </p:clrMapOvr>
  <mc:AlternateContent xmlns:mc="http://schemas.openxmlformats.org/markup-compatibility/2006" xmlns:p14="http://schemas.microsoft.com/office/powerpoint/2010/main">
    <mc:Choice Requires="p14">
      <p:transition spd="slow" p14:dur="2000" advTm="23946"/>
    </mc:Choice>
    <mc:Fallback xmlns="">
      <p:transition xmlns:p14="http://schemas.microsoft.com/office/powerpoint/2010/main" spd="slow" advTm="2394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b="1" dirty="0">
                <a:solidFill>
                  <a:prstClr val="black"/>
                </a:solidFill>
              </a:rPr>
              <a:t>Conclusions</a:t>
            </a:r>
          </a:p>
        </p:txBody>
      </p:sp>
      <p:sp>
        <p:nvSpPr>
          <p:cNvPr id="5" name="Content Placeholder 2"/>
          <p:cNvSpPr txBox="1">
            <a:spLocks/>
          </p:cNvSpPr>
          <p:nvPr/>
        </p:nvSpPr>
        <p:spPr>
          <a:xfrm>
            <a:off x="892195" y="1203946"/>
            <a:ext cx="7565570" cy="366254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b="0" i="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6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CD34</a:t>
            </a:r>
            <a:r>
              <a:rPr lang="en-US" baseline="30000" dirty="0">
                <a:solidFill>
                  <a:prstClr val="black"/>
                </a:solidFill>
              </a:rPr>
              <a:t>+ </a:t>
            </a:r>
            <a:r>
              <a:rPr lang="en-US" dirty="0">
                <a:solidFill>
                  <a:prstClr val="black"/>
                </a:solidFill>
              </a:rPr>
              <a:t>cells, compared with placebo injections, result in:</a:t>
            </a:r>
          </a:p>
          <a:p>
            <a:pPr lvl="1"/>
            <a:r>
              <a:rPr lang="en-US" dirty="0">
                <a:solidFill>
                  <a:prstClr val="black"/>
                </a:solidFill>
              </a:rPr>
              <a:t>Clinically and statistically significant durable improvements in exercise capacity to at least 12 months</a:t>
            </a:r>
          </a:p>
          <a:p>
            <a:pPr lvl="1"/>
            <a:r>
              <a:rPr lang="en-US" dirty="0">
                <a:solidFill>
                  <a:prstClr val="black"/>
                </a:solidFill>
              </a:rPr>
              <a:t>Overall improvements in angina frequency</a:t>
            </a:r>
          </a:p>
          <a:p>
            <a:pPr lvl="1"/>
            <a:r>
              <a:rPr lang="en-US" dirty="0">
                <a:solidFill>
                  <a:prstClr val="black"/>
                </a:solidFill>
              </a:rPr>
              <a:t>MACE events favor cell therapy</a:t>
            </a:r>
          </a:p>
          <a:p>
            <a:pPr lvl="1"/>
            <a:r>
              <a:rPr lang="en-US" dirty="0">
                <a:solidFill>
                  <a:prstClr val="black"/>
                </a:solidFill>
              </a:rPr>
              <a:t>Statistically significant improvement in mortality with cell therapy</a:t>
            </a:r>
          </a:p>
          <a:p>
            <a:pPr lvl="1"/>
            <a:r>
              <a:rPr lang="en-US" dirty="0">
                <a:solidFill>
                  <a:prstClr val="black"/>
                </a:solidFill>
              </a:rPr>
              <a:t>SOC arm faired poorly</a:t>
            </a:r>
          </a:p>
          <a:p>
            <a:pPr lvl="1"/>
            <a:r>
              <a:rPr lang="en-US" dirty="0">
                <a:solidFill>
                  <a:prstClr val="black"/>
                </a:solidFill>
              </a:rPr>
              <a:t>Effect larger than other accepted therapies for angina</a:t>
            </a:r>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1AB1-DDF3-F142-BDE0-6E530012DA05}"/>
              </a:ext>
            </a:extLst>
          </p:cNvPr>
          <p:cNvSpPr>
            <a:spLocks noGrp="1"/>
          </p:cNvSpPr>
          <p:nvPr>
            <p:ph type="title"/>
          </p:nvPr>
        </p:nvSpPr>
        <p:spPr/>
        <p:txBody>
          <a:bodyPr/>
          <a:lstStyle/>
          <a:p>
            <a:pPr algn="ctr"/>
            <a:r>
              <a:rPr lang="en-US" dirty="0"/>
              <a:t>Where are we?</a:t>
            </a:r>
          </a:p>
        </p:txBody>
      </p:sp>
      <p:sp>
        <p:nvSpPr>
          <p:cNvPr id="3" name="Content Placeholder 2">
            <a:extLst>
              <a:ext uri="{FF2B5EF4-FFF2-40B4-BE49-F238E27FC236}">
                <a16:creationId xmlns:a16="http://schemas.microsoft.com/office/drawing/2014/main" id="{A4A7CFA5-6C81-744D-B5F9-948DF538CF49}"/>
              </a:ext>
            </a:extLst>
          </p:cNvPr>
          <p:cNvSpPr>
            <a:spLocks noGrp="1"/>
          </p:cNvSpPr>
          <p:nvPr>
            <p:ph idx="1"/>
          </p:nvPr>
        </p:nvSpPr>
        <p:spPr>
          <a:xfrm>
            <a:off x="685800" y="1314450"/>
            <a:ext cx="7772400" cy="3086100"/>
          </a:xfrm>
        </p:spPr>
        <p:txBody>
          <a:bodyPr/>
          <a:lstStyle/>
          <a:p>
            <a:pPr marL="0" indent="0">
              <a:buNone/>
            </a:pPr>
            <a:r>
              <a:rPr lang="en-US" sz="2000" dirty="0"/>
              <a:t>In the context of developing therapies for serious unmet clinical needs,  the best approach is to think of clinical and statistical plausibility together. </a:t>
            </a:r>
          </a:p>
          <a:p>
            <a:pPr>
              <a:buFont typeface="Wingdings" pitchFamily="2" charset="2"/>
              <a:buChar char="ü"/>
            </a:pPr>
            <a:r>
              <a:rPr lang="en-US" sz="2000" dirty="0"/>
              <a:t>Mechanistic plausibility</a:t>
            </a:r>
          </a:p>
          <a:p>
            <a:pPr>
              <a:buFont typeface="Wingdings" pitchFamily="2" charset="2"/>
              <a:buChar char="ü"/>
            </a:pPr>
            <a:r>
              <a:rPr lang="en-US" sz="2000" dirty="0"/>
              <a:t>Preclinical models</a:t>
            </a:r>
          </a:p>
          <a:p>
            <a:pPr>
              <a:buFont typeface="Wingdings" pitchFamily="2" charset="2"/>
              <a:buChar char="ü"/>
            </a:pPr>
            <a:r>
              <a:rPr lang="en-US" sz="2000" dirty="0"/>
              <a:t>Reducing risk (autologous products)</a:t>
            </a:r>
          </a:p>
          <a:p>
            <a:pPr>
              <a:buFont typeface="Wingdings" pitchFamily="2" charset="2"/>
              <a:buChar char="ü"/>
            </a:pPr>
            <a:r>
              <a:rPr lang="en-US" sz="2000" dirty="0"/>
              <a:t>Consistency of effect</a:t>
            </a:r>
          </a:p>
          <a:p>
            <a:pPr>
              <a:buFont typeface="Wingdings" pitchFamily="2" charset="2"/>
              <a:buChar char="ü"/>
            </a:pPr>
            <a:r>
              <a:rPr lang="en-US" sz="2000" dirty="0"/>
              <a:t>Totality of data</a:t>
            </a:r>
          </a:p>
          <a:p>
            <a:pPr>
              <a:buFont typeface="Wingdings" pitchFamily="2" charset="2"/>
              <a:buChar char="ü"/>
            </a:pPr>
            <a:r>
              <a:rPr lang="en-US" sz="2000" dirty="0"/>
              <a:t>Clinical need</a:t>
            </a:r>
          </a:p>
        </p:txBody>
      </p:sp>
    </p:spTree>
    <p:extLst>
      <p:ext uri="{BB962C8B-B14F-4D97-AF65-F5344CB8AC3E}">
        <p14:creationId xmlns:p14="http://schemas.microsoft.com/office/powerpoint/2010/main" val="24960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87" y="584439"/>
            <a:ext cx="8948056" cy="857250"/>
          </a:xfrm>
          <a:prstGeom prst="rect">
            <a:avLst/>
          </a:prstGeom>
        </p:spPr>
        <p:txBody>
          <a:bodyPr vert="horz" lIns="91440" tIns="45720" rIns="91440" bIns="45720" rtlCol="0" anchor="t">
            <a:noAutofit/>
          </a:bodyPr>
          <a:lstStyle>
            <a:lvl1pPr algn="l" defTabSz="457200" rtl="0" eaLnBrk="1" latinLnBrk="0" hangingPunct="1">
              <a:spcBef>
                <a:spcPct val="0"/>
              </a:spcBef>
              <a:buNone/>
              <a:defRPr sz="3200" b="0" i="0" kern="1200">
                <a:solidFill>
                  <a:schemeClr val="tx1"/>
                </a:solidFill>
                <a:latin typeface="+mj-lt"/>
                <a:ea typeface="+mj-ea"/>
                <a:cs typeface="Arial"/>
              </a:defRPr>
            </a:lvl1pPr>
          </a:lstStyle>
          <a:p>
            <a:pPr algn="ctr"/>
            <a:r>
              <a:rPr lang="en-US" sz="2800" b="1" dirty="0">
                <a:solidFill>
                  <a:prstClr val="black"/>
                </a:solidFill>
              </a:rPr>
              <a:t>Conclusions</a:t>
            </a:r>
          </a:p>
        </p:txBody>
      </p:sp>
      <p:sp>
        <p:nvSpPr>
          <p:cNvPr id="6" name="Content Placeholder 2"/>
          <p:cNvSpPr txBox="1">
            <a:spLocks/>
          </p:cNvSpPr>
          <p:nvPr/>
        </p:nvSpPr>
        <p:spPr>
          <a:xfrm>
            <a:off x="947059" y="1460740"/>
            <a:ext cx="7565570" cy="2382191"/>
          </a:xfrm>
          <a:prstGeom prst="rect">
            <a:avLst/>
          </a:prstGeom>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2400" b="0" i="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000" b="0" i="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b="0" i="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6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prstClr val="black"/>
                </a:solidFill>
              </a:rPr>
              <a:t>This type of cell therapy for refractory angina is particularly promising and may improve both functional status and mortality</a:t>
            </a:r>
          </a:p>
          <a:p>
            <a:r>
              <a:rPr lang="en-US" dirty="0">
                <a:solidFill>
                  <a:prstClr val="black"/>
                </a:solidFill>
              </a:rPr>
              <a:t>It is imperative to explore methods to bring this therapy to patients with high clinical need and limited if any other options</a:t>
            </a:r>
          </a:p>
        </p:txBody>
      </p:sp>
    </p:spTree>
    <p:extLst>
      <p:ext uri="{BB962C8B-B14F-4D97-AF65-F5344CB8AC3E}">
        <p14:creationId xmlns:p14="http://schemas.microsoft.com/office/powerpoint/2010/main" val="2564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621" r="6500" b="37939"/>
          <a:stretch/>
        </p:blipFill>
        <p:spPr>
          <a:xfrm>
            <a:off x="2428037" y="779318"/>
            <a:ext cx="4579631" cy="2951046"/>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8525" r="6500"/>
          <a:stretch/>
        </p:blipFill>
        <p:spPr>
          <a:xfrm>
            <a:off x="1426586" y="3740783"/>
            <a:ext cx="6582533" cy="862418"/>
          </a:xfrm>
          <a:prstGeom prst="rect">
            <a:avLst/>
          </a:prstGeom>
        </p:spPr>
      </p:pic>
    </p:spTree>
    <p:extLst>
      <p:ext uri="{BB962C8B-B14F-4D97-AF65-F5344CB8AC3E}">
        <p14:creationId xmlns:p14="http://schemas.microsoft.com/office/powerpoint/2010/main" val="25957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8034" name="Rectangle 2"/>
          <p:cNvSpPr>
            <a:spLocks noGrp="1" noRot="1" noChangeArrowheads="1"/>
          </p:cNvSpPr>
          <p:nvPr>
            <p:ph type="title" idx="4294967295"/>
          </p:nvPr>
        </p:nvSpPr>
        <p:spPr>
          <a:xfrm>
            <a:off x="1257300" y="571500"/>
            <a:ext cx="3082529" cy="339329"/>
          </a:xfrm>
        </p:spPr>
        <p:txBody>
          <a:bodyPr/>
          <a:lstStyle/>
          <a:p>
            <a:pPr eaLnBrk="1" hangingPunct="1">
              <a:defRPr/>
            </a:pPr>
            <a:r>
              <a:rPr lang="en-US" dirty="0">
                <a:ea typeface="+mj-ea"/>
                <a:cs typeface="+mj-cs"/>
              </a:rPr>
              <a:t>The promise…..</a:t>
            </a:r>
          </a:p>
        </p:txBody>
      </p:sp>
      <p:sp>
        <p:nvSpPr>
          <p:cNvPr id="2348035" name="Text Box 3"/>
          <p:cNvSpPr txBox="1">
            <a:spLocks noChangeArrowheads="1"/>
          </p:cNvSpPr>
          <p:nvPr/>
        </p:nvSpPr>
        <p:spPr bwMode="auto">
          <a:xfrm>
            <a:off x="1143000" y="4598194"/>
            <a:ext cx="2234804" cy="276999"/>
          </a:xfrm>
          <a:prstGeom prst="rect">
            <a:avLst/>
          </a:prstGeom>
          <a:noFill/>
          <a:ln w="50800">
            <a:noFill/>
            <a:miter lim="800000"/>
            <a:headEnd type="none" w="sm" len="sm"/>
            <a:tailEnd type="none" w="med" len="lg"/>
          </a:ln>
          <a:effectLst>
            <a:outerShdw blurRad="63500" dist="17961" dir="2700000" algn="ctr" rotWithShape="0">
              <a:schemeClr val="bg2">
                <a:alpha val="74998"/>
              </a:schemeClr>
            </a:outerShdw>
          </a:effectLst>
        </p:spPr>
        <p:txBody>
          <a:bodyPr>
            <a:prstTxWarp prst="textNoShape">
              <a:avLst/>
            </a:prstTxWarp>
            <a:spAutoFit/>
          </a:bodyPr>
          <a:lstStyle/>
          <a:p>
            <a:pPr>
              <a:spcBef>
                <a:spcPct val="50000"/>
              </a:spcBef>
              <a:defRPr/>
            </a:pPr>
            <a:r>
              <a:rPr lang="en-US" sz="1200" dirty="0">
                <a:latin typeface="Arial Narrow" pitchFamily="-105" charset="0"/>
                <a:ea typeface="ヒラギノ角ゴ Pro W3" pitchFamily="-111" charset="-128"/>
                <a:cs typeface="ヒラギノ角ゴ Pro W3" pitchFamily="-111" charset="-128"/>
              </a:rPr>
              <a:t>-- Ross KD et al, Science, 2002</a:t>
            </a:r>
            <a:endParaRPr lang="en-US" sz="1200" dirty="0">
              <a:effectLst>
                <a:outerShdw blurRad="38100" dist="38100" dir="2700000" algn="tl">
                  <a:srgbClr val="000000"/>
                </a:outerShdw>
              </a:effectLst>
              <a:latin typeface="Arial Narrow" pitchFamily="-105" charset="0"/>
              <a:ea typeface="ヒラギノ角ゴ Pro W3" pitchFamily="-111" charset="-128"/>
              <a:cs typeface="ヒラギノ角ゴ Pro W3" pitchFamily="-111" charset="-128"/>
            </a:endParaRPr>
          </a:p>
        </p:txBody>
      </p:sp>
      <p:pic>
        <p:nvPicPr>
          <p:cNvPr id="25604" name="Picture 4" descr="heart regen zebrafish"/>
          <p:cNvPicPr>
            <a:picLocks noChangeAspect="1" noChangeArrowheads="1"/>
          </p:cNvPicPr>
          <p:nvPr/>
        </p:nvPicPr>
        <p:blipFill>
          <a:blip r:embed="rId3"/>
          <a:srcRect/>
          <a:stretch>
            <a:fillRect/>
          </a:stretch>
        </p:blipFill>
        <p:spPr bwMode="auto">
          <a:xfrm>
            <a:off x="3505201" y="1109663"/>
            <a:ext cx="4126706" cy="3899297"/>
          </a:xfrm>
          <a:prstGeom prst="rect">
            <a:avLst/>
          </a:prstGeom>
          <a:noFill/>
          <a:ln w="9525">
            <a:noFill/>
            <a:miter lim="800000"/>
            <a:headEnd/>
            <a:tailEnd/>
          </a:ln>
        </p:spPr>
      </p:pic>
      <p:pic>
        <p:nvPicPr>
          <p:cNvPr id="25605" name="Picture 5" descr="zebrafish1"/>
          <p:cNvPicPr>
            <a:picLocks noChangeAspect="1" noChangeArrowheads="1"/>
          </p:cNvPicPr>
          <p:nvPr/>
        </p:nvPicPr>
        <p:blipFill>
          <a:blip r:embed="rId4"/>
          <a:srcRect/>
          <a:stretch>
            <a:fillRect/>
          </a:stretch>
        </p:blipFill>
        <p:spPr bwMode="auto">
          <a:xfrm>
            <a:off x="1219201" y="1109663"/>
            <a:ext cx="2184797" cy="1504950"/>
          </a:xfrm>
          <a:prstGeom prst="rect">
            <a:avLst/>
          </a:prstGeom>
          <a:noFill/>
          <a:ln w="9525">
            <a:noFill/>
            <a:miter lim="800000"/>
            <a:headEnd/>
            <a:tailEnd/>
          </a:ln>
        </p:spPr>
      </p:pic>
      <p:sp>
        <p:nvSpPr>
          <p:cNvPr id="2348038" name="Text Box 6"/>
          <p:cNvSpPr txBox="1">
            <a:spLocks noChangeArrowheads="1"/>
          </p:cNvSpPr>
          <p:nvPr/>
        </p:nvSpPr>
        <p:spPr bwMode="auto">
          <a:xfrm>
            <a:off x="1143000" y="2650332"/>
            <a:ext cx="2209800" cy="1938992"/>
          </a:xfrm>
          <a:prstGeom prst="rect">
            <a:avLst/>
          </a:prstGeom>
          <a:noFill/>
          <a:ln w="28575">
            <a:noFill/>
            <a:miter lim="800000"/>
            <a:headEnd/>
            <a:tailEnd/>
          </a:ln>
          <a:effectLst>
            <a:outerShdw blurRad="63500" dist="17961" dir="2700000" algn="ctr" rotWithShape="0">
              <a:schemeClr val="bg2">
                <a:alpha val="74998"/>
              </a:schemeClr>
            </a:outerShdw>
          </a:effectLst>
        </p:spPr>
        <p:txBody>
          <a:bodyPr>
            <a:prstTxWarp prst="textNoShape">
              <a:avLst/>
            </a:prstTxWarp>
            <a:spAutoFit/>
          </a:bodyPr>
          <a:lstStyle/>
          <a:p>
            <a:pPr marL="125016" indent="-125016">
              <a:buFontTx/>
              <a:buChar char="•"/>
              <a:defRPr/>
            </a:pPr>
            <a:r>
              <a:rPr lang="en-US" sz="1200">
                <a:solidFill>
                  <a:srgbClr val="66FF66"/>
                </a:solidFill>
                <a:effectLst>
                  <a:outerShdw blurRad="38100" dist="38100" dir="2700000" algn="tl">
                    <a:srgbClr val="000000"/>
                  </a:outerShdw>
                </a:effectLst>
                <a:latin typeface="Arial" pitchFamily="-105" charset="0"/>
                <a:ea typeface="ヒラギノ角ゴ Pro W3" pitchFamily="-111" charset="-128"/>
                <a:cs typeface="ヒラギノ角ゴ Pro W3" pitchFamily="-111" charset="-128"/>
              </a:rPr>
              <a:t>Zebrafish fully regenerate hearts within 2 months of 20% ventricular resection</a:t>
            </a:r>
          </a:p>
          <a:p>
            <a:pPr marL="125016" indent="-125016">
              <a:buFontTx/>
              <a:buChar char="•"/>
              <a:defRPr/>
            </a:pPr>
            <a:r>
              <a:rPr lang="en-US" sz="1200">
                <a:solidFill>
                  <a:srgbClr val="66FF66"/>
                </a:solidFill>
                <a:effectLst>
                  <a:outerShdw blurRad="38100" dist="38100" dir="2700000" algn="tl">
                    <a:srgbClr val="000000"/>
                  </a:outerShdw>
                </a:effectLst>
                <a:latin typeface="Arial" pitchFamily="-105" charset="0"/>
                <a:ea typeface="ヒラギノ角ゴ Pro W3" pitchFamily="-111" charset="-128"/>
                <a:cs typeface="ヒラギノ角ゴ Pro W3" pitchFamily="-111" charset="-128"/>
              </a:rPr>
              <a:t>Robust proliferation of myocytes at epicardial edge of new myocardium</a:t>
            </a:r>
          </a:p>
          <a:p>
            <a:pPr marL="125016" indent="-125016">
              <a:buFontTx/>
              <a:buChar char="•"/>
              <a:defRPr/>
            </a:pPr>
            <a:r>
              <a:rPr lang="en-US" sz="1200">
                <a:solidFill>
                  <a:srgbClr val="66FF66"/>
                </a:solidFill>
                <a:effectLst>
                  <a:outerShdw blurRad="38100" dist="38100" dir="2700000" algn="tl">
                    <a:srgbClr val="000000"/>
                  </a:outerShdw>
                </a:effectLst>
                <a:latin typeface="Arial" pitchFamily="-105" charset="0"/>
                <a:ea typeface="ヒラギノ角ゴ Pro W3" pitchFamily="-111" charset="-128"/>
                <a:cs typeface="ヒラギノ角ゴ Pro W3" pitchFamily="-111" charset="-128"/>
              </a:rPr>
              <a:t>? Model to illuminate factors to induce regeneration in man</a:t>
            </a:r>
          </a:p>
          <a:p>
            <a:pPr marL="125016" indent="-125016">
              <a:buFontTx/>
              <a:buChar char="•"/>
              <a:defRPr/>
            </a:pPr>
            <a:endParaRPr lang="en-US" sz="1200">
              <a:solidFill>
                <a:srgbClr val="66FF66"/>
              </a:solidFill>
              <a:effectLst>
                <a:outerShdw blurRad="38100" dist="38100" dir="2700000" algn="tl">
                  <a:srgbClr val="000000"/>
                </a:outerShdw>
              </a:effectLst>
              <a:latin typeface="Arial" pitchFamily="-105" charset="0"/>
              <a:ea typeface="ヒラギノ角ゴ Pro W3" pitchFamily="-111" charset="-128"/>
              <a:cs typeface="ヒラギノ角ゴ Pro W3" pitchFamily="-111" charset="-128"/>
            </a:endParaRPr>
          </a:p>
        </p:txBody>
      </p:sp>
    </p:spTree>
    <p:extLst>
      <p:ext uri="{BB962C8B-B14F-4D97-AF65-F5344CB8AC3E}">
        <p14:creationId xmlns:p14="http://schemas.microsoft.com/office/powerpoint/2010/main" val="172203875"/>
      </p:ext>
    </p:extLst>
  </p:cSld>
  <p:clrMapOvr>
    <a:masterClrMapping/>
  </p:clrMapOvr>
  <p:transition advTm="60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202532" y="1085851"/>
            <a:ext cx="2055019" cy="302390"/>
          </a:xfrm>
          <a:prstGeom prst="rect">
            <a:avLst/>
          </a:prstGeom>
          <a:noFill/>
          <a:ln w="9525">
            <a:noFill/>
            <a:miter lim="800000"/>
            <a:headEnd/>
            <a:tailEnd/>
          </a:ln>
        </p:spPr>
        <p:txBody>
          <a:bodyPr wrap="square" lIns="0" tIns="0" rIns="0" bIns="0">
            <a:prstTxWarp prst="textNoShape">
              <a:avLst/>
            </a:prstTxWarp>
            <a:spAutoFit/>
          </a:bodyPr>
          <a:lstStyle/>
          <a:p>
            <a:pPr defTabSz="621506">
              <a:lnSpc>
                <a:spcPct val="97000"/>
              </a:lnSpc>
              <a:buClr>
                <a:srgbClr val="FFFFFF"/>
              </a:buClr>
              <a:buSzPct val="45000"/>
              <a:tabLst>
                <a:tab pos="492919" algn="l"/>
                <a:tab pos="984647" algn="l"/>
                <a:tab pos="1477566" algn="l"/>
                <a:tab pos="1970485" algn="l"/>
                <a:tab pos="2462213" algn="l"/>
                <a:tab pos="2955131" algn="l"/>
                <a:tab pos="3446860" algn="l"/>
                <a:tab pos="3939779" algn="l"/>
                <a:tab pos="4432697" algn="l"/>
                <a:tab pos="4924425" algn="l"/>
                <a:tab pos="5417344" algn="l"/>
                <a:tab pos="5910263" algn="l"/>
              </a:tabLst>
            </a:pPr>
            <a:r>
              <a:rPr lang="en-GB" sz="1013" dirty="0"/>
              <a:t>The Y Chromosome in Transplanted Hearts:</a:t>
            </a:r>
          </a:p>
        </p:txBody>
      </p:sp>
      <p:sp>
        <p:nvSpPr>
          <p:cNvPr id="27651" name="Text Box 3"/>
          <p:cNvSpPr txBox="1">
            <a:spLocks noChangeArrowheads="1"/>
          </p:cNvSpPr>
          <p:nvPr/>
        </p:nvSpPr>
        <p:spPr bwMode="auto">
          <a:xfrm>
            <a:off x="4661297" y="4857751"/>
            <a:ext cx="2938463" cy="123175"/>
          </a:xfrm>
          <a:prstGeom prst="rect">
            <a:avLst/>
          </a:prstGeom>
          <a:noFill/>
          <a:ln w="9525">
            <a:noFill/>
            <a:miter lim="800000"/>
            <a:headEnd/>
            <a:tailEnd/>
          </a:ln>
        </p:spPr>
        <p:txBody>
          <a:bodyPr lIns="0" tIns="0" rIns="0" bIns="0">
            <a:prstTxWarp prst="textNoShape">
              <a:avLst/>
            </a:prstTxWarp>
            <a:spAutoFit/>
          </a:bodyPr>
          <a:lstStyle/>
          <a:p>
            <a:pPr defTabSz="621506">
              <a:lnSpc>
                <a:spcPct val="97000"/>
              </a:lnSpc>
              <a:buClr>
                <a:srgbClr val="FFFFFF"/>
              </a:buClr>
              <a:buSzPct val="45000"/>
              <a:tabLst>
                <a:tab pos="492919" algn="l"/>
                <a:tab pos="984647" algn="l"/>
                <a:tab pos="1477566" algn="l"/>
                <a:tab pos="1970485" algn="l"/>
                <a:tab pos="2462213" algn="l"/>
              </a:tabLst>
            </a:pPr>
            <a:r>
              <a:rPr lang="en-GB" sz="825" dirty="0" err="1"/>
              <a:t>Quaini</a:t>
            </a:r>
            <a:r>
              <a:rPr lang="en-GB" sz="825" dirty="0"/>
              <a:t>, F. et al. N </a:t>
            </a:r>
            <a:r>
              <a:rPr lang="en-GB" sz="825" dirty="0" err="1"/>
              <a:t>Engl</a:t>
            </a:r>
            <a:r>
              <a:rPr lang="en-GB" sz="825" dirty="0"/>
              <a:t> J Med 2002;346:5-15</a:t>
            </a:r>
          </a:p>
        </p:txBody>
      </p:sp>
      <p:pic>
        <p:nvPicPr>
          <p:cNvPr id="27652" name="Picture 5"/>
          <p:cNvPicPr>
            <a:picLocks noChangeAspect="1" noChangeArrowheads="1"/>
          </p:cNvPicPr>
          <p:nvPr/>
        </p:nvPicPr>
        <p:blipFill>
          <a:blip r:embed="rId3"/>
          <a:srcRect b="41907"/>
          <a:stretch>
            <a:fillRect/>
          </a:stretch>
        </p:blipFill>
        <p:spPr bwMode="auto">
          <a:xfrm>
            <a:off x="3448050" y="1291829"/>
            <a:ext cx="2601516" cy="3370659"/>
          </a:xfrm>
          <a:prstGeom prst="rect">
            <a:avLst/>
          </a:prstGeom>
          <a:noFill/>
          <a:ln w="9525">
            <a:noFill/>
            <a:miter lim="800000"/>
            <a:headEnd/>
            <a:tailEnd/>
          </a:ln>
        </p:spPr>
      </p:pic>
      <p:sp>
        <p:nvSpPr>
          <p:cNvPr id="27653" name="Text Box 7"/>
          <p:cNvSpPr txBox="1">
            <a:spLocks noChangeArrowheads="1"/>
          </p:cNvSpPr>
          <p:nvPr/>
        </p:nvSpPr>
        <p:spPr bwMode="auto">
          <a:xfrm>
            <a:off x="1980010" y="1868092"/>
            <a:ext cx="1306448" cy="535723"/>
          </a:xfrm>
          <a:prstGeom prst="rect">
            <a:avLst/>
          </a:prstGeom>
          <a:noFill/>
          <a:ln w="12700">
            <a:noFill/>
            <a:miter lim="800000"/>
            <a:headEnd/>
            <a:tailEnd/>
          </a:ln>
        </p:spPr>
        <p:txBody>
          <a:bodyPr wrap="none" lIns="123825" tIns="116681" rIns="123825" bIns="116681" anchorCtr="1">
            <a:prstTxWarp prst="textNoShape">
              <a:avLst/>
            </a:prstTxWarp>
            <a:spAutoFit/>
          </a:bodyPr>
          <a:lstStyle/>
          <a:p>
            <a:pPr marL="255985" indent="-255985"/>
            <a:r>
              <a:rPr lang="en-US" sz="1950"/>
              <a:t>Myocytes</a:t>
            </a:r>
          </a:p>
        </p:txBody>
      </p:sp>
      <p:sp>
        <p:nvSpPr>
          <p:cNvPr id="27654" name="Text Box 8"/>
          <p:cNvSpPr txBox="1">
            <a:spLocks noChangeArrowheads="1"/>
          </p:cNvSpPr>
          <p:nvPr/>
        </p:nvSpPr>
        <p:spPr bwMode="auto">
          <a:xfrm>
            <a:off x="2200275" y="3539729"/>
            <a:ext cx="931345" cy="535723"/>
          </a:xfrm>
          <a:prstGeom prst="rect">
            <a:avLst/>
          </a:prstGeom>
          <a:noFill/>
          <a:ln w="12700">
            <a:noFill/>
            <a:miter lim="800000"/>
            <a:headEnd/>
            <a:tailEnd/>
          </a:ln>
        </p:spPr>
        <p:txBody>
          <a:bodyPr wrap="none" lIns="123825" tIns="116681" rIns="123825" bIns="116681" anchorCtr="1">
            <a:prstTxWarp prst="textNoShape">
              <a:avLst/>
            </a:prstTxWarp>
            <a:spAutoFit/>
          </a:bodyPr>
          <a:lstStyle/>
          <a:p>
            <a:pPr marL="255985" indent="-255985"/>
            <a:r>
              <a:rPr lang="en-US" sz="1950"/>
              <a:t>SMCs</a:t>
            </a:r>
          </a:p>
        </p:txBody>
      </p:sp>
      <p:sp>
        <p:nvSpPr>
          <p:cNvPr id="27655" name="Text Box 9"/>
          <p:cNvSpPr txBox="1">
            <a:spLocks noChangeArrowheads="1"/>
          </p:cNvSpPr>
          <p:nvPr/>
        </p:nvSpPr>
        <p:spPr bwMode="auto">
          <a:xfrm>
            <a:off x="6087600" y="1724025"/>
            <a:ext cx="1490794" cy="835805"/>
          </a:xfrm>
          <a:prstGeom prst="rect">
            <a:avLst/>
          </a:prstGeom>
          <a:noFill/>
          <a:ln w="12700">
            <a:noFill/>
            <a:miter lim="800000"/>
            <a:headEnd/>
            <a:tailEnd/>
          </a:ln>
        </p:spPr>
        <p:txBody>
          <a:bodyPr wrap="none" lIns="123825" tIns="116681" rIns="123825" bIns="116681" anchorCtr="1">
            <a:prstTxWarp prst="textNoShape">
              <a:avLst/>
            </a:prstTxWarp>
            <a:spAutoFit/>
          </a:bodyPr>
          <a:lstStyle/>
          <a:p>
            <a:pPr marL="255985" indent="-255985" algn="ctr"/>
            <a:r>
              <a:rPr lang="en-US" sz="1950"/>
              <a:t>Endothelial</a:t>
            </a:r>
          </a:p>
          <a:p>
            <a:pPr marL="255985" indent="-255985" algn="ctr"/>
            <a:r>
              <a:rPr lang="en-US" sz="1950"/>
              <a:t>Cells</a:t>
            </a:r>
          </a:p>
        </p:txBody>
      </p:sp>
      <p:sp>
        <p:nvSpPr>
          <p:cNvPr id="27656" name="Text Box 10"/>
          <p:cNvSpPr txBox="1">
            <a:spLocks noChangeArrowheads="1"/>
          </p:cNvSpPr>
          <p:nvPr/>
        </p:nvSpPr>
        <p:spPr bwMode="auto">
          <a:xfrm>
            <a:off x="6122186" y="3365898"/>
            <a:ext cx="1643079" cy="835805"/>
          </a:xfrm>
          <a:prstGeom prst="rect">
            <a:avLst/>
          </a:prstGeom>
          <a:noFill/>
          <a:ln w="12700">
            <a:noFill/>
            <a:miter lim="800000"/>
            <a:headEnd/>
            <a:tailEnd/>
          </a:ln>
        </p:spPr>
        <p:txBody>
          <a:bodyPr wrap="none" lIns="123825" tIns="116681" rIns="123825" bIns="116681" anchorCtr="1">
            <a:prstTxWarp prst="textNoShape">
              <a:avLst/>
            </a:prstTxWarp>
            <a:spAutoFit/>
          </a:bodyPr>
          <a:lstStyle/>
          <a:p>
            <a:pPr marL="255985" indent="-255985" algn="ctr"/>
            <a:r>
              <a:rPr lang="en-US" sz="1950"/>
              <a:t>Capillary </a:t>
            </a:r>
          </a:p>
          <a:p>
            <a:pPr marL="255985" indent="-255985" algn="ctr"/>
            <a:r>
              <a:rPr lang="en-US" sz="1950"/>
              <a:t>Endothelium</a:t>
            </a:r>
          </a:p>
        </p:txBody>
      </p:sp>
      <p:sp>
        <p:nvSpPr>
          <p:cNvPr id="1395723" name="Rectangle 11"/>
          <p:cNvSpPr>
            <a:spLocks noGrp="1" noChangeArrowheads="1"/>
          </p:cNvSpPr>
          <p:nvPr>
            <p:ph type="title"/>
          </p:nvPr>
        </p:nvSpPr>
        <p:spPr>
          <a:xfrm>
            <a:off x="1375172" y="628650"/>
            <a:ext cx="6138863" cy="339329"/>
          </a:xfrm>
        </p:spPr>
        <p:txBody>
          <a:bodyPr/>
          <a:lstStyle/>
          <a:p>
            <a:pPr>
              <a:defRPr/>
            </a:pPr>
            <a:r>
              <a:rPr lang="en-US" i="1"/>
              <a:t>Myocardial Repair</a:t>
            </a:r>
          </a:p>
        </p:txBody>
      </p:sp>
    </p:spTree>
    <p:extLst>
      <p:ext uri="{BB962C8B-B14F-4D97-AF65-F5344CB8AC3E}">
        <p14:creationId xmlns:p14="http://schemas.microsoft.com/office/powerpoint/2010/main" val="4792921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l="11771" r="12066"/>
          <a:stretch>
            <a:fillRect/>
          </a:stretch>
        </p:blipFill>
        <p:spPr bwMode="auto">
          <a:xfrm>
            <a:off x="659525" y="836140"/>
            <a:ext cx="3672265" cy="1885950"/>
          </a:xfrm>
          <a:prstGeom prst="rect">
            <a:avLst/>
          </a:prstGeom>
          <a:noFill/>
          <a:ln w="9525">
            <a:noFill/>
            <a:round/>
            <a:headEnd/>
            <a:tailEnd/>
          </a:ln>
          <a:effectLst/>
        </p:spPr>
      </p:pic>
      <p:pic>
        <p:nvPicPr>
          <p:cNvPr id="6" name="Picture 3"/>
          <p:cNvPicPr>
            <a:picLocks noChangeAspect="1" noChangeArrowheads="1"/>
          </p:cNvPicPr>
          <p:nvPr/>
        </p:nvPicPr>
        <p:blipFill>
          <a:blip r:embed="rId4"/>
          <a:srcRect/>
          <a:stretch>
            <a:fillRect/>
          </a:stretch>
        </p:blipFill>
        <p:spPr bwMode="auto">
          <a:xfrm>
            <a:off x="4690955" y="836140"/>
            <a:ext cx="3642737" cy="3394028"/>
          </a:xfrm>
          <a:prstGeom prst="rect">
            <a:avLst/>
          </a:prstGeom>
          <a:noFill/>
          <a:ln w="9525">
            <a:noFill/>
            <a:round/>
            <a:headEnd/>
            <a:tailEnd/>
          </a:ln>
          <a:effectLst/>
        </p:spPr>
      </p:pic>
      <p:pic>
        <p:nvPicPr>
          <p:cNvPr id="7" name="Picture 3"/>
          <p:cNvPicPr>
            <a:picLocks noChangeAspect="1" noChangeArrowheads="1"/>
          </p:cNvPicPr>
          <p:nvPr/>
        </p:nvPicPr>
        <p:blipFill>
          <a:blip r:embed="rId5"/>
          <a:srcRect l="12657" r="12952"/>
          <a:stretch>
            <a:fillRect/>
          </a:stretch>
        </p:blipFill>
        <p:spPr bwMode="auto">
          <a:xfrm>
            <a:off x="669746" y="2950691"/>
            <a:ext cx="3651823" cy="1738057"/>
          </a:xfrm>
          <a:prstGeom prst="rect">
            <a:avLst/>
          </a:prstGeom>
          <a:noFill/>
          <a:ln w="9525">
            <a:noFill/>
            <a:round/>
            <a:headEnd/>
            <a:tailEnd/>
          </a:ln>
          <a:effectLst/>
        </p:spPr>
      </p:pic>
      <p:sp>
        <p:nvSpPr>
          <p:cNvPr id="8" name="Text Box 4"/>
          <p:cNvSpPr txBox="1">
            <a:spLocks noChangeArrowheads="1"/>
          </p:cNvSpPr>
          <p:nvPr/>
        </p:nvSpPr>
        <p:spPr bwMode="auto">
          <a:xfrm>
            <a:off x="5629768" y="4825568"/>
            <a:ext cx="2938680" cy="173898"/>
          </a:xfrm>
          <a:prstGeom prst="rect">
            <a:avLst/>
          </a:prstGeom>
          <a:noFill/>
          <a:ln w="9525">
            <a:noFill/>
            <a:round/>
            <a:headEnd/>
            <a:tailEnd/>
          </a:ln>
          <a:effectLst/>
        </p:spPr>
        <p:txBody>
          <a:bodyPr lIns="0" tIns="0" rIns="0" bIns="0">
            <a:prstTxWarp prst="textNoShape">
              <a:avLst/>
            </a:prstTxWarp>
          </a:bodyPr>
          <a:lstStyle/>
          <a:p>
            <a:pPr>
              <a:tabLst>
                <a:tab pos="492488" algn="l"/>
                <a:tab pos="984974" algn="l"/>
                <a:tab pos="1477462" algn="l"/>
                <a:tab pos="1969949" algn="l"/>
                <a:tab pos="2462436" algn="l"/>
              </a:tabLst>
            </a:pPr>
            <a:r>
              <a:rPr lang="en-GB" sz="900" b="1" dirty="0">
                <a:solidFill>
                  <a:srgbClr val="000000"/>
                </a:solidFill>
                <a:latin typeface="Arial" pitchFamily="38" charset="0"/>
                <a:ea typeface="msgothic" charset="0"/>
                <a:cs typeface="msgothic" charset="0"/>
              </a:rPr>
              <a:t>van </a:t>
            </a:r>
            <a:r>
              <a:rPr lang="en-GB" sz="900" b="1" dirty="0" err="1">
                <a:solidFill>
                  <a:srgbClr val="000000"/>
                </a:solidFill>
                <a:latin typeface="Arial" pitchFamily="38" charset="0"/>
                <a:ea typeface="msgothic" charset="0"/>
                <a:cs typeface="msgothic" charset="0"/>
              </a:rPr>
              <a:t>Ramshorst</a:t>
            </a:r>
            <a:r>
              <a:rPr lang="en-GB" sz="900" b="1" dirty="0">
                <a:solidFill>
                  <a:srgbClr val="000000"/>
                </a:solidFill>
                <a:latin typeface="Arial" pitchFamily="38" charset="0"/>
                <a:ea typeface="msgothic" charset="0"/>
                <a:cs typeface="msgothic" charset="0"/>
              </a:rPr>
              <a:t>, J. et al. JAMA 2009;301:1997-2004</a:t>
            </a:r>
          </a:p>
        </p:txBody>
      </p:sp>
    </p:spTree>
    <p:extLst>
      <p:ext uri="{BB962C8B-B14F-4D97-AF65-F5344CB8AC3E}">
        <p14:creationId xmlns:p14="http://schemas.microsoft.com/office/powerpoint/2010/main" val="1536428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a:xfrm>
            <a:off x="1538287" y="571501"/>
            <a:ext cx="6138863" cy="678656"/>
          </a:xfrm>
        </p:spPr>
        <p:txBody>
          <a:bodyPr/>
          <a:lstStyle/>
          <a:p>
            <a:r>
              <a:rPr lang="en-US"/>
              <a:t>Original Description of Endothelial </a:t>
            </a:r>
            <a:br>
              <a:rPr lang="en-US"/>
            </a:br>
            <a:r>
              <a:rPr lang="en-US"/>
              <a:t>Progenitor Cells (EPC) in Adults</a:t>
            </a:r>
          </a:p>
        </p:txBody>
      </p:sp>
      <p:sp>
        <p:nvSpPr>
          <p:cNvPr id="1500163" name="Rectangle 3"/>
          <p:cNvSpPr>
            <a:spLocks noGrp="1" noChangeArrowheads="1"/>
          </p:cNvSpPr>
          <p:nvPr>
            <p:ph type="body" sz="half" idx="1"/>
          </p:nvPr>
        </p:nvSpPr>
        <p:spPr>
          <a:xfrm>
            <a:off x="1521618" y="1106089"/>
            <a:ext cx="6172200" cy="1422797"/>
          </a:xfrm>
        </p:spPr>
        <p:txBody>
          <a:bodyPr/>
          <a:lstStyle/>
          <a:p>
            <a:pPr marL="0" indent="0"/>
            <a:endParaRPr lang="en-US" sz="1500" dirty="0"/>
          </a:p>
          <a:p>
            <a:pPr marL="0" indent="0"/>
            <a:r>
              <a:rPr lang="en-US" sz="1500" dirty="0"/>
              <a:t>CD34+ cells isolated</a:t>
            </a:r>
          </a:p>
          <a:p>
            <a:pPr marL="0" indent="0"/>
            <a:r>
              <a:rPr lang="en-US" sz="1500" dirty="0"/>
              <a:t>Cultured on fibronectin</a:t>
            </a:r>
          </a:p>
          <a:p>
            <a:pPr marL="0" indent="0"/>
            <a:r>
              <a:rPr lang="en-US" sz="1500" dirty="0"/>
              <a:t>Grew into colonies resembling embryonic blood islands</a:t>
            </a:r>
          </a:p>
        </p:txBody>
      </p:sp>
      <p:pic>
        <p:nvPicPr>
          <p:cNvPr id="1500164" name="Picture 4" descr="asahara2EPC"/>
          <p:cNvPicPr>
            <a:picLocks noGrp="1" noChangeAspect="1" noChangeArrowheads="1"/>
          </p:cNvPicPr>
          <p:nvPr>
            <p:ph sz="half" idx="2"/>
          </p:nvPr>
        </p:nvPicPr>
        <p:blipFill>
          <a:blip r:embed="rId3"/>
          <a:srcRect/>
          <a:stretch>
            <a:fillRect/>
          </a:stretch>
        </p:blipFill>
        <p:spPr>
          <a:xfrm>
            <a:off x="2162175" y="2652712"/>
            <a:ext cx="4770835" cy="1843088"/>
          </a:xfrm>
          <a:noFill/>
          <a:ln/>
        </p:spPr>
      </p:pic>
      <p:sp>
        <p:nvSpPr>
          <p:cNvPr id="1500165" name="Text Box 5"/>
          <p:cNvSpPr txBox="1">
            <a:spLocks noChangeArrowheads="1"/>
          </p:cNvSpPr>
          <p:nvPr/>
        </p:nvSpPr>
        <p:spPr bwMode="auto">
          <a:xfrm>
            <a:off x="5017889" y="4743451"/>
            <a:ext cx="2808076" cy="276999"/>
          </a:xfrm>
          <a:prstGeom prst="rect">
            <a:avLst/>
          </a:prstGeom>
          <a:noFill/>
          <a:ln w="9525">
            <a:noFill/>
            <a:miter lim="800000"/>
            <a:headEnd/>
            <a:tailEnd/>
          </a:ln>
          <a:effectLst/>
        </p:spPr>
        <p:txBody>
          <a:bodyPr wrap="none">
            <a:prstTxWarp prst="textNoShape">
              <a:avLst/>
            </a:prstTxWarp>
            <a:spAutoFit/>
          </a:bodyPr>
          <a:lstStyle/>
          <a:p>
            <a:pPr>
              <a:spcBef>
                <a:spcPct val="0"/>
              </a:spcBef>
              <a:buClrTx/>
              <a:buSzTx/>
              <a:buFontTx/>
              <a:buNone/>
            </a:pPr>
            <a:r>
              <a:rPr lang="en-US" sz="1200" i="1" dirty="0" err="1">
                <a:latin typeface="Tahoma" pitchFamily="-112" charset="0"/>
              </a:rPr>
              <a:t>Asahara</a:t>
            </a:r>
            <a:r>
              <a:rPr lang="en-US" sz="1200" i="1" dirty="0">
                <a:latin typeface="Tahoma" pitchFamily="-112" charset="0"/>
              </a:rPr>
              <a:t> et al. Science 1997;275:964-7</a:t>
            </a:r>
          </a:p>
        </p:txBody>
      </p:sp>
    </p:spTree>
    <p:extLst>
      <p:ext uri="{BB962C8B-B14F-4D97-AF65-F5344CB8AC3E}">
        <p14:creationId xmlns:p14="http://schemas.microsoft.com/office/powerpoint/2010/main" val="90236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393" y="561414"/>
            <a:ext cx="7400658" cy="857250"/>
          </a:xfrm>
        </p:spPr>
        <p:txBody>
          <a:bodyPr/>
          <a:lstStyle/>
          <a:p>
            <a:pPr algn="ctr"/>
            <a:r>
              <a:rPr lang="en-US" sz="1800" dirty="0"/>
              <a:t>Pre-clinical Experience of Transplanted CD34+ Human Progenitor Cells in a Chronic Myocardial Ischemia Rat Model </a:t>
            </a:r>
          </a:p>
        </p:txBody>
      </p:sp>
      <p:sp>
        <p:nvSpPr>
          <p:cNvPr id="12" name="Content Placeholder 11"/>
          <p:cNvSpPr>
            <a:spLocks noGrp="1"/>
          </p:cNvSpPr>
          <p:nvPr>
            <p:ph sz="half" idx="2"/>
          </p:nvPr>
        </p:nvSpPr>
        <p:spPr/>
        <p:txBody>
          <a:bodyPr/>
          <a:lstStyle/>
          <a:p>
            <a:pPr marL="0" indent="0">
              <a:buNone/>
            </a:pPr>
            <a:r>
              <a:rPr lang="en-US" sz="1800" b="1" u="sng" dirty="0"/>
              <a:t>Treatment Groups</a:t>
            </a:r>
          </a:p>
          <a:p>
            <a:pPr marL="215504" indent="-215504">
              <a:spcBef>
                <a:spcPts val="225"/>
              </a:spcBef>
              <a:buFont typeface="+mj-lt"/>
              <a:buAutoNum type="arabicPeriod"/>
            </a:pPr>
            <a:r>
              <a:rPr lang="en-US" sz="1800" b="1" dirty="0"/>
              <a:t>PBS</a:t>
            </a:r>
            <a:r>
              <a:rPr lang="en-US" sz="1800" dirty="0"/>
              <a:t>: 100 µl</a:t>
            </a:r>
          </a:p>
          <a:p>
            <a:pPr marL="215504" indent="-215504">
              <a:buFont typeface="+mj-lt"/>
              <a:buAutoNum type="arabicPeriod"/>
            </a:pPr>
            <a:r>
              <a:rPr lang="en-US" sz="1800" b="1" dirty="0"/>
              <a:t>Low MNC</a:t>
            </a:r>
            <a:r>
              <a:rPr lang="en-US" sz="1800" dirty="0"/>
              <a:t>: 5</a:t>
            </a:r>
            <a:r>
              <a:rPr lang="en-US" sz="1800" dirty="0">
                <a:sym typeface="Symbol"/>
              </a:rPr>
              <a:t></a:t>
            </a:r>
            <a:r>
              <a:rPr lang="en-US" sz="1800" dirty="0"/>
              <a:t>10</a:t>
            </a:r>
            <a:r>
              <a:rPr lang="en-US" sz="1800" baseline="30000" dirty="0"/>
              <a:t>5</a:t>
            </a:r>
            <a:r>
              <a:rPr lang="en-US" sz="1800" dirty="0"/>
              <a:t> cells/rat kg</a:t>
            </a:r>
          </a:p>
          <a:p>
            <a:pPr marL="215504" indent="-215504">
              <a:buFont typeface="+mj-lt"/>
              <a:buAutoNum type="arabicPeriod"/>
            </a:pPr>
            <a:r>
              <a:rPr lang="en-US" sz="1800" b="1" dirty="0"/>
              <a:t>High MNC</a:t>
            </a:r>
            <a:r>
              <a:rPr lang="en-US" sz="1800" dirty="0"/>
              <a:t>: total MNCs containing CD34+ dose </a:t>
            </a:r>
          </a:p>
          <a:p>
            <a:pPr marL="215504" indent="-215504">
              <a:buFont typeface="+mj-lt"/>
              <a:buAutoNum type="arabicPeriod"/>
            </a:pPr>
            <a:r>
              <a:rPr lang="en-US" sz="1800" b="1" dirty="0"/>
              <a:t>CD34+</a:t>
            </a:r>
            <a:r>
              <a:rPr lang="en-US" sz="1800" dirty="0"/>
              <a:t>: 5</a:t>
            </a:r>
            <a:r>
              <a:rPr lang="en-US" sz="1800" dirty="0">
                <a:sym typeface="Symbol"/>
              </a:rPr>
              <a:t></a:t>
            </a:r>
            <a:r>
              <a:rPr lang="en-US" sz="1800" dirty="0"/>
              <a:t>10</a:t>
            </a:r>
            <a:r>
              <a:rPr lang="en-US" sz="1800" baseline="30000" dirty="0"/>
              <a:t>5</a:t>
            </a:r>
            <a:r>
              <a:rPr lang="en-US" sz="1800" dirty="0"/>
              <a:t> cells/rat kg</a:t>
            </a:r>
          </a:p>
          <a:p>
            <a:pPr marL="215504" indent="-215504">
              <a:buNone/>
            </a:pPr>
            <a:endParaRPr lang="en-US" dirty="0"/>
          </a:p>
          <a:p>
            <a:pPr marL="217885" indent="-217885">
              <a:spcBef>
                <a:spcPts val="0"/>
              </a:spcBef>
            </a:pPr>
            <a:r>
              <a:rPr lang="en-US" sz="1500" dirty="0"/>
              <a:t>n=8</a:t>
            </a:r>
            <a:r>
              <a:rPr lang="en-US" sz="1500" dirty="0">
                <a:sym typeface="Symbol"/>
              </a:rPr>
              <a:t></a:t>
            </a:r>
            <a:r>
              <a:rPr lang="en-US" sz="1500" dirty="0"/>
              <a:t>11 rats in each group</a:t>
            </a:r>
          </a:p>
        </p:txBody>
      </p:sp>
      <p:sp>
        <p:nvSpPr>
          <p:cNvPr id="9" name="Text Box 6"/>
          <p:cNvSpPr txBox="1">
            <a:spLocks noChangeArrowheads="1"/>
          </p:cNvSpPr>
          <p:nvPr/>
        </p:nvSpPr>
        <p:spPr bwMode="auto">
          <a:xfrm>
            <a:off x="1275160" y="4639236"/>
            <a:ext cx="6638925" cy="264118"/>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nchorCtr="0">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r">
              <a:lnSpc>
                <a:spcPct val="97000"/>
              </a:lnSpc>
              <a:buClr>
                <a:srgbClr val="000000"/>
              </a:buClr>
              <a:buSzPct val="100000"/>
            </a:pPr>
            <a:r>
              <a:rPr lang="en-US" sz="750" dirty="0">
                <a:latin typeface="Calibri" pitchFamily="34" charset="0"/>
              </a:rPr>
              <a:t>PBS = Phosphate-buffered saline;  MNC = mononuclear cells.</a:t>
            </a:r>
          </a:p>
          <a:p>
            <a:pPr algn="r">
              <a:lnSpc>
                <a:spcPct val="97000"/>
              </a:lnSpc>
              <a:buClr>
                <a:srgbClr val="000000"/>
              </a:buClr>
              <a:buSzPct val="100000"/>
            </a:pPr>
            <a:r>
              <a:rPr lang="fr-FR" sz="750" dirty="0" err="1">
                <a:latin typeface="Calibri" pitchFamily="34" charset="0"/>
              </a:rPr>
              <a:t>Kawamoto</a:t>
            </a:r>
            <a:r>
              <a:rPr lang="fr-FR" sz="750" dirty="0">
                <a:latin typeface="Calibri" pitchFamily="34" charset="0"/>
              </a:rPr>
              <a:t> A, et al. </a:t>
            </a:r>
            <a:r>
              <a:rPr lang="fr-FR" sz="750" i="1" dirty="0">
                <a:latin typeface="Calibri" pitchFamily="34" charset="0"/>
              </a:rPr>
              <a:t>Circulation</a:t>
            </a:r>
            <a:r>
              <a:rPr lang="fr-FR" sz="750" dirty="0">
                <a:latin typeface="Calibri" pitchFamily="34" charset="0"/>
              </a:rPr>
              <a:t>. 2003;107:461-468</a:t>
            </a:r>
          </a:p>
        </p:txBody>
      </p:sp>
      <p:pic>
        <p:nvPicPr>
          <p:cNvPr id="1026" name="Picture 2" descr="P:\BAXTER\MedEd\Cardiovascular\B2-292 AHA Slide Deck\PPT\heart-ill_v5.jpg"/>
          <p:cNvPicPr>
            <a:picLocks noChangeAspect="1" noChangeArrowheads="1"/>
          </p:cNvPicPr>
          <p:nvPr/>
        </p:nvPicPr>
        <p:blipFill>
          <a:blip r:embed="rId3" cstate="print"/>
          <a:srcRect l="14749" t="11037"/>
          <a:stretch>
            <a:fillRect/>
          </a:stretch>
        </p:blipFill>
        <p:spPr bwMode="auto">
          <a:xfrm>
            <a:off x="1485900" y="1714500"/>
            <a:ext cx="2850036" cy="2721768"/>
          </a:xfrm>
          <a:prstGeom prst="rect">
            <a:avLst/>
          </a:prstGeom>
          <a:noFill/>
        </p:spPr>
      </p:pic>
    </p:spTree>
    <p:extLst>
      <p:ext uri="{BB962C8B-B14F-4D97-AF65-F5344CB8AC3E}">
        <p14:creationId xmlns:p14="http://schemas.microsoft.com/office/powerpoint/2010/main" val="10546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p:nvPr/>
        </p:nvGrpSpPr>
        <p:grpSpPr>
          <a:xfrm>
            <a:off x="3077496" y="2587873"/>
            <a:ext cx="3484784" cy="817441"/>
            <a:chOff x="2197751" y="3237772"/>
            <a:chExt cx="4646378" cy="1089921"/>
          </a:xfrm>
        </p:grpSpPr>
        <p:grpSp>
          <p:nvGrpSpPr>
            <p:cNvPr id="3" name="Group 88"/>
            <p:cNvGrpSpPr/>
            <p:nvPr/>
          </p:nvGrpSpPr>
          <p:grpSpPr>
            <a:xfrm>
              <a:off x="2197751" y="3810132"/>
              <a:ext cx="3235174" cy="517561"/>
              <a:chOff x="2197751" y="3810132"/>
              <a:chExt cx="3235174" cy="517561"/>
            </a:xfrm>
          </p:grpSpPr>
          <p:grpSp>
            <p:nvGrpSpPr>
              <p:cNvPr id="4" name="Group 65"/>
              <p:cNvGrpSpPr/>
              <p:nvPr/>
            </p:nvGrpSpPr>
            <p:grpSpPr>
              <a:xfrm>
                <a:off x="2197751" y="4139229"/>
                <a:ext cx="412768" cy="160543"/>
                <a:chOff x="5715072" y="2542232"/>
                <a:chExt cx="182880" cy="365760"/>
              </a:xfrm>
            </p:grpSpPr>
            <p:sp>
              <p:nvSpPr>
                <p:cNvPr id="29" name="Line 71"/>
                <p:cNvSpPr>
                  <a:spLocks noChangeShapeType="1"/>
                </p:cNvSpPr>
                <p:nvPr/>
              </p:nvSpPr>
              <p:spPr bwMode="auto">
                <a:xfrm>
                  <a:off x="5806440" y="2542232"/>
                  <a:ext cx="144" cy="36576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30" name="Line 71"/>
                <p:cNvSpPr>
                  <a:spLocks noChangeShapeType="1"/>
                </p:cNvSpPr>
                <p:nvPr/>
              </p:nvSpPr>
              <p:spPr bwMode="auto">
                <a:xfrm rot="5400000">
                  <a:off x="5806440" y="2452802"/>
                  <a:ext cx="144" cy="18288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grpSp>
          <p:grpSp>
            <p:nvGrpSpPr>
              <p:cNvPr id="5" name="Group 66"/>
              <p:cNvGrpSpPr/>
              <p:nvPr/>
            </p:nvGrpSpPr>
            <p:grpSpPr>
              <a:xfrm>
                <a:off x="3608954" y="4174130"/>
                <a:ext cx="412768" cy="153563"/>
                <a:chOff x="5715072" y="2542232"/>
                <a:chExt cx="182880" cy="365760"/>
              </a:xfrm>
            </p:grpSpPr>
            <p:sp>
              <p:nvSpPr>
                <p:cNvPr id="27" name="Line 71"/>
                <p:cNvSpPr>
                  <a:spLocks noChangeShapeType="1"/>
                </p:cNvSpPr>
                <p:nvPr/>
              </p:nvSpPr>
              <p:spPr bwMode="auto">
                <a:xfrm>
                  <a:off x="5806440" y="2542232"/>
                  <a:ext cx="144" cy="36576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28" name="Line 71"/>
                <p:cNvSpPr>
                  <a:spLocks noChangeShapeType="1"/>
                </p:cNvSpPr>
                <p:nvPr/>
              </p:nvSpPr>
              <p:spPr bwMode="auto">
                <a:xfrm rot="5400000">
                  <a:off x="5806440" y="2452802"/>
                  <a:ext cx="144" cy="18288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grpSp>
          <p:grpSp>
            <p:nvGrpSpPr>
              <p:cNvPr id="7" name="Group 71"/>
              <p:cNvGrpSpPr/>
              <p:nvPr/>
            </p:nvGrpSpPr>
            <p:grpSpPr>
              <a:xfrm>
                <a:off x="5020157" y="3810132"/>
                <a:ext cx="412768" cy="308729"/>
                <a:chOff x="5715072" y="2542232"/>
                <a:chExt cx="182880" cy="365760"/>
              </a:xfrm>
            </p:grpSpPr>
            <p:sp>
              <p:nvSpPr>
                <p:cNvPr id="25" name="Line 71"/>
                <p:cNvSpPr>
                  <a:spLocks noChangeShapeType="1"/>
                </p:cNvSpPr>
                <p:nvPr/>
              </p:nvSpPr>
              <p:spPr bwMode="auto">
                <a:xfrm>
                  <a:off x="5806440" y="2542232"/>
                  <a:ext cx="144" cy="36576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26" name="Line 71"/>
                <p:cNvSpPr>
                  <a:spLocks noChangeShapeType="1"/>
                </p:cNvSpPr>
                <p:nvPr/>
              </p:nvSpPr>
              <p:spPr bwMode="auto">
                <a:xfrm rot="5400000">
                  <a:off x="5806440" y="2452802"/>
                  <a:ext cx="144" cy="18288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grpSp>
        </p:grpSp>
        <p:grpSp>
          <p:nvGrpSpPr>
            <p:cNvPr id="8" name="Group 71"/>
            <p:cNvGrpSpPr/>
            <p:nvPr/>
          </p:nvGrpSpPr>
          <p:grpSpPr>
            <a:xfrm>
              <a:off x="6431361" y="3237772"/>
              <a:ext cx="412768" cy="308729"/>
              <a:chOff x="5715072" y="2542232"/>
              <a:chExt cx="182880" cy="365760"/>
            </a:xfrm>
          </p:grpSpPr>
          <p:sp>
            <p:nvSpPr>
              <p:cNvPr id="61" name="Line 71"/>
              <p:cNvSpPr>
                <a:spLocks noChangeShapeType="1"/>
              </p:cNvSpPr>
              <p:nvPr/>
            </p:nvSpPr>
            <p:spPr bwMode="auto">
              <a:xfrm>
                <a:off x="5806440" y="2542232"/>
                <a:ext cx="144" cy="36576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62" name="Line 71"/>
              <p:cNvSpPr>
                <a:spLocks noChangeShapeType="1"/>
              </p:cNvSpPr>
              <p:nvPr/>
            </p:nvSpPr>
            <p:spPr bwMode="auto">
              <a:xfrm rot="5400000">
                <a:off x="5806440" y="2452802"/>
                <a:ext cx="144" cy="18288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grpSp>
      </p:grpSp>
      <p:sp>
        <p:nvSpPr>
          <p:cNvPr id="6" name="Title 5"/>
          <p:cNvSpPr>
            <a:spLocks noGrp="1"/>
          </p:cNvSpPr>
          <p:nvPr>
            <p:ph type="title"/>
          </p:nvPr>
        </p:nvSpPr>
        <p:spPr/>
        <p:txBody>
          <a:bodyPr/>
          <a:lstStyle/>
          <a:p>
            <a:pPr algn="ctr"/>
            <a:r>
              <a:rPr lang="en-US" sz="1800" dirty="0"/>
              <a:t>Pre-clinical Experience Results: Treatment with CD34+ Cells Increases Myocardial Capillary Density</a:t>
            </a:r>
          </a:p>
        </p:txBody>
      </p:sp>
      <p:sp>
        <p:nvSpPr>
          <p:cNvPr id="31" name="Text Box 48"/>
          <p:cNvSpPr txBox="1">
            <a:spLocks noChangeArrowheads="1"/>
          </p:cNvSpPr>
          <p:nvPr/>
        </p:nvSpPr>
        <p:spPr bwMode="auto">
          <a:xfrm rot="16200000">
            <a:off x="878869" y="2776638"/>
            <a:ext cx="2426319" cy="220079"/>
          </a:xfrm>
          <a:prstGeom prst="rect">
            <a:avLst/>
          </a:prstGeom>
          <a:noFill/>
          <a:ln w="9525">
            <a:noFill/>
            <a:miter lim="800000"/>
            <a:headEnd/>
            <a:tailEnd/>
          </a:ln>
          <a:effectLst/>
        </p:spPr>
        <p:txBody>
          <a:bodyPr wrap="square" lIns="0" tIns="0" rIns="0" bIns="0" anchor="b" anchorCtr="0">
            <a:noAutofit/>
          </a:bodyPr>
          <a:lstStyle/>
          <a:p>
            <a:pPr algn="ctr"/>
            <a:r>
              <a:rPr lang="en-US" sz="1500" dirty="0">
                <a:solidFill>
                  <a:srgbClr val="000000"/>
                </a:solidFill>
                <a:latin typeface="Calibri" pitchFamily="34" charset="0"/>
                <a:sym typeface="Symbol"/>
              </a:rPr>
              <a:t>Capillaries/mm</a:t>
            </a:r>
            <a:r>
              <a:rPr lang="en-US" sz="1500" baseline="30000" dirty="0">
                <a:solidFill>
                  <a:srgbClr val="000000"/>
                </a:solidFill>
                <a:latin typeface="Calibri" pitchFamily="34" charset="0"/>
                <a:sym typeface="Symbol"/>
              </a:rPr>
              <a:t>2</a:t>
            </a:r>
            <a:endParaRPr lang="en-US" sz="1500" baseline="30000" dirty="0">
              <a:solidFill>
                <a:srgbClr val="000000"/>
              </a:solidFill>
              <a:latin typeface="Calibri" pitchFamily="34" charset="0"/>
            </a:endParaRPr>
          </a:p>
        </p:txBody>
      </p:sp>
      <p:sp>
        <p:nvSpPr>
          <p:cNvPr id="32" name="Rectangle 104"/>
          <p:cNvSpPr>
            <a:spLocks noChangeArrowheads="1"/>
          </p:cNvSpPr>
          <p:nvPr/>
        </p:nvSpPr>
        <p:spPr bwMode="auto">
          <a:xfrm>
            <a:off x="4162586" y="2319545"/>
            <a:ext cx="127363" cy="240030"/>
          </a:xfrm>
          <a:prstGeom prst="rect">
            <a:avLst/>
          </a:prstGeom>
          <a:noFill/>
          <a:ln w="9525">
            <a:noFill/>
            <a:miter lim="800000"/>
            <a:headEnd/>
            <a:tailEnd/>
          </a:ln>
        </p:spPr>
        <p:txBody>
          <a:bodyPr wrap="none" lIns="0" tIns="0" rIns="0" bIns="0">
            <a:noAutofit/>
          </a:bodyPr>
          <a:lstStyle/>
          <a:p>
            <a:r>
              <a:rPr lang="fr-FR" sz="1500" i="1" dirty="0">
                <a:solidFill>
                  <a:srgbClr val="000000"/>
                </a:solidFill>
                <a:latin typeface="Calibri" pitchFamily="34" charset="0"/>
              </a:rPr>
              <a:t>P</a:t>
            </a:r>
            <a:r>
              <a:rPr lang="fr-FR" sz="1500" dirty="0">
                <a:solidFill>
                  <a:srgbClr val="000000"/>
                </a:solidFill>
                <a:latin typeface="Calibri" pitchFamily="34" charset="0"/>
              </a:rPr>
              <a:t>&lt;0.01</a:t>
            </a:r>
            <a:endParaRPr lang="en-US" sz="1500" dirty="0">
              <a:solidFill>
                <a:srgbClr val="000000"/>
              </a:solidFill>
              <a:latin typeface="Calibri" pitchFamily="34" charset="0"/>
            </a:endParaRPr>
          </a:p>
        </p:txBody>
      </p:sp>
      <p:sp>
        <p:nvSpPr>
          <p:cNvPr id="34" name="Rectangle 61"/>
          <p:cNvSpPr>
            <a:spLocks noChangeArrowheads="1"/>
          </p:cNvSpPr>
          <p:nvPr/>
        </p:nvSpPr>
        <p:spPr bwMode="auto">
          <a:xfrm>
            <a:off x="3933476" y="3326788"/>
            <a:ext cx="726812" cy="749063"/>
          </a:xfrm>
          <a:prstGeom prst="rect">
            <a:avLst/>
          </a:prstGeom>
          <a:solidFill>
            <a:schemeClr val="accent2">
              <a:lumMod val="60000"/>
              <a:lumOff val="40000"/>
            </a:schemeClr>
          </a:solidFill>
          <a:ln w="19050" cmpd="sng">
            <a:solidFill>
              <a:srgbClr val="002D81"/>
            </a:solid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01600" h="38100"/>
          </a:sp3d>
        </p:spPr>
        <p:txBody>
          <a:bodyPr/>
          <a:lstStyle/>
          <a:p>
            <a:endParaRPr lang="en-US" sz="1500" dirty="0">
              <a:solidFill>
                <a:srgbClr val="000000"/>
              </a:solidFill>
              <a:latin typeface="Calibri" pitchFamily="34" charset="0"/>
            </a:endParaRPr>
          </a:p>
        </p:txBody>
      </p:sp>
      <p:sp>
        <p:nvSpPr>
          <p:cNvPr id="35" name="Rectangle 66"/>
          <p:cNvSpPr>
            <a:spLocks noChangeArrowheads="1"/>
          </p:cNvSpPr>
          <p:nvPr/>
        </p:nvSpPr>
        <p:spPr bwMode="invGray">
          <a:xfrm>
            <a:off x="2859587" y="3305848"/>
            <a:ext cx="745396" cy="770003"/>
          </a:xfrm>
          <a:prstGeom prst="rect">
            <a:avLst/>
          </a:prstGeom>
          <a:solidFill>
            <a:schemeClr val="bg2"/>
          </a:solidFill>
          <a:ln w="19050" cmpd="sng">
            <a:solidFill>
              <a:srgbClr val="002D81"/>
            </a:solidFill>
            <a:miter lim="800000"/>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01600" h="38100"/>
          </a:sp3d>
        </p:spPr>
        <p:txBody>
          <a:bodyPr/>
          <a:lstStyle/>
          <a:p>
            <a:endParaRPr lang="en-US" sz="1500" dirty="0">
              <a:solidFill>
                <a:srgbClr val="000000"/>
              </a:solidFill>
              <a:latin typeface="Calibri" pitchFamily="34" charset="0"/>
            </a:endParaRPr>
          </a:p>
        </p:txBody>
      </p:sp>
      <p:sp>
        <p:nvSpPr>
          <p:cNvPr id="36" name="Rectangle 61"/>
          <p:cNvSpPr>
            <a:spLocks noChangeArrowheads="1"/>
          </p:cNvSpPr>
          <p:nvPr/>
        </p:nvSpPr>
        <p:spPr bwMode="auto">
          <a:xfrm>
            <a:off x="4988782" y="3085972"/>
            <a:ext cx="726812" cy="989879"/>
          </a:xfrm>
          <a:prstGeom prst="rect">
            <a:avLst/>
          </a:prstGeom>
          <a:solidFill>
            <a:srgbClr val="660066"/>
          </a:solidFill>
          <a:ln w="19050" cmpd="sng">
            <a:solidFill>
              <a:srgbClr val="002D8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38100"/>
          </a:sp3d>
        </p:spPr>
        <p:txBody>
          <a:bodyPr/>
          <a:lstStyle/>
          <a:p>
            <a:endParaRPr lang="en-US" sz="1500" dirty="0">
              <a:solidFill>
                <a:srgbClr val="000000"/>
              </a:solidFill>
              <a:latin typeface="Calibri" pitchFamily="34" charset="0"/>
            </a:endParaRPr>
          </a:p>
        </p:txBody>
      </p:sp>
      <p:sp>
        <p:nvSpPr>
          <p:cNvPr id="37" name="Rectangle 36"/>
          <p:cNvSpPr/>
          <p:nvPr/>
        </p:nvSpPr>
        <p:spPr>
          <a:xfrm>
            <a:off x="2686050" y="1371601"/>
            <a:ext cx="4333010" cy="223907"/>
          </a:xfrm>
          <a:prstGeom prst="rect">
            <a:avLst/>
          </a:prstGeom>
        </p:spPr>
        <p:txBody>
          <a:bodyPr wrap="square" lIns="0" tIns="0" rIns="0" bIns="0">
            <a:spAutoFit/>
          </a:bodyPr>
          <a:lstStyle/>
          <a:p>
            <a:pPr>
              <a:lnSpc>
                <a:spcPct val="97000"/>
              </a:lnSpc>
              <a:buClr>
                <a:srgbClr val="000000"/>
              </a:buClr>
              <a:buSzPct val="100000"/>
              <a:buFont typeface="Times New Roman" charset="0"/>
              <a:buNone/>
            </a:pPr>
            <a:r>
              <a:rPr lang="en-GB" sz="1500" dirty="0">
                <a:solidFill>
                  <a:srgbClr val="000000"/>
                </a:solidFill>
                <a:latin typeface="Calibri" pitchFamily="34" charset="0"/>
              </a:rPr>
              <a:t>Capillary Density</a:t>
            </a:r>
          </a:p>
        </p:txBody>
      </p:sp>
      <p:sp>
        <p:nvSpPr>
          <p:cNvPr id="45" name="Rectangle 102"/>
          <p:cNvSpPr>
            <a:spLocks noChangeArrowheads="1"/>
          </p:cNvSpPr>
          <p:nvPr/>
        </p:nvSpPr>
        <p:spPr bwMode="auto">
          <a:xfrm>
            <a:off x="2804037" y="4366423"/>
            <a:ext cx="935714" cy="233939"/>
          </a:xfrm>
          <a:prstGeom prst="rect">
            <a:avLst/>
          </a:prstGeom>
          <a:noFill/>
          <a:ln w="9525">
            <a:noFill/>
            <a:miter lim="800000"/>
            <a:headEnd/>
            <a:tailEnd/>
          </a:ln>
        </p:spPr>
        <p:txBody>
          <a:bodyPr wrap="none" lIns="0" tIns="0" rIns="0" bIns="0" anchor="b" anchorCtr="0">
            <a:noAutofit/>
          </a:bodyPr>
          <a:lstStyle/>
          <a:p>
            <a:pPr algn="ctr"/>
            <a:r>
              <a:rPr lang="en-US" sz="1500" dirty="0">
                <a:solidFill>
                  <a:srgbClr val="000000"/>
                </a:solidFill>
                <a:latin typeface="Calibri" pitchFamily="34" charset="0"/>
              </a:rPr>
              <a:t>PBS </a:t>
            </a:r>
            <a:br>
              <a:rPr lang="en-US" sz="1500" dirty="0">
                <a:solidFill>
                  <a:srgbClr val="000000"/>
                </a:solidFill>
                <a:latin typeface="Calibri" pitchFamily="34" charset="0"/>
              </a:rPr>
            </a:br>
            <a:r>
              <a:rPr lang="en-US" sz="1500" dirty="0">
                <a:solidFill>
                  <a:srgbClr val="000000"/>
                </a:solidFill>
                <a:latin typeface="Calibri" pitchFamily="34" charset="0"/>
              </a:rPr>
              <a:t>(n=8)</a:t>
            </a:r>
          </a:p>
        </p:txBody>
      </p:sp>
      <p:sp>
        <p:nvSpPr>
          <p:cNvPr id="46" name="Rectangle 104"/>
          <p:cNvSpPr>
            <a:spLocks noChangeArrowheads="1"/>
          </p:cNvSpPr>
          <p:nvPr/>
        </p:nvSpPr>
        <p:spPr bwMode="auto">
          <a:xfrm>
            <a:off x="3826490" y="4344893"/>
            <a:ext cx="968187" cy="276999"/>
          </a:xfrm>
          <a:prstGeom prst="rect">
            <a:avLst/>
          </a:prstGeom>
          <a:noFill/>
          <a:ln w="9525">
            <a:noFill/>
            <a:miter lim="800000"/>
            <a:headEnd/>
            <a:tailEnd/>
          </a:ln>
        </p:spPr>
        <p:txBody>
          <a:bodyPr wrap="none" lIns="0" tIns="0" rIns="0" bIns="0" anchor="b" anchorCtr="0">
            <a:noAutofit/>
          </a:bodyPr>
          <a:lstStyle/>
          <a:p>
            <a:pPr algn="ctr"/>
            <a:r>
              <a:rPr lang="en-US" sz="1500" dirty="0">
                <a:solidFill>
                  <a:srgbClr val="000000"/>
                </a:solidFill>
                <a:latin typeface="Calibri" pitchFamily="34" charset="0"/>
              </a:rPr>
              <a:t>Low MNC</a:t>
            </a:r>
            <a:br>
              <a:rPr lang="en-US" sz="1500" dirty="0">
                <a:solidFill>
                  <a:srgbClr val="000000"/>
                </a:solidFill>
                <a:latin typeface="Calibri" pitchFamily="34" charset="0"/>
              </a:rPr>
            </a:br>
            <a:r>
              <a:rPr lang="en-US" sz="1500" dirty="0">
                <a:solidFill>
                  <a:srgbClr val="000000"/>
                </a:solidFill>
                <a:latin typeface="Calibri" pitchFamily="34" charset="0"/>
              </a:rPr>
              <a:t>(n=8)</a:t>
            </a:r>
          </a:p>
        </p:txBody>
      </p:sp>
      <p:sp>
        <p:nvSpPr>
          <p:cNvPr id="47" name="Rectangle 106"/>
          <p:cNvSpPr>
            <a:spLocks noChangeArrowheads="1"/>
          </p:cNvSpPr>
          <p:nvPr/>
        </p:nvSpPr>
        <p:spPr bwMode="auto">
          <a:xfrm>
            <a:off x="4895446" y="4344893"/>
            <a:ext cx="962426" cy="276999"/>
          </a:xfrm>
          <a:prstGeom prst="rect">
            <a:avLst/>
          </a:prstGeom>
          <a:noFill/>
          <a:ln w="9525">
            <a:noFill/>
            <a:miter lim="800000"/>
            <a:headEnd/>
            <a:tailEnd/>
          </a:ln>
        </p:spPr>
        <p:txBody>
          <a:bodyPr wrap="none" lIns="0" tIns="0" rIns="0" bIns="0" anchor="b" anchorCtr="0">
            <a:noAutofit/>
          </a:bodyPr>
          <a:lstStyle/>
          <a:p>
            <a:pPr algn="ctr"/>
            <a:r>
              <a:rPr lang="en-US" sz="1500" dirty="0">
                <a:solidFill>
                  <a:srgbClr val="000000"/>
                </a:solidFill>
                <a:latin typeface="Calibri" pitchFamily="34" charset="0"/>
              </a:rPr>
              <a:t>High MNC</a:t>
            </a:r>
            <a:br>
              <a:rPr lang="en-US" sz="1500" dirty="0">
                <a:solidFill>
                  <a:srgbClr val="000000"/>
                </a:solidFill>
                <a:latin typeface="Calibri" pitchFamily="34" charset="0"/>
              </a:rPr>
            </a:br>
            <a:r>
              <a:rPr lang="en-US" sz="1500" dirty="0">
                <a:solidFill>
                  <a:srgbClr val="000000"/>
                </a:solidFill>
                <a:latin typeface="Calibri" pitchFamily="34" charset="0"/>
              </a:rPr>
              <a:t>(n=11)</a:t>
            </a:r>
          </a:p>
        </p:txBody>
      </p:sp>
      <p:grpSp>
        <p:nvGrpSpPr>
          <p:cNvPr id="11" name="Group 87"/>
          <p:cNvGrpSpPr/>
          <p:nvPr/>
        </p:nvGrpSpPr>
        <p:grpSpPr>
          <a:xfrm>
            <a:off x="2219477" y="1578909"/>
            <a:ext cx="490276" cy="2612166"/>
            <a:chOff x="1053725" y="1892487"/>
            <a:chExt cx="653701" cy="3482888"/>
          </a:xfrm>
        </p:grpSpPr>
        <p:grpSp>
          <p:nvGrpSpPr>
            <p:cNvPr id="12" name="Group 86"/>
            <p:cNvGrpSpPr/>
            <p:nvPr/>
          </p:nvGrpSpPr>
          <p:grpSpPr>
            <a:xfrm>
              <a:off x="1053725" y="1892487"/>
              <a:ext cx="521510" cy="2424518"/>
              <a:chOff x="1053725" y="1892487"/>
              <a:chExt cx="521510" cy="2424518"/>
            </a:xfrm>
          </p:grpSpPr>
          <p:sp>
            <p:nvSpPr>
              <p:cNvPr id="40" name="Rectangle 92"/>
              <p:cNvSpPr>
                <a:spLocks noChangeArrowheads="1"/>
              </p:cNvSpPr>
              <p:nvPr/>
            </p:nvSpPr>
            <p:spPr bwMode="auto">
              <a:xfrm>
                <a:off x="1184102" y="4009229"/>
                <a:ext cx="391133" cy="307776"/>
              </a:xfrm>
              <a:prstGeom prst="rect">
                <a:avLst/>
              </a:prstGeom>
              <a:noFill/>
              <a:ln w="9525">
                <a:noFill/>
                <a:miter lim="800000"/>
                <a:headEnd/>
                <a:tailEnd/>
              </a:ln>
            </p:spPr>
            <p:txBody>
              <a:bodyPr wrap="none" lIns="0" tIns="0" rIns="0" bIns="0">
                <a:spAutoFit/>
              </a:bodyPr>
              <a:lstStyle/>
              <a:p>
                <a:pPr algn="r"/>
                <a:r>
                  <a:rPr lang="en-US" sz="1500" dirty="0">
                    <a:solidFill>
                      <a:srgbClr val="000000"/>
                    </a:solidFill>
                    <a:latin typeface="Calibri" pitchFamily="34" charset="0"/>
                  </a:rPr>
                  <a:t>400</a:t>
                </a:r>
              </a:p>
            </p:txBody>
          </p:sp>
          <p:sp>
            <p:nvSpPr>
              <p:cNvPr id="41" name="Rectangle 93"/>
              <p:cNvSpPr>
                <a:spLocks noChangeArrowheads="1"/>
              </p:cNvSpPr>
              <p:nvPr/>
            </p:nvSpPr>
            <p:spPr bwMode="auto">
              <a:xfrm>
                <a:off x="1184102" y="2950857"/>
                <a:ext cx="391133" cy="307776"/>
              </a:xfrm>
              <a:prstGeom prst="rect">
                <a:avLst/>
              </a:prstGeom>
              <a:noFill/>
              <a:ln w="9525">
                <a:noFill/>
                <a:miter lim="800000"/>
                <a:headEnd/>
                <a:tailEnd/>
              </a:ln>
            </p:spPr>
            <p:txBody>
              <a:bodyPr wrap="none" lIns="0" tIns="0" rIns="0" bIns="0">
                <a:spAutoFit/>
              </a:bodyPr>
              <a:lstStyle/>
              <a:p>
                <a:pPr algn="r"/>
                <a:r>
                  <a:rPr lang="en-US" sz="1500" dirty="0">
                    <a:solidFill>
                      <a:srgbClr val="000000"/>
                    </a:solidFill>
                    <a:latin typeface="Calibri" pitchFamily="34" charset="0"/>
                  </a:rPr>
                  <a:t>800</a:t>
                </a:r>
              </a:p>
            </p:txBody>
          </p:sp>
          <p:sp>
            <p:nvSpPr>
              <p:cNvPr id="42" name="Rectangle 99"/>
              <p:cNvSpPr>
                <a:spLocks noChangeArrowheads="1"/>
              </p:cNvSpPr>
              <p:nvPr/>
            </p:nvSpPr>
            <p:spPr bwMode="auto">
              <a:xfrm>
                <a:off x="1053725" y="1892487"/>
                <a:ext cx="521510" cy="307776"/>
              </a:xfrm>
              <a:prstGeom prst="rect">
                <a:avLst/>
              </a:prstGeom>
              <a:noFill/>
              <a:ln w="9525">
                <a:noFill/>
                <a:miter lim="800000"/>
                <a:headEnd/>
                <a:tailEnd/>
              </a:ln>
            </p:spPr>
            <p:txBody>
              <a:bodyPr wrap="none" lIns="0" tIns="0" rIns="0" bIns="0">
                <a:spAutoFit/>
              </a:bodyPr>
              <a:lstStyle/>
              <a:p>
                <a:pPr algn="r"/>
                <a:r>
                  <a:rPr lang="en-US" sz="1500" dirty="0">
                    <a:solidFill>
                      <a:srgbClr val="000000"/>
                    </a:solidFill>
                    <a:latin typeface="Calibri" pitchFamily="34" charset="0"/>
                  </a:rPr>
                  <a:t>1200</a:t>
                </a:r>
              </a:p>
            </p:txBody>
          </p:sp>
        </p:grpSp>
        <p:grpSp>
          <p:nvGrpSpPr>
            <p:cNvPr id="13" name="Group 85"/>
            <p:cNvGrpSpPr/>
            <p:nvPr/>
          </p:nvGrpSpPr>
          <p:grpSpPr>
            <a:xfrm>
              <a:off x="1444856" y="2021105"/>
              <a:ext cx="262570" cy="3354270"/>
              <a:chOff x="1444856" y="2021105"/>
              <a:chExt cx="262570" cy="3354270"/>
            </a:xfrm>
          </p:grpSpPr>
          <p:sp>
            <p:nvSpPr>
              <p:cNvPr id="39" name="Rectangle 91"/>
              <p:cNvSpPr>
                <a:spLocks noChangeArrowheads="1"/>
              </p:cNvSpPr>
              <p:nvPr/>
            </p:nvSpPr>
            <p:spPr bwMode="auto">
              <a:xfrm>
                <a:off x="1444856" y="5067599"/>
                <a:ext cx="130379" cy="307776"/>
              </a:xfrm>
              <a:prstGeom prst="rect">
                <a:avLst/>
              </a:prstGeom>
              <a:noFill/>
              <a:ln w="9525">
                <a:noFill/>
                <a:miter lim="800000"/>
                <a:headEnd/>
                <a:tailEnd/>
              </a:ln>
            </p:spPr>
            <p:txBody>
              <a:bodyPr wrap="none" lIns="0" tIns="0" rIns="0" bIns="0">
                <a:spAutoFit/>
              </a:bodyPr>
              <a:lstStyle/>
              <a:p>
                <a:pPr algn="r"/>
                <a:r>
                  <a:rPr lang="en-US" sz="1500" dirty="0">
                    <a:solidFill>
                      <a:srgbClr val="000000"/>
                    </a:solidFill>
                    <a:latin typeface="Calibri" pitchFamily="34" charset="0"/>
                  </a:rPr>
                  <a:t>0</a:t>
                </a:r>
              </a:p>
            </p:txBody>
          </p:sp>
          <p:sp>
            <p:nvSpPr>
              <p:cNvPr id="51" name="Line 72"/>
              <p:cNvSpPr>
                <a:spLocks noChangeShapeType="1"/>
              </p:cNvSpPr>
              <p:nvPr/>
            </p:nvSpPr>
            <p:spPr bwMode="auto">
              <a:xfrm>
                <a:off x="1640751" y="5215281"/>
                <a:ext cx="65088" cy="1588"/>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52" name="Line 73"/>
              <p:cNvSpPr>
                <a:spLocks noChangeShapeType="1"/>
              </p:cNvSpPr>
              <p:nvPr/>
            </p:nvSpPr>
            <p:spPr bwMode="auto">
              <a:xfrm>
                <a:off x="1640751" y="4153138"/>
                <a:ext cx="65088" cy="1587"/>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53" name="Line 74"/>
              <p:cNvSpPr>
                <a:spLocks noChangeShapeType="1"/>
              </p:cNvSpPr>
              <p:nvPr/>
            </p:nvSpPr>
            <p:spPr bwMode="auto">
              <a:xfrm>
                <a:off x="1640751" y="3090995"/>
                <a:ext cx="65088" cy="1587"/>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54" name="Line 80"/>
              <p:cNvSpPr>
                <a:spLocks noChangeShapeType="1"/>
              </p:cNvSpPr>
              <p:nvPr/>
            </p:nvSpPr>
            <p:spPr bwMode="auto">
              <a:xfrm>
                <a:off x="1640751" y="2028851"/>
                <a:ext cx="65088" cy="1588"/>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55" name="Line 71"/>
              <p:cNvSpPr>
                <a:spLocks noChangeShapeType="1"/>
              </p:cNvSpPr>
              <p:nvPr/>
            </p:nvSpPr>
            <p:spPr bwMode="auto">
              <a:xfrm>
                <a:off x="1707282" y="2021105"/>
                <a:ext cx="144" cy="3200400"/>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grpSp>
      </p:grpSp>
      <p:sp>
        <p:nvSpPr>
          <p:cNvPr id="50" name="Line 83"/>
          <p:cNvSpPr>
            <a:spLocks noChangeShapeType="1"/>
          </p:cNvSpPr>
          <p:nvPr/>
        </p:nvSpPr>
        <p:spPr bwMode="auto">
          <a:xfrm>
            <a:off x="2708562" y="4072186"/>
            <a:ext cx="4251960" cy="1191"/>
          </a:xfrm>
          <a:prstGeom prst="line">
            <a:avLst/>
          </a:pr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57" name="Line 72"/>
          <p:cNvSpPr>
            <a:spLocks noChangeShapeType="1"/>
          </p:cNvSpPr>
          <p:nvPr/>
        </p:nvSpPr>
        <p:spPr bwMode="auto">
          <a:xfrm rot="16200000">
            <a:off x="3207876" y="4100704"/>
            <a:ext cx="48816" cy="2321"/>
          </a:xfrm>
          <a:prstGeom prst="line">
            <a:avLst/>
          </a:prstGeom>
          <a:noFill/>
          <a:ln w="19050">
            <a:solidFill>
              <a:schemeClr val="bg2">
                <a:lumMod val="75000"/>
              </a:schemeClr>
            </a:solidFill>
            <a:round/>
            <a:headEnd/>
            <a:tailEnd/>
          </a:ln>
        </p:spPr>
        <p:txBody>
          <a:bodyPr/>
          <a:lstStyle/>
          <a:p>
            <a:endParaRPr lang="en-US" dirty="0">
              <a:solidFill>
                <a:srgbClr val="000000"/>
              </a:solidFill>
              <a:latin typeface="Calibri" pitchFamily="34" charset="0"/>
            </a:endParaRPr>
          </a:p>
        </p:txBody>
      </p:sp>
      <p:sp>
        <p:nvSpPr>
          <p:cNvPr id="58" name="Line 72"/>
          <p:cNvSpPr>
            <a:spLocks noChangeShapeType="1"/>
          </p:cNvSpPr>
          <p:nvPr/>
        </p:nvSpPr>
        <p:spPr bwMode="auto">
          <a:xfrm rot="16200000">
            <a:off x="4266278" y="4100704"/>
            <a:ext cx="48816" cy="2321"/>
          </a:xfrm>
          <a:prstGeom prst="line">
            <a:avLst/>
          </a:prstGeom>
          <a:noFill/>
          <a:ln w="19050">
            <a:solidFill>
              <a:schemeClr val="bg2">
                <a:lumMod val="75000"/>
              </a:schemeClr>
            </a:solidFill>
            <a:round/>
            <a:headEnd/>
            <a:tailEnd/>
          </a:ln>
        </p:spPr>
        <p:txBody>
          <a:bodyPr/>
          <a:lstStyle/>
          <a:p>
            <a:endParaRPr lang="en-US" dirty="0">
              <a:solidFill>
                <a:srgbClr val="000000"/>
              </a:solidFill>
              <a:latin typeface="Calibri" pitchFamily="34" charset="0"/>
            </a:endParaRPr>
          </a:p>
        </p:txBody>
      </p:sp>
      <p:sp>
        <p:nvSpPr>
          <p:cNvPr id="59" name="Line 72"/>
          <p:cNvSpPr>
            <a:spLocks noChangeShapeType="1"/>
          </p:cNvSpPr>
          <p:nvPr/>
        </p:nvSpPr>
        <p:spPr bwMode="auto">
          <a:xfrm rot="16200000">
            <a:off x="5324681" y="4100704"/>
            <a:ext cx="48816" cy="2321"/>
          </a:xfrm>
          <a:prstGeom prst="line">
            <a:avLst/>
          </a:prstGeom>
          <a:noFill/>
          <a:ln w="19050">
            <a:solidFill>
              <a:schemeClr val="bg2">
                <a:lumMod val="75000"/>
              </a:schemeClr>
            </a:solidFill>
            <a:round/>
            <a:headEnd/>
            <a:tailEnd/>
          </a:ln>
        </p:spPr>
        <p:txBody>
          <a:bodyPr/>
          <a:lstStyle/>
          <a:p>
            <a:endParaRPr lang="en-US" dirty="0">
              <a:solidFill>
                <a:srgbClr val="000000"/>
              </a:solidFill>
              <a:latin typeface="Calibri" pitchFamily="34" charset="0"/>
            </a:endParaRPr>
          </a:p>
        </p:txBody>
      </p:sp>
      <p:sp>
        <p:nvSpPr>
          <p:cNvPr id="63" name="Rectangle 61"/>
          <p:cNvSpPr>
            <a:spLocks noChangeArrowheads="1"/>
          </p:cNvSpPr>
          <p:nvPr/>
        </p:nvSpPr>
        <p:spPr bwMode="auto">
          <a:xfrm>
            <a:off x="6044086" y="2661928"/>
            <a:ext cx="726812" cy="1413923"/>
          </a:xfrm>
          <a:prstGeom prst="rect">
            <a:avLst/>
          </a:prstGeom>
          <a:solidFill>
            <a:srgbClr val="003698"/>
          </a:solidFill>
          <a:ln w="19050" cmpd="sng">
            <a:solidFill>
              <a:srgbClr val="002D8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01600" h="38100"/>
          </a:sp3d>
        </p:spPr>
        <p:txBody>
          <a:bodyPr/>
          <a:lstStyle/>
          <a:p>
            <a:endParaRPr lang="en-US" sz="1500" dirty="0">
              <a:solidFill>
                <a:srgbClr val="000000"/>
              </a:solidFill>
              <a:latin typeface="Calibri" pitchFamily="34" charset="0"/>
            </a:endParaRPr>
          </a:p>
        </p:txBody>
      </p:sp>
      <p:sp>
        <p:nvSpPr>
          <p:cNvPr id="64" name="Rectangle 106"/>
          <p:cNvSpPr>
            <a:spLocks noChangeArrowheads="1"/>
          </p:cNvSpPr>
          <p:nvPr/>
        </p:nvSpPr>
        <p:spPr bwMode="auto">
          <a:xfrm>
            <a:off x="5988439" y="4344893"/>
            <a:ext cx="962426" cy="276999"/>
          </a:xfrm>
          <a:prstGeom prst="rect">
            <a:avLst/>
          </a:prstGeom>
          <a:noFill/>
          <a:ln w="9525">
            <a:noFill/>
            <a:miter lim="800000"/>
            <a:headEnd/>
            <a:tailEnd/>
          </a:ln>
        </p:spPr>
        <p:txBody>
          <a:bodyPr wrap="none" lIns="0" tIns="0" rIns="0" bIns="0" anchor="b" anchorCtr="0">
            <a:noAutofit/>
          </a:bodyPr>
          <a:lstStyle/>
          <a:p>
            <a:pPr algn="ctr"/>
            <a:r>
              <a:rPr lang="en-US" sz="1500" dirty="0">
                <a:solidFill>
                  <a:srgbClr val="000000"/>
                </a:solidFill>
                <a:latin typeface="Calibri" pitchFamily="34" charset="0"/>
              </a:rPr>
              <a:t>CD34+</a:t>
            </a:r>
            <a:br>
              <a:rPr lang="en-US" sz="1500" dirty="0">
                <a:solidFill>
                  <a:srgbClr val="000000"/>
                </a:solidFill>
                <a:latin typeface="Calibri" pitchFamily="34" charset="0"/>
              </a:rPr>
            </a:br>
            <a:r>
              <a:rPr lang="en-US" sz="1500" dirty="0">
                <a:solidFill>
                  <a:srgbClr val="000000"/>
                </a:solidFill>
                <a:latin typeface="Calibri" pitchFamily="34" charset="0"/>
              </a:rPr>
              <a:t>(n=10)</a:t>
            </a:r>
          </a:p>
        </p:txBody>
      </p:sp>
      <p:sp>
        <p:nvSpPr>
          <p:cNvPr id="65" name="Line 72"/>
          <p:cNvSpPr>
            <a:spLocks noChangeShapeType="1"/>
          </p:cNvSpPr>
          <p:nvPr/>
        </p:nvSpPr>
        <p:spPr bwMode="auto">
          <a:xfrm rot="16200000">
            <a:off x="6383084" y="4100704"/>
            <a:ext cx="48816" cy="2321"/>
          </a:xfrm>
          <a:prstGeom prst="line">
            <a:avLst/>
          </a:prstGeom>
          <a:noFill/>
          <a:ln w="19050">
            <a:solidFill>
              <a:schemeClr val="bg2">
                <a:lumMod val="75000"/>
              </a:schemeClr>
            </a:solidFill>
            <a:round/>
            <a:headEnd/>
            <a:tailEnd/>
          </a:ln>
        </p:spPr>
        <p:txBody>
          <a:bodyPr/>
          <a:lstStyle/>
          <a:p>
            <a:endParaRPr lang="en-US" dirty="0">
              <a:solidFill>
                <a:srgbClr val="000000"/>
              </a:solidFill>
              <a:latin typeface="Calibri" pitchFamily="34" charset="0"/>
            </a:endParaRPr>
          </a:p>
        </p:txBody>
      </p:sp>
      <p:sp>
        <p:nvSpPr>
          <p:cNvPr id="70" name="Line 83"/>
          <p:cNvSpPr>
            <a:spLocks noChangeShapeType="1"/>
          </p:cNvSpPr>
          <p:nvPr/>
        </p:nvSpPr>
        <p:spPr bwMode="auto">
          <a:xfrm>
            <a:off x="3187862" y="1757806"/>
            <a:ext cx="3228740" cy="115048"/>
          </a:xfrm>
          <a:custGeom>
            <a:avLst/>
            <a:gdLst>
              <a:gd name="connsiteX0" fmla="*/ 0 w 10000"/>
              <a:gd name="connsiteY0" fmla="*/ 0 h 10000"/>
              <a:gd name="connsiteX1" fmla="*/ 10000 w 10000"/>
              <a:gd name="connsiteY1" fmla="*/ 10000 h 10000"/>
              <a:gd name="connsiteX0" fmla="*/ 0 w 10000"/>
              <a:gd name="connsiteY0" fmla="*/ 21587 h 31587"/>
              <a:gd name="connsiteX1" fmla="*/ 164 w 10000"/>
              <a:gd name="connsiteY1" fmla="*/ 0 h 31587"/>
              <a:gd name="connsiteX2" fmla="*/ 10000 w 10000"/>
              <a:gd name="connsiteY2" fmla="*/ 31587 h 31587"/>
              <a:gd name="connsiteX0" fmla="*/ 0 w 11427"/>
              <a:gd name="connsiteY0" fmla="*/ 21587 h 59081"/>
              <a:gd name="connsiteX1" fmla="*/ 164 w 11427"/>
              <a:gd name="connsiteY1" fmla="*/ 0 h 59081"/>
              <a:gd name="connsiteX2" fmla="*/ 9788 w 11427"/>
              <a:gd name="connsiteY2" fmla="*/ 53816 h 59081"/>
              <a:gd name="connsiteX3" fmla="*/ 10000 w 11427"/>
              <a:gd name="connsiteY3" fmla="*/ 31587 h 59081"/>
              <a:gd name="connsiteX0" fmla="*/ 0 w 11434"/>
              <a:gd name="connsiteY0" fmla="*/ 877959 h 877959"/>
              <a:gd name="connsiteX1" fmla="*/ 171 w 11434"/>
              <a:gd name="connsiteY1" fmla="*/ 0 h 877959"/>
              <a:gd name="connsiteX2" fmla="*/ 9795 w 11434"/>
              <a:gd name="connsiteY2" fmla="*/ 53816 h 877959"/>
              <a:gd name="connsiteX3" fmla="*/ 10007 w 11434"/>
              <a:gd name="connsiteY3" fmla="*/ 31587 h 877959"/>
              <a:gd name="connsiteX0" fmla="*/ 55 w 11518"/>
              <a:gd name="connsiteY0" fmla="*/ 851051 h 851051"/>
              <a:gd name="connsiteX1" fmla="*/ 55 w 11518"/>
              <a:gd name="connsiteY1" fmla="*/ 0 h 851051"/>
              <a:gd name="connsiteX2" fmla="*/ 9850 w 11518"/>
              <a:gd name="connsiteY2" fmla="*/ 26908 h 851051"/>
              <a:gd name="connsiteX3" fmla="*/ 10062 w 11518"/>
              <a:gd name="connsiteY3" fmla="*/ 4679 h 851051"/>
              <a:gd name="connsiteX0" fmla="*/ 0 w 11463"/>
              <a:gd name="connsiteY0" fmla="*/ 851051 h 851051"/>
              <a:gd name="connsiteX1" fmla="*/ 0 w 11463"/>
              <a:gd name="connsiteY1" fmla="*/ 0 h 851051"/>
              <a:gd name="connsiteX2" fmla="*/ 9795 w 11463"/>
              <a:gd name="connsiteY2" fmla="*/ 26908 h 851051"/>
              <a:gd name="connsiteX3" fmla="*/ 10007 w 11463"/>
              <a:gd name="connsiteY3" fmla="*/ 4679 h 851051"/>
              <a:gd name="connsiteX0" fmla="*/ 0 w 11464"/>
              <a:gd name="connsiteY0" fmla="*/ 965982 h 969679"/>
              <a:gd name="connsiteX1" fmla="*/ 0 w 11464"/>
              <a:gd name="connsiteY1" fmla="*/ 114931 h 969679"/>
              <a:gd name="connsiteX2" fmla="*/ 9795 w 11464"/>
              <a:gd name="connsiteY2" fmla="*/ 141839 h 969679"/>
              <a:gd name="connsiteX3" fmla="*/ 10017 w 11464"/>
              <a:gd name="connsiteY3" fmla="*/ 965976 h 969679"/>
              <a:gd name="connsiteX0" fmla="*/ 0 w 10017"/>
              <a:gd name="connsiteY0" fmla="*/ 965982 h 965983"/>
              <a:gd name="connsiteX1" fmla="*/ 0 w 10017"/>
              <a:gd name="connsiteY1" fmla="*/ 114931 h 965983"/>
              <a:gd name="connsiteX2" fmla="*/ 9795 w 10017"/>
              <a:gd name="connsiteY2" fmla="*/ 141839 h 965983"/>
              <a:gd name="connsiteX3" fmla="*/ 10017 w 10017"/>
              <a:gd name="connsiteY3" fmla="*/ 965976 h 965983"/>
              <a:gd name="connsiteX0" fmla="*/ 0 w 10017"/>
              <a:gd name="connsiteY0" fmla="*/ 965982 h 965983"/>
              <a:gd name="connsiteX1" fmla="*/ 0 w 10017"/>
              <a:gd name="connsiteY1" fmla="*/ 114931 h 965983"/>
              <a:gd name="connsiteX2" fmla="*/ 10017 w 10017"/>
              <a:gd name="connsiteY2" fmla="*/ 141840 h 965983"/>
              <a:gd name="connsiteX3" fmla="*/ 10017 w 10017"/>
              <a:gd name="connsiteY3" fmla="*/ 965976 h 965983"/>
            </a:gdLst>
            <a:ahLst/>
            <a:cxnLst>
              <a:cxn ang="0">
                <a:pos x="connsiteX0" y="connsiteY0"/>
              </a:cxn>
              <a:cxn ang="0">
                <a:pos x="connsiteX1" y="connsiteY1"/>
              </a:cxn>
              <a:cxn ang="0">
                <a:pos x="connsiteX2" y="connsiteY2"/>
              </a:cxn>
              <a:cxn ang="0">
                <a:pos x="connsiteX3" y="connsiteY3"/>
              </a:cxn>
            </a:cxnLst>
            <a:rect l="l" t="t" r="r" b="b"/>
            <a:pathLst>
              <a:path w="10017" h="965983">
                <a:moveTo>
                  <a:pt x="0" y="965982"/>
                </a:moveTo>
                <a:lnTo>
                  <a:pt x="0" y="114931"/>
                </a:lnTo>
                <a:cubicBezTo>
                  <a:pt x="1631" y="120303"/>
                  <a:pt x="8348" y="-1"/>
                  <a:pt x="10017" y="141840"/>
                </a:cubicBezTo>
                <a:lnTo>
                  <a:pt x="10017" y="965976"/>
                </a:lnTo>
              </a:path>
            </a:pathLst>
          </a:cu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74" name="Line 83"/>
          <p:cNvSpPr>
            <a:spLocks noChangeShapeType="1"/>
          </p:cNvSpPr>
          <p:nvPr/>
        </p:nvSpPr>
        <p:spPr bwMode="auto">
          <a:xfrm>
            <a:off x="4298495" y="2051300"/>
            <a:ext cx="2118299" cy="114447"/>
          </a:xfrm>
          <a:custGeom>
            <a:avLst/>
            <a:gdLst>
              <a:gd name="connsiteX0" fmla="*/ 0 w 10000"/>
              <a:gd name="connsiteY0" fmla="*/ 0 h 10000"/>
              <a:gd name="connsiteX1" fmla="*/ 10000 w 10000"/>
              <a:gd name="connsiteY1" fmla="*/ 10000 h 10000"/>
              <a:gd name="connsiteX0" fmla="*/ 0 w 10000"/>
              <a:gd name="connsiteY0" fmla="*/ 1089 h 11089"/>
              <a:gd name="connsiteX1" fmla="*/ 426 w 10000"/>
              <a:gd name="connsiteY1" fmla="*/ 0 h 11089"/>
              <a:gd name="connsiteX2" fmla="*/ 10000 w 10000"/>
              <a:gd name="connsiteY2" fmla="*/ 11089 h 11089"/>
              <a:gd name="connsiteX0" fmla="*/ 0 w 10620"/>
              <a:gd name="connsiteY0" fmla="*/ 2934 h 12934"/>
              <a:gd name="connsiteX1" fmla="*/ 426 w 10620"/>
              <a:gd name="connsiteY1" fmla="*/ 1845 h 12934"/>
              <a:gd name="connsiteX2" fmla="*/ 9024 w 10620"/>
              <a:gd name="connsiteY2" fmla="*/ 1851 h 12934"/>
              <a:gd name="connsiteX3" fmla="*/ 10000 w 10620"/>
              <a:gd name="connsiteY3" fmla="*/ 12934 h 12934"/>
              <a:gd name="connsiteX0" fmla="*/ 0 w 10663"/>
              <a:gd name="connsiteY0" fmla="*/ 122274 h 848323"/>
              <a:gd name="connsiteX1" fmla="*/ 426 w 10663"/>
              <a:gd name="connsiteY1" fmla="*/ 121185 h 848323"/>
              <a:gd name="connsiteX2" fmla="*/ 9024 w 10663"/>
              <a:gd name="connsiteY2" fmla="*/ 121191 h 848323"/>
              <a:gd name="connsiteX3" fmla="*/ 10260 w 10663"/>
              <a:gd name="connsiteY3" fmla="*/ 848323 h 848323"/>
              <a:gd name="connsiteX0" fmla="*/ 0 w 10260"/>
              <a:gd name="connsiteY0" fmla="*/ 122274 h 848323"/>
              <a:gd name="connsiteX1" fmla="*/ 426 w 10260"/>
              <a:gd name="connsiteY1" fmla="*/ 121185 h 848323"/>
              <a:gd name="connsiteX2" fmla="*/ 9024 w 10260"/>
              <a:gd name="connsiteY2" fmla="*/ 121191 h 848323"/>
              <a:gd name="connsiteX3" fmla="*/ 10260 w 10260"/>
              <a:gd name="connsiteY3" fmla="*/ 848323 h 848323"/>
              <a:gd name="connsiteX0" fmla="*/ 0 w 10260"/>
              <a:gd name="connsiteY0" fmla="*/ 234845 h 960894"/>
              <a:gd name="connsiteX1" fmla="*/ 426 w 10260"/>
              <a:gd name="connsiteY1" fmla="*/ 233756 h 960894"/>
              <a:gd name="connsiteX2" fmla="*/ 10260 w 10260"/>
              <a:gd name="connsiteY2" fmla="*/ 121192 h 960894"/>
              <a:gd name="connsiteX3" fmla="*/ 10260 w 10260"/>
              <a:gd name="connsiteY3" fmla="*/ 960894 h 960894"/>
              <a:gd name="connsiteX0" fmla="*/ 0 w 10296"/>
              <a:gd name="connsiteY0" fmla="*/ 960894 h 960894"/>
              <a:gd name="connsiteX1" fmla="*/ 462 w 10296"/>
              <a:gd name="connsiteY1" fmla="*/ 233756 h 960894"/>
              <a:gd name="connsiteX2" fmla="*/ 10296 w 10296"/>
              <a:gd name="connsiteY2" fmla="*/ 121192 h 960894"/>
              <a:gd name="connsiteX3" fmla="*/ 10296 w 10296"/>
              <a:gd name="connsiteY3" fmla="*/ 960894 h 960894"/>
              <a:gd name="connsiteX0" fmla="*/ 0 w 10296"/>
              <a:gd name="connsiteY0" fmla="*/ 960894 h 960894"/>
              <a:gd name="connsiteX1" fmla="*/ 0 w 10296"/>
              <a:gd name="connsiteY1" fmla="*/ 121192 h 960894"/>
              <a:gd name="connsiteX2" fmla="*/ 10296 w 10296"/>
              <a:gd name="connsiteY2" fmla="*/ 121192 h 960894"/>
              <a:gd name="connsiteX3" fmla="*/ 10296 w 10296"/>
              <a:gd name="connsiteY3" fmla="*/ 960894 h 960894"/>
            </a:gdLst>
            <a:ahLst/>
            <a:cxnLst>
              <a:cxn ang="0">
                <a:pos x="connsiteX0" y="connsiteY0"/>
              </a:cxn>
              <a:cxn ang="0">
                <a:pos x="connsiteX1" y="connsiteY1"/>
              </a:cxn>
              <a:cxn ang="0">
                <a:pos x="connsiteX2" y="connsiteY2"/>
              </a:cxn>
              <a:cxn ang="0">
                <a:pos x="connsiteX3" y="connsiteY3"/>
              </a:cxn>
            </a:cxnLst>
            <a:rect l="l" t="t" r="r" b="b"/>
            <a:pathLst>
              <a:path w="10296" h="960894">
                <a:moveTo>
                  <a:pt x="0" y="960894"/>
                </a:moveTo>
                <a:lnTo>
                  <a:pt x="0" y="121192"/>
                </a:lnTo>
                <a:cubicBezTo>
                  <a:pt x="1504" y="121012"/>
                  <a:pt x="8657" y="2"/>
                  <a:pt x="10296" y="121192"/>
                </a:cubicBezTo>
                <a:lnTo>
                  <a:pt x="10296" y="960894"/>
                </a:lnTo>
              </a:path>
            </a:pathLst>
          </a:cu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79" name="Line 83"/>
          <p:cNvSpPr>
            <a:spLocks noChangeShapeType="1"/>
          </p:cNvSpPr>
          <p:nvPr/>
        </p:nvSpPr>
        <p:spPr bwMode="auto">
          <a:xfrm>
            <a:off x="5342688" y="2408632"/>
            <a:ext cx="1074024" cy="85727"/>
          </a:xfrm>
          <a:custGeom>
            <a:avLst/>
            <a:gdLst>
              <a:gd name="connsiteX0" fmla="*/ 0 w 10000"/>
              <a:gd name="connsiteY0" fmla="*/ 0 h 10000"/>
              <a:gd name="connsiteX1" fmla="*/ 10000 w 10000"/>
              <a:gd name="connsiteY1" fmla="*/ 10000 h 10000"/>
              <a:gd name="connsiteX0" fmla="*/ 0 w 10000"/>
              <a:gd name="connsiteY0" fmla="*/ 0 h 15471"/>
              <a:gd name="connsiteX1" fmla="*/ 9289 w 10000"/>
              <a:gd name="connsiteY1" fmla="*/ 15471 h 15471"/>
              <a:gd name="connsiteX2" fmla="*/ 10000 w 10000"/>
              <a:gd name="connsiteY2" fmla="*/ 10000 h 15471"/>
              <a:gd name="connsiteX0" fmla="*/ 0 w 10000"/>
              <a:gd name="connsiteY0" fmla="*/ 0 h 101083"/>
              <a:gd name="connsiteX1" fmla="*/ 669 w 10000"/>
              <a:gd name="connsiteY1" fmla="*/ 101083 h 101083"/>
              <a:gd name="connsiteX2" fmla="*/ 9289 w 10000"/>
              <a:gd name="connsiteY2" fmla="*/ 15471 h 101083"/>
              <a:gd name="connsiteX3" fmla="*/ 10000 w 10000"/>
              <a:gd name="connsiteY3" fmla="*/ 10000 h 101083"/>
              <a:gd name="connsiteX0" fmla="*/ 0 w 9881"/>
              <a:gd name="connsiteY0" fmla="*/ 0 h 2166491"/>
              <a:gd name="connsiteX1" fmla="*/ 669 w 9881"/>
              <a:gd name="connsiteY1" fmla="*/ 101083 h 2166491"/>
              <a:gd name="connsiteX2" fmla="*/ 9289 w 9881"/>
              <a:gd name="connsiteY2" fmla="*/ 15471 h 2166491"/>
              <a:gd name="connsiteX3" fmla="*/ 9881 w 9881"/>
              <a:gd name="connsiteY3" fmla="*/ 2166491 h 2166491"/>
              <a:gd name="connsiteX0" fmla="*/ 0 w 10000"/>
              <a:gd name="connsiteY0" fmla="*/ 0 h 10000"/>
              <a:gd name="connsiteX1" fmla="*/ 677 w 10000"/>
              <a:gd name="connsiteY1" fmla="*/ 467 h 10000"/>
              <a:gd name="connsiteX2" fmla="*/ 9401 w 10000"/>
              <a:gd name="connsiteY2" fmla="*/ 71 h 10000"/>
              <a:gd name="connsiteX3" fmla="*/ 10000 w 10000"/>
              <a:gd name="connsiteY3" fmla="*/ 10000 h 10000"/>
              <a:gd name="connsiteX0" fmla="*/ 0 w 10200"/>
              <a:gd name="connsiteY0" fmla="*/ 397 h 10397"/>
              <a:gd name="connsiteX1" fmla="*/ 677 w 10200"/>
              <a:gd name="connsiteY1" fmla="*/ 864 h 10397"/>
              <a:gd name="connsiteX2" fmla="*/ 10000 w 10200"/>
              <a:gd name="connsiteY2" fmla="*/ 0 h 10397"/>
              <a:gd name="connsiteX3" fmla="*/ 10000 w 10200"/>
              <a:gd name="connsiteY3" fmla="*/ 10397 h 10397"/>
              <a:gd name="connsiteX0" fmla="*/ 0 w 10000"/>
              <a:gd name="connsiteY0" fmla="*/ 397 h 10397"/>
              <a:gd name="connsiteX1" fmla="*/ 677 w 10000"/>
              <a:gd name="connsiteY1" fmla="*/ 864 h 10397"/>
              <a:gd name="connsiteX2" fmla="*/ 10000 w 10000"/>
              <a:gd name="connsiteY2" fmla="*/ 0 h 10397"/>
              <a:gd name="connsiteX3" fmla="*/ 10000 w 10000"/>
              <a:gd name="connsiteY3" fmla="*/ 10397 h 10397"/>
              <a:gd name="connsiteX0" fmla="*/ 0 w 10088"/>
              <a:gd name="connsiteY0" fmla="*/ 10573 h 10573"/>
              <a:gd name="connsiteX1" fmla="*/ 765 w 10088"/>
              <a:gd name="connsiteY1" fmla="*/ 864 h 10573"/>
              <a:gd name="connsiteX2" fmla="*/ 10088 w 10088"/>
              <a:gd name="connsiteY2" fmla="*/ 0 h 10573"/>
              <a:gd name="connsiteX3" fmla="*/ 10088 w 10088"/>
              <a:gd name="connsiteY3" fmla="*/ 10397 h 10573"/>
              <a:gd name="connsiteX0" fmla="*/ 0 w 10088"/>
              <a:gd name="connsiteY0" fmla="*/ 10573 h 10597"/>
              <a:gd name="connsiteX1" fmla="*/ 211 w 10088"/>
              <a:gd name="connsiteY1" fmla="*/ 10573 h 10597"/>
              <a:gd name="connsiteX2" fmla="*/ 765 w 10088"/>
              <a:gd name="connsiteY2" fmla="*/ 864 h 10597"/>
              <a:gd name="connsiteX3" fmla="*/ 10088 w 10088"/>
              <a:gd name="connsiteY3" fmla="*/ 0 h 10597"/>
              <a:gd name="connsiteX4" fmla="*/ 10088 w 10088"/>
              <a:gd name="connsiteY4" fmla="*/ 10397 h 10597"/>
              <a:gd name="connsiteX0" fmla="*/ 0 w 10088"/>
              <a:gd name="connsiteY0" fmla="*/ 10573 h 10597"/>
              <a:gd name="connsiteX1" fmla="*/ 211 w 10088"/>
              <a:gd name="connsiteY1" fmla="*/ 10573 h 10597"/>
              <a:gd name="connsiteX2" fmla="*/ 211 w 10088"/>
              <a:gd name="connsiteY2" fmla="*/ 0 h 10597"/>
              <a:gd name="connsiteX3" fmla="*/ 10088 w 10088"/>
              <a:gd name="connsiteY3" fmla="*/ 0 h 10597"/>
              <a:gd name="connsiteX4" fmla="*/ 10088 w 10088"/>
              <a:gd name="connsiteY4" fmla="*/ 10397 h 10597"/>
              <a:gd name="connsiteX0" fmla="*/ 1470 w 11558"/>
              <a:gd name="connsiteY0" fmla="*/ 10573 h 10573"/>
              <a:gd name="connsiteX1" fmla="*/ 1681 w 11558"/>
              <a:gd name="connsiteY1" fmla="*/ 0 h 10573"/>
              <a:gd name="connsiteX2" fmla="*/ 11558 w 11558"/>
              <a:gd name="connsiteY2" fmla="*/ 0 h 10573"/>
              <a:gd name="connsiteX3" fmla="*/ 11558 w 11558"/>
              <a:gd name="connsiteY3" fmla="*/ 10397 h 10573"/>
              <a:gd name="connsiteX0" fmla="*/ 0 w 10088"/>
              <a:gd name="connsiteY0" fmla="*/ 10573 h 10573"/>
              <a:gd name="connsiteX1" fmla="*/ 211 w 10088"/>
              <a:gd name="connsiteY1" fmla="*/ 0 h 10573"/>
              <a:gd name="connsiteX2" fmla="*/ 10088 w 10088"/>
              <a:gd name="connsiteY2" fmla="*/ 0 h 10573"/>
              <a:gd name="connsiteX3" fmla="*/ 10088 w 10088"/>
              <a:gd name="connsiteY3" fmla="*/ 10397 h 10573"/>
              <a:gd name="connsiteX0" fmla="*/ 1472 w 11560"/>
              <a:gd name="connsiteY0" fmla="*/ 10573 h 12335"/>
              <a:gd name="connsiteX1" fmla="*/ 1683 w 11560"/>
              <a:gd name="connsiteY1" fmla="*/ 10573 h 12335"/>
              <a:gd name="connsiteX2" fmla="*/ 1683 w 11560"/>
              <a:gd name="connsiteY2" fmla="*/ 0 h 12335"/>
              <a:gd name="connsiteX3" fmla="*/ 11560 w 11560"/>
              <a:gd name="connsiteY3" fmla="*/ 0 h 12335"/>
              <a:gd name="connsiteX4" fmla="*/ 11560 w 11560"/>
              <a:gd name="connsiteY4" fmla="*/ 10397 h 12335"/>
              <a:gd name="connsiteX0" fmla="*/ 1470 w 11558"/>
              <a:gd name="connsiteY0" fmla="*/ 10573 h 10573"/>
              <a:gd name="connsiteX1" fmla="*/ 1681 w 11558"/>
              <a:gd name="connsiteY1" fmla="*/ 0 h 10573"/>
              <a:gd name="connsiteX2" fmla="*/ 11558 w 11558"/>
              <a:gd name="connsiteY2" fmla="*/ 0 h 10573"/>
              <a:gd name="connsiteX3" fmla="*/ 11558 w 11558"/>
              <a:gd name="connsiteY3" fmla="*/ 10397 h 10573"/>
              <a:gd name="connsiteX0" fmla="*/ 0 w 10088"/>
              <a:gd name="connsiteY0" fmla="*/ 10573 h 10573"/>
              <a:gd name="connsiteX1" fmla="*/ 211 w 10088"/>
              <a:gd name="connsiteY1" fmla="*/ 0 h 10573"/>
              <a:gd name="connsiteX2" fmla="*/ 10088 w 10088"/>
              <a:gd name="connsiteY2" fmla="*/ 0 h 10573"/>
              <a:gd name="connsiteX3" fmla="*/ 10088 w 10088"/>
              <a:gd name="connsiteY3" fmla="*/ 10397 h 10573"/>
              <a:gd name="connsiteX0" fmla="*/ 70 w 9947"/>
              <a:gd name="connsiteY0" fmla="*/ 10573 h 10573"/>
              <a:gd name="connsiteX1" fmla="*/ 70 w 9947"/>
              <a:gd name="connsiteY1" fmla="*/ 0 h 10573"/>
              <a:gd name="connsiteX2" fmla="*/ 9947 w 9947"/>
              <a:gd name="connsiteY2" fmla="*/ 0 h 10573"/>
              <a:gd name="connsiteX3" fmla="*/ 9947 w 9947"/>
              <a:gd name="connsiteY3" fmla="*/ 10397 h 10573"/>
              <a:gd name="connsiteX0" fmla="*/ 0 w 9930"/>
              <a:gd name="connsiteY0" fmla="*/ 10000 h 10000"/>
              <a:gd name="connsiteX1" fmla="*/ 0 w 9930"/>
              <a:gd name="connsiteY1" fmla="*/ 0 h 10000"/>
              <a:gd name="connsiteX2" fmla="*/ 9930 w 9930"/>
              <a:gd name="connsiteY2" fmla="*/ 0 h 10000"/>
              <a:gd name="connsiteX3" fmla="*/ 9930 w 9930"/>
              <a:gd name="connsiteY3" fmla="*/ 9834 h 10000"/>
            </a:gdLst>
            <a:ahLst/>
            <a:cxnLst>
              <a:cxn ang="0">
                <a:pos x="connsiteX0" y="connsiteY0"/>
              </a:cxn>
              <a:cxn ang="0">
                <a:pos x="connsiteX1" y="connsiteY1"/>
              </a:cxn>
              <a:cxn ang="0">
                <a:pos x="connsiteX2" y="connsiteY2"/>
              </a:cxn>
              <a:cxn ang="0">
                <a:pos x="connsiteX3" y="connsiteY3"/>
              </a:cxn>
            </a:cxnLst>
            <a:rect l="l" t="t" r="r" b="b"/>
            <a:pathLst>
              <a:path w="9930" h="10000">
                <a:moveTo>
                  <a:pt x="0" y="10000"/>
                </a:moveTo>
                <a:lnTo>
                  <a:pt x="0" y="0"/>
                </a:lnTo>
                <a:lnTo>
                  <a:pt x="9930" y="0"/>
                </a:lnTo>
                <a:lnTo>
                  <a:pt x="9930" y="9834"/>
                </a:lnTo>
              </a:path>
            </a:pathLst>
          </a:cu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81" name="Rectangle 104"/>
          <p:cNvSpPr>
            <a:spLocks noChangeArrowheads="1"/>
          </p:cNvSpPr>
          <p:nvPr/>
        </p:nvSpPr>
        <p:spPr bwMode="auto">
          <a:xfrm>
            <a:off x="4730997" y="2677454"/>
            <a:ext cx="127363" cy="240030"/>
          </a:xfrm>
          <a:prstGeom prst="rect">
            <a:avLst/>
          </a:prstGeom>
          <a:noFill/>
          <a:ln w="9525">
            <a:noFill/>
            <a:miter lim="800000"/>
            <a:headEnd/>
            <a:tailEnd/>
          </a:ln>
        </p:spPr>
        <p:txBody>
          <a:bodyPr wrap="none" lIns="0" tIns="0" rIns="0" bIns="0">
            <a:noAutofit/>
          </a:bodyPr>
          <a:lstStyle/>
          <a:p>
            <a:r>
              <a:rPr lang="fr-FR" sz="1500" i="1" dirty="0">
                <a:solidFill>
                  <a:srgbClr val="000000"/>
                </a:solidFill>
                <a:latin typeface="Calibri" pitchFamily="34" charset="0"/>
              </a:rPr>
              <a:t>P</a:t>
            </a:r>
            <a:r>
              <a:rPr lang="fr-FR" sz="1500" dirty="0">
                <a:solidFill>
                  <a:srgbClr val="000000"/>
                </a:solidFill>
                <a:latin typeface="Calibri" pitchFamily="34" charset="0"/>
              </a:rPr>
              <a:t>&lt;0.01</a:t>
            </a:r>
            <a:endParaRPr lang="en-US" sz="1500" dirty="0">
              <a:solidFill>
                <a:srgbClr val="000000"/>
              </a:solidFill>
              <a:latin typeface="Calibri" pitchFamily="34" charset="0"/>
            </a:endParaRPr>
          </a:p>
        </p:txBody>
      </p:sp>
      <p:sp>
        <p:nvSpPr>
          <p:cNvPr id="83" name="Rectangle 104"/>
          <p:cNvSpPr>
            <a:spLocks noChangeArrowheads="1"/>
          </p:cNvSpPr>
          <p:nvPr/>
        </p:nvSpPr>
        <p:spPr bwMode="auto">
          <a:xfrm>
            <a:off x="4699944" y="1566865"/>
            <a:ext cx="127363" cy="240030"/>
          </a:xfrm>
          <a:prstGeom prst="rect">
            <a:avLst/>
          </a:prstGeom>
          <a:noFill/>
          <a:ln w="9525">
            <a:noFill/>
            <a:miter lim="800000"/>
            <a:headEnd/>
            <a:tailEnd/>
          </a:ln>
        </p:spPr>
        <p:txBody>
          <a:bodyPr wrap="none" lIns="0" tIns="0" rIns="0" bIns="0">
            <a:noAutofit/>
          </a:bodyPr>
          <a:lstStyle/>
          <a:p>
            <a:r>
              <a:rPr lang="fr-FR" sz="1500" i="1" dirty="0">
                <a:solidFill>
                  <a:srgbClr val="000000"/>
                </a:solidFill>
                <a:latin typeface="Calibri" pitchFamily="34" charset="0"/>
              </a:rPr>
              <a:t>P</a:t>
            </a:r>
            <a:r>
              <a:rPr lang="fr-FR" sz="1500" dirty="0">
                <a:solidFill>
                  <a:srgbClr val="000000"/>
                </a:solidFill>
                <a:latin typeface="Calibri" pitchFamily="34" charset="0"/>
              </a:rPr>
              <a:t>&lt;0.001</a:t>
            </a:r>
            <a:endParaRPr lang="en-US" sz="1500" dirty="0">
              <a:solidFill>
                <a:srgbClr val="000000"/>
              </a:solidFill>
              <a:latin typeface="Calibri" pitchFamily="34" charset="0"/>
            </a:endParaRPr>
          </a:p>
        </p:txBody>
      </p:sp>
      <p:sp>
        <p:nvSpPr>
          <p:cNvPr id="84" name="Rectangle 104"/>
          <p:cNvSpPr>
            <a:spLocks noChangeArrowheads="1"/>
          </p:cNvSpPr>
          <p:nvPr/>
        </p:nvSpPr>
        <p:spPr bwMode="auto">
          <a:xfrm>
            <a:off x="5218919" y="1854335"/>
            <a:ext cx="127363" cy="240030"/>
          </a:xfrm>
          <a:prstGeom prst="rect">
            <a:avLst/>
          </a:prstGeom>
          <a:noFill/>
          <a:ln w="9525">
            <a:noFill/>
            <a:miter lim="800000"/>
            <a:headEnd/>
            <a:tailEnd/>
          </a:ln>
        </p:spPr>
        <p:txBody>
          <a:bodyPr wrap="none" lIns="0" tIns="0" rIns="0" bIns="0">
            <a:noAutofit/>
          </a:bodyPr>
          <a:lstStyle/>
          <a:p>
            <a:r>
              <a:rPr lang="fr-FR" sz="1500" i="1" dirty="0">
                <a:solidFill>
                  <a:srgbClr val="000000"/>
                </a:solidFill>
                <a:latin typeface="Calibri" pitchFamily="34" charset="0"/>
              </a:rPr>
              <a:t>P</a:t>
            </a:r>
            <a:r>
              <a:rPr lang="fr-FR" sz="1500" dirty="0">
                <a:solidFill>
                  <a:srgbClr val="000000"/>
                </a:solidFill>
                <a:latin typeface="Calibri" pitchFamily="34" charset="0"/>
              </a:rPr>
              <a:t>&lt;0.001</a:t>
            </a:r>
            <a:endParaRPr lang="en-US" sz="1500" dirty="0">
              <a:solidFill>
                <a:srgbClr val="000000"/>
              </a:solidFill>
              <a:latin typeface="Calibri" pitchFamily="34" charset="0"/>
            </a:endParaRPr>
          </a:p>
        </p:txBody>
      </p:sp>
      <p:sp>
        <p:nvSpPr>
          <p:cNvPr id="85" name="Rectangle 104"/>
          <p:cNvSpPr>
            <a:spLocks noChangeArrowheads="1"/>
          </p:cNvSpPr>
          <p:nvPr/>
        </p:nvSpPr>
        <p:spPr bwMode="auto">
          <a:xfrm>
            <a:off x="5823076" y="2177137"/>
            <a:ext cx="127363" cy="240030"/>
          </a:xfrm>
          <a:prstGeom prst="rect">
            <a:avLst/>
          </a:prstGeom>
          <a:noFill/>
          <a:ln w="9525">
            <a:noFill/>
            <a:miter lim="800000"/>
            <a:headEnd/>
            <a:tailEnd/>
          </a:ln>
        </p:spPr>
        <p:txBody>
          <a:bodyPr wrap="none" lIns="0" tIns="0" rIns="0" bIns="0">
            <a:noAutofit/>
          </a:bodyPr>
          <a:lstStyle/>
          <a:p>
            <a:r>
              <a:rPr lang="fr-FR" sz="1500" i="1" dirty="0">
                <a:solidFill>
                  <a:srgbClr val="000000"/>
                </a:solidFill>
                <a:latin typeface="Calibri" pitchFamily="34" charset="0"/>
              </a:rPr>
              <a:t>P</a:t>
            </a:r>
            <a:r>
              <a:rPr lang="fr-FR" sz="1500" dirty="0">
                <a:solidFill>
                  <a:srgbClr val="000000"/>
                </a:solidFill>
                <a:latin typeface="Calibri" pitchFamily="34" charset="0"/>
              </a:rPr>
              <a:t>&lt;0.001</a:t>
            </a:r>
            <a:endParaRPr lang="en-US" sz="1500" dirty="0">
              <a:solidFill>
                <a:srgbClr val="000000"/>
              </a:solidFill>
              <a:latin typeface="Calibri" pitchFamily="34" charset="0"/>
            </a:endParaRPr>
          </a:p>
        </p:txBody>
      </p:sp>
      <p:sp>
        <p:nvSpPr>
          <p:cNvPr id="56" name="Line 83"/>
          <p:cNvSpPr>
            <a:spLocks noChangeShapeType="1"/>
          </p:cNvSpPr>
          <p:nvPr/>
        </p:nvSpPr>
        <p:spPr bwMode="auto">
          <a:xfrm>
            <a:off x="3187736" y="2536061"/>
            <a:ext cx="2119035" cy="85727"/>
          </a:xfrm>
          <a:custGeom>
            <a:avLst/>
            <a:gdLst>
              <a:gd name="connsiteX0" fmla="*/ 0 w 10000"/>
              <a:gd name="connsiteY0" fmla="*/ 0 h 10000"/>
              <a:gd name="connsiteX1" fmla="*/ 10000 w 10000"/>
              <a:gd name="connsiteY1" fmla="*/ 10000 h 10000"/>
              <a:gd name="connsiteX0" fmla="*/ 0 w 10000"/>
              <a:gd name="connsiteY0" fmla="*/ 0 h 15471"/>
              <a:gd name="connsiteX1" fmla="*/ 9289 w 10000"/>
              <a:gd name="connsiteY1" fmla="*/ 15471 h 15471"/>
              <a:gd name="connsiteX2" fmla="*/ 10000 w 10000"/>
              <a:gd name="connsiteY2" fmla="*/ 10000 h 15471"/>
              <a:gd name="connsiteX0" fmla="*/ 0 w 10000"/>
              <a:gd name="connsiteY0" fmla="*/ 0 h 101083"/>
              <a:gd name="connsiteX1" fmla="*/ 669 w 10000"/>
              <a:gd name="connsiteY1" fmla="*/ 101083 h 101083"/>
              <a:gd name="connsiteX2" fmla="*/ 9289 w 10000"/>
              <a:gd name="connsiteY2" fmla="*/ 15471 h 101083"/>
              <a:gd name="connsiteX3" fmla="*/ 10000 w 10000"/>
              <a:gd name="connsiteY3" fmla="*/ 10000 h 101083"/>
              <a:gd name="connsiteX0" fmla="*/ 0 w 9881"/>
              <a:gd name="connsiteY0" fmla="*/ 0 h 2166491"/>
              <a:gd name="connsiteX1" fmla="*/ 669 w 9881"/>
              <a:gd name="connsiteY1" fmla="*/ 101083 h 2166491"/>
              <a:gd name="connsiteX2" fmla="*/ 9289 w 9881"/>
              <a:gd name="connsiteY2" fmla="*/ 15471 h 2166491"/>
              <a:gd name="connsiteX3" fmla="*/ 9881 w 9881"/>
              <a:gd name="connsiteY3" fmla="*/ 2166491 h 2166491"/>
              <a:gd name="connsiteX0" fmla="*/ 0 w 10000"/>
              <a:gd name="connsiteY0" fmla="*/ 0 h 10000"/>
              <a:gd name="connsiteX1" fmla="*/ 677 w 10000"/>
              <a:gd name="connsiteY1" fmla="*/ 467 h 10000"/>
              <a:gd name="connsiteX2" fmla="*/ 9401 w 10000"/>
              <a:gd name="connsiteY2" fmla="*/ 71 h 10000"/>
              <a:gd name="connsiteX3" fmla="*/ 10000 w 10000"/>
              <a:gd name="connsiteY3" fmla="*/ 10000 h 10000"/>
              <a:gd name="connsiteX0" fmla="*/ 0 w 10200"/>
              <a:gd name="connsiteY0" fmla="*/ 397 h 10397"/>
              <a:gd name="connsiteX1" fmla="*/ 677 w 10200"/>
              <a:gd name="connsiteY1" fmla="*/ 864 h 10397"/>
              <a:gd name="connsiteX2" fmla="*/ 10000 w 10200"/>
              <a:gd name="connsiteY2" fmla="*/ 0 h 10397"/>
              <a:gd name="connsiteX3" fmla="*/ 10000 w 10200"/>
              <a:gd name="connsiteY3" fmla="*/ 10397 h 10397"/>
              <a:gd name="connsiteX0" fmla="*/ 0 w 10000"/>
              <a:gd name="connsiteY0" fmla="*/ 397 h 10397"/>
              <a:gd name="connsiteX1" fmla="*/ 677 w 10000"/>
              <a:gd name="connsiteY1" fmla="*/ 864 h 10397"/>
              <a:gd name="connsiteX2" fmla="*/ 10000 w 10000"/>
              <a:gd name="connsiteY2" fmla="*/ 0 h 10397"/>
              <a:gd name="connsiteX3" fmla="*/ 10000 w 10000"/>
              <a:gd name="connsiteY3" fmla="*/ 10397 h 10397"/>
              <a:gd name="connsiteX0" fmla="*/ 0 w 10088"/>
              <a:gd name="connsiteY0" fmla="*/ 10573 h 10573"/>
              <a:gd name="connsiteX1" fmla="*/ 765 w 10088"/>
              <a:gd name="connsiteY1" fmla="*/ 864 h 10573"/>
              <a:gd name="connsiteX2" fmla="*/ 10088 w 10088"/>
              <a:gd name="connsiteY2" fmla="*/ 0 h 10573"/>
              <a:gd name="connsiteX3" fmla="*/ 10088 w 10088"/>
              <a:gd name="connsiteY3" fmla="*/ 10397 h 10573"/>
              <a:gd name="connsiteX0" fmla="*/ 0 w 10088"/>
              <a:gd name="connsiteY0" fmla="*/ 10573 h 10597"/>
              <a:gd name="connsiteX1" fmla="*/ 211 w 10088"/>
              <a:gd name="connsiteY1" fmla="*/ 10573 h 10597"/>
              <a:gd name="connsiteX2" fmla="*/ 765 w 10088"/>
              <a:gd name="connsiteY2" fmla="*/ 864 h 10597"/>
              <a:gd name="connsiteX3" fmla="*/ 10088 w 10088"/>
              <a:gd name="connsiteY3" fmla="*/ 0 h 10597"/>
              <a:gd name="connsiteX4" fmla="*/ 10088 w 10088"/>
              <a:gd name="connsiteY4" fmla="*/ 10397 h 10597"/>
              <a:gd name="connsiteX0" fmla="*/ 0 w 10088"/>
              <a:gd name="connsiteY0" fmla="*/ 10573 h 10597"/>
              <a:gd name="connsiteX1" fmla="*/ 211 w 10088"/>
              <a:gd name="connsiteY1" fmla="*/ 10573 h 10597"/>
              <a:gd name="connsiteX2" fmla="*/ 211 w 10088"/>
              <a:gd name="connsiteY2" fmla="*/ 0 h 10597"/>
              <a:gd name="connsiteX3" fmla="*/ 10088 w 10088"/>
              <a:gd name="connsiteY3" fmla="*/ 0 h 10597"/>
              <a:gd name="connsiteX4" fmla="*/ 10088 w 10088"/>
              <a:gd name="connsiteY4" fmla="*/ 10397 h 10597"/>
              <a:gd name="connsiteX0" fmla="*/ 1470 w 11558"/>
              <a:gd name="connsiteY0" fmla="*/ 10573 h 10573"/>
              <a:gd name="connsiteX1" fmla="*/ 1681 w 11558"/>
              <a:gd name="connsiteY1" fmla="*/ 0 h 10573"/>
              <a:gd name="connsiteX2" fmla="*/ 11558 w 11558"/>
              <a:gd name="connsiteY2" fmla="*/ 0 h 10573"/>
              <a:gd name="connsiteX3" fmla="*/ 11558 w 11558"/>
              <a:gd name="connsiteY3" fmla="*/ 10397 h 10573"/>
              <a:gd name="connsiteX0" fmla="*/ 0 w 10088"/>
              <a:gd name="connsiteY0" fmla="*/ 10573 h 10573"/>
              <a:gd name="connsiteX1" fmla="*/ 211 w 10088"/>
              <a:gd name="connsiteY1" fmla="*/ 0 h 10573"/>
              <a:gd name="connsiteX2" fmla="*/ 10088 w 10088"/>
              <a:gd name="connsiteY2" fmla="*/ 0 h 10573"/>
              <a:gd name="connsiteX3" fmla="*/ 10088 w 10088"/>
              <a:gd name="connsiteY3" fmla="*/ 10397 h 10573"/>
              <a:gd name="connsiteX0" fmla="*/ 1472 w 11560"/>
              <a:gd name="connsiteY0" fmla="*/ 10573 h 12335"/>
              <a:gd name="connsiteX1" fmla="*/ 1683 w 11560"/>
              <a:gd name="connsiteY1" fmla="*/ 10573 h 12335"/>
              <a:gd name="connsiteX2" fmla="*/ 1683 w 11560"/>
              <a:gd name="connsiteY2" fmla="*/ 0 h 12335"/>
              <a:gd name="connsiteX3" fmla="*/ 11560 w 11560"/>
              <a:gd name="connsiteY3" fmla="*/ 0 h 12335"/>
              <a:gd name="connsiteX4" fmla="*/ 11560 w 11560"/>
              <a:gd name="connsiteY4" fmla="*/ 10397 h 12335"/>
              <a:gd name="connsiteX0" fmla="*/ 1470 w 11558"/>
              <a:gd name="connsiteY0" fmla="*/ 10573 h 10573"/>
              <a:gd name="connsiteX1" fmla="*/ 1681 w 11558"/>
              <a:gd name="connsiteY1" fmla="*/ 0 h 10573"/>
              <a:gd name="connsiteX2" fmla="*/ 11558 w 11558"/>
              <a:gd name="connsiteY2" fmla="*/ 0 h 10573"/>
              <a:gd name="connsiteX3" fmla="*/ 11558 w 11558"/>
              <a:gd name="connsiteY3" fmla="*/ 10397 h 10573"/>
              <a:gd name="connsiteX0" fmla="*/ 0 w 10088"/>
              <a:gd name="connsiteY0" fmla="*/ 10573 h 10573"/>
              <a:gd name="connsiteX1" fmla="*/ 211 w 10088"/>
              <a:gd name="connsiteY1" fmla="*/ 0 h 10573"/>
              <a:gd name="connsiteX2" fmla="*/ 10088 w 10088"/>
              <a:gd name="connsiteY2" fmla="*/ 0 h 10573"/>
              <a:gd name="connsiteX3" fmla="*/ 10088 w 10088"/>
              <a:gd name="connsiteY3" fmla="*/ 10397 h 10573"/>
              <a:gd name="connsiteX0" fmla="*/ 70 w 9947"/>
              <a:gd name="connsiteY0" fmla="*/ 10573 h 10573"/>
              <a:gd name="connsiteX1" fmla="*/ 70 w 9947"/>
              <a:gd name="connsiteY1" fmla="*/ 0 h 10573"/>
              <a:gd name="connsiteX2" fmla="*/ 9947 w 9947"/>
              <a:gd name="connsiteY2" fmla="*/ 0 h 10573"/>
              <a:gd name="connsiteX3" fmla="*/ 9947 w 9947"/>
              <a:gd name="connsiteY3" fmla="*/ 10397 h 10573"/>
              <a:gd name="connsiteX0" fmla="*/ 0 w 9930"/>
              <a:gd name="connsiteY0" fmla="*/ 10000 h 10000"/>
              <a:gd name="connsiteX1" fmla="*/ 0 w 9930"/>
              <a:gd name="connsiteY1" fmla="*/ 0 h 10000"/>
              <a:gd name="connsiteX2" fmla="*/ 9930 w 9930"/>
              <a:gd name="connsiteY2" fmla="*/ 0 h 10000"/>
              <a:gd name="connsiteX3" fmla="*/ 9930 w 9930"/>
              <a:gd name="connsiteY3" fmla="*/ 9834 h 10000"/>
            </a:gdLst>
            <a:ahLst/>
            <a:cxnLst>
              <a:cxn ang="0">
                <a:pos x="connsiteX0" y="connsiteY0"/>
              </a:cxn>
              <a:cxn ang="0">
                <a:pos x="connsiteX1" y="connsiteY1"/>
              </a:cxn>
              <a:cxn ang="0">
                <a:pos x="connsiteX2" y="connsiteY2"/>
              </a:cxn>
              <a:cxn ang="0">
                <a:pos x="connsiteX3" y="connsiteY3"/>
              </a:cxn>
            </a:cxnLst>
            <a:rect l="l" t="t" r="r" b="b"/>
            <a:pathLst>
              <a:path w="9930" h="10000">
                <a:moveTo>
                  <a:pt x="0" y="10000"/>
                </a:moveTo>
                <a:lnTo>
                  <a:pt x="0" y="0"/>
                </a:lnTo>
                <a:lnTo>
                  <a:pt x="9930" y="0"/>
                </a:lnTo>
                <a:lnTo>
                  <a:pt x="9930" y="9834"/>
                </a:lnTo>
              </a:path>
            </a:pathLst>
          </a:cu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60" name="Line 83"/>
          <p:cNvSpPr>
            <a:spLocks noChangeShapeType="1"/>
          </p:cNvSpPr>
          <p:nvPr/>
        </p:nvSpPr>
        <p:spPr bwMode="auto">
          <a:xfrm>
            <a:off x="4298589" y="2885126"/>
            <a:ext cx="1044179" cy="85727"/>
          </a:xfrm>
          <a:custGeom>
            <a:avLst/>
            <a:gdLst>
              <a:gd name="connsiteX0" fmla="*/ 0 w 10000"/>
              <a:gd name="connsiteY0" fmla="*/ 0 h 10000"/>
              <a:gd name="connsiteX1" fmla="*/ 10000 w 10000"/>
              <a:gd name="connsiteY1" fmla="*/ 10000 h 10000"/>
              <a:gd name="connsiteX0" fmla="*/ 0 w 10000"/>
              <a:gd name="connsiteY0" fmla="*/ 0 h 15471"/>
              <a:gd name="connsiteX1" fmla="*/ 9289 w 10000"/>
              <a:gd name="connsiteY1" fmla="*/ 15471 h 15471"/>
              <a:gd name="connsiteX2" fmla="*/ 10000 w 10000"/>
              <a:gd name="connsiteY2" fmla="*/ 10000 h 15471"/>
              <a:gd name="connsiteX0" fmla="*/ 0 w 10000"/>
              <a:gd name="connsiteY0" fmla="*/ 0 h 101083"/>
              <a:gd name="connsiteX1" fmla="*/ 669 w 10000"/>
              <a:gd name="connsiteY1" fmla="*/ 101083 h 101083"/>
              <a:gd name="connsiteX2" fmla="*/ 9289 w 10000"/>
              <a:gd name="connsiteY2" fmla="*/ 15471 h 101083"/>
              <a:gd name="connsiteX3" fmla="*/ 10000 w 10000"/>
              <a:gd name="connsiteY3" fmla="*/ 10000 h 101083"/>
              <a:gd name="connsiteX0" fmla="*/ 0 w 9881"/>
              <a:gd name="connsiteY0" fmla="*/ 0 h 2166491"/>
              <a:gd name="connsiteX1" fmla="*/ 669 w 9881"/>
              <a:gd name="connsiteY1" fmla="*/ 101083 h 2166491"/>
              <a:gd name="connsiteX2" fmla="*/ 9289 w 9881"/>
              <a:gd name="connsiteY2" fmla="*/ 15471 h 2166491"/>
              <a:gd name="connsiteX3" fmla="*/ 9881 w 9881"/>
              <a:gd name="connsiteY3" fmla="*/ 2166491 h 2166491"/>
              <a:gd name="connsiteX0" fmla="*/ 0 w 10000"/>
              <a:gd name="connsiteY0" fmla="*/ 0 h 10000"/>
              <a:gd name="connsiteX1" fmla="*/ 677 w 10000"/>
              <a:gd name="connsiteY1" fmla="*/ 467 h 10000"/>
              <a:gd name="connsiteX2" fmla="*/ 9401 w 10000"/>
              <a:gd name="connsiteY2" fmla="*/ 71 h 10000"/>
              <a:gd name="connsiteX3" fmla="*/ 10000 w 10000"/>
              <a:gd name="connsiteY3" fmla="*/ 10000 h 10000"/>
              <a:gd name="connsiteX0" fmla="*/ 0 w 10200"/>
              <a:gd name="connsiteY0" fmla="*/ 397 h 10397"/>
              <a:gd name="connsiteX1" fmla="*/ 677 w 10200"/>
              <a:gd name="connsiteY1" fmla="*/ 864 h 10397"/>
              <a:gd name="connsiteX2" fmla="*/ 10000 w 10200"/>
              <a:gd name="connsiteY2" fmla="*/ 0 h 10397"/>
              <a:gd name="connsiteX3" fmla="*/ 10000 w 10200"/>
              <a:gd name="connsiteY3" fmla="*/ 10397 h 10397"/>
              <a:gd name="connsiteX0" fmla="*/ 0 w 10000"/>
              <a:gd name="connsiteY0" fmla="*/ 397 h 10397"/>
              <a:gd name="connsiteX1" fmla="*/ 677 w 10000"/>
              <a:gd name="connsiteY1" fmla="*/ 864 h 10397"/>
              <a:gd name="connsiteX2" fmla="*/ 10000 w 10000"/>
              <a:gd name="connsiteY2" fmla="*/ 0 h 10397"/>
              <a:gd name="connsiteX3" fmla="*/ 10000 w 10000"/>
              <a:gd name="connsiteY3" fmla="*/ 10397 h 10397"/>
              <a:gd name="connsiteX0" fmla="*/ 0 w 10088"/>
              <a:gd name="connsiteY0" fmla="*/ 10573 h 10573"/>
              <a:gd name="connsiteX1" fmla="*/ 765 w 10088"/>
              <a:gd name="connsiteY1" fmla="*/ 864 h 10573"/>
              <a:gd name="connsiteX2" fmla="*/ 10088 w 10088"/>
              <a:gd name="connsiteY2" fmla="*/ 0 h 10573"/>
              <a:gd name="connsiteX3" fmla="*/ 10088 w 10088"/>
              <a:gd name="connsiteY3" fmla="*/ 10397 h 10573"/>
              <a:gd name="connsiteX0" fmla="*/ 0 w 10088"/>
              <a:gd name="connsiteY0" fmla="*/ 10573 h 10597"/>
              <a:gd name="connsiteX1" fmla="*/ 211 w 10088"/>
              <a:gd name="connsiteY1" fmla="*/ 10573 h 10597"/>
              <a:gd name="connsiteX2" fmla="*/ 765 w 10088"/>
              <a:gd name="connsiteY2" fmla="*/ 864 h 10597"/>
              <a:gd name="connsiteX3" fmla="*/ 10088 w 10088"/>
              <a:gd name="connsiteY3" fmla="*/ 0 h 10597"/>
              <a:gd name="connsiteX4" fmla="*/ 10088 w 10088"/>
              <a:gd name="connsiteY4" fmla="*/ 10397 h 10597"/>
              <a:gd name="connsiteX0" fmla="*/ 0 w 10088"/>
              <a:gd name="connsiteY0" fmla="*/ 10573 h 10597"/>
              <a:gd name="connsiteX1" fmla="*/ 211 w 10088"/>
              <a:gd name="connsiteY1" fmla="*/ 10573 h 10597"/>
              <a:gd name="connsiteX2" fmla="*/ 211 w 10088"/>
              <a:gd name="connsiteY2" fmla="*/ 0 h 10597"/>
              <a:gd name="connsiteX3" fmla="*/ 10088 w 10088"/>
              <a:gd name="connsiteY3" fmla="*/ 0 h 10597"/>
              <a:gd name="connsiteX4" fmla="*/ 10088 w 10088"/>
              <a:gd name="connsiteY4" fmla="*/ 10397 h 10597"/>
              <a:gd name="connsiteX0" fmla="*/ 1470 w 11558"/>
              <a:gd name="connsiteY0" fmla="*/ 10573 h 10573"/>
              <a:gd name="connsiteX1" fmla="*/ 1681 w 11558"/>
              <a:gd name="connsiteY1" fmla="*/ 0 h 10573"/>
              <a:gd name="connsiteX2" fmla="*/ 11558 w 11558"/>
              <a:gd name="connsiteY2" fmla="*/ 0 h 10573"/>
              <a:gd name="connsiteX3" fmla="*/ 11558 w 11558"/>
              <a:gd name="connsiteY3" fmla="*/ 10397 h 10573"/>
              <a:gd name="connsiteX0" fmla="*/ 0 w 10088"/>
              <a:gd name="connsiteY0" fmla="*/ 10573 h 10573"/>
              <a:gd name="connsiteX1" fmla="*/ 211 w 10088"/>
              <a:gd name="connsiteY1" fmla="*/ 0 h 10573"/>
              <a:gd name="connsiteX2" fmla="*/ 10088 w 10088"/>
              <a:gd name="connsiteY2" fmla="*/ 0 h 10573"/>
              <a:gd name="connsiteX3" fmla="*/ 10088 w 10088"/>
              <a:gd name="connsiteY3" fmla="*/ 10397 h 10573"/>
              <a:gd name="connsiteX0" fmla="*/ 1472 w 11560"/>
              <a:gd name="connsiteY0" fmla="*/ 10573 h 12335"/>
              <a:gd name="connsiteX1" fmla="*/ 1683 w 11560"/>
              <a:gd name="connsiteY1" fmla="*/ 10573 h 12335"/>
              <a:gd name="connsiteX2" fmla="*/ 1683 w 11560"/>
              <a:gd name="connsiteY2" fmla="*/ 0 h 12335"/>
              <a:gd name="connsiteX3" fmla="*/ 11560 w 11560"/>
              <a:gd name="connsiteY3" fmla="*/ 0 h 12335"/>
              <a:gd name="connsiteX4" fmla="*/ 11560 w 11560"/>
              <a:gd name="connsiteY4" fmla="*/ 10397 h 12335"/>
              <a:gd name="connsiteX0" fmla="*/ 1470 w 11558"/>
              <a:gd name="connsiteY0" fmla="*/ 10573 h 10573"/>
              <a:gd name="connsiteX1" fmla="*/ 1681 w 11558"/>
              <a:gd name="connsiteY1" fmla="*/ 0 h 10573"/>
              <a:gd name="connsiteX2" fmla="*/ 11558 w 11558"/>
              <a:gd name="connsiteY2" fmla="*/ 0 h 10573"/>
              <a:gd name="connsiteX3" fmla="*/ 11558 w 11558"/>
              <a:gd name="connsiteY3" fmla="*/ 10397 h 10573"/>
              <a:gd name="connsiteX0" fmla="*/ 0 w 10088"/>
              <a:gd name="connsiteY0" fmla="*/ 10573 h 10573"/>
              <a:gd name="connsiteX1" fmla="*/ 211 w 10088"/>
              <a:gd name="connsiteY1" fmla="*/ 0 h 10573"/>
              <a:gd name="connsiteX2" fmla="*/ 10088 w 10088"/>
              <a:gd name="connsiteY2" fmla="*/ 0 h 10573"/>
              <a:gd name="connsiteX3" fmla="*/ 10088 w 10088"/>
              <a:gd name="connsiteY3" fmla="*/ 10397 h 10573"/>
              <a:gd name="connsiteX0" fmla="*/ 70 w 9947"/>
              <a:gd name="connsiteY0" fmla="*/ 10573 h 10573"/>
              <a:gd name="connsiteX1" fmla="*/ 70 w 9947"/>
              <a:gd name="connsiteY1" fmla="*/ 0 h 10573"/>
              <a:gd name="connsiteX2" fmla="*/ 9947 w 9947"/>
              <a:gd name="connsiteY2" fmla="*/ 0 h 10573"/>
              <a:gd name="connsiteX3" fmla="*/ 9947 w 9947"/>
              <a:gd name="connsiteY3" fmla="*/ 10397 h 10573"/>
              <a:gd name="connsiteX0" fmla="*/ 0 w 9930"/>
              <a:gd name="connsiteY0" fmla="*/ 10000 h 10000"/>
              <a:gd name="connsiteX1" fmla="*/ 0 w 9930"/>
              <a:gd name="connsiteY1" fmla="*/ 0 h 10000"/>
              <a:gd name="connsiteX2" fmla="*/ 9930 w 9930"/>
              <a:gd name="connsiteY2" fmla="*/ 0 h 10000"/>
              <a:gd name="connsiteX3" fmla="*/ 9930 w 9930"/>
              <a:gd name="connsiteY3" fmla="*/ 9834 h 10000"/>
            </a:gdLst>
            <a:ahLst/>
            <a:cxnLst>
              <a:cxn ang="0">
                <a:pos x="connsiteX0" y="connsiteY0"/>
              </a:cxn>
              <a:cxn ang="0">
                <a:pos x="connsiteX1" y="connsiteY1"/>
              </a:cxn>
              <a:cxn ang="0">
                <a:pos x="connsiteX2" y="connsiteY2"/>
              </a:cxn>
              <a:cxn ang="0">
                <a:pos x="connsiteX3" y="connsiteY3"/>
              </a:cxn>
            </a:cxnLst>
            <a:rect l="l" t="t" r="r" b="b"/>
            <a:pathLst>
              <a:path w="9930" h="10000">
                <a:moveTo>
                  <a:pt x="0" y="10000"/>
                </a:moveTo>
                <a:lnTo>
                  <a:pt x="0" y="0"/>
                </a:lnTo>
                <a:lnTo>
                  <a:pt x="9930" y="0"/>
                </a:lnTo>
                <a:lnTo>
                  <a:pt x="9930" y="9834"/>
                </a:lnTo>
              </a:path>
            </a:pathLst>
          </a:custGeom>
          <a:noFill/>
          <a:ln w="19050">
            <a:solidFill>
              <a:schemeClr val="bg2">
                <a:lumMod val="75000"/>
              </a:schemeClr>
            </a:solidFill>
            <a:round/>
            <a:headEnd/>
            <a:tailEnd/>
          </a:ln>
        </p:spPr>
        <p:txBody>
          <a:bodyPr/>
          <a:lstStyle/>
          <a:p>
            <a:endParaRPr lang="en-US" sz="1500" dirty="0">
              <a:solidFill>
                <a:srgbClr val="000000"/>
              </a:solidFill>
              <a:latin typeface="Calibri" pitchFamily="34" charset="0"/>
            </a:endParaRPr>
          </a:p>
        </p:txBody>
      </p:sp>
      <p:sp>
        <p:nvSpPr>
          <p:cNvPr id="66" name="Text Box 6"/>
          <p:cNvSpPr txBox="1">
            <a:spLocks noChangeArrowheads="1"/>
          </p:cNvSpPr>
          <p:nvPr/>
        </p:nvSpPr>
        <p:spPr bwMode="auto">
          <a:xfrm>
            <a:off x="1275160" y="4639236"/>
            <a:ext cx="6638925" cy="26411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chor="b" anchorCtr="0">
            <a:no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cs typeface="ＭＳ Ｐゴシック"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charset="0"/>
                <a:ea typeface="ＭＳ Ｐゴシック" charset="0"/>
              </a:defRPr>
            </a:lvl9pPr>
          </a:lstStyle>
          <a:p>
            <a:pPr algn="r">
              <a:lnSpc>
                <a:spcPct val="97000"/>
              </a:lnSpc>
              <a:buClr>
                <a:srgbClr val="000000"/>
              </a:buClr>
              <a:buSzPct val="100000"/>
            </a:pPr>
            <a:r>
              <a:rPr lang="en-US" sz="750" dirty="0">
                <a:solidFill>
                  <a:srgbClr val="003698"/>
                </a:solidFill>
                <a:latin typeface="Calibri" pitchFamily="34" charset="0"/>
              </a:rPr>
              <a:t>PBS = Phosphate-buffered saline;  MNC = mononuclear cells.</a:t>
            </a:r>
          </a:p>
          <a:p>
            <a:pPr algn="r">
              <a:lnSpc>
                <a:spcPct val="97000"/>
              </a:lnSpc>
              <a:buClr>
                <a:srgbClr val="000000"/>
              </a:buClr>
              <a:buSzPct val="100000"/>
            </a:pPr>
            <a:r>
              <a:rPr lang="fr-FR" sz="750" dirty="0" err="1">
                <a:solidFill>
                  <a:srgbClr val="003698"/>
                </a:solidFill>
                <a:latin typeface="Calibri" pitchFamily="34" charset="0"/>
              </a:rPr>
              <a:t>Kawamoto</a:t>
            </a:r>
            <a:r>
              <a:rPr lang="fr-FR" sz="750" dirty="0">
                <a:solidFill>
                  <a:srgbClr val="003698"/>
                </a:solidFill>
                <a:latin typeface="Calibri" pitchFamily="34" charset="0"/>
              </a:rPr>
              <a:t> A, et al. </a:t>
            </a:r>
            <a:r>
              <a:rPr lang="fr-FR" sz="750" i="1" dirty="0">
                <a:solidFill>
                  <a:srgbClr val="003698"/>
                </a:solidFill>
                <a:latin typeface="Calibri" pitchFamily="34" charset="0"/>
              </a:rPr>
              <a:t>Circulation</a:t>
            </a:r>
            <a:r>
              <a:rPr lang="fr-FR" sz="750" dirty="0">
                <a:solidFill>
                  <a:srgbClr val="003698"/>
                </a:solidFill>
                <a:latin typeface="Calibri" pitchFamily="34" charset="0"/>
              </a:rPr>
              <a:t>. 2003;107:461-468</a:t>
            </a:r>
          </a:p>
        </p:txBody>
      </p:sp>
    </p:spTree>
    <p:extLst>
      <p:ext uri="{BB962C8B-B14F-4D97-AF65-F5344CB8AC3E}">
        <p14:creationId xmlns:p14="http://schemas.microsoft.com/office/powerpoint/2010/main" val="3612433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0.9"/>
</p:tagLst>
</file>

<file path=ppt/tags/tag2.xml><?xml version="1.0" encoding="utf-8"?>
<p:tagLst xmlns:a="http://schemas.openxmlformats.org/drawingml/2006/main" xmlns:r="http://schemas.openxmlformats.org/officeDocument/2006/relationships" xmlns:p="http://schemas.openxmlformats.org/presentationml/2006/main">
  <p:tag name="TIMING" val="|35.8|41.4|4.7|13.8"/>
</p:tagLst>
</file>

<file path=ppt/tags/tag3.xml><?xml version="1.0" encoding="utf-8"?>
<p:tagLst xmlns:a="http://schemas.openxmlformats.org/drawingml/2006/main" xmlns:r="http://schemas.openxmlformats.org/officeDocument/2006/relationships" xmlns:p="http://schemas.openxmlformats.org/presentationml/2006/main">
  <p:tag name="TIMING" val="|15.1|1.3|1.7|3.7|11.6"/>
</p:tagLst>
</file>

<file path=ppt/tags/tag4.xml><?xml version="1.0" encoding="utf-8"?>
<p:tagLst xmlns:a="http://schemas.openxmlformats.org/drawingml/2006/main" xmlns:r="http://schemas.openxmlformats.org/officeDocument/2006/relationships" xmlns:p="http://schemas.openxmlformats.org/presentationml/2006/main">
  <p:tag name="TIMING" val="|9.9|9.6|2.7|3|4.9"/>
</p:tagLst>
</file>

<file path=ppt/tags/tag5.xml><?xml version="1.0" encoding="utf-8"?>
<p:tagLst xmlns:a="http://schemas.openxmlformats.org/drawingml/2006/main" xmlns:r="http://schemas.openxmlformats.org/officeDocument/2006/relationships" xmlns:p="http://schemas.openxmlformats.org/presentationml/2006/main">
  <p:tag name="TIMING" val="|2|1.5|0.9"/>
</p:tagLst>
</file>

<file path=ppt/tags/tag6.xml><?xml version="1.0" encoding="utf-8"?>
<p:tagLst xmlns:a="http://schemas.openxmlformats.org/drawingml/2006/main" xmlns:r="http://schemas.openxmlformats.org/officeDocument/2006/relationships" xmlns:p="http://schemas.openxmlformats.org/presentationml/2006/main">
  <p:tag name="TIMING" val="|1.7|1.1|1.2|8.2|13.9|5.5|5.5|5"/>
</p:tagLst>
</file>

<file path=ppt/tags/tag7.xml><?xml version="1.0" encoding="utf-8"?>
<p:tagLst xmlns:a="http://schemas.openxmlformats.org/drawingml/2006/main" xmlns:r="http://schemas.openxmlformats.org/officeDocument/2006/relationships" xmlns:p="http://schemas.openxmlformats.org/presentationml/2006/main">
  <p:tag name="TIMING" val="|1.1|0.9|2|7.5|3.4|5.7"/>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8D37D65-2209-4A45-A893-B3A965D6B93F}" vid="{023548D0-D673-1343-B59A-14C8E04D6A88}"/>
    </a:ext>
  </a:extLst>
</a:theme>
</file>

<file path=ppt/theme/theme2.xml><?xml version="1.0" encoding="utf-8"?>
<a:theme xmlns:a="http://schemas.openxmlformats.org/drawingml/2006/main" name="Duke Med 2014-DCRI 16x9">
  <a:themeElements>
    <a:clrScheme name="Duke Med 2014">
      <a:dk1>
        <a:sysClr val="windowText" lastClr="000000"/>
      </a:dk1>
      <a:lt1>
        <a:sysClr val="window" lastClr="FFFFFF"/>
      </a:lt1>
      <a:dk2>
        <a:srgbClr val="063E89"/>
      </a:dk2>
      <a:lt2>
        <a:srgbClr val="B2B2B2"/>
      </a:lt2>
      <a:accent1>
        <a:srgbClr val="A2AE40"/>
      </a:accent1>
      <a:accent2>
        <a:srgbClr val="F3BE55"/>
      </a:accent2>
      <a:accent3>
        <a:srgbClr val="ED701A"/>
      </a:accent3>
      <a:accent4>
        <a:srgbClr val="D1332B"/>
      </a:accent4>
      <a:accent5>
        <a:srgbClr val="4192BB"/>
      </a:accent5>
      <a:accent6>
        <a:srgbClr val="333333"/>
      </a:accent6>
      <a:hlink>
        <a:srgbClr val="000000"/>
      </a:hlink>
      <a:folHlink>
        <a:srgbClr val="000000"/>
      </a:folHlink>
    </a:clrScheme>
    <a:fontScheme name="Duke Medicine 2014">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FE5F44F8-AB7D-4DA9-8E60-05B59DB7586E}" vid="{BB76561A-CDB4-499D-86CE-D6FEAC135140}"/>
    </a:ext>
  </a:extLst>
</a:theme>
</file>

<file path=ppt/theme/theme3.xml><?xml version="1.0" encoding="utf-8"?>
<a:theme xmlns:a="http://schemas.openxmlformats.org/drawingml/2006/main" name="Default Theme">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Theme">
  <a:themeElements>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3698"/>
        </a:dk1>
        <a:lt1>
          <a:srgbClr val="CED8DD"/>
        </a:lt1>
        <a:dk2>
          <a:srgbClr val="000000"/>
        </a:dk2>
        <a:lt2>
          <a:srgbClr val="808080"/>
        </a:lt2>
        <a:accent1>
          <a:srgbClr val="BBE0E3"/>
        </a:accent1>
        <a:accent2>
          <a:srgbClr val="FFCE00"/>
        </a:accent2>
        <a:accent3>
          <a:srgbClr val="E3E9EB"/>
        </a:accent3>
        <a:accent4>
          <a:srgbClr val="002D81"/>
        </a:accent4>
        <a:accent5>
          <a:srgbClr val="DAEDEF"/>
        </a:accent5>
        <a:accent6>
          <a:srgbClr val="E7BA00"/>
        </a:accent6>
        <a:hlink>
          <a:srgbClr val="003698"/>
        </a:hlink>
        <a:folHlink>
          <a:srgbClr val="F32A4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3698"/>
    </a:dk1>
    <a:lt1>
      <a:srgbClr val="CED8DD"/>
    </a:lt1>
    <a:dk2>
      <a:srgbClr val="000000"/>
    </a:dk2>
    <a:lt2>
      <a:srgbClr val="808080"/>
    </a:lt2>
    <a:accent1>
      <a:srgbClr val="FFFFFF"/>
    </a:accent1>
    <a:accent2>
      <a:srgbClr val="FFCE00"/>
    </a:accent2>
    <a:accent3>
      <a:srgbClr val="E3E9EB"/>
    </a:accent3>
    <a:accent4>
      <a:srgbClr val="002D81"/>
    </a:accent4>
    <a:accent5>
      <a:srgbClr val="FFFFFF"/>
    </a:accent5>
    <a:accent6>
      <a:srgbClr val="E7BA00"/>
    </a:accent6>
    <a:hlink>
      <a:srgbClr val="003698"/>
    </a:hlink>
    <a:folHlink>
      <a:srgbClr val="F32A41"/>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9706</TotalTime>
  <Words>2550</Words>
  <Application>Microsoft Macintosh PowerPoint</Application>
  <PresentationFormat>On-screen Show (16:9)</PresentationFormat>
  <Paragraphs>613</Paragraphs>
  <Slides>36</Slides>
  <Notes>14</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36</vt:i4>
      </vt:variant>
    </vt:vector>
  </HeadingPairs>
  <TitlesOfParts>
    <vt:vector size="57" baseType="lpstr">
      <vt:lpstr>Arial</vt:lpstr>
      <vt:lpstr>Arial MT</vt:lpstr>
      <vt:lpstr>Arial Narrow</vt:lpstr>
      <vt:lpstr>Calibri</vt:lpstr>
      <vt:lpstr>Calibri Light</vt:lpstr>
      <vt:lpstr>Frutiger Linotype</vt:lpstr>
      <vt:lpstr>Geneva</vt:lpstr>
      <vt:lpstr>Lucida Grande</vt:lpstr>
      <vt:lpstr>Marker Felt</vt:lpstr>
      <vt:lpstr>Myriad Web Pro</vt:lpstr>
      <vt:lpstr>Open Sans</vt:lpstr>
      <vt:lpstr>symbol</vt:lpstr>
      <vt:lpstr>Tahoma</vt:lpstr>
      <vt:lpstr>Times</vt:lpstr>
      <vt:lpstr>Times New Roman</vt:lpstr>
      <vt:lpstr>Wingdings</vt:lpstr>
      <vt:lpstr>Theme1</vt:lpstr>
      <vt:lpstr>Duke Med 2014-DCRI 16x9</vt:lpstr>
      <vt:lpstr>Default Theme</vt:lpstr>
      <vt:lpstr>Blank Presentation</vt:lpstr>
      <vt:lpstr>2_Default Theme</vt:lpstr>
      <vt:lpstr>Autologous CD34+ Cells for Treatment of Refractory Angina  </vt:lpstr>
      <vt:lpstr>Disclosures</vt:lpstr>
      <vt:lpstr>Where are we?</vt:lpstr>
      <vt:lpstr>The promise…..</vt:lpstr>
      <vt:lpstr>Myocardial Repair</vt:lpstr>
      <vt:lpstr>PowerPoint Presentation</vt:lpstr>
      <vt:lpstr>Original Description of Endothelial  Progenitor Cells (EPC) in Adults</vt:lpstr>
      <vt:lpstr>Pre-clinical Experience of Transplanted CD34+ Human Progenitor Cells in a Chronic Myocardial Ischemia Rat Model </vt:lpstr>
      <vt:lpstr>Pre-clinical Experience Results: Treatment with CD34+ Cells Increases Myocardial Capillary Density</vt:lpstr>
      <vt:lpstr>CD34+ Cells Are Associated with Aerobic Physical Function</vt:lpstr>
      <vt:lpstr>CD34+ Cells Predict Future Physical Function</vt:lpstr>
      <vt:lpstr>PowerPoint Presentation</vt:lpstr>
      <vt:lpstr>Phase I: The Dose Range is Feasible</vt:lpstr>
      <vt:lpstr>Phase I:  Angina Frequency Episodes per Week</vt:lpstr>
      <vt:lpstr>PowerPoint Presentation</vt:lpstr>
      <vt:lpstr>Change in Angina Counts</vt:lpstr>
      <vt:lpstr>Change in Exercise Capacity </vt:lpstr>
      <vt:lpstr>PowerPoint Presentation</vt:lpstr>
      <vt:lpstr>PowerPoint Presentation</vt:lpstr>
      <vt:lpstr>RENEW Study Design</vt:lpstr>
      <vt:lpstr>RENEW: Primary Endpoint as Treated</vt:lpstr>
      <vt:lpstr>PowerPoint Presentation</vt:lpstr>
      <vt:lpstr>RENEW Results: 2-Year MACE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Efficacy Comparison: Change in ETT</vt:lpstr>
      <vt:lpstr>Efficacy Comparison: Change in Angina Frequency</vt:lpstr>
      <vt:lpstr>PowerPoint Presentation</vt:lpstr>
      <vt:lpstr>Where are we?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Pong</dc:creator>
  <cp:lastModifiedBy>Thomas Povsic, M.D.</cp:lastModifiedBy>
  <cp:revision>163</cp:revision>
  <dcterms:created xsi:type="dcterms:W3CDTF">2016-12-21T14:13:24Z</dcterms:created>
  <dcterms:modified xsi:type="dcterms:W3CDTF">2019-11-16T22:58:50Z</dcterms:modified>
</cp:coreProperties>
</file>