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325" r:id="rId2"/>
    <p:sldId id="420" r:id="rId3"/>
    <p:sldId id="328" r:id="rId4"/>
    <p:sldId id="421" r:id="rId5"/>
    <p:sldId id="388" r:id="rId6"/>
    <p:sldId id="389" r:id="rId7"/>
    <p:sldId id="876" r:id="rId8"/>
    <p:sldId id="391" r:id="rId9"/>
    <p:sldId id="339" r:id="rId10"/>
    <p:sldId id="343" r:id="rId11"/>
    <p:sldId id="345" r:id="rId12"/>
    <p:sldId id="417" r:id="rId13"/>
    <p:sldId id="346" r:id="rId14"/>
    <p:sldId id="334" r:id="rId15"/>
    <p:sldId id="347" r:id="rId16"/>
    <p:sldId id="418" r:id="rId17"/>
    <p:sldId id="422" r:id="rId18"/>
    <p:sldId id="601" r:id="rId19"/>
    <p:sldId id="602" r:id="rId20"/>
    <p:sldId id="509" r:id="rId21"/>
    <p:sldId id="354" r:id="rId22"/>
    <p:sldId id="355" r:id="rId23"/>
    <p:sldId id="423" r:id="rId24"/>
    <p:sldId id="410" r:id="rId25"/>
    <p:sldId id="426" r:id="rId26"/>
    <p:sldId id="825" r:id="rId27"/>
    <p:sldId id="357" r:id="rId28"/>
    <p:sldId id="358" r:id="rId29"/>
    <p:sldId id="359" r:id="rId30"/>
    <p:sldId id="379" r:id="rId31"/>
    <p:sldId id="861" r:id="rId32"/>
    <p:sldId id="824" r:id="rId33"/>
    <p:sldId id="873" r:id="rId34"/>
    <p:sldId id="868" r:id="rId35"/>
    <p:sldId id="869" r:id="rId36"/>
    <p:sldId id="874" r:id="rId37"/>
    <p:sldId id="385" r:id="rId38"/>
    <p:sldId id="875" r:id="rId39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orient="horz" pos="880">
          <p15:clr>
            <a:srgbClr val="A4A3A4"/>
          </p15:clr>
        </p15:guide>
        <p15:guide id="3" orient="horz" pos="1712">
          <p15:clr>
            <a:srgbClr val="A4A3A4"/>
          </p15:clr>
        </p15:guide>
        <p15:guide id="4" orient="horz" pos="2608">
          <p15:clr>
            <a:srgbClr val="A4A3A4"/>
          </p15:clr>
        </p15:guide>
        <p15:guide id="5" orient="horz" pos="3440">
          <p15:clr>
            <a:srgbClr val="A4A3A4"/>
          </p15:clr>
        </p15:guide>
        <p15:guide id="6" pos="3839">
          <p15:clr>
            <a:srgbClr val="A4A3A4"/>
          </p15:clr>
        </p15:guide>
        <p15:guide id="7" pos="768">
          <p15:clr>
            <a:srgbClr val="A4A3A4"/>
          </p15:clr>
        </p15:guide>
        <p15:guide id="8" pos="1536">
          <p15:clr>
            <a:srgbClr val="A4A3A4"/>
          </p15:clr>
        </p15:guide>
        <p15:guide id="9" pos="2303">
          <p15:clr>
            <a:srgbClr val="A4A3A4"/>
          </p15:clr>
        </p15:guide>
        <p15:guide id="10" pos="3071">
          <p15:clr>
            <a:srgbClr val="A4A3A4"/>
          </p15:clr>
        </p15:guide>
        <p15:guide id="11" pos="4607">
          <p15:clr>
            <a:srgbClr val="A4A3A4"/>
          </p15:clr>
        </p15:guide>
        <p15:guide id="12" pos="5375">
          <p15:clr>
            <a:srgbClr val="A4A3A4"/>
          </p15:clr>
        </p15:guide>
        <p15:guide id="13" pos="6142">
          <p15:clr>
            <a:srgbClr val="A4A3A4"/>
          </p15:clr>
        </p15:guide>
        <p15:guide id="14" pos="69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8"/>
    <p:restoredTop sz="86405" autoAdjust="0"/>
  </p:normalViewPr>
  <p:slideViewPr>
    <p:cSldViewPr snapToGrid="0" showGuides="1">
      <p:cViewPr varScale="1">
        <p:scale>
          <a:sx n="62" d="100"/>
          <a:sy n="62" d="100"/>
        </p:scale>
        <p:origin x="1218" y="72"/>
      </p:cViewPr>
      <p:guideLst>
        <p:guide orient="horz" pos="432"/>
        <p:guide orient="horz" pos="880"/>
        <p:guide orient="horz" pos="1712"/>
        <p:guide orient="horz" pos="2608"/>
        <p:guide orient="horz" pos="3440"/>
        <p:guide pos="3839"/>
        <p:guide pos="768"/>
        <p:guide pos="1536"/>
        <p:guide pos="2303"/>
        <p:guide pos="3071"/>
        <p:guide pos="4607"/>
        <p:guide pos="5375"/>
        <p:guide pos="6142"/>
        <p:guide pos="6910"/>
      </p:guideLst>
    </p:cSldViewPr>
  </p:slideViewPr>
  <p:outlineViewPr>
    <p:cViewPr>
      <p:scale>
        <a:sx n="33" d="100"/>
        <a:sy n="33" d="100"/>
      </p:scale>
      <p:origin x="0" y="-201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5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Macro-Enabled_Worksheet9.xlsm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5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Macro-Enabled_Worksheet.xlsm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Macro-Enabled_Worksheet2.xlsm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0965949336365"/>
          <c:y val="9.4518981603642693E-2"/>
          <c:w val="0.76880744861230899"/>
          <c:h val="0.757157935331965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Positive</c:v>
                </c:pt>
                <c:pt idx="1">
                  <c:v>Negative</c:v>
                </c:pt>
                <c:pt idx="2">
                  <c:v>Equivocal</c:v>
                </c:pt>
                <c:pt idx="3">
                  <c:v>No test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</c:v>
                </c:pt>
                <c:pt idx="1">
                  <c:v>19</c:v>
                </c:pt>
                <c:pt idx="2">
                  <c:v>18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1-8142-BB7A-61D4351A96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Positive</c:v>
                </c:pt>
                <c:pt idx="1">
                  <c:v>Negative</c:v>
                </c:pt>
                <c:pt idx="2">
                  <c:v>Equivocal</c:v>
                </c:pt>
                <c:pt idx="3">
                  <c:v>No test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42</c:v>
                </c:pt>
                <c:pt idx="1">
                  <c:v>31</c:v>
                </c:pt>
                <c:pt idx="2">
                  <c:v>32</c:v>
                </c:pt>
                <c:pt idx="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F1-8142-BB7A-61D4351A96A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Positive</c:v>
                </c:pt>
                <c:pt idx="1">
                  <c:v>Negative</c:v>
                </c:pt>
                <c:pt idx="2">
                  <c:v>Equivocal</c:v>
                </c:pt>
                <c:pt idx="3">
                  <c:v>No test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53</c:v>
                </c:pt>
                <c:pt idx="1">
                  <c:v>41</c:v>
                </c:pt>
                <c:pt idx="2">
                  <c:v>39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F1-8142-BB7A-61D4351A9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36975752"/>
        <c:axId val="2136870168"/>
      </c:barChart>
      <c:catAx>
        <c:axId val="2136975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2136870168"/>
        <c:crosses val="autoZero"/>
        <c:auto val="1"/>
        <c:lblAlgn val="ctr"/>
        <c:lblOffset val="0"/>
        <c:noMultiLvlLbl val="0"/>
      </c:catAx>
      <c:valAx>
        <c:axId val="2136870168"/>
        <c:scaling>
          <c:orientation val="minMax"/>
          <c:max val="7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2136975752"/>
        <c:crosses val="autoZero"/>
        <c:crossBetween val="between"/>
        <c:majorUnit val="10"/>
        <c:min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936639118457301"/>
          <c:y val="4.6413502109704602E-2"/>
          <c:w val="0.79338842975206603"/>
          <c:h val="0.822784810126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Day 1</c:v>
                </c:pt>
              </c:strCache>
            </c:strRef>
          </c:tx>
          <c:spPr>
            <a:solidFill>
              <a:srgbClr val="FAFD00"/>
            </a:solidFill>
            <a:ln w="2789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Negative</c:v>
                </c:pt>
                <c:pt idx="1">
                  <c:v>Positive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-50</c:v>
                </c:pt>
                <c:pt idx="1">
                  <c:v>-50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2-DE4E-8AAF-32DB91160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40923048"/>
        <c:axId val="2140926600"/>
      </c:barChart>
      <c:catAx>
        <c:axId val="214092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0926600"/>
        <c:crossesAt val="-50"/>
        <c:auto val="0"/>
        <c:lblAlgn val="ctr"/>
        <c:lblOffset val="0"/>
        <c:tickLblSkip val="1"/>
        <c:tickMarkSkip val="1"/>
        <c:noMultiLvlLbl val="0"/>
      </c:catAx>
      <c:valAx>
        <c:axId val="2140926600"/>
        <c:scaling>
          <c:orientation val="minMax"/>
          <c:max val="200"/>
          <c:min val="-5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0923048"/>
        <c:crosses val="autoZero"/>
        <c:crossBetween val="between"/>
        <c:majorUnit val="50"/>
        <c:minorUnit val="50"/>
      </c:valAx>
      <c:spPr>
        <a:noFill/>
        <a:ln w="1859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1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65140548530901"/>
          <c:y val="3.8087270341207298E-2"/>
          <c:w val="0.80850652830699798"/>
          <c:h val="0.8010286924361730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8691">
              <a:noFill/>
            </a:ln>
          </c:spPr>
          <c:marker>
            <c:spPr>
              <a:noFill/>
              <a:ln>
                <a:noFill/>
              </a:ln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A3-C442-9466-049C59020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070712"/>
        <c:axId val="2141075944"/>
      </c:scatterChart>
      <c:valAx>
        <c:axId val="2141070712"/>
        <c:scaling>
          <c:orientation val="minMax"/>
          <c:max val="3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460"/>
        </c:spPr>
        <c:txPr>
          <a:bodyPr rot="0" vert="horz"/>
          <a:lstStyle/>
          <a:p>
            <a:pPr>
              <a:defRPr sz="1177" b="0" i="0" u="none" strike="noStrike" baseline="0">
                <a:solidFill>
                  <a:srgbClr val="666699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1075944"/>
        <c:crossesAt val="-70"/>
        <c:crossBetween val="midCat"/>
        <c:majorUnit val="1"/>
        <c:minorUnit val="1"/>
      </c:valAx>
      <c:valAx>
        <c:axId val="2141075944"/>
        <c:scaling>
          <c:orientation val="minMax"/>
          <c:max val="0"/>
          <c:min val="-7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460"/>
        </c:spPr>
        <c:crossAx val="2141070712"/>
        <c:crosses val="autoZero"/>
        <c:crossBetween val="midCat"/>
        <c:majorUnit val="10"/>
        <c:minorUnit val="10"/>
      </c:valAx>
      <c:spPr>
        <a:noFill/>
        <a:ln w="16614">
          <a:noFill/>
        </a:ln>
      </c:spPr>
    </c:plotArea>
    <c:plotVisOnly val="1"/>
    <c:dispBlanksAs val="gap"/>
    <c:showDLblsOverMax val="0"/>
  </c:chart>
  <c:txPr>
    <a:bodyPr/>
    <a:lstStyle/>
    <a:p>
      <a:pPr>
        <a:defRPr sz="1177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101443952159"/>
          <c:y val="4.6466170895304797E-2"/>
          <c:w val="0.87751857548418699"/>
          <c:h val="0.84104646641392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A7-7F48-8F46-905062532B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CA7-7F48-8F46-905062532B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CA7-7F48-8F46-905062532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590488"/>
        <c:axId val="2141593832"/>
      </c:scatterChart>
      <c:valAx>
        <c:axId val="2141590488"/>
        <c:scaling>
          <c:orientation val="minMax"/>
          <c:max val="2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141593832"/>
        <c:crosses val="autoZero"/>
        <c:crossBetween val="midCat"/>
        <c:majorUnit val="4"/>
      </c:valAx>
      <c:valAx>
        <c:axId val="2141593832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141590488"/>
        <c:crosses val="autoZero"/>
        <c:crossBetween val="midCat"/>
        <c:majorUnit val="20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Physical functioning score</c:v>
                </c:pt>
                <c:pt idx="1">
                  <c:v>Vitality</c:v>
                </c:pt>
                <c:pt idx="2">
                  <c:v>General health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37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16-5642-8764-0E90EDE377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Physical functioning score</c:v>
                </c:pt>
                <c:pt idx="1">
                  <c:v>Vitality</c:v>
                </c:pt>
                <c:pt idx="2">
                  <c:v>General health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55</c:v>
                </c:pt>
                <c:pt idx="1">
                  <c:v>42</c:v>
                </c:pt>
                <c:pt idx="2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16-5642-8764-0E90EDE37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41967944"/>
        <c:axId val="2141971432"/>
      </c:barChart>
      <c:catAx>
        <c:axId val="2141967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41971432"/>
        <c:crosses val="autoZero"/>
        <c:auto val="1"/>
        <c:lblAlgn val="ctr"/>
        <c:lblOffset val="100"/>
        <c:noMultiLvlLbl val="0"/>
      </c:catAx>
      <c:valAx>
        <c:axId val="2141971432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41967944"/>
        <c:crosses val="autoZero"/>
        <c:crossBetween val="between"/>
        <c:majorUnit val="20"/>
        <c:min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Pre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C1-BC45-BBF9-144B56CC0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42557768"/>
        <c:axId val="2142560984"/>
      </c:barChart>
      <c:catAx>
        <c:axId val="2142557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42560984"/>
        <c:crosses val="autoZero"/>
        <c:auto val="1"/>
        <c:lblAlgn val="ctr"/>
        <c:lblOffset val="0"/>
        <c:noMultiLvlLbl val="0"/>
      </c:catAx>
      <c:valAx>
        <c:axId val="2142560984"/>
        <c:scaling>
          <c:orientation val="minMax"/>
          <c:max val="5.3"/>
          <c:min val="4.8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42557768"/>
        <c:crosses val="autoZero"/>
        <c:crossBetween val="between"/>
        <c:majorUnit val="0.1"/>
        <c:minorUnit val="0.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101443952159"/>
          <c:y val="4.6466170895304797E-2"/>
          <c:w val="0.87751857548418699"/>
          <c:h val="0.84104646641392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57E-014A-BE76-462C835752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57E-014A-BE76-462C835752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xVal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57E-014A-BE76-462C83575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095672"/>
        <c:axId val="2141099016"/>
      </c:scatterChart>
      <c:valAx>
        <c:axId val="2141095672"/>
        <c:scaling>
          <c:orientation val="minMax"/>
          <c:max val="10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crossAx val="2141099016"/>
        <c:crosses val="autoZero"/>
        <c:crossBetween val="midCat"/>
        <c:majorUnit val="25"/>
      </c:valAx>
      <c:valAx>
        <c:axId val="2141099016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crossAx val="2141095672"/>
        <c:crosses val="autoZero"/>
        <c:crossBetween val="midCat"/>
        <c:majorUnit val="2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3365885648989705E-2"/>
          <c:y val="4.2039470255929801E-2"/>
          <c:w val="0.88523853770652605"/>
          <c:h val="0.85728096870703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MP+MC          n=10</c:v>
                </c:pt>
                <c:pt idx="1">
                  <c:v>MP                 n=7</c:v>
                </c:pt>
                <c:pt idx="2">
                  <c:v>MC                   n=10</c:v>
                </c:pt>
                <c:pt idx="3">
                  <c:v>None          n=37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5A2C-4A4C-AB2C-CBE7D1C9D4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MP+MC          n=10</c:v>
                </c:pt>
                <c:pt idx="1">
                  <c:v>MP                 n=7</c:v>
                </c:pt>
                <c:pt idx="2">
                  <c:v>MC                   n=10</c:v>
                </c:pt>
                <c:pt idx="3">
                  <c:v>None          n=37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A2C-4A4C-AB2C-CBE7D1C9D4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MP+MC          n=10</c:v>
                </c:pt>
                <c:pt idx="1">
                  <c:v>MP                 n=7</c:v>
                </c:pt>
                <c:pt idx="2">
                  <c:v>MC                   n=10</c:v>
                </c:pt>
                <c:pt idx="3">
                  <c:v>None          n=37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A2C-4A4C-AB2C-CBE7D1C9D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41268360"/>
        <c:axId val="2141252392"/>
      </c:barChart>
      <c:catAx>
        <c:axId val="214126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9050"/>
        </c:spPr>
        <c:crossAx val="2141252392"/>
        <c:crossesAt val="1.2"/>
        <c:auto val="1"/>
        <c:lblAlgn val="ctr"/>
        <c:lblOffset val="0"/>
        <c:noMultiLvlLbl val="0"/>
      </c:catAx>
      <c:valAx>
        <c:axId val="2141252392"/>
        <c:scaling>
          <c:orientation val="minMax"/>
          <c:max val="2.8"/>
          <c:min val="1.2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ln w="19050"/>
        </c:spPr>
        <c:crossAx val="2141268360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Sheet1!$A$2:$A$4</c:f>
              <c:numCache>
                <c:formatCode>General</c:formatCode>
                <c:ptCount val="3"/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9E-7E43-AA06-2B4ED32E1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7033688"/>
        <c:axId val="-2000391368"/>
      </c:scatterChart>
      <c:valAx>
        <c:axId val="-1997033688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</a:ln>
        </c:spPr>
        <c:crossAx val="-2000391368"/>
        <c:crosses val="autoZero"/>
        <c:crossBetween val="midCat"/>
        <c:majorUnit val="15"/>
        <c:minorUnit val="0.04"/>
      </c:valAx>
      <c:valAx>
        <c:axId val="-2000391368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crossAx val="-1997033688"/>
        <c:crosses val="autoZero"/>
        <c:crossBetween val="midCat"/>
        <c:majorUnit val="20"/>
        <c:minorUnit val="0.0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135802469135804E-2"/>
          <c:y val="5.1044083526682098E-2"/>
          <c:w val="0.86419753086419804"/>
          <c:h val="0.7911832946635729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18116">
              <a:noFill/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450-C743-8B72-085BA008945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2450-C743-8B72-085BA0089459}"/>
              </c:ext>
            </c:extLst>
          </c:dPt>
          <c:xVal>
            <c:strRef>
              <c:f>Sheet1!$A$2:$A$5</c:f>
              <c:strCache>
                <c:ptCount val="3"/>
                <c:pt idx="0">
                  <c:v> </c:v>
                </c:pt>
                <c:pt idx="1">
                  <c:v> </c:v>
                </c:pt>
                <c:pt idx="2">
                  <c:v> 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3"/>
                <c:pt idx="0">
                  <c:v>2.1</c:v>
                </c:pt>
                <c:pt idx="1">
                  <c:v>0.66</c:v>
                </c:pt>
                <c:pt idx="2">
                  <c:v>0.81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450-C743-8B72-085BA0089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9952312"/>
        <c:axId val="1699955800"/>
      </c:scatterChart>
      <c:valAx>
        <c:axId val="1699952312"/>
        <c:scaling>
          <c:orientation val="minMax"/>
          <c:max val="16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folHlink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99955800"/>
        <c:crossesAt val="0"/>
        <c:crossBetween val="midCat"/>
        <c:majorUnit val="2"/>
        <c:minorUnit val="2"/>
      </c:valAx>
      <c:valAx>
        <c:axId val="1699955800"/>
        <c:scaling>
          <c:orientation val="minMax"/>
          <c:max val="7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99952312"/>
        <c:crossesAt val="0"/>
        <c:crossBetween val="midCat"/>
        <c:majorUnit val="10"/>
        <c:minorUnit val="5"/>
      </c:valAx>
      <c:spPr>
        <a:noFill/>
        <a:ln w="1610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7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95145393341221"/>
          <c:y val="4.6610062119413202E-2"/>
          <c:w val="0.89566395663956699"/>
          <c:h val="0.75847457627118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Day 1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CD34 positive</c:v>
                </c:pt>
                <c:pt idx="1">
                  <c:v>CD133 positive</c:v>
                </c:pt>
                <c:pt idx="2">
                  <c:v>CD34, CD133 double positive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79</c:v>
                </c:pt>
                <c:pt idx="1">
                  <c:v>63</c:v>
                </c:pt>
                <c:pt idx="2">
                  <c:v>44.3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2A-1D41-A471-2279820C16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CD34 positive</c:v>
                </c:pt>
                <c:pt idx="1">
                  <c:v>CD133 positive</c:v>
                </c:pt>
                <c:pt idx="2">
                  <c:v>CD34, CD133 double positive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44</c:v>
                </c:pt>
                <c:pt idx="1">
                  <c:v>27.4</c:v>
                </c:pt>
                <c:pt idx="2">
                  <c:v>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2A-1D41-A471-2279820C1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775604584"/>
        <c:axId val="1775607592"/>
      </c:barChart>
      <c:catAx>
        <c:axId val="1775604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775607592"/>
        <c:crosses val="autoZero"/>
        <c:auto val="0"/>
        <c:lblAlgn val="ctr"/>
        <c:lblOffset val="0"/>
        <c:tickLblSkip val="1"/>
        <c:tickMarkSkip val="1"/>
        <c:noMultiLvlLbl val="0"/>
      </c:catAx>
      <c:valAx>
        <c:axId val="1775607592"/>
        <c:scaling>
          <c:orientation val="minMax"/>
          <c:max val="10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775604584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Positive</c:v>
                </c:pt>
                <c:pt idx="1">
                  <c:v>Negative</c:v>
                </c:pt>
                <c:pt idx="2">
                  <c:v>Equivocal</c:v>
                </c:pt>
                <c:pt idx="3">
                  <c:v>No test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</c:v>
                </c:pt>
                <c:pt idx="1">
                  <c:v>11</c:v>
                </c:pt>
                <c:pt idx="2">
                  <c:v>11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AB-D740-82F7-05034825B4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Positive</c:v>
                </c:pt>
                <c:pt idx="1">
                  <c:v>Negative</c:v>
                </c:pt>
                <c:pt idx="2">
                  <c:v>Equivocal</c:v>
                </c:pt>
                <c:pt idx="3">
                  <c:v>No test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42.5</c:v>
                </c:pt>
                <c:pt idx="1">
                  <c:v>31</c:v>
                </c:pt>
                <c:pt idx="2">
                  <c:v>30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AB-D740-82F7-05034825B44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Positive</c:v>
                </c:pt>
                <c:pt idx="1">
                  <c:v>Negative</c:v>
                </c:pt>
                <c:pt idx="2">
                  <c:v>Equivocal</c:v>
                </c:pt>
                <c:pt idx="3">
                  <c:v>No test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66.5</c:v>
                </c:pt>
                <c:pt idx="1">
                  <c:v>55</c:v>
                </c:pt>
                <c:pt idx="2">
                  <c:v>54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AB-D740-82F7-05034825B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34910648"/>
        <c:axId val="2134907208"/>
      </c:barChart>
      <c:catAx>
        <c:axId val="213491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2134907208"/>
        <c:crosses val="autoZero"/>
        <c:auto val="1"/>
        <c:lblAlgn val="ctr"/>
        <c:lblOffset val="0"/>
        <c:noMultiLvlLbl val="0"/>
      </c:catAx>
      <c:valAx>
        <c:axId val="2134907208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2134910648"/>
        <c:crosses val="autoZero"/>
        <c:crossBetween val="between"/>
        <c:majorUnit val="20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57220095260301"/>
          <c:y val="4.5360870154409802E-2"/>
          <c:w val="0.85342789598108804"/>
          <c:h val="0.69896907216494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Day 1</c:v>
                </c:pt>
              </c:strCache>
            </c:strRef>
          </c:tx>
          <c:spPr>
            <a:solidFill>
              <a:schemeClr val="tx2"/>
            </a:solidFill>
            <a:ln w="23645">
              <a:noFill/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 w="23645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F6C-F342-B77B-2D535069AC85}"/>
              </c:ext>
            </c:extLst>
          </c:dPt>
          <c:cat>
            <c:strRef>
              <c:f>Sheet1!$A$2:$A$3</c:f>
              <c:strCache>
                <c:ptCount val="2"/>
                <c:pt idx="0">
                  <c:v>Normal</c:v>
                </c:pt>
                <c:pt idx="1">
                  <c:v>Coronary endothelial dysfunction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12.66</c:v>
                </c:pt>
                <c:pt idx="1">
                  <c:v>4.5599999999999996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6C-F342-B77B-2D535069AC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77200344"/>
        <c:axId val="1699819896"/>
      </c:barChart>
      <c:catAx>
        <c:axId val="177720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99819896"/>
        <c:crosses val="autoZero"/>
        <c:auto val="0"/>
        <c:lblAlgn val="ctr"/>
        <c:lblOffset val="0"/>
        <c:tickLblSkip val="1"/>
        <c:tickMarkSkip val="1"/>
        <c:noMultiLvlLbl val="0"/>
      </c:catAx>
      <c:valAx>
        <c:axId val="1699819896"/>
        <c:scaling>
          <c:orientation val="minMax"/>
          <c:max val="18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7200344"/>
        <c:crosses val="autoZero"/>
        <c:crossBetween val="between"/>
        <c:majorUnit val="3"/>
        <c:minorUnit val="3"/>
      </c:valAx>
      <c:spPr>
        <a:noFill/>
        <a:ln w="1576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4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98-744A-A689-515E3ED594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COURAGE</c:v>
                </c:pt>
                <c:pt idx="1">
                  <c:v>SYNTAX</c:v>
                </c:pt>
                <c:pt idx="2">
                  <c:v>FAME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</c:v>
                </c:pt>
                <c:pt idx="1">
                  <c:v>71</c:v>
                </c:pt>
                <c:pt idx="2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8-744A-A689-515E3ED594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744A-A689-515E3ED594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COURAGE</c:v>
                </c:pt>
                <c:pt idx="1">
                  <c:v>SYNTAX</c:v>
                </c:pt>
                <c:pt idx="2">
                  <c:v>FAME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50</c:v>
                </c:pt>
                <c:pt idx="1">
                  <c:v>76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744A-A689-515E3ED59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24336856"/>
        <c:axId val="2124003912"/>
      </c:barChart>
      <c:catAx>
        <c:axId val="2124336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/>
        </c:spPr>
        <c:txPr>
          <a:bodyPr/>
          <a:lstStyle/>
          <a:p>
            <a:pPr>
              <a:defRPr sz="1600"/>
            </a:pPr>
            <a:endParaRPr lang="en-US"/>
          </a:p>
        </c:txPr>
        <c:crossAx val="2124003912"/>
        <c:crosses val="autoZero"/>
        <c:auto val="1"/>
        <c:lblAlgn val="ctr"/>
        <c:lblOffset val="100"/>
        <c:noMultiLvlLbl val="0"/>
      </c:catAx>
      <c:valAx>
        <c:axId val="2124003912"/>
        <c:scaling>
          <c:orientation val="minMax"/>
          <c:max val="8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600"/>
            </a:pPr>
            <a:endParaRPr lang="en-US"/>
          </a:p>
        </c:txPr>
        <c:crossAx val="2124336856"/>
        <c:crosses val="autoZero"/>
        <c:crossBetween val="between"/>
        <c:majorUnit val="10"/>
        <c:min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9-414C-8747-07B8BB3E05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39-414C-8747-07B8BB3E0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138197240"/>
        <c:axId val="2138200344"/>
      </c:barChart>
      <c:catAx>
        <c:axId val="2138197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393"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38200344"/>
        <c:crosses val="autoZero"/>
        <c:auto val="1"/>
        <c:lblAlgn val="ctr"/>
        <c:lblOffset val="100"/>
        <c:noMultiLvlLbl val="0"/>
      </c:catAx>
      <c:valAx>
        <c:axId val="2138200344"/>
        <c:scaling>
          <c:orientation val="minMax"/>
          <c:max val="1"/>
          <c:min val="0.75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ln w="25393"/>
        </c:spPr>
        <c:crossAx val="2138197240"/>
        <c:crosses val="autoZero"/>
        <c:crossBetween val="midCat"/>
        <c:majorUnit val="0.05"/>
        <c:minorUnit val="2.5000000000000001E-2"/>
      </c:valAx>
      <c:spPr>
        <a:noFill/>
        <a:ln w="25393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54</c:v>
                </c:pt>
                <c:pt idx="1">
                  <c:v>57</c:v>
                </c:pt>
                <c:pt idx="2">
                  <c:v>60</c:v>
                </c:pt>
                <c:pt idx="3">
                  <c:v>63</c:v>
                </c:pt>
                <c:pt idx="4">
                  <c:v>62</c:v>
                </c:pt>
                <c:pt idx="5">
                  <c:v>67</c:v>
                </c:pt>
                <c:pt idx="6">
                  <c:v>68</c:v>
                </c:pt>
                <c:pt idx="7">
                  <c:v>71</c:v>
                </c:pt>
                <c:pt idx="8">
                  <c:v>73</c:v>
                </c:pt>
                <c:pt idx="9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B-F344-BECB-A223FCB6A8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B-F344-BECB-A223FCB6A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138242456"/>
        <c:axId val="2138245560"/>
      </c:barChart>
      <c:catAx>
        <c:axId val="2138242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393"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2138245560"/>
        <c:crosses val="autoZero"/>
        <c:auto val="1"/>
        <c:lblAlgn val="ctr"/>
        <c:lblOffset val="100"/>
        <c:noMultiLvlLbl val="0"/>
      </c:catAx>
      <c:valAx>
        <c:axId val="2138245560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393"/>
        </c:spPr>
        <c:crossAx val="2138242456"/>
        <c:crosses val="autoZero"/>
        <c:crossBetween val="between"/>
        <c:majorUnit val="20"/>
        <c:minorUnit val="0.2"/>
      </c:valAx>
      <c:spPr>
        <a:noFill/>
        <a:ln w="25393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98-744A-A689-515E3ED594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COURAGE</c:v>
                </c:pt>
                <c:pt idx="1">
                  <c:v>SYNTAX</c:v>
                </c:pt>
                <c:pt idx="2">
                  <c:v>FAME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</c:v>
                </c:pt>
                <c:pt idx="1">
                  <c:v>71</c:v>
                </c:pt>
                <c:pt idx="2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8-744A-A689-515E3ED594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744A-A689-515E3ED594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COURAGE</c:v>
                </c:pt>
                <c:pt idx="1">
                  <c:v>SYNTAX</c:v>
                </c:pt>
                <c:pt idx="2">
                  <c:v>FAME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50</c:v>
                </c:pt>
                <c:pt idx="1">
                  <c:v>76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744A-A689-515E3ED59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24336856"/>
        <c:axId val="2124003912"/>
      </c:barChart>
      <c:catAx>
        <c:axId val="2124336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/>
        </c:spPr>
        <c:txPr>
          <a:bodyPr/>
          <a:lstStyle/>
          <a:p>
            <a:pPr>
              <a:defRPr sz="1600"/>
            </a:pPr>
            <a:endParaRPr lang="en-US"/>
          </a:p>
        </c:txPr>
        <c:crossAx val="2124003912"/>
        <c:crosses val="autoZero"/>
        <c:auto val="1"/>
        <c:lblAlgn val="ctr"/>
        <c:lblOffset val="100"/>
        <c:noMultiLvlLbl val="0"/>
      </c:catAx>
      <c:valAx>
        <c:axId val="2124003912"/>
        <c:scaling>
          <c:orientation val="minMax"/>
          <c:max val="8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600"/>
            </a:pPr>
            <a:endParaRPr lang="en-US"/>
          </a:p>
        </c:txPr>
        <c:crossAx val="2124336856"/>
        <c:crosses val="autoZero"/>
        <c:crossBetween val="between"/>
        <c:majorUnit val="10"/>
        <c:min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+CFR +CBF</c:v>
                </c:pt>
                <c:pt idx="1">
                  <c:v>+CFR    -CBF</c:v>
                </c:pt>
                <c:pt idx="2">
                  <c:v>-CFR +CBF</c:v>
                </c:pt>
                <c:pt idx="3">
                  <c:v>-CFR     -CBF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36.1</c:v>
                </c:pt>
                <c:pt idx="1">
                  <c:v>33.200000000000003</c:v>
                </c:pt>
                <c:pt idx="2">
                  <c:v>12</c:v>
                </c:pt>
                <c:pt idx="3">
                  <c:v>18.600000000000001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57-D54B-8D20-36A775AD9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41458008"/>
        <c:axId val="2141461480"/>
      </c:barChart>
      <c:catAx>
        <c:axId val="2141458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41461480"/>
        <c:crosses val="autoZero"/>
        <c:auto val="1"/>
        <c:lblAlgn val="ctr"/>
        <c:lblOffset val="0"/>
        <c:noMultiLvlLbl val="0"/>
      </c:catAx>
      <c:valAx>
        <c:axId val="2141461480"/>
        <c:scaling>
          <c:orientation val="minMax"/>
          <c:max val="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41458008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+CFR +CBF</c:v>
                </c:pt>
                <c:pt idx="1">
                  <c:v>+CFR    -CBF</c:v>
                </c:pt>
                <c:pt idx="2">
                  <c:v>-CFR +CBF</c:v>
                </c:pt>
                <c:pt idx="3">
                  <c:v>-CFR     -CBF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39.6</c:v>
                </c:pt>
                <c:pt idx="1">
                  <c:v>41.4</c:v>
                </c:pt>
                <c:pt idx="2">
                  <c:v>6.2</c:v>
                </c:pt>
                <c:pt idx="3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C-9E4C-86B5-A05D7B7E7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37951400"/>
        <c:axId val="2137954872"/>
      </c:barChart>
      <c:catAx>
        <c:axId val="2137951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37954872"/>
        <c:crosses val="autoZero"/>
        <c:auto val="1"/>
        <c:lblAlgn val="ctr"/>
        <c:lblOffset val="0"/>
        <c:noMultiLvlLbl val="0"/>
      </c:catAx>
      <c:valAx>
        <c:axId val="2137954872"/>
        <c:scaling>
          <c:orientation val="minMax"/>
          <c:max val="4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37951400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+CFR +CBF</c:v>
                </c:pt>
                <c:pt idx="1">
                  <c:v>+CFR    -CBF</c:v>
                </c:pt>
                <c:pt idx="2">
                  <c:v>-CFR +CBF</c:v>
                </c:pt>
                <c:pt idx="3">
                  <c:v>-CFR     -CBF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34.299999999999997</c:v>
                </c:pt>
                <c:pt idx="1">
                  <c:v>28.8</c:v>
                </c:pt>
                <c:pt idx="2">
                  <c:v>15.2</c:v>
                </c:pt>
                <c:pt idx="3">
                  <c:v>21.8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D0-EA4E-844C-2557F4A0E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40572520"/>
        <c:axId val="2140575976"/>
      </c:barChart>
      <c:catAx>
        <c:axId val="2140572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40575976"/>
        <c:crosses val="autoZero"/>
        <c:auto val="1"/>
        <c:lblAlgn val="ctr"/>
        <c:lblOffset val="0"/>
        <c:noMultiLvlLbl val="0"/>
      </c:catAx>
      <c:valAx>
        <c:axId val="2140575976"/>
        <c:scaling>
          <c:orientation val="minMax"/>
          <c:max val="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rgbClr val="7F7F7F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40572520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0217391304348"/>
          <c:y val="4.6413502109704602E-2"/>
          <c:w val="0.8125"/>
          <c:h val="0.822784810126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Day 1</c:v>
                </c:pt>
              </c:strCache>
            </c:strRef>
          </c:tx>
          <c:spPr>
            <a:solidFill>
              <a:srgbClr val="FAFD00"/>
            </a:solidFill>
            <a:ln w="2789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Negative</c:v>
                </c:pt>
                <c:pt idx="1">
                  <c:v>Positive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-50</c:v>
                </c:pt>
                <c:pt idx="1">
                  <c:v>-50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3F-EE46-A723-6CC627F3A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3926488"/>
        <c:axId val="2143473320"/>
      </c:barChart>
      <c:catAx>
        <c:axId val="2133926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3473320"/>
        <c:crossesAt val="1"/>
        <c:auto val="0"/>
        <c:lblAlgn val="ctr"/>
        <c:lblOffset val="0"/>
        <c:tickLblSkip val="1"/>
        <c:tickMarkSkip val="1"/>
        <c:noMultiLvlLbl val="0"/>
      </c:catAx>
      <c:valAx>
        <c:axId val="2143473320"/>
        <c:scaling>
          <c:orientation val="minMax"/>
          <c:max val="4"/>
          <c:min val="1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3926488"/>
        <c:crosses val="autoZero"/>
        <c:crossBetween val="between"/>
        <c:majorUnit val="0.5"/>
        <c:minorUnit val="0.5"/>
      </c:valAx>
      <c:spPr>
        <a:noFill/>
        <a:ln w="1859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1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0.1351</cdr:x>
      <cdr:y>0</cdr:y>
    </cdr:from>
    <cdr:to>
      <cdr:x>0.97272</cdr:x>
      <cdr:y>0.31234</cdr:y>
    </cdr:to>
    <cdr:sp macro="" textlink="">
      <cdr:nvSpPr>
        <cdr:cNvPr id="2" name="Title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833861" y="0"/>
          <a:ext cx="5169947" cy="8814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0" tIns="45724" rIns="0" bIns="45724" rtlCol="0" anchor="b" anchorCtr="0">
          <a:noAutofit/>
        </a:bodyPr>
        <a:lstStyle xmlns:a="http://schemas.openxmlformats.org/drawingml/2006/main">
          <a:lvl1pPr algn="l" defTabSz="914484" rtl="0" eaLnBrk="1" latinLnBrk="0" hangingPunct="1">
            <a:lnSpc>
              <a:spcPct val="90000"/>
            </a:lnSpc>
            <a:spcBef>
              <a:spcPct val="0"/>
            </a:spcBef>
            <a:buNone/>
            <a:defRPr sz="3200" kern="1200">
              <a:solidFill>
                <a:schemeClr val="tx2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/>
          <a:r>
            <a:rPr lang="en-US" sz="1600"/>
            <a:t>SF-36 in Patients With </a:t>
          </a:r>
          <a:r>
            <a:rPr lang="en-US" sz="1600" err="1"/>
            <a:t>Microvascular</a:t>
          </a:r>
          <a:r>
            <a:rPr lang="en-US" sz="1600"/>
            <a:t> Endothelial Dysfunction: Women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44E6-187A-4493-A8C8-BF7B10B3F86D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076D2-C4D6-4F47-BE0A-B8682F3A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1C6A57E-2103-4EE6-8280-2A89950A365F}" type="slidenum">
              <a:rPr lang="en-US" sz="1200" smtClean="0">
                <a:solidFill>
                  <a:srgbClr val="000000"/>
                </a:solidFill>
                <a:latin typeface="Arial" pitchFamily="34" charset="0"/>
                <a:ea typeface="ヒラギノ角ゴ Pro W3" pitchFamily="-105" charset="-128"/>
              </a:rPr>
              <a:pPr/>
              <a:t>1</a:t>
            </a:fld>
            <a:endParaRPr lang="en-US" sz="1200">
              <a:solidFill>
                <a:srgbClr val="000000"/>
              </a:solidFill>
              <a:latin typeface="Arial" pitchFamily="34" charset="0"/>
              <a:ea typeface="ヒラギノ角ゴ Pro W3" pitchFamily="-105" charset="-128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3738"/>
            <a:ext cx="6067425" cy="3414712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32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11" tIns="45199" rIns="92011" bIns="45199"/>
          <a:lstStyle/>
          <a:p>
            <a:endParaRPr lang="ja-JP" altLang="en-US">
              <a:latin typeface="Arial" pitchFamily="34" charset="0"/>
              <a:ea typeface="ヒラギノ角ゴ Pro W3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081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CP914474	Lerman, A	</a:t>
            </a:r>
            <a:r>
              <a:rPr lang="en-US" err="1"/>
              <a:t>pjs</a:t>
            </a:r>
            <a:r>
              <a:rPr lang="en-US"/>
              <a:t>	03-03-2000</a:t>
            </a:r>
            <a:endParaRPr lang="en-US" i="1"/>
          </a:p>
        </p:txBody>
      </p:sp>
      <p:sp>
        <p:nvSpPr>
          <p:cNvPr id="38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424238" y="60325"/>
            <a:ext cx="13701713" cy="77089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281470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2"/>
          <p:cNvSpPr>
            <a:spLocks noGrp="1" noChangeArrowheads="1"/>
          </p:cNvSpPr>
          <p:nvPr>
            <p:ph type="ftr" sz="quarter" idx="4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2292350" algn="l"/>
                <a:tab pos="4633913" algn="l"/>
                <a:tab pos="731361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292350" algn="l"/>
                <a:tab pos="4633913" algn="l"/>
                <a:tab pos="731361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292350" algn="l"/>
                <a:tab pos="4633913" algn="l"/>
                <a:tab pos="731361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292350" algn="l"/>
                <a:tab pos="4633913" algn="l"/>
                <a:tab pos="731361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292350" algn="l"/>
                <a:tab pos="4633913" algn="l"/>
                <a:tab pos="731361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92350" algn="l"/>
                <a:tab pos="4633913" algn="l"/>
                <a:tab pos="731361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92350" algn="l"/>
                <a:tab pos="4633913" algn="l"/>
                <a:tab pos="731361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92350" algn="l"/>
                <a:tab pos="4633913" algn="l"/>
                <a:tab pos="731361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92350" algn="l"/>
                <a:tab pos="4633913" algn="l"/>
                <a:tab pos="731361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0"/>
              <a:t>CP1085024	Lerman,A	ma	10-23-2002</a:t>
            </a:r>
            <a:endParaRPr lang="en-US" sz="1400" b="0" i="1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1288" y="201613"/>
            <a:ext cx="7142163" cy="401955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2426"/>
            <a:ext cx="5486400" cy="411501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21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CP914474	Lerman, A	</a:t>
            </a:r>
            <a:r>
              <a:rPr lang="en-US" err="1"/>
              <a:t>pjs</a:t>
            </a:r>
            <a:r>
              <a:rPr lang="en-US"/>
              <a:t>	03-03-2000</a:t>
            </a:r>
            <a:endParaRPr lang="en-US" i="1"/>
          </a:p>
        </p:txBody>
      </p:sp>
      <p:sp>
        <p:nvSpPr>
          <p:cNvPr id="38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424238" y="60325"/>
            <a:ext cx="13701713" cy="77089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3776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>
                <a:solidFill>
                  <a:srgbClr val="000000"/>
                </a:solidFill>
              </a:rPr>
              <a:t>CP1343701	Lerman, Amir	MN	01-26-2009</a:t>
            </a:r>
            <a:endParaRPr lang="en-US" sz="1400" b="0" i="1">
              <a:solidFill>
                <a:srgbClr val="000000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041" y="7901046"/>
            <a:ext cx="6572152" cy="41639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9800" eaLnBrk="0" hangingPunct="0"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tabLst>
                <a:tab pos="2355850" algn="l"/>
                <a:tab pos="4764088" algn="l"/>
                <a:tab pos="75215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/>
              <a:t>CP914474	Lerman, A	pjs	03-03-2000</a:t>
            </a:r>
            <a:endParaRPr lang="en-US" sz="1400" b="0" i="1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32" y="4342054"/>
            <a:ext cx="5487337" cy="411625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055" tIns="47028" rIns="94055" bIns="47028"/>
          <a:lstStyle/>
          <a:p>
            <a:r>
              <a:rPr lang="en-US">
                <a:ea typeface="ＭＳ Ｐゴシック" charset="0"/>
                <a:cs typeface="ＭＳ Ｐゴシック" charset="0"/>
              </a:rPr>
              <a:t>Prayter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0" b="11562"/>
          <a:stretch/>
        </p:blipFill>
        <p:spPr>
          <a:xfrm>
            <a:off x="-1" y="2456953"/>
            <a:ext cx="12188825" cy="3177176"/>
          </a:xfrm>
          <a:prstGeom prst="rect">
            <a:avLst/>
          </a:prstGeom>
        </p:spPr>
      </p:pic>
      <p:sp>
        <p:nvSpPr>
          <p:cNvPr id="32" name="TextBox 31"/>
          <p:cNvSpPr txBox="1"/>
          <p:nvPr userDrawn="1"/>
        </p:nvSpPr>
        <p:spPr>
          <a:xfrm>
            <a:off x="9344766" y="6657947"/>
            <a:ext cx="2844059" cy="200055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bg1">
                    <a:lumMod val="65000"/>
                  </a:schemeClr>
                </a:solidFill>
              </a:rPr>
              <a:t>©2018 MFMER  |  3751162-</a:t>
            </a:r>
            <a:fld id="{D445C29B-035B-48ED-941F-A66A11A8A322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 lvl="0"/>
              <a:t>‹#›</a:t>
            </a:fld>
            <a:endParaRPr lang="en-US" sz="7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9346" y="1059953"/>
            <a:ext cx="8250526" cy="1397000"/>
          </a:xfrm>
        </p:spPr>
        <p:txBody>
          <a:bodyPr lIns="0" rIns="0" anchor="b" anchorCtr="0">
            <a:noAutofit/>
          </a:bodyPr>
          <a:lstStyle>
            <a:lvl1pPr algn="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882" y="2456953"/>
            <a:ext cx="9753177" cy="685800"/>
          </a:xfrm>
        </p:spPr>
        <p:txBody>
          <a:bodyPr lIns="0" tIns="228621" rIns="0">
            <a:noAutofit/>
          </a:bodyPr>
          <a:lstStyle>
            <a:lvl1pPr marL="0" indent="0" algn="r">
              <a:spcBef>
                <a:spcPts val="0"/>
              </a:spcBef>
              <a:buNone/>
              <a:defRPr sz="2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1218882" y="685801"/>
            <a:ext cx="1263322" cy="1380815"/>
            <a:chOff x="3293" y="737"/>
            <a:chExt cx="796" cy="867"/>
          </a:xfrm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353" y="5783891"/>
            <a:ext cx="3048664" cy="71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79" y="690579"/>
            <a:ext cx="2789238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7"/>
          <a:stretch/>
        </p:blipFill>
        <p:spPr bwMode="auto">
          <a:xfrm>
            <a:off x="1218882" y="5685184"/>
            <a:ext cx="6186639" cy="4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3"/>
          <a:stretch/>
        </p:blipFill>
        <p:spPr bwMode="auto">
          <a:xfrm>
            <a:off x="1218882" y="4148904"/>
            <a:ext cx="6186639" cy="1560133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993913" y="5634129"/>
            <a:ext cx="6671144" cy="14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 userDrawn="1"/>
        </p:nvSpPr>
        <p:spPr>
          <a:xfrm>
            <a:off x="9344766" y="6657947"/>
            <a:ext cx="2844059" cy="200055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bg2">
                    <a:lumMod val="75000"/>
                  </a:schemeClr>
                </a:solidFill>
              </a:rPr>
              <a:t>©2018 MFMER  |  3751162-</a:t>
            </a:r>
            <a:fld id="{D445C29B-035B-48ED-941F-A66A11A8A322}" type="slidenum">
              <a:rPr lang="en-US" sz="700" smtClean="0">
                <a:solidFill>
                  <a:schemeClr val="bg2">
                    <a:lumMod val="75000"/>
                  </a:schemeClr>
                </a:solidFill>
              </a:rPr>
              <a:pPr lvl="0"/>
              <a:t>‹#›</a:t>
            </a:fld>
            <a:endParaRPr lang="en-US" sz="7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33676"/>
            <a:ext cx="975106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30"/>
          <p:cNvGrpSpPr>
            <a:grpSpLocks/>
          </p:cNvGrpSpPr>
          <p:nvPr/>
        </p:nvGrpSpPr>
        <p:grpSpPr bwMode="auto">
          <a:xfrm>
            <a:off x="5462752" y="685801"/>
            <a:ext cx="1263322" cy="1380815"/>
            <a:chOff x="3293" y="737"/>
            <a:chExt cx="796" cy="867"/>
          </a:xfrm>
        </p:grpSpPr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9987" y="6172200"/>
            <a:ext cx="8528051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222375" y="2"/>
            <a:ext cx="9745663" cy="1022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743002" y="1022350"/>
            <a:ext cx="8702821" cy="47658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175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2" y="1371600"/>
            <a:ext cx="9753177" cy="46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2717800"/>
            <a:ext cx="9753177" cy="1397000"/>
          </a:xfrm>
        </p:spPr>
        <p:txBody>
          <a:bodyPr anchor="b" anchorCtr="0"/>
          <a:lstStyle>
            <a:lvl1pPr algn="l">
              <a:defRPr sz="36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4114800"/>
            <a:ext cx="9753177" cy="685800"/>
          </a:xfrm>
        </p:spPr>
        <p:txBody>
          <a:bodyPr anchor="t" anchorCtr="0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7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9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62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371600"/>
            <a:ext cx="4778019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371600"/>
            <a:ext cx="4773956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371601"/>
            <a:ext cx="4778019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174876"/>
            <a:ext cx="4778019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371601"/>
            <a:ext cx="4778189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6"/>
            <a:ext cx="4778189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"/>
            <a:ext cx="3400682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4" y="457201"/>
            <a:ext cx="6204449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371600"/>
            <a:ext cx="3400682" cy="4800600"/>
          </a:xfrm>
        </p:spPr>
        <p:txBody>
          <a:bodyPr/>
          <a:lstStyle>
            <a:lvl1pPr marL="0" indent="0">
              <a:buNone/>
              <a:defRPr sz="1900"/>
            </a:lvl1pPr>
            <a:lvl2pPr marL="457241" indent="0">
              <a:buNone/>
              <a:defRPr sz="1200"/>
            </a:lvl2pPr>
            <a:lvl3pPr marL="914484" indent="0">
              <a:buNone/>
              <a:defRPr sz="1100"/>
            </a:lvl3pPr>
            <a:lvl4pPr marL="1371725" indent="0">
              <a:buNone/>
              <a:defRPr sz="900"/>
            </a:lvl4pPr>
            <a:lvl5pPr marL="1828968" indent="0">
              <a:buNone/>
              <a:defRPr sz="900"/>
            </a:lvl5pPr>
            <a:lvl6pPr marL="2286209" indent="0">
              <a:buNone/>
              <a:defRPr sz="900"/>
            </a:lvl6pPr>
            <a:lvl7pPr marL="2743452" indent="0">
              <a:buNone/>
              <a:defRPr sz="900"/>
            </a:lvl7pPr>
            <a:lvl8pPr marL="3200693" indent="0">
              <a:buNone/>
              <a:defRPr sz="900"/>
            </a:lvl8pPr>
            <a:lvl9pPr marL="36579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"/>
            <a:ext cx="9751060" cy="13716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8883" y="1444752"/>
            <a:ext cx="9751060" cy="4270248"/>
          </a:xfrm>
        </p:spPr>
        <p:txBody>
          <a:bodyPr/>
          <a:lstStyle>
            <a:lvl1pPr marL="0" indent="0">
              <a:buNone/>
              <a:defRPr sz="3200"/>
            </a:lvl1pPr>
            <a:lvl2pPr marL="457241" indent="0">
              <a:buNone/>
              <a:defRPr sz="2800"/>
            </a:lvl2pPr>
            <a:lvl3pPr marL="914484" indent="0">
              <a:buNone/>
              <a:defRPr sz="2400"/>
            </a:lvl3pPr>
            <a:lvl4pPr marL="1371725" indent="0">
              <a:buNone/>
              <a:defRPr sz="2000"/>
            </a:lvl4pPr>
            <a:lvl5pPr marL="1828968" indent="0">
              <a:buNone/>
              <a:defRPr sz="2000"/>
            </a:lvl5pPr>
            <a:lvl6pPr marL="2286209" indent="0">
              <a:buNone/>
              <a:defRPr sz="2000"/>
            </a:lvl6pPr>
            <a:lvl7pPr marL="2743452" indent="0">
              <a:buNone/>
              <a:defRPr sz="2000"/>
            </a:lvl7pPr>
            <a:lvl8pPr marL="3200693" indent="0">
              <a:buNone/>
              <a:defRPr sz="2000"/>
            </a:lvl8pPr>
            <a:lvl9pPr marL="365793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5788153"/>
            <a:ext cx="9751060" cy="384048"/>
          </a:xfrm>
        </p:spPr>
        <p:txBody>
          <a:bodyPr tIns="45724" anchor="ctr" anchorCtr="0"/>
          <a:lstStyle>
            <a:lvl1pPr marL="0" indent="0">
              <a:spcBef>
                <a:spcPts val="0"/>
              </a:spcBef>
              <a:buNone/>
              <a:defRPr sz="1500"/>
            </a:lvl1pPr>
            <a:lvl2pPr marL="457241" indent="0">
              <a:buNone/>
              <a:defRPr sz="1200"/>
            </a:lvl2pPr>
            <a:lvl3pPr marL="914484" indent="0">
              <a:buNone/>
              <a:defRPr sz="1100"/>
            </a:lvl3pPr>
            <a:lvl4pPr marL="1371725" indent="0">
              <a:buNone/>
              <a:defRPr sz="900"/>
            </a:lvl4pPr>
            <a:lvl5pPr marL="1828968" indent="0">
              <a:buNone/>
              <a:defRPr sz="900"/>
            </a:lvl5pPr>
            <a:lvl6pPr marL="2286209" indent="0">
              <a:buNone/>
              <a:defRPr sz="900"/>
            </a:lvl6pPr>
            <a:lvl7pPr marL="2743452" indent="0">
              <a:buNone/>
              <a:defRPr sz="900"/>
            </a:lvl7pPr>
            <a:lvl8pPr marL="3200693" indent="0">
              <a:buNone/>
              <a:defRPr sz="900"/>
            </a:lvl8pPr>
            <a:lvl9pPr marL="36579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42A1-13E6-472B-8AA4-7AB52122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2" y="1"/>
            <a:ext cx="9753177" cy="1371600"/>
          </a:xfrm>
          <a:prstGeom prst="rect">
            <a:avLst/>
          </a:prstGeom>
        </p:spPr>
        <p:txBody>
          <a:bodyPr vert="horz" lIns="0" tIns="45724" rIns="0" bIns="45724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1371600"/>
            <a:ext cx="9753177" cy="4800600"/>
          </a:xfrm>
          <a:prstGeom prst="rect">
            <a:avLst/>
          </a:prstGeom>
        </p:spPr>
        <p:txBody>
          <a:bodyPr vert="horz" lIns="0" tIns="228621" rIns="0" bIns="45724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1230" y="6528816"/>
            <a:ext cx="877595" cy="109728"/>
          </a:xfrm>
          <a:prstGeom prst="rect">
            <a:avLst/>
          </a:prstGeom>
        </p:spPr>
        <p:txBody>
          <a:bodyPr vert="horz" lIns="91448" tIns="0" rIns="91448" bIns="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72200"/>
            <a:ext cx="8735325" cy="457200"/>
          </a:xfrm>
          <a:prstGeom prst="rect">
            <a:avLst/>
          </a:prstGeom>
        </p:spPr>
        <p:txBody>
          <a:bodyPr vert="horz" lIns="0" tIns="45724" rIns="0" bIns="0" rtlCol="0" anchor="t" anchorCtr="0"/>
          <a:lstStyle>
            <a:lvl1pPr algn="r">
              <a:lnSpc>
                <a:spcPct val="90000"/>
              </a:lnSpc>
              <a:defRPr sz="15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230" y="6931152"/>
            <a:ext cx="877595" cy="109728"/>
          </a:xfrm>
          <a:prstGeom prst="rect">
            <a:avLst/>
          </a:prstGeom>
        </p:spPr>
        <p:txBody>
          <a:bodyPr vert="horz" lIns="91448" tIns="45724" rIns="91448" bIns="45724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CFE42A1-13E6-472B-8AA4-7AB52122D4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44766" y="6657947"/>
            <a:ext cx="2844059" cy="200055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bg1"/>
                </a:solidFill>
              </a:rPr>
              <a:t>©2018 MFMER  |  3751162-</a:t>
            </a:r>
            <a:fld id="{D445C29B-035B-48ED-941F-A66A11A8A322}" type="slidenum">
              <a:rPr lang="en-US" sz="700" smtClean="0">
                <a:solidFill>
                  <a:schemeClr val="bg1"/>
                </a:solidFill>
              </a:rPr>
              <a:pPr lvl="0"/>
              <a:t>‹#›</a:t>
            </a:fld>
            <a:endParaRPr lang="en-US" sz="70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61877" y="6286499"/>
            <a:ext cx="420578" cy="458788"/>
            <a:chOff x="120650" y="6299200"/>
            <a:chExt cx="420688" cy="458788"/>
          </a:xfrm>
          <a:solidFill>
            <a:schemeClr val="bg1"/>
          </a:solidFill>
        </p:grpSpPr>
        <p:sp>
          <p:nvSpPr>
            <p:cNvPr id="10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12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90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21" indent="-228621" algn="l" defTabSz="914484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2214" indent="-234971" algn="l" defTabSz="914484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05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47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88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0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2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4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6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1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5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8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2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6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g"/><Relationship Id="rId7" Type="http://schemas.openxmlformats.org/officeDocument/2006/relationships/image" Target="../media/image20.png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17" Type="http://schemas.openxmlformats.org/officeDocument/2006/relationships/image" Target="../media/image41.tiff"/><Relationship Id="rId2" Type="http://schemas.openxmlformats.org/officeDocument/2006/relationships/image" Target="../media/image26.png"/><Relationship Id="rId16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tiff"/><Relationship Id="rId10" Type="http://schemas.openxmlformats.org/officeDocument/2006/relationships/image" Target="../media/image34.png"/><Relationship Id="rId19" Type="http://schemas.openxmlformats.org/officeDocument/2006/relationships/image" Target="../media/image43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chart" Target="../charts/chart11.xml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chart" Target="../charts/char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yo_Clinic-Gonda_atrium-200607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3" y="99199"/>
            <a:ext cx="5052808" cy="401320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72515" y="5045379"/>
            <a:ext cx="72383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/>
              <a:t>Amir </a:t>
            </a:r>
            <a:r>
              <a:rPr lang="en-US" sz="2000" dirty="0" err="1"/>
              <a:t>Lerman</a:t>
            </a:r>
            <a:r>
              <a:rPr lang="en-US" sz="2000"/>
              <a:t>, MD</a:t>
            </a:r>
          </a:p>
          <a:p>
            <a:pPr algn="ctr"/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Barbara Woodward Lips Endowed Professor </a:t>
            </a:r>
          </a:p>
          <a:p>
            <a:pPr algn="ctr"/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  <a:t>Director Cardiovascular Research Center</a:t>
            </a:r>
          </a:p>
          <a:p>
            <a:pPr algn="ctr"/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of Cardiovascular Diseases</a:t>
            </a:r>
            <a:b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  <a:t>Mayo Clinic, Rochester, MN</a:t>
            </a:r>
            <a:endParaRPr lang="en-US" sz="2000"/>
          </a:p>
        </p:txBody>
      </p:sp>
      <p:sp>
        <p:nvSpPr>
          <p:cNvPr id="6" name="TextBox 5"/>
          <p:cNvSpPr txBox="1"/>
          <p:nvPr/>
        </p:nvSpPr>
        <p:spPr>
          <a:xfrm>
            <a:off x="175846" y="4314878"/>
            <a:ext cx="1187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3200" b="1">
                <a:solidFill>
                  <a:schemeClr val="tx2"/>
                </a:solidFill>
              </a:rPr>
              <a:t>Defining “Refractory Angina”: Epicardial and Microvascular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2BE35-568C-C442-98B6-C91F302AD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498" y="164123"/>
            <a:ext cx="5876615" cy="13345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140455-4E4C-A241-BC97-ACED7063C59A}"/>
              </a:ext>
            </a:extLst>
          </p:cNvPr>
          <p:cNvSpPr/>
          <p:nvPr/>
        </p:nvSpPr>
        <p:spPr>
          <a:xfrm>
            <a:off x="5723964" y="1981671"/>
            <a:ext cx="6092825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/>
              <a:t>Advancing Cell Therapies for Coronary Microvascular Dysfunction: Experts Roundtable</a:t>
            </a:r>
          </a:p>
        </p:txBody>
      </p:sp>
    </p:spTree>
    <p:extLst>
      <p:ext uri="{BB962C8B-B14F-4D97-AF65-F5344CB8AC3E}">
        <p14:creationId xmlns:p14="http://schemas.microsoft.com/office/powerpoint/2010/main" val="3708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8"/>
          <p:cNvSpPr>
            <a:spLocks/>
          </p:cNvSpPr>
          <p:nvPr/>
        </p:nvSpPr>
        <p:spPr bwMode="auto">
          <a:xfrm>
            <a:off x="1172328" y="3466703"/>
            <a:ext cx="3675693" cy="1754188"/>
          </a:xfrm>
          <a:custGeom>
            <a:avLst/>
            <a:gdLst>
              <a:gd name="T0" fmla="*/ 0 w 864"/>
              <a:gd name="T1" fmla="*/ 8 h 550"/>
              <a:gd name="T2" fmla="*/ 16 w 864"/>
              <a:gd name="T3" fmla="*/ 402 h 550"/>
              <a:gd name="T4" fmla="*/ 552 w 864"/>
              <a:gd name="T5" fmla="*/ 534 h 550"/>
              <a:gd name="T6" fmla="*/ 864 w 864"/>
              <a:gd name="T7" fmla="*/ 550 h 550"/>
              <a:gd name="T8" fmla="*/ 490 w 864"/>
              <a:gd name="T9" fmla="*/ 184 h 550"/>
              <a:gd name="T10" fmla="*/ 0 w 864"/>
              <a:gd name="T11" fmla="*/ 8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64" h="550">
                <a:moveTo>
                  <a:pt x="0" y="8"/>
                </a:moveTo>
                <a:cubicBezTo>
                  <a:pt x="16" y="402"/>
                  <a:pt x="16" y="402"/>
                  <a:pt x="16" y="402"/>
                </a:cubicBezTo>
                <a:cubicBezTo>
                  <a:pt x="16" y="402"/>
                  <a:pt x="358" y="518"/>
                  <a:pt x="552" y="534"/>
                </a:cubicBezTo>
                <a:cubicBezTo>
                  <a:pt x="746" y="550"/>
                  <a:pt x="864" y="550"/>
                  <a:pt x="864" y="550"/>
                </a:cubicBezTo>
                <a:cubicBezTo>
                  <a:pt x="864" y="550"/>
                  <a:pt x="684" y="320"/>
                  <a:pt x="490" y="184"/>
                </a:cubicBezTo>
                <a:cubicBezTo>
                  <a:pt x="250" y="0"/>
                  <a:pt x="0" y="8"/>
                  <a:pt x="0" y="8"/>
                </a:cubicBezTo>
                <a:close/>
              </a:path>
            </a:pathLst>
          </a:custGeom>
          <a:ln w="19050"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Freeform 11"/>
          <p:cNvSpPr>
            <a:spLocks/>
          </p:cNvSpPr>
          <p:nvPr/>
        </p:nvSpPr>
        <p:spPr bwMode="auto">
          <a:xfrm>
            <a:off x="7783073" y="3422253"/>
            <a:ext cx="3233424" cy="1428750"/>
          </a:xfrm>
          <a:custGeom>
            <a:avLst/>
            <a:gdLst>
              <a:gd name="T0" fmla="*/ 74 w 760"/>
              <a:gd name="T1" fmla="*/ 146 h 448"/>
              <a:gd name="T2" fmla="*/ 760 w 760"/>
              <a:gd name="T3" fmla="*/ 448 h 448"/>
              <a:gd name="T4" fmla="*/ 758 w 760"/>
              <a:gd name="T5" fmla="*/ 8 h 448"/>
              <a:gd name="T6" fmla="*/ 406 w 760"/>
              <a:gd name="T7" fmla="*/ 18 h 448"/>
              <a:gd name="T8" fmla="*/ 38 w 760"/>
              <a:gd name="T9" fmla="*/ 98 h 448"/>
              <a:gd name="T10" fmla="*/ 74 w 760"/>
              <a:gd name="T11" fmla="*/ 146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0" h="448">
                <a:moveTo>
                  <a:pt x="74" y="146"/>
                </a:moveTo>
                <a:cubicBezTo>
                  <a:pt x="760" y="448"/>
                  <a:pt x="760" y="448"/>
                  <a:pt x="760" y="448"/>
                </a:cubicBezTo>
                <a:cubicBezTo>
                  <a:pt x="758" y="8"/>
                  <a:pt x="758" y="8"/>
                  <a:pt x="758" y="8"/>
                </a:cubicBezTo>
                <a:cubicBezTo>
                  <a:pt x="758" y="8"/>
                  <a:pt x="540" y="0"/>
                  <a:pt x="406" y="18"/>
                </a:cubicBezTo>
                <a:cubicBezTo>
                  <a:pt x="272" y="36"/>
                  <a:pt x="52" y="90"/>
                  <a:pt x="38" y="98"/>
                </a:cubicBezTo>
                <a:cubicBezTo>
                  <a:pt x="24" y="106"/>
                  <a:pt x="0" y="118"/>
                  <a:pt x="74" y="146"/>
                </a:cubicBezTo>
                <a:close/>
              </a:path>
            </a:pathLst>
          </a:custGeom>
          <a:ln w="19050"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Freeform 12"/>
          <p:cNvSpPr>
            <a:spLocks/>
          </p:cNvSpPr>
          <p:nvPr/>
        </p:nvSpPr>
        <p:spPr bwMode="auto">
          <a:xfrm>
            <a:off x="2968912" y="3523853"/>
            <a:ext cx="7234999" cy="1885950"/>
          </a:xfrm>
          <a:custGeom>
            <a:avLst/>
            <a:gdLst>
              <a:gd name="T0" fmla="*/ 56 w 1701"/>
              <a:gd name="T1" fmla="*/ 28 h 591"/>
              <a:gd name="T2" fmla="*/ 22 w 1701"/>
              <a:gd name="T3" fmla="*/ 64 h 591"/>
              <a:gd name="T4" fmla="*/ 188 w 1701"/>
              <a:gd name="T5" fmla="*/ 218 h 591"/>
              <a:gd name="T6" fmla="*/ 487 w 1701"/>
              <a:gd name="T7" fmla="*/ 437 h 591"/>
              <a:gd name="T8" fmla="*/ 680 w 1701"/>
              <a:gd name="T9" fmla="*/ 520 h 591"/>
              <a:gd name="T10" fmla="*/ 1307 w 1701"/>
              <a:gd name="T11" fmla="*/ 569 h 591"/>
              <a:gd name="T12" fmla="*/ 1476 w 1701"/>
              <a:gd name="T13" fmla="*/ 532 h 591"/>
              <a:gd name="T14" fmla="*/ 1654 w 1701"/>
              <a:gd name="T15" fmla="*/ 444 h 591"/>
              <a:gd name="T16" fmla="*/ 1698 w 1701"/>
              <a:gd name="T17" fmla="*/ 404 h 591"/>
              <a:gd name="T18" fmla="*/ 1476 w 1701"/>
              <a:gd name="T19" fmla="*/ 303 h 591"/>
              <a:gd name="T20" fmla="*/ 1077 w 1701"/>
              <a:gd name="T21" fmla="*/ 134 h 591"/>
              <a:gd name="T22" fmla="*/ 780 w 1701"/>
              <a:gd name="T23" fmla="*/ 49 h 591"/>
              <a:gd name="T24" fmla="*/ 338 w 1701"/>
              <a:gd name="T25" fmla="*/ 6 h 591"/>
              <a:gd name="T26" fmla="*/ 56 w 1701"/>
              <a:gd name="T27" fmla="*/ 28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01" h="591">
                <a:moveTo>
                  <a:pt x="56" y="28"/>
                </a:moveTo>
                <a:cubicBezTo>
                  <a:pt x="22" y="34"/>
                  <a:pt x="0" y="38"/>
                  <a:pt x="22" y="64"/>
                </a:cubicBezTo>
                <a:cubicBezTo>
                  <a:pt x="70" y="121"/>
                  <a:pt x="132" y="171"/>
                  <a:pt x="188" y="218"/>
                </a:cubicBezTo>
                <a:cubicBezTo>
                  <a:pt x="282" y="297"/>
                  <a:pt x="381" y="376"/>
                  <a:pt x="487" y="437"/>
                </a:cubicBezTo>
                <a:cubicBezTo>
                  <a:pt x="547" y="470"/>
                  <a:pt x="613" y="501"/>
                  <a:pt x="680" y="520"/>
                </a:cubicBezTo>
                <a:cubicBezTo>
                  <a:pt x="877" y="578"/>
                  <a:pt x="1102" y="591"/>
                  <a:pt x="1307" y="569"/>
                </a:cubicBezTo>
                <a:cubicBezTo>
                  <a:pt x="1364" y="563"/>
                  <a:pt x="1421" y="551"/>
                  <a:pt x="1476" y="532"/>
                </a:cubicBezTo>
                <a:cubicBezTo>
                  <a:pt x="1538" y="510"/>
                  <a:pt x="1600" y="481"/>
                  <a:pt x="1654" y="444"/>
                </a:cubicBezTo>
                <a:cubicBezTo>
                  <a:pt x="1656" y="442"/>
                  <a:pt x="1701" y="406"/>
                  <a:pt x="1698" y="404"/>
                </a:cubicBezTo>
                <a:cubicBezTo>
                  <a:pt x="1624" y="370"/>
                  <a:pt x="1550" y="336"/>
                  <a:pt x="1476" y="303"/>
                </a:cubicBezTo>
                <a:cubicBezTo>
                  <a:pt x="1344" y="245"/>
                  <a:pt x="1213" y="183"/>
                  <a:pt x="1077" y="134"/>
                </a:cubicBezTo>
                <a:cubicBezTo>
                  <a:pt x="980" y="100"/>
                  <a:pt x="880" y="71"/>
                  <a:pt x="780" y="49"/>
                </a:cubicBezTo>
                <a:cubicBezTo>
                  <a:pt x="634" y="16"/>
                  <a:pt x="488" y="0"/>
                  <a:pt x="338" y="6"/>
                </a:cubicBezTo>
                <a:cubicBezTo>
                  <a:pt x="244" y="10"/>
                  <a:pt x="149" y="16"/>
                  <a:pt x="56" y="28"/>
                </a:cubicBezTo>
                <a:close/>
              </a:path>
            </a:pathLst>
          </a:custGeom>
          <a:ln w="19050"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Oval 14"/>
          <p:cNvSpPr>
            <a:spLocks noChangeArrowheads="1"/>
          </p:cNvSpPr>
          <p:nvPr/>
        </p:nvSpPr>
        <p:spPr bwMode="auto">
          <a:xfrm>
            <a:off x="5044819" y="4039792"/>
            <a:ext cx="913567" cy="687387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700" err="1">
                <a:solidFill>
                  <a:prstClr val="black"/>
                </a:solidFill>
                <a:latin typeface="Arial"/>
              </a:rPr>
              <a:t>sGC</a:t>
            </a:r>
            <a:endParaRPr lang="en-US" sz="17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Text Box 8"/>
          <p:cNvSpPr txBox="1">
            <a:spLocks noChangeArrowheads="1"/>
          </p:cNvSpPr>
          <p:nvPr/>
        </p:nvSpPr>
        <p:spPr bwMode="auto">
          <a:xfrm>
            <a:off x="1601623" y="3942953"/>
            <a:ext cx="10685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i="0">
                <a:solidFill>
                  <a:prstClr val="black"/>
                </a:solidFill>
              </a:rPr>
              <a:t>Smooth</a:t>
            </a:r>
            <a:br>
              <a:rPr lang="en-US" sz="2000" i="0">
                <a:solidFill>
                  <a:prstClr val="black"/>
                </a:solidFill>
              </a:rPr>
            </a:br>
            <a:r>
              <a:rPr lang="en-US" sz="2000" i="0">
                <a:solidFill>
                  <a:prstClr val="black"/>
                </a:solidFill>
              </a:rPr>
              <a:t>muscle</a:t>
            </a:r>
          </a:p>
        </p:txBody>
      </p:sp>
      <p:sp>
        <p:nvSpPr>
          <p:cNvPr id="69" name="Text Box 14"/>
          <p:cNvSpPr txBox="1">
            <a:spLocks noChangeArrowheads="1"/>
          </p:cNvSpPr>
          <p:nvPr/>
        </p:nvSpPr>
        <p:spPr bwMode="auto">
          <a:xfrm>
            <a:off x="6136736" y="3955041"/>
            <a:ext cx="70727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000" i="0">
                <a:solidFill>
                  <a:prstClr val="black"/>
                </a:solidFill>
              </a:rPr>
              <a:t>GTP</a:t>
            </a:r>
          </a:p>
        </p:txBody>
      </p:sp>
      <p:sp>
        <p:nvSpPr>
          <p:cNvPr id="70" name="Text Box 15"/>
          <p:cNvSpPr txBox="1">
            <a:spLocks noChangeArrowheads="1"/>
          </p:cNvSpPr>
          <p:nvPr/>
        </p:nvSpPr>
        <p:spPr bwMode="auto">
          <a:xfrm>
            <a:off x="7167284" y="4885317"/>
            <a:ext cx="13965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i="0">
                <a:solidFill>
                  <a:prstClr val="black"/>
                </a:solidFill>
              </a:rPr>
              <a:t>Relaxation</a:t>
            </a:r>
          </a:p>
        </p:txBody>
      </p:sp>
      <p:sp>
        <p:nvSpPr>
          <p:cNvPr id="79" name="Freeform 7"/>
          <p:cNvSpPr>
            <a:spLocks/>
          </p:cNvSpPr>
          <p:nvPr/>
        </p:nvSpPr>
        <p:spPr bwMode="auto">
          <a:xfrm>
            <a:off x="937439" y="1666478"/>
            <a:ext cx="1967987" cy="1200150"/>
          </a:xfrm>
          <a:custGeom>
            <a:avLst/>
            <a:gdLst>
              <a:gd name="T0" fmla="*/ 72 w 368"/>
              <a:gd name="T1" fmla="*/ 2 h 376"/>
              <a:gd name="T2" fmla="*/ 0 w 368"/>
              <a:gd name="T3" fmla="*/ 370 h 376"/>
              <a:gd name="T4" fmla="*/ 278 w 368"/>
              <a:gd name="T5" fmla="*/ 370 h 376"/>
              <a:gd name="T6" fmla="*/ 354 w 368"/>
              <a:gd name="T7" fmla="*/ 320 h 376"/>
              <a:gd name="T8" fmla="*/ 368 w 368"/>
              <a:gd name="T9" fmla="*/ 86 h 376"/>
              <a:gd name="T10" fmla="*/ 294 w 368"/>
              <a:gd name="T11" fmla="*/ 0 h 376"/>
              <a:gd name="T12" fmla="*/ 72 w 368"/>
              <a:gd name="T13" fmla="*/ 2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8" h="376">
                <a:moveTo>
                  <a:pt x="72" y="2"/>
                </a:moveTo>
                <a:cubicBezTo>
                  <a:pt x="0" y="370"/>
                  <a:pt x="0" y="370"/>
                  <a:pt x="0" y="370"/>
                </a:cubicBezTo>
                <a:cubicBezTo>
                  <a:pt x="278" y="370"/>
                  <a:pt x="278" y="370"/>
                  <a:pt x="278" y="370"/>
                </a:cubicBezTo>
                <a:cubicBezTo>
                  <a:pt x="278" y="370"/>
                  <a:pt x="350" y="376"/>
                  <a:pt x="354" y="320"/>
                </a:cubicBezTo>
                <a:cubicBezTo>
                  <a:pt x="358" y="264"/>
                  <a:pt x="368" y="86"/>
                  <a:pt x="368" y="86"/>
                </a:cubicBezTo>
                <a:cubicBezTo>
                  <a:pt x="368" y="86"/>
                  <a:pt x="362" y="0"/>
                  <a:pt x="294" y="0"/>
                </a:cubicBezTo>
                <a:cubicBezTo>
                  <a:pt x="226" y="0"/>
                  <a:pt x="72" y="2"/>
                  <a:pt x="72" y="2"/>
                </a:cubicBezTo>
                <a:close/>
              </a:path>
            </a:pathLst>
          </a:custGeom>
          <a:ln w="19050"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Freeform 9"/>
          <p:cNvSpPr>
            <a:spLocks/>
          </p:cNvSpPr>
          <p:nvPr/>
        </p:nvSpPr>
        <p:spPr bwMode="auto">
          <a:xfrm>
            <a:off x="3057787" y="1666478"/>
            <a:ext cx="6193871" cy="1295400"/>
          </a:xfrm>
          <a:custGeom>
            <a:avLst/>
            <a:gdLst>
              <a:gd name="T0" fmla="*/ 84 w 1456"/>
              <a:gd name="T1" fmla="*/ 2 h 406"/>
              <a:gd name="T2" fmla="*/ 34 w 1456"/>
              <a:gd name="T3" fmla="*/ 30 h 406"/>
              <a:gd name="T4" fmla="*/ 0 w 1456"/>
              <a:gd name="T5" fmla="*/ 300 h 406"/>
              <a:gd name="T6" fmla="*/ 94 w 1456"/>
              <a:gd name="T7" fmla="*/ 406 h 406"/>
              <a:gd name="T8" fmla="*/ 1386 w 1456"/>
              <a:gd name="T9" fmla="*/ 406 h 406"/>
              <a:gd name="T10" fmla="*/ 1456 w 1456"/>
              <a:gd name="T11" fmla="*/ 336 h 406"/>
              <a:gd name="T12" fmla="*/ 1456 w 1456"/>
              <a:gd name="T13" fmla="*/ 80 h 406"/>
              <a:gd name="T14" fmla="*/ 1338 w 1456"/>
              <a:gd name="T15" fmla="*/ 2 h 406"/>
              <a:gd name="T16" fmla="*/ 84 w 1456"/>
              <a:gd name="T17" fmla="*/ 2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56" h="406">
                <a:moveTo>
                  <a:pt x="84" y="2"/>
                </a:moveTo>
                <a:cubicBezTo>
                  <a:pt x="84" y="2"/>
                  <a:pt x="42" y="0"/>
                  <a:pt x="34" y="30"/>
                </a:cubicBezTo>
                <a:cubicBezTo>
                  <a:pt x="26" y="60"/>
                  <a:pt x="0" y="300"/>
                  <a:pt x="0" y="300"/>
                </a:cubicBezTo>
                <a:cubicBezTo>
                  <a:pt x="0" y="300"/>
                  <a:pt x="2" y="406"/>
                  <a:pt x="94" y="406"/>
                </a:cubicBezTo>
                <a:cubicBezTo>
                  <a:pt x="186" y="406"/>
                  <a:pt x="1386" y="406"/>
                  <a:pt x="1386" y="406"/>
                </a:cubicBezTo>
                <a:cubicBezTo>
                  <a:pt x="1386" y="406"/>
                  <a:pt x="1456" y="406"/>
                  <a:pt x="1456" y="336"/>
                </a:cubicBezTo>
                <a:cubicBezTo>
                  <a:pt x="1456" y="266"/>
                  <a:pt x="1456" y="80"/>
                  <a:pt x="1456" y="80"/>
                </a:cubicBezTo>
                <a:cubicBezTo>
                  <a:pt x="1456" y="80"/>
                  <a:pt x="1436" y="2"/>
                  <a:pt x="1338" y="2"/>
                </a:cubicBezTo>
                <a:cubicBezTo>
                  <a:pt x="1240" y="2"/>
                  <a:pt x="84" y="2"/>
                  <a:pt x="84" y="2"/>
                </a:cubicBezTo>
                <a:close/>
              </a:path>
            </a:pathLst>
          </a:custGeom>
          <a:ln w="19050"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Freeform 10"/>
          <p:cNvSpPr>
            <a:spLocks/>
          </p:cNvSpPr>
          <p:nvPr/>
        </p:nvSpPr>
        <p:spPr bwMode="auto">
          <a:xfrm>
            <a:off x="9446339" y="1641078"/>
            <a:ext cx="1805047" cy="1270000"/>
          </a:xfrm>
          <a:custGeom>
            <a:avLst/>
            <a:gdLst>
              <a:gd name="T0" fmla="*/ 416 w 424"/>
              <a:gd name="T1" fmla="*/ 0 h 398"/>
              <a:gd name="T2" fmla="*/ 424 w 424"/>
              <a:gd name="T3" fmla="*/ 392 h 398"/>
              <a:gd name="T4" fmla="*/ 54 w 424"/>
              <a:gd name="T5" fmla="*/ 392 h 398"/>
              <a:gd name="T6" fmla="*/ 12 w 424"/>
              <a:gd name="T7" fmla="*/ 346 h 398"/>
              <a:gd name="T8" fmla="*/ 0 w 424"/>
              <a:gd name="T9" fmla="*/ 68 h 398"/>
              <a:gd name="T10" fmla="*/ 70 w 424"/>
              <a:gd name="T11" fmla="*/ 6 h 398"/>
              <a:gd name="T12" fmla="*/ 416 w 424"/>
              <a:gd name="T13" fmla="*/ 0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4" h="398">
                <a:moveTo>
                  <a:pt x="416" y="0"/>
                </a:moveTo>
                <a:cubicBezTo>
                  <a:pt x="424" y="392"/>
                  <a:pt x="424" y="392"/>
                  <a:pt x="424" y="392"/>
                </a:cubicBezTo>
                <a:cubicBezTo>
                  <a:pt x="54" y="392"/>
                  <a:pt x="54" y="392"/>
                  <a:pt x="54" y="392"/>
                </a:cubicBezTo>
                <a:cubicBezTo>
                  <a:pt x="54" y="392"/>
                  <a:pt x="16" y="398"/>
                  <a:pt x="12" y="346"/>
                </a:cubicBezTo>
                <a:cubicBezTo>
                  <a:pt x="8" y="294"/>
                  <a:pt x="0" y="68"/>
                  <a:pt x="0" y="68"/>
                </a:cubicBezTo>
                <a:cubicBezTo>
                  <a:pt x="0" y="68"/>
                  <a:pt x="6" y="6"/>
                  <a:pt x="70" y="6"/>
                </a:cubicBezTo>
                <a:cubicBezTo>
                  <a:pt x="134" y="6"/>
                  <a:pt x="416" y="0"/>
                  <a:pt x="416" y="0"/>
                </a:cubicBezTo>
                <a:close/>
              </a:path>
            </a:pathLst>
          </a:custGeom>
          <a:ln w="19050"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Rectangle 15"/>
          <p:cNvSpPr>
            <a:spLocks noChangeArrowheads="1"/>
          </p:cNvSpPr>
          <p:nvPr/>
        </p:nvSpPr>
        <p:spPr bwMode="auto">
          <a:xfrm>
            <a:off x="3627023" y="1577578"/>
            <a:ext cx="757569" cy="3381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4" name="Rectangle 16"/>
          <p:cNvSpPr>
            <a:spLocks noChangeArrowheads="1"/>
          </p:cNvSpPr>
          <p:nvPr/>
        </p:nvSpPr>
        <p:spPr bwMode="auto">
          <a:xfrm>
            <a:off x="4598319" y="1577578"/>
            <a:ext cx="757569" cy="3381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5" name="Text Box 3"/>
          <p:cNvSpPr txBox="1">
            <a:spLocks noChangeArrowheads="1"/>
          </p:cNvSpPr>
          <p:nvPr/>
        </p:nvSpPr>
        <p:spPr bwMode="auto">
          <a:xfrm>
            <a:off x="2027239" y="725091"/>
            <a:ext cx="18517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i="0">
                <a:solidFill>
                  <a:schemeClr val="accent1"/>
                </a:solidFill>
              </a:rPr>
              <a:t>Acetylcholine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4522138" y="725091"/>
            <a:ext cx="13821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i="0">
                <a:solidFill>
                  <a:prstClr val="black"/>
                </a:solidFill>
              </a:rPr>
              <a:t>Bradykinin</a:t>
            </a:r>
          </a:p>
        </p:txBody>
      </p:sp>
      <p:sp>
        <p:nvSpPr>
          <p:cNvPr id="88" name="Text Box 6"/>
          <p:cNvSpPr txBox="1">
            <a:spLocks noChangeArrowheads="1"/>
          </p:cNvSpPr>
          <p:nvPr/>
        </p:nvSpPr>
        <p:spPr bwMode="auto">
          <a:xfrm>
            <a:off x="5553686" y="1041003"/>
            <a:ext cx="6076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i="0">
                <a:solidFill>
                  <a:prstClr val="black"/>
                </a:solidFill>
              </a:rPr>
              <a:t>Ca</a:t>
            </a:r>
            <a:r>
              <a:rPr lang="en-US" sz="2000" i="0" baseline="300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89" name="Text Box 7"/>
          <p:cNvSpPr txBox="1">
            <a:spLocks noChangeArrowheads="1"/>
          </p:cNvSpPr>
          <p:nvPr/>
        </p:nvSpPr>
        <p:spPr bwMode="auto">
          <a:xfrm>
            <a:off x="1459466" y="1912610"/>
            <a:ext cx="10114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i="0">
                <a:solidFill>
                  <a:prstClr val="black"/>
                </a:solidFill>
              </a:rPr>
              <a:t>Endo-</a:t>
            </a:r>
            <a:br>
              <a:rPr lang="en-US" sz="2000" i="0">
                <a:solidFill>
                  <a:prstClr val="black"/>
                </a:solidFill>
              </a:rPr>
            </a:br>
            <a:r>
              <a:rPr lang="en-US" sz="2000" i="0">
                <a:solidFill>
                  <a:prstClr val="black"/>
                </a:solidFill>
              </a:rPr>
              <a:t>thelium</a:t>
            </a:r>
          </a:p>
        </p:txBody>
      </p:sp>
      <p:sp>
        <p:nvSpPr>
          <p:cNvPr id="90" name="Text Box 9"/>
          <p:cNvSpPr txBox="1">
            <a:spLocks noChangeArrowheads="1"/>
          </p:cNvSpPr>
          <p:nvPr/>
        </p:nvSpPr>
        <p:spPr bwMode="auto">
          <a:xfrm>
            <a:off x="5341076" y="2538016"/>
            <a:ext cx="8782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i="0">
                <a:solidFill>
                  <a:prstClr val="black"/>
                </a:solidFill>
              </a:rPr>
              <a:t>(Ca</a:t>
            </a:r>
            <a:r>
              <a:rPr lang="en-US" sz="2000" i="0" baseline="30000">
                <a:solidFill>
                  <a:prstClr val="black"/>
                </a:solidFill>
              </a:rPr>
              <a:t>2+</a:t>
            </a:r>
            <a:r>
              <a:rPr lang="en-US" sz="2000" i="0">
                <a:solidFill>
                  <a:prstClr val="black"/>
                </a:solidFill>
              </a:rPr>
              <a:t>)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5311451" y="2269729"/>
            <a:ext cx="377324" cy="283067"/>
            <a:chOff x="3373481" y="1703388"/>
            <a:chExt cx="283067" cy="283067"/>
          </a:xfrm>
          <a:solidFill>
            <a:schemeClr val="accent4">
              <a:lumMod val="50000"/>
            </a:schemeClr>
          </a:solidFill>
        </p:grpSpPr>
        <p:sp>
          <p:nvSpPr>
            <p:cNvPr id="92" name="Oval 91"/>
            <p:cNvSpPr/>
            <p:nvPr/>
          </p:nvSpPr>
          <p:spPr>
            <a:xfrm>
              <a:off x="3373481" y="1703388"/>
              <a:ext cx="283067" cy="283067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3419290" y="1749197"/>
              <a:ext cx="191452" cy="191452"/>
              <a:chOff x="1562528" y="2313561"/>
              <a:chExt cx="193897" cy="193897"/>
            </a:xfrm>
            <a:grpFill/>
            <a:effectLst/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Group 95"/>
          <p:cNvGrpSpPr/>
          <p:nvPr/>
        </p:nvGrpSpPr>
        <p:grpSpPr>
          <a:xfrm>
            <a:off x="6257354" y="1755379"/>
            <a:ext cx="377324" cy="283067"/>
            <a:chOff x="3373481" y="1703388"/>
            <a:chExt cx="283067" cy="283067"/>
          </a:xfrm>
          <a:solidFill>
            <a:schemeClr val="accent4">
              <a:lumMod val="50000"/>
            </a:schemeClr>
          </a:solidFill>
        </p:grpSpPr>
        <p:sp>
          <p:nvSpPr>
            <p:cNvPr id="97" name="Oval 96"/>
            <p:cNvSpPr/>
            <p:nvPr/>
          </p:nvSpPr>
          <p:spPr>
            <a:xfrm>
              <a:off x="3373481" y="1703388"/>
              <a:ext cx="283067" cy="283067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3419290" y="1749197"/>
              <a:ext cx="191452" cy="191452"/>
              <a:chOff x="1562528" y="2313561"/>
              <a:chExt cx="193897" cy="193897"/>
            </a:xfrm>
            <a:grpFill/>
            <a:effectLst/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5400000"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1" name="Group 100"/>
          <p:cNvGrpSpPr/>
          <p:nvPr/>
        </p:nvGrpSpPr>
        <p:grpSpPr>
          <a:xfrm>
            <a:off x="5311451" y="1926829"/>
            <a:ext cx="377324" cy="283067"/>
            <a:chOff x="3373481" y="1703388"/>
            <a:chExt cx="283067" cy="283067"/>
          </a:xfrm>
          <a:solidFill>
            <a:schemeClr val="accent4">
              <a:lumMod val="50000"/>
            </a:schemeClr>
          </a:solidFill>
        </p:grpSpPr>
        <p:sp>
          <p:nvSpPr>
            <p:cNvPr id="102" name="Oval 101"/>
            <p:cNvSpPr/>
            <p:nvPr/>
          </p:nvSpPr>
          <p:spPr>
            <a:xfrm>
              <a:off x="3373481" y="1703388"/>
              <a:ext cx="283067" cy="283067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3419290" y="1749197"/>
              <a:ext cx="191452" cy="191452"/>
              <a:chOff x="1562528" y="2313561"/>
              <a:chExt cx="193897" cy="193897"/>
            </a:xfrm>
            <a:grpFill/>
            <a:effectLst/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rot="5400000"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6" name="Oval 14"/>
          <p:cNvSpPr>
            <a:spLocks noChangeArrowheads="1"/>
          </p:cNvSpPr>
          <p:nvPr/>
        </p:nvSpPr>
        <p:spPr bwMode="auto">
          <a:xfrm>
            <a:off x="7095335" y="1829992"/>
            <a:ext cx="913567" cy="687387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700">
                <a:solidFill>
                  <a:prstClr val="black"/>
                </a:solidFill>
                <a:latin typeface="Arial"/>
              </a:rPr>
              <a:t>NOS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6803311" y="2260204"/>
            <a:ext cx="377324" cy="283067"/>
            <a:chOff x="3373481" y="1703388"/>
            <a:chExt cx="283067" cy="283067"/>
          </a:xfrm>
          <a:solidFill>
            <a:schemeClr val="accent4">
              <a:lumMod val="50000"/>
            </a:schemeClr>
          </a:solidFill>
        </p:grpSpPr>
        <p:sp>
          <p:nvSpPr>
            <p:cNvPr id="108" name="Oval 107"/>
            <p:cNvSpPr/>
            <p:nvPr/>
          </p:nvSpPr>
          <p:spPr>
            <a:xfrm>
              <a:off x="3373481" y="1703388"/>
              <a:ext cx="283067" cy="283067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3419290" y="1749197"/>
              <a:ext cx="191452" cy="191452"/>
              <a:chOff x="1562528" y="2313561"/>
              <a:chExt cx="193897" cy="193897"/>
            </a:xfrm>
            <a:grpFill/>
            <a:effectLst/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2" name="Straight Arrow Connector 111"/>
          <p:cNvCxnSpPr/>
          <p:nvPr/>
        </p:nvCxnSpPr>
        <p:spPr>
          <a:xfrm>
            <a:off x="5958818" y="1422004"/>
            <a:ext cx="0" cy="111442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reeform 112"/>
          <p:cNvSpPr/>
          <p:nvPr/>
        </p:nvSpPr>
        <p:spPr>
          <a:xfrm>
            <a:off x="6523983" y="2603104"/>
            <a:ext cx="482474" cy="142875"/>
          </a:xfrm>
          <a:custGeom>
            <a:avLst/>
            <a:gdLst>
              <a:gd name="connsiteX0" fmla="*/ 0 w 361950"/>
              <a:gd name="connsiteY0" fmla="*/ 142875 h 142875"/>
              <a:gd name="connsiteX1" fmla="*/ 361950 w 361950"/>
              <a:gd name="connsiteY1" fmla="*/ 142875 h 142875"/>
              <a:gd name="connsiteX2" fmla="*/ 361950 w 361950"/>
              <a:gd name="connsiteY2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950" h="142875">
                <a:moveTo>
                  <a:pt x="0" y="142875"/>
                </a:moveTo>
                <a:lnTo>
                  <a:pt x="361950" y="142875"/>
                </a:lnTo>
                <a:lnTo>
                  <a:pt x="36195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4" name="Text Box 10"/>
          <p:cNvSpPr txBox="1">
            <a:spLocks noChangeArrowheads="1"/>
          </p:cNvSpPr>
          <p:nvPr/>
        </p:nvSpPr>
        <p:spPr bwMode="auto">
          <a:xfrm>
            <a:off x="8130116" y="1786176"/>
            <a:ext cx="7834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i="0">
                <a:solidFill>
                  <a:prstClr val="black"/>
                </a:solidFill>
              </a:rPr>
              <a:t>L-</a:t>
            </a:r>
            <a:r>
              <a:rPr lang="en-US" sz="2000" i="0" err="1">
                <a:solidFill>
                  <a:prstClr val="black"/>
                </a:solidFill>
              </a:rPr>
              <a:t>arg</a:t>
            </a:r>
            <a:endParaRPr lang="en-US" sz="2000" i="0">
              <a:solidFill>
                <a:prstClr val="black"/>
              </a:solidFill>
            </a:endParaRPr>
          </a:p>
        </p:txBody>
      </p:sp>
      <p:sp>
        <p:nvSpPr>
          <p:cNvPr id="115" name="Text Box 11"/>
          <p:cNvSpPr txBox="1">
            <a:spLocks noChangeArrowheads="1"/>
          </p:cNvSpPr>
          <p:nvPr/>
        </p:nvSpPr>
        <p:spPr bwMode="auto">
          <a:xfrm>
            <a:off x="8191060" y="2381488"/>
            <a:ext cx="5693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i="0">
                <a:solidFill>
                  <a:srgbClr val="FF5A76">
                    <a:lumMod val="50000"/>
                  </a:srgbClr>
                </a:solidFill>
              </a:rPr>
              <a:t>NO</a:t>
            </a:r>
          </a:p>
        </p:txBody>
      </p:sp>
      <p:sp>
        <p:nvSpPr>
          <p:cNvPr id="116" name="Arc 115"/>
          <p:cNvSpPr/>
          <p:nvPr/>
        </p:nvSpPr>
        <p:spPr>
          <a:xfrm rot="13500000">
            <a:off x="8187677" y="1869733"/>
            <a:ext cx="790575" cy="876072"/>
          </a:xfrm>
          <a:prstGeom prst="arc">
            <a:avLst>
              <a:gd name="adj1" fmla="val 17093081"/>
              <a:gd name="adj2" fmla="val 0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Arc 116"/>
          <p:cNvSpPr/>
          <p:nvPr/>
        </p:nvSpPr>
        <p:spPr>
          <a:xfrm rot="13500000">
            <a:off x="6163824" y="3963034"/>
            <a:ext cx="790575" cy="876072"/>
          </a:xfrm>
          <a:prstGeom prst="arc">
            <a:avLst>
              <a:gd name="adj1" fmla="val 17093081"/>
              <a:gd name="adj2" fmla="val 0"/>
            </a:avLst>
          </a:prstGeom>
          <a:ln w="19050">
            <a:solidFill>
              <a:schemeClr val="tx1"/>
            </a:solidFill>
            <a:headEnd type="stealth" w="lg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136736" y="4496953"/>
            <a:ext cx="1519416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prstClr val="black"/>
                </a:solidFill>
                <a:latin typeface="Arial"/>
              </a:rPr>
              <a:t>Cyclic GMP</a:t>
            </a:r>
          </a:p>
        </p:txBody>
      </p:sp>
      <p:sp>
        <p:nvSpPr>
          <p:cNvPr id="119" name="Arc 118"/>
          <p:cNvSpPr/>
          <p:nvPr/>
        </p:nvSpPr>
        <p:spPr>
          <a:xfrm rot="9900000">
            <a:off x="6711471" y="4429644"/>
            <a:ext cx="1053825" cy="657225"/>
          </a:xfrm>
          <a:prstGeom prst="arc">
            <a:avLst>
              <a:gd name="adj1" fmla="val 17093081"/>
              <a:gd name="adj2" fmla="val 360970"/>
            </a:avLst>
          </a:prstGeom>
          <a:ln w="19050">
            <a:solidFill>
              <a:schemeClr val="tx1"/>
            </a:solidFill>
            <a:headEnd type="stealth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Arc 119"/>
          <p:cNvSpPr/>
          <p:nvPr/>
        </p:nvSpPr>
        <p:spPr>
          <a:xfrm rot="10981137">
            <a:off x="3187518" y="1577887"/>
            <a:ext cx="5398636" cy="2334162"/>
          </a:xfrm>
          <a:prstGeom prst="arc">
            <a:avLst>
              <a:gd name="adj1" fmla="val 10609529"/>
              <a:gd name="adj2" fmla="val 1614007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4977102" y="1121967"/>
            <a:ext cx="0" cy="504825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4005806" y="1121967"/>
            <a:ext cx="0" cy="504825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6699020" y="1669614"/>
            <a:ext cx="4408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i="0">
                <a:solidFill>
                  <a:prstClr val="black"/>
                </a:solidFill>
              </a:rPr>
              <a:t>(-)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79841" y="3209583"/>
            <a:ext cx="341118" cy="142875"/>
            <a:chOff x="5963920" y="3709988"/>
            <a:chExt cx="255905" cy="142875"/>
          </a:xfrm>
        </p:grpSpPr>
        <p:sp>
          <p:nvSpPr>
            <p:cNvPr id="6" name="Freeform 5"/>
            <p:cNvSpPr/>
            <p:nvPr/>
          </p:nvSpPr>
          <p:spPr>
            <a:xfrm>
              <a:off x="6036469" y="3733800"/>
              <a:ext cx="123825" cy="97631"/>
            </a:xfrm>
            <a:custGeom>
              <a:avLst/>
              <a:gdLst>
                <a:gd name="connsiteX0" fmla="*/ 59531 w 123825"/>
                <a:gd name="connsiteY0" fmla="*/ 0 h 97631"/>
                <a:gd name="connsiteX1" fmla="*/ 0 w 123825"/>
                <a:gd name="connsiteY1" fmla="*/ 59531 h 97631"/>
                <a:gd name="connsiteX2" fmla="*/ 61912 w 123825"/>
                <a:gd name="connsiteY2" fmla="*/ 97631 h 97631"/>
                <a:gd name="connsiteX3" fmla="*/ 123825 w 123825"/>
                <a:gd name="connsiteY3" fmla="*/ 40481 h 97631"/>
                <a:gd name="connsiteX4" fmla="*/ 59531 w 123825"/>
                <a:gd name="connsiteY4" fmla="*/ 0 h 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97631">
                  <a:moveTo>
                    <a:pt x="59531" y="0"/>
                  </a:moveTo>
                  <a:lnTo>
                    <a:pt x="0" y="59531"/>
                  </a:lnTo>
                  <a:lnTo>
                    <a:pt x="61912" y="97631"/>
                  </a:lnTo>
                  <a:lnTo>
                    <a:pt x="123825" y="40481"/>
                  </a:lnTo>
                  <a:lnTo>
                    <a:pt x="595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6038850" y="3709988"/>
              <a:ext cx="180975" cy="95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5963920" y="3757613"/>
              <a:ext cx="180975" cy="95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552930" y="3774679"/>
            <a:ext cx="377324" cy="283067"/>
            <a:chOff x="3373481" y="1703388"/>
            <a:chExt cx="283067" cy="283067"/>
          </a:xfrm>
          <a:solidFill>
            <a:schemeClr val="accent4">
              <a:lumMod val="50000"/>
            </a:schemeClr>
          </a:solidFill>
        </p:grpSpPr>
        <p:sp>
          <p:nvSpPr>
            <p:cNvPr id="72" name="Oval 71"/>
            <p:cNvSpPr/>
            <p:nvPr/>
          </p:nvSpPr>
          <p:spPr>
            <a:xfrm>
              <a:off x="3373481" y="1703388"/>
              <a:ext cx="283067" cy="283067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3419290" y="1749197"/>
              <a:ext cx="191452" cy="191452"/>
              <a:chOff x="1562528" y="2313561"/>
              <a:chExt cx="193897" cy="193897"/>
            </a:xfrm>
            <a:grpFill/>
            <a:effectLst/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>
                <a:off x="1659477" y="2313561"/>
                <a:ext cx="0" cy="1938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1805868" y="3474915"/>
            <a:ext cx="387654" cy="318036"/>
            <a:chOff x="249880" y="3874481"/>
            <a:chExt cx="290816" cy="318036"/>
          </a:xfrm>
        </p:grpSpPr>
        <p:sp>
          <p:nvSpPr>
            <p:cNvPr id="132" name="Oval 131"/>
            <p:cNvSpPr/>
            <p:nvPr/>
          </p:nvSpPr>
          <p:spPr>
            <a:xfrm>
              <a:off x="257629" y="3874481"/>
              <a:ext cx="283067" cy="28306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Text Box 14"/>
            <p:cNvSpPr txBox="1">
              <a:spLocks noChangeArrowheads="1"/>
            </p:cNvSpPr>
            <p:nvPr/>
          </p:nvSpPr>
          <p:spPr bwMode="auto">
            <a:xfrm>
              <a:off x="249880" y="3874481"/>
              <a:ext cx="249698" cy="318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accent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100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100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1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100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100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sz="1600" i="0">
                  <a:solidFill>
                    <a:prstClr val="black"/>
                  </a:solidFill>
                </a:rPr>
                <a:t>R</a:t>
              </a:r>
            </a:p>
          </p:txBody>
        </p:sp>
      </p:grpSp>
      <p:sp>
        <p:nvSpPr>
          <p:cNvPr id="137" name="Text Box 14"/>
          <p:cNvSpPr txBox="1">
            <a:spLocks noChangeArrowheads="1"/>
          </p:cNvSpPr>
          <p:nvPr/>
        </p:nvSpPr>
        <p:spPr bwMode="auto">
          <a:xfrm>
            <a:off x="1979629" y="3697899"/>
            <a:ext cx="312906" cy="31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i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123" name="Rectangle 15"/>
          <p:cNvSpPr>
            <a:spLocks noChangeArrowheads="1"/>
          </p:cNvSpPr>
          <p:nvPr/>
        </p:nvSpPr>
        <p:spPr bwMode="auto">
          <a:xfrm>
            <a:off x="10009227" y="1590278"/>
            <a:ext cx="757569" cy="3381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7" name="Text Box 3"/>
          <p:cNvSpPr txBox="1">
            <a:spLocks noChangeArrowheads="1"/>
          </p:cNvSpPr>
          <p:nvPr/>
        </p:nvSpPr>
        <p:spPr bwMode="auto">
          <a:xfrm>
            <a:off x="8409443" y="471091"/>
            <a:ext cx="25923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1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i="0">
                <a:solidFill>
                  <a:schemeClr val="accent1"/>
                </a:solidFill>
              </a:rPr>
              <a:t>Shear stress</a:t>
            </a:r>
          </a:p>
          <a:p>
            <a:pPr eaLnBrk="1" hangingPunct="1"/>
            <a:r>
              <a:rPr lang="en-US" sz="2000" b="1" i="0">
                <a:solidFill>
                  <a:schemeClr val="accent1"/>
                </a:solidFill>
              </a:rPr>
              <a:t>Reactive hyperemia</a:t>
            </a:r>
          </a:p>
        </p:txBody>
      </p:sp>
      <p:cxnSp>
        <p:nvCxnSpPr>
          <p:cNvPr id="128" name="Straight Connector 127"/>
          <p:cNvCxnSpPr/>
          <p:nvPr/>
        </p:nvCxnSpPr>
        <p:spPr>
          <a:xfrm>
            <a:off x="10388010" y="1134667"/>
            <a:ext cx="0" cy="504825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85210" y="0"/>
            <a:ext cx="6731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46AD"/>
                </a:solidFill>
              </a:rPr>
              <a:t>How to assess endothelial function?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134471" y="5179728"/>
            <a:ext cx="11927541" cy="1476566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2800">
                <a:solidFill>
                  <a:schemeClr val="tx1"/>
                </a:solidFill>
                <a:latin typeface="Arial"/>
              </a:rPr>
              <a:t>Coronary blood flow increase in response to exercise and mental stress is endothelium dependent and parallel the response to intracoronary acetylcholine.</a:t>
            </a:r>
          </a:p>
        </p:txBody>
      </p:sp>
    </p:spTree>
    <p:extLst>
      <p:ext uri="{BB962C8B-B14F-4D97-AF65-F5344CB8AC3E}">
        <p14:creationId xmlns:p14="http://schemas.microsoft.com/office/powerpoint/2010/main" val="19313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4614" y="798984"/>
            <a:ext cx="2665468" cy="8287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rial"/>
              </a:rPr>
              <a:t>Diagnostic</a:t>
            </a:r>
            <a:br>
              <a:rPr lang="en-US" sz="2000">
                <a:solidFill>
                  <a:prstClr val="white"/>
                </a:solidFill>
                <a:latin typeface="Arial"/>
              </a:rPr>
            </a:br>
            <a:r>
              <a:rPr lang="en-US" sz="2000">
                <a:solidFill>
                  <a:prstClr val="white"/>
                </a:solidFill>
                <a:latin typeface="Arial"/>
              </a:rPr>
              <a:t>angiography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28034" y="798984"/>
            <a:ext cx="2665468" cy="8287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rial"/>
              </a:rPr>
              <a:t>Adenosine IC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rial"/>
              </a:rPr>
              <a:t>24-72 </a:t>
            </a:r>
            <a:r>
              <a:rPr lang="en-US" sz="2000">
                <a:solidFill>
                  <a:prstClr val="white"/>
                </a:solidFill>
                <a:latin typeface="Arial"/>
                <a:sym typeface="Symbol"/>
              </a:rPr>
              <a:t></a:t>
            </a:r>
            <a:r>
              <a:rPr lang="en-US" sz="2000">
                <a:solidFill>
                  <a:prstClr val="white"/>
                </a:solidFill>
                <a:latin typeface="Arial"/>
              </a:rPr>
              <a:t>g</a:t>
            </a:r>
          </a:p>
        </p:txBody>
      </p:sp>
      <p:pic>
        <p:nvPicPr>
          <p:cNvPr id="7171" name="Picture 2" descr="Infusion Cathe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40" y="1365822"/>
            <a:ext cx="3745896" cy="15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53098" y="2464853"/>
            <a:ext cx="3692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black"/>
                </a:solidFill>
                <a:latin typeface="Arial"/>
                <a:ea typeface="+mn-ea"/>
                <a:cs typeface="+mn-cs"/>
              </a:rPr>
              <a:t>Acetylcholine (endothelium dependent </a:t>
            </a:r>
            <a:br>
              <a:rPr lang="en-US" sz="200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n-US" sz="2000">
                <a:solidFill>
                  <a:prstClr val="black"/>
                </a:solidFill>
                <a:latin typeface="Arial"/>
                <a:ea typeface="+mn-ea"/>
                <a:cs typeface="+mn-cs"/>
              </a:rPr>
              <a:t>vasodilator)</a:t>
            </a:r>
          </a:p>
        </p:txBody>
      </p:sp>
      <p:pic>
        <p:nvPicPr>
          <p:cNvPr id="7172" name="Picture 37" descr="Normal endothelium revi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t="27946" r="17505" b="29289"/>
          <a:stretch>
            <a:fillRect/>
          </a:stretch>
        </p:blipFill>
        <p:spPr bwMode="auto">
          <a:xfrm>
            <a:off x="1224326" y="2361667"/>
            <a:ext cx="3237826" cy="2014724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36" descr="endothelial dysfunction revised copy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4" t="27774" r="16765" b="27773"/>
          <a:stretch>
            <a:fillRect/>
          </a:stretch>
        </p:blipFill>
        <p:spPr bwMode="auto">
          <a:xfrm>
            <a:off x="5499174" y="2373168"/>
            <a:ext cx="3127924" cy="1984834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2608" y="50240"/>
            <a:ext cx="10430926" cy="633046"/>
          </a:xfrm>
        </p:spPr>
        <p:txBody>
          <a:bodyPr/>
          <a:lstStyle/>
          <a:p>
            <a:pPr algn="ctr"/>
            <a:r>
              <a:rPr lang="en-US"/>
              <a:t>Functional Angiogram Protocol</a:t>
            </a:r>
            <a:endParaRPr lang="en-US" sz="1800"/>
          </a:p>
        </p:txBody>
      </p:sp>
      <p:sp>
        <p:nvSpPr>
          <p:cNvPr id="16" name="TextBox 15"/>
          <p:cNvSpPr txBox="1"/>
          <p:nvPr/>
        </p:nvSpPr>
        <p:spPr>
          <a:xfrm>
            <a:off x="5971880" y="798985"/>
            <a:ext cx="311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black"/>
                </a:solidFill>
                <a:latin typeface="Arial"/>
                <a:ea typeface="+mn-ea"/>
                <a:cs typeface="+mn-cs"/>
              </a:rPr>
              <a:t>CFR: Non endothelium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/>
                <a:ea typeface="+mn-ea"/>
                <a:cs typeface="+mn-cs"/>
              </a:rPr>
              <a:t>microcirculation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16658" y="3727107"/>
            <a:ext cx="302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/>
                <a:ea typeface="+mn-ea"/>
                <a:cs typeface="+mn-cs"/>
              </a:rPr>
              <a:t>Epicardial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2152" y="5390882"/>
            <a:ext cx="302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/>
                <a:ea typeface="+mn-ea"/>
                <a:cs typeface="+mn-cs"/>
              </a:rPr>
              <a:t>Microcirculation</a:t>
            </a:r>
          </a:p>
        </p:txBody>
      </p:sp>
      <p:pic>
        <p:nvPicPr>
          <p:cNvPr id="5124" name="Picture 36" descr="Normal Dopp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1" t="49156" r="12834" b="30470"/>
          <a:stretch>
            <a:fillRect/>
          </a:stretch>
        </p:blipFill>
        <p:spPr bwMode="auto">
          <a:xfrm>
            <a:off x="1466929" y="4509723"/>
            <a:ext cx="2912924" cy="201512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37" descr="Normal Dopp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5" t="45952" r="40910" b="30803"/>
          <a:stretch>
            <a:fillRect/>
          </a:stretch>
        </p:blipFill>
        <p:spPr bwMode="auto">
          <a:xfrm>
            <a:off x="7768835" y="4459600"/>
            <a:ext cx="2681971" cy="20494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3" descr="Normal Doppl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2" t="27946" r="20090" b="30148"/>
          <a:stretch/>
        </p:blipFill>
        <p:spPr bwMode="auto">
          <a:xfrm>
            <a:off x="9090833" y="480443"/>
            <a:ext cx="2386978" cy="1983358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9090833" y="480444"/>
            <a:ext cx="2386978" cy="1984409"/>
          </a:xfrm>
          <a:prstGeom prst="wedgeRectCallout">
            <a:avLst>
              <a:gd name="adj1" fmla="val -74025"/>
              <a:gd name="adj2" fmla="val -277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32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77596" y="1076324"/>
            <a:ext cx="10433634" cy="5095876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786407"/>
              </p:ext>
            </p:extLst>
          </p:nvPr>
        </p:nvGraphicFramePr>
        <p:xfrm>
          <a:off x="903582" y="466725"/>
          <a:ext cx="10800652" cy="5527675"/>
        </p:xfrm>
        <a:graphic>
          <a:graphicData uri="http://schemas.openxmlformats.org/drawingml/2006/table">
            <a:tbl>
              <a:tblPr/>
              <a:tblGrid>
                <a:gridCol w="2820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0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06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Mechanism/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drug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888" marR="12188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Non-Endothelium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Endothelial function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Epicardial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Endothelial function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Microcirculation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3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Adenosine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Microcirculation</a:t>
                      </a:r>
                    </a:p>
                  </a:txBody>
                  <a:tcPr marL="121888" marR="12188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% ∆ in CBF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Doppler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&gt;2.5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_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_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97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Acetylcholine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888" marR="12188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_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% ∆ in CAD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&gt;20%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% ∆  in CBF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&gt;50%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9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NTG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Epicardial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888" marR="12188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% ∆  in CAD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E9B0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QCA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_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_</a:t>
                      </a:r>
                    </a:p>
                  </a:txBody>
                  <a:tcPr marL="121888" marR="12188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00435" y="6129339"/>
            <a:ext cx="789190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CAD: coronary artery diameter, CBF coronary blood flow </a:t>
            </a:r>
            <a:endParaRPr lang="en-US" sz="2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-469899"/>
            <a:ext cx="9753177" cy="1371600"/>
          </a:xfrm>
        </p:spPr>
        <p:txBody>
          <a:bodyPr/>
          <a:lstStyle/>
          <a:p>
            <a:pPr algn="ctr"/>
            <a:r>
              <a:rPr lang="en-US"/>
              <a:t>50-Year-Old Female With Chest Pain: Functional coronary angiography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995" y="923925"/>
            <a:ext cx="592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chemeClr val="tx2"/>
                </a:solidFill>
              </a:rPr>
              <a:t>Baseline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5032" y="923925"/>
            <a:ext cx="583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chemeClr val="tx2"/>
                </a:solidFill>
              </a:rPr>
              <a:t>Acetylcholine 10-4M</a:t>
            </a:r>
          </a:p>
        </p:txBody>
      </p:sp>
      <p:pic>
        <p:nvPicPr>
          <p:cNvPr id="3" name="LCA  Ach 10-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7212" y="1414068"/>
            <a:ext cx="6129678" cy="4598456"/>
          </a:xfrm>
          <a:prstGeom prst="rect">
            <a:avLst/>
          </a:prstGeom>
        </p:spPr>
      </p:pic>
      <p:pic>
        <p:nvPicPr>
          <p:cNvPr id="5" name="LCA Base Ach 5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995" y="1419360"/>
            <a:ext cx="5927720" cy="4640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8200" y="6218535"/>
            <a:ext cx="7284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CFR to adenosine 2.2 changes in CBF to Ach -10 %</a:t>
            </a:r>
          </a:p>
        </p:txBody>
      </p:sp>
    </p:spTree>
    <p:extLst>
      <p:ext uri="{BB962C8B-B14F-4D97-AF65-F5344CB8AC3E}">
        <p14:creationId xmlns:p14="http://schemas.microsoft.com/office/powerpoint/2010/main" val="22058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77075"/>
            <a:ext cx="12307327" cy="117285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88877" tIns="44438" rIns="88877" bIns="44438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099">
                <a:solidFill>
                  <a:srgbClr val="000000"/>
                </a:solidFill>
                <a:latin typeface="Calibri" charset="0"/>
              </a:rPr>
              <a:t>67 year old male with Chest Pain</a:t>
            </a:r>
            <a:br>
              <a:rPr lang="en-US" sz="4099">
                <a:solidFill>
                  <a:srgbClr val="000000"/>
                </a:solidFill>
                <a:latin typeface="Calibri" charset="0"/>
              </a:rPr>
            </a:br>
            <a:endParaRPr lang="en-US" sz="3299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1261502"/>
            <a:ext cx="5332611" cy="2012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7147">
              <a:spcBef>
                <a:spcPct val="0"/>
              </a:spcBef>
              <a:spcAft>
                <a:spcPct val="40000"/>
              </a:spcAft>
            </a:pPr>
            <a:endParaRPr lang="en-US" sz="2399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57063" indent="-457063" defTabSz="887147">
              <a:spcBef>
                <a:spcPct val="0"/>
              </a:spcBef>
              <a:spcAft>
                <a:spcPct val="40000"/>
              </a:spcAft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libri" charset="0"/>
              </a:rPr>
              <a:t>CFR= 2.5</a:t>
            </a:r>
            <a:endParaRPr lang="en-US" sz="2399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57063" indent="-457063" defTabSz="887147">
              <a:spcBef>
                <a:spcPct val="0"/>
              </a:spcBef>
              <a:spcAft>
                <a:spcPct val="40000"/>
              </a:spcAft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Response to IC acetylcholine</a:t>
            </a:r>
          </a:p>
          <a:p>
            <a:pPr marL="457063" indent="-457063" defTabSz="887147">
              <a:spcBef>
                <a:spcPct val="0"/>
              </a:spcBef>
              <a:spcAft>
                <a:spcPct val="40000"/>
              </a:spcAft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% change of CBF 10%</a:t>
            </a:r>
          </a:p>
        </p:txBody>
      </p:sp>
      <p:pic>
        <p:nvPicPr>
          <p:cNvPr id="5" name="Picture 4" descr="0000000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9915" r="-2046"/>
          <a:stretch/>
        </p:blipFill>
        <p:spPr>
          <a:xfrm>
            <a:off x="50789" y="4127318"/>
            <a:ext cx="5463440" cy="2374282"/>
          </a:xfrm>
          <a:prstGeom prst="rect">
            <a:avLst/>
          </a:prstGeom>
        </p:spPr>
      </p:pic>
      <p:pic>
        <p:nvPicPr>
          <p:cNvPr id="6" name="REINDL,ach 10-4Seq1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1113" y="1408278"/>
            <a:ext cx="6737712" cy="50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1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 descr="Bizzotto ICA base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978" y="773113"/>
            <a:ext cx="3593164" cy="3505200"/>
          </a:xfrm>
          <a:prstGeom prst="rect">
            <a:avLst/>
          </a:prstGeom>
          <a:noFill/>
          <a:ln w="28575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62" name="Text Box 6"/>
          <p:cNvSpPr txBox="1">
            <a:spLocks noChangeArrowheads="1"/>
          </p:cNvSpPr>
          <p:nvPr/>
        </p:nvSpPr>
        <p:spPr bwMode="auto">
          <a:xfrm>
            <a:off x="10576345" y="4664075"/>
            <a:ext cx="1846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 sz="1400" b="0" i="1">
              <a:solidFill>
                <a:srgbClr val="99CCFF"/>
              </a:solidFill>
            </a:endParaRPr>
          </a:p>
        </p:txBody>
      </p:sp>
      <p:pic>
        <p:nvPicPr>
          <p:cNvPr id="60421" name="Picture 8" descr="Bizzotto ICA base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15" y="3055938"/>
            <a:ext cx="3491590" cy="3505200"/>
          </a:xfrm>
          <a:prstGeom prst="rect">
            <a:avLst/>
          </a:prstGeom>
          <a:noFill/>
          <a:ln w="28575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9" descr="Bizzotto IVA ACH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34" y="1590675"/>
            <a:ext cx="3453500" cy="3505200"/>
          </a:xfrm>
          <a:prstGeom prst="rect">
            <a:avLst/>
          </a:prstGeom>
          <a:noFill/>
          <a:ln w="28575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66" name="Line 10"/>
          <p:cNvSpPr>
            <a:spLocks noChangeShapeType="1"/>
          </p:cNvSpPr>
          <p:nvPr/>
        </p:nvSpPr>
        <p:spPr bwMode="auto">
          <a:xfrm flipV="1">
            <a:off x="1987033" y="1389064"/>
            <a:ext cx="812588" cy="795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4670" name="Text Box 14"/>
          <p:cNvSpPr txBox="1">
            <a:spLocks noChangeArrowheads="1"/>
          </p:cNvSpPr>
          <p:nvPr/>
        </p:nvSpPr>
        <p:spPr bwMode="auto">
          <a:xfrm>
            <a:off x="2513945" y="3592513"/>
            <a:ext cx="1070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454671" name="Text Box 15"/>
          <p:cNvSpPr txBox="1">
            <a:spLocks noChangeArrowheads="1"/>
          </p:cNvSpPr>
          <p:nvPr/>
        </p:nvSpPr>
        <p:spPr bwMode="auto">
          <a:xfrm>
            <a:off x="5080794" y="3989388"/>
            <a:ext cx="1557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0" err="1">
                <a:solidFill>
                  <a:srgbClr val="FFFFFF"/>
                </a:solidFill>
              </a:rPr>
              <a:t>Acetylcholine</a:t>
            </a:r>
            <a:endParaRPr lang="it-IT" sz="1800" b="0">
              <a:solidFill>
                <a:srgbClr val="FFFFFF"/>
              </a:solidFill>
            </a:endParaRPr>
          </a:p>
        </p:txBody>
      </p:sp>
      <p:sp>
        <p:nvSpPr>
          <p:cNvPr id="454672" name="Text Box 16"/>
          <p:cNvSpPr txBox="1">
            <a:spLocks noChangeArrowheads="1"/>
          </p:cNvSpPr>
          <p:nvPr/>
        </p:nvSpPr>
        <p:spPr bwMode="auto">
          <a:xfrm>
            <a:off x="8322683" y="4954588"/>
            <a:ext cx="1595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0" err="1">
                <a:solidFill>
                  <a:srgbClr val="FFFFFF"/>
                </a:solidFill>
              </a:rPr>
              <a:t>Nitroglycerine</a:t>
            </a:r>
            <a:endParaRPr lang="it-IT" sz="1800" b="0">
              <a:solidFill>
                <a:srgbClr val="FFFFFF"/>
              </a:solidFill>
            </a:endParaRPr>
          </a:p>
        </p:txBody>
      </p:sp>
      <p:pic>
        <p:nvPicPr>
          <p:cNvPr id="60429" name="Picture 18" descr="Bizzotto IVUS"/>
          <p:cNvPicPr>
            <a:picLocks noChangeAspect="1" noChangeArrowheads="1"/>
          </p:cNvPicPr>
          <p:nvPr/>
        </p:nvPicPr>
        <p:blipFill>
          <a:blip r:embed="rId5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9" y="1787526"/>
            <a:ext cx="2359468" cy="17875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50-Year-Old Female With Chest Pain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91" y="80573"/>
            <a:ext cx="11689416" cy="875111"/>
          </a:xfrm>
        </p:spPr>
        <p:txBody>
          <a:bodyPr wrap="square">
            <a:spAutoFit/>
          </a:bodyPr>
          <a:lstStyle/>
          <a:p>
            <a:pPr algn="ctr"/>
            <a:r>
              <a:rPr lang="en-US" sz="2800"/>
              <a:t>Prevalence of Microvascular Dysfunction</a:t>
            </a:r>
            <a:br>
              <a:rPr lang="en-US" sz="2800"/>
            </a:br>
            <a:r>
              <a:rPr lang="en-US" sz="2800"/>
              <a:t>in Patients With Non-Obstructive CAD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750" y="1000125"/>
            <a:ext cx="5672878" cy="260985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1700"/>
              <a:t>1,439 patients with chest pain and non-obstructive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700" err="1"/>
              <a:t>Microvessel</a:t>
            </a:r>
            <a:r>
              <a:rPr lang="en-US" sz="1700"/>
              <a:t> endothelial-dependent and independent function was examined by evaluating changes in coronary blood flow after intracoronary administration of adenosine acetylcholine.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179810"/>
              </p:ext>
            </p:extLst>
          </p:nvPr>
        </p:nvGraphicFramePr>
        <p:xfrm>
          <a:off x="839506" y="3829050"/>
          <a:ext cx="5231033" cy="267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40720527"/>
              </p:ext>
            </p:extLst>
          </p:nvPr>
        </p:nvGraphicFramePr>
        <p:xfrm>
          <a:off x="6627674" y="3829050"/>
          <a:ext cx="5231033" cy="267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47785597"/>
              </p:ext>
            </p:extLst>
          </p:nvPr>
        </p:nvGraphicFramePr>
        <p:xfrm>
          <a:off x="6627674" y="1000125"/>
          <a:ext cx="5231033" cy="267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315767" y="4788731"/>
            <a:ext cx="189865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>
                <a:solidFill>
                  <a:prstClr val="black"/>
                </a:solidFill>
                <a:latin typeface="Arial"/>
              </a:rPr>
              <a:t>Patients (%)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5862" y="3790950"/>
            <a:ext cx="1307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Arial"/>
              </a:rPr>
              <a:t>63.9%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95553" y="1215629"/>
            <a:ext cx="1307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Arial"/>
              </a:rPr>
              <a:t>60.4%</a:t>
            </a:r>
          </a:p>
        </p:txBody>
      </p:sp>
      <p:sp>
        <p:nvSpPr>
          <p:cNvPr id="15" name="Left Bracket 14"/>
          <p:cNvSpPr/>
          <p:nvPr/>
        </p:nvSpPr>
        <p:spPr>
          <a:xfrm rot="5400000">
            <a:off x="4164094" y="2771752"/>
            <a:ext cx="178594" cy="2844059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Left Bracket 15"/>
          <p:cNvSpPr/>
          <p:nvPr/>
        </p:nvSpPr>
        <p:spPr>
          <a:xfrm rot="5400000">
            <a:off x="9953787" y="164301"/>
            <a:ext cx="178594" cy="2844059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95553" y="3677820"/>
            <a:ext cx="1307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Arial"/>
              </a:rPr>
              <a:t>65.7%</a:t>
            </a:r>
          </a:p>
        </p:txBody>
      </p:sp>
      <p:sp>
        <p:nvSpPr>
          <p:cNvPr id="18" name="Left Bracket 17"/>
          <p:cNvSpPr/>
          <p:nvPr/>
        </p:nvSpPr>
        <p:spPr>
          <a:xfrm rot="5400000">
            <a:off x="9953787" y="2626492"/>
            <a:ext cx="178594" cy="2844059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309458" y="4747454"/>
            <a:ext cx="22479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>
                <a:solidFill>
                  <a:prstClr val="black"/>
                </a:solidFill>
                <a:latin typeface="Arial"/>
              </a:rPr>
              <a:t>Female patients (%)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309460" y="1947105"/>
            <a:ext cx="22479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>
                <a:solidFill>
                  <a:prstClr val="black"/>
                </a:solidFill>
                <a:latin typeface="Arial"/>
              </a:rPr>
              <a:t>Male patients (%)</a:t>
            </a:r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4014" y="6223000"/>
            <a:ext cx="4111697" cy="457200"/>
          </a:xfrm>
        </p:spPr>
        <p:txBody>
          <a:bodyPr/>
          <a:lstStyle/>
          <a:p>
            <a:endParaRPr lang="en-US" sz="1400">
              <a:solidFill>
                <a:srgbClr val="4F81BD"/>
              </a:solidFill>
            </a:endParaRPr>
          </a:p>
          <a:p>
            <a:r>
              <a:rPr lang="en-US" sz="1400">
                <a:solidFill>
                  <a:srgbClr val="4F81BD"/>
                </a:solidFill>
              </a:rPr>
              <a:t>Sara  and Lerman JACC </a:t>
            </a:r>
            <a:r>
              <a:rPr lang="en-US" sz="1600">
                <a:solidFill>
                  <a:srgbClr val="4F81BD"/>
                </a:solidFill>
              </a:rPr>
              <a:t>Int</a:t>
            </a:r>
            <a:r>
              <a:rPr lang="en-US" sz="1400">
                <a:solidFill>
                  <a:srgbClr val="4F81BD"/>
                </a:solidFill>
              </a:rPr>
              <a:t>. 2015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2936" y="2398549"/>
            <a:ext cx="10678088" cy="107721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5A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46AD"/>
                </a:solidFill>
              </a:rPr>
              <a:t>The majority of the patients with chest pain and  non-obstructive CAD have </a:t>
            </a:r>
            <a:r>
              <a:rPr lang="en-US" sz="3200" b="1" err="1">
                <a:solidFill>
                  <a:srgbClr val="0046AD"/>
                </a:solidFill>
              </a:rPr>
              <a:t>microvascular</a:t>
            </a:r>
            <a:r>
              <a:rPr lang="en-US" sz="3200" b="1">
                <a:solidFill>
                  <a:srgbClr val="0046AD"/>
                </a:solidFill>
              </a:rPr>
              <a:t> dysfunction</a:t>
            </a:r>
          </a:p>
        </p:txBody>
      </p:sp>
    </p:spTree>
    <p:extLst>
      <p:ext uri="{BB962C8B-B14F-4D97-AF65-F5344CB8AC3E}">
        <p14:creationId xmlns:p14="http://schemas.microsoft.com/office/powerpoint/2010/main" val="23205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4150"/>
          <a:stretch/>
        </p:blipFill>
        <p:spPr>
          <a:xfrm>
            <a:off x="1556951" y="1625524"/>
            <a:ext cx="7735330" cy="44613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208965" y="6396168"/>
            <a:ext cx="3114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>
                <a:solidFill>
                  <a:srgbClr val="0070C0"/>
                </a:solidFill>
              </a:rPr>
              <a:t>Sara &amp; </a:t>
            </a:r>
            <a:r>
              <a:rPr lang="es-ES" sz="1600" err="1">
                <a:solidFill>
                  <a:srgbClr val="0070C0"/>
                </a:solidFill>
              </a:rPr>
              <a:t>Lerman</a:t>
            </a:r>
            <a:r>
              <a:rPr lang="es-ES" sz="1600">
                <a:solidFill>
                  <a:srgbClr val="0070C0"/>
                </a:solidFill>
              </a:rPr>
              <a:t> et al JACC 2015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31342" y="121567"/>
            <a:ext cx="10700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90"/>
                </a:solidFill>
              </a:rPr>
              <a:t>Coronary microvascular dysfunction among patients with chest pain and non-obstructive coronary artery disease</a:t>
            </a:r>
            <a:endParaRPr lang="es-ES" sz="2800">
              <a:solidFill>
                <a:srgbClr val="00009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527825" y="5966526"/>
            <a:ext cx="8322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Two-thirds of all patients had some sort of microvascular dysfunction.</a:t>
            </a:r>
            <a:endParaRPr lang="es-ES" sz="2000"/>
          </a:p>
        </p:txBody>
      </p:sp>
      <p:sp>
        <p:nvSpPr>
          <p:cNvPr id="3" name="Rectángulo 2"/>
          <p:cNvSpPr/>
          <p:nvPr/>
        </p:nvSpPr>
        <p:spPr>
          <a:xfrm>
            <a:off x="1090975" y="1148444"/>
            <a:ext cx="8497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1,439 patients with measurements available for both CBF and CFR.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2965859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Ach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6" t="4984" r="8830" b="3590"/>
          <a:stretch>
            <a:fillRect/>
          </a:stretch>
        </p:blipFill>
        <p:spPr bwMode="auto">
          <a:xfrm>
            <a:off x="3515937" y="1615954"/>
            <a:ext cx="2807717" cy="5067300"/>
          </a:xfrm>
          <a:prstGeom prst="rect">
            <a:avLst/>
          </a:prstGeom>
          <a:ln w="1905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38824" y="1965915"/>
            <a:ext cx="3122279" cy="4401239"/>
            <a:chOff x="1525773" y="1372836"/>
            <a:chExt cx="3478027" cy="5154965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540803" y="4066999"/>
              <a:ext cx="2107249" cy="1216525"/>
              <a:chOff x="246" y="3158"/>
              <a:chExt cx="1812" cy="952"/>
            </a:xfrm>
          </p:grpSpPr>
          <p:pic>
            <p:nvPicPr>
              <p:cNvPr id="11275" name="Picture 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10" t="11002" r="22284" b="25438"/>
              <a:stretch>
                <a:fillRect/>
              </a:stretch>
            </p:blipFill>
            <p:spPr bwMode="auto">
              <a:xfrm>
                <a:off x="246" y="3158"/>
                <a:ext cx="905" cy="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6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0" t="10931" r="22214" b="25508"/>
              <a:stretch>
                <a:fillRect/>
              </a:stretch>
            </p:blipFill>
            <p:spPr bwMode="auto">
              <a:xfrm>
                <a:off x="1153" y="3158"/>
                <a:ext cx="905" cy="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2735563" y="5303609"/>
              <a:ext cx="2268237" cy="1224192"/>
              <a:chOff x="2106" y="3152"/>
              <a:chExt cx="1950" cy="958"/>
            </a:xfrm>
          </p:grpSpPr>
          <p:pic>
            <p:nvPicPr>
              <p:cNvPr id="11278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77" t="24333" r="22231" b="21599"/>
              <a:stretch>
                <a:fillRect/>
              </a:stretch>
            </p:blipFill>
            <p:spPr bwMode="auto">
              <a:xfrm>
                <a:off x="2106" y="3165"/>
                <a:ext cx="997" cy="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9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26" t="22183" r="21606" b="22113"/>
              <a:stretch>
                <a:fillRect/>
              </a:stretch>
            </p:blipFill>
            <p:spPr bwMode="auto">
              <a:xfrm>
                <a:off x="3058" y="3152"/>
                <a:ext cx="998" cy="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2147570" y="2690152"/>
              <a:ext cx="2287871" cy="1275307"/>
              <a:chOff x="2499" y="981"/>
              <a:chExt cx="1966" cy="998"/>
            </a:xfrm>
          </p:grpSpPr>
          <p:pic>
            <p:nvPicPr>
              <p:cNvPr id="11287" name="Picture 2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83" t="9756" r="28688" b="25317"/>
              <a:stretch>
                <a:fillRect/>
              </a:stretch>
            </p:blipFill>
            <p:spPr bwMode="auto">
              <a:xfrm>
                <a:off x="3468" y="981"/>
                <a:ext cx="997" cy="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8" name="Picture 2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4" t="10689" r="29936" b="25458"/>
              <a:stretch>
                <a:fillRect/>
              </a:stretch>
            </p:blipFill>
            <p:spPr bwMode="auto">
              <a:xfrm>
                <a:off x="2499" y="981"/>
                <a:ext cx="977" cy="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1525773" y="1372836"/>
              <a:ext cx="2112484" cy="1285530"/>
              <a:chOff x="246" y="2024"/>
              <a:chExt cx="1815" cy="1006"/>
            </a:xfrm>
          </p:grpSpPr>
          <p:pic>
            <p:nvPicPr>
              <p:cNvPr id="11290" name="Picture 2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36" t="9274" r="30405" b="27266"/>
              <a:stretch>
                <a:fillRect/>
              </a:stretch>
            </p:blipFill>
            <p:spPr bwMode="auto">
              <a:xfrm>
                <a:off x="1153" y="2032"/>
                <a:ext cx="908" cy="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1" name="Picture 2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31" t="10376" r="33928" b="26910"/>
              <a:stretch>
                <a:fillRect/>
              </a:stretch>
            </p:blipFill>
            <p:spPr bwMode="auto">
              <a:xfrm>
                <a:off x="246" y="2024"/>
                <a:ext cx="907" cy="1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2" name="Picture 5" descr="3017991-0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3"/>
          <a:stretch/>
        </p:blipFill>
        <p:spPr bwMode="auto">
          <a:xfrm>
            <a:off x="293680" y="777629"/>
            <a:ext cx="3548062" cy="109035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1"/>
          <a:stretch/>
        </p:blipFill>
        <p:spPr bwMode="auto">
          <a:xfrm>
            <a:off x="5594034" y="718878"/>
            <a:ext cx="3206307" cy="162484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eht13201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r="23429" b="34575"/>
          <a:stretch/>
        </p:blipFill>
        <p:spPr>
          <a:xfrm>
            <a:off x="5839938" y="1942836"/>
            <a:ext cx="2276508" cy="1887220"/>
          </a:xfrm>
          <a:prstGeom prst="rect">
            <a:avLst/>
          </a:prstGeom>
        </p:spPr>
      </p:pic>
      <p:sp>
        <p:nvSpPr>
          <p:cNvPr id="109" name="Oval 108"/>
          <p:cNvSpPr/>
          <p:nvPr/>
        </p:nvSpPr>
        <p:spPr>
          <a:xfrm>
            <a:off x="10270331" y="5382421"/>
            <a:ext cx="45719" cy="45719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10298906" y="5137153"/>
            <a:ext cx="45719" cy="45719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0201275" y="5472909"/>
            <a:ext cx="45719" cy="45719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0217944" y="5663409"/>
            <a:ext cx="45719" cy="45719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678036" y="4278594"/>
            <a:ext cx="3796935" cy="2579407"/>
            <a:chOff x="4253923" y="3770593"/>
            <a:chExt cx="3796935" cy="2579407"/>
          </a:xfrm>
        </p:grpSpPr>
        <p:grpSp>
          <p:nvGrpSpPr>
            <p:cNvPr id="59" name="Group 58"/>
            <p:cNvGrpSpPr/>
            <p:nvPr/>
          </p:nvGrpSpPr>
          <p:grpSpPr>
            <a:xfrm>
              <a:off x="5291018" y="4026794"/>
              <a:ext cx="2759840" cy="2323206"/>
              <a:chOff x="5353538" y="3886124"/>
              <a:chExt cx="2399324" cy="2047784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3538" y="3886124"/>
                <a:ext cx="1184954" cy="1007587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7908" y="3886124"/>
                <a:ext cx="1184954" cy="1007587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3538" y="4926321"/>
                <a:ext cx="1184954" cy="1007587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7908" y="4926321"/>
                <a:ext cx="1184954" cy="1007587"/>
              </a:xfrm>
              <a:prstGeom prst="rect">
                <a:avLst/>
              </a:prstGeom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4253923" y="4318221"/>
              <a:ext cx="96051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/>
                <a:t>Endothelial</a:t>
              </a:r>
              <a:br>
                <a:rPr lang="en-US" sz="1200"/>
              </a:br>
              <a:r>
                <a:rPr lang="en-US" sz="1200"/>
                <a:t>dysfunction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290792" y="5275319"/>
              <a:ext cx="923650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/>
                <a:t>Normal </a:t>
              </a:r>
              <a:br>
                <a:rPr lang="en-US" sz="1200"/>
              </a:br>
              <a:r>
                <a:rPr lang="en-US" sz="1200"/>
                <a:t>endothelial</a:t>
              </a:r>
              <a:br>
                <a:rPr lang="en-US" sz="1200"/>
              </a:br>
              <a:r>
                <a:rPr lang="en-US" sz="1200"/>
                <a:t>function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97813" y="3770593"/>
              <a:ext cx="77136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/>
                <a:t>Baseline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18341" y="3770593"/>
              <a:ext cx="816249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/>
                <a:t>6 months</a:t>
              </a: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96" y="697390"/>
            <a:ext cx="3401849" cy="1462796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1357" r="19583" b="13620"/>
          <a:stretch/>
        </p:blipFill>
        <p:spPr>
          <a:xfrm rot="5400000">
            <a:off x="9268911" y="1671244"/>
            <a:ext cx="2045303" cy="3168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758E7-AFE8-E347-B802-57D9279D3C15}"/>
              </a:ext>
            </a:extLst>
          </p:cNvPr>
          <p:cNvSpPr txBox="1"/>
          <p:nvPr/>
        </p:nvSpPr>
        <p:spPr>
          <a:xfrm>
            <a:off x="194509" y="114188"/>
            <a:ext cx="1203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Endothelial dysfunction is associated  with tissue characterization of vulnerable plaque </a:t>
            </a:r>
          </a:p>
        </p:txBody>
      </p:sp>
    </p:spTree>
    <p:extLst>
      <p:ext uri="{BB962C8B-B14F-4D97-AF65-F5344CB8AC3E}">
        <p14:creationId xmlns:p14="http://schemas.microsoft.com/office/powerpoint/2010/main" val="20295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75206" y="6193290"/>
            <a:ext cx="9166807" cy="457200"/>
          </a:xfrm>
        </p:spPr>
        <p:txBody>
          <a:bodyPr anchor="b" anchorCtr="0"/>
          <a:lstStyle/>
          <a:p>
            <a:r>
              <a:rPr lang="en-US" sz="1200" dirty="0" err="1">
                <a:solidFill>
                  <a:schemeClr val="tx2"/>
                </a:solidFill>
              </a:rPr>
              <a:t>Siasos</a:t>
            </a:r>
            <a:r>
              <a:rPr lang="en-US" sz="1200" dirty="0">
                <a:solidFill>
                  <a:schemeClr val="tx2"/>
                </a:solidFill>
              </a:rPr>
              <a:t> et al:  J Am Coll </a:t>
            </a:r>
            <a:r>
              <a:rPr lang="en-US" sz="1200" dirty="0" err="1">
                <a:solidFill>
                  <a:schemeClr val="tx2"/>
                </a:solidFill>
              </a:rPr>
              <a:t>Cardiol</a:t>
            </a:r>
            <a:r>
              <a:rPr lang="en-US" sz="1200" dirty="0">
                <a:solidFill>
                  <a:schemeClr val="tx2"/>
                </a:solidFill>
              </a:rPr>
              <a:t> 2018;71:2092–102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59"/>
          <a:stretch/>
        </p:blipFill>
        <p:spPr>
          <a:xfrm>
            <a:off x="163120" y="265691"/>
            <a:ext cx="4638902" cy="942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78603" y="1387685"/>
            <a:ext cx="6569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lnSpc>
                <a:spcPts val="16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65 patients with nonobstructive coronary atherosclerosis </a:t>
            </a:r>
          </a:p>
          <a:p>
            <a:pPr marL="344488" indent="-344488">
              <a:lnSpc>
                <a:spcPts val="16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Microvascular and epicardial coronary endothelial function was assessed by using intracoronary acetylcholine infusion</a:t>
            </a:r>
          </a:p>
          <a:p>
            <a:pPr marL="344488" indent="-344488">
              <a:lnSpc>
                <a:spcPts val="16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Each reconstructed artery was divided into sequential 3-mm segments and analyzed for local ESS with computational fluid dynamics</a:t>
            </a:r>
          </a:p>
        </p:txBody>
      </p: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0517415B-5E1F-1D4C-A551-FE30B1A18313}"/>
              </a:ext>
            </a:extLst>
          </p:cNvPr>
          <p:cNvGrpSpPr/>
          <p:nvPr/>
        </p:nvGrpSpPr>
        <p:grpSpPr>
          <a:xfrm>
            <a:off x="5020796" y="3056382"/>
            <a:ext cx="6657975" cy="3299360"/>
            <a:chOff x="5789870" y="4025367"/>
            <a:chExt cx="5912580" cy="2504100"/>
          </a:xfrm>
        </p:grpSpPr>
        <p:sp>
          <p:nvSpPr>
            <p:cNvPr id="8" name="Rectangle 7"/>
            <p:cNvSpPr/>
            <p:nvPr/>
          </p:nvSpPr>
          <p:spPr>
            <a:xfrm>
              <a:off x="6577521" y="6160357"/>
              <a:ext cx="137160" cy="1371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68961" y="6078061"/>
              <a:ext cx="12682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200"/>
                <a:t>Norm </a:t>
              </a:r>
              <a:r>
                <a:rPr lang="en-US" sz="1200" err="1"/>
                <a:t>Microv</a:t>
              </a:r>
              <a:endParaRPr lang="en-US" sz="1200"/>
            </a:p>
            <a:p>
              <a:pPr>
                <a:lnSpc>
                  <a:spcPts val="1400"/>
                </a:lnSpc>
              </a:pPr>
              <a:r>
                <a:rPr lang="en-US" sz="1200"/>
                <a:t>&amp; Norm </a:t>
              </a:r>
              <a:r>
                <a:rPr lang="en-US" sz="1200" err="1"/>
                <a:t>Epicard</a:t>
              </a:r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24025" y="6160357"/>
              <a:ext cx="13716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42897" y="6078061"/>
              <a:ext cx="12682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200" err="1"/>
                <a:t>Abn</a:t>
              </a:r>
              <a:r>
                <a:rPr lang="en-US" sz="1200"/>
                <a:t> </a:t>
              </a:r>
              <a:r>
                <a:rPr lang="en-US" sz="1200" err="1"/>
                <a:t>Microv</a:t>
              </a:r>
              <a:endParaRPr lang="en-US" sz="1200"/>
            </a:p>
            <a:p>
              <a:pPr>
                <a:lnSpc>
                  <a:spcPts val="1400"/>
                </a:lnSpc>
              </a:pPr>
              <a:r>
                <a:rPr lang="en-US" sz="1200"/>
                <a:t>&amp; Norm </a:t>
              </a:r>
              <a:r>
                <a:rPr lang="en-US" sz="1200" err="1"/>
                <a:t>Epicard</a:t>
              </a:r>
              <a:endParaRPr lang="en-US" sz="12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24225" y="6160357"/>
              <a:ext cx="137160" cy="1371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43097" y="6078061"/>
              <a:ext cx="115724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200" err="1"/>
                <a:t>Abn</a:t>
              </a:r>
              <a:r>
                <a:rPr lang="en-US" sz="1200"/>
                <a:t> </a:t>
              </a:r>
              <a:r>
                <a:rPr lang="en-US" sz="1200" err="1"/>
                <a:t>Microv</a:t>
              </a:r>
              <a:endParaRPr lang="en-US" sz="1200"/>
            </a:p>
            <a:p>
              <a:pPr>
                <a:lnSpc>
                  <a:spcPts val="1400"/>
                </a:lnSpc>
              </a:pPr>
              <a:r>
                <a:rPr lang="en-US" sz="1200"/>
                <a:t>&amp; </a:t>
              </a:r>
              <a:r>
                <a:rPr lang="en-US" sz="1200" err="1"/>
                <a:t>Abn</a:t>
              </a:r>
              <a:r>
                <a:rPr lang="en-US" sz="1200"/>
                <a:t> </a:t>
              </a:r>
              <a:r>
                <a:rPr lang="en-US" sz="1200" err="1"/>
                <a:t>Epicard</a:t>
              </a:r>
              <a:endParaRPr lang="en-US" sz="1200"/>
            </a:p>
          </p:txBody>
        </p:sp>
        <p:sp>
          <p:nvSpPr>
            <p:cNvPr id="214" name="Line 231"/>
            <p:cNvSpPr>
              <a:spLocks noChangeShapeType="1"/>
            </p:cNvSpPr>
            <p:nvPr/>
          </p:nvSpPr>
          <p:spPr bwMode="auto">
            <a:xfrm>
              <a:off x="6951126" y="4929594"/>
              <a:ext cx="0" cy="1984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Line 232"/>
            <p:cNvSpPr>
              <a:spLocks noChangeShapeType="1"/>
            </p:cNvSpPr>
            <p:nvPr/>
          </p:nvSpPr>
          <p:spPr bwMode="auto">
            <a:xfrm>
              <a:off x="6860639" y="4929594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233"/>
            <p:cNvSpPr>
              <a:spLocks/>
            </p:cNvSpPr>
            <p:nvPr/>
          </p:nvSpPr>
          <p:spPr bwMode="auto">
            <a:xfrm>
              <a:off x="6178014" y="4613682"/>
              <a:ext cx="1629092" cy="1357312"/>
            </a:xfrm>
            <a:custGeom>
              <a:avLst/>
              <a:gdLst>
                <a:gd name="T0" fmla="*/ 971 w 971"/>
                <a:gd name="T1" fmla="*/ 855 h 855"/>
                <a:gd name="T2" fmla="*/ 0 w 971"/>
                <a:gd name="T3" fmla="*/ 855 h 855"/>
                <a:gd name="T4" fmla="*/ 0 w 971"/>
                <a:gd name="T5" fmla="*/ 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1" h="855">
                  <a:moveTo>
                    <a:pt x="971" y="855"/>
                  </a:moveTo>
                  <a:lnTo>
                    <a:pt x="0" y="855"/>
                  </a:lnTo>
                  <a:lnTo>
                    <a:pt x="0" y="0"/>
                  </a:lnTo>
                </a:path>
              </a:pathLst>
            </a:custGeom>
            <a:noFill/>
            <a:ln w="1111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Line 234"/>
            <p:cNvSpPr>
              <a:spLocks noChangeShapeType="1"/>
            </p:cNvSpPr>
            <p:nvPr/>
          </p:nvSpPr>
          <p:spPr bwMode="auto">
            <a:xfrm>
              <a:off x="6136739" y="4613682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Line 235"/>
            <p:cNvSpPr>
              <a:spLocks noChangeShapeType="1"/>
            </p:cNvSpPr>
            <p:nvPr/>
          </p:nvSpPr>
          <p:spPr bwMode="auto">
            <a:xfrm>
              <a:off x="6136739" y="4954994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Line 236"/>
            <p:cNvSpPr>
              <a:spLocks noChangeShapeType="1"/>
            </p:cNvSpPr>
            <p:nvPr/>
          </p:nvSpPr>
          <p:spPr bwMode="auto">
            <a:xfrm>
              <a:off x="6136739" y="5634444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Line 237"/>
            <p:cNvSpPr>
              <a:spLocks noChangeShapeType="1"/>
            </p:cNvSpPr>
            <p:nvPr/>
          </p:nvSpPr>
          <p:spPr bwMode="auto">
            <a:xfrm>
              <a:off x="6136739" y="5293132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Line 238"/>
            <p:cNvSpPr>
              <a:spLocks noChangeShapeType="1"/>
            </p:cNvSpPr>
            <p:nvPr/>
          </p:nvSpPr>
          <p:spPr bwMode="auto">
            <a:xfrm>
              <a:off x="6136739" y="5970994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Line 239"/>
            <p:cNvSpPr>
              <a:spLocks noChangeShapeType="1"/>
            </p:cNvSpPr>
            <p:nvPr/>
          </p:nvSpPr>
          <p:spPr bwMode="auto">
            <a:xfrm flipV="1">
              <a:off x="6436776" y="5970994"/>
              <a:ext cx="0" cy="460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Line 240"/>
            <p:cNvSpPr>
              <a:spLocks noChangeShapeType="1"/>
            </p:cNvSpPr>
            <p:nvPr/>
          </p:nvSpPr>
          <p:spPr bwMode="auto">
            <a:xfrm flipV="1">
              <a:off x="6951126" y="5970994"/>
              <a:ext cx="0" cy="460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Line 241"/>
            <p:cNvSpPr>
              <a:spLocks noChangeShapeType="1"/>
            </p:cNvSpPr>
            <p:nvPr/>
          </p:nvSpPr>
          <p:spPr bwMode="auto">
            <a:xfrm flipV="1">
              <a:off x="7465476" y="5970994"/>
              <a:ext cx="0" cy="460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242"/>
            <p:cNvSpPr>
              <a:spLocks noChangeArrowheads="1"/>
            </p:cNvSpPr>
            <p:nvPr/>
          </p:nvSpPr>
          <p:spPr bwMode="auto">
            <a:xfrm>
              <a:off x="6257389" y="5416957"/>
              <a:ext cx="360363" cy="220662"/>
            </a:xfrm>
            <a:prstGeom prst="rect">
              <a:avLst/>
            </a:pr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Line 243"/>
            <p:cNvSpPr>
              <a:spLocks noChangeShapeType="1"/>
            </p:cNvSpPr>
            <p:nvPr/>
          </p:nvSpPr>
          <p:spPr bwMode="auto">
            <a:xfrm>
              <a:off x="6436776" y="5059769"/>
              <a:ext cx="0" cy="35718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Line 244"/>
            <p:cNvSpPr>
              <a:spLocks noChangeShapeType="1"/>
            </p:cNvSpPr>
            <p:nvPr/>
          </p:nvSpPr>
          <p:spPr bwMode="auto">
            <a:xfrm>
              <a:off x="6351051" y="5059769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Line 245"/>
            <p:cNvSpPr>
              <a:spLocks noChangeShapeType="1"/>
            </p:cNvSpPr>
            <p:nvPr/>
          </p:nvSpPr>
          <p:spPr bwMode="auto">
            <a:xfrm>
              <a:off x="6351051" y="5701119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Line 246"/>
            <p:cNvSpPr>
              <a:spLocks noChangeShapeType="1"/>
            </p:cNvSpPr>
            <p:nvPr/>
          </p:nvSpPr>
          <p:spPr bwMode="auto">
            <a:xfrm>
              <a:off x="6257389" y="5477282"/>
              <a:ext cx="360363" cy="0"/>
            </a:xfrm>
            <a:prstGeom prst="line">
              <a:avLst/>
            </a:prstGeom>
            <a:noFill/>
            <a:ln w="1111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Line 247"/>
            <p:cNvSpPr>
              <a:spLocks noChangeShapeType="1"/>
            </p:cNvSpPr>
            <p:nvPr/>
          </p:nvSpPr>
          <p:spPr bwMode="auto">
            <a:xfrm>
              <a:off x="6436776" y="5637619"/>
              <a:ext cx="0" cy="6350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248"/>
            <p:cNvSpPr>
              <a:spLocks noChangeArrowheads="1"/>
            </p:cNvSpPr>
            <p:nvPr/>
          </p:nvSpPr>
          <p:spPr bwMode="auto">
            <a:xfrm>
              <a:off x="6771739" y="5128032"/>
              <a:ext cx="358775" cy="371475"/>
            </a:xfrm>
            <a:prstGeom prst="rect">
              <a:avLst/>
            </a:prstGeom>
            <a:solidFill>
              <a:srgbClr val="FF5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Line 249"/>
            <p:cNvSpPr>
              <a:spLocks noChangeShapeType="1"/>
            </p:cNvSpPr>
            <p:nvPr/>
          </p:nvSpPr>
          <p:spPr bwMode="auto">
            <a:xfrm>
              <a:off x="6860639" y="5664607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Line 250"/>
            <p:cNvSpPr>
              <a:spLocks noChangeShapeType="1"/>
            </p:cNvSpPr>
            <p:nvPr/>
          </p:nvSpPr>
          <p:spPr bwMode="auto">
            <a:xfrm>
              <a:off x="6771739" y="5282019"/>
              <a:ext cx="358775" cy="0"/>
            </a:xfrm>
            <a:prstGeom prst="line">
              <a:avLst/>
            </a:prstGeom>
            <a:noFill/>
            <a:ln w="1111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251"/>
            <p:cNvSpPr>
              <a:spLocks noChangeShapeType="1"/>
            </p:cNvSpPr>
            <p:nvPr/>
          </p:nvSpPr>
          <p:spPr bwMode="auto">
            <a:xfrm>
              <a:off x="6951126" y="5499507"/>
              <a:ext cx="0" cy="16510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252"/>
            <p:cNvSpPr>
              <a:spLocks noChangeArrowheads="1"/>
            </p:cNvSpPr>
            <p:nvPr/>
          </p:nvSpPr>
          <p:spPr bwMode="auto">
            <a:xfrm>
              <a:off x="7284501" y="5158194"/>
              <a:ext cx="357188" cy="442912"/>
            </a:xfrm>
            <a:prstGeom prst="rect">
              <a:avLst/>
            </a:prstGeom>
            <a:solidFill>
              <a:srgbClr val="15A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Line 253"/>
            <p:cNvSpPr>
              <a:spLocks noChangeShapeType="1"/>
            </p:cNvSpPr>
            <p:nvPr/>
          </p:nvSpPr>
          <p:spPr bwMode="auto">
            <a:xfrm>
              <a:off x="7465476" y="4985157"/>
              <a:ext cx="0" cy="1730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Line 254"/>
            <p:cNvSpPr>
              <a:spLocks noChangeShapeType="1"/>
            </p:cNvSpPr>
            <p:nvPr/>
          </p:nvSpPr>
          <p:spPr bwMode="auto">
            <a:xfrm>
              <a:off x="7374989" y="4985157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Line 255"/>
            <p:cNvSpPr>
              <a:spLocks noChangeShapeType="1"/>
            </p:cNvSpPr>
            <p:nvPr/>
          </p:nvSpPr>
          <p:spPr bwMode="auto">
            <a:xfrm>
              <a:off x="7374989" y="5712232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Line 256"/>
            <p:cNvSpPr>
              <a:spLocks noChangeShapeType="1"/>
            </p:cNvSpPr>
            <p:nvPr/>
          </p:nvSpPr>
          <p:spPr bwMode="auto">
            <a:xfrm>
              <a:off x="7284501" y="5367744"/>
              <a:ext cx="357188" cy="0"/>
            </a:xfrm>
            <a:prstGeom prst="line">
              <a:avLst/>
            </a:prstGeom>
            <a:noFill/>
            <a:ln w="1111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Line 257"/>
            <p:cNvSpPr>
              <a:spLocks noChangeShapeType="1"/>
            </p:cNvSpPr>
            <p:nvPr/>
          </p:nvSpPr>
          <p:spPr bwMode="auto">
            <a:xfrm>
              <a:off x="7465476" y="5601107"/>
              <a:ext cx="0" cy="111125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58"/>
            <p:cNvSpPr>
              <a:spLocks/>
            </p:cNvSpPr>
            <p:nvPr/>
          </p:nvSpPr>
          <p:spPr bwMode="auto">
            <a:xfrm>
              <a:off x="8123590" y="4613682"/>
              <a:ext cx="1603756" cy="1357312"/>
            </a:xfrm>
            <a:custGeom>
              <a:avLst/>
              <a:gdLst>
                <a:gd name="T0" fmla="*/ 973 w 973"/>
                <a:gd name="T1" fmla="*/ 855 h 855"/>
                <a:gd name="T2" fmla="*/ 0 w 973"/>
                <a:gd name="T3" fmla="*/ 855 h 855"/>
                <a:gd name="T4" fmla="*/ 0 w 973"/>
                <a:gd name="T5" fmla="*/ 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3" h="855">
                  <a:moveTo>
                    <a:pt x="973" y="855"/>
                  </a:moveTo>
                  <a:lnTo>
                    <a:pt x="0" y="855"/>
                  </a:lnTo>
                  <a:lnTo>
                    <a:pt x="0" y="0"/>
                  </a:lnTo>
                </a:path>
              </a:pathLst>
            </a:custGeom>
            <a:noFill/>
            <a:ln w="1111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Line 259"/>
            <p:cNvSpPr>
              <a:spLocks noChangeShapeType="1"/>
            </p:cNvSpPr>
            <p:nvPr/>
          </p:nvSpPr>
          <p:spPr bwMode="auto">
            <a:xfrm>
              <a:off x="8082315" y="4613682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Line 260"/>
            <p:cNvSpPr>
              <a:spLocks noChangeShapeType="1"/>
            </p:cNvSpPr>
            <p:nvPr/>
          </p:nvSpPr>
          <p:spPr bwMode="auto">
            <a:xfrm>
              <a:off x="8082315" y="4954994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Line 261"/>
            <p:cNvSpPr>
              <a:spLocks noChangeShapeType="1"/>
            </p:cNvSpPr>
            <p:nvPr/>
          </p:nvSpPr>
          <p:spPr bwMode="auto">
            <a:xfrm>
              <a:off x="8082315" y="5634444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Line 262"/>
            <p:cNvSpPr>
              <a:spLocks noChangeShapeType="1"/>
            </p:cNvSpPr>
            <p:nvPr/>
          </p:nvSpPr>
          <p:spPr bwMode="auto">
            <a:xfrm>
              <a:off x="8082315" y="5293132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Line 263"/>
            <p:cNvSpPr>
              <a:spLocks noChangeShapeType="1"/>
            </p:cNvSpPr>
            <p:nvPr/>
          </p:nvSpPr>
          <p:spPr bwMode="auto">
            <a:xfrm>
              <a:off x="8082315" y="5970994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Line 264"/>
            <p:cNvSpPr>
              <a:spLocks noChangeShapeType="1"/>
            </p:cNvSpPr>
            <p:nvPr/>
          </p:nvSpPr>
          <p:spPr bwMode="auto">
            <a:xfrm flipV="1">
              <a:off x="8382353" y="5970994"/>
              <a:ext cx="0" cy="460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Line 265"/>
            <p:cNvSpPr>
              <a:spLocks noChangeShapeType="1"/>
            </p:cNvSpPr>
            <p:nvPr/>
          </p:nvSpPr>
          <p:spPr bwMode="auto">
            <a:xfrm flipV="1">
              <a:off x="8896703" y="5970994"/>
              <a:ext cx="0" cy="460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Line 266"/>
            <p:cNvSpPr>
              <a:spLocks noChangeShapeType="1"/>
            </p:cNvSpPr>
            <p:nvPr/>
          </p:nvSpPr>
          <p:spPr bwMode="auto">
            <a:xfrm flipV="1">
              <a:off x="9409465" y="5970994"/>
              <a:ext cx="0" cy="460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267"/>
            <p:cNvSpPr>
              <a:spLocks noChangeArrowheads="1"/>
            </p:cNvSpPr>
            <p:nvPr/>
          </p:nvSpPr>
          <p:spPr bwMode="auto">
            <a:xfrm>
              <a:off x="8206140" y="5574119"/>
              <a:ext cx="360363" cy="236537"/>
            </a:xfrm>
            <a:prstGeom prst="rect">
              <a:avLst/>
            </a:pr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Line 268"/>
            <p:cNvSpPr>
              <a:spLocks noChangeShapeType="1"/>
            </p:cNvSpPr>
            <p:nvPr/>
          </p:nvSpPr>
          <p:spPr bwMode="auto">
            <a:xfrm>
              <a:off x="8385528" y="5364569"/>
              <a:ext cx="0" cy="20955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Line 269"/>
            <p:cNvSpPr>
              <a:spLocks noChangeShapeType="1"/>
            </p:cNvSpPr>
            <p:nvPr/>
          </p:nvSpPr>
          <p:spPr bwMode="auto">
            <a:xfrm>
              <a:off x="8296628" y="5364569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Line 270"/>
            <p:cNvSpPr>
              <a:spLocks noChangeShapeType="1"/>
            </p:cNvSpPr>
            <p:nvPr/>
          </p:nvSpPr>
          <p:spPr bwMode="auto">
            <a:xfrm>
              <a:off x="8296628" y="5855107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Line 271"/>
            <p:cNvSpPr>
              <a:spLocks noChangeShapeType="1"/>
            </p:cNvSpPr>
            <p:nvPr/>
          </p:nvSpPr>
          <p:spPr bwMode="auto">
            <a:xfrm>
              <a:off x="8206140" y="5701119"/>
              <a:ext cx="360363" cy="0"/>
            </a:xfrm>
            <a:prstGeom prst="line">
              <a:avLst/>
            </a:prstGeom>
            <a:noFill/>
            <a:ln w="1111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Line 272"/>
            <p:cNvSpPr>
              <a:spLocks noChangeShapeType="1"/>
            </p:cNvSpPr>
            <p:nvPr/>
          </p:nvSpPr>
          <p:spPr bwMode="auto">
            <a:xfrm>
              <a:off x="8385528" y="5810657"/>
              <a:ext cx="0" cy="4445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273"/>
            <p:cNvSpPr>
              <a:spLocks noChangeArrowheads="1"/>
            </p:cNvSpPr>
            <p:nvPr/>
          </p:nvSpPr>
          <p:spPr bwMode="auto">
            <a:xfrm>
              <a:off x="8715728" y="5386794"/>
              <a:ext cx="360363" cy="231775"/>
            </a:xfrm>
            <a:prstGeom prst="rect">
              <a:avLst/>
            </a:prstGeom>
            <a:solidFill>
              <a:srgbClr val="FF5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Line 274"/>
            <p:cNvSpPr>
              <a:spLocks noChangeShapeType="1"/>
            </p:cNvSpPr>
            <p:nvPr/>
          </p:nvSpPr>
          <p:spPr bwMode="auto">
            <a:xfrm>
              <a:off x="8896703" y="5285194"/>
              <a:ext cx="0" cy="10160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Line 275"/>
            <p:cNvSpPr>
              <a:spLocks noChangeShapeType="1"/>
            </p:cNvSpPr>
            <p:nvPr/>
          </p:nvSpPr>
          <p:spPr bwMode="auto">
            <a:xfrm>
              <a:off x="8806215" y="5285194"/>
              <a:ext cx="179388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Line 276"/>
            <p:cNvSpPr>
              <a:spLocks noChangeShapeType="1"/>
            </p:cNvSpPr>
            <p:nvPr/>
          </p:nvSpPr>
          <p:spPr bwMode="auto">
            <a:xfrm>
              <a:off x="8806215" y="5772557"/>
              <a:ext cx="179388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Line 277"/>
            <p:cNvSpPr>
              <a:spLocks noChangeShapeType="1"/>
            </p:cNvSpPr>
            <p:nvPr/>
          </p:nvSpPr>
          <p:spPr bwMode="auto">
            <a:xfrm>
              <a:off x="8715728" y="5505857"/>
              <a:ext cx="360363" cy="0"/>
            </a:xfrm>
            <a:prstGeom prst="line">
              <a:avLst/>
            </a:prstGeom>
            <a:noFill/>
            <a:ln w="1111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Line 278"/>
            <p:cNvSpPr>
              <a:spLocks noChangeShapeType="1"/>
            </p:cNvSpPr>
            <p:nvPr/>
          </p:nvSpPr>
          <p:spPr bwMode="auto">
            <a:xfrm>
              <a:off x="8896703" y="5618569"/>
              <a:ext cx="0" cy="15398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Rectangle 279"/>
            <p:cNvSpPr>
              <a:spLocks noChangeArrowheads="1"/>
            </p:cNvSpPr>
            <p:nvPr/>
          </p:nvSpPr>
          <p:spPr bwMode="auto">
            <a:xfrm>
              <a:off x="9230078" y="5401082"/>
              <a:ext cx="360363" cy="371475"/>
            </a:xfrm>
            <a:prstGeom prst="rect">
              <a:avLst/>
            </a:prstGeom>
            <a:solidFill>
              <a:srgbClr val="15A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Line 280"/>
            <p:cNvSpPr>
              <a:spLocks noChangeShapeType="1"/>
            </p:cNvSpPr>
            <p:nvPr/>
          </p:nvSpPr>
          <p:spPr bwMode="auto">
            <a:xfrm>
              <a:off x="9409465" y="5147082"/>
              <a:ext cx="0" cy="25400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Line 281"/>
            <p:cNvSpPr>
              <a:spLocks noChangeShapeType="1"/>
            </p:cNvSpPr>
            <p:nvPr/>
          </p:nvSpPr>
          <p:spPr bwMode="auto">
            <a:xfrm>
              <a:off x="9320565" y="5147082"/>
              <a:ext cx="179388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Line 282"/>
            <p:cNvSpPr>
              <a:spLocks noChangeShapeType="1"/>
            </p:cNvSpPr>
            <p:nvPr/>
          </p:nvSpPr>
          <p:spPr bwMode="auto">
            <a:xfrm>
              <a:off x="9320565" y="5840819"/>
              <a:ext cx="179388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Line 283"/>
            <p:cNvSpPr>
              <a:spLocks noChangeShapeType="1"/>
            </p:cNvSpPr>
            <p:nvPr/>
          </p:nvSpPr>
          <p:spPr bwMode="auto">
            <a:xfrm>
              <a:off x="9230078" y="5642382"/>
              <a:ext cx="360363" cy="0"/>
            </a:xfrm>
            <a:prstGeom prst="line">
              <a:avLst/>
            </a:prstGeom>
            <a:noFill/>
            <a:ln w="1111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Line 284"/>
            <p:cNvSpPr>
              <a:spLocks noChangeShapeType="1"/>
            </p:cNvSpPr>
            <p:nvPr/>
          </p:nvSpPr>
          <p:spPr bwMode="auto">
            <a:xfrm>
              <a:off x="9409465" y="5772557"/>
              <a:ext cx="0" cy="68262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85"/>
            <p:cNvSpPr>
              <a:spLocks/>
            </p:cNvSpPr>
            <p:nvPr/>
          </p:nvSpPr>
          <p:spPr bwMode="auto">
            <a:xfrm>
              <a:off x="8288690" y="4974044"/>
              <a:ext cx="608013" cy="109537"/>
            </a:xfrm>
            <a:custGeom>
              <a:avLst/>
              <a:gdLst>
                <a:gd name="T0" fmla="*/ 0 w 383"/>
                <a:gd name="T1" fmla="*/ 69 h 69"/>
                <a:gd name="T2" fmla="*/ 0 w 383"/>
                <a:gd name="T3" fmla="*/ 0 h 69"/>
                <a:gd name="T4" fmla="*/ 383 w 383"/>
                <a:gd name="T5" fmla="*/ 0 h 69"/>
                <a:gd name="T6" fmla="*/ 383 w 383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3" h="69">
                  <a:moveTo>
                    <a:pt x="0" y="69"/>
                  </a:moveTo>
                  <a:lnTo>
                    <a:pt x="0" y="0"/>
                  </a:lnTo>
                  <a:lnTo>
                    <a:pt x="383" y="0"/>
                  </a:lnTo>
                  <a:lnTo>
                    <a:pt x="383" y="69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286"/>
            <p:cNvSpPr>
              <a:spLocks/>
            </p:cNvSpPr>
            <p:nvPr/>
          </p:nvSpPr>
          <p:spPr bwMode="auto">
            <a:xfrm>
              <a:off x="8288690" y="4688294"/>
              <a:ext cx="1214438" cy="109537"/>
            </a:xfrm>
            <a:custGeom>
              <a:avLst/>
              <a:gdLst>
                <a:gd name="T0" fmla="*/ 0 w 765"/>
                <a:gd name="T1" fmla="*/ 69 h 69"/>
                <a:gd name="T2" fmla="*/ 0 w 765"/>
                <a:gd name="T3" fmla="*/ 0 h 69"/>
                <a:gd name="T4" fmla="*/ 765 w 765"/>
                <a:gd name="T5" fmla="*/ 0 h 69"/>
                <a:gd name="T6" fmla="*/ 765 w 765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5" h="69">
                  <a:moveTo>
                    <a:pt x="0" y="69"/>
                  </a:moveTo>
                  <a:lnTo>
                    <a:pt x="0" y="0"/>
                  </a:lnTo>
                  <a:lnTo>
                    <a:pt x="765" y="0"/>
                  </a:lnTo>
                  <a:lnTo>
                    <a:pt x="765" y="69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87"/>
            <p:cNvSpPr>
              <a:spLocks/>
            </p:cNvSpPr>
            <p:nvPr/>
          </p:nvSpPr>
          <p:spPr bwMode="auto">
            <a:xfrm>
              <a:off x="8896703" y="4974044"/>
              <a:ext cx="606425" cy="109537"/>
            </a:xfrm>
            <a:custGeom>
              <a:avLst/>
              <a:gdLst>
                <a:gd name="T0" fmla="*/ 0 w 382"/>
                <a:gd name="T1" fmla="*/ 69 h 69"/>
                <a:gd name="T2" fmla="*/ 0 w 382"/>
                <a:gd name="T3" fmla="*/ 0 h 69"/>
                <a:gd name="T4" fmla="*/ 382 w 382"/>
                <a:gd name="T5" fmla="*/ 0 h 69"/>
                <a:gd name="T6" fmla="*/ 382 w 382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9">
                  <a:moveTo>
                    <a:pt x="0" y="69"/>
                  </a:moveTo>
                  <a:lnTo>
                    <a:pt x="0" y="0"/>
                  </a:lnTo>
                  <a:lnTo>
                    <a:pt x="382" y="0"/>
                  </a:lnTo>
                  <a:lnTo>
                    <a:pt x="382" y="69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288"/>
            <p:cNvSpPr>
              <a:spLocks/>
            </p:cNvSpPr>
            <p:nvPr/>
          </p:nvSpPr>
          <p:spPr bwMode="auto">
            <a:xfrm>
              <a:off x="6343114" y="4877207"/>
              <a:ext cx="608013" cy="104775"/>
            </a:xfrm>
            <a:custGeom>
              <a:avLst/>
              <a:gdLst>
                <a:gd name="T0" fmla="*/ 0 w 383"/>
                <a:gd name="T1" fmla="*/ 66 h 66"/>
                <a:gd name="T2" fmla="*/ 0 w 383"/>
                <a:gd name="T3" fmla="*/ 0 h 66"/>
                <a:gd name="T4" fmla="*/ 383 w 383"/>
                <a:gd name="T5" fmla="*/ 0 h 66"/>
                <a:gd name="T6" fmla="*/ 383 w 383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3" h="66">
                  <a:moveTo>
                    <a:pt x="0" y="66"/>
                  </a:moveTo>
                  <a:lnTo>
                    <a:pt x="0" y="0"/>
                  </a:lnTo>
                  <a:lnTo>
                    <a:pt x="383" y="0"/>
                  </a:lnTo>
                  <a:lnTo>
                    <a:pt x="383" y="66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89"/>
            <p:cNvSpPr>
              <a:spLocks/>
            </p:cNvSpPr>
            <p:nvPr/>
          </p:nvSpPr>
          <p:spPr bwMode="auto">
            <a:xfrm>
              <a:off x="6951126" y="4877207"/>
              <a:ext cx="603250" cy="104775"/>
            </a:xfrm>
            <a:custGeom>
              <a:avLst/>
              <a:gdLst>
                <a:gd name="T0" fmla="*/ 0 w 380"/>
                <a:gd name="T1" fmla="*/ 66 h 66"/>
                <a:gd name="T2" fmla="*/ 0 w 380"/>
                <a:gd name="T3" fmla="*/ 0 h 66"/>
                <a:gd name="T4" fmla="*/ 380 w 380"/>
                <a:gd name="T5" fmla="*/ 0 h 66"/>
                <a:gd name="T6" fmla="*/ 380 w 380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66">
                  <a:moveTo>
                    <a:pt x="0" y="66"/>
                  </a:moveTo>
                  <a:lnTo>
                    <a:pt x="0" y="0"/>
                  </a:lnTo>
                  <a:lnTo>
                    <a:pt x="380" y="0"/>
                  </a:lnTo>
                  <a:lnTo>
                    <a:pt x="380" y="66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290"/>
            <p:cNvSpPr>
              <a:spLocks/>
            </p:cNvSpPr>
            <p:nvPr/>
          </p:nvSpPr>
          <p:spPr bwMode="auto">
            <a:xfrm>
              <a:off x="6343114" y="4599394"/>
              <a:ext cx="1211263" cy="107950"/>
            </a:xfrm>
            <a:custGeom>
              <a:avLst/>
              <a:gdLst>
                <a:gd name="T0" fmla="*/ 0 w 763"/>
                <a:gd name="T1" fmla="*/ 68 h 68"/>
                <a:gd name="T2" fmla="*/ 0 w 763"/>
                <a:gd name="T3" fmla="*/ 0 h 68"/>
                <a:gd name="T4" fmla="*/ 763 w 763"/>
                <a:gd name="T5" fmla="*/ 0 h 68"/>
                <a:gd name="T6" fmla="*/ 763 w 763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3" h="68">
                  <a:moveTo>
                    <a:pt x="0" y="68"/>
                  </a:moveTo>
                  <a:lnTo>
                    <a:pt x="0" y="0"/>
                  </a:lnTo>
                  <a:lnTo>
                    <a:pt x="763" y="0"/>
                  </a:lnTo>
                  <a:lnTo>
                    <a:pt x="763" y="68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Rectangle 291"/>
            <p:cNvSpPr>
              <a:spLocks noChangeArrowheads="1"/>
            </p:cNvSpPr>
            <p:nvPr/>
          </p:nvSpPr>
          <p:spPr bwMode="auto">
            <a:xfrm>
              <a:off x="6452651" y="4861332"/>
              <a:ext cx="390525" cy="30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Rectangle 292"/>
            <p:cNvSpPr>
              <a:spLocks noChangeArrowheads="1"/>
            </p:cNvSpPr>
            <p:nvPr/>
          </p:nvSpPr>
          <p:spPr bwMode="auto">
            <a:xfrm>
              <a:off x="7059076" y="4861332"/>
              <a:ext cx="387350" cy="30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Rectangle 293"/>
            <p:cNvSpPr>
              <a:spLocks noChangeArrowheads="1"/>
            </p:cNvSpPr>
            <p:nvPr/>
          </p:nvSpPr>
          <p:spPr bwMode="auto">
            <a:xfrm>
              <a:off x="8390290" y="4959757"/>
              <a:ext cx="407988" cy="285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Rectangle 294"/>
            <p:cNvSpPr>
              <a:spLocks noChangeArrowheads="1"/>
            </p:cNvSpPr>
            <p:nvPr/>
          </p:nvSpPr>
          <p:spPr bwMode="auto">
            <a:xfrm>
              <a:off x="8690328" y="4674007"/>
              <a:ext cx="412750" cy="33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Rectangle 295"/>
            <p:cNvSpPr>
              <a:spLocks noChangeArrowheads="1"/>
            </p:cNvSpPr>
            <p:nvPr/>
          </p:nvSpPr>
          <p:spPr bwMode="auto">
            <a:xfrm>
              <a:off x="8993540" y="4959757"/>
              <a:ext cx="412750" cy="285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Rectangle 296"/>
            <p:cNvSpPr>
              <a:spLocks noChangeArrowheads="1"/>
            </p:cNvSpPr>
            <p:nvPr/>
          </p:nvSpPr>
          <p:spPr bwMode="auto">
            <a:xfrm>
              <a:off x="6755864" y="4588282"/>
              <a:ext cx="390525" cy="30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Rectangle 297"/>
            <p:cNvSpPr>
              <a:spLocks noChangeArrowheads="1"/>
            </p:cNvSpPr>
            <p:nvPr/>
          </p:nvSpPr>
          <p:spPr bwMode="auto">
            <a:xfrm rot="16200000">
              <a:off x="5792251" y="5193119"/>
              <a:ext cx="149225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1" name="Rectangle 299"/>
            <p:cNvSpPr>
              <a:spLocks noChangeArrowheads="1"/>
            </p:cNvSpPr>
            <p:nvPr/>
          </p:nvSpPr>
          <p:spPr bwMode="auto">
            <a:xfrm>
              <a:off x="6774914" y="4550182"/>
              <a:ext cx="1378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>
                  <a:solidFill>
                    <a:srgbClr val="000000"/>
                  </a:solidFill>
                </a:rPr>
                <a:t>P</a:t>
              </a: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2" name="Rectangle 300"/>
            <p:cNvSpPr>
              <a:spLocks noChangeArrowheads="1"/>
            </p:cNvSpPr>
            <p:nvPr/>
          </p:nvSpPr>
          <p:spPr bwMode="auto">
            <a:xfrm>
              <a:off x="6924139" y="4550182"/>
              <a:ext cx="130175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3" name="Rectangle 301"/>
            <p:cNvSpPr>
              <a:spLocks noChangeArrowheads="1"/>
            </p:cNvSpPr>
            <p:nvPr/>
          </p:nvSpPr>
          <p:spPr bwMode="auto">
            <a:xfrm>
              <a:off x="6995576" y="4550182"/>
              <a:ext cx="15716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4" name="Rectangle 302"/>
            <p:cNvSpPr>
              <a:spLocks noChangeArrowheads="1"/>
            </p:cNvSpPr>
            <p:nvPr/>
          </p:nvSpPr>
          <p:spPr bwMode="auto">
            <a:xfrm>
              <a:off x="7082889" y="4827994"/>
              <a:ext cx="1378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>
                  <a:solidFill>
                    <a:srgbClr val="000000"/>
                  </a:solidFill>
                </a:rPr>
                <a:t>P</a:t>
              </a: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5" name="Rectangle 303"/>
            <p:cNvSpPr>
              <a:spLocks noChangeArrowheads="1"/>
            </p:cNvSpPr>
            <p:nvPr/>
          </p:nvSpPr>
          <p:spPr bwMode="auto">
            <a:xfrm>
              <a:off x="7232114" y="4827994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" name="Rectangle 304"/>
            <p:cNvSpPr>
              <a:spLocks noChangeArrowheads="1"/>
            </p:cNvSpPr>
            <p:nvPr/>
          </p:nvSpPr>
          <p:spPr bwMode="auto">
            <a:xfrm>
              <a:off x="7281326" y="4827994"/>
              <a:ext cx="7461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" name="Rectangle 305"/>
            <p:cNvSpPr>
              <a:spLocks noChangeArrowheads="1"/>
            </p:cNvSpPr>
            <p:nvPr/>
          </p:nvSpPr>
          <p:spPr bwMode="auto">
            <a:xfrm>
              <a:off x="7303551" y="4827994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8" name="Rectangle 306"/>
            <p:cNvSpPr>
              <a:spLocks noChangeArrowheads="1"/>
            </p:cNvSpPr>
            <p:nvPr/>
          </p:nvSpPr>
          <p:spPr bwMode="auto">
            <a:xfrm>
              <a:off x="7352764" y="4827994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9" name="Rectangle 307"/>
            <p:cNvSpPr>
              <a:spLocks noChangeArrowheads="1"/>
            </p:cNvSpPr>
            <p:nvPr/>
          </p:nvSpPr>
          <p:spPr bwMode="auto">
            <a:xfrm>
              <a:off x="6471701" y="4827994"/>
              <a:ext cx="1378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>
                  <a:solidFill>
                    <a:srgbClr val="000000"/>
                  </a:solidFill>
                </a:rPr>
                <a:t>P</a:t>
              </a: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0" name="Rectangle 308"/>
            <p:cNvSpPr>
              <a:spLocks noChangeArrowheads="1"/>
            </p:cNvSpPr>
            <p:nvPr/>
          </p:nvSpPr>
          <p:spPr bwMode="auto">
            <a:xfrm>
              <a:off x="6620926" y="4827994"/>
              <a:ext cx="130175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1" name="Rectangle 309"/>
            <p:cNvSpPr>
              <a:spLocks noChangeArrowheads="1"/>
            </p:cNvSpPr>
            <p:nvPr/>
          </p:nvSpPr>
          <p:spPr bwMode="auto">
            <a:xfrm>
              <a:off x="6692364" y="4827994"/>
              <a:ext cx="15716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2" name="Rectangle 310"/>
            <p:cNvSpPr>
              <a:spLocks noChangeArrowheads="1"/>
            </p:cNvSpPr>
            <p:nvPr/>
          </p:nvSpPr>
          <p:spPr bwMode="auto">
            <a:xfrm>
              <a:off x="5960526" y="4553357"/>
              <a:ext cx="171450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3" name="Rectangle 311"/>
            <p:cNvSpPr>
              <a:spLocks noChangeArrowheads="1"/>
            </p:cNvSpPr>
            <p:nvPr/>
          </p:nvSpPr>
          <p:spPr bwMode="auto">
            <a:xfrm>
              <a:off x="5960526" y="4894669"/>
              <a:ext cx="171450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4" name="Rectangle 312"/>
            <p:cNvSpPr>
              <a:spLocks noChangeArrowheads="1"/>
            </p:cNvSpPr>
            <p:nvPr/>
          </p:nvSpPr>
          <p:spPr bwMode="auto">
            <a:xfrm>
              <a:off x="5960526" y="5574119"/>
              <a:ext cx="171450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" name="Rectangle 313"/>
            <p:cNvSpPr>
              <a:spLocks noChangeArrowheads="1"/>
            </p:cNvSpPr>
            <p:nvPr/>
          </p:nvSpPr>
          <p:spPr bwMode="auto">
            <a:xfrm>
              <a:off x="5960526" y="5232807"/>
              <a:ext cx="171450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6" name="Rectangle 314"/>
            <p:cNvSpPr>
              <a:spLocks noChangeArrowheads="1"/>
            </p:cNvSpPr>
            <p:nvPr/>
          </p:nvSpPr>
          <p:spPr bwMode="auto">
            <a:xfrm>
              <a:off x="6020851" y="5912257"/>
              <a:ext cx="112713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7" name="Rectangle 315"/>
            <p:cNvSpPr>
              <a:spLocks noChangeArrowheads="1"/>
            </p:cNvSpPr>
            <p:nvPr/>
          </p:nvSpPr>
          <p:spPr bwMode="auto">
            <a:xfrm rot="16200000">
              <a:off x="7666390" y="5185182"/>
              <a:ext cx="236537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8" name="Rectangle 316"/>
            <p:cNvSpPr>
              <a:spLocks noChangeArrowheads="1"/>
            </p:cNvSpPr>
            <p:nvPr/>
          </p:nvSpPr>
          <p:spPr bwMode="auto">
            <a:xfrm>
              <a:off x="8723665" y="4640669"/>
              <a:ext cx="1378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>
                  <a:solidFill>
                    <a:srgbClr val="000000"/>
                  </a:solidFill>
                </a:rPr>
                <a:t>P</a:t>
              </a: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9" name="Rectangle 317"/>
            <p:cNvSpPr>
              <a:spLocks noChangeArrowheads="1"/>
            </p:cNvSpPr>
            <p:nvPr/>
          </p:nvSpPr>
          <p:spPr bwMode="auto">
            <a:xfrm>
              <a:off x="8872890" y="4640669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0" name="Rectangle 318"/>
            <p:cNvSpPr>
              <a:spLocks noChangeArrowheads="1"/>
            </p:cNvSpPr>
            <p:nvPr/>
          </p:nvSpPr>
          <p:spPr bwMode="auto">
            <a:xfrm>
              <a:off x="8922103" y="4640669"/>
              <a:ext cx="187325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.30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1" name="Rectangle 319"/>
            <p:cNvSpPr>
              <a:spLocks noChangeArrowheads="1"/>
            </p:cNvSpPr>
            <p:nvPr/>
          </p:nvSpPr>
          <p:spPr bwMode="auto">
            <a:xfrm>
              <a:off x="9031640" y="4924832"/>
              <a:ext cx="1378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>
                  <a:solidFill>
                    <a:srgbClr val="000000"/>
                  </a:solidFill>
                </a:rPr>
                <a:t>P</a:t>
              </a: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2" name="Rectangle 320"/>
            <p:cNvSpPr>
              <a:spLocks noChangeArrowheads="1"/>
            </p:cNvSpPr>
            <p:nvPr/>
          </p:nvSpPr>
          <p:spPr bwMode="auto">
            <a:xfrm>
              <a:off x="9180865" y="4924832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3" name="Rectangle 321"/>
            <p:cNvSpPr>
              <a:spLocks noChangeArrowheads="1"/>
            </p:cNvSpPr>
            <p:nvPr/>
          </p:nvSpPr>
          <p:spPr bwMode="auto">
            <a:xfrm>
              <a:off x="9230078" y="4924832"/>
              <a:ext cx="7461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4" name="Rectangle 322"/>
            <p:cNvSpPr>
              <a:spLocks noChangeArrowheads="1"/>
            </p:cNvSpPr>
            <p:nvPr/>
          </p:nvSpPr>
          <p:spPr bwMode="auto">
            <a:xfrm>
              <a:off x="9252303" y="4924832"/>
              <a:ext cx="15716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5" name="Rectangle 323"/>
            <p:cNvSpPr>
              <a:spLocks noChangeArrowheads="1"/>
            </p:cNvSpPr>
            <p:nvPr/>
          </p:nvSpPr>
          <p:spPr bwMode="auto">
            <a:xfrm>
              <a:off x="8396640" y="4924832"/>
              <a:ext cx="1378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>
                  <a:solidFill>
                    <a:srgbClr val="000000"/>
                  </a:solidFill>
                </a:rPr>
                <a:t>P</a:t>
              </a: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6" name="Rectangle 324"/>
            <p:cNvSpPr>
              <a:spLocks noChangeArrowheads="1"/>
            </p:cNvSpPr>
            <p:nvPr/>
          </p:nvSpPr>
          <p:spPr bwMode="auto">
            <a:xfrm>
              <a:off x="8547453" y="4924832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" name="Rectangle 325"/>
            <p:cNvSpPr>
              <a:spLocks noChangeArrowheads="1"/>
            </p:cNvSpPr>
            <p:nvPr/>
          </p:nvSpPr>
          <p:spPr bwMode="auto">
            <a:xfrm>
              <a:off x="8596665" y="4924832"/>
              <a:ext cx="7461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" name="Rectangle 326"/>
            <p:cNvSpPr>
              <a:spLocks noChangeArrowheads="1"/>
            </p:cNvSpPr>
            <p:nvPr/>
          </p:nvSpPr>
          <p:spPr bwMode="auto">
            <a:xfrm>
              <a:off x="8618890" y="4924832"/>
              <a:ext cx="217488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052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" name="Rectangle 327"/>
            <p:cNvSpPr>
              <a:spLocks noChangeArrowheads="1"/>
            </p:cNvSpPr>
            <p:nvPr/>
          </p:nvSpPr>
          <p:spPr bwMode="auto">
            <a:xfrm>
              <a:off x="7928328" y="4564469"/>
              <a:ext cx="12503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2.0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" name="Rectangle 328"/>
            <p:cNvSpPr>
              <a:spLocks noChangeArrowheads="1"/>
            </p:cNvSpPr>
            <p:nvPr/>
          </p:nvSpPr>
          <p:spPr bwMode="auto">
            <a:xfrm>
              <a:off x="7977540" y="4564469"/>
              <a:ext cx="7461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" name="Rectangle 330"/>
            <p:cNvSpPr>
              <a:spLocks noChangeArrowheads="1"/>
            </p:cNvSpPr>
            <p:nvPr/>
          </p:nvSpPr>
          <p:spPr bwMode="auto">
            <a:xfrm>
              <a:off x="7925153" y="4905782"/>
              <a:ext cx="12503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" name="Rectangle 332"/>
            <p:cNvSpPr>
              <a:spLocks noChangeArrowheads="1"/>
            </p:cNvSpPr>
            <p:nvPr/>
          </p:nvSpPr>
          <p:spPr bwMode="auto">
            <a:xfrm>
              <a:off x="7909278" y="5574119"/>
              <a:ext cx="14427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" name="Rectangle 334"/>
            <p:cNvSpPr>
              <a:spLocks noChangeArrowheads="1"/>
            </p:cNvSpPr>
            <p:nvPr/>
          </p:nvSpPr>
          <p:spPr bwMode="auto">
            <a:xfrm>
              <a:off x="7909278" y="5232807"/>
              <a:ext cx="14427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" name="Rectangle 337"/>
            <p:cNvSpPr>
              <a:spLocks noChangeArrowheads="1"/>
            </p:cNvSpPr>
            <p:nvPr/>
          </p:nvSpPr>
          <p:spPr bwMode="auto">
            <a:xfrm>
              <a:off x="7909278" y="5912257"/>
              <a:ext cx="14427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" name="Freeform 342"/>
            <p:cNvSpPr>
              <a:spLocks/>
            </p:cNvSpPr>
            <p:nvPr/>
          </p:nvSpPr>
          <p:spPr bwMode="auto">
            <a:xfrm>
              <a:off x="9365015" y="5505857"/>
              <a:ext cx="90488" cy="95250"/>
            </a:xfrm>
            <a:custGeom>
              <a:avLst/>
              <a:gdLst>
                <a:gd name="T0" fmla="*/ 23 w 57"/>
                <a:gd name="T1" fmla="*/ 36 h 60"/>
                <a:gd name="T2" fmla="*/ 0 w 57"/>
                <a:gd name="T3" fmla="*/ 36 h 60"/>
                <a:gd name="T4" fmla="*/ 0 w 57"/>
                <a:gd name="T5" fmla="*/ 24 h 60"/>
                <a:gd name="T6" fmla="*/ 23 w 57"/>
                <a:gd name="T7" fmla="*/ 24 h 60"/>
                <a:gd name="T8" fmla="*/ 23 w 57"/>
                <a:gd name="T9" fmla="*/ 0 h 60"/>
                <a:gd name="T10" fmla="*/ 33 w 57"/>
                <a:gd name="T11" fmla="*/ 0 h 60"/>
                <a:gd name="T12" fmla="*/ 33 w 57"/>
                <a:gd name="T13" fmla="*/ 24 h 60"/>
                <a:gd name="T14" fmla="*/ 57 w 57"/>
                <a:gd name="T15" fmla="*/ 24 h 60"/>
                <a:gd name="T16" fmla="*/ 57 w 57"/>
                <a:gd name="T17" fmla="*/ 36 h 60"/>
                <a:gd name="T18" fmla="*/ 33 w 57"/>
                <a:gd name="T19" fmla="*/ 36 h 60"/>
                <a:gd name="T20" fmla="*/ 33 w 57"/>
                <a:gd name="T21" fmla="*/ 60 h 60"/>
                <a:gd name="T22" fmla="*/ 23 w 57"/>
                <a:gd name="T23" fmla="*/ 60 h 60"/>
                <a:gd name="T24" fmla="*/ 23 w 57"/>
                <a:gd name="T25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23" y="36"/>
                  </a:moveTo>
                  <a:lnTo>
                    <a:pt x="0" y="36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7" y="24"/>
                  </a:lnTo>
                  <a:lnTo>
                    <a:pt x="57" y="36"/>
                  </a:lnTo>
                  <a:lnTo>
                    <a:pt x="33" y="36"/>
                  </a:lnTo>
                  <a:lnTo>
                    <a:pt x="33" y="60"/>
                  </a:lnTo>
                  <a:lnTo>
                    <a:pt x="23" y="60"/>
                  </a:lnTo>
                  <a:lnTo>
                    <a:pt x="2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343"/>
            <p:cNvSpPr>
              <a:spLocks/>
            </p:cNvSpPr>
            <p:nvPr/>
          </p:nvSpPr>
          <p:spPr bwMode="auto">
            <a:xfrm>
              <a:off x="9365015" y="5505857"/>
              <a:ext cx="90488" cy="95250"/>
            </a:xfrm>
            <a:custGeom>
              <a:avLst/>
              <a:gdLst>
                <a:gd name="T0" fmla="*/ 23 w 57"/>
                <a:gd name="T1" fmla="*/ 36 h 60"/>
                <a:gd name="T2" fmla="*/ 0 w 57"/>
                <a:gd name="T3" fmla="*/ 36 h 60"/>
                <a:gd name="T4" fmla="*/ 0 w 57"/>
                <a:gd name="T5" fmla="*/ 24 h 60"/>
                <a:gd name="T6" fmla="*/ 23 w 57"/>
                <a:gd name="T7" fmla="*/ 24 h 60"/>
                <a:gd name="T8" fmla="*/ 23 w 57"/>
                <a:gd name="T9" fmla="*/ 0 h 60"/>
                <a:gd name="T10" fmla="*/ 33 w 57"/>
                <a:gd name="T11" fmla="*/ 0 h 60"/>
                <a:gd name="T12" fmla="*/ 33 w 57"/>
                <a:gd name="T13" fmla="*/ 24 h 60"/>
                <a:gd name="T14" fmla="*/ 57 w 57"/>
                <a:gd name="T15" fmla="*/ 24 h 60"/>
                <a:gd name="T16" fmla="*/ 57 w 57"/>
                <a:gd name="T17" fmla="*/ 36 h 60"/>
                <a:gd name="T18" fmla="*/ 33 w 57"/>
                <a:gd name="T19" fmla="*/ 36 h 60"/>
                <a:gd name="T20" fmla="*/ 33 w 57"/>
                <a:gd name="T21" fmla="*/ 60 h 60"/>
                <a:gd name="T22" fmla="*/ 23 w 57"/>
                <a:gd name="T23" fmla="*/ 60 h 60"/>
                <a:gd name="T24" fmla="*/ 23 w 57"/>
                <a:gd name="T25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23" y="36"/>
                  </a:moveTo>
                  <a:lnTo>
                    <a:pt x="0" y="36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7" y="24"/>
                  </a:lnTo>
                  <a:lnTo>
                    <a:pt x="57" y="36"/>
                  </a:lnTo>
                  <a:lnTo>
                    <a:pt x="33" y="36"/>
                  </a:lnTo>
                  <a:lnTo>
                    <a:pt x="33" y="60"/>
                  </a:lnTo>
                  <a:lnTo>
                    <a:pt x="23" y="60"/>
                  </a:lnTo>
                  <a:lnTo>
                    <a:pt x="23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344"/>
            <p:cNvSpPr>
              <a:spLocks/>
            </p:cNvSpPr>
            <p:nvPr/>
          </p:nvSpPr>
          <p:spPr bwMode="auto">
            <a:xfrm>
              <a:off x="8337903" y="5618569"/>
              <a:ext cx="88900" cy="93662"/>
            </a:xfrm>
            <a:custGeom>
              <a:avLst/>
              <a:gdLst>
                <a:gd name="T0" fmla="*/ 23 w 56"/>
                <a:gd name="T1" fmla="*/ 33 h 59"/>
                <a:gd name="T2" fmla="*/ 0 w 56"/>
                <a:gd name="T3" fmla="*/ 33 h 59"/>
                <a:gd name="T4" fmla="*/ 0 w 56"/>
                <a:gd name="T5" fmla="*/ 24 h 59"/>
                <a:gd name="T6" fmla="*/ 23 w 56"/>
                <a:gd name="T7" fmla="*/ 24 h 59"/>
                <a:gd name="T8" fmla="*/ 23 w 56"/>
                <a:gd name="T9" fmla="*/ 0 h 59"/>
                <a:gd name="T10" fmla="*/ 33 w 56"/>
                <a:gd name="T11" fmla="*/ 0 h 59"/>
                <a:gd name="T12" fmla="*/ 33 w 56"/>
                <a:gd name="T13" fmla="*/ 24 h 59"/>
                <a:gd name="T14" fmla="*/ 56 w 56"/>
                <a:gd name="T15" fmla="*/ 24 h 59"/>
                <a:gd name="T16" fmla="*/ 56 w 56"/>
                <a:gd name="T17" fmla="*/ 33 h 59"/>
                <a:gd name="T18" fmla="*/ 33 w 56"/>
                <a:gd name="T19" fmla="*/ 33 h 59"/>
                <a:gd name="T20" fmla="*/ 33 w 56"/>
                <a:gd name="T21" fmla="*/ 59 h 59"/>
                <a:gd name="T22" fmla="*/ 23 w 56"/>
                <a:gd name="T23" fmla="*/ 59 h 59"/>
                <a:gd name="T24" fmla="*/ 23 w 56"/>
                <a:gd name="T25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9">
                  <a:moveTo>
                    <a:pt x="23" y="33"/>
                  </a:moveTo>
                  <a:lnTo>
                    <a:pt x="0" y="33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6" y="24"/>
                  </a:lnTo>
                  <a:lnTo>
                    <a:pt x="56" y="33"/>
                  </a:lnTo>
                  <a:lnTo>
                    <a:pt x="33" y="33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23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345"/>
            <p:cNvSpPr>
              <a:spLocks/>
            </p:cNvSpPr>
            <p:nvPr/>
          </p:nvSpPr>
          <p:spPr bwMode="auto">
            <a:xfrm>
              <a:off x="8337903" y="5618569"/>
              <a:ext cx="88900" cy="93662"/>
            </a:xfrm>
            <a:custGeom>
              <a:avLst/>
              <a:gdLst>
                <a:gd name="T0" fmla="*/ 23 w 56"/>
                <a:gd name="T1" fmla="*/ 33 h 59"/>
                <a:gd name="T2" fmla="*/ 0 w 56"/>
                <a:gd name="T3" fmla="*/ 33 h 59"/>
                <a:gd name="T4" fmla="*/ 0 w 56"/>
                <a:gd name="T5" fmla="*/ 24 h 59"/>
                <a:gd name="T6" fmla="*/ 23 w 56"/>
                <a:gd name="T7" fmla="*/ 24 h 59"/>
                <a:gd name="T8" fmla="*/ 23 w 56"/>
                <a:gd name="T9" fmla="*/ 0 h 59"/>
                <a:gd name="T10" fmla="*/ 33 w 56"/>
                <a:gd name="T11" fmla="*/ 0 h 59"/>
                <a:gd name="T12" fmla="*/ 33 w 56"/>
                <a:gd name="T13" fmla="*/ 24 h 59"/>
                <a:gd name="T14" fmla="*/ 56 w 56"/>
                <a:gd name="T15" fmla="*/ 24 h 59"/>
                <a:gd name="T16" fmla="*/ 56 w 56"/>
                <a:gd name="T17" fmla="*/ 33 h 59"/>
                <a:gd name="T18" fmla="*/ 33 w 56"/>
                <a:gd name="T19" fmla="*/ 33 h 59"/>
                <a:gd name="T20" fmla="*/ 33 w 56"/>
                <a:gd name="T21" fmla="*/ 59 h 59"/>
                <a:gd name="T22" fmla="*/ 23 w 56"/>
                <a:gd name="T23" fmla="*/ 59 h 59"/>
                <a:gd name="T24" fmla="*/ 23 w 56"/>
                <a:gd name="T25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9">
                  <a:moveTo>
                    <a:pt x="23" y="33"/>
                  </a:moveTo>
                  <a:lnTo>
                    <a:pt x="0" y="33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6" y="24"/>
                  </a:lnTo>
                  <a:lnTo>
                    <a:pt x="56" y="33"/>
                  </a:lnTo>
                  <a:lnTo>
                    <a:pt x="33" y="33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23" y="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346"/>
            <p:cNvSpPr>
              <a:spLocks/>
            </p:cNvSpPr>
            <p:nvPr/>
          </p:nvSpPr>
          <p:spPr bwMode="auto">
            <a:xfrm>
              <a:off x="8850665" y="5461407"/>
              <a:ext cx="90488" cy="93662"/>
            </a:xfrm>
            <a:custGeom>
              <a:avLst/>
              <a:gdLst>
                <a:gd name="T0" fmla="*/ 24 w 57"/>
                <a:gd name="T1" fmla="*/ 36 h 59"/>
                <a:gd name="T2" fmla="*/ 0 w 57"/>
                <a:gd name="T3" fmla="*/ 36 h 59"/>
                <a:gd name="T4" fmla="*/ 0 w 57"/>
                <a:gd name="T5" fmla="*/ 26 h 59"/>
                <a:gd name="T6" fmla="*/ 24 w 57"/>
                <a:gd name="T7" fmla="*/ 26 h 59"/>
                <a:gd name="T8" fmla="*/ 24 w 57"/>
                <a:gd name="T9" fmla="*/ 0 h 59"/>
                <a:gd name="T10" fmla="*/ 33 w 57"/>
                <a:gd name="T11" fmla="*/ 0 h 59"/>
                <a:gd name="T12" fmla="*/ 33 w 57"/>
                <a:gd name="T13" fmla="*/ 26 h 59"/>
                <a:gd name="T14" fmla="*/ 57 w 57"/>
                <a:gd name="T15" fmla="*/ 26 h 59"/>
                <a:gd name="T16" fmla="*/ 57 w 57"/>
                <a:gd name="T17" fmla="*/ 36 h 59"/>
                <a:gd name="T18" fmla="*/ 33 w 57"/>
                <a:gd name="T19" fmla="*/ 36 h 59"/>
                <a:gd name="T20" fmla="*/ 33 w 57"/>
                <a:gd name="T21" fmla="*/ 59 h 59"/>
                <a:gd name="T22" fmla="*/ 24 w 57"/>
                <a:gd name="T23" fmla="*/ 59 h 59"/>
                <a:gd name="T24" fmla="*/ 24 w 57"/>
                <a:gd name="T25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59">
                  <a:moveTo>
                    <a:pt x="24" y="36"/>
                  </a:moveTo>
                  <a:lnTo>
                    <a:pt x="0" y="36"/>
                  </a:lnTo>
                  <a:lnTo>
                    <a:pt x="0" y="26"/>
                  </a:lnTo>
                  <a:lnTo>
                    <a:pt x="24" y="26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3" y="26"/>
                  </a:lnTo>
                  <a:lnTo>
                    <a:pt x="57" y="26"/>
                  </a:lnTo>
                  <a:lnTo>
                    <a:pt x="57" y="36"/>
                  </a:lnTo>
                  <a:lnTo>
                    <a:pt x="33" y="36"/>
                  </a:lnTo>
                  <a:lnTo>
                    <a:pt x="33" y="59"/>
                  </a:lnTo>
                  <a:lnTo>
                    <a:pt x="24" y="59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347"/>
            <p:cNvSpPr>
              <a:spLocks/>
            </p:cNvSpPr>
            <p:nvPr/>
          </p:nvSpPr>
          <p:spPr bwMode="auto">
            <a:xfrm>
              <a:off x="8850665" y="5461407"/>
              <a:ext cx="90488" cy="93662"/>
            </a:xfrm>
            <a:custGeom>
              <a:avLst/>
              <a:gdLst>
                <a:gd name="T0" fmla="*/ 24 w 57"/>
                <a:gd name="T1" fmla="*/ 36 h 59"/>
                <a:gd name="T2" fmla="*/ 0 w 57"/>
                <a:gd name="T3" fmla="*/ 36 h 59"/>
                <a:gd name="T4" fmla="*/ 0 w 57"/>
                <a:gd name="T5" fmla="*/ 26 h 59"/>
                <a:gd name="T6" fmla="*/ 24 w 57"/>
                <a:gd name="T7" fmla="*/ 26 h 59"/>
                <a:gd name="T8" fmla="*/ 24 w 57"/>
                <a:gd name="T9" fmla="*/ 0 h 59"/>
                <a:gd name="T10" fmla="*/ 33 w 57"/>
                <a:gd name="T11" fmla="*/ 0 h 59"/>
                <a:gd name="T12" fmla="*/ 33 w 57"/>
                <a:gd name="T13" fmla="*/ 26 h 59"/>
                <a:gd name="T14" fmla="*/ 57 w 57"/>
                <a:gd name="T15" fmla="*/ 26 h 59"/>
                <a:gd name="T16" fmla="*/ 57 w 57"/>
                <a:gd name="T17" fmla="*/ 36 h 59"/>
                <a:gd name="T18" fmla="*/ 33 w 57"/>
                <a:gd name="T19" fmla="*/ 36 h 59"/>
                <a:gd name="T20" fmla="*/ 33 w 57"/>
                <a:gd name="T21" fmla="*/ 59 h 59"/>
                <a:gd name="T22" fmla="*/ 24 w 57"/>
                <a:gd name="T23" fmla="*/ 59 h 59"/>
                <a:gd name="T24" fmla="*/ 24 w 57"/>
                <a:gd name="T25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59">
                  <a:moveTo>
                    <a:pt x="24" y="36"/>
                  </a:moveTo>
                  <a:lnTo>
                    <a:pt x="0" y="36"/>
                  </a:lnTo>
                  <a:lnTo>
                    <a:pt x="0" y="26"/>
                  </a:lnTo>
                  <a:lnTo>
                    <a:pt x="24" y="26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3" y="26"/>
                  </a:lnTo>
                  <a:lnTo>
                    <a:pt x="57" y="26"/>
                  </a:lnTo>
                  <a:lnTo>
                    <a:pt x="57" y="36"/>
                  </a:lnTo>
                  <a:lnTo>
                    <a:pt x="33" y="36"/>
                  </a:lnTo>
                  <a:lnTo>
                    <a:pt x="33" y="59"/>
                  </a:lnTo>
                  <a:lnTo>
                    <a:pt x="24" y="59"/>
                  </a:lnTo>
                  <a:lnTo>
                    <a:pt x="24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348"/>
            <p:cNvSpPr>
              <a:spLocks/>
            </p:cNvSpPr>
            <p:nvPr/>
          </p:nvSpPr>
          <p:spPr bwMode="auto">
            <a:xfrm>
              <a:off x="8337903" y="5615394"/>
              <a:ext cx="88900" cy="93662"/>
            </a:xfrm>
            <a:custGeom>
              <a:avLst/>
              <a:gdLst>
                <a:gd name="T0" fmla="*/ 23 w 56"/>
                <a:gd name="T1" fmla="*/ 35 h 59"/>
                <a:gd name="T2" fmla="*/ 0 w 56"/>
                <a:gd name="T3" fmla="*/ 35 h 59"/>
                <a:gd name="T4" fmla="*/ 0 w 56"/>
                <a:gd name="T5" fmla="*/ 24 h 59"/>
                <a:gd name="T6" fmla="*/ 23 w 56"/>
                <a:gd name="T7" fmla="*/ 24 h 59"/>
                <a:gd name="T8" fmla="*/ 23 w 56"/>
                <a:gd name="T9" fmla="*/ 0 h 59"/>
                <a:gd name="T10" fmla="*/ 33 w 56"/>
                <a:gd name="T11" fmla="*/ 0 h 59"/>
                <a:gd name="T12" fmla="*/ 33 w 56"/>
                <a:gd name="T13" fmla="*/ 24 h 59"/>
                <a:gd name="T14" fmla="*/ 56 w 56"/>
                <a:gd name="T15" fmla="*/ 24 h 59"/>
                <a:gd name="T16" fmla="*/ 56 w 56"/>
                <a:gd name="T17" fmla="*/ 35 h 59"/>
                <a:gd name="T18" fmla="*/ 33 w 56"/>
                <a:gd name="T19" fmla="*/ 35 h 59"/>
                <a:gd name="T20" fmla="*/ 33 w 56"/>
                <a:gd name="T21" fmla="*/ 59 h 59"/>
                <a:gd name="T22" fmla="*/ 23 w 56"/>
                <a:gd name="T23" fmla="*/ 59 h 59"/>
                <a:gd name="T24" fmla="*/ 23 w 56"/>
                <a:gd name="T25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9">
                  <a:moveTo>
                    <a:pt x="23" y="35"/>
                  </a:moveTo>
                  <a:lnTo>
                    <a:pt x="0" y="35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6" y="24"/>
                  </a:lnTo>
                  <a:lnTo>
                    <a:pt x="56" y="35"/>
                  </a:lnTo>
                  <a:lnTo>
                    <a:pt x="33" y="35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49"/>
            <p:cNvSpPr>
              <a:spLocks/>
            </p:cNvSpPr>
            <p:nvPr/>
          </p:nvSpPr>
          <p:spPr bwMode="auto">
            <a:xfrm>
              <a:off x="8337903" y="5615394"/>
              <a:ext cx="88900" cy="93662"/>
            </a:xfrm>
            <a:custGeom>
              <a:avLst/>
              <a:gdLst>
                <a:gd name="T0" fmla="*/ 23 w 56"/>
                <a:gd name="T1" fmla="*/ 35 h 59"/>
                <a:gd name="T2" fmla="*/ 0 w 56"/>
                <a:gd name="T3" fmla="*/ 35 h 59"/>
                <a:gd name="T4" fmla="*/ 0 w 56"/>
                <a:gd name="T5" fmla="*/ 24 h 59"/>
                <a:gd name="T6" fmla="*/ 23 w 56"/>
                <a:gd name="T7" fmla="*/ 24 h 59"/>
                <a:gd name="T8" fmla="*/ 23 w 56"/>
                <a:gd name="T9" fmla="*/ 0 h 59"/>
                <a:gd name="T10" fmla="*/ 33 w 56"/>
                <a:gd name="T11" fmla="*/ 0 h 59"/>
                <a:gd name="T12" fmla="*/ 33 w 56"/>
                <a:gd name="T13" fmla="*/ 24 h 59"/>
                <a:gd name="T14" fmla="*/ 56 w 56"/>
                <a:gd name="T15" fmla="*/ 24 h 59"/>
                <a:gd name="T16" fmla="*/ 56 w 56"/>
                <a:gd name="T17" fmla="*/ 35 h 59"/>
                <a:gd name="T18" fmla="*/ 33 w 56"/>
                <a:gd name="T19" fmla="*/ 35 h 59"/>
                <a:gd name="T20" fmla="*/ 33 w 56"/>
                <a:gd name="T21" fmla="*/ 59 h 59"/>
                <a:gd name="T22" fmla="*/ 23 w 56"/>
                <a:gd name="T23" fmla="*/ 59 h 59"/>
                <a:gd name="T24" fmla="*/ 23 w 56"/>
                <a:gd name="T25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9">
                  <a:moveTo>
                    <a:pt x="23" y="35"/>
                  </a:moveTo>
                  <a:lnTo>
                    <a:pt x="0" y="35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6" y="24"/>
                  </a:lnTo>
                  <a:lnTo>
                    <a:pt x="56" y="35"/>
                  </a:lnTo>
                  <a:lnTo>
                    <a:pt x="33" y="35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23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350"/>
            <p:cNvSpPr>
              <a:spLocks/>
            </p:cNvSpPr>
            <p:nvPr/>
          </p:nvSpPr>
          <p:spPr bwMode="auto">
            <a:xfrm>
              <a:off x="8850665" y="5458232"/>
              <a:ext cx="90488" cy="93662"/>
            </a:xfrm>
            <a:custGeom>
              <a:avLst/>
              <a:gdLst>
                <a:gd name="T0" fmla="*/ 24 w 57"/>
                <a:gd name="T1" fmla="*/ 35 h 59"/>
                <a:gd name="T2" fmla="*/ 0 w 57"/>
                <a:gd name="T3" fmla="*/ 35 h 59"/>
                <a:gd name="T4" fmla="*/ 0 w 57"/>
                <a:gd name="T5" fmla="*/ 26 h 59"/>
                <a:gd name="T6" fmla="*/ 24 w 57"/>
                <a:gd name="T7" fmla="*/ 26 h 59"/>
                <a:gd name="T8" fmla="*/ 24 w 57"/>
                <a:gd name="T9" fmla="*/ 0 h 59"/>
                <a:gd name="T10" fmla="*/ 33 w 57"/>
                <a:gd name="T11" fmla="*/ 0 h 59"/>
                <a:gd name="T12" fmla="*/ 33 w 57"/>
                <a:gd name="T13" fmla="*/ 26 h 59"/>
                <a:gd name="T14" fmla="*/ 57 w 57"/>
                <a:gd name="T15" fmla="*/ 26 h 59"/>
                <a:gd name="T16" fmla="*/ 57 w 57"/>
                <a:gd name="T17" fmla="*/ 35 h 59"/>
                <a:gd name="T18" fmla="*/ 33 w 57"/>
                <a:gd name="T19" fmla="*/ 35 h 59"/>
                <a:gd name="T20" fmla="*/ 33 w 57"/>
                <a:gd name="T21" fmla="*/ 59 h 59"/>
                <a:gd name="T22" fmla="*/ 24 w 57"/>
                <a:gd name="T23" fmla="*/ 59 h 59"/>
                <a:gd name="T24" fmla="*/ 24 w 57"/>
                <a:gd name="T25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59">
                  <a:moveTo>
                    <a:pt x="24" y="35"/>
                  </a:moveTo>
                  <a:lnTo>
                    <a:pt x="0" y="35"/>
                  </a:lnTo>
                  <a:lnTo>
                    <a:pt x="0" y="26"/>
                  </a:lnTo>
                  <a:lnTo>
                    <a:pt x="24" y="26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3" y="26"/>
                  </a:lnTo>
                  <a:lnTo>
                    <a:pt x="57" y="26"/>
                  </a:lnTo>
                  <a:lnTo>
                    <a:pt x="57" y="35"/>
                  </a:lnTo>
                  <a:lnTo>
                    <a:pt x="33" y="35"/>
                  </a:lnTo>
                  <a:lnTo>
                    <a:pt x="33" y="59"/>
                  </a:lnTo>
                  <a:lnTo>
                    <a:pt x="24" y="59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351"/>
            <p:cNvSpPr>
              <a:spLocks/>
            </p:cNvSpPr>
            <p:nvPr/>
          </p:nvSpPr>
          <p:spPr bwMode="auto">
            <a:xfrm>
              <a:off x="8850665" y="5458232"/>
              <a:ext cx="90488" cy="93662"/>
            </a:xfrm>
            <a:custGeom>
              <a:avLst/>
              <a:gdLst>
                <a:gd name="T0" fmla="*/ 24 w 57"/>
                <a:gd name="T1" fmla="*/ 35 h 59"/>
                <a:gd name="T2" fmla="*/ 0 w 57"/>
                <a:gd name="T3" fmla="*/ 35 h 59"/>
                <a:gd name="T4" fmla="*/ 0 w 57"/>
                <a:gd name="T5" fmla="*/ 26 h 59"/>
                <a:gd name="T6" fmla="*/ 24 w 57"/>
                <a:gd name="T7" fmla="*/ 26 h 59"/>
                <a:gd name="T8" fmla="*/ 24 w 57"/>
                <a:gd name="T9" fmla="*/ 0 h 59"/>
                <a:gd name="T10" fmla="*/ 33 w 57"/>
                <a:gd name="T11" fmla="*/ 0 h 59"/>
                <a:gd name="T12" fmla="*/ 33 w 57"/>
                <a:gd name="T13" fmla="*/ 26 h 59"/>
                <a:gd name="T14" fmla="*/ 57 w 57"/>
                <a:gd name="T15" fmla="*/ 26 h 59"/>
                <a:gd name="T16" fmla="*/ 57 w 57"/>
                <a:gd name="T17" fmla="*/ 35 h 59"/>
                <a:gd name="T18" fmla="*/ 33 w 57"/>
                <a:gd name="T19" fmla="*/ 35 h 59"/>
                <a:gd name="T20" fmla="*/ 33 w 57"/>
                <a:gd name="T21" fmla="*/ 59 h 59"/>
                <a:gd name="T22" fmla="*/ 24 w 57"/>
                <a:gd name="T23" fmla="*/ 59 h 59"/>
                <a:gd name="T24" fmla="*/ 24 w 57"/>
                <a:gd name="T25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59">
                  <a:moveTo>
                    <a:pt x="24" y="35"/>
                  </a:moveTo>
                  <a:lnTo>
                    <a:pt x="0" y="35"/>
                  </a:lnTo>
                  <a:lnTo>
                    <a:pt x="0" y="26"/>
                  </a:lnTo>
                  <a:lnTo>
                    <a:pt x="24" y="26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3" y="26"/>
                  </a:lnTo>
                  <a:lnTo>
                    <a:pt x="57" y="26"/>
                  </a:lnTo>
                  <a:lnTo>
                    <a:pt x="57" y="35"/>
                  </a:lnTo>
                  <a:lnTo>
                    <a:pt x="33" y="35"/>
                  </a:lnTo>
                  <a:lnTo>
                    <a:pt x="33" y="59"/>
                  </a:lnTo>
                  <a:lnTo>
                    <a:pt x="24" y="59"/>
                  </a:lnTo>
                  <a:lnTo>
                    <a:pt x="24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52"/>
            <p:cNvSpPr>
              <a:spLocks/>
            </p:cNvSpPr>
            <p:nvPr/>
          </p:nvSpPr>
          <p:spPr bwMode="auto">
            <a:xfrm>
              <a:off x="7416264" y="5315357"/>
              <a:ext cx="93663" cy="93662"/>
            </a:xfrm>
            <a:custGeom>
              <a:avLst/>
              <a:gdLst>
                <a:gd name="T0" fmla="*/ 24 w 59"/>
                <a:gd name="T1" fmla="*/ 33 h 59"/>
                <a:gd name="T2" fmla="*/ 0 w 59"/>
                <a:gd name="T3" fmla="*/ 33 h 59"/>
                <a:gd name="T4" fmla="*/ 0 w 59"/>
                <a:gd name="T5" fmla="*/ 24 h 59"/>
                <a:gd name="T6" fmla="*/ 24 w 59"/>
                <a:gd name="T7" fmla="*/ 24 h 59"/>
                <a:gd name="T8" fmla="*/ 24 w 59"/>
                <a:gd name="T9" fmla="*/ 0 h 59"/>
                <a:gd name="T10" fmla="*/ 35 w 59"/>
                <a:gd name="T11" fmla="*/ 0 h 59"/>
                <a:gd name="T12" fmla="*/ 35 w 59"/>
                <a:gd name="T13" fmla="*/ 24 h 59"/>
                <a:gd name="T14" fmla="*/ 59 w 59"/>
                <a:gd name="T15" fmla="*/ 24 h 59"/>
                <a:gd name="T16" fmla="*/ 59 w 59"/>
                <a:gd name="T17" fmla="*/ 33 h 59"/>
                <a:gd name="T18" fmla="*/ 35 w 59"/>
                <a:gd name="T19" fmla="*/ 33 h 59"/>
                <a:gd name="T20" fmla="*/ 35 w 59"/>
                <a:gd name="T21" fmla="*/ 59 h 59"/>
                <a:gd name="T22" fmla="*/ 24 w 59"/>
                <a:gd name="T23" fmla="*/ 59 h 59"/>
                <a:gd name="T24" fmla="*/ 24 w 59"/>
                <a:gd name="T25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9">
                  <a:moveTo>
                    <a:pt x="24" y="33"/>
                  </a:moveTo>
                  <a:lnTo>
                    <a:pt x="0" y="33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24" y="0"/>
                  </a:lnTo>
                  <a:lnTo>
                    <a:pt x="35" y="0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9" y="33"/>
                  </a:lnTo>
                  <a:lnTo>
                    <a:pt x="35" y="33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24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353"/>
            <p:cNvSpPr>
              <a:spLocks/>
            </p:cNvSpPr>
            <p:nvPr/>
          </p:nvSpPr>
          <p:spPr bwMode="auto">
            <a:xfrm>
              <a:off x="7416264" y="5315357"/>
              <a:ext cx="93663" cy="93662"/>
            </a:xfrm>
            <a:custGeom>
              <a:avLst/>
              <a:gdLst>
                <a:gd name="T0" fmla="*/ 24 w 59"/>
                <a:gd name="T1" fmla="*/ 33 h 59"/>
                <a:gd name="T2" fmla="*/ 0 w 59"/>
                <a:gd name="T3" fmla="*/ 33 h 59"/>
                <a:gd name="T4" fmla="*/ 0 w 59"/>
                <a:gd name="T5" fmla="*/ 24 h 59"/>
                <a:gd name="T6" fmla="*/ 24 w 59"/>
                <a:gd name="T7" fmla="*/ 24 h 59"/>
                <a:gd name="T8" fmla="*/ 24 w 59"/>
                <a:gd name="T9" fmla="*/ 0 h 59"/>
                <a:gd name="T10" fmla="*/ 35 w 59"/>
                <a:gd name="T11" fmla="*/ 0 h 59"/>
                <a:gd name="T12" fmla="*/ 35 w 59"/>
                <a:gd name="T13" fmla="*/ 24 h 59"/>
                <a:gd name="T14" fmla="*/ 59 w 59"/>
                <a:gd name="T15" fmla="*/ 24 h 59"/>
                <a:gd name="T16" fmla="*/ 59 w 59"/>
                <a:gd name="T17" fmla="*/ 33 h 59"/>
                <a:gd name="T18" fmla="*/ 35 w 59"/>
                <a:gd name="T19" fmla="*/ 33 h 59"/>
                <a:gd name="T20" fmla="*/ 35 w 59"/>
                <a:gd name="T21" fmla="*/ 59 h 59"/>
                <a:gd name="T22" fmla="*/ 24 w 59"/>
                <a:gd name="T23" fmla="*/ 59 h 59"/>
                <a:gd name="T24" fmla="*/ 24 w 59"/>
                <a:gd name="T25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9">
                  <a:moveTo>
                    <a:pt x="24" y="33"/>
                  </a:moveTo>
                  <a:lnTo>
                    <a:pt x="0" y="33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24" y="0"/>
                  </a:lnTo>
                  <a:lnTo>
                    <a:pt x="35" y="0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9" y="33"/>
                  </a:lnTo>
                  <a:lnTo>
                    <a:pt x="35" y="33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24" y="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354"/>
            <p:cNvSpPr>
              <a:spLocks/>
            </p:cNvSpPr>
            <p:nvPr/>
          </p:nvSpPr>
          <p:spPr bwMode="auto">
            <a:xfrm>
              <a:off x="6901914" y="5247094"/>
              <a:ext cx="93663" cy="95250"/>
            </a:xfrm>
            <a:custGeom>
              <a:avLst/>
              <a:gdLst>
                <a:gd name="T0" fmla="*/ 26 w 59"/>
                <a:gd name="T1" fmla="*/ 36 h 60"/>
                <a:gd name="T2" fmla="*/ 0 w 59"/>
                <a:gd name="T3" fmla="*/ 36 h 60"/>
                <a:gd name="T4" fmla="*/ 0 w 59"/>
                <a:gd name="T5" fmla="*/ 26 h 60"/>
                <a:gd name="T6" fmla="*/ 26 w 59"/>
                <a:gd name="T7" fmla="*/ 26 h 60"/>
                <a:gd name="T8" fmla="*/ 26 w 59"/>
                <a:gd name="T9" fmla="*/ 0 h 60"/>
                <a:gd name="T10" fmla="*/ 36 w 59"/>
                <a:gd name="T11" fmla="*/ 0 h 60"/>
                <a:gd name="T12" fmla="*/ 36 w 59"/>
                <a:gd name="T13" fmla="*/ 26 h 60"/>
                <a:gd name="T14" fmla="*/ 59 w 59"/>
                <a:gd name="T15" fmla="*/ 26 h 60"/>
                <a:gd name="T16" fmla="*/ 59 w 59"/>
                <a:gd name="T17" fmla="*/ 36 h 60"/>
                <a:gd name="T18" fmla="*/ 36 w 59"/>
                <a:gd name="T19" fmla="*/ 36 h 60"/>
                <a:gd name="T20" fmla="*/ 36 w 59"/>
                <a:gd name="T21" fmla="*/ 60 h 60"/>
                <a:gd name="T22" fmla="*/ 26 w 59"/>
                <a:gd name="T23" fmla="*/ 60 h 60"/>
                <a:gd name="T24" fmla="*/ 26 w 59"/>
                <a:gd name="T25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26" y="36"/>
                  </a:moveTo>
                  <a:lnTo>
                    <a:pt x="0" y="36"/>
                  </a:lnTo>
                  <a:lnTo>
                    <a:pt x="0" y="26"/>
                  </a:lnTo>
                  <a:lnTo>
                    <a:pt x="26" y="26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36" y="26"/>
                  </a:lnTo>
                  <a:lnTo>
                    <a:pt x="59" y="26"/>
                  </a:lnTo>
                  <a:lnTo>
                    <a:pt x="59" y="36"/>
                  </a:lnTo>
                  <a:lnTo>
                    <a:pt x="36" y="36"/>
                  </a:lnTo>
                  <a:lnTo>
                    <a:pt x="36" y="60"/>
                  </a:lnTo>
                  <a:lnTo>
                    <a:pt x="26" y="60"/>
                  </a:lnTo>
                  <a:lnTo>
                    <a:pt x="26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55"/>
            <p:cNvSpPr>
              <a:spLocks/>
            </p:cNvSpPr>
            <p:nvPr/>
          </p:nvSpPr>
          <p:spPr bwMode="auto">
            <a:xfrm>
              <a:off x="6901914" y="5247094"/>
              <a:ext cx="93663" cy="95250"/>
            </a:xfrm>
            <a:custGeom>
              <a:avLst/>
              <a:gdLst>
                <a:gd name="T0" fmla="*/ 26 w 59"/>
                <a:gd name="T1" fmla="*/ 36 h 60"/>
                <a:gd name="T2" fmla="*/ 0 w 59"/>
                <a:gd name="T3" fmla="*/ 36 h 60"/>
                <a:gd name="T4" fmla="*/ 0 w 59"/>
                <a:gd name="T5" fmla="*/ 26 h 60"/>
                <a:gd name="T6" fmla="*/ 26 w 59"/>
                <a:gd name="T7" fmla="*/ 26 h 60"/>
                <a:gd name="T8" fmla="*/ 26 w 59"/>
                <a:gd name="T9" fmla="*/ 0 h 60"/>
                <a:gd name="T10" fmla="*/ 36 w 59"/>
                <a:gd name="T11" fmla="*/ 0 h 60"/>
                <a:gd name="T12" fmla="*/ 36 w 59"/>
                <a:gd name="T13" fmla="*/ 26 h 60"/>
                <a:gd name="T14" fmla="*/ 59 w 59"/>
                <a:gd name="T15" fmla="*/ 26 h 60"/>
                <a:gd name="T16" fmla="*/ 59 w 59"/>
                <a:gd name="T17" fmla="*/ 36 h 60"/>
                <a:gd name="T18" fmla="*/ 36 w 59"/>
                <a:gd name="T19" fmla="*/ 36 h 60"/>
                <a:gd name="T20" fmla="*/ 36 w 59"/>
                <a:gd name="T21" fmla="*/ 60 h 60"/>
                <a:gd name="T22" fmla="*/ 26 w 59"/>
                <a:gd name="T23" fmla="*/ 60 h 60"/>
                <a:gd name="T24" fmla="*/ 26 w 59"/>
                <a:gd name="T25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26" y="36"/>
                  </a:moveTo>
                  <a:lnTo>
                    <a:pt x="0" y="36"/>
                  </a:lnTo>
                  <a:lnTo>
                    <a:pt x="0" y="26"/>
                  </a:lnTo>
                  <a:lnTo>
                    <a:pt x="26" y="26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36" y="26"/>
                  </a:lnTo>
                  <a:lnTo>
                    <a:pt x="59" y="26"/>
                  </a:lnTo>
                  <a:lnTo>
                    <a:pt x="59" y="36"/>
                  </a:lnTo>
                  <a:lnTo>
                    <a:pt x="36" y="36"/>
                  </a:lnTo>
                  <a:lnTo>
                    <a:pt x="36" y="60"/>
                  </a:lnTo>
                  <a:lnTo>
                    <a:pt x="26" y="60"/>
                  </a:lnTo>
                  <a:lnTo>
                    <a:pt x="26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356"/>
            <p:cNvSpPr>
              <a:spLocks/>
            </p:cNvSpPr>
            <p:nvPr/>
          </p:nvSpPr>
          <p:spPr bwMode="auto">
            <a:xfrm>
              <a:off x="6392326" y="5420132"/>
              <a:ext cx="93663" cy="93662"/>
            </a:xfrm>
            <a:custGeom>
              <a:avLst/>
              <a:gdLst>
                <a:gd name="T0" fmla="*/ 24 w 59"/>
                <a:gd name="T1" fmla="*/ 33 h 59"/>
                <a:gd name="T2" fmla="*/ 0 w 59"/>
                <a:gd name="T3" fmla="*/ 33 h 59"/>
                <a:gd name="T4" fmla="*/ 0 w 59"/>
                <a:gd name="T5" fmla="*/ 24 h 59"/>
                <a:gd name="T6" fmla="*/ 24 w 59"/>
                <a:gd name="T7" fmla="*/ 24 h 59"/>
                <a:gd name="T8" fmla="*/ 24 w 59"/>
                <a:gd name="T9" fmla="*/ 0 h 59"/>
                <a:gd name="T10" fmla="*/ 35 w 59"/>
                <a:gd name="T11" fmla="*/ 0 h 59"/>
                <a:gd name="T12" fmla="*/ 35 w 59"/>
                <a:gd name="T13" fmla="*/ 24 h 59"/>
                <a:gd name="T14" fmla="*/ 59 w 59"/>
                <a:gd name="T15" fmla="*/ 24 h 59"/>
                <a:gd name="T16" fmla="*/ 59 w 59"/>
                <a:gd name="T17" fmla="*/ 33 h 59"/>
                <a:gd name="T18" fmla="*/ 35 w 59"/>
                <a:gd name="T19" fmla="*/ 33 h 59"/>
                <a:gd name="T20" fmla="*/ 35 w 59"/>
                <a:gd name="T21" fmla="*/ 59 h 59"/>
                <a:gd name="T22" fmla="*/ 24 w 59"/>
                <a:gd name="T23" fmla="*/ 59 h 59"/>
                <a:gd name="T24" fmla="*/ 24 w 59"/>
                <a:gd name="T25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9">
                  <a:moveTo>
                    <a:pt x="24" y="33"/>
                  </a:moveTo>
                  <a:lnTo>
                    <a:pt x="0" y="33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24" y="0"/>
                  </a:lnTo>
                  <a:lnTo>
                    <a:pt x="35" y="0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9" y="33"/>
                  </a:lnTo>
                  <a:lnTo>
                    <a:pt x="35" y="33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24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357"/>
            <p:cNvSpPr>
              <a:spLocks/>
            </p:cNvSpPr>
            <p:nvPr/>
          </p:nvSpPr>
          <p:spPr bwMode="auto">
            <a:xfrm>
              <a:off x="6392326" y="5420132"/>
              <a:ext cx="93663" cy="93662"/>
            </a:xfrm>
            <a:custGeom>
              <a:avLst/>
              <a:gdLst>
                <a:gd name="T0" fmla="*/ 24 w 59"/>
                <a:gd name="T1" fmla="*/ 33 h 59"/>
                <a:gd name="T2" fmla="*/ 0 w 59"/>
                <a:gd name="T3" fmla="*/ 33 h 59"/>
                <a:gd name="T4" fmla="*/ 0 w 59"/>
                <a:gd name="T5" fmla="*/ 24 h 59"/>
                <a:gd name="T6" fmla="*/ 24 w 59"/>
                <a:gd name="T7" fmla="*/ 24 h 59"/>
                <a:gd name="T8" fmla="*/ 24 w 59"/>
                <a:gd name="T9" fmla="*/ 0 h 59"/>
                <a:gd name="T10" fmla="*/ 35 w 59"/>
                <a:gd name="T11" fmla="*/ 0 h 59"/>
                <a:gd name="T12" fmla="*/ 35 w 59"/>
                <a:gd name="T13" fmla="*/ 24 h 59"/>
                <a:gd name="T14" fmla="*/ 59 w 59"/>
                <a:gd name="T15" fmla="*/ 24 h 59"/>
                <a:gd name="T16" fmla="*/ 59 w 59"/>
                <a:gd name="T17" fmla="*/ 33 h 59"/>
                <a:gd name="T18" fmla="*/ 35 w 59"/>
                <a:gd name="T19" fmla="*/ 33 h 59"/>
                <a:gd name="T20" fmla="*/ 35 w 59"/>
                <a:gd name="T21" fmla="*/ 59 h 59"/>
                <a:gd name="T22" fmla="*/ 24 w 59"/>
                <a:gd name="T23" fmla="*/ 59 h 59"/>
                <a:gd name="T24" fmla="*/ 24 w 59"/>
                <a:gd name="T25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9">
                  <a:moveTo>
                    <a:pt x="24" y="33"/>
                  </a:moveTo>
                  <a:lnTo>
                    <a:pt x="0" y="33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24" y="0"/>
                  </a:lnTo>
                  <a:lnTo>
                    <a:pt x="35" y="0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9" y="33"/>
                  </a:lnTo>
                  <a:lnTo>
                    <a:pt x="35" y="33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24" y="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358"/>
            <p:cNvSpPr>
              <a:spLocks/>
            </p:cNvSpPr>
            <p:nvPr/>
          </p:nvSpPr>
          <p:spPr bwMode="auto">
            <a:xfrm>
              <a:off x="10067198" y="4605744"/>
              <a:ext cx="1635252" cy="1358900"/>
            </a:xfrm>
            <a:custGeom>
              <a:avLst/>
              <a:gdLst>
                <a:gd name="T0" fmla="*/ 973 w 973"/>
                <a:gd name="T1" fmla="*/ 856 h 856"/>
                <a:gd name="T2" fmla="*/ 0 w 973"/>
                <a:gd name="T3" fmla="*/ 856 h 856"/>
                <a:gd name="T4" fmla="*/ 0 w 973"/>
                <a:gd name="T5" fmla="*/ 0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3" h="856">
                  <a:moveTo>
                    <a:pt x="973" y="856"/>
                  </a:moveTo>
                  <a:lnTo>
                    <a:pt x="0" y="856"/>
                  </a:lnTo>
                  <a:lnTo>
                    <a:pt x="0" y="0"/>
                  </a:lnTo>
                </a:path>
              </a:pathLst>
            </a:custGeom>
            <a:noFill/>
            <a:ln w="1111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Line 359"/>
            <p:cNvSpPr>
              <a:spLocks noChangeShapeType="1"/>
            </p:cNvSpPr>
            <p:nvPr/>
          </p:nvSpPr>
          <p:spPr bwMode="auto">
            <a:xfrm>
              <a:off x="10025923" y="4729569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Line 360"/>
            <p:cNvSpPr>
              <a:spLocks noChangeShapeType="1"/>
            </p:cNvSpPr>
            <p:nvPr/>
          </p:nvSpPr>
          <p:spPr bwMode="auto">
            <a:xfrm>
              <a:off x="10025923" y="5551894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Line 361"/>
            <p:cNvSpPr>
              <a:spLocks noChangeShapeType="1"/>
            </p:cNvSpPr>
            <p:nvPr/>
          </p:nvSpPr>
          <p:spPr bwMode="auto">
            <a:xfrm>
              <a:off x="10025923" y="5142319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Line 362"/>
            <p:cNvSpPr>
              <a:spLocks noChangeShapeType="1"/>
            </p:cNvSpPr>
            <p:nvPr/>
          </p:nvSpPr>
          <p:spPr bwMode="auto">
            <a:xfrm>
              <a:off x="10025923" y="5964644"/>
              <a:ext cx="412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Line 363"/>
            <p:cNvSpPr>
              <a:spLocks noChangeShapeType="1"/>
            </p:cNvSpPr>
            <p:nvPr/>
          </p:nvSpPr>
          <p:spPr bwMode="auto">
            <a:xfrm flipV="1">
              <a:off x="10325961" y="5964644"/>
              <a:ext cx="0" cy="41275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Line 364"/>
            <p:cNvSpPr>
              <a:spLocks noChangeShapeType="1"/>
            </p:cNvSpPr>
            <p:nvPr/>
          </p:nvSpPr>
          <p:spPr bwMode="auto">
            <a:xfrm flipV="1">
              <a:off x="10838723" y="5964644"/>
              <a:ext cx="0" cy="41275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Line 365"/>
            <p:cNvSpPr>
              <a:spLocks noChangeShapeType="1"/>
            </p:cNvSpPr>
            <p:nvPr/>
          </p:nvSpPr>
          <p:spPr bwMode="auto">
            <a:xfrm flipV="1">
              <a:off x="11353073" y="5964644"/>
              <a:ext cx="0" cy="41275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Rectangle 366"/>
            <p:cNvSpPr>
              <a:spLocks noChangeArrowheads="1"/>
            </p:cNvSpPr>
            <p:nvPr/>
          </p:nvSpPr>
          <p:spPr bwMode="auto">
            <a:xfrm>
              <a:off x="10149748" y="5312182"/>
              <a:ext cx="358775" cy="247650"/>
            </a:xfrm>
            <a:prstGeom prst="rect">
              <a:avLst/>
            </a:pr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Line 367"/>
            <p:cNvSpPr>
              <a:spLocks noChangeShapeType="1"/>
            </p:cNvSpPr>
            <p:nvPr/>
          </p:nvSpPr>
          <p:spPr bwMode="auto">
            <a:xfrm>
              <a:off x="10329136" y="5177244"/>
              <a:ext cx="0" cy="1349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Line 368"/>
            <p:cNvSpPr>
              <a:spLocks noChangeShapeType="1"/>
            </p:cNvSpPr>
            <p:nvPr/>
          </p:nvSpPr>
          <p:spPr bwMode="auto">
            <a:xfrm>
              <a:off x="10238648" y="5177244"/>
              <a:ext cx="1809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Line 369"/>
            <p:cNvSpPr>
              <a:spLocks noChangeShapeType="1"/>
            </p:cNvSpPr>
            <p:nvPr/>
          </p:nvSpPr>
          <p:spPr bwMode="auto">
            <a:xfrm>
              <a:off x="10238648" y="5728107"/>
              <a:ext cx="180975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Line 370"/>
            <p:cNvSpPr>
              <a:spLocks noChangeShapeType="1"/>
            </p:cNvSpPr>
            <p:nvPr/>
          </p:nvSpPr>
          <p:spPr bwMode="auto">
            <a:xfrm>
              <a:off x="10149748" y="5412194"/>
              <a:ext cx="358775" cy="0"/>
            </a:xfrm>
            <a:prstGeom prst="line">
              <a:avLst/>
            </a:prstGeom>
            <a:noFill/>
            <a:ln w="1111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Line 371"/>
            <p:cNvSpPr>
              <a:spLocks noChangeShapeType="1"/>
            </p:cNvSpPr>
            <p:nvPr/>
          </p:nvSpPr>
          <p:spPr bwMode="auto">
            <a:xfrm>
              <a:off x="10329136" y="5559832"/>
              <a:ext cx="0" cy="168275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Rectangle 372"/>
            <p:cNvSpPr>
              <a:spLocks noChangeArrowheads="1"/>
            </p:cNvSpPr>
            <p:nvPr/>
          </p:nvSpPr>
          <p:spPr bwMode="auto">
            <a:xfrm>
              <a:off x="10659336" y="5158194"/>
              <a:ext cx="360363" cy="393700"/>
            </a:xfrm>
            <a:prstGeom prst="rect">
              <a:avLst/>
            </a:prstGeom>
            <a:solidFill>
              <a:srgbClr val="FF5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Line 373"/>
            <p:cNvSpPr>
              <a:spLocks noChangeShapeType="1"/>
            </p:cNvSpPr>
            <p:nvPr/>
          </p:nvSpPr>
          <p:spPr bwMode="auto">
            <a:xfrm>
              <a:off x="10838723" y="5012144"/>
              <a:ext cx="0" cy="14605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Line 374"/>
            <p:cNvSpPr>
              <a:spLocks noChangeShapeType="1"/>
            </p:cNvSpPr>
            <p:nvPr/>
          </p:nvSpPr>
          <p:spPr bwMode="auto">
            <a:xfrm>
              <a:off x="10752998" y="5012144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Line 375"/>
            <p:cNvSpPr>
              <a:spLocks noChangeShapeType="1"/>
            </p:cNvSpPr>
            <p:nvPr/>
          </p:nvSpPr>
          <p:spPr bwMode="auto">
            <a:xfrm>
              <a:off x="10752998" y="5664607"/>
              <a:ext cx="1762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Line 376"/>
            <p:cNvSpPr>
              <a:spLocks noChangeShapeType="1"/>
            </p:cNvSpPr>
            <p:nvPr/>
          </p:nvSpPr>
          <p:spPr bwMode="auto">
            <a:xfrm>
              <a:off x="10659336" y="5428069"/>
              <a:ext cx="360363" cy="0"/>
            </a:xfrm>
            <a:prstGeom prst="line">
              <a:avLst/>
            </a:prstGeom>
            <a:noFill/>
            <a:ln w="1111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Line 377"/>
            <p:cNvSpPr>
              <a:spLocks noChangeShapeType="1"/>
            </p:cNvSpPr>
            <p:nvPr/>
          </p:nvSpPr>
          <p:spPr bwMode="auto">
            <a:xfrm>
              <a:off x="10838723" y="5551894"/>
              <a:ext cx="0" cy="112712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Rectangle 378"/>
            <p:cNvSpPr>
              <a:spLocks noChangeArrowheads="1"/>
            </p:cNvSpPr>
            <p:nvPr/>
          </p:nvSpPr>
          <p:spPr bwMode="auto">
            <a:xfrm>
              <a:off x="11172098" y="5288369"/>
              <a:ext cx="360363" cy="300037"/>
            </a:xfrm>
            <a:prstGeom prst="rect">
              <a:avLst/>
            </a:prstGeom>
            <a:solidFill>
              <a:srgbClr val="15A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Line 379"/>
            <p:cNvSpPr>
              <a:spLocks noChangeShapeType="1"/>
            </p:cNvSpPr>
            <p:nvPr/>
          </p:nvSpPr>
          <p:spPr bwMode="auto">
            <a:xfrm>
              <a:off x="11353073" y="4797832"/>
              <a:ext cx="0" cy="4905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Line 380"/>
            <p:cNvSpPr>
              <a:spLocks noChangeShapeType="1"/>
            </p:cNvSpPr>
            <p:nvPr/>
          </p:nvSpPr>
          <p:spPr bwMode="auto">
            <a:xfrm>
              <a:off x="11262586" y="4797832"/>
              <a:ext cx="179388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Line 381"/>
            <p:cNvSpPr>
              <a:spLocks noChangeShapeType="1"/>
            </p:cNvSpPr>
            <p:nvPr/>
          </p:nvSpPr>
          <p:spPr bwMode="auto">
            <a:xfrm>
              <a:off x="11262586" y="5697944"/>
              <a:ext cx="179388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Line 382"/>
            <p:cNvSpPr>
              <a:spLocks noChangeShapeType="1"/>
            </p:cNvSpPr>
            <p:nvPr/>
          </p:nvSpPr>
          <p:spPr bwMode="auto">
            <a:xfrm>
              <a:off x="11172098" y="5409019"/>
              <a:ext cx="360363" cy="0"/>
            </a:xfrm>
            <a:prstGeom prst="line">
              <a:avLst/>
            </a:prstGeom>
            <a:noFill/>
            <a:ln w="1111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Line 383"/>
            <p:cNvSpPr>
              <a:spLocks noChangeShapeType="1"/>
            </p:cNvSpPr>
            <p:nvPr/>
          </p:nvSpPr>
          <p:spPr bwMode="auto">
            <a:xfrm>
              <a:off x="11353073" y="5588407"/>
              <a:ext cx="0" cy="109537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384"/>
            <p:cNvSpPr>
              <a:spLocks/>
            </p:cNvSpPr>
            <p:nvPr/>
          </p:nvSpPr>
          <p:spPr bwMode="auto">
            <a:xfrm>
              <a:off x="10235473" y="4935944"/>
              <a:ext cx="603250" cy="106362"/>
            </a:xfrm>
            <a:custGeom>
              <a:avLst/>
              <a:gdLst>
                <a:gd name="T0" fmla="*/ 0 w 380"/>
                <a:gd name="T1" fmla="*/ 67 h 67"/>
                <a:gd name="T2" fmla="*/ 0 w 380"/>
                <a:gd name="T3" fmla="*/ 0 h 67"/>
                <a:gd name="T4" fmla="*/ 380 w 380"/>
                <a:gd name="T5" fmla="*/ 0 h 67"/>
                <a:gd name="T6" fmla="*/ 380 w 380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67">
                  <a:moveTo>
                    <a:pt x="0" y="67"/>
                  </a:moveTo>
                  <a:lnTo>
                    <a:pt x="0" y="0"/>
                  </a:lnTo>
                  <a:lnTo>
                    <a:pt x="380" y="0"/>
                  </a:lnTo>
                  <a:lnTo>
                    <a:pt x="380" y="67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385"/>
            <p:cNvSpPr>
              <a:spLocks/>
            </p:cNvSpPr>
            <p:nvPr/>
          </p:nvSpPr>
          <p:spPr bwMode="auto">
            <a:xfrm>
              <a:off x="10235473" y="4659719"/>
              <a:ext cx="1211263" cy="104775"/>
            </a:xfrm>
            <a:custGeom>
              <a:avLst/>
              <a:gdLst>
                <a:gd name="T0" fmla="*/ 0 w 763"/>
                <a:gd name="T1" fmla="*/ 66 h 66"/>
                <a:gd name="T2" fmla="*/ 0 w 763"/>
                <a:gd name="T3" fmla="*/ 0 h 66"/>
                <a:gd name="T4" fmla="*/ 763 w 763"/>
                <a:gd name="T5" fmla="*/ 0 h 66"/>
                <a:gd name="T6" fmla="*/ 763 w 763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3" h="66">
                  <a:moveTo>
                    <a:pt x="0" y="66"/>
                  </a:moveTo>
                  <a:lnTo>
                    <a:pt x="0" y="0"/>
                  </a:lnTo>
                  <a:lnTo>
                    <a:pt x="763" y="0"/>
                  </a:lnTo>
                  <a:lnTo>
                    <a:pt x="763" y="66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386"/>
            <p:cNvSpPr>
              <a:spLocks/>
            </p:cNvSpPr>
            <p:nvPr/>
          </p:nvSpPr>
          <p:spPr bwMode="auto">
            <a:xfrm>
              <a:off x="10838723" y="4935944"/>
              <a:ext cx="608013" cy="106362"/>
            </a:xfrm>
            <a:custGeom>
              <a:avLst/>
              <a:gdLst>
                <a:gd name="T0" fmla="*/ 0 w 383"/>
                <a:gd name="T1" fmla="*/ 67 h 67"/>
                <a:gd name="T2" fmla="*/ 0 w 383"/>
                <a:gd name="T3" fmla="*/ 0 h 67"/>
                <a:gd name="T4" fmla="*/ 383 w 383"/>
                <a:gd name="T5" fmla="*/ 0 h 67"/>
                <a:gd name="T6" fmla="*/ 383 w 383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3" h="67">
                  <a:moveTo>
                    <a:pt x="0" y="67"/>
                  </a:moveTo>
                  <a:lnTo>
                    <a:pt x="0" y="0"/>
                  </a:lnTo>
                  <a:lnTo>
                    <a:pt x="383" y="0"/>
                  </a:lnTo>
                  <a:lnTo>
                    <a:pt x="383" y="67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Rectangle 387"/>
            <p:cNvSpPr>
              <a:spLocks noChangeArrowheads="1"/>
            </p:cNvSpPr>
            <p:nvPr/>
          </p:nvSpPr>
          <p:spPr bwMode="auto">
            <a:xfrm>
              <a:off x="10343423" y="4921657"/>
              <a:ext cx="382588" cy="30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Rectangle 388"/>
            <p:cNvSpPr>
              <a:spLocks noChangeArrowheads="1"/>
            </p:cNvSpPr>
            <p:nvPr/>
          </p:nvSpPr>
          <p:spPr bwMode="auto">
            <a:xfrm>
              <a:off x="10951436" y="4921657"/>
              <a:ext cx="382588" cy="30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Rectangle 389"/>
            <p:cNvSpPr>
              <a:spLocks noChangeArrowheads="1"/>
            </p:cNvSpPr>
            <p:nvPr/>
          </p:nvSpPr>
          <p:spPr bwMode="auto">
            <a:xfrm>
              <a:off x="10648223" y="4643844"/>
              <a:ext cx="382588" cy="33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Rectangle 390"/>
            <p:cNvSpPr>
              <a:spLocks noChangeArrowheads="1"/>
            </p:cNvSpPr>
            <p:nvPr/>
          </p:nvSpPr>
          <p:spPr bwMode="auto">
            <a:xfrm rot="16200000">
              <a:off x="9673284" y="5223639"/>
              <a:ext cx="20839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mm</a:t>
              </a:r>
              <a:r>
                <a:rPr kumimoji="0" lang="en-US" altLang="en-US" sz="800" b="0" i="0" u="none" strike="noStrike" cap="none" normalizeH="0" baseline="3000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altLang="en-US" sz="1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" name="Rectangle 391"/>
            <p:cNvSpPr>
              <a:spLocks noChangeArrowheads="1"/>
            </p:cNvSpPr>
            <p:nvPr/>
          </p:nvSpPr>
          <p:spPr bwMode="auto">
            <a:xfrm>
              <a:off x="10665686" y="4605744"/>
              <a:ext cx="1378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>
                  <a:solidFill>
                    <a:srgbClr val="000000"/>
                  </a:solidFill>
                </a:rPr>
                <a:t>P</a:t>
              </a: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5" name="Rectangle 392"/>
            <p:cNvSpPr>
              <a:spLocks noChangeArrowheads="1"/>
            </p:cNvSpPr>
            <p:nvPr/>
          </p:nvSpPr>
          <p:spPr bwMode="auto">
            <a:xfrm>
              <a:off x="10819673" y="4605744"/>
              <a:ext cx="130175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6" name="Rectangle 393"/>
            <p:cNvSpPr>
              <a:spLocks noChangeArrowheads="1"/>
            </p:cNvSpPr>
            <p:nvPr/>
          </p:nvSpPr>
          <p:spPr bwMode="auto">
            <a:xfrm>
              <a:off x="10887936" y="4605744"/>
              <a:ext cx="15716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7" name="Rectangle 394"/>
            <p:cNvSpPr>
              <a:spLocks noChangeArrowheads="1"/>
            </p:cNvSpPr>
            <p:nvPr/>
          </p:nvSpPr>
          <p:spPr bwMode="auto">
            <a:xfrm>
              <a:off x="10970486" y="4888319"/>
              <a:ext cx="1378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>
                  <a:solidFill>
                    <a:srgbClr val="000000"/>
                  </a:solidFill>
                </a:rPr>
                <a:t>P</a:t>
              </a: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" name="Rectangle 395"/>
            <p:cNvSpPr>
              <a:spLocks noChangeArrowheads="1"/>
            </p:cNvSpPr>
            <p:nvPr/>
          </p:nvSpPr>
          <p:spPr bwMode="auto">
            <a:xfrm>
              <a:off x="11119711" y="4888319"/>
              <a:ext cx="130175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" name="Rectangle 396"/>
            <p:cNvSpPr>
              <a:spLocks noChangeArrowheads="1"/>
            </p:cNvSpPr>
            <p:nvPr/>
          </p:nvSpPr>
          <p:spPr bwMode="auto">
            <a:xfrm>
              <a:off x="11191148" y="4888319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0" name="Rectangle 397"/>
            <p:cNvSpPr>
              <a:spLocks noChangeArrowheads="1"/>
            </p:cNvSpPr>
            <p:nvPr/>
          </p:nvSpPr>
          <p:spPr bwMode="auto">
            <a:xfrm>
              <a:off x="11240361" y="4888319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1" name="Rectangle 398"/>
            <p:cNvSpPr>
              <a:spLocks noChangeArrowheads="1"/>
            </p:cNvSpPr>
            <p:nvPr/>
          </p:nvSpPr>
          <p:spPr bwMode="auto">
            <a:xfrm>
              <a:off x="10367236" y="4888319"/>
              <a:ext cx="1378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>
                  <a:solidFill>
                    <a:srgbClr val="000000"/>
                  </a:solidFill>
                </a:rPr>
                <a:t>P</a:t>
              </a: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2" name="Rectangle 399"/>
            <p:cNvSpPr>
              <a:spLocks noChangeArrowheads="1"/>
            </p:cNvSpPr>
            <p:nvPr/>
          </p:nvSpPr>
          <p:spPr bwMode="auto">
            <a:xfrm>
              <a:off x="10516461" y="4888319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" name="Rectangle 400"/>
            <p:cNvSpPr>
              <a:spLocks noChangeArrowheads="1"/>
            </p:cNvSpPr>
            <p:nvPr/>
          </p:nvSpPr>
          <p:spPr bwMode="auto">
            <a:xfrm>
              <a:off x="10565673" y="4888319"/>
              <a:ext cx="7461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4" name="Rectangle 401"/>
            <p:cNvSpPr>
              <a:spLocks noChangeArrowheads="1"/>
            </p:cNvSpPr>
            <p:nvPr/>
          </p:nvSpPr>
          <p:spPr bwMode="auto">
            <a:xfrm>
              <a:off x="10587898" y="4888319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5" name="Rectangle 402"/>
            <p:cNvSpPr>
              <a:spLocks noChangeArrowheads="1"/>
            </p:cNvSpPr>
            <p:nvPr/>
          </p:nvSpPr>
          <p:spPr bwMode="auto">
            <a:xfrm>
              <a:off x="10637111" y="4888319"/>
              <a:ext cx="101600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6" name="Freeform 403"/>
            <p:cNvSpPr>
              <a:spLocks/>
            </p:cNvSpPr>
            <p:nvPr/>
          </p:nvSpPr>
          <p:spPr bwMode="auto">
            <a:xfrm>
              <a:off x="10794273" y="5329644"/>
              <a:ext cx="88900" cy="95250"/>
            </a:xfrm>
            <a:custGeom>
              <a:avLst/>
              <a:gdLst>
                <a:gd name="T0" fmla="*/ 23 w 56"/>
                <a:gd name="T1" fmla="*/ 34 h 60"/>
                <a:gd name="T2" fmla="*/ 0 w 56"/>
                <a:gd name="T3" fmla="*/ 34 h 60"/>
                <a:gd name="T4" fmla="*/ 0 w 56"/>
                <a:gd name="T5" fmla="*/ 24 h 60"/>
                <a:gd name="T6" fmla="*/ 23 w 56"/>
                <a:gd name="T7" fmla="*/ 24 h 60"/>
                <a:gd name="T8" fmla="*/ 23 w 56"/>
                <a:gd name="T9" fmla="*/ 0 h 60"/>
                <a:gd name="T10" fmla="*/ 33 w 56"/>
                <a:gd name="T11" fmla="*/ 0 h 60"/>
                <a:gd name="T12" fmla="*/ 33 w 56"/>
                <a:gd name="T13" fmla="*/ 24 h 60"/>
                <a:gd name="T14" fmla="*/ 56 w 56"/>
                <a:gd name="T15" fmla="*/ 24 h 60"/>
                <a:gd name="T16" fmla="*/ 56 w 56"/>
                <a:gd name="T17" fmla="*/ 34 h 60"/>
                <a:gd name="T18" fmla="*/ 33 w 56"/>
                <a:gd name="T19" fmla="*/ 34 h 60"/>
                <a:gd name="T20" fmla="*/ 33 w 56"/>
                <a:gd name="T21" fmla="*/ 60 h 60"/>
                <a:gd name="T22" fmla="*/ 23 w 56"/>
                <a:gd name="T23" fmla="*/ 60 h 60"/>
                <a:gd name="T24" fmla="*/ 23 w 56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60">
                  <a:moveTo>
                    <a:pt x="23" y="34"/>
                  </a:moveTo>
                  <a:lnTo>
                    <a:pt x="0" y="34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6" y="24"/>
                  </a:lnTo>
                  <a:lnTo>
                    <a:pt x="56" y="34"/>
                  </a:lnTo>
                  <a:lnTo>
                    <a:pt x="33" y="34"/>
                  </a:lnTo>
                  <a:lnTo>
                    <a:pt x="33" y="60"/>
                  </a:lnTo>
                  <a:lnTo>
                    <a:pt x="23" y="60"/>
                  </a:lnTo>
                  <a:lnTo>
                    <a:pt x="2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404"/>
            <p:cNvSpPr>
              <a:spLocks/>
            </p:cNvSpPr>
            <p:nvPr/>
          </p:nvSpPr>
          <p:spPr bwMode="auto">
            <a:xfrm>
              <a:off x="10794273" y="5329644"/>
              <a:ext cx="88900" cy="95250"/>
            </a:xfrm>
            <a:custGeom>
              <a:avLst/>
              <a:gdLst>
                <a:gd name="T0" fmla="*/ 23 w 56"/>
                <a:gd name="T1" fmla="*/ 34 h 60"/>
                <a:gd name="T2" fmla="*/ 0 w 56"/>
                <a:gd name="T3" fmla="*/ 34 h 60"/>
                <a:gd name="T4" fmla="*/ 0 w 56"/>
                <a:gd name="T5" fmla="*/ 24 h 60"/>
                <a:gd name="T6" fmla="*/ 23 w 56"/>
                <a:gd name="T7" fmla="*/ 24 h 60"/>
                <a:gd name="T8" fmla="*/ 23 w 56"/>
                <a:gd name="T9" fmla="*/ 0 h 60"/>
                <a:gd name="T10" fmla="*/ 33 w 56"/>
                <a:gd name="T11" fmla="*/ 0 h 60"/>
                <a:gd name="T12" fmla="*/ 33 w 56"/>
                <a:gd name="T13" fmla="*/ 24 h 60"/>
                <a:gd name="T14" fmla="*/ 56 w 56"/>
                <a:gd name="T15" fmla="*/ 24 h 60"/>
                <a:gd name="T16" fmla="*/ 56 w 56"/>
                <a:gd name="T17" fmla="*/ 34 h 60"/>
                <a:gd name="T18" fmla="*/ 33 w 56"/>
                <a:gd name="T19" fmla="*/ 34 h 60"/>
                <a:gd name="T20" fmla="*/ 33 w 56"/>
                <a:gd name="T21" fmla="*/ 60 h 60"/>
                <a:gd name="T22" fmla="*/ 23 w 56"/>
                <a:gd name="T23" fmla="*/ 60 h 60"/>
                <a:gd name="T24" fmla="*/ 23 w 56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60">
                  <a:moveTo>
                    <a:pt x="23" y="34"/>
                  </a:moveTo>
                  <a:lnTo>
                    <a:pt x="0" y="34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6" y="24"/>
                  </a:lnTo>
                  <a:lnTo>
                    <a:pt x="56" y="34"/>
                  </a:lnTo>
                  <a:lnTo>
                    <a:pt x="33" y="34"/>
                  </a:lnTo>
                  <a:lnTo>
                    <a:pt x="33" y="60"/>
                  </a:lnTo>
                  <a:lnTo>
                    <a:pt x="23" y="60"/>
                  </a:lnTo>
                  <a:lnTo>
                    <a:pt x="23" y="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405"/>
            <p:cNvSpPr>
              <a:spLocks/>
            </p:cNvSpPr>
            <p:nvPr/>
          </p:nvSpPr>
          <p:spPr bwMode="auto">
            <a:xfrm>
              <a:off x="11307036" y="5307419"/>
              <a:ext cx="90488" cy="93662"/>
            </a:xfrm>
            <a:custGeom>
              <a:avLst/>
              <a:gdLst>
                <a:gd name="T0" fmla="*/ 24 w 57"/>
                <a:gd name="T1" fmla="*/ 36 h 59"/>
                <a:gd name="T2" fmla="*/ 0 w 57"/>
                <a:gd name="T3" fmla="*/ 36 h 59"/>
                <a:gd name="T4" fmla="*/ 0 w 57"/>
                <a:gd name="T5" fmla="*/ 24 h 59"/>
                <a:gd name="T6" fmla="*/ 24 w 57"/>
                <a:gd name="T7" fmla="*/ 24 h 59"/>
                <a:gd name="T8" fmla="*/ 24 w 57"/>
                <a:gd name="T9" fmla="*/ 0 h 59"/>
                <a:gd name="T10" fmla="*/ 33 w 57"/>
                <a:gd name="T11" fmla="*/ 0 h 59"/>
                <a:gd name="T12" fmla="*/ 33 w 57"/>
                <a:gd name="T13" fmla="*/ 24 h 59"/>
                <a:gd name="T14" fmla="*/ 57 w 57"/>
                <a:gd name="T15" fmla="*/ 24 h 59"/>
                <a:gd name="T16" fmla="*/ 57 w 57"/>
                <a:gd name="T17" fmla="*/ 36 h 59"/>
                <a:gd name="T18" fmla="*/ 33 w 57"/>
                <a:gd name="T19" fmla="*/ 36 h 59"/>
                <a:gd name="T20" fmla="*/ 33 w 57"/>
                <a:gd name="T21" fmla="*/ 59 h 59"/>
                <a:gd name="T22" fmla="*/ 24 w 57"/>
                <a:gd name="T23" fmla="*/ 59 h 59"/>
                <a:gd name="T24" fmla="*/ 24 w 57"/>
                <a:gd name="T25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59">
                  <a:moveTo>
                    <a:pt x="24" y="36"/>
                  </a:moveTo>
                  <a:lnTo>
                    <a:pt x="0" y="36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7" y="24"/>
                  </a:lnTo>
                  <a:lnTo>
                    <a:pt x="57" y="36"/>
                  </a:lnTo>
                  <a:lnTo>
                    <a:pt x="33" y="36"/>
                  </a:lnTo>
                  <a:lnTo>
                    <a:pt x="33" y="59"/>
                  </a:lnTo>
                  <a:lnTo>
                    <a:pt x="24" y="59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406"/>
            <p:cNvSpPr>
              <a:spLocks/>
            </p:cNvSpPr>
            <p:nvPr/>
          </p:nvSpPr>
          <p:spPr bwMode="auto">
            <a:xfrm>
              <a:off x="11307036" y="5307419"/>
              <a:ext cx="90488" cy="93662"/>
            </a:xfrm>
            <a:custGeom>
              <a:avLst/>
              <a:gdLst>
                <a:gd name="T0" fmla="*/ 24 w 57"/>
                <a:gd name="T1" fmla="*/ 36 h 59"/>
                <a:gd name="T2" fmla="*/ 0 w 57"/>
                <a:gd name="T3" fmla="*/ 36 h 59"/>
                <a:gd name="T4" fmla="*/ 0 w 57"/>
                <a:gd name="T5" fmla="*/ 24 h 59"/>
                <a:gd name="T6" fmla="*/ 24 w 57"/>
                <a:gd name="T7" fmla="*/ 24 h 59"/>
                <a:gd name="T8" fmla="*/ 24 w 57"/>
                <a:gd name="T9" fmla="*/ 0 h 59"/>
                <a:gd name="T10" fmla="*/ 33 w 57"/>
                <a:gd name="T11" fmla="*/ 0 h 59"/>
                <a:gd name="T12" fmla="*/ 33 w 57"/>
                <a:gd name="T13" fmla="*/ 24 h 59"/>
                <a:gd name="T14" fmla="*/ 57 w 57"/>
                <a:gd name="T15" fmla="*/ 24 h 59"/>
                <a:gd name="T16" fmla="*/ 57 w 57"/>
                <a:gd name="T17" fmla="*/ 36 h 59"/>
                <a:gd name="T18" fmla="*/ 33 w 57"/>
                <a:gd name="T19" fmla="*/ 36 h 59"/>
                <a:gd name="T20" fmla="*/ 33 w 57"/>
                <a:gd name="T21" fmla="*/ 59 h 59"/>
                <a:gd name="T22" fmla="*/ 24 w 57"/>
                <a:gd name="T23" fmla="*/ 59 h 59"/>
                <a:gd name="T24" fmla="*/ 24 w 57"/>
                <a:gd name="T25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59">
                  <a:moveTo>
                    <a:pt x="24" y="36"/>
                  </a:moveTo>
                  <a:lnTo>
                    <a:pt x="0" y="36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3" y="24"/>
                  </a:lnTo>
                  <a:lnTo>
                    <a:pt x="57" y="24"/>
                  </a:lnTo>
                  <a:lnTo>
                    <a:pt x="57" y="36"/>
                  </a:lnTo>
                  <a:lnTo>
                    <a:pt x="33" y="36"/>
                  </a:lnTo>
                  <a:lnTo>
                    <a:pt x="33" y="59"/>
                  </a:lnTo>
                  <a:lnTo>
                    <a:pt x="24" y="59"/>
                  </a:lnTo>
                  <a:lnTo>
                    <a:pt x="24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408"/>
            <p:cNvSpPr>
              <a:spLocks/>
            </p:cNvSpPr>
            <p:nvPr/>
          </p:nvSpPr>
          <p:spPr bwMode="auto">
            <a:xfrm>
              <a:off x="10276748" y="5383619"/>
              <a:ext cx="90488" cy="96837"/>
            </a:xfrm>
            <a:custGeom>
              <a:avLst/>
              <a:gdLst>
                <a:gd name="T0" fmla="*/ 23 w 57"/>
                <a:gd name="T1" fmla="*/ 35 h 61"/>
                <a:gd name="T2" fmla="*/ 0 w 57"/>
                <a:gd name="T3" fmla="*/ 35 h 61"/>
                <a:gd name="T4" fmla="*/ 0 w 57"/>
                <a:gd name="T5" fmla="*/ 26 h 61"/>
                <a:gd name="T6" fmla="*/ 23 w 57"/>
                <a:gd name="T7" fmla="*/ 26 h 61"/>
                <a:gd name="T8" fmla="*/ 23 w 57"/>
                <a:gd name="T9" fmla="*/ 0 h 61"/>
                <a:gd name="T10" fmla="*/ 33 w 57"/>
                <a:gd name="T11" fmla="*/ 0 h 61"/>
                <a:gd name="T12" fmla="*/ 33 w 57"/>
                <a:gd name="T13" fmla="*/ 26 h 61"/>
                <a:gd name="T14" fmla="*/ 57 w 57"/>
                <a:gd name="T15" fmla="*/ 26 h 61"/>
                <a:gd name="T16" fmla="*/ 57 w 57"/>
                <a:gd name="T17" fmla="*/ 35 h 61"/>
                <a:gd name="T18" fmla="*/ 33 w 57"/>
                <a:gd name="T19" fmla="*/ 35 h 61"/>
                <a:gd name="T20" fmla="*/ 33 w 57"/>
                <a:gd name="T21" fmla="*/ 61 h 61"/>
                <a:gd name="T22" fmla="*/ 23 w 57"/>
                <a:gd name="T23" fmla="*/ 61 h 61"/>
                <a:gd name="T24" fmla="*/ 23 w 57"/>
                <a:gd name="T25" fmla="*/ 3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1">
                  <a:moveTo>
                    <a:pt x="23" y="35"/>
                  </a:moveTo>
                  <a:lnTo>
                    <a:pt x="0" y="35"/>
                  </a:lnTo>
                  <a:lnTo>
                    <a:pt x="0" y="26"/>
                  </a:lnTo>
                  <a:lnTo>
                    <a:pt x="23" y="26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6"/>
                  </a:lnTo>
                  <a:lnTo>
                    <a:pt x="57" y="26"/>
                  </a:lnTo>
                  <a:lnTo>
                    <a:pt x="57" y="35"/>
                  </a:lnTo>
                  <a:lnTo>
                    <a:pt x="33" y="35"/>
                  </a:lnTo>
                  <a:lnTo>
                    <a:pt x="33" y="61"/>
                  </a:lnTo>
                  <a:lnTo>
                    <a:pt x="23" y="61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409"/>
            <p:cNvSpPr>
              <a:spLocks/>
            </p:cNvSpPr>
            <p:nvPr/>
          </p:nvSpPr>
          <p:spPr bwMode="auto">
            <a:xfrm>
              <a:off x="10276748" y="5383619"/>
              <a:ext cx="90488" cy="96837"/>
            </a:xfrm>
            <a:custGeom>
              <a:avLst/>
              <a:gdLst>
                <a:gd name="T0" fmla="*/ 23 w 57"/>
                <a:gd name="T1" fmla="*/ 35 h 61"/>
                <a:gd name="T2" fmla="*/ 0 w 57"/>
                <a:gd name="T3" fmla="*/ 35 h 61"/>
                <a:gd name="T4" fmla="*/ 0 w 57"/>
                <a:gd name="T5" fmla="*/ 26 h 61"/>
                <a:gd name="T6" fmla="*/ 23 w 57"/>
                <a:gd name="T7" fmla="*/ 26 h 61"/>
                <a:gd name="T8" fmla="*/ 23 w 57"/>
                <a:gd name="T9" fmla="*/ 0 h 61"/>
                <a:gd name="T10" fmla="*/ 33 w 57"/>
                <a:gd name="T11" fmla="*/ 0 h 61"/>
                <a:gd name="T12" fmla="*/ 33 w 57"/>
                <a:gd name="T13" fmla="*/ 26 h 61"/>
                <a:gd name="T14" fmla="*/ 57 w 57"/>
                <a:gd name="T15" fmla="*/ 26 h 61"/>
                <a:gd name="T16" fmla="*/ 57 w 57"/>
                <a:gd name="T17" fmla="*/ 35 h 61"/>
                <a:gd name="T18" fmla="*/ 33 w 57"/>
                <a:gd name="T19" fmla="*/ 35 h 61"/>
                <a:gd name="T20" fmla="*/ 33 w 57"/>
                <a:gd name="T21" fmla="*/ 61 h 61"/>
                <a:gd name="T22" fmla="*/ 23 w 57"/>
                <a:gd name="T23" fmla="*/ 61 h 61"/>
                <a:gd name="T24" fmla="*/ 23 w 57"/>
                <a:gd name="T25" fmla="*/ 3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1">
                  <a:moveTo>
                    <a:pt x="23" y="35"/>
                  </a:moveTo>
                  <a:lnTo>
                    <a:pt x="0" y="35"/>
                  </a:lnTo>
                  <a:lnTo>
                    <a:pt x="0" y="26"/>
                  </a:lnTo>
                  <a:lnTo>
                    <a:pt x="23" y="26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26"/>
                  </a:lnTo>
                  <a:lnTo>
                    <a:pt x="57" y="26"/>
                  </a:lnTo>
                  <a:lnTo>
                    <a:pt x="57" y="35"/>
                  </a:lnTo>
                  <a:lnTo>
                    <a:pt x="33" y="35"/>
                  </a:lnTo>
                  <a:lnTo>
                    <a:pt x="33" y="61"/>
                  </a:lnTo>
                  <a:lnTo>
                    <a:pt x="23" y="61"/>
                  </a:lnTo>
                  <a:lnTo>
                    <a:pt x="23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Rectangle 410"/>
            <p:cNvSpPr>
              <a:spLocks noChangeArrowheads="1"/>
            </p:cNvSpPr>
            <p:nvPr/>
          </p:nvSpPr>
          <p:spPr bwMode="auto">
            <a:xfrm>
              <a:off x="9894161" y="4681944"/>
              <a:ext cx="157163" cy="1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" name="Rectangle 411"/>
            <p:cNvSpPr>
              <a:spLocks noChangeArrowheads="1"/>
            </p:cNvSpPr>
            <p:nvPr/>
          </p:nvSpPr>
          <p:spPr bwMode="auto">
            <a:xfrm>
              <a:off x="9935436" y="5491569"/>
              <a:ext cx="112713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" name="Rectangle 412"/>
            <p:cNvSpPr>
              <a:spLocks noChangeArrowheads="1"/>
            </p:cNvSpPr>
            <p:nvPr/>
          </p:nvSpPr>
          <p:spPr bwMode="auto">
            <a:xfrm>
              <a:off x="9878286" y="5083582"/>
              <a:ext cx="171450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" name="Rectangle 413"/>
            <p:cNvSpPr>
              <a:spLocks noChangeArrowheads="1"/>
            </p:cNvSpPr>
            <p:nvPr/>
          </p:nvSpPr>
          <p:spPr bwMode="auto">
            <a:xfrm>
              <a:off x="9935436" y="5904319"/>
              <a:ext cx="112713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" name="Rectangle 126"/>
            <p:cNvSpPr>
              <a:spLocks noChangeArrowheads="1"/>
            </p:cNvSpPr>
            <p:nvPr/>
          </p:nvSpPr>
          <p:spPr bwMode="auto">
            <a:xfrm>
              <a:off x="6528030" y="4388891"/>
              <a:ext cx="95539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Max Plaque</a:t>
              </a:r>
              <a:r>
                <a:rPr kumimoji="0" lang="en-US" altLang="en-US" sz="800" b="1" i="0" u="none" strike="noStrike" cap="none" normalizeH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Burden</a:t>
              </a:r>
              <a:endPara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1" name="Rectangle 126"/>
            <p:cNvSpPr>
              <a:spLocks noChangeArrowheads="1"/>
            </p:cNvSpPr>
            <p:nvPr/>
          </p:nvSpPr>
          <p:spPr bwMode="auto">
            <a:xfrm>
              <a:off x="8375333" y="4388891"/>
              <a:ext cx="1101264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Max Plaque</a:t>
              </a:r>
              <a:r>
                <a:rPr kumimoji="0" lang="en-US" altLang="en-US" sz="800" b="1" i="0" u="none" strike="noStrike" cap="none" normalizeH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Thickness</a:t>
              </a:r>
              <a:endPara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2" name="Rectangle 126"/>
            <p:cNvSpPr>
              <a:spLocks noChangeArrowheads="1"/>
            </p:cNvSpPr>
            <p:nvPr/>
          </p:nvSpPr>
          <p:spPr bwMode="auto">
            <a:xfrm>
              <a:off x="10419541" y="4388891"/>
              <a:ext cx="79989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Min Lumen Area</a:t>
              </a:r>
              <a:endPara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" name="Rectangle 126"/>
            <p:cNvSpPr>
              <a:spLocks noChangeArrowheads="1"/>
            </p:cNvSpPr>
            <p:nvPr/>
          </p:nvSpPr>
          <p:spPr bwMode="auto">
            <a:xfrm>
              <a:off x="6436448" y="4025367"/>
              <a:ext cx="49787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rPr>
                <a:t>Plaque Characteristics in 1 Segment Per Artery:  Analysis</a:t>
              </a:r>
              <a:r>
                <a:rPr kumimoji="0" lang="en-US" altLang="en-US" sz="1200" b="1" i="0" u="none" strike="noStrike" cap="none" normalizeH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rPr>
                <a:t> Based on </a:t>
              </a:r>
              <a:br>
                <a:rPr kumimoji="0" lang="en-US" altLang="en-US" sz="1200" b="1" i="0" u="none" strike="noStrike" cap="none" normalizeH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altLang="en-US" sz="1200" b="1" i="0" u="none" strike="noStrike" cap="none" normalizeH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rPr>
                <a:t>Both Microvascular and </a:t>
              </a:r>
              <a:r>
                <a:rPr kumimoji="0" lang="en-US" altLang="en-US" sz="1200" b="1" i="0" u="none" strike="noStrike" cap="none" normalizeH="0" err="1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rPr>
                <a:t>Epicardial</a:t>
              </a:r>
              <a:r>
                <a:rPr kumimoji="0" lang="en-US" altLang="en-US" sz="1200" b="1" i="0" u="none" strike="noStrike" cap="none" normalizeH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rPr>
                <a:t> Endothelial Function</a:t>
              </a:r>
              <a:endParaRPr kumimoji="0" lang="en-US" altLang="en-US" sz="12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09" name="Picture 2">
            <a:extLst>
              <a:ext uri="{FF2B5EF4-FFF2-40B4-BE49-F238E27FC236}">
                <a16:creationId xmlns:a16="http://schemas.microsoft.com/office/drawing/2014/main" id="{37BB7917-D2E3-214C-A17B-179EE35C1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46331"/>
          <a:stretch/>
        </p:blipFill>
        <p:spPr bwMode="auto">
          <a:xfrm>
            <a:off x="500965" y="2363895"/>
            <a:ext cx="1062598" cy="461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" name="TextBox 410">
            <a:extLst>
              <a:ext uri="{FF2B5EF4-FFF2-40B4-BE49-F238E27FC236}">
                <a16:creationId xmlns:a16="http://schemas.microsoft.com/office/drawing/2014/main" id="{A5BB2771-10FF-6047-9868-31377D0324E4}"/>
              </a:ext>
            </a:extLst>
          </p:cNvPr>
          <p:cNvSpPr txBox="1"/>
          <p:nvPr/>
        </p:nvSpPr>
        <p:spPr>
          <a:xfrm>
            <a:off x="1829596" y="1414457"/>
            <a:ext cx="2203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LAD with </a:t>
            </a:r>
            <a:r>
              <a:rPr lang="en-US" sz="1400" b="1" i="1" u="sng"/>
              <a:t>Abnormal</a:t>
            </a:r>
            <a:r>
              <a:rPr lang="en-US" sz="1400"/>
              <a:t> Epicardial</a:t>
            </a:r>
          </a:p>
          <a:p>
            <a:pPr algn="ctr"/>
            <a:r>
              <a:rPr lang="en-US" sz="1400"/>
              <a:t>Endothelial Function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ABE2B376-7EB0-3A4F-AEE8-852E579148F6}"/>
              </a:ext>
            </a:extLst>
          </p:cNvPr>
          <p:cNvSpPr txBox="1"/>
          <p:nvPr/>
        </p:nvSpPr>
        <p:spPr>
          <a:xfrm rot="16200000">
            <a:off x="-1385661" y="3600646"/>
            <a:ext cx="2159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Length of Coronary Artery</a:t>
            </a:r>
          </a:p>
        </p:txBody>
      </p:sp>
      <p:pic>
        <p:nvPicPr>
          <p:cNvPr id="415" name="Picture 2">
            <a:extLst>
              <a:ext uri="{FF2B5EF4-FFF2-40B4-BE49-F238E27FC236}">
                <a16:creationId xmlns:a16="http://schemas.microsoft.com/office/drawing/2014/main" id="{E551A398-D260-9B43-A598-2E75ECD53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44984"/>
          <a:stretch/>
        </p:blipFill>
        <p:spPr bwMode="auto">
          <a:xfrm>
            <a:off x="2304609" y="2437818"/>
            <a:ext cx="1111854" cy="456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8" name="TextBox 417">
            <a:extLst>
              <a:ext uri="{FF2B5EF4-FFF2-40B4-BE49-F238E27FC236}">
                <a16:creationId xmlns:a16="http://schemas.microsoft.com/office/drawing/2014/main" id="{BB7BC90F-1341-B640-923E-77E36D5F3E47}"/>
              </a:ext>
            </a:extLst>
          </p:cNvPr>
          <p:cNvSpPr txBox="1"/>
          <p:nvPr/>
        </p:nvSpPr>
        <p:spPr>
          <a:xfrm rot="16200000">
            <a:off x="1145651" y="3604366"/>
            <a:ext cx="2159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Length of Coronary Artery</a:t>
            </a:r>
          </a:p>
        </p:txBody>
      </p:sp>
      <p:pic>
        <p:nvPicPr>
          <p:cNvPr id="421" name="Picture 2">
            <a:extLst>
              <a:ext uri="{FF2B5EF4-FFF2-40B4-BE49-F238E27FC236}">
                <a16:creationId xmlns:a16="http://schemas.microsoft.com/office/drawing/2014/main" id="{428635A2-7655-FC4E-BD1F-1728FBF05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46"/>
          <a:stretch/>
        </p:blipFill>
        <p:spPr bwMode="auto">
          <a:xfrm>
            <a:off x="4131029" y="2443863"/>
            <a:ext cx="948439" cy="438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2" name="TextBox 421">
            <a:extLst>
              <a:ext uri="{FF2B5EF4-FFF2-40B4-BE49-F238E27FC236}">
                <a16:creationId xmlns:a16="http://schemas.microsoft.com/office/drawing/2014/main" id="{01DA1F93-AB5F-E640-8D70-519D1F18AB68}"/>
              </a:ext>
            </a:extLst>
          </p:cNvPr>
          <p:cNvSpPr txBox="1"/>
          <p:nvPr/>
        </p:nvSpPr>
        <p:spPr>
          <a:xfrm>
            <a:off x="-42864" y="1433147"/>
            <a:ext cx="2135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LAD with </a:t>
            </a:r>
            <a:r>
              <a:rPr lang="en-US" sz="1400" b="1" i="1" u="sng"/>
              <a:t>Normal</a:t>
            </a:r>
            <a:r>
              <a:rPr lang="en-US" sz="1400"/>
              <a:t> Epicardial</a:t>
            </a:r>
          </a:p>
          <a:p>
            <a:pPr algn="ctr"/>
            <a:r>
              <a:rPr lang="en-US" sz="1400"/>
              <a:t>Endothelial Function</a:t>
            </a: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0368917B-93A8-044B-8C69-7562F1D3A4D3}"/>
              </a:ext>
            </a:extLst>
          </p:cNvPr>
          <p:cNvSpPr txBox="1"/>
          <p:nvPr/>
        </p:nvSpPr>
        <p:spPr>
          <a:xfrm>
            <a:off x="3709004" y="1244601"/>
            <a:ext cx="2286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LAD with </a:t>
            </a:r>
            <a:r>
              <a:rPr lang="en-US" sz="1400" b="1" i="1" u="sng"/>
              <a:t>Normal</a:t>
            </a:r>
            <a:r>
              <a:rPr lang="en-US" sz="1400"/>
              <a:t> Epicardial</a:t>
            </a:r>
          </a:p>
          <a:p>
            <a:pPr algn="ctr"/>
            <a:r>
              <a:rPr lang="en-US" sz="1400"/>
              <a:t>Endothelial Function and </a:t>
            </a:r>
            <a:r>
              <a:rPr lang="en-US" sz="1400" b="1"/>
              <a:t>abnormal</a:t>
            </a:r>
          </a:p>
          <a:p>
            <a:pPr algn="ctr"/>
            <a:r>
              <a:rPr lang="en-US" sz="1400"/>
              <a:t> </a:t>
            </a:r>
            <a:r>
              <a:rPr lang="en-US" sz="1400" err="1"/>
              <a:t>microvascular</a:t>
            </a:r>
            <a:r>
              <a:rPr lang="en-US" sz="1400"/>
              <a:t>  function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371B55-9996-E84C-82F9-FD4C144BBE7B}"/>
              </a:ext>
            </a:extLst>
          </p:cNvPr>
          <p:cNvSpPr txBox="1"/>
          <p:nvPr/>
        </p:nvSpPr>
        <p:spPr>
          <a:xfrm>
            <a:off x="4854387" y="242046"/>
            <a:ext cx="7391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cross talk between the micro and epicardial and </a:t>
            </a:r>
          </a:p>
          <a:p>
            <a:r>
              <a:rPr lang="en-US"/>
              <a:t>Microcirculation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C09BF-83BD-ED47-A66E-67C37BBBCF95}"/>
              </a:ext>
            </a:extLst>
          </p:cNvPr>
          <p:cNvSpPr/>
          <p:nvPr/>
        </p:nvSpPr>
        <p:spPr>
          <a:xfrm>
            <a:off x="7261412" y="3523129"/>
            <a:ext cx="2487706" cy="2407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1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2401" y="95925"/>
            <a:ext cx="10969943" cy="1143000"/>
          </a:xfrm>
        </p:spPr>
        <p:txBody>
          <a:bodyPr/>
          <a:lstStyle/>
          <a:p>
            <a:pPr algn="ctr"/>
            <a:r>
              <a:rPr lang="en-US" sz="4000"/>
              <a:t>DISCLOSURE</a:t>
            </a:r>
            <a:endParaRPr lang="en-US" sz="2000">
              <a:effectLst/>
            </a:endParaRPr>
          </a:p>
        </p:txBody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91077"/>
            <a:ext cx="12188825" cy="3810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3200" u="sng">
                <a:effectLst/>
              </a:rPr>
              <a:t>Relevant financial relationship(s) with industry</a:t>
            </a:r>
          </a:p>
          <a:p>
            <a:pPr algn="ctr">
              <a:buFont typeface="Wingdings" pitchFamily="2" charset="2"/>
              <a:buNone/>
            </a:pPr>
            <a:r>
              <a:rPr lang="en-US" b="0" err="1">
                <a:effectLst/>
              </a:rPr>
              <a:t>Itamar</a:t>
            </a:r>
            <a:r>
              <a:rPr lang="en-US" b="0">
                <a:effectLst/>
              </a:rPr>
              <a:t> Medical: advisory board</a:t>
            </a:r>
          </a:p>
          <a:p>
            <a:pPr algn="ctr">
              <a:buFont typeface="Wingdings" pitchFamily="2" charset="2"/>
              <a:buNone/>
            </a:pPr>
            <a:r>
              <a:rPr lang="en-US"/>
              <a:t>Volcano/Philips consultant</a:t>
            </a:r>
          </a:p>
          <a:p>
            <a:pPr algn="ctr">
              <a:buFont typeface="Wingdings" pitchFamily="2" charset="2"/>
              <a:buNone/>
            </a:pPr>
            <a:endParaRPr lang="en-US" b="0">
              <a:effectLst/>
            </a:endParaRPr>
          </a:p>
          <a:p>
            <a:pPr algn="ctr">
              <a:buFont typeface="Wingdings" pitchFamily="2" charset="2"/>
              <a:buNone/>
            </a:pPr>
            <a:endParaRPr lang="en-US" sz="3200">
              <a:effectLst/>
            </a:endParaRPr>
          </a:p>
          <a:p>
            <a:pPr algn="ctr">
              <a:buFont typeface="Wingdings" pitchFamily="2" charset="2"/>
              <a:buNone/>
            </a:pPr>
            <a:r>
              <a:rPr lang="en-US" sz="3200" u="sng">
                <a:effectLst/>
              </a:rPr>
              <a:t>Off Label Usage</a:t>
            </a:r>
          </a:p>
          <a:p>
            <a:pPr algn="ctr">
              <a:buFont typeface="Wingdings" pitchFamily="2" charset="2"/>
              <a:buNone/>
            </a:pPr>
            <a:r>
              <a:rPr lang="en-US" b="0">
                <a:effectLst/>
              </a:rPr>
              <a:t>None</a:t>
            </a:r>
            <a:endParaRPr lang="en-US" sz="3200" b="0">
              <a:effectLst/>
            </a:endParaRPr>
          </a:p>
          <a:p>
            <a:pPr algn="ctr">
              <a:buFont typeface="Wingdings" pitchFamily="2" charset="2"/>
              <a:buNone/>
            </a:pPr>
            <a:endParaRPr lang="en-US" sz="3200">
              <a:effectLst/>
            </a:endParaRPr>
          </a:p>
          <a:p>
            <a:pPr>
              <a:buFont typeface="Wingdings" pitchFamily="2" charset="2"/>
              <a:buNone/>
            </a:pPr>
            <a:endParaRPr lang="en-US" sz="32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70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">
            <a:extLst>
              <a:ext uri="{FF2B5EF4-FFF2-40B4-BE49-F238E27FC236}">
                <a16:creationId xmlns:a16="http://schemas.microsoft.com/office/drawing/2014/main" id="{6F475F5A-4ADE-6840-8266-AA9D1DB38D56}"/>
              </a:ext>
            </a:extLst>
          </p:cNvPr>
          <p:cNvGrpSpPr/>
          <p:nvPr/>
        </p:nvGrpSpPr>
        <p:grpSpPr>
          <a:xfrm>
            <a:off x="523811" y="301422"/>
            <a:ext cx="4731524" cy="3440154"/>
            <a:chOff x="870674" y="99942"/>
            <a:chExt cx="4741143" cy="3303286"/>
          </a:xfrm>
        </p:grpSpPr>
        <p:grpSp>
          <p:nvGrpSpPr>
            <p:cNvPr id="4" name="グループ化 10">
              <a:extLst>
                <a:ext uri="{FF2B5EF4-FFF2-40B4-BE49-F238E27FC236}">
                  <a16:creationId xmlns:a16="http://schemas.microsoft.com/office/drawing/2014/main" id="{61D1D6B4-482D-8F41-855F-AB70C4519937}"/>
                </a:ext>
              </a:extLst>
            </p:cNvPr>
            <p:cNvGrpSpPr/>
            <p:nvPr/>
          </p:nvGrpSpPr>
          <p:grpSpPr>
            <a:xfrm>
              <a:off x="3341567" y="172128"/>
              <a:ext cx="2270250" cy="3231100"/>
              <a:chOff x="3341567" y="172128"/>
              <a:chExt cx="2270250" cy="3231100"/>
            </a:xfrm>
          </p:grpSpPr>
          <p:cxnSp>
            <p:nvCxnSpPr>
              <p:cNvPr id="18" name="直線コネクタ 45">
                <a:extLst>
                  <a:ext uri="{FF2B5EF4-FFF2-40B4-BE49-F238E27FC236}">
                    <a16:creationId xmlns:a16="http://schemas.microsoft.com/office/drawing/2014/main" id="{F4652404-0BE1-7F41-935D-536A510FCEC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4935581" y="2230697"/>
                <a:ext cx="3747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図 3">
                <a:extLst>
                  <a:ext uri="{FF2B5EF4-FFF2-40B4-BE49-F238E27FC236}">
                    <a16:creationId xmlns:a16="http://schemas.microsoft.com/office/drawing/2014/main" id="{D841EB42-2958-B741-A38D-26616C5C62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7" t="18223" r="2470" b="17185"/>
              <a:stretch/>
            </p:blipFill>
            <p:spPr>
              <a:xfrm>
                <a:off x="3341567" y="686137"/>
                <a:ext cx="2268000" cy="1548870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59502099-5A4C-E94D-B4BB-9F00636FA3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90" t="29700" r="28309" b="22301"/>
              <a:stretch/>
            </p:blipFill>
            <p:spPr>
              <a:xfrm>
                <a:off x="3341567" y="2305228"/>
                <a:ext cx="1098000" cy="1098000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21" name="図 23">
                <a:extLst>
                  <a:ext uri="{FF2B5EF4-FFF2-40B4-BE49-F238E27FC236}">
                    <a16:creationId xmlns:a16="http://schemas.microsoft.com/office/drawing/2014/main" id="{08E2925D-BAC9-A24D-B2BE-0C757B4790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43" t="28957" r="29158" b="23044"/>
              <a:stretch/>
            </p:blipFill>
            <p:spPr>
              <a:xfrm>
                <a:off x="4511567" y="2305228"/>
                <a:ext cx="1098000" cy="1098000"/>
              </a:xfrm>
              <a:prstGeom prst="rect">
                <a:avLst/>
              </a:prstGeom>
              <a:ln w="12700">
                <a:noFill/>
              </a:ln>
            </p:spPr>
          </p:pic>
          <p:cxnSp>
            <p:nvCxnSpPr>
              <p:cNvPr id="22" name="直線コネクタ 40">
                <a:extLst>
                  <a:ext uri="{FF2B5EF4-FFF2-40B4-BE49-F238E27FC236}">
                    <a16:creationId xmlns:a16="http://schemas.microsoft.com/office/drawing/2014/main" id="{705C9A78-2F9F-754B-BDC2-284F0EE5B1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4300" y="1086525"/>
                <a:ext cx="941536" cy="11484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41">
                <a:extLst>
                  <a:ext uri="{FF2B5EF4-FFF2-40B4-BE49-F238E27FC236}">
                    <a16:creationId xmlns:a16="http://schemas.microsoft.com/office/drawing/2014/main" id="{7E92F43E-9BD3-FC4A-8693-655665E32C5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4865835" y="1087372"/>
                <a:ext cx="69745" cy="11448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テキスト ボックス 51">
                <a:extLst>
                  <a:ext uri="{FF2B5EF4-FFF2-40B4-BE49-F238E27FC236}">
                    <a16:creationId xmlns:a16="http://schemas.microsoft.com/office/drawing/2014/main" id="{DA153573-4FB6-5C40-B9D1-C88B10736262}"/>
                  </a:ext>
                </a:extLst>
              </p:cNvPr>
              <p:cNvSpPr txBox="1"/>
              <p:nvPr/>
            </p:nvSpPr>
            <p:spPr>
              <a:xfrm>
                <a:off x="3379817" y="172128"/>
                <a:ext cx="2232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ja-JP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Abn</a:t>
                </a:r>
                <a:r>
                  <a:rPr kumimoji="1" lang="en-US" altLang="ja-JP" sz="1200" b="1">
                    <a:cs typeface="Arial" panose="020B0604020202020204" pitchFamily="34" charset="0"/>
                  </a:rPr>
                  <a:t>ormal microvascular function</a:t>
                </a:r>
                <a:endParaRPr kumimoji="1" lang="ja-JP" alt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9" name="直線コネクタ 44">
                <a:extLst>
                  <a:ext uri="{FF2B5EF4-FFF2-40B4-BE49-F238E27FC236}">
                    <a16:creationId xmlns:a16="http://schemas.microsoft.com/office/drawing/2014/main" id="{F10FE7B3-4CAA-5148-A2EF-7AB3C420D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53501" y="2227212"/>
                <a:ext cx="75215" cy="832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グループ化 9">
              <a:extLst>
                <a:ext uri="{FF2B5EF4-FFF2-40B4-BE49-F238E27FC236}">
                  <a16:creationId xmlns:a16="http://schemas.microsoft.com/office/drawing/2014/main" id="{ED66B698-2847-624E-B2C9-324EA3416F49}"/>
                </a:ext>
              </a:extLst>
            </p:cNvPr>
            <p:cNvGrpSpPr/>
            <p:nvPr/>
          </p:nvGrpSpPr>
          <p:grpSpPr>
            <a:xfrm>
              <a:off x="870674" y="99942"/>
              <a:ext cx="2279956" cy="3303286"/>
              <a:chOff x="870674" y="99942"/>
              <a:chExt cx="2279956" cy="3303286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92D4A81C-993C-2040-80A3-0DACD382A2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264" r="5419" b="25144"/>
              <a:stretch/>
            </p:blipFill>
            <p:spPr>
              <a:xfrm>
                <a:off x="880380" y="686137"/>
                <a:ext cx="2268000" cy="1548870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7" name="図 7">
                <a:extLst>
                  <a:ext uri="{FF2B5EF4-FFF2-40B4-BE49-F238E27FC236}">
                    <a16:creationId xmlns:a16="http://schemas.microsoft.com/office/drawing/2014/main" id="{46A59A1A-8745-8D4C-8D53-AE26B3A9E3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66" t="25499" r="27632" b="26500"/>
              <a:stretch/>
            </p:blipFill>
            <p:spPr>
              <a:xfrm>
                <a:off x="870674" y="2305228"/>
                <a:ext cx="1098000" cy="1098000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8" name="図 21">
                <a:extLst>
                  <a:ext uri="{FF2B5EF4-FFF2-40B4-BE49-F238E27FC236}">
                    <a16:creationId xmlns:a16="http://schemas.microsoft.com/office/drawing/2014/main" id="{54465878-1A01-A247-B889-6FBCB68D9E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8" t="25749" r="24490" b="26249"/>
              <a:stretch/>
            </p:blipFill>
            <p:spPr>
              <a:xfrm>
                <a:off x="2050380" y="2305228"/>
                <a:ext cx="1098000" cy="1098000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10" name="テキスト ボックス 49">
                <a:extLst>
                  <a:ext uri="{FF2B5EF4-FFF2-40B4-BE49-F238E27FC236}">
                    <a16:creationId xmlns:a16="http://schemas.microsoft.com/office/drawing/2014/main" id="{93064447-DA4B-884C-B500-D70A3E0A3280}"/>
                  </a:ext>
                </a:extLst>
              </p:cNvPr>
              <p:cNvSpPr txBox="1"/>
              <p:nvPr/>
            </p:nvSpPr>
            <p:spPr>
              <a:xfrm>
                <a:off x="918630" y="99942"/>
                <a:ext cx="2232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ja-JP" sz="1200" b="1">
                    <a:latin typeface="+mj-lt"/>
                    <a:cs typeface="Arial" panose="020B0604020202020204" pitchFamily="34" charset="0"/>
                  </a:rPr>
                  <a:t>Normal microvascular function</a:t>
                </a:r>
                <a:endParaRPr kumimoji="1" lang="ja-JP" altLang="en-US" sz="1200" b="1">
                  <a:latin typeface="+mj-lt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直線コネクタ 35">
                <a:extLst>
                  <a:ext uri="{FF2B5EF4-FFF2-40B4-BE49-F238E27FC236}">
                    <a16:creationId xmlns:a16="http://schemas.microsoft.com/office/drawing/2014/main" id="{0D9C6017-C832-A443-A553-9A7C8E5025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500" y="1214554"/>
                <a:ext cx="1123951" cy="102685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37">
                <a:extLst>
                  <a:ext uri="{FF2B5EF4-FFF2-40B4-BE49-F238E27FC236}">
                    <a16:creationId xmlns:a16="http://schemas.microsoft.com/office/drawing/2014/main" id="{A22116A8-3D08-B04B-B7C2-7F1F41FD8D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68674" y="1216336"/>
                <a:ext cx="111184" cy="103918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25">
                <a:extLst>
                  <a:ext uri="{FF2B5EF4-FFF2-40B4-BE49-F238E27FC236}">
                    <a16:creationId xmlns:a16="http://schemas.microsoft.com/office/drawing/2014/main" id="{4AA7F48F-5F85-DF4B-9E26-105DBD0D98E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881333" y="2232834"/>
                <a:ext cx="82119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29">
                <a:extLst>
                  <a:ext uri="{FF2B5EF4-FFF2-40B4-BE49-F238E27FC236}">
                    <a16:creationId xmlns:a16="http://schemas.microsoft.com/office/drawing/2014/main" id="{FB955C2D-458C-8A4C-A29A-65DCDC4F253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9920000" flipH="1">
                <a:off x="1947382" y="2243449"/>
                <a:ext cx="36000" cy="563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16DF323-5F94-724F-8D43-034433923ADD}"/>
              </a:ext>
            </a:extLst>
          </p:cNvPr>
          <p:cNvSpPr txBox="1"/>
          <p:nvPr/>
        </p:nvSpPr>
        <p:spPr>
          <a:xfrm>
            <a:off x="426541" y="12294"/>
            <a:ext cx="11325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The Relationship between the microcirculation and Epicardial Disease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E39267-1872-C949-ACE7-2C99CAE78579}"/>
              </a:ext>
            </a:extLst>
          </p:cNvPr>
          <p:cNvGrpSpPr/>
          <p:nvPr/>
        </p:nvGrpSpPr>
        <p:grpSpPr>
          <a:xfrm>
            <a:off x="6074294" y="1340424"/>
            <a:ext cx="2740767" cy="2039105"/>
            <a:chOff x="-138499" y="935342"/>
            <a:chExt cx="3523558" cy="2681794"/>
          </a:xfrm>
        </p:grpSpPr>
        <p:sp>
          <p:nvSpPr>
            <p:cNvPr id="719" name="Freeform 11">
              <a:extLst>
                <a:ext uri="{FF2B5EF4-FFF2-40B4-BE49-F238E27FC236}">
                  <a16:creationId xmlns:a16="http://schemas.microsoft.com/office/drawing/2014/main" id="{E8BCDE1F-9C18-CF4F-8D59-BCC71C4CD6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676" y="3105150"/>
              <a:ext cx="2768600" cy="52388"/>
            </a:xfrm>
            <a:custGeom>
              <a:avLst/>
              <a:gdLst>
                <a:gd name="T0" fmla="*/ 0 w 1744"/>
                <a:gd name="T1" fmla="*/ 0 h 33"/>
                <a:gd name="T2" fmla="*/ 1744 w 1744"/>
                <a:gd name="T3" fmla="*/ 0 h 33"/>
                <a:gd name="T4" fmla="*/ 295 w 1744"/>
                <a:gd name="T5" fmla="*/ 33 h 33"/>
                <a:gd name="T6" fmla="*/ 295 w 1744"/>
                <a:gd name="T7" fmla="*/ 0 h 33"/>
                <a:gd name="T8" fmla="*/ 872 w 1744"/>
                <a:gd name="T9" fmla="*/ 33 h 33"/>
                <a:gd name="T10" fmla="*/ 872 w 1744"/>
                <a:gd name="T11" fmla="*/ 0 h 33"/>
                <a:gd name="T12" fmla="*/ 1450 w 1744"/>
                <a:gd name="T13" fmla="*/ 33 h 33"/>
                <a:gd name="T14" fmla="*/ 1450 w 1744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4" h="33">
                  <a:moveTo>
                    <a:pt x="0" y="0"/>
                  </a:moveTo>
                  <a:lnTo>
                    <a:pt x="1744" y="0"/>
                  </a:lnTo>
                  <a:moveTo>
                    <a:pt x="295" y="33"/>
                  </a:moveTo>
                  <a:lnTo>
                    <a:pt x="295" y="0"/>
                  </a:lnTo>
                  <a:moveTo>
                    <a:pt x="872" y="33"/>
                  </a:moveTo>
                  <a:lnTo>
                    <a:pt x="872" y="0"/>
                  </a:lnTo>
                  <a:moveTo>
                    <a:pt x="1450" y="33"/>
                  </a:moveTo>
                  <a:lnTo>
                    <a:pt x="145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" name="Rectangle 12">
              <a:extLst>
                <a:ext uri="{FF2B5EF4-FFF2-40B4-BE49-F238E27FC236}">
                  <a16:creationId xmlns:a16="http://schemas.microsoft.com/office/drawing/2014/main" id="{14EF92D9-6910-BB46-8341-7E6AF6B9D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13" y="3016250"/>
              <a:ext cx="16192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1" name="Rectangle 13">
              <a:extLst>
                <a:ext uri="{FF2B5EF4-FFF2-40B4-BE49-F238E27FC236}">
                  <a16:creationId xmlns:a16="http://schemas.microsoft.com/office/drawing/2014/main" id="{7EF842CD-3B4F-844F-A861-2BF392731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8" y="2405062"/>
              <a:ext cx="2476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2" name="Rectangle 14">
              <a:extLst>
                <a:ext uri="{FF2B5EF4-FFF2-40B4-BE49-F238E27FC236}">
                  <a16:creationId xmlns:a16="http://schemas.microsoft.com/office/drawing/2014/main" id="{638D707E-0D66-584A-B4B0-7DF57FFC6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8" y="1793875"/>
              <a:ext cx="2476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3" name="Rectangle 15">
              <a:extLst>
                <a:ext uri="{FF2B5EF4-FFF2-40B4-BE49-F238E27FC236}">
                  <a16:creationId xmlns:a16="http://schemas.microsoft.com/office/drawing/2014/main" id="{6F6ECFEE-44C3-FF4F-9CDA-39187BB63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8" y="1182687"/>
              <a:ext cx="2476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4" name="Freeform 16">
              <a:extLst>
                <a:ext uri="{FF2B5EF4-FFF2-40B4-BE49-F238E27FC236}">
                  <a16:creationId xmlns:a16="http://schemas.microsoft.com/office/drawing/2014/main" id="{F7A52A7F-EBAB-DC40-8F82-BD5A4F2884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813" y="1262062"/>
              <a:ext cx="52388" cy="1852613"/>
            </a:xfrm>
            <a:custGeom>
              <a:avLst/>
              <a:gdLst>
                <a:gd name="T0" fmla="*/ 33 w 33"/>
                <a:gd name="T1" fmla="*/ 1167 h 1167"/>
                <a:gd name="T2" fmla="*/ 33 w 33"/>
                <a:gd name="T3" fmla="*/ 0 h 1167"/>
                <a:gd name="T4" fmla="*/ 33 w 33"/>
                <a:gd name="T5" fmla="*/ 1161 h 1167"/>
                <a:gd name="T6" fmla="*/ 0 w 33"/>
                <a:gd name="T7" fmla="*/ 1161 h 1167"/>
                <a:gd name="T8" fmla="*/ 33 w 33"/>
                <a:gd name="T9" fmla="*/ 776 h 1167"/>
                <a:gd name="T10" fmla="*/ 0 w 33"/>
                <a:gd name="T11" fmla="*/ 776 h 1167"/>
                <a:gd name="T12" fmla="*/ 33 w 33"/>
                <a:gd name="T13" fmla="*/ 391 h 1167"/>
                <a:gd name="T14" fmla="*/ 0 w 33"/>
                <a:gd name="T15" fmla="*/ 391 h 1167"/>
                <a:gd name="T16" fmla="*/ 33 w 33"/>
                <a:gd name="T17" fmla="*/ 6 h 1167"/>
                <a:gd name="T18" fmla="*/ 0 w 33"/>
                <a:gd name="T19" fmla="*/ 6 h 1167"/>
                <a:gd name="T20" fmla="*/ 33 w 33"/>
                <a:gd name="T21" fmla="*/ 968 h 1167"/>
                <a:gd name="T22" fmla="*/ 15 w 33"/>
                <a:gd name="T23" fmla="*/ 968 h 1167"/>
                <a:gd name="T24" fmla="*/ 33 w 33"/>
                <a:gd name="T25" fmla="*/ 583 h 1167"/>
                <a:gd name="T26" fmla="*/ 15 w 33"/>
                <a:gd name="T27" fmla="*/ 583 h 1167"/>
                <a:gd name="T28" fmla="*/ 33 w 33"/>
                <a:gd name="T29" fmla="*/ 198 h 1167"/>
                <a:gd name="T30" fmla="*/ 15 w 33"/>
                <a:gd name="T31" fmla="*/ 198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167">
                  <a:moveTo>
                    <a:pt x="33" y="1167"/>
                  </a:moveTo>
                  <a:lnTo>
                    <a:pt x="33" y="0"/>
                  </a:lnTo>
                  <a:moveTo>
                    <a:pt x="33" y="1161"/>
                  </a:moveTo>
                  <a:lnTo>
                    <a:pt x="0" y="1161"/>
                  </a:lnTo>
                  <a:moveTo>
                    <a:pt x="33" y="776"/>
                  </a:moveTo>
                  <a:lnTo>
                    <a:pt x="0" y="776"/>
                  </a:lnTo>
                  <a:moveTo>
                    <a:pt x="33" y="391"/>
                  </a:moveTo>
                  <a:lnTo>
                    <a:pt x="0" y="391"/>
                  </a:lnTo>
                  <a:moveTo>
                    <a:pt x="33" y="6"/>
                  </a:moveTo>
                  <a:lnTo>
                    <a:pt x="0" y="6"/>
                  </a:lnTo>
                  <a:moveTo>
                    <a:pt x="33" y="968"/>
                  </a:moveTo>
                  <a:lnTo>
                    <a:pt x="15" y="968"/>
                  </a:lnTo>
                  <a:moveTo>
                    <a:pt x="33" y="583"/>
                  </a:moveTo>
                  <a:lnTo>
                    <a:pt x="15" y="583"/>
                  </a:lnTo>
                  <a:moveTo>
                    <a:pt x="33" y="198"/>
                  </a:moveTo>
                  <a:lnTo>
                    <a:pt x="15" y="198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5" name="Rectangle 17">
              <a:extLst>
                <a:ext uri="{FF2B5EF4-FFF2-40B4-BE49-F238E27FC236}">
                  <a16:creationId xmlns:a16="http://schemas.microsoft.com/office/drawing/2014/main" id="{2FA0D7BB-AB1B-1148-91D7-7FBEB2D3E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01" y="2286000"/>
              <a:ext cx="612775" cy="484188"/>
            </a:xfrm>
            <a:prstGeom prst="rect">
              <a:avLst/>
            </a:prstGeom>
            <a:solidFill>
              <a:srgbClr val="55A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6" name="Rectangle 18">
              <a:extLst>
                <a:ext uri="{FF2B5EF4-FFF2-40B4-BE49-F238E27FC236}">
                  <a16:creationId xmlns:a16="http://schemas.microsoft.com/office/drawing/2014/main" id="{D9ADFF75-AF44-A449-81D6-323824AE9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01" y="2286000"/>
              <a:ext cx="611188" cy="482600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" name="Line 19">
              <a:extLst>
                <a:ext uri="{FF2B5EF4-FFF2-40B4-BE49-F238E27FC236}">
                  <a16:creationId xmlns:a16="http://schemas.microsoft.com/office/drawing/2014/main" id="{61C308CE-00F3-3E47-A68C-7CBA68976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601" y="2533650"/>
              <a:ext cx="61118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8" name="Line 20">
              <a:extLst>
                <a:ext uri="{FF2B5EF4-FFF2-40B4-BE49-F238E27FC236}">
                  <a16:creationId xmlns:a16="http://schemas.microsoft.com/office/drawing/2014/main" id="{10710099-EBAF-E34C-9D14-77109ADB0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2988" y="1644650"/>
              <a:ext cx="0" cy="64135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9" name="Line 21">
              <a:extLst>
                <a:ext uri="{FF2B5EF4-FFF2-40B4-BE49-F238E27FC236}">
                  <a16:creationId xmlns:a16="http://schemas.microsoft.com/office/drawing/2014/main" id="{4CAC8541-5EA6-B64B-80A8-936B07B04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9001" y="1644650"/>
              <a:ext cx="30638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" name="Line 22">
              <a:extLst>
                <a:ext uri="{FF2B5EF4-FFF2-40B4-BE49-F238E27FC236}">
                  <a16:creationId xmlns:a16="http://schemas.microsoft.com/office/drawing/2014/main" id="{1F6A151B-9807-2E4E-B8A9-25620576C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2988" y="2768600"/>
              <a:ext cx="0" cy="13335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" name="Line 23">
              <a:extLst>
                <a:ext uri="{FF2B5EF4-FFF2-40B4-BE49-F238E27FC236}">
                  <a16:creationId xmlns:a16="http://schemas.microsoft.com/office/drawing/2014/main" id="{D70619BD-C1A1-F744-A0A6-A586CB118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9001" y="2901950"/>
              <a:ext cx="30638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" name="Rectangle 24">
              <a:extLst>
                <a:ext uri="{FF2B5EF4-FFF2-40B4-BE49-F238E27FC236}">
                  <a16:creationId xmlns:a16="http://schemas.microsoft.com/office/drawing/2014/main" id="{01B991B2-A266-5441-A09A-2E2460AE6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176" y="2308225"/>
              <a:ext cx="612775" cy="293688"/>
            </a:xfrm>
            <a:prstGeom prst="rect">
              <a:avLst/>
            </a:prstGeom>
            <a:solidFill>
              <a:srgbClr val="A0A0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" name="Rectangle 25">
              <a:extLst>
                <a:ext uri="{FF2B5EF4-FFF2-40B4-BE49-F238E27FC236}">
                  <a16:creationId xmlns:a16="http://schemas.microsoft.com/office/drawing/2014/main" id="{B81E7267-B865-FA4C-AF09-929E68F3D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176" y="2308225"/>
              <a:ext cx="611188" cy="292100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" name="Line 26">
              <a:extLst>
                <a:ext uri="{FF2B5EF4-FFF2-40B4-BE49-F238E27FC236}">
                  <a16:creationId xmlns:a16="http://schemas.microsoft.com/office/drawing/2014/main" id="{557C4664-24DD-9D4D-A80E-9C1C9F49D2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4176" y="2487612"/>
              <a:ext cx="61118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" name="Line 27">
              <a:extLst>
                <a:ext uri="{FF2B5EF4-FFF2-40B4-BE49-F238E27FC236}">
                  <a16:creationId xmlns:a16="http://schemas.microsoft.com/office/drawing/2014/main" id="{60EE2A21-A6E8-D04C-BD95-469004FEE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8976" y="1722437"/>
              <a:ext cx="0" cy="5857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" name="Line 28">
              <a:extLst>
                <a:ext uri="{FF2B5EF4-FFF2-40B4-BE49-F238E27FC236}">
                  <a16:creationId xmlns:a16="http://schemas.microsoft.com/office/drawing/2014/main" id="{9911708E-EB3E-9344-A565-3C610A164F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576" y="1722437"/>
              <a:ext cx="3048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" name="Line 29">
              <a:extLst>
                <a:ext uri="{FF2B5EF4-FFF2-40B4-BE49-F238E27FC236}">
                  <a16:creationId xmlns:a16="http://schemas.microsoft.com/office/drawing/2014/main" id="{57219E2D-0F84-6245-A096-51C26AA6C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8976" y="2600325"/>
              <a:ext cx="0" cy="29686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8" name="Line 30">
              <a:extLst>
                <a:ext uri="{FF2B5EF4-FFF2-40B4-BE49-F238E27FC236}">
                  <a16:creationId xmlns:a16="http://schemas.microsoft.com/office/drawing/2014/main" id="{F9EC80DE-7D93-9E45-8728-61C7E65D9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576" y="2897187"/>
              <a:ext cx="3048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9" name="Rectangle 31">
              <a:extLst>
                <a:ext uri="{FF2B5EF4-FFF2-40B4-BE49-F238E27FC236}">
                  <a16:creationId xmlns:a16="http://schemas.microsoft.com/office/drawing/2014/main" id="{A515694D-8EDA-6246-B811-2F2BDB13E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163" y="1912937"/>
              <a:ext cx="612775" cy="608013"/>
            </a:xfrm>
            <a:prstGeom prst="rect">
              <a:avLst/>
            </a:prstGeom>
            <a:solidFill>
              <a:srgbClr val="F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0" name="Rectangle 32">
              <a:extLst>
                <a:ext uri="{FF2B5EF4-FFF2-40B4-BE49-F238E27FC236}">
                  <a16:creationId xmlns:a16="http://schemas.microsoft.com/office/drawing/2014/main" id="{34F7E896-A20F-2A40-9D5E-97ACDB0BA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163" y="1912937"/>
              <a:ext cx="611188" cy="606425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1" name="Line 33">
              <a:extLst>
                <a:ext uri="{FF2B5EF4-FFF2-40B4-BE49-F238E27FC236}">
                  <a16:creationId xmlns:a16="http://schemas.microsoft.com/office/drawing/2014/main" id="{C47F1DD6-FC8A-FD4F-874B-644F97068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0163" y="2268537"/>
              <a:ext cx="61118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2" name="Line 34">
              <a:extLst>
                <a:ext uri="{FF2B5EF4-FFF2-40B4-BE49-F238E27FC236}">
                  <a16:creationId xmlns:a16="http://schemas.microsoft.com/office/drawing/2014/main" id="{27463E37-6922-D842-961D-2A489D388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6551" y="1517650"/>
              <a:ext cx="0" cy="3952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Line 35">
              <a:extLst>
                <a:ext uri="{FF2B5EF4-FFF2-40B4-BE49-F238E27FC236}">
                  <a16:creationId xmlns:a16="http://schemas.microsoft.com/office/drawing/2014/main" id="{2DFA7FF9-6464-0147-A689-908418F333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563" y="1517650"/>
              <a:ext cx="30638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4" name="Line 36">
              <a:extLst>
                <a:ext uri="{FF2B5EF4-FFF2-40B4-BE49-F238E27FC236}">
                  <a16:creationId xmlns:a16="http://schemas.microsoft.com/office/drawing/2014/main" id="{F1BA14DB-11F2-D34C-B59E-AE715242C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6551" y="2519362"/>
              <a:ext cx="0" cy="42545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5" name="Line 37">
              <a:extLst>
                <a:ext uri="{FF2B5EF4-FFF2-40B4-BE49-F238E27FC236}">
                  <a16:creationId xmlns:a16="http://schemas.microsoft.com/office/drawing/2014/main" id="{B103871B-5FFF-2843-B559-7AC5B38C0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563" y="2944812"/>
              <a:ext cx="306388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" name="Freeform 56">
              <a:extLst>
                <a:ext uri="{FF2B5EF4-FFF2-40B4-BE49-F238E27FC236}">
                  <a16:creationId xmlns:a16="http://schemas.microsoft.com/office/drawing/2014/main" id="{BB3B8701-9906-1749-882A-DC58EAA54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51" y="1206500"/>
              <a:ext cx="1833563" cy="71438"/>
            </a:xfrm>
            <a:custGeom>
              <a:avLst/>
              <a:gdLst>
                <a:gd name="T0" fmla="*/ 0 w 1155"/>
                <a:gd name="T1" fmla="*/ 45 h 45"/>
                <a:gd name="T2" fmla="*/ 0 w 1155"/>
                <a:gd name="T3" fmla="*/ 0 h 45"/>
                <a:gd name="T4" fmla="*/ 1155 w 1155"/>
                <a:gd name="T5" fmla="*/ 0 h 45"/>
                <a:gd name="T6" fmla="*/ 1155 w 1155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45">
                  <a:moveTo>
                    <a:pt x="0" y="45"/>
                  </a:moveTo>
                  <a:lnTo>
                    <a:pt x="0" y="0"/>
                  </a:lnTo>
                  <a:lnTo>
                    <a:pt x="1155" y="0"/>
                  </a:lnTo>
                  <a:lnTo>
                    <a:pt x="1155" y="45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8" name="テキスト ボックス 436">
              <a:extLst>
                <a:ext uri="{FF2B5EF4-FFF2-40B4-BE49-F238E27FC236}">
                  <a16:creationId xmlns:a16="http://schemas.microsoft.com/office/drawing/2014/main" id="{9C116AD9-2971-FD49-B349-B5D599085950}"/>
                </a:ext>
              </a:extLst>
            </p:cNvPr>
            <p:cNvSpPr txBox="1"/>
            <p:nvPr/>
          </p:nvSpPr>
          <p:spPr>
            <a:xfrm flipV="1">
              <a:off x="-138499" y="1480494"/>
              <a:ext cx="369331" cy="1445268"/>
            </a:xfrm>
            <a:prstGeom prst="rect">
              <a:avLst/>
            </a:prstGeom>
            <a:noFill/>
          </p:spPr>
          <p:txBody>
            <a:bodyPr vert="vert" wrap="none" rtlCol="0" anchor="ctr">
              <a:spAutoFit/>
            </a:bodyPr>
            <a:lstStyle/>
            <a:p>
              <a:pPr algn="ctr"/>
              <a:r>
                <a:rPr kumimoji="1" lang="en-US" altLang="ja-JP" sz="1200" b="1">
                  <a:latin typeface="Arial" panose="020B0604020202020204" pitchFamily="34" charset="0"/>
                  <a:cs typeface="Arial" panose="020B0604020202020204" pitchFamily="34" charset="0"/>
                </a:rPr>
                <a:t>Plaque burden (%)</a:t>
              </a:r>
              <a:endParaRPr kumimoji="1" lang="ja-JP" alt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9" name="Rectangle 195">
              <a:extLst>
                <a:ext uri="{FF2B5EF4-FFF2-40B4-BE49-F238E27FC236}">
                  <a16:creationId xmlns:a16="http://schemas.microsoft.com/office/drawing/2014/main" id="{581D504C-11A7-0547-924B-AF3F03A6B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000" y="935342"/>
              <a:ext cx="663590" cy="242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altLang="ja-JP" sz="1200" b="1">
                  <a:solidFill>
                    <a:srgbClr val="000000"/>
                  </a:solidFill>
                  <a:cs typeface="Arial" panose="020B0604020202020204" pitchFamily="34" charset="0"/>
                </a:rPr>
                <a:t>&lt;</a:t>
              </a:r>
              <a:r>
                <a:rPr kumimoji="0" lang="ja-JP" altLang="ja-JP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0.00</a:t>
              </a:r>
              <a:r>
                <a:rPr lang="en-US" altLang="ja-JP" sz="1200" b="1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51" name="Rectangle 11">
              <a:extLst>
                <a:ext uri="{FF2B5EF4-FFF2-40B4-BE49-F238E27FC236}">
                  <a16:creationId xmlns:a16="http://schemas.microsoft.com/office/drawing/2014/main" id="{657648A6-8C09-3F4A-8CA1-A72AEBE57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033" y="3184095"/>
              <a:ext cx="64440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 algn="ctr" defTabSz="914400"/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CMED(</a:t>
              </a:r>
              <a:r>
                <a:rPr lang="en-US" altLang="ja-JP" sz="1200" b="1">
                  <a:ea typeface="Yu Gothic Medium" panose="020B0500000000000000" pitchFamily="50" charset="-128"/>
                </a:rPr>
                <a:t>−</a:t>
              </a: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2" name="Rectangle 13">
              <a:extLst>
                <a:ext uri="{FF2B5EF4-FFF2-40B4-BE49-F238E27FC236}">
                  <a16:creationId xmlns:a16="http://schemas.microsoft.com/office/drawing/2014/main" id="{138F69AE-4867-484D-9C0C-253FECC0B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756" y="3184095"/>
              <a:ext cx="7315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Mild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3" name="Rectangle 15">
              <a:extLst>
                <a:ext uri="{FF2B5EF4-FFF2-40B4-BE49-F238E27FC236}">
                  <a16:creationId xmlns:a16="http://schemas.microsoft.com/office/drawing/2014/main" id="{92000FE2-46B7-3C48-BAB5-6468E6CF7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9219" y="3184095"/>
              <a:ext cx="10058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Severe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4" name="Rectangle 103">
              <a:extLst>
                <a:ext uri="{FF2B5EF4-FFF2-40B4-BE49-F238E27FC236}">
                  <a16:creationId xmlns:a16="http://schemas.microsoft.com/office/drawing/2014/main" id="{4B303FC9-92C9-3141-860D-3D639DF7CC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797219" y="3432470"/>
              <a:ext cx="125924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CMED(+)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cxnSp>
          <p:nvCxnSpPr>
            <p:cNvPr id="755" name="直線コネクタ 616">
              <a:extLst>
                <a:ext uri="{FF2B5EF4-FFF2-40B4-BE49-F238E27FC236}">
                  <a16:creationId xmlns:a16="http://schemas.microsoft.com/office/drawing/2014/main" id="{01374A0A-B9B8-3545-BCBB-01E8028EB0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9736" y="3419791"/>
              <a:ext cx="1554480" cy="1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B3A5CD1-785F-3E43-B2E0-7991E5623D93}"/>
              </a:ext>
            </a:extLst>
          </p:cNvPr>
          <p:cNvGrpSpPr/>
          <p:nvPr/>
        </p:nvGrpSpPr>
        <p:grpSpPr>
          <a:xfrm>
            <a:off x="8831552" y="1372094"/>
            <a:ext cx="2609019" cy="2007435"/>
            <a:chOff x="3406260" y="976994"/>
            <a:chExt cx="3354182" cy="2640142"/>
          </a:xfrm>
        </p:grpSpPr>
        <p:sp>
          <p:nvSpPr>
            <p:cNvPr id="682" name="Freeform 70">
              <a:extLst>
                <a:ext uri="{FF2B5EF4-FFF2-40B4-BE49-F238E27FC236}">
                  <a16:creationId xmlns:a16="http://schemas.microsoft.com/office/drawing/2014/main" id="{21C83EF6-67B6-2B46-A29C-94BE2E0784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7638" y="3105150"/>
              <a:ext cx="2763837" cy="52388"/>
            </a:xfrm>
            <a:custGeom>
              <a:avLst/>
              <a:gdLst>
                <a:gd name="T0" fmla="*/ 0 w 1741"/>
                <a:gd name="T1" fmla="*/ 0 h 33"/>
                <a:gd name="T2" fmla="*/ 1741 w 1741"/>
                <a:gd name="T3" fmla="*/ 0 h 33"/>
                <a:gd name="T4" fmla="*/ 294 w 1741"/>
                <a:gd name="T5" fmla="*/ 33 h 33"/>
                <a:gd name="T6" fmla="*/ 294 w 1741"/>
                <a:gd name="T7" fmla="*/ 0 h 33"/>
                <a:gd name="T8" fmla="*/ 870 w 1741"/>
                <a:gd name="T9" fmla="*/ 33 h 33"/>
                <a:gd name="T10" fmla="*/ 870 w 1741"/>
                <a:gd name="T11" fmla="*/ 0 h 33"/>
                <a:gd name="T12" fmla="*/ 1447 w 1741"/>
                <a:gd name="T13" fmla="*/ 33 h 33"/>
                <a:gd name="T14" fmla="*/ 1447 w 1741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1" h="33">
                  <a:moveTo>
                    <a:pt x="0" y="0"/>
                  </a:moveTo>
                  <a:lnTo>
                    <a:pt x="1741" y="0"/>
                  </a:lnTo>
                  <a:moveTo>
                    <a:pt x="294" y="33"/>
                  </a:moveTo>
                  <a:lnTo>
                    <a:pt x="294" y="0"/>
                  </a:lnTo>
                  <a:moveTo>
                    <a:pt x="870" y="33"/>
                  </a:moveTo>
                  <a:lnTo>
                    <a:pt x="870" y="0"/>
                  </a:lnTo>
                  <a:moveTo>
                    <a:pt x="1447" y="33"/>
                  </a:moveTo>
                  <a:lnTo>
                    <a:pt x="1447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Rectangle 71">
              <a:extLst>
                <a:ext uri="{FF2B5EF4-FFF2-40B4-BE49-F238E27FC236}">
                  <a16:creationId xmlns:a16="http://schemas.microsoft.com/office/drawing/2014/main" id="{C6CA9CA4-9C14-3341-820D-C54A1DFE3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4763" y="3016250"/>
              <a:ext cx="16192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4" name="Rectangle 72">
              <a:extLst>
                <a:ext uri="{FF2B5EF4-FFF2-40B4-BE49-F238E27FC236}">
                  <a16:creationId xmlns:a16="http://schemas.microsoft.com/office/drawing/2014/main" id="{559904F8-025F-BF4B-89A6-EFACFC47D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4763" y="2644775"/>
              <a:ext cx="16192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5" name="Rectangle 73">
              <a:extLst>
                <a:ext uri="{FF2B5EF4-FFF2-40B4-BE49-F238E27FC236}">
                  <a16:creationId xmlns:a16="http://schemas.microsoft.com/office/drawing/2014/main" id="{B9F5B9BE-B7C2-164F-858D-D359A6938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4763" y="2281237"/>
              <a:ext cx="16192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" name="Rectangle 74">
              <a:extLst>
                <a:ext uri="{FF2B5EF4-FFF2-40B4-BE49-F238E27FC236}">
                  <a16:creationId xmlns:a16="http://schemas.microsoft.com/office/drawing/2014/main" id="{6776CD1D-8F90-3343-91B1-D79F4BA9B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4763" y="1908175"/>
              <a:ext cx="16192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7" name="Rectangle 75">
              <a:extLst>
                <a:ext uri="{FF2B5EF4-FFF2-40B4-BE49-F238E27FC236}">
                  <a16:creationId xmlns:a16="http://schemas.microsoft.com/office/drawing/2014/main" id="{A62EEFF9-F121-F543-8C14-F4B74357B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4763" y="1544637"/>
              <a:ext cx="16192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8" name="Rectangle 76">
              <a:extLst>
                <a:ext uri="{FF2B5EF4-FFF2-40B4-BE49-F238E27FC236}">
                  <a16:creationId xmlns:a16="http://schemas.microsoft.com/office/drawing/2014/main" id="{B6027A24-03F3-DE46-B8CA-F28FC7E96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9038" y="1182687"/>
              <a:ext cx="2476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9" name="Freeform 77">
              <a:extLst>
                <a:ext uri="{FF2B5EF4-FFF2-40B4-BE49-F238E27FC236}">
                  <a16:creationId xmlns:a16="http://schemas.microsoft.com/office/drawing/2014/main" id="{F51CF2A3-CD23-644A-9C8F-F0799C774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4775" y="1262062"/>
              <a:ext cx="50800" cy="1852613"/>
            </a:xfrm>
            <a:custGeom>
              <a:avLst/>
              <a:gdLst>
                <a:gd name="T0" fmla="*/ 32 w 32"/>
                <a:gd name="T1" fmla="*/ 1167 h 1167"/>
                <a:gd name="T2" fmla="*/ 32 w 32"/>
                <a:gd name="T3" fmla="*/ 0 h 1167"/>
                <a:gd name="T4" fmla="*/ 32 w 32"/>
                <a:gd name="T5" fmla="*/ 1161 h 1167"/>
                <a:gd name="T6" fmla="*/ 0 w 32"/>
                <a:gd name="T7" fmla="*/ 1161 h 1167"/>
                <a:gd name="T8" fmla="*/ 32 w 32"/>
                <a:gd name="T9" fmla="*/ 930 h 1167"/>
                <a:gd name="T10" fmla="*/ 0 w 32"/>
                <a:gd name="T11" fmla="*/ 930 h 1167"/>
                <a:gd name="T12" fmla="*/ 32 w 32"/>
                <a:gd name="T13" fmla="*/ 699 h 1167"/>
                <a:gd name="T14" fmla="*/ 0 w 32"/>
                <a:gd name="T15" fmla="*/ 699 h 1167"/>
                <a:gd name="T16" fmla="*/ 32 w 32"/>
                <a:gd name="T17" fmla="*/ 468 h 1167"/>
                <a:gd name="T18" fmla="*/ 0 w 32"/>
                <a:gd name="T19" fmla="*/ 468 h 1167"/>
                <a:gd name="T20" fmla="*/ 32 w 32"/>
                <a:gd name="T21" fmla="*/ 236 h 1167"/>
                <a:gd name="T22" fmla="*/ 0 w 32"/>
                <a:gd name="T23" fmla="*/ 236 h 1167"/>
                <a:gd name="T24" fmla="*/ 32 w 32"/>
                <a:gd name="T25" fmla="*/ 6 h 1167"/>
                <a:gd name="T26" fmla="*/ 0 w 32"/>
                <a:gd name="T27" fmla="*/ 6 h 1167"/>
                <a:gd name="T28" fmla="*/ 32 w 32"/>
                <a:gd name="T29" fmla="*/ 1046 h 1167"/>
                <a:gd name="T30" fmla="*/ 14 w 32"/>
                <a:gd name="T31" fmla="*/ 1046 h 1167"/>
                <a:gd name="T32" fmla="*/ 32 w 32"/>
                <a:gd name="T33" fmla="*/ 814 h 1167"/>
                <a:gd name="T34" fmla="*/ 14 w 32"/>
                <a:gd name="T35" fmla="*/ 814 h 1167"/>
                <a:gd name="T36" fmla="*/ 32 w 32"/>
                <a:gd name="T37" fmla="*/ 583 h 1167"/>
                <a:gd name="T38" fmla="*/ 14 w 32"/>
                <a:gd name="T39" fmla="*/ 583 h 1167"/>
                <a:gd name="T40" fmla="*/ 32 w 32"/>
                <a:gd name="T41" fmla="*/ 352 h 1167"/>
                <a:gd name="T42" fmla="*/ 14 w 32"/>
                <a:gd name="T43" fmla="*/ 352 h 1167"/>
                <a:gd name="T44" fmla="*/ 32 w 32"/>
                <a:gd name="T45" fmla="*/ 121 h 1167"/>
                <a:gd name="T46" fmla="*/ 14 w 32"/>
                <a:gd name="T47" fmla="*/ 121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167">
                  <a:moveTo>
                    <a:pt x="32" y="1167"/>
                  </a:moveTo>
                  <a:lnTo>
                    <a:pt x="32" y="0"/>
                  </a:lnTo>
                  <a:moveTo>
                    <a:pt x="32" y="1161"/>
                  </a:moveTo>
                  <a:lnTo>
                    <a:pt x="0" y="1161"/>
                  </a:lnTo>
                  <a:moveTo>
                    <a:pt x="32" y="930"/>
                  </a:moveTo>
                  <a:lnTo>
                    <a:pt x="0" y="930"/>
                  </a:lnTo>
                  <a:moveTo>
                    <a:pt x="32" y="699"/>
                  </a:moveTo>
                  <a:lnTo>
                    <a:pt x="0" y="699"/>
                  </a:lnTo>
                  <a:moveTo>
                    <a:pt x="32" y="468"/>
                  </a:moveTo>
                  <a:lnTo>
                    <a:pt x="0" y="468"/>
                  </a:lnTo>
                  <a:moveTo>
                    <a:pt x="32" y="236"/>
                  </a:moveTo>
                  <a:lnTo>
                    <a:pt x="0" y="236"/>
                  </a:lnTo>
                  <a:moveTo>
                    <a:pt x="32" y="6"/>
                  </a:moveTo>
                  <a:lnTo>
                    <a:pt x="0" y="6"/>
                  </a:lnTo>
                  <a:moveTo>
                    <a:pt x="32" y="1046"/>
                  </a:moveTo>
                  <a:lnTo>
                    <a:pt x="14" y="1046"/>
                  </a:lnTo>
                  <a:moveTo>
                    <a:pt x="32" y="814"/>
                  </a:moveTo>
                  <a:lnTo>
                    <a:pt x="14" y="814"/>
                  </a:lnTo>
                  <a:moveTo>
                    <a:pt x="32" y="583"/>
                  </a:moveTo>
                  <a:lnTo>
                    <a:pt x="14" y="583"/>
                  </a:lnTo>
                  <a:moveTo>
                    <a:pt x="32" y="352"/>
                  </a:moveTo>
                  <a:lnTo>
                    <a:pt x="14" y="352"/>
                  </a:lnTo>
                  <a:moveTo>
                    <a:pt x="32" y="121"/>
                  </a:moveTo>
                  <a:lnTo>
                    <a:pt x="14" y="121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Rectangle 78">
              <a:extLst>
                <a:ext uri="{FF2B5EF4-FFF2-40B4-BE49-F238E27FC236}">
                  <a16:creationId xmlns:a16="http://schemas.microsoft.com/office/drawing/2014/main" id="{6984291E-CB64-1F43-B6DF-6CD410135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975" y="2514600"/>
              <a:ext cx="612775" cy="333375"/>
            </a:xfrm>
            <a:prstGeom prst="rect">
              <a:avLst/>
            </a:prstGeom>
            <a:solidFill>
              <a:srgbClr val="55A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Rectangle 79">
              <a:extLst>
                <a:ext uri="{FF2B5EF4-FFF2-40B4-BE49-F238E27FC236}">
                  <a16:creationId xmlns:a16="http://schemas.microsoft.com/office/drawing/2014/main" id="{0547DBB4-ED5C-FD41-B01E-B017FEC1E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975" y="2514600"/>
              <a:ext cx="611187" cy="331788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Line 80">
              <a:extLst>
                <a:ext uri="{FF2B5EF4-FFF2-40B4-BE49-F238E27FC236}">
                  <a16:creationId xmlns:a16="http://schemas.microsoft.com/office/drawing/2014/main" id="{02278613-1246-EB41-BE64-48F9E2D091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7975" y="2687637"/>
              <a:ext cx="611187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Line 81">
              <a:extLst>
                <a:ext uri="{FF2B5EF4-FFF2-40B4-BE49-F238E27FC236}">
                  <a16:creationId xmlns:a16="http://schemas.microsoft.com/office/drawing/2014/main" id="{772AA0B0-1CC7-6241-BBF6-06DAC221F4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4363" y="1423987"/>
              <a:ext cx="0" cy="10906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Line 82">
              <a:extLst>
                <a:ext uri="{FF2B5EF4-FFF2-40B4-BE49-F238E27FC236}">
                  <a16:creationId xmlns:a16="http://schemas.microsoft.com/office/drawing/2014/main" id="{DF87C8AE-FDD3-B849-B5AC-EDC290D72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0375" y="1423987"/>
              <a:ext cx="306387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Line 83">
              <a:extLst>
                <a:ext uri="{FF2B5EF4-FFF2-40B4-BE49-F238E27FC236}">
                  <a16:creationId xmlns:a16="http://schemas.microsoft.com/office/drawing/2014/main" id="{13A904D2-AC6B-6644-AD87-AF3C234AE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4363" y="2846387"/>
              <a:ext cx="0" cy="10160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Line 84">
              <a:extLst>
                <a:ext uri="{FF2B5EF4-FFF2-40B4-BE49-F238E27FC236}">
                  <a16:creationId xmlns:a16="http://schemas.microsoft.com/office/drawing/2014/main" id="{D08DB412-4376-C041-B8F8-89F095037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0375" y="2947987"/>
              <a:ext cx="306387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Rectangle 85">
              <a:extLst>
                <a:ext uri="{FF2B5EF4-FFF2-40B4-BE49-F238E27FC236}">
                  <a16:creationId xmlns:a16="http://schemas.microsoft.com/office/drawing/2014/main" id="{5715C742-EB57-7A4C-9035-A61AB4283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2324100"/>
              <a:ext cx="611187" cy="419100"/>
            </a:xfrm>
            <a:prstGeom prst="rect">
              <a:avLst/>
            </a:prstGeom>
            <a:solidFill>
              <a:srgbClr val="A0A0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Rectangle 86">
              <a:extLst>
                <a:ext uri="{FF2B5EF4-FFF2-40B4-BE49-F238E27FC236}">
                  <a16:creationId xmlns:a16="http://schemas.microsoft.com/office/drawing/2014/main" id="{13E9DE42-EC41-8342-9F6D-66BED537D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2324100"/>
              <a:ext cx="609600" cy="417513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Line 87">
              <a:extLst>
                <a:ext uri="{FF2B5EF4-FFF2-40B4-BE49-F238E27FC236}">
                  <a16:creationId xmlns:a16="http://schemas.microsoft.com/office/drawing/2014/main" id="{13C2B852-E41D-7F4A-A7E6-22E8F5471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3963" y="2630487"/>
              <a:ext cx="6096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Line 88">
              <a:extLst>
                <a:ext uri="{FF2B5EF4-FFF2-40B4-BE49-F238E27FC236}">
                  <a16:creationId xmlns:a16="http://schemas.microsoft.com/office/drawing/2014/main" id="{1B5E0174-FB52-0942-A8E9-2C7EF1A523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8763" y="1817687"/>
              <a:ext cx="0" cy="5064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Line 89">
              <a:extLst>
                <a:ext uri="{FF2B5EF4-FFF2-40B4-BE49-F238E27FC236}">
                  <a16:creationId xmlns:a16="http://schemas.microsoft.com/office/drawing/2014/main" id="{B0E9F687-0D5F-9B4D-A52F-E62661917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6363" y="1817687"/>
              <a:ext cx="3048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Line 90">
              <a:extLst>
                <a:ext uri="{FF2B5EF4-FFF2-40B4-BE49-F238E27FC236}">
                  <a16:creationId xmlns:a16="http://schemas.microsoft.com/office/drawing/2014/main" id="{69347F1B-BB37-E94D-89EF-75DDB154F7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8763" y="2741612"/>
              <a:ext cx="0" cy="18415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Line 91">
              <a:extLst>
                <a:ext uri="{FF2B5EF4-FFF2-40B4-BE49-F238E27FC236}">
                  <a16:creationId xmlns:a16="http://schemas.microsoft.com/office/drawing/2014/main" id="{DE5176C8-E93D-3F42-91E5-EE39298C64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6363" y="2925762"/>
              <a:ext cx="3048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Rectangle 92">
              <a:extLst>
                <a:ext uri="{FF2B5EF4-FFF2-40B4-BE49-F238E27FC236}">
                  <a16:creationId xmlns:a16="http://schemas.microsoft.com/office/drawing/2014/main" id="{61F7ABC7-3CD2-114E-B8A7-316161424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950" y="2195512"/>
              <a:ext cx="611187" cy="509588"/>
            </a:xfrm>
            <a:prstGeom prst="rect">
              <a:avLst/>
            </a:prstGeom>
            <a:solidFill>
              <a:srgbClr val="F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Rectangle 93">
              <a:extLst>
                <a:ext uri="{FF2B5EF4-FFF2-40B4-BE49-F238E27FC236}">
                  <a16:creationId xmlns:a16="http://schemas.microsoft.com/office/drawing/2014/main" id="{F71A240F-9566-B44C-B922-14AA380C7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950" y="2195512"/>
              <a:ext cx="609600" cy="508000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Line 94">
              <a:extLst>
                <a:ext uri="{FF2B5EF4-FFF2-40B4-BE49-F238E27FC236}">
                  <a16:creationId xmlns:a16="http://schemas.microsoft.com/office/drawing/2014/main" id="{0A6DD2A7-C9AE-DE4F-A0B8-A04467BF0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9950" y="2405062"/>
              <a:ext cx="6096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Line 95">
              <a:extLst>
                <a:ext uri="{FF2B5EF4-FFF2-40B4-BE49-F238E27FC236}">
                  <a16:creationId xmlns:a16="http://schemas.microsoft.com/office/drawing/2014/main" id="{696B8E1E-BE73-AE4A-AD68-E26182E61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4750" y="1636712"/>
              <a:ext cx="0" cy="55880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Line 96">
              <a:extLst>
                <a:ext uri="{FF2B5EF4-FFF2-40B4-BE49-F238E27FC236}">
                  <a16:creationId xmlns:a16="http://schemas.microsoft.com/office/drawing/2014/main" id="{60C17C27-F344-D24C-92D3-21B99B1A0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2350" y="1636712"/>
              <a:ext cx="3048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Line 97">
              <a:extLst>
                <a:ext uri="{FF2B5EF4-FFF2-40B4-BE49-F238E27FC236}">
                  <a16:creationId xmlns:a16="http://schemas.microsoft.com/office/drawing/2014/main" id="{02EA1F76-5415-0347-B0AB-AB6B80EF6B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4750" y="2703512"/>
              <a:ext cx="0" cy="29210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Line 98">
              <a:extLst>
                <a:ext uri="{FF2B5EF4-FFF2-40B4-BE49-F238E27FC236}">
                  <a16:creationId xmlns:a16="http://schemas.microsoft.com/office/drawing/2014/main" id="{299CA98E-826B-B740-9E7E-DBBF19793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2350" y="2995612"/>
              <a:ext cx="3048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127">
              <a:extLst>
                <a:ext uri="{FF2B5EF4-FFF2-40B4-BE49-F238E27FC236}">
                  <a16:creationId xmlns:a16="http://schemas.microsoft.com/office/drawing/2014/main" id="{272D1DC1-7F7B-D14B-BD02-87380760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25" y="1206500"/>
              <a:ext cx="1830387" cy="71438"/>
            </a:xfrm>
            <a:custGeom>
              <a:avLst/>
              <a:gdLst>
                <a:gd name="T0" fmla="*/ 0 w 1153"/>
                <a:gd name="T1" fmla="*/ 45 h 45"/>
                <a:gd name="T2" fmla="*/ 0 w 1153"/>
                <a:gd name="T3" fmla="*/ 0 h 45"/>
                <a:gd name="T4" fmla="*/ 1153 w 1153"/>
                <a:gd name="T5" fmla="*/ 0 h 45"/>
                <a:gd name="T6" fmla="*/ 1153 w 115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3" h="45">
                  <a:moveTo>
                    <a:pt x="0" y="45"/>
                  </a:moveTo>
                  <a:lnTo>
                    <a:pt x="0" y="0"/>
                  </a:lnTo>
                  <a:lnTo>
                    <a:pt x="1153" y="0"/>
                  </a:lnTo>
                  <a:lnTo>
                    <a:pt x="1153" y="45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Rectangle 11">
              <a:extLst>
                <a:ext uri="{FF2B5EF4-FFF2-40B4-BE49-F238E27FC236}">
                  <a16:creationId xmlns:a16="http://schemas.microsoft.com/office/drawing/2014/main" id="{D3F6630A-F00E-AD4E-B570-6CF7C4F46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3416" y="3184095"/>
              <a:ext cx="64440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 algn="ctr" defTabSz="914400"/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CMED(</a:t>
              </a:r>
              <a:r>
                <a:rPr lang="en-US" altLang="ja-JP" sz="1200" b="1">
                  <a:ea typeface="Yu Gothic Medium" panose="020B0500000000000000" pitchFamily="50" charset="-128"/>
                </a:rPr>
                <a:t>−</a:t>
              </a: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3" name="Rectangle 13">
              <a:extLst>
                <a:ext uri="{FF2B5EF4-FFF2-40B4-BE49-F238E27FC236}">
                  <a16:creationId xmlns:a16="http://schemas.microsoft.com/office/drawing/2014/main" id="{E173F140-CA63-B542-BB1A-C599BCF6D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139" y="3184095"/>
              <a:ext cx="7315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Mild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4" name="Rectangle 15">
              <a:extLst>
                <a:ext uri="{FF2B5EF4-FFF2-40B4-BE49-F238E27FC236}">
                  <a16:creationId xmlns:a16="http://schemas.microsoft.com/office/drawing/2014/main" id="{31D23B85-AFAB-2743-94B3-150B3141B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4602" y="3184095"/>
              <a:ext cx="10058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Severe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5" name="Rectangle 103">
              <a:extLst>
                <a:ext uri="{FF2B5EF4-FFF2-40B4-BE49-F238E27FC236}">
                  <a16:creationId xmlns:a16="http://schemas.microsoft.com/office/drawing/2014/main" id="{3828B8B9-6122-F746-9951-9F65FF1987E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72602" y="3432470"/>
              <a:ext cx="125924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CMED(+)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cxnSp>
          <p:nvCxnSpPr>
            <p:cNvPr id="716" name="直線コネクタ 616">
              <a:extLst>
                <a:ext uri="{FF2B5EF4-FFF2-40B4-BE49-F238E27FC236}">
                  <a16:creationId xmlns:a16="http://schemas.microsoft.com/office/drawing/2014/main" id="{894F577F-7B5A-B24C-B95D-D5141A5372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5119" y="3419791"/>
              <a:ext cx="1554480" cy="1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" name="テキスト ボックス 436">
              <a:extLst>
                <a:ext uri="{FF2B5EF4-FFF2-40B4-BE49-F238E27FC236}">
                  <a16:creationId xmlns:a16="http://schemas.microsoft.com/office/drawing/2014/main" id="{257F36A1-555B-EC47-8139-40A2106C22BE}"/>
                </a:ext>
              </a:extLst>
            </p:cNvPr>
            <p:cNvSpPr txBox="1"/>
            <p:nvPr/>
          </p:nvSpPr>
          <p:spPr>
            <a:xfrm flipV="1">
              <a:off x="3406260" y="976994"/>
              <a:ext cx="369332" cy="2416687"/>
            </a:xfrm>
            <a:prstGeom prst="rect">
              <a:avLst/>
            </a:prstGeom>
            <a:noFill/>
          </p:spPr>
          <p:txBody>
            <a:bodyPr vert="vert" wrap="none" rtlCol="0" anchor="ctr">
              <a:spAutoFit/>
            </a:bodyPr>
            <a:lstStyle/>
            <a:p>
              <a:pPr algn="ctr"/>
              <a:r>
                <a:rPr kumimoji="1" lang="en-US" altLang="ja-JP" sz="1200" b="1">
                  <a:latin typeface="Arial" panose="020B0604020202020204" pitchFamily="34" charset="0"/>
                  <a:cs typeface="Arial" panose="020B0604020202020204" pitchFamily="34" charset="0"/>
                </a:rPr>
                <a:t>Plaque volume index (mm</a:t>
              </a:r>
              <a:r>
                <a:rPr kumimoji="1" lang="en-US" altLang="ja-JP" sz="12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1200" b="1">
                  <a:latin typeface="Arial" panose="020B0604020202020204" pitchFamily="34" charset="0"/>
                  <a:cs typeface="Arial" panose="020B0604020202020204" pitchFamily="34" charset="0"/>
                </a:rPr>
                <a:t>/mm)</a:t>
              </a:r>
              <a:endParaRPr kumimoji="1" lang="ja-JP" alt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8" name="Rectangle 195">
              <a:extLst>
                <a:ext uri="{FF2B5EF4-FFF2-40B4-BE49-F238E27FC236}">
                  <a16:creationId xmlns:a16="http://schemas.microsoft.com/office/drawing/2014/main" id="{0DF6D6AC-FE88-D349-8667-A6D155C42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015" y="1029600"/>
              <a:ext cx="6563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P </a:t>
              </a:r>
              <a:r>
                <a:rPr lang="en-US" altLang="ja-JP" sz="1200" b="1">
                  <a:solidFill>
                    <a:srgbClr val="000000"/>
                  </a:solidFill>
                  <a:cs typeface="Arial" panose="020B0604020202020204" pitchFamily="34" charset="0"/>
                </a:rPr>
                <a:t>= </a:t>
              </a:r>
              <a:r>
                <a:rPr kumimoji="0" lang="ja-JP" altLang="ja-JP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0.00</a:t>
              </a:r>
              <a:r>
                <a:rPr lang="en-US" altLang="ja-JP" sz="1200" b="1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756" name="TextBox 755">
            <a:extLst>
              <a:ext uri="{FF2B5EF4-FFF2-40B4-BE49-F238E27FC236}">
                <a16:creationId xmlns:a16="http://schemas.microsoft.com/office/drawing/2014/main" id="{006D77BD-DB45-0F41-8A52-5FA5FEB47194}"/>
              </a:ext>
            </a:extLst>
          </p:cNvPr>
          <p:cNvSpPr txBox="1"/>
          <p:nvPr/>
        </p:nvSpPr>
        <p:spPr>
          <a:xfrm>
            <a:off x="5725142" y="560717"/>
            <a:ext cx="6460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>
                <a:latin typeface="Arial" panose="020B0604020202020204" pitchFamily="34" charset="0"/>
                <a:cs typeface="Arial" panose="020B0604020202020204" pitchFamily="34" charset="0"/>
              </a:rPr>
              <a:t>Association of coronary microvascular endothelial function with plaque burden and plaque volume.</a:t>
            </a:r>
          </a:p>
          <a:p>
            <a:endParaRPr lang="en-US" sz="1400"/>
          </a:p>
        </p:txBody>
      </p:sp>
      <p:grpSp>
        <p:nvGrpSpPr>
          <p:cNvPr id="1174" name="グループ化 3">
            <a:extLst>
              <a:ext uri="{FF2B5EF4-FFF2-40B4-BE49-F238E27FC236}">
                <a16:creationId xmlns:a16="http://schemas.microsoft.com/office/drawing/2014/main" id="{73347E0A-9FAD-F242-BFC7-1011411A61B5}"/>
              </a:ext>
            </a:extLst>
          </p:cNvPr>
          <p:cNvGrpSpPr/>
          <p:nvPr/>
        </p:nvGrpSpPr>
        <p:grpSpPr>
          <a:xfrm>
            <a:off x="6402228" y="4210746"/>
            <a:ext cx="3314262" cy="2617470"/>
            <a:chOff x="-40144" y="3492759"/>
            <a:chExt cx="3431183" cy="2622461"/>
          </a:xfrm>
        </p:grpSpPr>
        <p:sp>
          <p:nvSpPr>
            <p:cNvPr id="1175" name="Rectangle 5">
              <a:extLst>
                <a:ext uri="{FF2B5EF4-FFF2-40B4-BE49-F238E27FC236}">
                  <a16:creationId xmlns:a16="http://schemas.microsoft.com/office/drawing/2014/main" id="{29B687BA-95D4-694C-B787-6072A3FC6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486" y="5463104"/>
              <a:ext cx="611187" cy="152400"/>
            </a:xfrm>
            <a:prstGeom prst="rect">
              <a:avLst/>
            </a:prstGeom>
            <a:solidFill>
              <a:srgbClr val="55A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6" name="Freeform 6">
              <a:extLst>
                <a:ext uri="{FF2B5EF4-FFF2-40B4-BE49-F238E27FC236}">
                  <a16:creationId xmlns:a16="http://schemas.microsoft.com/office/drawing/2014/main" id="{195A6ADF-C649-E34C-8279-1E14D0B61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486" y="5463104"/>
              <a:ext cx="609600" cy="150813"/>
            </a:xfrm>
            <a:custGeom>
              <a:avLst/>
              <a:gdLst>
                <a:gd name="T0" fmla="*/ 0 w 384"/>
                <a:gd name="T1" fmla="*/ 95 h 95"/>
                <a:gd name="T2" fmla="*/ 0 w 384"/>
                <a:gd name="T3" fmla="*/ 0 h 95"/>
                <a:gd name="T4" fmla="*/ 0 w 384"/>
                <a:gd name="T5" fmla="*/ 0 h 95"/>
                <a:gd name="T6" fmla="*/ 384 w 384"/>
                <a:gd name="T7" fmla="*/ 0 h 95"/>
                <a:gd name="T8" fmla="*/ 384 w 384"/>
                <a:gd name="T9" fmla="*/ 0 h 95"/>
                <a:gd name="T10" fmla="*/ 384 w 384"/>
                <a:gd name="T1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4" h="95">
                  <a:moveTo>
                    <a:pt x="0" y="9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95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" name="Rectangle 7">
              <a:extLst>
                <a:ext uri="{FF2B5EF4-FFF2-40B4-BE49-F238E27FC236}">
                  <a16:creationId xmlns:a16="http://schemas.microsoft.com/office/drawing/2014/main" id="{3A4077FC-1BC7-8143-BA2A-2DCF02620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474" y="5358329"/>
              <a:ext cx="609600" cy="255588"/>
            </a:xfrm>
            <a:prstGeom prst="rect">
              <a:avLst/>
            </a:prstGeom>
            <a:solidFill>
              <a:srgbClr val="A0A0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" name="Freeform 8">
              <a:extLst>
                <a:ext uri="{FF2B5EF4-FFF2-40B4-BE49-F238E27FC236}">
                  <a16:creationId xmlns:a16="http://schemas.microsoft.com/office/drawing/2014/main" id="{6A5ADEF2-B2F3-0A4B-88F8-72738D413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4474" y="5358329"/>
              <a:ext cx="609600" cy="255588"/>
            </a:xfrm>
            <a:custGeom>
              <a:avLst/>
              <a:gdLst>
                <a:gd name="T0" fmla="*/ 0 w 384"/>
                <a:gd name="T1" fmla="*/ 161 h 161"/>
                <a:gd name="T2" fmla="*/ 0 w 384"/>
                <a:gd name="T3" fmla="*/ 0 h 161"/>
                <a:gd name="T4" fmla="*/ 0 w 384"/>
                <a:gd name="T5" fmla="*/ 0 h 161"/>
                <a:gd name="T6" fmla="*/ 384 w 384"/>
                <a:gd name="T7" fmla="*/ 0 h 161"/>
                <a:gd name="T8" fmla="*/ 384 w 384"/>
                <a:gd name="T9" fmla="*/ 0 h 161"/>
                <a:gd name="T10" fmla="*/ 384 w 384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4" h="161">
                  <a:moveTo>
                    <a:pt x="0" y="16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161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9" name="Rectangle 9">
              <a:extLst>
                <a:ext uri="{FF2B5EF4-FFF2-40B4-BE49-F238E27FC236}">
                  <a16:creationId xmlns:a16="http://schemas.microsoft.com/office/drawing/2014/main" id="{C463DE59-A1CC-874D-AB67-CA2AFCA07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0461" y="4945579"/>
              <a:ext cx="611187" cy="669925"/>
            </a:xfrm>
            <a:prstGeom prst="rect">
              <a:avLst/>
            </a:prstGeom>
            <a:solidFill>
              <a:srgbClr val="F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0" name="Freeform 10">
              <a:extLst>
                <a:ext uri="{FF2B5EF4-FFF2-40B4-BE49-F238E27FC236}">
                  <a16:creationId xmlns:a16="http://schemas.microsoft.com/office/drawing/2014/main" id="{6B25DD7C-FAD1-F249-84C3-0E4B213D4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461" y="4945579"/>
              <a:ext cx="611187" cy="668338"/>
            </a:xfrm>
            <a:custGeom>
              <a:avLst/>
              <a:gdLst>
                <a:gd name="T0" fmla="*/ 0 w 385"/>
                <a:gd name="T1" fmla="*/ 421 h 421"/>
                <a:gd name="T2" fmla="*/ 0 w 385"/>
                <a:gd name="T3" fmla="*/ 0 h 421"/>
                <a:gd name="T4" fmla="*/ 0 w 385"/>
                <a:gd name="T5" fmla="*/ 0 h 421"/>
                <a:gd name="T6" fmla="*/ 385 w 385"/>
                <a:gd name="T7" fmla="*/ 0 h 421"/>
                <a:gd name="T8" fmla="*/ 385 w 385"/>
                <a:gd name="T9" fmla="*/ 0 h 421"/>
                <a:gd name="T10" fmla="*/ 385 w 385"/>
                <a:gd name="T11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" h="421">
                  <a:moveTo>
                    <a:pt x="0" y="42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421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1" name="Rectangle 11">
              <a:extLst>
                <a:ext uri="{FF2B5EF4-FFF2-40B4-BE49-F238E27FC236}">
                  <a16:creationId xmlns:a16="http://schemas.microsoft.com/office/drawing/2014/main" id="{3E05E7B1-9D1E-5445-978A-C4049D1BB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013" y="5682179"/>
              <a:ext cx="64440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 algn="ctr" defTabSz="914400"/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CMED(</a:t>
              </a:r>
              <a:r>
                <a:rPr lang="en-US" altLang="ja-JP" sz="1200" b="1">
                  <a:ea typeface="Yu Gothic Medium" panose="020B0500000000000000" pitchFamily="50" charset="-128"/>
                </a:rPr>
                <a:t>−</a:t>
              </a: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2" name="Rectangle 13">
              <a:extLst>
                <a:ext uri="{FF2B5EF4-FFF2-40B4-BE49-F238E27FC236}">
                  <a16:creationId xmlns:a16="http://schemas.microsoft.com/office/drawing/2014/main" id="{57FA0D9B-ED72-CE48-962C-06DAEEA04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736" y="5682179"/>
              <a:ext cx="7315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Mild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3" name="Rectangle 15">
              <a:extLst>
                <a:ext uri="{FF2B5EF4-FFF2-40B4-BE49-F238E27FC236}">
                  <a16:creationId xmlns:a16="http://schemas.microsoft.com/office/drawing/2014/main" id="{DB03326C-6F99-B84C-B7F1-64AC6192C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199" y="5682179"/>
              <a:ext cx="10058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Severe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4" name="Freeform 17">
              <a:extLst>
                <a:ext uri="{FF2B5EF4-FFF2-40B4-BE49-F238E27FC236}">
                  <a16:creationId xmlns:a16="http://schemas.microsoft.com/office/drawing/2014/main" id="{1BCC01E2-A60E-9349-AFBA-C737996FE1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561" y="5613917"/>
              <a:ext cx="2765425" cy="52388"/>
            </a:xfrm>
            <a:custGeom>
              <a:avLst/>
              <a:gdLst>
                <a:gd name="T0" fmla="*/ 0 w 1742"/>
                <a:gd name="T1" fmla="*/ 0 h 33"/>
                <a:gd name="T2" fmla="*/ 1742 w 1742"/>
                <a:gd name="T3" fmla="*/ 0 h 33"/>
                <a:gd name="T4" fmla="*/ 294 w 1742"/>
                <a:gd name="T5" fmla="*/ 33 h 33"/>
                <a:gd name="T6" fmla="*/ 294 w 1742"/>
                <a:gd name="T7" fmla="*/ 0 h 33"/>
                <a:gd name="T8" fmla="*/ 871 w 1742"/>
                <a:gd name="T9" fmla="*/ 33 h 33"/>
                <a:gd name="T10" fmla="*/ 871 w 1742"/>
                <a:gd name="T11" fmla="*/ 0 h 33"/>
                <a:gd name="T12" fmla="*/ 1448 w 1742"/>
                <a:gd name="T13" fmla="*/ 33 h 33"/>
                <a:gd name="T14" fmla="*/ 1448 w 1742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2" h="33">
                  <a:moveTo>
                    <a:pt x="0" y="0"/>
                  </a:moveTo>
                  <a:lnTo>
                    <a:pt x="1742" y="0"/>
                  </a:lnTo>
                  <a:moveTo>
                    <a:pt x="294" y="33"/>
                  </a:moveTo>
                  <a:lnTo>
                    <a:pt x="294" y="0"/>
                  </a:lnTo>
                  <a:moveTo>
                    <a:pt x="871" y="33"/>
                  </a:moveTo>
                  <a:lnTo>
                    <a:pt x="871" y="0"/>
                  </a:lnTo>
                  <a:moveTo>
                    <a:pt x="1448" y="33"/>
                  </a:moveTo>
                  <a:lnTo>
                    <a:pt x="1448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5" name="Rectangle 18">
              <a:extLst>
                <a:ext uri="{FF2B5EF4-FFF2-40B4-BE49-F238E27FC236}">
                  <a16:creationId xmlns:a16="http://schemas.microsoft.com/office/drawing/2014/main" id="{BB7C6069-1B6D-A140-8F48-EDD888B00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24" y="5520254"/>
              <a:ext cx="161925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6" name="Rectangle 19">
              <a:extLst>
                <a:ext uri="{FF2B5EF4-FFF2-40B4-BE49-F238E27FC236}">
                  <a16:creationId xmlns:a16="http://schemas.microsoft.com/office/drawing/2014/main" id="{A4C35DC9-14A0-BC46-AA1F-F9867243B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11" y="5156717"/>
              <a:ext cx="247650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7" name="Rectangle 20">
              <a:extLst>
                <a:ext uri="{FF2B5EF4-FFF2-40B4-BE49-F238E27FC236}">
                  <a16:creationId xmlns:a16="http://schemas.microsoft.com/office/drawing/2014/main" id="{6BD48017-F762-C14D-8033-6CF786F43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11" y="4783654"/>
              <a:ext cx="247650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8" name="Rectangle 21">
              <a:extLst>
                <a:ext uri="{FF2B5EF4-FFF2-40B4-BE49-F238E27FC236}">
                  <a16:creationId xmlns:a16="http://schemas.microsoft.com/office/drawing/2014/main" id="{F3A6A18E-69FE-A742-8838-E743BBED3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11" y="4418529"/>
              <a:ext cx="247650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9" name="Rectangle 22">
              <a:extLst>
                <a:ext uri="{FF2B5EF4-FFF2-40B4-BE49-F238E27FC236}">
                  <a16:creationId xmlns:a16="http://schemas.microsoft.com/office/drawing/2014/main" id="{46C2439C-759D-C84B-92AA-A6B2D1BE3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11" y="4054992"/>
              <a:ext cx="247650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0" name="Rectangle 23">
              <a:extLst>
                <a:ext uri="{FF2B5EF4-FFF2-40B4-BE49-F238E27FC236}">
                  <a16:creationId xmlns:a16="http://schemas.microsoft.com/office/drawing/2014/main" id="{366F9681-2FC9-F54A-A3E4-2C256176F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86" y="3681929"/>
              <a:ext cx="333375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1" name="Freeform 24">
              <a:extLst>
                <a:ext uri="{FF2B5EF4-FFF2-40B4-BE49-F238E27FC236}">
                  <a16:creationId xmlns:a16="http://schemas.microsoft.com/office/drawing/2014/main" id="{79CEE191-A516-C74A-BF4B-C900C733D4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699" y="3766067"/>
              <a:ext cx="50800" cy="1857375"/>
            </a:xfrm>
            <a:custGeom>
              <a:avLst/>
              <a:gdLst>
                <a:gd name="T0" fmla="*/ 32 w 32"/>
                <a:gd name="T1" fmla="*/ 1170 h 1170"/>
                <a:gd name="T2" fmla="*/ 32 w 32"/>
                <a:gd name="T3" fmla="*/ 0 h 1170"/>
                <a:gd name="T4" fmla="*/ 32 w 32"/>
                <a:gd name="T5" fmla="*/ 1164 h 1170"/>
                <a:gd name="T6" fmla="*/ 0 w 32"/>
                <a:gd name="T7" fmla="*/ 1164 h 1170"/>
                <a:gd name="T8" fmla="*/ 32 w 32"/>
                <a:gd name="T9" fmla="*/ 933 h 1170"/>
                <a:gd name="T10" fmla="*/ 0 w 32"/>
                <a:gd name="T11" fmla="*/ 933 h 1170"/>
                <a:gd name="T12" fmla="*/ 32 w 32"/>
                <a:gd name="T13" fmla="*/ 701 h 1170"/>
                <a:gd name="T14" fmla="*/ 0 w 32"/>
                <a:gd name="T15" fmla="*/ 701 h 1170"/>
                <a:gd name="T16" fmla="*/ 32 w 32"/>
                <a:gd name="T17" fmla="*/ 469 h 1170"/>
                <a:gd name="T18" fmla="*/ 0 w 32"/>
                <a:gd name="T19" fmla="*/ 469 h 1170"/>
                <a:gd name="T20" fmla="*/ 32 w 32"/>
                <a:gd name="T21" fmla="*/ 238 h 1170"/>
                <a:gd name="T22" fmla="*/ 0 w 32"/>
                <a:gd name="T23" fmla="*/ 238 h 1170"/>
                <a:gd name="T24" fmla="*/ 32 w 32"/>
                <a:gd name="T25" fmla="*/ 6 h 1170"/>
                <a:gd name="T26" fmla="*/ 0 w 32"/>
                <a:gd name="T27" fmla="*/ 6 h 1170"/>
                <a:gd name="T28" fmla="*/ 32 w 32"/>
                <a:gd name="T29" fmla="*/ 1048 h 1170"/>
                <a:gd name="T30" fmla="*/ 14 w 32"/>
                <a:gd name="T31" fmla="*/ 1048 h 1170"/>
                <a:gd name="T32" fmla="*/ 32 w 32"/>
                <a:gd name="T33" fmla="*/ 816 h 1170"/>
                <a:gd name="T34" fmla="*/ 14 w 32"/>
                <a:gd name="T35" fmla="*/ 816 h 1170"/>
                <a:gd name="T36" fmla="*/ 32 w 32"/>
                <a:gd name="T37" fmla="*/ 585 h 1170"/>
                <a:gd name="T38" fmla="*/ 14 w 32"/>
                <a:gd name="T39" fmla="*/ 585 h 1170"/>
                <a:gd name="T40" fmla="*/ 32 w 32"/>
                <a:gd name="T41" fmla="*/ 354 h 1170"/>
                <a:gd name="T42" fmla="*/ 14 w 32"/>
                <a:gd name="T43" fmla="*/ 354 h 1170"/>
                <a:gd name="T44" fmla="*/ 32 w 32"/>
                <a:gd name="T45" fmla="*/ 122 h 1170"/>
                <a:gd name="T46" fmla="*/ 14 w 32"/>
                <a:gd name="T47" fmla="*/ 122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170">
                  <a:moveTo>
                    <a:pt x="32" y="1170"/>
                  </a:moveTo>
                  <a:lnTo>
                    <a:pt x="32" y="0"/>
                  </a:lnTo>
                  <a:moveTo>
                    <a:pt x="32" y="1164"/>
                  </a:moveTo>
                  <a:lnTo>
                    <a:pt x="0" y="1164"/>
                  </a:lnTo>
                  <a:moveTo>
                    <a:pt x="32" y="933"/>
                  </a:moveTo>
                  <a:lnTo>
                    <a:pt x="0" y="933"/>
                  </a:lnTo>
                  <a:moveTo>
                    <a:pt x="32" y="701"/>
                  </a:moveTo>
                  <a:lnTo>
                    <a:pt x="0" y="701"/>
                  </a:lnTo>
                  <a:moveTo>
                    <a:pt x="32" y="469"/>
                  </a:moveTo>
                  <a:lnTo>
                    <a:pt x="0" y="469"/>
                  </a:lnTo>
                  <a:moveTo>
                    <a:pt x="32" y="238"/>
                  </a:moveTo>
                  <a:lnTo>
                    <a:pt x="0" y="238"/>
                  </a:lnTo>
                  <a:moveTo>
                    <a:pt x="32" y="6"/>
                  </a:moveTo>
                  <a:lnTo>
                    <a:pt x="0" y="6"/>
                  </a:lnTo>
                  <a:moveTo>
                    <a:pt x="32" y="1048"/>
                  </a:moveTo>
                  <a:lnTo>
                    <a:pt x="14" y="1048"/>
                  </a:lnTo>
                  <a:moveTo>
                    <a:pt x="32" y="816"/>
                  </a:moveTo>
                  <a:lnTo>
                    <a:pt x="14" y="816"/>
                  </a:lnTo>
                  <a:moveTo>
                    <a:pt x="32" y="585"/>
                  </a:moveTo>
                  <a:lnTo>
                    <a:pt x="14" y="585"/>
                  </a:lnTo>
                  <a:moveTo>
                    <a:pt x="32" y="354"/>
                  </a:moveTo>
                  <a:lnTo>
                    <a:pt x="14" y="354"/>
                  </a:lnTo>
                  <a:moveTo>
                    <a:pt x="32" y="122"/>
                  </a:moveTo>
                  <a:lnTo>
                    <a:pt x="14" y="122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2" name="Freeform 46">
              <a:extLst>
                <a:ext uri="{FF2B5EF4-FFF2-40B4-BE49-F238E27FC236}">
                  <a16:creationId xmlns:a16="http://schemas.microsoft.com/office/drawing/2014/main" id="{5DA18D0C-3A42-B74F-BA32-2D0DC3F5F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699" y="4175642"/>
              <a:ext cx="1833562" cy="111125"/>
            </a:xfrm>
            <a:custGeom>
              <a:avLst/>
              <a:gdLst>
                <a:gd name="T0" fmla="*/ 0 w 1155"/>
                <a:gd name="T1" fmla="*/ 70 h 70"/>
                <a:gd name="T2" fmla="*/ 0 w 1155"/>
                <a:gd name="T3" fmla="*/ 0 h 70"/>
                <a:gd name="T4" fmla="*/ 1155 w 1155"/>
                <a:gd name="T5" fmla="*/ 0 h 70"/>
                <a:gd name="T6" fmla="*/ 1155 w 1155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70">
                  <a:moveTo>
                    <a:pt x="0" y="70"/>
                  </a:moveTo>
                  <a:lnTo>
                    <a:pt x="0" y="0"/>
                  </a:lnTo>
                  <a:lnTo>
                    <a:pt x="1155" y="0"/>
                  </a:lnTo>
                  <a:lnTo>
                    <a:pt x="1155" y="7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3" name="Freeform 49">
              <a:extLst>
                <a:ext uri="{FF2B5EF4-FFF2-40B4-BE49-F238E27FC236}">
                  <a16:creationId xmlns:a16="http://schemas.microsoft.com/office/drawing/2014/main" id="{513357F9-51EA-7247-9D20-83FDE44B2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861" y="4599504"/>
              <a:ext cx="915987" cy="73025"/>
            </a:xfrm>
            <a:custGeom>
              <a:avLst/>
              <a:gdLst>
                <a:gd name="T0" fmla="*/ 0 w 577"/>
                <a:gd name="T1" fmla="*/ 46 h 46"/>
                <a:gd name="T2" fmla="*/ 0 w 577"/>
                <a:gd name="T3" fmla="*/ 0 h 46"/>
                <a:gd name="T4" fmla="*/ 577 w 577"/>
                <a:gd name="T5" fmla="*/ 0 h 46"/>
                <a:gd name="T6" fmla="*/ 577 w 577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7" h="46">
                  <a:moveTo>
                    <a:pt x="0" y="46"/>
                  </a:moveTo>
                  <a:lnTo>
                    <a:pt x="0" y="0"/>
                  </a:lnTo>
                  <a:lnTo>
                    <a:pt x="577" y="0"/>
                  </a:lnTo>
                  <a:lnTo>
                    <a:pt x="577" y="46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4" name="テキスト ボックス 436">
              <a:extLst>
                <a:ext uri="{FF2B5EF4-FFF2-40B4-BE49-F238E27FC236}">
                  <a16:creationId xmlns:a16="http://schemas.microsoft.com/office/drawing/2014/main" id="{A6B7FE52-5787-594D-A70C-3E3E0802FFC9}"/>
                </a:ext>
              </a:extLst>
            </p:cNvPr>
            <p:cNvSpPr txBox="1"/>
            <p:nvPr/>
          </p:nvSpPr>
          <p:spPr>
            <a:xfrm flipV="1">
              <a:off x="-40144" y="3777814"/>
              <a:ext cx="369332" cy="1780552"/>
            </a:xfrm>
            <a:prstGeom prst="rect">
              <a:avLst/>
            </a:prstGeom>
            <a:noFill/>
          </p:spPr>
          <p:txBody>
            <a:bodyPr vert="vert" wrap="none" rtlCol="0" anchor="ctr">
              <a:spAutoFit/>
            </a:bodyPr>
            <a:lstStyle/>
            <a:p>
              <a:pPr algn="ctr"/>
              <a:r>
                <a:rPr kumimoji="1" lang="en-US" altLang="ja-JP" sz="1200" b="1">
                  <a:latin typeface="Arial" panose="020B0604020202020204" pitchFamily="34" charset="0"/>
                  <a:cs typeface="Arial" panose="020B0604020202020204" pitchFamily="34" charset="0"/>
                </a:rPr>
                <a:t>Frequency of TCFA (%)</a:t>
              </a:r>
              <a:endParaRPr kumimoji="1" lang="ja-JP" alt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5" name="Rectangle 195">
              <a:extLst>
                <a:ext uri="{FF2B5EF4-FFF2-40B4-BE49-F238E27FC236}">
                  <a16:creationId xmlns:a16="http://schemas.microsoft.com/office/drawing/2014/main" id="{208730F3-4241-2C47-87C8-27F45B536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526" y="3998163"/>
              <a:ext cx="74129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P </a:t>
              </a:r>
              <a:r>
                <a:rPr lang="en-US" altLang="ja-JP" sz="1200" b="1">
                  <a:solidFill>
                    <a:srgbClr val="000000"/>
                  </a:solidFill>
                  <a:cs typeface="Arial" panose="020B0604020202020204" pitchFamily="34" charset="0"/>
                </a:rPr>
                <a:t>= </a:t>
              </a:r>
              <a:r>
                <a:rPr kumimoji="0" lang="ja-JP" altLang="ja-JP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0.00</a:t>
              </a:r>
              <a:r>
                <a:rPr lang="en-US" altLang="ja-JP" sz="1200" b="1">
                  <a:solidFill>
                    <a:srgbClr val="000000"/>
                  </a:solidFill>
                  <a:cs typeface="Arial" panose="020B0604020202020204" pitchFamily="34" charset="0"/>
                </a:rPr>
                <a:t>12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196" name="Rectangle 195">
              <a:extLst>
                <a:ext uri="{FF2B5EF4-FFF2-40B4-BE49-F238E27FC236}">
                  <a16:creationId xmlns:a16="http://schemas.microsoft.com/office/drawing/2014/main" id="{48180599-78A3-B442-A9CD-CA438EBAF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807" y="4423552"/>
              <a:ext cx="74129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P </a:t>
              </a:r>
              <a:r>
                <a:rPr lang="en-US" altLang="ja-JP" sz="1200" b="1">
                  <a:solidFill>
                    <a:srgbClr val="000000"/>
                  </a:solidFill>
                  <a:cs typeface="Arial" panose="020B0604020202020204" pitchFamily="34" charset="0"/>
                </a:rPr>
                <a:t>= </a:t>
              </a:r>
              <a:r>
                <a:rPr kumimoji="0" lang="en-US" altLang="ja-JP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0.0486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197" name="Rectangle 103">
              <a:extLst>
                <a:ext uri="{FF2B5EF4-FFF2-40B4-BE49-F238E27FC236}">
                  <a16:creationId xmlns:a16="http://schemas.microsoft.com/office/drawing/2014/main" id="{54A7EC31-A7F0-A041-9EA0-9686625D1D3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803199" y="5930554"/>
              <a:ext cx="125924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CMED(+)</a:t>
              </a:r>
              <a:endPara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cxnSp>
          <p:nvCxnSpPr>
            <p:cNvPr id="1198" name="直線コネクタ 616">
              <a:extLst>
                <a:ext uri="{FF2B5EF4-FFF2-40B4-BE49-F238E27FC236}">
                  <a16:creationId xmlns:a16="http://schemas.microsoft.com/office/drawing/2014/main" id="{0DE93F02-54D2-FF4A-9E37-9945B053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716" y="5917875"/>
              <a:ext cx="1554480" cy="1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9" name="テキスト ボックス 726">
              <a:extLst>
                <a:ext uri="{FF2B5EF4-FFF2-40B4-BE49-F238E27FC236}">
                  <a16:creationId xmlns:a16="http://schemas.microsoft.com/office/drawing/2014/main" id="{9CC2C356-E05F-DC4D-8F85-28E8EA6603BB}"/>
                </a:ext>
              </a:extLst>
            </p:cNvPr>
            <p:cNvSpPr txBox="1"/>
            <p:nvPr/>
          </p:nvSpPr>
          <p:spPr>
            <a:xfrm>
              <a:off x="433332" y="3492759"/>
              <a:ext cx="34662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200" b="1"/>
                <a:t>C</a:t>
              </a:r>
              <a:endParaRPr kumimoji="1" lang="ja-JP" altLang="en-US" sz="1200" b="1"/>
            </a:p>
          </p:txBody>
        </p:sp>
      </p:grpSp>
      <p:sp>
        <p:nvSpPr>
          <p:cNvPr id="1200" name="Rectangle 1199">
            <a:extLst>
              <a:ext uri="{FF2B5EF4-FFF2-40B4-BE49-F238E27FC236}">
                <a16:creationId xmlns:a16="http://schemas.microsoft.com/office/drawing/2014/main" id="{F8E9BAFB-00F8-0C48-A80B-23DCEEE21820}"/>
              </a:ext>
            </a:extLst>
          </p:cNvPr>
          <p:cNvSpPr/>
          <p:nvPr/>
        </p:nvSpPr>
        <p:spPr>
          <a:xfrm>
            <a:off x="5741659" y="3510133"/>
            <a:ext cx="60928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b="1">
                <a:latin typeface="Arial" panose="020B0604020202020204" pitchFamily="34" charset="0"/>
                <a:cs typeface="Arial" panose="020B0604020202020204" pitchFamily="34" charset="0"/>
              </a:rPr>
              <a:t>Association of coronary microvascular endothelial function with plaque composition and vulnerability.</a:t>
            </a:r>
            <a:endParaRPr lang="en-US" sz="1400"/>
          </a:p>
        </p:txBody>
      </p:sp>
      <p:grpSp>
        <p:nvGrpSpPr>
          <p:cNvPr id="1217" name="Group 1216">
            <a:extLst>
              <a:ext uri="{FF2B5EF4-FFF2-40B4-BE49-F238E27FC236}">
                <a16:creationId xmlns:a16="http://schemas.microsoft.com/office/drawing/2014/main" id="{D9789554-0478-604C-AA4A-5E3D5E67EC72}"/>
              </a:ext>
            </a:extLst>
          </p:cNvPr>
          <p:cNvGrpSpPr/>
          <p:nvPr/>
        </p:nvGrpSpPr>
        <p:grpSpPr>
          <a:xfrm>
            <a:off x="775106" y="1711967"/>
            <a:ext cx="4927264" cy="4682608"/>
            <a:chOff x="845910" y="2388633"/>
            <a:chExt cx="4419533" cy="3601617"/>
          </a:xfrm>
        </p:grpSpPr>
        <p:pic>
          <p:nvPicPr>
            <p:cNvPr id="1218" name="Picture 1217">
              <a:extLst>
                <a:ext uri="{FF2B5EF4-FFF2-40B4-BE49-F238E27FC236}">
                  <a16:creationId xmlns:a16="http://schemas.microsoft.com/office/drawing/2014/main" id="{88EA3431-CD50-0C48-9557-B8434E646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" t="25315" r="2627" b="59192"/>
            <a:stretch/>
          </p:blipFill>
          <p:spPr>
            <a:xfrm>
              <a:off x="845910" y="3107089"/>
              <a:ext cx="4050240" cy="643813"/>
            </a:xfrm>
            <a:prstGeom prst="rect">
              <a:avLst/>
            </a:prstGeom>
          </p:spPr>
        </p:pic>
        <p:sp>
          <p:nvSpPr>
            <p:cNvPr id="1219" name="TextBox 1218">
              <a:extLst>
                <a:ext uri="{FF2B5EF4-FFF2-40B4-BE49-F238E27FC236}">
                  <a16:creationId xmlns:a16="http://schemas.microsoft.com/office/drawing/2014/main" id="{F90D9BC7-BD80-1649-8E4C-8D6299E833BA}"/>
                </a:ext>
              </a:extLst>
            </p:cNvPr>
            <p:cNvSpPr txBox="1"/>
            <p:nvPr/>
          </p:nvSpPr>
          <p:spPr>
            <a:xfrm>
              <a:off x="2192693" y="2855161"/>
              <a:ext cx="1317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ym typeface="Symbol"/>
                </a:rPr>
                <a:t>Inflammation</a:t>
              </a:r>
              <a:endParaRPr lang="en-US" sz="1400"/>
            </a:p>
          </p:txBody>
        </p:sp>
        <p:sp>
          <p:nvSpPr>
            <p:cNvPr id="1220" name="TextBox 1219">
              <a:extLst>
                <a:ext uri="{FF2B5EF4-FFF2-40B4-BE49-F238E27FC236}">
                  <a16:creationId xmlns:a16="http://schemas.microsoft.com/office/drawing/2014/main" id="{51C986A4-B045-2942-A8DF-973CC0A0A9F9}"/>
                </a:ext>
              </a:extLst>
            </p:cNvPr>
            <p:cNvSpPr txBox="1"/>
            <p:nvPr/>
          </p:nvSpPr>
          <p:spPr>
            <a:xfrm>
              <a:off x="3666928" y="2855161"/>
              <a:ext cx="1598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ym typeface="Symbol"/>
                </a:rPr>
                <a:t>Oxidative Stress</a:t>
              </a:r>
              <a:endParaRPr lang="en-US" sz="1400"/>
            </a:p>
          </p:txBody>
        </p:sp>
        <p:cxnSp>
          <p:nvCxnSpPr>
            <p:cNvPr id="1221" name="Elbow Connector 1220">
              <a:extLst>
                <a:ext uri="{FF2B5EF4-FFF2-40B4-BE49-F238E27FC236}">
                  <a16:creationId xmlns:a16="http://schemas.microsoft.com/office/drawing/2014/main" id="{6085E15A-91FF-1044-BD87-B3939B883F48}"/>
                </a:ext>
              </a:extLst>
            </p:cNvPr>
            <p:cNvCxnSpPr>
              <a:endCxn id="1231" idx="1"/>
            </p:cNvCxnSpPr>
            <p:nvPr/>
          </p:nvCxnSpPr>
          <p:spPr>
            <a:xfrm rot="16200000" flipH="1">
              <a:off x="767442" y="4989540"/>
              <a:ext cx="1394928" cy="186613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2" name="Straight Arrow Connector 1221">
              <a:extLst>
                <a:ext uri="{FF2B5EF4-FFF2-40B4-BE49-F238E27FC236}">
                  <a16:creationId xmlns:a16="http://schemas.microsoft.com/office/drawing/2014/main" id="{003EA355-98D5-6843-B313-8A924638D98B}"/>
                </a:ext>
              </a:extLst>
            </p:cNvPr>
            <p:cNvCxnSpPr/>
            <p:nvPr/>
          </p:nvCxnSpPr>
          <p:spPr>
            <a:xfrm>
              <a:off x="2533262" y="5075849"/>
              <a:ext cx="0" cy="48519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3" name="Straight Arrow Connector 1222">
              <a:extLst>
                <a:ext uri="{FF2B5EF4-FFF2-40B4-BE49-F238E27FC236}">
                  <a16:creationId xmlns:a16="http://schemas.microsoft.com/office/drawing/2014/main" id="{F5D8A1B8-668F-7B4F-A383-BD574B9B7BD7}"/>
                </a:ext>
              </a:extLst>
            </p:cNvPr>
            <p:cNvCxnSpPr/>
            <p:nvPr/>
          </p:nvCxnSpPr>
          <p:spPr>
            <a:xfrm flipH="1">
              <a:off x="2127380" y="4082139"/>
              <a:ext cx="104969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4" name="Elbow Connector 1223">
              <a:extLst>
                <a:ext uri="{FF2B5EF4-FFF2-40B4-BE49-F238E27FC236}">
                  <a16:creationId xmlns:a16="http://schemas.microsoft.com/office/drawing/2014/main" id="{E008FB98-BC2B-104A-AD6A-CDA3298B3DA4}"/>
                </a:ext>
              </a:extLst>
            </p:cNvPr>
            <p:cNvCxnSpPr>
              <a:stCxn id="1232" idx="1"/>
              <a:endCxn id="1229" idx="2"/>
            </p:cNvCxnSpPr>
            <p:nvPr/>
          </p:nvCxnSpPr>
          <p:spPr>
            <a:xfrm rot="10800000">
              <a:off x="1502230" y="4394715"/>
              <a:ext cx="289283" cy="620486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5" name="Elbow Connector 1224">
              <a:extLst>
                <a:ext uri="{FF2B5EF4-FFF2-40B4-BE49-F238E27FC236}">
                  <a16:creationId xmlns:a16="http://schemas.microsoft.com/office/drawing/2014/main" id="{D8E2F987-0D83-A34B-BD1F-3A7DC0666F2B}"/>
                </a:ext>
              </a:extLst>
            </p:cNvPr>
            <p:cNvCxnSpPr>
              <a:stCxn id="1230" idx="2"/>
              <a:endCxn id="1232" idx="3"/>
            </p:cNvCxnSpPr>
            <p:nvPr/>
          </p:nvCxnSpPr>
          <p:spPr>
            <a:xfrm rot="5400000">
              <a:off x="3132737" y="4536991"/>
              <a:ext cx="620486" cy="335935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6" name="Straight Arrow Connector 1225">
              <a:extLst>
                <a:ext uri="{FF2B5EF4-FFF2-40B4-BE49-F238E27FC236}">
                  <a16:creationId xmlns:a16="http://schemas.microsoft.com/office/drawing/2014/main" id="{7146E6F7-42EE-7E4A-9268-F1F005DE1F09}"/>
                </a:ext>
              </a:extLst>
            </p:cNvPr>
            <p:cNvCxnSpPr/>
            <p:nvPr/>
          </p:nvCxnSpPr>
          <p:spPr>
            <a:xfrm>
              <a:off x="3601615" y="2845833"/>
              <a:ext cx="0" cy="9144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7" name="Elbow Connector 1226">
              <a:extLst>
                <a:ext uri="{FF2B5EF4-FFF2-40B4-BE49-F238E27FC236}">
                  <a16:creationId xmlns:a16="http://schemas.microsoft.com/office/drawing/2014/main" id="{18C1428A-733B-454A-B92D-73A712391278}"/>
                </a:ext>
              </a:extLst>
            </p:cNvPr>
            <p:cNvCxnSpPr>
              <a:endCxn id="1231" idx="3"/>
            </p:cNvCxnSpPr>
            <p:nvPr/>
          </p:nvCxnSpPr>
          <p:spPr>
            <a:xfrm rot="5400000">
              <a:off x="2936811" y="4938224"/>
              <a:ext cx="1413588" cy="270587"/>
            </a:xfrm>
            <a:prstGeom prst="bentConnector2">
              <a:avLst/>
            </a:prstGeom>
            <a:ln w="28575">
              <a:solidFill>
                <a:schemeClr val="tx2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729529E4-86A5-D648-A0DE-BFC30E966B7A}"/>
                </a:ext>
              </a:extLst>
            </p:cNvPr>
            <p:cNvSpPr/>
            <p:nvPr/>
          </p:nvSpPr>
          <p:spPr>
            <a:xfrm>
              <a:off x="3004457" y="2388633"/>
              <a:ext cx="1212979" cy="503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ctr"/>
            <a:lstStyle/>
            <a:p>
              <a:pPr algn="ctr"/>
              <a:r>
                <a:rPr lang="en-US" sz="1400"/>
                <a:t>Risk Factors </a:t>
              </a: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7640C485-6AF7-5B4F-B052-C119A903FFB5}"/>
                </a:ext>
              </a:extLst>
            </p:cNvPr>
            <p:cNvSpPr/>
            <p:nvPr/>
          </p:nvSpPr>
          <p:spPr>
            <a:xfrm>
              <a:off x="895739" y="3769564"/>
              <a:ext cx="1212979" cy="6251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400" err="1"/>
                <a:t>Epicardial</a:t>
              </a:r>
              <a:r>
                <a:rPr lang="en-US" sz="1400"/>
                <a:t> Endothelial Dysfunction</a:t>
              </a: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98B491C2-FDEE-2547-B718-B4964A73B541}"/>
                </a:ext>
              </a:extLst>
            </p:cNvPr>
            <p:cNvSpPr/>
            <p:nvPr/>
          </p:nvSpPr>
          <p:spPr>
            <a:xfrm>
              <a:off x="3004457" y="3769564"/>
              <a:ext cx="1212979" cy="6251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400"/>
                <a:t>Microvascular Endothelial Dysfunction</a:t>
              </a: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799D0569-F534-3646-8C00-7F4466C3560B}"/>
                </a:ext>
              </a:extLst>
            </p:cNvPr>
            <p:cNvSpPr/>
            <p:nvPr/>
          </p:nvSpPr>
          <p:spPr>
            <a:xfrm>
              <a:off x="1558213" y="5570372"/>
              <a:ext cx="1950098" cy="41987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400" err="1"/>
                <a:t>Artherosclerosis</a:t>
              </a:r>
              <a:r>
                <a:rPr lang="en-US" sz="1400"/>
                <a:t> Progression</a:t>
              </a: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C4EC95A7-64AD-6345-938F-E2961A43440F}"/>
                </a:ext>
              </a:extLst>
            </p:cNvPr>
            <p:cNvSpPr/>
            <p:nvPr/>
          </p:nvSpPr>
          <p:spPr>
            <a:xfrm>
              <a:off x="1791512" y="4805262"/>
              <a:ext cx="1483500" cy="4198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tIns="18288" rIns="18288" bIns="18288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400"/>
                <a:t>Low Endothelial</a:t>
              </a:r>
            </a:p>
            <a:p>
              <a:pPr algn="ctr">
                <a:lnSpc>
                  <a:spcPts val="1400"/>
                </a:lnSpc>
              </a:pPr>
              <a:r>
                <a:rPr lang="en-US" sz="1400"/>
                <a:t>Shear Stress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06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Association Between Noninvasive </a:t>
            </a:r>
            <a:br>
              <a:rPr lang="en-US"/>
            </a:br>
            <a:r>
              <a:rPr lang="en-US"/>
              <a:t>Tests and Coronary Flow Reserve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4975" y="6172200"/>
            <a:ext cx="8678443" cy="457200"/>
          </a:xfrm>
        </p:spPr>
        <p:txBody>
          <a:bodyPr/>
          <a:lstStyle/>
          <a:p>
            <a:r>
              <a:rPr lang="en-US" err="1"/>
              <a:t>Cassar</a:t>
            </a:r>
            <a:r>
              <a:rPr lang="en-US"/>
              <a:t>: </a:t>
            </a:r>
            <a:r>
              <a:rPr lang="en-US" err="1"/>
              <a:t>Circ</a:t>
            </a:r>
            <a:r>
              <a:rPr lang="en-US"/>
              <a:t>, 2009</a:t>
            </a:r>
          </a:p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138484"/>
              </p:ext>
            </p:extLst>
          </p:nvPr>
        </p:nvGraphicFramePr>
        <p:xfrm>
          <a:off x="878189" y="1438272"/>
          <a:ext cx="10438791" cy="451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9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94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94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1254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Test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No.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% (+)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(95% CI)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(95% CI)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(95% CI)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(95% CI)</a:t>
                      </a:r>
                    </a:p>
                  </a:txBody>
                  <a:tcPr marL="60969" marR="609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54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Exercise Echo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40.0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42 (28-57)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62 (47-75)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52 (38-65)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53 (36-68)</a:t>
                      </a:r>
                    </a:p>
                  </a:txBody>
                  <a:tcPr marL="60969" marR="609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254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Dobutamine Echo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21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38.1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r>
                        <a:rPr lang="en-US" sz="1400" b="0" baseline="0">
                          <a:solidFill>
                            <a:schemeClr val="tx1"/>
                          </a:solidFill>
                          <a:effectLst/>
                        </a:rPr>
                        <a:t> (2-52)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40 (12-74)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31 (9-61)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25 (3-65)</a:t>
                      </a:r>
                    </a:p>
                  </a:txBody>
                  <a:tcPr marL="60969" marR="609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254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Exercise SPECT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131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38.2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37 (26-50)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61 (48-73)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48 (37-60)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50 (36-64)</a:t>
                      </a:r>
                    </a:p>
                  </a:txBody>
                  <a:tcPr marL="60969" marR="6096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254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Vasodilator SPECT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63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50.8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61 (42-78)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59 (41-76)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61 (42-78)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59 (41-76)</a:t>
                      </a:r>
                    </a:p>
                  </a:txBody>
                  <a:tcPr marL="60969" marR="609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254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Vasodilator PET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33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36.4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20 (4-48)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50 (26-74)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43 (22-66)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25 (5-57)</a:t>
                      </a:r>
                    </a:p>
                  </a:txBody>
                  <a:tcPr marL="60969" marR="609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254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All imaging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365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41.6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41 (34-49)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58 (50-65)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49 (42-56)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50 (42-58)</a:t>
                      </a:r>
                    </a:p>
                  </a:txBody>
                  <a:tcPr marL="60969" marR="6096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254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Exercise ECG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233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15.5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18 (12-27)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78 (69-85)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51 (43-59)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61 (43-77)</a:t>
                      </a:r>
                    </a:p>
                  </a:txBody>
                  <a:tcPr marL="60969" marR="6096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254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All imaging + ECG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365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6.3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8 (4-12)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90 (85-94)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50 (45-56)</a:t>
                      </a:r>
                    </a:p>
                  </a:txBody>
                  <a:tcPr marL="60969" marR="60969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  61 (39-80)</a:t>
                      </a:r>
                    </a:p>
                  </a:txBody>
                  <a:tcPr marL="60969" marR="60969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3453501" y="1541265"/>
            <a:ext cx="7719589" cy="4305300"/>
            <a:chOff x="2590800" y="1541265"/>
            <a:chExt cx="5791200" cy="4305300"/>
          </a:xfrm>
        </p:grpSpPr>
        <p:sp>
          <p:nvSpPr>
            <p:cNvPr id="10" name="Rectangle 9"/>
            <p:cNvSpPr/>
            <p:nvPr/>
          </p:nvSpPr>
          <p:spPr>
            <a:xfrm>
              <a:off x="2590800" y="1541265"/>
              <a:ext cx="5791200" cy="4305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347251" y="1609552"/>
              <a:ext cx="2278298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chemeClr val="tx2"/>
                  </a:solidFill>
                </a:rPr>
                <a:t>Imaging Stress Tests</a:t>
              </a: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565043" y="2107363"/>
              <a:ext cx="1651010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1800"/>
                <a:t>Endothelial function</a:t>
              </a:r>
            </a:p>
          </p:txBody>
        </p:sp>
        <p:graphicFrame>
          <p:nvGraphicFramePr>
            <p:cNvPr id="13" name="Objec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66617262"/>
                </p:ext>
              </p:extLst>
            </p:nvPr>
          </p:nvGraphicFramePr>
          <p:xfrm>
            <a:off x="5744236" y="2460096"/>
            <a:ext cx="2332964" cy="3265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4" name="Objec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25150537"/>
                </p:ext>
              </p:extLst>
            </p:nvPr>
          </p:nvGraphicFramePr>
          <p:xfrm>
            <a:off x="3003123" y="2460096"/>
            <a:ext cx="2306957" cy="3265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 rot="16200000">
              <a:off x="1947709" y="3766435"/>
              <a:ext cx="1828225" cy="323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/>
                <a:t>Change (%)</a:t>
              </a: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 rot="16200000">
              <a:off x="5132766" y="3766435"/>
              <a:ext cx="904444" cy="323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/>
                <a:t>Ratio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896891" y="3229162"/>
              <a:ext cx="119686" cy="1924118"/>
              <a:chOff x="3699721" y="3118566"/>
              <a:chExt cx="134967" cy="1924118"/>
            </a:xfrm>
          </p:grpSpPr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 rot="5400000">
                <a:off x="2805147" y="4080625"/>
                <a:ext cx="1924117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 rot="5400000">
                <a:off x="3767205" y="4975200"/>
                <a:ext cx="0" cy="13496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 rot="5400000">
                <a:off x="3767205" y="3051083"/>
                <a:ext cx="0" cy="13496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 rot="16200000">
              <a:off x="3888154" y="4120643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796412" y="3011923"/>
              <a:ext cx="119686" cy="2144178"/>
              <a:chOff x="4801403" y="2901327"/>
              <a:chExt cx="134967" cy="2144178"/>
            </a:xfrm>
          </p:grpSpPr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 rot="5400000">
                <a:off x="3796798" y="3973416"/>
                <a:ext cx="2144178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 rot="5400000">
                <a:off x="4868887" y="4978021"/>
                <a:ext cx="0" cy="13496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rot="5400000">
                <a:off x="4868887" y="2833843"/>
                <a:ext cx="0" cy="13496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6" name="Oval 28"/>
            <p:cNvSpPr>
              <a:spLocks noChangeArrowheads="1"/>
            </p:cNvSpPr>
            <p:nvPr/>
          </p:nvSpPr>
          <p:spPr bwMode="auto">
            <a:xfrm rot="16200000">
              <a:off x="4787675" y="4013998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621107" y="2899072"/>
              <a:ext cx="119686" cy="1259422"/>
              <a:chOff x="6936194" y="2788476"/>
              <a:chExt cx="134967" cy="1259422"/>
            </a:xfrm>
          </p:grpSpPr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 rot="5400000">
                <a:off x="6373967" y="3418187"/>
                <a:ext cx="1259422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 rot="5400000">
                <a:off x="7003678" y="3980414"/>
                <a:ext cx="0" cy="13496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Line 32"/>
              <p:cNvSpPr>
                <a:spLocks noChangeShapeType="1"/>
              </p:cNvSpPr>
              <p:nvPr/>
            </p:nvSpPr>
            <p:spPr bwMode="auto">
              <a:xfrm rot="5400000">
                <a:off x="7003678" y="2720992"/>
                <a:ext cx="0" cy="13496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 rot="16200000">
              <a:off x="6612370" y="3450305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 rot="5400000">
              <a:off x="6883551" y="3628092"/>
              <a:ext cx="1449013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rot="5400000">
              <a:off x="7608057" y="4282781"/>
              <a:ext cx="0" cy="13963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Line 37"/>
            <p:cNvSpPr>
              <a:spLocks noChangeShapeType="1"/>
            </p:cNvSpPr>
            <p:nvPr/>
          </p:nvSpPr>
          <p:spPr bwMode="auto">
            <a:xfrm rot="5400000">
              <a:off x="7608057" y="2833768"/>
              <a:ext cx="0" cy="13963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 rot="16200000">
              <a:off x="7539477" y="3548486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Rectangle 13"/>
            <p:cNvSpPr>
              <a:spLocks noChangeArrowheads="1"/>
            </p:cNvSpPr>
            <p:nvPr/>
          </p:nvSpPr>
          <p:spPr bwMode="auto">
            <a:xfrm>
              <a:off x="6249812" y="2107363"/>
              <a:ext cx="1756534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1800"/>
                <a:t>Non-endothelial CFR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4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77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5180266" y="21184"/>
            <a:ext cx="6827988" cy="622300"/>
          </a:xfrm>
        </p:spPr>
        <p:txBody>
          <a:bodyPr/>
          <a:lstStyle/>
          <a:p>
            <a:pPr>
              <a:defRPr/>
            </a:pPr>
            <a:r>
              <a:rPr lang="en-US" sz="2000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Coronary Endothelial Function: Prime ECG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72650" y="605909"/>
            <a:ext cx="2762940" cy="2103424"/>
            <a:chOff x="95" y="719"/>
            <a:chExt cx="1370" cy="1324"/>
          </a:xfrm>
        </p:grpSpPr>
        <p:pic>
          <p:nvPicPr>
            <p:cNvPr id="171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63" t="32645" r="55026" b="46646"/>
            <a:stretch>
              <a:fillRect/>
            </a:stretch>
          </p:blipFill>
          <p:spPr bwMode="auto">
            <a:xfrm>
              <a:off x="95" y="974"/>
              <a:ext cx="1370" cy="1069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053" name="Text Box 5"/>
            <p:cNvSpPr txBox="1">
              <a:spLocks noChangeArrowheads="1"/>
            </p:cNvSpPr>
            <p:nvPr/>
          </p:nvSpPr>
          <p:spPr bwMode="auto">
            <a:xfrm>
              <a:off x="495" y="719"/>
              <a:ext cx="51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Baseline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8396710" y="618607"/>
            <a:ext cx="2690319" cy="2090727"/>
            <a:chOff x="2949" y="725"/>
            <a:chExt cx="1386" cy="1297"/>
          </a:xfrm>
        </p:grpSpPr>
        <p:pic>
          <p:nvPicPr>
            <p:cNvPr id="17104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83" t="59927" r="55026" b="19443"/>
            <a:stretch>
              <a:fillRect/>
            </a:stretch>
          </p:blipFill>
          <p:spPr bwMode="auto">
            <a:xfrm>
              <a:off x="2949" y="925"/>
              <a:ext cx="1386" cy="1097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049" name="Text Box 11"/>
            <p:cNvSpPr txBox="1">
              <a:spLocks noChangeArrowheads="1"/>
            </p:cNvSpPr>
            <p:nvPr/>
          </p:nvSpPr>
          <p:spPr bwMode="auto">
            <a:xfrm>
              <a:off x="3369" y="725"/>
              <a:ext cx="62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ACH 10</a:t>
              </a:r>
              <a:r>
                <a:rPr lang="en-US" sz="1600" baseline="30000"/>
                <a:t>-4</a:t>
              </a:r>
              <a:r>
                <a:rPr lang="en-US" sz="1600"/>
                <a:t>M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781" b="65531"/>
          <a:stretch/>
        </p:blipFill>
        <p:spPr>
          <a:xfrm>
            <a:off x="84645" y="12701"/>
            <a:ext cx="4858601" cy="1387475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sp>
        <p:nvSpPr>
          <p:cNvPr id="171015" name="TextBox 5"/>
          <p:cNvSpPr txBox="1">
            <a:spLocks noChangeArrowheads="1"/>
          </p:cNvSpPr>
          <p:nvPr/>
        </p:nvSpPr>
        <p:spPr bwMode="auto">
          <a:xfrm>
            <a:off x="338578" y="1181101"/>
            <a:ext cx="4029084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Coronary endothelial function in response to acetylcholine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Eighty lead body surface ECG</a:t>
            </a:r>
          </a:p>
          <a:p>
            <a:pPr eaLnBrk="1" hangingPunct="1"/>
            <a:endParaRPr lang="en-US" sz="1800"/>
          </a:p>
        </p:txBody>
      </p:sp>
      <p:grpSp>
        <p:nvGrpSpPr>
          <p:cNvPr id="7" name="Group 6"/>
          <p:cNvGrpSpPr/>
          <p:nvPr/>
        </p:nvGrpSpPr>
        <p:grpSpPr>
          <a:xfrm>
            <a:off x="7057945" y="3055913"/>
            <a:ext cx="4737982" cy="3518206"/>
            <a:chOff x="282575" y="3398838"/>
            <a:chExt cx="3554412" cy="3518206"/>
          </a:xfrm>
        </p:grpSpPr>
        <p:graphicFrame>
          <p:nvGraphicFramePr>
            <p:cNvPr id="6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33515170"/>
                </p:ext>
              </p:extLst>
            </p:nvPr>
          </p:nvGraphicFramePr>
          <p:xfrm>
            <a:off x="282575" y="3543300"/>
            <a:ext cx="2844800" cy="2717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747712" y="6239936"/>
              <a:ext cx="308927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Degree of ischemia </a:t>
              </a:r>
              <a:r>
                <a:rPr lang="en-US" sz="1400" b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(Anterior ST-shift (mV)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6575" y="3398838"/>
              <a:ext cx="2768600" cy="3079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err="1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Epicardial</a:t>
              </a:r>
              <a:r>
                <a:rPr lang="en-US" sz="1400" b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 diameter change</a:t>
              </a:r>
            </a:p>
          </p:txBody>
        </p:sp>
        <p:sp>
          <p:nvSpPr>
            <p:cNvPr id="20" name="Line 53"/>
            <p:cNvSpPr>
              <a:spLocks noChangeShapeType="1"/>
            </p:cNvSpPr>
            <p:nvPr/>
          </p:nvSpPr>
          <p:spPr bwMode="auto">
            <a:xfrm>
              <a:off x="973138" y="4276725"/>
              <a:ext cx="1989137" cy="11160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655763" y="5497513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2051050" y="5064125"/>
              <a:ext cx="66675" cy="71438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992313" y="5002213"/>
              <a:ext cx="66675" cy="71437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308225" y="4864100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1960563" y="4581525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030413" y="4216400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038350" y="4275138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897063" y="4311650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2582863" y="5675313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1233488" y="5616575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1284288" y="5153025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4"/>
            <p:cNvSpPr>
              <a:spLocks noChangeArrowheads="1"/>
            </p:cNvSpPr>
            <p:nvPr/>
          </p:nvSpPr>
          <p:spPr bwMode="auto">
            <a:xfrm>
              <a:off x="1190625" y="4867275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auto">
            <a:xfrm>
              <a:off x="1470025" y="4591050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auto">
            <a:xfrm>
              <a:off x="1430338" y="4483100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7"/>
            <p:cNvSpPr>
              <a:spLocks noChangeArrowheads="1"/>
            </p:cNvSpPr>
            <p:nvPr/>
          </p:nvSpPr>
          <p:spPr bwMode="auto">
            <a:xfrm>
              <a:off x="1404938" y="4448175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8"/>
            <p:cNvSpPr>
              <a:spLocks noChangeArrowheads="1"/>
            </p:cNvSpPr>
            <p:nvPr/>
          </p:nvSpPr>
          <p:spPr bwMode="auto">
            <a:xfrm>
              <a:off x="1057275" y="4768850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9"/>
            <p:cNvSpPr>
              <a:spLocks noChangeArrowheads="1"/>
            </p:cNvSpPr>
            <p:nvPr/>
          </p:nvSpPr>
          <p:spPr bwMode="auto">
            <a:xfrm>
              <a:off x="1016000" y="4586288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40"/>
            <p:cNvSpPr>
              <a:spLocks noChangeArrowheads="1"/>
            </p:cNvSpPr>
            <p:nvPr/>
          </p:nvSpPr>
          <p:spPr bwMode="auto">
            <a:xfrm>
              <a:off x="1520825" y="4044950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41"/>
            <p:cNvSpPr>
              <a:spLocks noChangeArrowheads="1"/>
            </p:cNvSpPr>
            <p:nvPr/>
          </p:nvSpPr>
          <p:spPr bwMode="auto">
            <a:xfrm>
              <a:off x="1441450" y="4189413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42"/>
            <p:cNvSpPr>
              <a:spLocks noChangeArrowheads="1"/>
            </p:cNvSpPr>
            <p:nvPr/>
          </p:nvSpPr>
          <p:spPr bwMode="auto">
            <a:xfrm>
              <a:off x="1447800" y="3783013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3"/>
            <p:cNvSpPr>
              <a:spLocks noChangeArrowheads="1"/>
            </p:cNvSpPr>
            <p:nvPr/>
          </p:nvSpPr>
          <p:spPr bwMode="auto">
            <a:xfrm>
              <a:off x="1379538" y="3825875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4"/>
            <p:cNvSpPr>
              <a:spLocks noChangeArrowheads="1"/>
            </p:cNvSpPr>
            <p:nvPr/>
          </p:nvSpPr>
          <p:spPr bwMode="auto">
            <a:xfrm>
              <a:off x="1160463" y="4354513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5"/>
            <p:cNvSpPr>
              <a:spLocks noChangeArrowheads="1"/>
            </p:cNvSpPr>
            <p:nvPr/>
          </p:nvSpPr>
          <p:spPr bwMode="auto">
            <a:xfrm>
              <a:off x="1085850" y="4260850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6"/>
            <p:cNvSpPr>
              <a:spLocks noChangeArrowheads="1"/>
            </p:cNvSpPr>
            <p:nvPr/>
          </p:nvSpPr>
          <p:spPr bwMode="auto">
            <a:xfrm>
              <a:off x="941388" y="4160838"/>
              <a:ext cx="66675" cy="71437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7"/>
            <p:cNvSpPr>
              <a:spLocks noChangeArrowheads="1"/>
            </p:cNvSpPr>
            <p:nvPr/>
          </p:nvSpPr>
          <p:spPr bwMode="auto">
            <a:xfrm>
              <a:off x="915988" y="3986213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8"/>
            <p:cNvSpPr>
              <a:spLocks noChangeArrowheads="1"/>
            </p:cNvSpPr>
            <p:nvPr/>
          </p:nvSpPr>
          <p:spPr bwMode="auto">
            <a:xfrm>
              <a:off x="1000125" y="3937000"/>
              <a:ext cx="66675" cy="69850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0" name="Picture 51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r="8006" b="67834"/>
          <a:stretch>
            <a:fillRect/>
          </a:stretch>
        </p:blipFill>
        <p:spPr bwMode="auto">
          <a:xfrm>
            <a:off x="48656" y="3170211"/>
            <a:ext cx="6866794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609" r="626" b="790"/>
          <a:stretch>
            <a:fillRect/>
          </a:stretch>
        </p:blipFill>
        <p:spPr bwMode="auto">
          <a:xfrm>
            <a:off x="1019107" y="4388835"/>
            <a:ext cx="4161157" cy="2461692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8346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451"/>
          <a:stretch>
            <a:fillRect/>
          </a:stretch>
        </p:blipFill>
        <p:spPr bwMode="auto">
          <a:xfrm>
            <a:off x="472528" y="2717985"/>
            <a:ext cx="1843137" cy="182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21484"/>
          <a:stretch>
            <a:fillRect/>
          </a:stretch>
        </p:blipFill>
        <p:spPr bwMode="auto">
          <a:xfrm>
            <a:off x="3163594" y="1727643"/>
            <a:ext cx="1841020" cy="182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r="20703"/>
          <a:stretch>
            <a:fillRect/>
          </a:stretch>
        </p:blipFill>
        <p:spPr bwMode="auto">
          <a:xfrm>
            <a:off x="5383397" y="4225717"/>
            <a:ext cx="1853717" cy="182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2" t="52467" r="30699" b="6628"/>
          <a:stretch>
            <a:fillRect/>
          </a:stretch>
        </p:blipFill>
        <p:spPr bwMode="auto">
          <a:xfrm>
            <a:off x="8201005" y="3465504"/>
            <a:ext cx="831634" cy="6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5" t="11646" r="8723" b="46831"/>
          <a:stretch>
            <a:fillRect/>
          </a:stretch>
        </p:blipFill>
        <p:spPr bwMode="auto">
          <a:xfrm>
            <a:off x="8188308" y="1705426"/>
            <a:ext cx="857028" cy="63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10172168" y="1499104"/>
            <a:ext cx="857026" cy="631660"/>
            <a:chOff x="7986602" y="1145977"/>
            <a:chExt cx="643510" cy="632571"/>
          </a:xfrm>
        </p:grpSpPr>
        <p:pic>
          <p:nvPicPr>
            <p:cNvPr id="23560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95" t="11646" r="8723" b="46831"/>
            <a:stretch>
              <a:fillRect/>
            </a:stretch>
          </p:blipFill>
          <p:spPr bwMode="auto">
            <a:xfrm>
              <a:off x="7986602" y="1145977"/>
              <a:ext cx="643510" cy="632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Freeform 36"/>
            <p:cNvSpPr/>
            <p:nvPr/>
          </p:nvSpPr>
          <p:spPr>
            <a:xfrm>
              <a:off x="8139138" y="1333523"/>
              <a:ext cx="292360" cy="239996"/>
            </a:xfrm>
            <a:custGeom>
              <a:avLst/>
              <a:gdLst>
                <a:gd name="connsiteX0" fmla="*/ 15551 w 292359"/>
                <a:gd name="connsiteY0" fmla="*/ 118187 h 239485"/>
                <a:gd name="connsiteX1" fmla="*/ 24882 w 292359"/>
                <a:gd name="connsiteY1" fmla="*/ 102636 h 239485"/>
                <a:gd name="connsiteX2" fmla="*/ 34212 w 292359"/>
                <a:gd name="connsiteY2" fmla="*/ 99526 h 239485"/>
                <a:gd name="connsiteX3" fmla="*/ 46653 w 292359"/>
                <a:gd name="connsiteY3" fmla="*/ 87085 h 239485"/>
                <a:gd name="connsiteX4" fmla="*/ 52874 w 292359"/>
                <a:gd name="connsiteY4" fmla="*/ 80865 h 239485"/>
                <a:gd name="connsiteX5" fmla="*/ 62204 w 292359"/>
                <a:gd name="connsiteY5" fmla="*/ 77755 h 239485"/>
                <a:gd name="connsiteX6" fmla="*/ 65314 w 292359"/>
                <a:gd name="connsiteY6" fmla="*/ 68424 h 239485"/>
                <a:gd name="connsiteX7" fmla="*/ 62204 w 292359"/>
                <a:gd name="connsiteY7" fmla="*/ 49763 h 239485"/>
                <a:gd name="connsiteX8" fmla="*/ 55984 w 292359"/>
                <a:gd name="connsiteY8" fmla="*/ 43542 h 239485"/>
                <a:gd name="connsiteX9" fmla="*/ 59094 w 292359"/>
                <a:gd name="connsiteY9" fmla="*/ 0 h 239485"/>
                <a:gd name="connsiteX10" fmla="*/ 68425 w 292359"/>
                <a:gd name="connsiteY10" fmla="*/ 3110 h 239485"/>
                <a:gd name="connsiteX11" fmla="*/ 71535 w 292359"/>
                <a:gd name="connsiteY11" fmla="*/ 12440 h 239485"/>
                <a:gd name="connsiteX12" fmla="*/ 90196 w 292359"/>
                <a:gd name="connsiteY12" fmla="*/ 24881 h 239485"/>
                <a:gd name="connsiteX13" fmla="*/ 90196 w 292359"/>
                <a:gd name="connsiteY13" fmla="*/ 24881 h 239485"/>
                <a:gd name="connsiteX14" fmla="*/ 108857 w 292359"/>
                <a:gd name="connsiteY14" fmla="*/ 31102 h 239485"/>
                <a:gd name="connsiteX15" fmla="*/ 149290 w 292359"/>
                <a:gd name="connsiteY15" fmla="*/ 27991 h 239485"/>
                <a:gd name="connsiteX16" fmla="*/ 167951 w 292359"/>
                <a:gd name="connsiteY16" fmla="*/ 21771 h 239485"/>
                <a:gd name="connsiteX17" fmla="*/ 174172 w 292359"/>
                <a:gd name="connsiteY17" fmla="*/ 15551 h 239485"/>
                <a:gd name="connsiteX18" fmla="*/ 186612 w 292359"/>
                <a:gd name="connsiteY18" fmla="*/ 12440 h 239485"/>
                <a:gd name="connsiteX19" fmla="*/ 195943 w 292359"/>
                <a:gd name="connsiteY19" fmla="*/ 9330 h 239485"/>
                <a:gd name="connsiteX20" fmla="*/ 248816 w 292359"/>
                <a:gd name="connsiteY20" fmla="*/ 12440 h 239485"/>
                <a:gd name="connsiteX21" fmla="*/ 258147 w 292359"/>
                <a:gd name="connsiteY21" fmla="*/ 15551 h 239485"/>
                <a:gd name="connsiteX22" fmla="*/ 264367 w 292359"/>
                <a:gd name="connsiteY22" fmla="*/ 37322 h 239485"/>
                <a:gd name="connsiteX23" fmla="*/ 255037 w 292359"/>
                <a:gd name="connsiteY23" fmla="*/ 83975 h 239485"/>
                <a:gd name="connsiteX24" fmla="*/ 251927 w 292359"/>
                <a:gd name="connsiteY24" fmla="*/ 93306 h 239485"/>
                <a:gd name="connsiteX25" fmla="*/ 248816 w 292359"/>
                <a:gd name="connsiteY25" fmla="*/ 102636 h 239485"/>
                <a:gd name="connsiteX26" fmla="*/ 258147 w 292359"/>
                <a:gd name="connsiteY26" fmla="*/ 105746 h 239485"/>
                <a:gd name="connsiteX27" fmla="*/ 279918 w 292359"/>
                <a:gd name="connsiteY27" fmla="*/ 121298 h 239485"/>
                <a:gd name="connsiteX28" fmla="*/ 286139 w 292359"/>
                <a:gd name="connsiteY28" fmla="*/ 127518 h 239485"/>
                <a:gd name="connsiteX29" fmla="*/ 292359 w 292359"/>
                <a:gd name="connsiteY29" fmla="*/ 146179 h 239485"/>
                <a:gd name="connsiteX30" fmla="*/ 276808 w 292359"/>
                <a:gd name="connsiteY30" fmla="*/ 167951 h 239485"/>
                <a:gd name="connsiteX31" fmla="*/ 273698 w 292359"/>
                <a:gd name="connsiteY31" fmla="*/ 195942 h 239485"/>
                <a:gd name="connsiteX32" fmla="*/ 267478 w 292359"/>
                <a:gd name="connsiteY32" fmla="*/ 205273 h 239485"/>
                <a:gd name="connsiteX33" fmla="*/ 258147 w 292359"/>
                <a:gd name="connsiteY33" fmla="*/ 208383 h 239485"/>
                <a:gd name="connsiteX34" fmla="*/ 214604 w 292359"/>
                <a:gd name="connsiteY34" fmla="*/ 211493 h 239485"/>
                <a:gd name="connsiteX35" fmla="*/ 202163 w 292359"/>
                <a:gd name="connsiteY35" fmla="*/ 223934 h 239485"/>
                <a:gd name="connsiteX36" fmla="*/ 189723 w 292359"/>
                <a:gd name="connsiteY36" fmla="*/ 239485 h 239485"/>
                <a:gd name="connsiteX37" fmla="*/ 180392 w 292359"/>
                <a:gd name="connsiteY37" fmla="*/ 236375 h 239485"/>
                <a:gd name="connsiteX38" fmla="*/ 158620 w 292359"/>
                <a:gd name="connsiteY38" fmla="*/ 230155 h 239485"/>
                <a:gd name="connsiteX39" fmla="*/ 139959 w 292359"/>
                <a:gd name="connsiteY39" fmla="*/ 233265 h 239485"/>
                <a:gd name="connsiteX40" fmla="*/ 136849 w 292359"/>
                <a:gd name="connsiteY40" fmla="*/ 223934 h 239485"/>
                <a:gd name="connsiteX41" fmla="*/ 121298 w 292359"/>
                <a:gd name="connsiteY41" fmla="*/ 220824 h 239485"/>
                <a:gd name="connsiteX42" fmla="*/ 108857 w 292359"/>
                <a:gd name="connsiteY42" fmla="*/ 208383 h 239485"/>
                <a:gd name="connsiteX43" fmla="*/ 102637 w 292359"/>
                <a:gd name="connsiteY43" fmla="*/ 199053 h 239485"/>
                <a:gd name="connsiteX44" fmla="*/ 99527 w 292359"/>
                <a:gd name="connsiteY44" fmla="*/ 189722 h 239485"/>
                <a:gd name="connsiteX45" fmla="*/ 80865 w 292359"/>
                <a:gd name="connsiteY45" fmla="*/ 195942 h 239485"/>
                <a:gd name="connsiteX46" fmla="*/ 71535 w 292359"/>
                <a:gd name="connsiteY46" fmla="*/ 192832 h 239485"/>
                <a:gd name="connsiteX47" fmla="*/ 65314 w 292359"/>
                <a:gd name="connsiteY47" fmla="*/ 186612 h 239485"/>
                <a:gd name="connsiteX48" fmla="*/ 40433 w 292359"/>
                <a:gd name="connsiteY48" fmla="*/ 189722 h 239485"/>
                <a:gd name="connsiteX49" fmla="*/ 31102 w 292359"/>
                <a:gd name="connsiteY49" fmla="*/ 192832 h 239485"/>
                <a:gd name="connsiteX50" fmla="*/ 24882 w 292359"/>
                <a:gd name="connsiteY50" fmla="*/ 183502 h 239485"/>
                <a:gd name="connsiteX51" fmla="*/ 18661 w 292359"/>
                <a:gd name="connsiteY51" fmla="*/ 177281 h 239485"/>
                <a:gd name="connsiteX52" fmla="*/ 12441 w 292359"/>
                <a:gd name="connsiteY52" fmla="*/ 158620 h 239485"/>
                <a:gd name="connsiteX53" fmla="*/ 9331 w 292359"/>
                <a:gd name="connsiteY53" fmla="*/ 136849 h 239485"/>
                <a:gd name="connsiteX54" fmla="*/ 0 w 292359"/>
                <a:gd name="connsiteY54" fmla="*/ 133738 h 239485"/>
                <a:gd name="connsiteX55" fmla="*/ 3110 w 292359"/>
                <a:gd name="connsiteY55" fmla="*/ 121298 h 239485"/>
                <a:gd name="connsiteX56" fmla="*/ 12441 w 292359"/>
                <a:gd name="connsiteY56" fmla="*/ 118187 h 239485"/>
                <a:gd name="connsiteX57" fmla="*/ 31102 w 292359"/>
                <a:gd name="connsiteY57" fmla="*/ 108857 h 239485"/>
                <a:gd name="connsiteX58" fmla="*/ 46653 w 292359"/>
                <a:gd name="connsiteY58" fmla="*/ 87085 h 239485"/>
                <a:gd name="connsiteX59" fmla="*/ 15551 w 292359"/>
                <a:gd name="connsiteY59" fmla="*/ 118187 h 23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92359" h="239485">
                  <a:moveTo>
                    <a:pt x="15551" y="118187"/>
                  </a:moveTo>
                  <a:cubicBezTo>
                    <a:pt x="11923" y="120779"/>
                    <a:pt x="20607" y="106911"/>
                    <a:pt x="24882" y="102636"/>
                  </a:cubicBezTo>
                  <a:cubicBezTo>
                    <a:pt x="27200" y="100318"/>
                    <a:pt x="31894" y="101844"/>
                    <a:pt x="34212" y="99526"/>
                  </a:cubicBezTo>
                  <a:cubicBezTo>
                    <a:pt x="50799" y="82939"/>
                    <a:pt x="21775" y="95378"/>
                    <a:pt x="46653" y="87085"/>
                  </a:cubicBezTo>
                  <a:cubicBezTo>
                    <a:pt x="48727" y="85012"/>
                    <a:pt x="50359" y="82374"/>
                    <a:pt x="52874" y="80865"/>
                  </a:cubicBezTo>
                  <a:cubicBezTo>
                    <a:pt x="55685" y="79178"/>
                    <a:pt x="59886" y="80073"/>
                    <a:pt x="62204" y="77755"/>
                  </a:cubicBezTo>
                  <a:cubicBezTo>
                    <a:pt x="64522" y="75437"/>
                    <a:pt x="64277" y="71534"/>
                    <a:pt x="65314" y="68424"/>
                  </a:cubicBezTo>
                  <a:cubicBezTo>
                    <a:pt x="64277" y="62204"/>
                    <a:pt x="64418" y="55668"/>
                    <a:pt x="62204" y="49763"/>
                  </a:cubicBezTo>
                  <a:cubicBezTo>
                    <a:pt x="61174" y="47017"/>
                    <a:pt x="56167" y="46469"/>
                    <a:pt x="55984" y="43542"/>
                  </a:cubicBezTo>
                  <a:cubicBezTo>
                    <a:pt x="55076" y="29019"/>
                    <a:pt x="58057" y="14514"/>
                    <a:pt x="59094" y="0"/>
                  </a:cubicBezTo>
                  <a:cubicBezTo>
                    <a:pt x="62204" y="1037"/>
                    <a:pt x="66107" y="792"/>
                    <a:pt x="68425" y="3110"/>
                  </a:cubicBezTo>
                  <a:cubicBezTo>
                    <a:pt x="70743" y="5428"/>
                    <a:pt x="69217" y="10122"/>
                    <a:pt x="71535" y="12440"/>
                  </a:cubicBezTo>
                  <a:cubicBezTo>
                    <a:pt x="76821" y="17726"/>
                    <a:pt x="83976" y="20734"/>
                    <a:pt x="90196" y="24881"/>
                  </a:cubicBezTo>
                  <a:lnTo>
                    <a:pt x="90196" y="24881"/>
                  </a:lnTo>
                  <a:lnTo>
                    <a:pt x="108857" y="31102"/>
                  </a:lnTo>
                  <a:cubicBezTo>
                    <a:pt x="122335" y="30065"/>
                    <a:pt x="135938" y="30099"/>
                    <a:pt x="149290" y="27991"/>
                  </a:cubicBezTo>
                  <a:cubicBezTo>
                    <a:pt x="155767" y="26968"/>
                    <a:pt x="167951" y="21771"/>
                    <a:pt x="167951" y="21771"/>
                  </a:cubicBezTo>
                  <a:cubicBezTo>
                    <a:pt x="170025" y="19698"/>
                    <a:pt x="171549" y="16862"/>
                    <a:pt x="174172" y="15551"/>
                  </a:cubicBezTo>
                  <a:cubicBezTo>
                    <a:pt x="177995" y="13639"/>
                    <a:pt x="182502" y="13614"/>
                    <a:pt x="186612" y="12440"/>
                  </a:cubicBezTo>
                  <a:cubicBezTo>
                    <a:pt x="189764" y="11539"/>
                    <a:pt x="192833" y="10367"/>
                    <a:pt x="195943" y="9330"/>
                  </a:cubicBezTo>
                  <a:cubicBezTo>
                    <a:pt x="213567" y="10367"/>
                    <a:pt x="231249" y="10683"/>
                    <a:pt x="248816" y="12440"/>
                  </a:cubicBezTo>
                  <a:cubicBezTo>
                    <a:pt x="252078" y="12766"/>
                    <a:pt x="255829" y="13233"/>
                    <a:pt x="258147" y="15551"/>
                  </a:cubicBezTo>
                  <a:cubicBezTo>
                    <a:pt x="259635" y="17039"/>
                    <a:pt x="264340" y="37214"/>
                    <a:pt x="264367" y="37322"/>
                  </a:cubicBezTo>
                  <a:cubicBezTo>
                    <a:pt x="260533" y="71832"/>
                    <a:pt x="264226" y="56407"/>
                    <a:pt x="255037" y="83975"/>
                  </a:cubicBezTo>
                  <a:lnTo>
                    <a:pt x="251927" y="93306"/>
                  </a:lnTo>
                  <a:lnTo>
                    <a:pt x="248816" y="102636"/>
                  </a:lnTo>
                  <a:cubicBezTo>
                    <a:pt x="251926" y="103673"/>
                    <a:pt x="255479" y="103840"/>
                    <a:pt x="258147" y="105746"/>
                  </a:cubicBezTo>
                  <a:cubicBezTo>
                    <a:pt x="283980" y="124198"/>
                    <a:pt x="258834" y="114268"/>
                    <a:pt x="279918" y="121298"/>
                  </a:cubicBezTo>
                  <a:cubicBezTo>
                    <a:pt x="281992" y="123371"/>
                    <a:pt x="284828" y="124895"/>
                    <a:pt x="286139" y="127518"/>
                  </a:cubicBezTo>
                  <a:cubicBezTo>
                    <a:pt x="289071" y="133383"/>
                    <a:pt x="292359" y="146179"/>
                    <a:pt x="292359" y="146179"/>
                  </a:cubicBezTo>
                  <a:cubicBezTo>
                    <a:pt x="277600" y="160938"/>
                    <a:pt x="281772" y="153056"/>
                    <a:pt x="276808" y="167951"/>
                  </a:cubicBezTo>
                  <a:cubicBezTo>
                    <a:pt x="275771" y="177281"/>
                    <a:pt x="275975" y="186835"/>
                    <a:pt x="273698" y="195942"/>
                  </a:cubicBezTo>
                  <a:cubicBezTo>
                    <a:pt x="272791" y="199568"/>
                    <a:pt x="270397" y="202938"/>
                    <a:pt x="267478" y="205273"/>
                  </a:cubicBezTo>
                  <a:cubicBezTo>
                    <a:pt x="264918" y="207321"/>
                    <a:pt x="261403" y="208000"/>
                    <a:pt x="258147" y="208383"/>
                  </a:cubicBezTo>
                  <a:cubicBezTo>
                    <a:pt x="243695" y="210083"/>
                    <a:pt x="229118" y="210456"/>
                    <a:pt x="214604" y="211493"/>
                  </a:cubicBezTo>
                  <a:cubicBezTo>
                    <a:pt x="210457" y="215640"/>
                    <a:pt x="204017" y="218370"/>
                    <a:pt x="202163" y="223934"/>
                  </a:cubicBezTo>
                  <a:cubicBezTo>
                    <a:pt x="197871" y="236811"/>
                    <a:pt x="201781" y="231446"/>
                    <a:pt x="189723" y="239485"/>
                  </a:cubicBezTo>
                  <a:cubicBezTo>
                    <a:pt x="186613" y="238448"/>
                    <a:pt x="183544" y="237276"/>
                    <a:pt x="180392" y="236375"/>
                  </a:cubicBezTo>
                  <a:cubicBezTo>
                    <a:pt x="153054" y="228565"/>
                    <a:pt x="180993" y="237612"/>
                    <a:pt x="158620" y="230155"/>
                  </a:cubicBezTo>
                  <a:cubicBezTo>
                    <a:pt x="152435" y="234279"/>
                    <a:pt x="147685" y="240991"/>
                    <a:pt x="139959" y="233265"/>
                  </a:cubicBezTo>
                  <a:cubicBezTo>
                    <a:pt x="137641" y="230947"/>
                    <a:pt x="139577" y="225753"/>
                    <a:pt x="136849" y="223934"/>
                  </a:cubicBezTo>
                  <a:cubicBezTo>
                    <a:pt x="132451" y="221002"/>
                    <a:pt x="126482" y="221861"/>
                    <a:pt x="121298" y="220824"/>
                  </a:cubicBezTo>
                  <a:cubicBezTo>
                    <a:pt x="114513" y="200466"/>
                    <a:pt x="123937" y="220446"/>
                    <a:pt x="108857" y="208383"/>
                  </a:cubicBezTo>
                  <a:cubicBezTo>
                    <a:pt x="105938" y="206048"/>
                    <a:pt x="104710" y="202163"/>
                    <a:pt x="102637" y="199053"/>
                  </a:cubicBezTo>
                  <a:cubicBezTo>
                    <a:pt x="101600" y="195943"/>
                    <a:pt x="102773" y="190186"/>
                    <a:pt x="99527" y="189722"/>
                  </a:cubicBezTo>
                  <a:cubicBezTo>
                    <a:pt x="93036" y="188794"/>
                    <a:pt x="80865" y="195942"/>
                    <a:pt x="80865" y="195942"/>
                  </a:cubicBezTo>
                  <a:cubicBezTo>
                    <a:pt x="77755" y="194905"/>
                    <a:pt x="74346" y="194519"/>
                    <a:pt x="71535" y="192832"/>
                  </a:cubicBezTo>
                  <a:cubicBezTo>
                    <a:pt x="69020" y="191323"/>
                    <a:pt x="68232" y="186904"/>
                    <a:pt x="65314" y="186612"/>
                  </a:cubicBezTo>
                  <a:cubicBezTo>
                    <a:pt x="56997" y="185780"/>
                    <a:pt x="48727" y="188685"/>
                    <a:pt x="40433" y="189722"/>
                  </a:cubicBezTo>
                  <a:cubicBezTo>
                    <a:pt x="37323" y="190759"/>
                    <a:pt x="34146" y="194050"/>
                    <a:pt x="31102" y="192832"/>
                  </a:cubicBezTo>
                  <a:cubicBezTo>
                    <a:pt x="27632" y="191444"/>
                    <a:pt x="27217" y="186421"/>
                    <a:pt x="24882" y="183502"/>
                  </a:cubicBezTo>
                  <a:cubicBezTo>
                    <a:pt x="23050" y="181212"/>
                    <a:pt x="20735" y="179355"/>
                    <a:pt x="18661" y="177281"/>
                  </a:cubicBezTo>
                  <a:cubicBezTo>
                    <a:pt x="16588" y="171061"/>
                    <a:pt x="13368" y="165111"/>
                    <a:pt x="12441" y="158620"/>
                  </a:cubicBezTo>
                  <a:cubicBezTo>
                    <a:pt x="11404" y="151363"/>
                    <a:pt x="12609" y="143406"/>
                    <a:pt x="9331" y="136849"/>
                  </a:cubicBezTo>
                  <a:cubicBezTo>
                    <a:pt x="7865" y="133916"/>
                    <a:pt x="3110" y="134775"/>
                    <a:pt x="0" y="133738"/>
                  </a:cubicBezTo>
                  <a:cubicBezTo>
                    <a:pt x="1037" y="129591"/>
                    <a:pt x="440" y="124636"/>
                    <a:pt x="3110" y="121298"/>
                  </a:cubicBezTo>
                  <a:cubicBezTo>
                    <a:pt x="5158" y="118738"/>
                    <a:pt x="9508" y="119653"/>
                    <a:pt x="12441" y="118187"/>
                  </a:cubicBezTo>
                  <a:cubicBezTo>
                    <a:pt x="36553" y="106131"/>
                    <a:pt x="7655" y="116673"/>
                    <a:pt x="31102" y="108857"/>
                  </a:cubicBezTo>
                  <a:cubicBezTo>
                    <a:pt x="40434" y="80864"/>
                    <a:pt x="30066" y="95379"/>
                    <a:pt x="46653" y="87085"/>
                  </a:cubicBezTo>
                  <a:cubicBezTo>
                    <a:pt x="47964" y="86429"/>
                    <a:pt x="19179" y="115595"/>
                    <a:pt x="15551" y="118187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721977" y="1575285"/>
            <a:ext cx="806241" cy="677686"/>
            <a:chOff x="4088674" y="1219200"/>
            <a:chExt cx="605019" cy="678481"/>
          </a:xfrm>
        </p:grpSpPr>
        <p:pic>
          <p:nvPicPr>
            <p:cNvPr id="23563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3" t="8855" r="61580" b="46609"/>
            <a:stretch>
              <a:fillRect/>
            </a:stretch>
          </p:blipFill>
          <p:spPr bwMode="auto">
            <a:xfrm>
              <a:off x="4088674" y="1219200"/>
              <a:ext cx="605019" cy="67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3"/>
            <p:cNvSpPr/>
            <p:nvPr/>
          </p:nvSpPr>
          <p:spPr>
            <a:xfrm>
              <a:off x="4195069" y="1316126"/>
              <a:ext cx="400170" cy="208152"/>
            </a:xfrm>
            <a:custGeom>
              <a:avLst/>
              <a:gdLst>
                <a:gd name="connsiteX0" fmla="*/ 20 w 378008"/>
                <a:gd name="connsiteY0" fmla="*/ 206746 h 207375"/>
                <a:gd name="connsiteX1" fmla="*/ 15584 w 378008"/>
                <a:gd name="connsiteY1" fmla="*/ 175618 h 207375"/>
                <a:gd name="connsiteX2" fmla="*/ 19475 w 378008"/>
                <a:gd name="connsiteY2" fmla="*/ 117252 h 207375"/>
                <a:gd name="connsiteX3" fmla="*/ 27257 w 378008"/>
                <a:gd name="connsiteY3" fmla="*/ 93906 h 207375"/>
                <a:gd name="connsiteX4" fmla="*/ 42822 w 378008"/>
                <a:gd name="connsiteY4" fmla="*/ 78341 h 207375"/>
                <a:gd name="connsiteX5" fmla="*/ 54495 w 378008"/>
                <a:gd name="connsiteY5" fmla="*/ 74450 h 207375"/>
                <a:gd name="connsiteX6" fmla="*/ 66168 w 378008"/>
                <a:gd name="connsiteY6" fmla="*/ 62777 h 207375"/>
                <a:gd name="connsiteX7" fmla="*/ 89514 w 378008"/>
                <a:gd name="connsiteY7" fmla="*/ 54995 h 207375"/>
                <a:gd name="connsiteX8" fmla="*/ 101187 w 378008"/>
                <a:gd name="connsiteY8" fmla="*/ 47213 h 207375"/>
                <a:gd name="connsiteX9" fmla="*/ 124534 w 378008"/>
                <a:gd name="connsiteY9" fmla="*/ 39431 h 207375"/>
                <a:gd name="connsiteX10" fmla="*/ 159553 w 378008"/>
                <a:gd name="connsiteY10" fmla="*/ 23866 h 207375"/>
                <a:gd name="connsiteX11" fmla="*/ 171227 w 378008"/>
                <a:gd name="connsiteY11" fmla="*/ 19975 h 207375"/>
                <a:gd name="connsiteX12" fmla="*/ 182900 w 378008"/>
                <a:gd name="connsiteY12" fmla="*/ 12193 h 207375"/>
                <a:gd name="connsiteX13" fmla="*/ 194573 w 378008"/>
                <a:gd name="connsiteY13" fmla="*/ 520 h 207375"/>
                <a:gd name="connsiteX14" fmla="*/ 241266 w 378008"/>
                <a:gd name="connsiteY14" fmla="*/ 4411 h 207375"/>
                <a:gd name="connsiteX15" fmla="*/ 260721 w 378008"/>
                <a:gd name="connsiteY15" fmla="*/ 19975 h 207375"/>
                <a:gd name="connsiteX16" fmla="*/ 272394 w 378008"/>
                <a:gd name="connsiteY16" fmla="*/ 27757 h 207375"/>
                <a:gd name="connsiteX17" fmla="*/ 287959 w 378008"/>
                <a:gd name="connsiteY17" fmla="*/ 43322 h 207375"/>
                <a:gd name="connsiteX18" fmla="*/ 299632 w 378008"/>
                <a:gd name="connsiteY18" fmla="*/ 51104 h 207375"/>
                <a:gd name="connsiteX19" fmla="*/ 322978 w 378008"/>
                <a:gd name="connsiteY19" fmla="*/ 58886 h 207375"/>
                <a:gd name="connsiteX20" fmla="*/ 330760 w 378008"/>
                <a:gd name="connsiteY20" fmla="*/ 70559 h 207375"/>
                <a:gd name="connsiteX21" fmla="*/ 342433 w 378008"/>
                <a:gd name="connsiteY21" fmla="*/ 74450 h 207375"/>
                <a:gd name="connsiteX22" fmla="*/ 354107 w 378008"/>
                <a:gd name="connsiteY22" fmla="*/ 140598 h 207375"/>
                <a:gd name="connsiteX23" fmla="*/ 365780 w 378008"/>
                <a:gd name="connsiteY23" fmla="*/ 144489 h 207375"/>
                <a:gd name="connsiteX24" fmla="*/ 373562 w 378008"/>
                <a:gd name="connsiteY24" fmla="*/ 152272 h 207375"/>
                <a:gd name="connsiteX25" fmla="*/ 373562 w 378008"/>
                <a:gd name="connsiteY25" fmla="*/ 195073 h 207375"/>
                <a:gd name="connsiteX26" fmla="*/ 361889 w 378008"/>
                <a:gd name="connsiteY26" fmla="*/ 198964 h 207375"/>
                <a:gd name="connsiteX27" fmla="*/ 299632 w 378008"/>
                <a:gd name="connsiteY27" fmla="*/ 195073 h 207375"/>
                <a:gd name="connsiteX28" fmla="*/ 287959 w 378008"/>
                <a:gd name="connsiteY28" fmla="*/ 191182 h 207375"/>
                <a:gd name="connsiteX29" fmla="*/ 268503 w 378008"/>
                <a:gd name="connsiteY29" fmla="*/ 175618 h 207375"/>
                <a:gd name="connsiteX30" fmla="*/ 229593 w 378008"/>
                <a:gd name="connsiteY30" fmla="*/ 171727 h 207375"/>
                <a:gd name="connsiteX31" fmla="*/ 217919 w 378008"/>
                <a:gd name="connsiteY31" fmla="*/ 167836 h 207375"/>
                <a:gd name="connsiteX32" fmla="*/ 70059 w 378008"/>
                <a:gd name="connsiteY32" fmla="*/ 175618 h 207375"/>
                <a:gd name="connsiteX33" fmla="*/ 58386 w 378008"/>
                <a:gd name="connsiteY33" fmla="*/ 183400 h 207375"/>
                <a:gd name="connsiteX34" fmla="*/ 42822 w 378008"/>
                <a:gd name="connsiteY34" fmla="*/ 187291 h 207375"/>
                <a:gd name="connsiteX35" fmla="*/ 19475 w 378008"/>
                <a:gd name="connsiteY35" fmla="*/ 195073 h 207375"/>
                <a:gd name="connsiteX36" fmla="*/ 20 w 378008"/>
                <a:gd name="connsiteY36" fmla="*/ 206746 h 207375"/>
                <a:gd name="connsiteX0" fmla="*/ 20 w 378008"/>
                <a:gd name="connsiteY0" fmla="*/ 206746 h 207375"/>
                <a:gd name="connsiteX1" fmla="*/ 15584 w 378008"/>
                <a:gd name="connsiteY1" fmla="*/ 175618 h 207375"/>
                <a:gd name="connsiteX2" fmla="*/ 19475 w 378008"/>
                <a:gd name="connsiteY2" fmla="*/ 117252 h 207375"/>
                <a:gd name="connsiteX3" fmla="*/ 27257 w 378008"/>
                <a:gd name="connsiteY3" fmla="*/ 93906 h 207375"/>
                <a:gd name="connsiteX4" fmla="*/ 42822 w 378008"/>
                <a:gd name="connsiteY4" fmla="*/ 78341 h 207375"/>
                <a:gd name="connsiteX5" fmla="*/ 54495 w 378008"/>
                <a:gd name="connsiteY5" fmla="*/ 74450 h 207375"/>
                <a:gd name="connsiteX6" fmla="*/ 66168 w 378008"/>
                <a:gd name="connsiteY6" fmla="*/ 62777 h 207375"/>
                <a:gd name="connsiteX7" fmla="*/ 89514 w 378008"/>
                <a:gd name="connsiteY7" fmla="*/ 54995 h 207375"/>
                <a:gd name="connsiteX8" fmla="*/ 101187 w 378008"/>
                <a:gd name="connsiteY8" fmla="*/ 47213 h 207375"/>
                <a:gd name="connsiteX9" fmla="*/ 124534 w 378008"/>
                <a:gd name="connsiteY9" fmla="*/ 23866 h 207375"/>
                <a:gd name="connsiteX10" fmla="*/ 159553 w 378008"/>
                <a:gd name="connsiteY10" fmla="*/ 23866 h 207375"/>
                <a:gd name="connsiteX11" fmla="*/ 171227 w 378008"/>
                <a:gd name="connsiteY11" fmla="*/ 19975 h 207375"/>
                <a:gd name="connsiteX12" fmla="*/ 182900 w 378008"/>
                <a:gd name="connsiteY12" fmla="*/ 12193 h 207375"/>
                <a:gd name="connsiteX13" fmla="*/ 194573 w 378008"/>
                <a:gd name="connsiteY13" fmla="*/ 520 h 207375"/>
                <a:gd name="connsiteX14" fmla="*/ 241266 w 378008"/>
                <a:gd name="connsiteY14" fmla="*/ 4411 h 207375"/>
                <a:gd name="connsiteX15" fmla="*/ 260721 w 378008"/>
                <a:gd name="connsiteY15" fmla="*/ 19975 h 207375"/>
                <a:gd name="connsiteX16" fmla="*/ 272394 w 378008"/>
                <a:gd name="connsiteY16" fmla="*/ 27757 h 207375"/>
                <a:gd name="connsiteX17" fmla="*/ 287959 w 378008"/>
                <a:gd name="connsiteY17" fmla="*/ 43322 h 207375"/>
                <a:gd name="connsiteX18" fmla="*/ 299632 w 378008"/>
                <a:gd name="connsiteY18" fmla="*/ 51104 h 207375"/>
                <a:gd name="connsiteX19" fmla="*/ 322978 w 378008"/>
                <a:gd name="connsiteY19" fmla="*/ 58886 h 207375"/>
                <a:gd name="connsiteX20" fmla="*/ 330760 w 378008"/>
                <a:gd name="connsiteY20" fmla="*/ 70559 h 207375"/>
                <a:gd name="connsiteX21" fmla="*/ 342433 w 378008"/>
                <a:gd name="connsiteY21" fmla="*/ 74450 h 207375"/>
                <a:gd name="connsiteX22" fmla="*/ 354107 w 378008"/>
                <a:gd name="connsiteY22" fmla="*/ 140598 h 207375"/>
                <a:gd name="connsiteX23" fmla="*/ 365780 w 378008"/>
                <a:gd name="connsiteY23" fmla="*/ 144489 h 207375"/>
                <a:gd name="connsiteX24" fmla="*/ 373562 w 378008"/>
                <a:gd name="connsiteY24" fmla="*/ 152272 h 207375"/>
                <a:gd name="connsiteX25" fmla="*/ 373562 w 378008"/>
                <a:gd name="connsiteY25" fmla="*/ 195073 h 207375"/>
                <a:gd name="connsiteX26" fmla="*/ 361889 w 378008"/>
                <a:gd name="connsiteY26" fmla="*/ 198964 h 207375"/>
                <a:gd name="connsiteX27" fmla="*/ 299632 w 378008"/>
                <a:gd name="connsiteY27" fmla="*/ 195073 h 207375"/>
                <a:gd name="connsiteX28" fmla="*/ 287959 w 378008"/>
                <a:gd name="connsiteY28" fmla="*/ 191182 h 207375"/>
                <a:gd name="connsiteX29" fmla="*/ 268503 w 378008"/>
                <a:gd name="connsiteY29" fmla="*/ 175618 h 207375"/>
                <a:gd name="connsiteX30" fmla="*/ 229593 w 378008"/>
                <a:gd name="connsiteY30" fmla="*/ 171727 h 207375"/>
                <a:gd name="connsiteX31" fmla="*/ 217919 w 378008"/>
                <a:gd name="connsiteY31" fmla="*/ 167836 h 207375"/>
                <a:gd name="connsiteX32" fmla="*/ 70059 w 378008"/>
                <a:gd name="connsiteY32" fmla="*/ 175618 h 207375"/>
                <a:gd name="connsiteX33" fmla="*/ 58386 w 378008"/>
                <a:gd name="connsiteY33" fmla="*/ 183400 h 207375"/>
                <a:gd name="connsiteX34" fmla="*/ 42822 w 378008"/>
                <a:gd name="connsiteY34" fmla="*/ 187291 h 207375"/>
                <a:gd name="connsiteX35" fmla="*/ 19475 w 378008"/>
                <a:gd name="connsiteY35" fmla="*/ 195073 h 207375"/>
                <a:gd name="connsiteX36" fmla="*/ 20 w 378008"/>
                <a:gd name="connsiteY36" fmla="*/ 206746 h 207375"/>
                <a:gd name="connsiteX0" fmla="*/ 20 w 378008"/>
                <a:gd name="connsiteY0" fmla="*/ 206746 h 207375"/>
                <a:gd name="connsiteX1" fmla="*/ 15584 w 378008"/>
                <a:gd name="connsiteY1" fmla="*/ 175618 h 207375"/>
                <a:gd name="connsiteX2" fmla="*/ 19475 w 378008"/>
                <a:gd name="connsiteY2" fmla="*/ 117252 h 207375"/>
                <a:gd name="connsiteX3" fmla="*/ 27257 w 378008"/>
                <a:gd name="connsiteY3" fmla="*/ 93906 h 207375"/>
                <a:gd name="connsiteX4" fmla="*/ 42822 w 378008"/>
                <a:gd name="connsiteY4" fmla="*/ 78341 h 207375"/>
                <a:gd name="connsiteX5" fmla="*/ 54495 w 378008"/>
                <a:gd name="connsiteY5" fmla="*/ 74450 h 207375"/>
                <a:gd name="connsiteX6" fmla="*/ 66168 w 378008"/>
                <a:gd name="connsiteY6" fmla="*/ 62777 h 207375"/>
                <a:gd name="connsiteX7" fmla="*/ 89514 w 378008"/>
                <a:gd name="connsiteY7" fmla="*/ 54995 h 207375"/>
                <a:gd name="connsiteX8" fmla="*/ 101187 w 378008"/>
                <a:gd name="connsiteY8" fmla="*/ 35540 h 207375"/>
                <a:gd name="connsiteX9" fmla="*/ 124534 w 378008"/>
                <a:gd name="connsiteY9" fmla="*/ 23866 h 207375"/>
                <a:gd name="connsiteX10" fmla="*/ 159553 w 378008"/>
                <a:gd name="connsiteY10" fmla="*/ 23866 h 207375"/>
                <a:gd name="connsiteX11" fmla="*/ 171227 w 378008"/>
                <a:gd name="connsiteY11" fmla="*/ 19975 h 207375"/>
                <a:gd name="connsiteX12" fmla="*/ 182900 w 378008"/>
                <a:gd name="connsiteY12" fmla="*/ 12193 h 207375"/>
                <a:gd name="connsiteX13" fmla="*/ 194573 w 378008"/>
                <a:gd name="connsiteY13" fmla="*/ 520 h 207375"/>
                <a:gd name="connsiteX14" fmla="*/ 241266 w 378008"/>
                <a:gd name="connsiteY14" fmla="*/ 4411 h 207375"/>
                <a:gd name="connsiteX15" fmla="*/ 260721 w 378008"/>
                <a:gd name="connsiteY15" fmla="*/ 19975 h 207375"/>
                <a:gd name="connsiteX16" fmla="*/ 272394 w 378008"/>
                <a:gd name="connsiteY16" fmla="*/ 27757 h 207375"/>
                <a:gd name="connsiteX17" fmla="*/ 287959 w 378008"/>
                <a:gd name="connsiteY17" fmla="*/ 43322 h 207375"/>
                <a:gd name="connsiteX18" fmla="*/ 299632 w 378008"/>
                <a:gd name="connsiteY18" fmla="*/ 51104 h 207375"/>
                <a:gd name="connsiteX19" fmla="*/ 322978 w 378008"/>
                <a:gd name="connsiteY19" fmla="*/ 58886 h 207375"/>
                <a:gd name="connsiteX20" fmla="*/ 330760 w 378008"/>
                <a:gd name="connsiteY20" fmla="*/ 70559 h 207375"/>
                <a:gd name="connsiteX21" fmla="*/ 342433 w 378008"/>
                <a:gd name="connsiteY21" fmla="*/ 74450 h 207375"/>
                <a:gd name="connsiteX22" fmla="*/ 354107 w 378008"/>
                <a:gd name="connsiteY22" fmla="*/ 140598 h 207375"/>
                <a:gd name="connsiteX23" fmla="*/ 365780 w 378008"/>
                <a:gd name="connsiteY23" fmla="*/ 144489 h 207375"/>
                <a:gd name="connsiteX24" fmla="*/ 373562 w 378008"/>
                <a:gd name="connsiteY24" fmla="*/ 152272 h 207375"/>
                <a:gd name="connsiteX25" fmla="*/ 373562 w 378008"/>
                <a:gd name="connsiteY25" fmla="*/ 195073 h 207375"/>
                <a:gd name="connsiteX26" fmla="*/ 361889 w 378008"/>
                <a:gd name="connsiteY26" fmla="*/ 198964 h 207375"/>
                <a:gd name="connsiteX27" fmla="*/ 299632 w 378008"/>
                <a:gd name="connsiteY27" fmla="*/ 195073 h 207375"/>
                <a:gd name="connsiteX28" fmla="*/ 287959 w 378008"/>
                <a:gd name="connsiteY28" fmla="*/ 191182 h 207375"/>
                <a:gd name="connsiteX29" fmla="*/ 268503 w 378008"/>
                <a:gd name="connsiteY29" fmla="*/ 175618 h 207375"/>
                <a:gd name="connsiteX30" fmla="*/ 229593 w 378008"/>
                <a:gd name="connsiteY30" fmla="*/ 171727 h 207375"/>
                <a:gd name="connsiteX31" fmla="*/ 217919 w 378008"/>
                <a:gd name="connsiteY31" fmla="*/ 167836 h 207375"/>
                <a:gd name="connsiteX32" fmla="*/ 70059 w 378008"/>
                <a:gd name="connsiteY32" fmla="*/ 175618 h 207375"/>
                <a:gd name="connsiteX33" fmla="*/ 58386 w 378008"/>
                <a:gd name="connsiteY33" fmla="*/ 183400 h 207375"/>
                <a:gd name="connsiteX34" fmla="*/ 42822 w 378008"/>
                <a:gd name="connsiteY34" fmla="*/ 187291 h 207375"/>
                <a:gd name="connsiteX35" fmla="*/ 19475 w 378008"/>
                <a:gd name="connsiteY35" fmla="*/ 195073 h 207375"/>
                <a:gd name="connsiteX36" fmla="*/ 20 w 378008"/>
                <a:gd name="connsiteY36" fmla="*/ 206746 h 207375"/>
                <a:gd name="connsiteX0" fmla="*/ 20 w 378008"/>
                <a:gd name="connsiteY0" fmla="*/ 206746 h 207375"/>
                <a:gd name="connsiteX1" fmla="*/ 15584 w 378008"/>
                <a:gd name="connsiteY1" fmla="*/ 175618 h 207375"/>
                <a:gd name="connsiteX2" fmla="*/ 19475 w 378008"/>
                <a:gd name="connsiteY2" fmla="*/ 117252 h 207375"/>
                <a:gd name="connsiteX3" fmla="*/ 27257 w 378008"/>
                <a:gd name="connsiteY3" fmla="*/ 93906 h 207375"/>
                <a:gd name="connsiteX4" fmla="*/ 42822 w 378008"/>
                <a:gd name="connsiteY4" fmla="*/ 78341 h 207375"/>
                <a:gd name="connsiteX5" fmla="*/ 54495 w 378008"/>
                <a:gd name="connsiteY5" fmla="*/ 74450 h 207375"/>
                <a:gd name="connsiteX6" fmla="*/ 66168 w 378008"/>
                <a:gd name="connsiteY6" fmla="*/ 62777 h 207375"/>
                <a:gd name="connsiteX7" fmla="*/ 73950 w 378008"/>
                <a:gd name="connsiteY7" fmla="*/ 39431 h 207375"/>
                <a:gd name="connsiteX8" fmla="*/ 101187 w 378008"/>
                <a:gd name="connsiteY8" fmla="*/ 35540 h 207375"/>
                <a:gd name="connsiteX9" fmla="*/ 124534 w 378008"/>
                <a:gd name="connsiteY9" fmla="*/ 23866 h 207375"/>
                <a:gd name="connsiteX10" fmla="*/ 159553 w 378008"/>
                <a:gd name="connsiteY10" fmla="*/ 23866 h 207375"/>
                <a:gd name="connsiteX11" fmla="*/ 171227 w 378008"/>
                <a:gd name="connsiteY11" fmla="*/ 19975 h 207375"/>
                <a:gd name="connsiteX12" fmla="*/ 182900 w 378008"/>
                <a:gd name="connsiteY12" fmla="*/ 12193 h 207375"/>
                <a:gd name="connsiteX13" fmla="*/ 194573 w 378008"/>
                <a:gd name="connsiteY13" fmla="*/ 520 h 207375"/>
                <a:gd name="connsiteX14" fmla="*/ 241266 w 378008"/>
                <a:gd name="connsiteY14" fmla="*/ 4411 h 207375"/>
                <a:gd name="connsiteX15" fmla="*/ 260721 w 378008"/>
                <a:gd name="connsiteY15" fmla="*/ 19975 h 207375"/>
                <a:gd name="connsiteX16" fmla="*/ 272394 w 378008"/>
                <a:gd name="connsiteY16" fmla="*/ 27757 h 207375"/>
                <a:gd name="connsiteX17" fmla="*/ 287959 w 378008"/>
                <a:gd name="connsiteY17" fmla="*/ 43322 h 207375"/>
                <a:gd name="connsiteX18" fmla="*/ 299632 w 378008"/>
                <a:gd name="connsiteY18" fmla="*/ 51104 h 207375"/>
                <a:gd name="connsiteX19" fmla="*/ 322978 w 378008"/>
                <a:gd name="connsiteY19" fmla="*/ 58886 h 207375"/>
                <a:gd name="connsiteX20" fmla="*/ 330760 w 378008"/>
                <a:gd name="connsiteY20" fmla="*/ 70559 h 207375"/>
                <a:gd name="connsiteX21" fmla="*/ 342433 w 378008"/>
                <a:gd name="connsiteY21" fmla="*/ 74450 h 207375"/>
                <a:gd name="connsiteX22" fmla="*/ 354107 w 378008"/>
                <a:gd name="connsiteY22" fmla="*/ 140598 h 207375"/>
                <a:gd name="connsiteX23" fmla="*/ 365780 w 378008"/>
                <a:gd name="connsiteY23" fmla="*/ 144489 h 207375"/>
                <a:gd name="connsiteX24" fmla="*/ 373562 w 378008"/>
                <a:gd name="connsiteY24" fmla="*/ 152272 h 207375"/>
                <a:gd name="connsiteX25" fmla="*/ 373562 w 378008"/>
                <a:gd name="connsiteY25" fmla="*/ 195073 h 207375"/>
                <a:gd name="connsiteX26" fmla="*/ 361889 w 378008"/>
                <a:gd name="connsiteY26" fmla="*/ 198964 h 207375"/>
                <a:gd name="connsiteX27" fmla="*/ 299632 w 378008"/>
                <a:gd name="connsiteY27" fmla="*/ 195073 h 207375"/>
                <a:gd name="connsiteX28" fmla="*/ 287959 w 378008"/>
                <a:gd name="connsiteY28" fmla="*/ 191182 h 207375"/>
                <a:gd name="connsiteX29" fmla="*/ 268503 w 378008"/>
                <a:gd name="connsiteY29" fmla="*/ 175618 h 207375"/>
                <a:gd name="connsiteX30" fmla="*/ 229593 w 378008"/>
                <a:gd name="connsiteY30" fmla="*/ 171727 h 207375"/>
                <a:gd name="connsiteX31" fmla="*/ 217919 w 378008"/>
                <a:gd name="connsiteY31" fmla="*/ 167836 h 207375"/>
                <a:gd name="connsiteX32" fmla="*/ 70059 w 378008"/>
                <a:gd name="connsiteY32" fmla="*/ 175618 h 207375"/>
                <a:gd name="connsiteX33" fmla="*/ 58386 w 378008"/>
                <a:gd name="connsiteY33" fmla="*/ 183400 h 207375"/>
                <a:gd name="connsiteX34" fmla="*/ 42822 w 378008"/>
                <a:gd name="connsiteY34" fmla="*/ 187291 h 207375"/>
                <a:gd name="connsiteX35" fmla="*/ 19475 w 378008"/>
                <a:gd name="connsiteY35" fmla="*/ 195073 h 207375"/>
                <a:gd name="connsiteX36" fmla="*/ 20 w 378008"/>
                <a:gd name="connsiteY36" fmla="*/ 206746 h 207375"/>
                <a:gd name="connsiteX0" fmla="*/ 20 w 378008"/>
                <a:gd name="connsiteY0" fmla="*/ 206746 h 207375"/>
                <a:gd name="connsiteX1" fmla="*/ 15584 w 378008"/>
                <a:gd name="connsiteY1" fmla="*/ 175618 h 207375"/>
                <a:gd name="connsiteX2" fmla="*/ 19475 w 378008"/>
                <a:gd name="connsiteY2" fmla="*/ 117252 h 207375"/>
                <a:gd name="connsiteX3" fmla="*/ 27257 w 378008"/>
                <a:gd name="connsiteY3" fmla="*/ 93906 h 207375"/>
                <a:gd name="connsiteX4" fmla="*/ 42822 w 378008"/>
                <a:gd name="connsiteY4" fmla="*/ 78341 h 207375"/>
                <a:gd name="connsiteX5" fmla="*/ 54495 w 378008"/>
                <a:gd name="connsiteY5" fmla="*/ 74450 h 207375"/>
                <a:gd name="connsiteX6" fmla="*/ 66168 w 378008"/>
                <a:gd name="connsiteY6" fmla="*/ 62777 h 207375"/>
                <a:gd name="connsiteX7" fmla="*/ 73950 w 378008"/>
                <a:gd name="connsiteY7" fmla="*/ 39431 h 207375"/>
                <a:gd name="connsiteX8" fmla="*/ 101187 w 378008"/>
                <a:gd name="connsiteY8" fmla="*/ 35540 h 207375"/>
                <a:gd name="connsiteX9" fmla="*/ 120643 w 378008"/>
                <a:gd name="connsiteY9" fmla="*/ 12193 h 207375"/>
                <a:gd name="connsiteX10" fmla="*/ 159553 w 378008"/>
                <a:gd name="connsiteY10" fmla="*/ 23866 h 207375"/>
                <a:gd name="connsiteX11" fmla="*/ 171227 w 378008"/>
                <a:gd name="connsiteY11" fmla="*/ 19975 h 207375"/>
                <a:gd name="connsiteX12" fmla="*/ 182900 w 378008"/>
                <a:gd name="connsiteY12" fmla="*/ 12193 h 207375"/>
                <a:gd name="connsiteX13" fmla="*/ 194573 w 378008"/>
                <a:gd name="connsiteY13" fmla="*/ 520 h 207375"/>
                <a:gd name="connsiteX14" fmla="*/ 241266 w 378008"/>
                <a:gd name="connsiteY14" fmla="*/ 4411 h 207375"/>
                <a:gd name="connsiteX15" fmla="*/ 260721 w 378008"/>
                <a:gd name="connsiteY15" fmla="*/ 19975 h 207375"/>
                <a:gd name="connsiteX16" fmla="*/ 272394 w 378008"/>
                <a:gd name="connsiteY16" fmla="*/ 27757 h 207375"/>
                <a:gd name="connsiteX17" fmla="*/ 287959 w 378008"/>
                <a:gd name="connsiteY17" fmla="*/ 43322 h 207375"/>
                <a:gd name="connsiteX18" fmla="*/ 299632 w 378008"/>
                <a:gd name="connsiteY18" fmla="*/ 51104 h 207375"/>
                <a:gd name="connsiteX19" fmla="*/ 322978 w 378008"/>
                <a:gd name="connsiteY19" fmla="*/ 58886 h 207375"/>
                <a:gd name="connsiteX20" fmla="*/ 330760 w 378008"/>
                <a:gd name="connsiteY20" fmla="*/ 70559 h 207375"/>
                <a:gd name="connsiteX21" fmla="*/ 342433 w 378008"/>
                <a:gd name="connsiteY21" fmla="*/ 74450 h 207375"/>
                <a:gd name="connsiteX22" fmla="*/ 354107 w 378008"/>
                <a:gd name="connsiteY22" fmla="*/ 140598 h 207375"/>
                <a:gd name="connsiteX23" fmla="*/ 365780 w 378008"/>
                <a:gd name="connsiteY23" fmla="*/ 144489 h 207375"/>
                <a:gd name="connsiteX24" fmla="*/ 373562 w 378008"/>
                <a:gd name="connsiteY24" fmla="*/ 152272 h 207375"/>
                <a:gd name="connsiteX25" fmla="*/ 373562 w 378008"/>
                <a:gd name="connsiteY25" fmla="*/ 195073 h 207375"/>
                <a:gd name="connsiteX26" fmla="*/ 361889 w 378008"/>
                <a:gd name="connsiteY26" fmla="*/ 198964 h 207375"/>
                <a:gd name="connsiteX27" fmla="*/ 299632 w 378008"/>
                <a:gd name="connsiteY27" fmla="*/ 195073 h 207375"/>
                <a:gd name="connsiteX28" fmla="*/ 287959 w 378008"/>
                <a:gd name="connsiteY28" fmla="*/ 191182 h 207375"/>
                <a:gd name="connsiteX29" fmla="*/ 268503 w 378008"/>
                <a:gd name="connsiteY29" fmla="*/ 175618 h 207375"/>
                <a:gd name="connsiteX30" fmla="*/ 229593 w 378008"/>
                <a:gd name="connsiteY30" fmla="*/ 171727 h 207375"/>
                <a:gd name="connsiteX31" fmla="*/ 217919 w 378008"/>
                <a:gd name="connsiteY31" fmla="*/ 167836 h 207375"/>
                <a:gd name="connsiteX32" fmla="*/ 70059 w 378008"/>
                <a:gd name="connsiteY32" fmla="*/ 175618 h 207375"/>
                <a:gd name="connsiteX33" fmla="*/ 58386 w 378008"/>
                <a:gd name="connsiteY33" fmla="*/ 183400 h 207375"/>
                <a:gd name="connsiteX34" fmla="*/ 42822 w 378008"/>
                <a:gd name="connsiteY34" fmla="*/ 187291 h 207375"/>
                <a:gd name="connsiteX35" fmla="*/ 19475 w 378008"/>
                <a:gd name="connsiteY35" fmla="*/ 195073 h 207375"/>
                <a:gd name="connsiteX36" fmla="*/ 20 w 378008"/>
                <a:gd name="connsiteY36" fmla="*/ 206746 h 207375"/>
                <a:gd name="connsiteX0" fmla="*/ 20 w 378008"/>
                <a:gd name="connsiteY0" fmla="*/ 206746 h 207375"/>
                <a:gd name="connsiteX1" fmla="*/ 15584 w 378008"/>
                <a:gd name="connsiteY1" fmla="*/ 175618 h 207375"/>
                <a:gd name="connsiteX2" fmla="*/ 19475 w 378008"/>
                <a:gd name="connsiteY2" fmla="*/ 117252 h 207375"/>
                <a:gd name="connsiteX3" fmla="*/ 27257 w 378008"/>
                <a:gd name="connsiteY3" fmla="*/ 93906 h 207375"/>
                <a:gd name="connsiteX4" fmla="*/ 42822 w 378008"/>
                <a:gd name="connsiteY4" fmla="*/ 78341 h 207375"/>
                <a:gd name="connsiteX5" fmla="*/ 54495 w 378008"/>
                <a:gd name="connsiteY5" fmla="*/ 74450 h 207375"/>
                <a:gd name="connsiteX6" fmla="*/ 66168 w 378008"/>
                <a:gd name="connsiteY6" fmla="*/ 62777 h 207375"/>
                <a:gd name="connsiteX7" fmla="*/ 73950 w 378008"/>
                <a:gd name="connsiteY7" fmla="*/ 39431 h 207375"/>
                <a:gd name="connsiteX8" fmla="*/ 101187 w 378008"/>
                <a:gd name="connsiteY8" fmla="*/ 35540 h 207375"/>
                <a:gd name="connsiteX9" fmla="*/ 120643 w 378008"/>
                <a:gd name="connsiteY9" fmla="*/ 12193 h 207375"/>
                <a:gd name="connsiteX10" fmla="*/ 159553 w 378008"/>
                <a:gd name="connsiteY10" fmla="*/ 23866 h 207375"/>
                <a:gd name="connsiteX11" fmla="*/ 179009 w 378008"/>
                <a:gd name="connsiteY11" fmla="*/ 8302 h 207375"/>
                <a:gd name="connsiteX12" fmla="*/ 182900 w 378008"/>
                <a:gd name="connsiteY12" fmla="*/ 12193 h 207375"/>
                <a:gd name="connsiteX13" fmla="*/ 194573 w 378008"/>
                <a:gd name="connsiteY13" fmla="*/ 520 h 207375"/>
                <a:gd name="connsiteX14" fmla="*/ 241266 w 378008"/>
                <a:gd name="connsiteY14" fmla="*/ 4411 h 207375"/>
                <a:gd name="connsiteX15" fmla="*/ 260721 w 378008"/>
                <a:gd name="connsiteY15" fmla="*/ 19975 h 207375"/>
                <a:gd name="connsiteX16" fmla="*/ 272394 w 378008"/>
                <a:gd name="connsiteY16" fmla="*/ 27757 h 207375"/>
                <a:gd name="connsiteX17" fmla="*/ 287959 w 378008"/>
                <a:gd name="connsiteY17" fmla="*/ 43322 h 207375"/>
                <a:gd name="connsiteX18" fmla="*/ 299632 w 378008"/>
                <a:gd name="connsiteY18" fmla="*/ 51104 h 207375"/>
                <a:gd name="connsiteX19" fmla="*/ 322978 w 378008"/>
                <a:gd name="connsiteY19" fmla="*/ 58886 h 207375"/>
                <a:gd name="connsiteX20" fmla="*/ 330760 w 378008"/>
                <a:gd name="connsiteY20" fmla="*/ 70559 h 207375"/>
                <a:gd name="connsiteX21" fmla="*/ 342433 w 378008"/>
                <a:gd name="connsiteY21" fmla="*/ 74450 h 207375"/>
                <a:gd name="connsiteX22" fmla="*/ 354107 w 378008"/>
                <a:gd name="connsiteY22" fmla="*/ 140598 h 207375"/>
                <a:gd name="connsiteX23" fmla="*/ 365780 w 378008"/>
                <a:gd name="connsiteY23" fmla="*/ 144489 h 207375"/>
                <a:gd name="connsiteX24" fmla="*/ 373562 w 378008"/>
                <a:gd name="connsiteY24" fmla="*/ 152272 h 207375"/>
                <a:gd name="connsiteX25" fmla="*/ 373562 w 378008"/>
                <a:gd name="connsiteY25" fmla="*/ 195073 h 207375"/>
                <a:gd name="connsiteX26" fmla="*/ 361889 w 378008"/>
                <a:gd name="connsiteY26" fmla="*/ 198964 h 207375"/>
                <a:gd name="connsiteX27" fmla="*/ 299632 w 378008"/>
                <a:gd name="connsiteY27" fmla="*/ 195073 h 207375"/>
                <a:gd name="connsiteX28" fmla="*/ 287959 w 378008"/>
                <a:gd name="connsiteY28" fmla="*/ 191182 h 207375"/>
                <a:gd name="connsiteX29" fmla="*/ 268503 w 378008"/>
                <a:gd name="connsiteY29" fmla="*/ 175618 h 207375"/>
                <a:gd name="connsiteX30" fmla="*/ 229593 w 378008"/>
                <a:gd name="connsiteY30" fmla="*/ 171727 h 207375"/>
                <a:gd name="connsiteX31" fmla="*/ 217919 w 378008"/>
                <a:gd name="connsiteY31" fmla="*/ 167836 h 207375"/>
                <a:gd name="connsiteX32" fmla="*/ 70059 w 378008"/>
                <a:gd name="connsiteY32" fmla="*/ 175618 h 207375"/>
                <a:gd name="connsiteX33" fmla="*/ 58386 w 378008"/>
                <a:gd name="connsiteY33" fmla="*/ 183400 h 207375"/>
                <a:gd name="connsiteX34" fmla="*/ 42822 w 378008"/>
                <a:gd name="connsiteY34" fmla="*/ 187291 h 207375"/>
                <a:gd name="connsiteX35" fmla="*/ 19475 w 378008"/>
                <a:gd name="connsiteY35" fmla="*/ 195073 h 207375"/>
                <a:gd name="connsiteX36" fmla="*/ 20 w 378008"/>
                <a:gd name="connsiteY36" fmla="*/ 206746 h 207375"/>
                <a:gd name="connsiteX0" fmla="*/ 20 w 378008"/>
                <a:gd name="connsiteY0" fmla="*/ 206746 h 207375"/>
                <a:gd name="connsiteX1" fmla="*/ 15584 w 378008"/>
                <a:gd name="connsiteY1" fmla="*/ 175618 h 207375"/>
                <a:gd name="connsiteX2" fmla="*/ 19475 w 378008"/>
                <a:gd name="connsiteY2" fmla="*/ 117252 h 207375"/>
                <a:gd name="connsiteX3" fmla="*/ 27257 w 378008"/>
                <a:gd name="connsiteY3" fmla="*/ 93906 h 207375"/>
                <a:gd name="connsiteX4" fmla="*/ 42822 w 378008"/>
                <a:gd name="connsiteY4" fmla="*/ 78341 h 207375"/>
                <a:gd name="connsiteX5" fmla="*/ 54495 w 378008"/>
                <a:gd name="connsiteY5" fmla="*/ 74450 h 207375"/>
                <a:gd name="connsiteX6" fmla="*/ 66168 w 378008"/>
                <a:gd name="connsiteY6" fmla="*/ 62777 h 207375"/>
                <a:gd name="connsiteX7" fmla="*/ 73950 w 378008"/>
                <a:gd name="connsiteY7" fmla="*/ 39431 h 207375"/>
                <a:gd name="connsiteX8" fmla="*/ 101187 w 378008"/>
                <a:gd name="connsiteY8" fmla="*/ 35540 h 207375"/>
                <a:gd name="connsiteX9" fmla="*/ 120643 w 378008"/>
                <a:gd name="connsiteY9" fmla="*/ 12193 h 207375"/>
                <a:gd name="connsiteX10" fmla="*/ 151771 w 378008"/>
                <a:gd name="connsiteY10" fmla="*/ 8302 h 207375"/>
                <a:gd name="connsiteX11" fmla="*/ 179009 w 378008"/>
                <a:gd name="connsiteY11" fmla="*/ 8302 h 207375"/>
                <a:gd name="connsiteX12" fmla="*/ 182900 w 378008"/>
                <a:gd name="connsiteY12" fmla="*/ 12193 h 207375"/>
                <a:gd name="connsiteX13" fmla="*/ 194573 w 378008"/>
                <a:gd name="connsiteY13" fmla="*/ 520 h 207375"/>
                <a:gd name="connsiteX14" fmla="*/ 241266 w 378008"/>
                <a:gd name="connsiteY14" fmla="*/ 4411 h 207375"/>
                <a:gd name="connsiteX15" fmla="*/ 260721 w 378008"/>
                <a:gd name="connsiteY15" fmla="*/ 19975 h 207375"/>
                <a:gd name="connsiteX16" fmla="*/ 272394 w 378008"/>
                <a:gd name="connsiteY16" fmla="*/ 27757 h 207375"/>
                <a:gd name="connsiteX17" fmla="*/ 287959 w 378008"/>
                <a:gd name="connsiteY17" fmla="*/ 43322 h 207375"/>
                <a:gd name="connsiteX18" fmla="*/ 299632 w 378008"/>
                <a:gd name="connsiteY18" fmla="*/ 51104 h 207375"/>
                <a:gd name="connsiteX19" fmla="*/ 322978 w 378008"/>
                <a:gd name="connsiteY19" fmla="*/ 58886 h 207375"/>
                <a:gd name="connsiteX20" fmla="*/ 330760 w 378008"/>
                <a:gd name="connsiteY20" fmla="*/ 70559 h 207375"/>
                <a:gd name="connsiteX21" fmla="*/ 342433 w 378008"/>
                <a:gd name="connsiteY21" fmla="*/ 74450 h 207375"/>
                <a:gd name="connsiteX22" fmla="*/ 354107 w 378008"/>
                <a:gd name="connsiteY22" fmla="*/ 140598 h 207375"/>
                <a:gd name="connsiteX23" fmla="*/ 365780 w 378008"/>
                <a:gd name="connsiteY23" fmla="*/ 144489 h 207375"/>
                <a:gd name="connsiteX24" fmla="*/ 373562 w 378008"/>
                <a:gd name="connsiteY24" fmla="*/ 152272 h 207375"/>
                <a:gd name="connsiteX25" fmla="*/ 373562 w 378008"/>
                <a:gd name="connsiteY25" fmla="*/ 195073 h 207375"/>
                <a:gd name="connsiteX26" fmla="*/ 361889 w 378008"/>
                <a:gd name="connsiteY26" fmla="*/ 198964 h 207375"/>
                <a:gd name="connsiteX27" fmla="*/ 299632 w 378008"/>
                <a:gd name="connsiteY27" fmla="*/ 195073 h 207375"/>
                <a:gd name="connsiteX28" fmla="*/ 287959 w 378008"/>
                <a:gd name="connsiteY28" fmla="*/ 191182 h 207375"/>
                <a:gd name="connsiteX29" fmla="*/ 268503 w 378008"/>
                <a:gd name="connsiteY29" fmla="*/ 175618 h 207375"/>
                <a:gd name="connsiteX30" fmla="*/ 229593 w 378008"/>
                <a:gd name="connsiteY30" fmla="*/ 171727 h 207375"/>
                <a:gd name="connsiteX31" fmla="*/ 217919 w 378008"/>
                <a:gd name="connsiteY31" fmla="*/ 167836 h 207375"/>
                <a:gd name="connsiteX32" fmla="*/ 70059 w 378008"/>
                <a:gd name="connsiteY32" fmla="*/ 175618 h 207375"/>
                <a:gd name="connsiteX33" fmla="*/ 58386 w 378008"/>
                <a:gd name="connsiteY33" fmla="*/ 183400 h 207375"/>
                <a:gd name="connsiteX34" fmla="*/ 42822 w 378008"/>
                <a:gd name="connsiteY34" fmla="*/ 187291 h 207375"/>
                <a:gd name="connsiteX35" fmla="*/ 19475 w 378008"/>
                <a:gd name="connsiteY35" fmla="*/ 195073 h 207375"/>
                <a:gd name="connsiteX36" fmla="*/ 20 w 378008"/>
                <a:gd name="connsiteY36" fmla="*/ 206746 h 207375"/>
                <a:gd name="connsiteX0" fmla="*/ 20 w 381807"/>
                <a:gd name="connsiteY0" fmla="*/ 206746 h 207375"/>
                <a:gd name="connsiteX1" fmla="*/ 15584 w 381807"/>
                <a:gd name="connsiteY1" fmla="*/ 175618 h 207375"/>
                <a:gd name="connsiteX2" fmla="*/ 19475 w 381807"/>
                <a:gd name="connsiteY2" fmla="*/ 117252 h 207375"/>
                <a:gd name="connsiteX3" fmla="*/ 27257 w 381807"/>
                <a:gd name="connsiteY3" fmla="*/ 93906 h 207375"/>
                <a:gd name="connsiteX4" fmla="*/ 42822 w 381807"/>
                <a:gd name="connsiteY4" fmla="*/ 78341 h 207375"/>
                <a:gd name="connsiteX5" fmla="*/ 54495 w 381807"/>
                <a:gd name="connsiteY5" fmla="*/ 74450 h 207375"/>
                <a:gd name="connsiteX6" fmla="*/ 66168 w 381807"/>
                <a:gd name="connsiteY6" fmla="*/ 62777 h 207375"/>
                <a:gd name="connsiteX7" fmla="*/ 73950 w 381807"/>
                <a:gd name="connsiteY7" fmla="*/ 39431 h 207375"/>
                <a:gd name="connsiteX8" fmla="*/ 101187 w 381807"/>
                <a:gd name="connsiteY8" fmla="*/ 35540 h 207375"/>
                <a:gd name="connsiteX9" fmla="*/ 120643 w 381807"/>
                <a:gd name="connsiteY9" fmla="*/ 12193 h 207375"/>
                <a:gd name="connsiteX10" fmla="*/ 151771 w 381807"/>
                <a:gd name="connsiteY10" fmla="*/ 8302 h 207375"/>
                <a:gd name="connsiteX11" fmla="*/ 179009 w 381807"/>
                <a:gd name="connsiteY11" fmla="*/ 8302 h 207375"/>
                <a:gd name="connsiteX12" fmla="*/ 182900 w 381807"/>
                <a:gd name="connsiteY12" fmla="*/ 12193 h 207375"/>
                <a:gd name="connsiteX13" fmla="*/ 194573 w 381807"/>
                <a:gd name="connsiteY13" fmla="*/ 520 h 207375"/>
                <a:gd name="connsiteX14" fmla="*/ 241266 w 381807"/>
                <a:gd name="connsiteY14" fmla="*/ 4411 h 207375"/>
                <a:gd name="connsiteX15" fmla="*/ 260721 w 381807"/>
                <a:gd name="connsiteY15" fmla="*/ 19975 h 207375"/>
                <a:gd name="connsiteX16" fmla="*/ 272394 w 381807"/>
                <a:gd name="connsiteY16" fmla="*/ 27757 h 207375"/>
                <a:gd name="connsiteX17" fmla="*/ 287959 w 381807"/>
                <a:gd name="connsiteY17" fmla="*/ 43322 h 207375"/>
                <a:gd name="connsiteX18" fmla="*/ 299632 w 381807"/>
                <a:gd name="connsiteY18" fmla="*/ 51104 h 207375"/>
                <a:gd name="connsiteX19" fmla="*/ 322978 w 381807"/>
                <a:gd name="connsiteY19" fmla="*/ 58886 h 207375"/>
                <a:gd name="connsiteX20" fmla="*/ 330760 w 381807"/>
                <a:gd name="connsiteY20" fmla="*/ 70559 h 207375"/>
                <a:gd name="connsiteX21" fmla="*/ 342433 w 381807"/>
                <a:gd name="connsiteY21" fmla="*/ 74450 h 207375"/>
                <a:gd name="connsiteX22" fmla="*/ 354107 w 381807"/>
                <a:gd name="connsiteY22" fmla="*/ 140598 h 207375"/>
                <a:gd name="connsiteX23" fmla="*/ 381344 w 381807"/>
                <a:gd name="connsiteY23" fmla="*/ 125034 h 207375"/>
                <a:gd name="connsiteX24" fmla="*/ 373562 w 381807"/>
                <a:gd name="connsiteY24" fmla="*/ 152272 h 207375"/>
                <a:gd name="connsiteX25" fmla="*/ 373562 w 381807"/>
                <a:gd name="connsiteY25" fmla="*/ 195073 h 207375"/>
                <a:gd name="connsiteX26" fmla="*/ 361889 w 381807"/>
                <a:gd name="connsiteY26" fmla="*/ 198964 h 207375"/>
                <a:gd name="connsiteX27" fmla="*/ 299632 w 381807"/>
                <a:gd name="connsiteY27" fmla="*/ 195073 h 207375"/>
                <a:gd name="connsiteX28" fmla="*/ 287959 w 381807"/>
                <a:gd name="connsiteY28" fmla="*/ 191182 h 207375"/>
                <a:gd name="connsiteX29" fmla="*/ 268503 w 381807"/>
                <a:gd name="connsiteY29" fmla="*/ 175618 h 207375"/>
                <a:gd name="connsiteX30" fmla="*/ 229593 w 381807"/>
                <a:gd name="connsiteY30" fmla="*/ 171727 h 207375"/>
                <a:gd name="connsiteX31" fmla="*/ 217919 w 381807"/>
                <a:gd name="connsiteY31" fmla="*/ 167836 h 207375"/>
                <a:gd name="connsiteX32" fmla="*/ 70059 w 381807"/>
                <a:gd name="connsiteY32" fmla="*/ 175618 h 207375"/>
                <a:gd name="connsiteX33" fmla="*/ 58386 w 381807"/>
                <a:gd name="connsiteY33" fmla="*/ 183400 h 207375"/>
                <a:gd name="connsiteX34" fmla="*/ 42822 w 381807"/>
                <a:gd name="connsiteY34" fmla="*/ 187291 h 207375"/>
                <a:gd name="connsiteX35" fmla="*/ 19475 w 381807"/>
                <a:gd name="connsiteY35" fmla="*/ 195073 h 207375"/>
                <a:gd name="connsiteX36" fmla="*/ 20 w 381807"/>
                <a:gd name="connsiteY36" fmla="*/ 206746 h 207375"/>
                <a:gd name="connsiteX0" fmla="*/ 20 w 383532"/>
                <a:gd name="connsiteY0" fmla="*/ 206746 h 207375"/>
                <a:gd name="connsiteX1" fmla="*/ 15584 w 383532"/>
                <a:gd name="connsiteY1" fmla="*/ 175618 h 207375"/>
                <a:gd name="connsiteX2" fmla="*/ 19475 w 383532"/>
                <a:gd name="connsiteY2" fmla="*/ 117252 h 207375"/>
                <a:gd name="connsiteX3" fmla="*/ 27257 w 383532"/>
                <a:gd name="connsiteY3" fmla="*/ 93906 h 207375"/>
                <a:gd name="connsiteX4" fmla="*/ 42822 w 383532"/>
                <a:gd name="connsiteY4" fmla="*/ 78341 h 207375"/>
                <a:gd name="connsiteX5" fmla="*/ 54495 w 383532"/>
                <a:gd name="connsiteY5" fmla="*/ 74450 h 207375"/>
                <a:gd name="connsiteX6" fmla="*/ 66168 w 383532"/>
                <a:gd name="connsiteY6" fmla="*/ 62777 h 207375"/>
                <a:gd name="connsiteX7" fmla="*/ 73950 w 383532"/>
                <a:gd name="connsiteY7" fmla="*/ 39431 h 207375"/>
                <a:gd name="connsiteX8" fmla="*/ 101187 w 383532"/>
                <a:gd name="connsiteY8" fmla="*/ 35540 h 207375"/>
                <a:gd name="connsiteX9" fmla="*/ 120643 w 383532"/>
                <a:gd name="connsiteY9" fmla="*/ 12193 h 207375"/>
                <a:gd name="connsiteX10" fmla="*/ 151771 w 383532"/>
                <a:gd name="connsiteY10" fmla="*/ 8302 h 207375"/>
                <a:gd name="connsiteX11" fmla="*/ 179009 w 383532"/>
                <a:gd name="connsiteY11" fmla="*/ 8302 h 207375"/>
                <a:gd name="connsiteX12" fmla="*/ 182900 w 383532"/>
                <a:gd name="connsiteY12" fmla="*/ 12193 h 207375"/>
                <a:gd name="connsiteX13" fmla="*/ 194573 w 383532"/>
                <a:gd name="connsiteY13" fmla="*/ 520 h 207375"/>
                <a:gd name="connsiteX14" fmla="*/ 241266 w 383532"/>
                <a:gd name="connsiteY14" fmla="*/ 4411 h 207375"/>
                <a:gd name="connsiteX15" fmla="*/ 260721 w 383532"/>
                <a:gd name="connsiteY15" fmla="*/ 19975 h 207375"/>
                <a:gd name="connsiteX16" fmla="*/ 272394 w 383532"/>
                <a:gd name="connsiteY16" fmla="*/ 27757 h 207375"/>
                <a:gd name="connsiteX17" fmla="*/ 287959 w 383532"/>
                <a:gd name="connsiteY17" fmla="*/ 43322 h 207375"/>
                <a:gd name="connsiteX18" fmla="*/ 299632 w 383532"/>
                <a:gd name="connsiteY18" fmla="*/ 51104 h 207375"/>
                <a:gd name="connsiteX19" fmla="*/ 322978 w 383532"/>
                <a:gd name="connsiteY19" fmla="*/ 58886 h 207375"/>
                <a:gd name="connsiteX20" fmla="*/ 330760 w 383532"/>
                <a:gd name="connsiteY20" fmla="*/ 70559 h 207375"/>
                <a:gd name="connsiteX21" fmla="*/ 342433 w 383532"/>
                <a:gd name="connsiteY21" fmla="*/ 74450 h 207375"/>
                <a:gd name="connsiteX22" fmla="*/ 381344 w 383532"/>
                <a:gd name="connsiteY22" fmla="*/ 109469 h 207375"/>
                <a:gd name="connsiteX23" fmla="*/ 381344 w 383532"/>
                <a:gd name="connsiteY23" fmla="*/ 125034 h 207375"/>
                <a:gd name="connsiteX24" fmla="*/ 373562 w 383532"/>
                <a:gd name="connsiteY24" fmla="*/ 152272 h 207375"/>
                <a:gd name="connsiteX25" fmla="*/ 373562 w 383532"/>
                <a:gd name="connsiteY25" fmla="*/ 195073 h 207375"/>
                <a:gd name="connsiteX26" fmla="*/ 361889 w 383532"/>
                <a:gd name="connsiteY26" fmla="*/ 198964 h 207375"/>
                <a:gd name="connsiteX27" fmla="*/ 299632 w 383532"/>
                <a:gd name="connsiteY27" fmla="*/ 195073 h 207375"/>
                <a:gd name="connsiteX28" fmla="*/ 287959 w 383532"/>
                <a:gd name="connsiteY28" fmla="*/ 191182 h 207375"/>
                <a:gd name="connsiteX29" fmla="*/ 268503 w 383532"/>
                <a:gd name="connsiteY29" fmla="*/ 175618 h 207375"/>
                <a:gd name="connsiteX30" fmla="*/ 229593 w 383532"/>
                <a:gd name="connsiteY30" fmla="*/ 171727 h 207375"/>
                <a:gd name="connsiteX31" fmla="*/ 217919 w 383532"/>
                <a:gd name="connsiteY31" fmla="*/ 167836 h 207375"/>
                <a:gd name="connsiteX32" fmla="*/ 70059 w 383532"/>
                <a:gd name="connsiteY32" fmla="*/ 175618 h 207375"/>
                <a:gd name="connsiteX33" fmla="*/ 58386 w 383532"/>
                <a:gd name="connsiteY33" fmla="*/ 183400 h 207375"/>
                <a:gd name="connsiteX34" fmla="*/ 42822 w 383532"/>
                <a:gd name="connsiteY34" fmla="*/ 187291 h 207375"/>
                <a:gd name="connsiteX35" fmla="*/ 19475 w 383532"/>
                <a:gd name="connsiteY35" fmla="*/ 195073 h 207375"/>
                <a:gd name="connsiteX36" fmla="*/ 20 w 383532"/>
                <a:gd name="connsiteY36" fmla="*/ 206746 h 207375"/>
                <a:gd name="connsiteX0" fmla="*/ 20 w 383532"/>
                <a:gd name="connsiteY0" fmla="*/ 206746 h 207375"/>
                <a:gd name="connsiteX1" fmla="*/ 15584 w 383532"/>
                <a:gd name="connsiteY1" fmla="*/ 175618 h 207375"/>
                <a:gd name="connsiteX2" fmla="*/ 19475 w 383532"/>
                <a:gd name="connsiteY2" fmla="*/ 117252 h 207375"/>
                <a:gd name="connsiteX3" fmla="*/ 27257 w 383532"/>
                <a:gd name="connsiteY3" fmla="*/ 93906 h 207375"/>
                <a:gd name="connsiteX4" fmla="*/ 42822 w 383532"/>
                <a:gd name="connsiteY4" fmla="*/ 78341 h 207375"/>
                <a:gd name="connsiteX5" fmla="*/ 54495 w 383532"/>
                <a:gd name="connsiteY5" fmla="*/ 74450 h 207375"/>
                <a:gd name="connsiteX6" fmla="*/ 66168 w 383532"/>
                <a:gd name="connsiteY6" fmla="*/ 62777 h 207375"/>
                <a:gd name="connsiteX7" fmla="*/ 73950 w 383532"/>
                <a:gd name="connsiteY7" fmla="*/ 39431 h 207375"/>
                <a:gd name="connsiteX8" fmla="*/ 101187 w 383532"/>
                <a:gd name="connsiteY8" fmla="*/ 35540 h 207375"/>
                <a:gd name="connsiteX9" fmla="*/ 120643 w 383532"/>
                <a:gd name="connsiteY9" fmla="*/ 12193 h 207375"/>
                <a:gd name="connsiteX10" fmla="*/ 151771 w 383532"/>
                <a:gd name="connsiteY10" fmla="*/ 8302 h 207375"/>
                <a:gd name="connsiteX11" fmla="*/ 179009 w 383532"/>
                <a:gd name="connsiteY11" fmla="*/ 8302 h 207375"/>
                <a:gd name="connsiteX12" fmla="*/ 182900 w 383532"/>
                <a:gd name="connsiteY12" fmla="*/ 12193 h 207375"/>
                <a:gd name="connsiteX13" fmla="*/ 194573 w 383532"/>
                <a:gd name="connsiteY13" fmla="*/ 520 h 207375"/>
                <a:gd name="connsiteX14" fmla="*/ 241266 w 383532"/>
                <a:gd name="connsiteY14" fmla="*/ 4411 h 207375"/>
                <a:gd name="connsiteX15" fmla="*/ 260721 w 383532"/>
                <a:gd name="connsiteY15" fmla="*/ 19975 h 207375"/>
                <a:gd name="connsiteX16" fmla="*/ 272394 w 383532"/>
                <a:gd name="connsiteY16" fmla="*/ 27757 h 207375"/>
                <a:gd name="connsiteX17" fmla="*/ 287959 w 383532"/>
                <a:gd name="connsiteY17" fmla="*/ 43322 h 207375"/>
                <a:gd name="connsiteX18" fmla="*/ 307414 w 383532"/>
                <a:gd name="connsiteY18" fmla="*/ 31649 h 207375"/>
                <a:gd name="connsiteX19" fmla="*/ 322978 w 383532"/>
                <a:gd name="connsiteY19" fmla="*/ 58886 h 207375"/>
                <a:gd name="connsiteX20" fmla="*/ 330760 w 383532"/>
                <a:gd name="connsiteY20" fmla="*/ 70559 h 207375"/>
                <a:gd name="connsiteX21" fmla="*/ 342433 w 383532"/>
                <a:gd name="connsiteY21" fmla="*/ 74450 h 207375"/>
                <a:gd name="connsiteX22" fmla="*/ 381344 w 383532"/>
                <a:gd name="connsiteY22" fmla="*/ 109469 h 207375"/>
                <a:gd name="connsiteX23" fmla="*/ 381344 w 383532"/>
                <a:gd name="connsiteY23" fmla="*/ 125034 h 207375"/>
                <a:gd name="connsiteX24" fmla="*/ 373562 w 383532"/>
                <a:gd name="connsiteY24" fmla="*/ 152272 h 207375"/>
                <a:gd name="connsiteX25" fmla="*/ 373562 w 383532"/>
                <a:gd name="connsiteY25" fmla="*/ 195073 h 207375"/>
                <a:gd name="connsiteX26" fmla="*/ 361889 w 383532"/>
                <a:gd name="connsiteY26" fmla="*/ 198964 h 207375"/>
                <a:gd name="connsiteX27" fmla="*/ 299632 w 383532"/>
                <a:gd name="connsiteY27" fmla="*/ 195073 h 207375"/>
                <a:gd name="connsiteX28" fmla="*/ 287959 w 383532"/>
                <a:gd name="connsiteY28" fmla="*/ 191182 h 207375"/>
                <a:gd name="connsiteX29" fmla="*/ 268503 w 383532"/>
                <a:gd name="connsiteY29" fmla="*/ 175618 h 207375"/>
                <a:gd name="connsiteX30" fmla="*/ 229593 w 383532"/>
                <a:gd name="connsiteY30" fmla="*/ 171727 h 207375"/>
                <a:gd name="connsiteX31" fmla="*/ 217919 w 383532"/>
                <a:gd name="connsiteY31" fmla="*/ 167836 h 207375"/>
                <a:gd name="connsiteX32" fmla="*/ 70059 w 383532"/>
                <a:gd name="connsiteY32" fmla="*/ 175618 h 207375"/>
                <a:gd name="connsiteX33" fmla="*/ 58386 w 383532"/>
                <a:gd name="connsiteY33" fmla="*/ 183400 h 207375"/>
                <a:gd name="connsiteX34" fmla="*/ 42822 w 383532"/>
                <a:gd name="connsiteY34" fmla="*/ 187291 h 207375"/>
                <a:gd name="connsiteX35" fmla="*/ 19475 w 383532"/>
                <a:gd name="connsiteY35" fmla="*/ 195073 h 207375"/>
                <a:gd name="connsiteX36" fmla="*/ 20 w 383532"/>
                <a:gd name="connsiteY36" fmla="*/ 206746 h 207375"/>
                <a:gd name="connsiteX0" fmla="*/ 20 w 383532"/>
                <a:gd name="connsiteY0" fmla="*/ 206746 h 207375"/>
                <a:gd name="connsiteX1" fmla="*/ 15584 w 383532"/>
                <a:gd name="connsiteY1" fmla="*/ 175618 h 207375"/>
                <a:gd name="connsiteX2" fmla="*/ 19475 w 383532"/>
                <a:gd name="connsiteY2" fmla="*/ 117252 h 207375"/>
                <a:gd name="connsiteX3" fmla="*/ 27257 w 383532"/>
                <a:gd name="connsiteY3" fmla="*/ 93906 h 207375"/>
                <a:gd name="connsiteX4" fmla="*/ 42822 w 383532"/>
                <a:gd name="connsiteY4" fmla="*/ 78341 h 207375"/>
                <a:gd name="connsiteX5" fmla="*/ 54495 w 383532"/>
                <a:gd name="connsiteY5" fmla="*/ 74450 h 207375"/>
                <a:gd name="connsiteX6" fmla="*/ 66168 w 383532"/>
                <a:gd name="connsiteY6" fmla="*/ 62777 h 207375"/>
                <a:gd name="connsiteX7" fmla="*/ 73950 w 383532"/>
                <a:gd name="connsiteY7" fmla="*/ 39431 h 207375"/>
                <a:gd name="connsiteX8" fmla="*/ 101187 w 383532"/>
                <a:gd name="connsiteY8" fmla="*/ 35540 h 207375"/>
                <a:gd name="connsiteX9" fmla="*/ 120643 w 383532"/>
                <a:gd name="connsiteY9" fmla="*/ 12193 h 207375"/>
                <a:gd name="connsiteX10" fmla="*/ 151771 w 383532"/>
                <a:gd name="connsiteY10" fmla="*/ 8302 h 207375"/>
                <a:gd name="connsiteX11" fmla="*/ 179009 w 383532"/>
                <a:gd name="connsiteY11" fmla="*/ 8302 h 207375"/>
                <a:gd name="connsiteX12" fmla="*/ 182900 w 383532"/>
                <a:gd name="connsiteY12" fmla="*/ 12193 h 207375"/>
                <a:gd name="connsiteX13" fmla="*/ 194573 w 383532"/>
                <a:gd name="connsiteY13" fmla="*/ 520 h 207375"/>
                <a:gd name="connsiteX14" fmla="*/ 241266 w 383532"/>
                <a:gd name="connsiteY14" fmla="*/ 4411 h 207375"/>
                <a:gd name="connsiteX15" fmla="*/ 260721 w 383532"/>
                <a:gd name="connsiteY15" fmla="*/ 19975 h 207375"/>
                <a:gd name="connsiteX16" fmla="*/ 272394 w 383532"/>
                <a:gd name="connsiteY16" fmla="*/ 27757 h 207375"/>
                <a:gd name="connsiteX17" fmla="*/ 284068 w 383532"/>
                <a:gd name="connsiteY17" fmla="*/ 27758 h 207375"/>
                <a:gd name="connsiteX18" fmla="*/ 307414 w 383532"/>
                <a:gd name="connsiteY18" fmla="*/ 31649 h 207375"/>
                <a:gd name="connsiteX19" fmla="*/ 322978 w 383532"/>
                <a:gd name="connsiteY19" fmla="*/ 58886 h 207375"/>
                <a:gd name="connsiteX20" fmla="*/ 330760 w 383532"/>
                <a:gd name="connsiteY20" fmla="*/ 70559 h 207375"/>
                <a:gd name="connsiteX21" fmla="*/ 342433 w 383532"/>
                <a:gd name="connsiteY21" fmla="*/ 74450 h 207375"/>
                <a:gd name="connsiteX22" fmla="*/ 381344 w 383532"/>
                <a:gd name="connsiteY22" fmla="*/ 109469 h 207375"/>
                <a:gd name="connsiteX23" fmla="*/ 381344 w 383532"/>
                <a:gd name="connsiteY23" fmla="*/ 125034 h 207375"/>
                <a:gd name="connsiteX24" fmla="*/ 373562 w 383532"/>
                <a:gd name="connsiteY24" fmla="*/ 152272 h 207375"/>
                <a:gd name="connsiteX25" fmla="*/ 373562 w 383532"/>
                <a:gd name="connsiteY25" fmla="*/ 195073 h 207375"/>
                <a:gd name="connsiteX26" fmla="*/ 361889 w 383532"/>
                <a:gd name="connsiteY26" fmla="*/ 198964 h 207375"/>
                <a:gd name="connsiteX27" fmla="*/ 299632 w 383532"/>
                <a:gd name="connsiteY27" fmla="*/ 195073 h 207375"/>
                <a:gd name="connsiteX28" fmla="*/ 287959 w 383532"/>
                <a:gd name="connsiteY28" fmla="*/ 191182 h 207375"/>
                <a:gd name="connsiteX29" fmla="*/ 268503 w 383532"/>
                <a:gd name="connsiteY29" fmla="*/ 175618 h 207375"/>
                <a:gd name="connsiteX30" fmla="*/ 229593 w 383532"/>
                <a:gd name="connsiteY30" fmla="*/ 171727 h 207375"/>
                <a:gd name="connsiteX31" fmla="*/ 217919 w 383532"/>
                <a:gd name="connsiteY31" fmla="*/ 167836 h 207375"/>
                <a:gd name="connsiteX32" fmla="*/ 70059 w 383532"/>
                <a:gd name="connsiteY32" fmla="*/ 175618 h 207375"/>
                <a:gd name="connsiteX33" fmla="*/ 58386 w 383532"/>
                <a:gd name="connsiteY33" fmla="*/ 183400 h 207375"/>
                <a:gd name="connsiteX34" fmla="*/ 42822 w 383532"/>
                <a:gd name="connsiteY34" fmla="*/ 187291 h 207375"/>
                <a:gd name="connsiteX35" fmla="*/ 19475 w 383532"/>
                <a:gd name="connsiteY35" fmla="*/ 195073 h 207375"/>
                <a:gd name="connsiteX36" fmla="*/ 20 w 383532"/>
                <a:gd name="connsiteY36" fmla="*/ 206746 h 207375"/>
                <a:gd name="connsiteX0" fmla="*/ 20 w 382467"/>
                <a:gd name="connsiteY0" fmla="*/ 206746 h 207375"/>
                <a:gd name="connsiteX1" fmla="*/ 15584 w 382467"/>
                <a:gd name="connsiteY1" fmla="*/ 175618 h 207375"/>
                <a:gd name="connsiteX2" fmla="*/ 19475 w 382467"/>
                <a:gd name="connsiteY2" fmla="*/ 117252 h 207375"/>
                <a:gd name="connsiteX3" fmla="*/ 27257 w 382467"/>
                <a:gd name="connsiteY3" fmla="*/ 93906 h 207375"/>
                <a:gd name="connsiteX4" fmla="*/ 42822 w 382467"/>
                <a:gd name="connsiteY4" fmla="*/ 78341 h 207375"/>
                <a:gd name="connsiteX5" fmla="*/ 54495 w 382467"/>
                <a:gd name="connsiteY5" fmla="*/ 74450 h 207375"/>
                <a:gd name="connsiteX6" fmla="*/ 66168 w 382467"/>
                <a:gd name="connsiteY6" fmla="*/ 62777 h 207375"/>
                <a:gd name="connsiteX7" fmla="*/ 73950 w 382467"/>
                <a:gd name="connsiteY7" fmla="*/ 39431 h 207375"/>
                <a:gd name="connsiteX8" fmla="*/ 101187 w 382467"/>
                <a:gd name="connsiteY8" fmla="*/ 35540 h 207375"/>
                <a:gd name="connsiteX9" fmla="*/ 120643 w 382467"/>
                <a:gd name="connsiteY9" fmla="*/ 12193 h 207375"/>
                <a:gd name="connsiteX10" fmla="*/ 151771 w 382467"/>
                <a:gd name="connsiteY10" fmla="*/ 8302 h 207375"/>
                <a:gd name="connsiteX11" fmla="*/ 179009 w 382467"/>
                <a:gd name="connsiteY11" fmla="*/ 8302 h 207375"/>
                <a:gd name="connsiteX12" fmla="*/ 182900 w 382467"/>
                <a:gd name="connsiteY12" fmla="*/ 12193 h 207375"/>
                <a:gd name="connsiteX13" fmla="*/ 194573 w 382467"/>
                <a:gd name="connsiteY13" fmla="*/ 520 h 207375"/>
                <a:gd name="connsiteX14" fmla="*/ 241266 w 382467"/>
                <a:gd name="connsiteY14" fmla="*/ 4411 h 207375"/>
                <a:gd name="connsiteX15" fmla="*/ 260721 w 382467"/>
                <a:gd name="connsiteY15" fmla="*/ 19975 h 207375"/>
                <a:gd name="connsiteX16" fmla="*/ 272394 w 382467"/>
                <a:gd name="connsiteY16" fmla="*/ 27757 h 207375"/>
                <a:gd name="connsiteX17" fmla="*/ 284068 w 382467"/>
                <a:gd name="connsiteY17" fmla="*/ 27758 h 207375"/>
                <a:gd name="connsiteX18" fmla="*/ 307414 w 382467"/>
                <a:gd name="connsiteY18" fmla="*/ 31649 h 207375"/>
                <a:gd name="connsiteX19" fmla="*/ 322978 w 382467"/>
                <a:gd name="connsiteY19" fmla="*/ 58886 h 207375"/>
                <a:gd name="connsiteX20" fmla="*/ 330760 w 382467"/>
                <a:gd name="connsiteY20" fmla="*/ 70559 h 207375"/>
                <a:gd name="connsiteX21" fmla="*/ 357998 w 382467"/>
                <a:gd name="connsiteY21" fmla="*/ 86123 h 207375"/>
                <a:gd name="connsiteX22" fmla="*/ 381344 w 382467"/>
                <a:gd name="connsiteY22" fmla="*/ 109469 h 207375"/>
                <a:gd name="connsiteX23" fmla="*/ 381344 w 382467"/>
                <a:gd name="connsiteY23" fmla="*/ 125034 h 207375"/>
                <a:gd name="connsiteX24" fmla="*/ 373562 w 382467"/>
                <a:gd name="connsiteY24" fmla="*/ 152272 h 207375"/>
                <a:gd name="connsiteX25" fmla="*/ 373562 w 382467"/>
                <a:gd name="connsiteY25" fmla="*/ 195073 h 207375"/>
                <a:gd name="connsiteX26" fmla="*/ 361889 w 382467"/>
                <a:gd name="connsiteY26" fmla="*/ 198964 h 207375"/>
                <a:gd name="connsiteX27" fmla="*/ 299632 w 382467"/>
                <a:gd name="connsiteY27" fmla="*/ 195073 h 207375"/>
                <a:gd name="connsiteX28" fmla="*/ 287959 w 382467"/>
                <a:gd name="connsiteY28" fmla="*/ 191182 h 207375"/>
                <a:gd name="connsiteX29" fmla="*/ 268503 w 382467"/>
                <a:gd name="connsiteY29" fmla="*/ 175618 h 207375"/>
                <a:gd name="connsiteX30" fmla="*/ 229593 w 382467"/>
                <a:gd name="connsiteY30" fmla="*/ 171727 h 207375"/>
                <a:gd name="connsiteX31" fmla="*/ 217919 w 382467"/>
                <a:gd name="connsiteY31" fmla="*/ 167836 h 207375"/>
                <a:gd name="connsiteX32" fmla="*/ 70059 w 382467"/>
                <a:gd name="connsiteY32" fmla="*/ 175618 h 207375"/>
                <a:gd name="connsiteX33" fmla="*/ 58386 w 382467"/>
                <a:gd name="connsiteY33" fmla="*/ 183400 h 207375"/>
                <a:gd name="connsiteX34" fmla="*/ 42822 w 382467"/>
                <a:gd name="connsiteY34" fmla="*/ 187291 h 207375"/>
                <a:gd name="connsiteX35" fmla="*/ 19475 w 382467"/>
                <a:gd name="connsiteY35" fmla="*/ 195073 h 207375"/>
                <a:gd name="connsiteX36" fmla="*/ 20 w 382467"/>
                <a:gd name="connsiteY36" fmla="*/ 206746 h 207375"/>
                <a:gd name="connsiteX0" fmla="*/ 20 w 382467"/>
                <a:gd name="connsiteY0" fmla="*/ 206746 h 207375"/>
                <a:gd name="connsiteX1" fmla="*/ 15584 w 382467"/>
                <a:gd name="connsiteY1" fmla="*/ 175618 h 207375"/>
                <a:gd name="connsiteX2" fmla="*/ 19475 w 382467"/>
                <a:gd name="connsiteY2" fmla="*/ 117252 h 207375"/>
                <a:gd name="connsiteX3" fmla="*/ 27257 w 382467"/>
                <a:gd name="connsiteY3" fmla="*/ 93906 h 207375"/>
                <a:gd name="connsiteX4" fmla="*/ 42822 w 382467"/>
                <a:gd name="connsiteY4" fmla="*/ 78341 h 207375"/>
                <a:gd name="connsiteX5" fmla="*/ 54495 w 382467"/>
                <a:gd name="connsiteY5" fmla="*/ 74450 h 207375"/>
                <a:gd name="connsiteX6" fmla="*/ 66168 w 382467"/>
                <a:gd name="connsiteY6" fmla="*/ 62777 h 207375"/>
                <a:gd name="connsiteX7" fmla="*/ 73950 w 382467"/>
                <a:gd name="connsiteY7" fmla="*/ 39431 h 207375"/>
                <a:gd name="connsiteX8" fmla="*/ 101187 w 382467"/>
                <a:gd name="connsiteY8" fmla="*/ 35540 h 207375"/>
                <a:gd name="connsiteX9" fmla="*/ 120643 w 382467"/>
                <a:gd name="connsiteY9" fmla="*/ 12193 h 207375"/>
                <a:gd name="connsiteX10" fmla="*/ 151771 w 382467"/>
                <a:gd name="connsiteY10" fmla="*/ 8302 h 207375"/>
                <a:gd name="connsiteX11" fmla="*/ 179009 w 382467"/>
                <a:gd name="connsiteY11" fmla="*/ 8302 h 207375"/>
                <a:gd name="connsiteX12" fmla="*/ 182900 w 382467"/>
                <a:gd name="connsiteY12" fmla="*/ 12193 h 207375"/>
                <a:gd name="connsiteX13" fmla="*/ 194573 w 382467"/>
                <a:gd name="connsiteY13" fmla="*/ 520 h 207375"/>
                <a:gd name="connsiteX14" fmla="*/ 241266 w 382467"/>
                <a:gd name="connsiteY14" fmla="*/ 4411 h 207375"/>
                <a:gd name="connsiteX15" fmla="*/ 260721 w 382467"/>
                <a:gd name="connsiteY15" fmla="*/ 19975 h 207375"/>
                <a:gd name="connsiteX16" fmla="*/ 272394 w 382467"/>
                <a:gd name="connsiteY16" fmla="*/ 27757 h 207375"/>
                <a:gd name="connsiteX17" fmla="*/ 284068 w 382467"/>
                <a:gd name="connsiteY17" fmla="*/ 27758 h 207375"/>
                <a:gd name="connsiteX18" fmla="*/ 307414 w 382467"/>
                <a:gd name="connsiteY18" fmla="*/ 31649 h 207375"/>
                <a:gd name="connsiteX19" fmla="*/ 322978 w 382467"/>
                <a:gd name="connsiteY19" fmla="*/ 58886 h 207375"/>
                <a:gd name="connsiteX20" fmla="*/ 346324 w 382467"/>
                <a:gd name="connsiteY20" fmla="*/ 66668 h 207375"/>
                <a:gd name="connsiteX21" fmla="*/ 357998 w 382467"/>
                <a:gd name="connsiteY21" fmla="*/ 86123 h 207375"/>
                <a:gd name="connsiteX22" fmla="*/ 381344 w 382467"/>
                <a:gd name="connsiteY22" fmla="*/ 109469 h 207375"/>
                <a:gd name="connsiteX23" fmla="*/ 381344 w 382467"/>
                <a:gd name="connsiteY23" fmla="*/ 125034 h 207375"/>
                <a:gd name="connsiteX24" fmla="*/ 373562 w 382467"/>
                <a:gd name="connsiteY24" fmla="*/ 152272 h 207375"/>
                <a:gd name="connsiteX25" fmla="*/ 373562 w 382467"/>
                <a:gd name="connsiteY25" fmla="*/ 195073 h 207375"/>
                <a:gd name="connsiteX26" fmla="*/ 361889 w 382467"/>
                <a:gd name="connsiteY26" fmla="*/ 198964 h 207375"/>
                <a:gd name="connsiteX27" fmla="*/ 299632 w 382467"/>
                <a:gd name="connsiteY27" fmla="*/ 195073 h 207375"/>
                <a:gd name="connsiteX28" fmla="*/ 287959 w 382467"/>
                <a:gd name="connsiteY28" fmla="*/ 191182 h 207375"/>
                <a:gd name="connsiteX29" fmla="*/ 268503 w 382467"/>
                <a:gd name="connsiteY29" fmla="*/ 175618 h 207375"/>
                <a:gd name="connsiteX30" fmla="*/ 229593 w 382467"/>
                <a:gd name="connsiteY30" fmla="*/ 171727 h 207375"/>
                <a:gd name="connsiteX31" fmla="*/ 217919 w 382467"/>
                <a:gd name="connsiteY31" fmla="*/ 167836 h 207375"/>
                <a:gd name="connsiteX32" fmla="*/ 70059 w 382467"/>
                <a:gd name="connsiteY32" fmla="*/ 175618 h 207375"/>
                <a:gd name="connsiteX33" fmla="*/ 58386 w 382467"/>
                <a:gd name="connsiteY33" fmla="*/ 183400 h 207375"/>
                <a:gd name="connsiteX34" fmla="*/ 42822 w 382467"/>
                <a:gd name="connsiteY34" fmla="*/ 187291 h 207375"/>
                <a:gd name="connsiteX35" fmla="*/ 19475 w 382467"/>
                <a:gd name="connsiteY35" fmla="*/ 195073 h 207375"/>
                <a:gd name="connsiteX36" fmla="*/ 20 w 382467"/>
                <a:gd name="connsiteY36" fmla="*/ 206746 h 207375"/>
                <a:gd name="connsiteX0" fmla="*/ 20 w 382467"/>
                <a:gd name="connsiteY0" fmla="*/ 206746 h 207375"/>
                <a:gd name="connsiteX1" fmla="*/ 15584 w 382467"/>
                <a:gd name="connsiteY1" fmla="*/ 175618 h 207375"/>
                <a:gd name="connsiteX2" fmla="*/ 19475 w 382467"/>
                <a:gd name="connsiteY2" fmla="*/ 117252 h 207375"/>
                <a:gd name="connsiteX3" fmla="*/ 27257 w 382467"/>
                <a:gd name="connsiteY3" fmla="*/ 93906 h 207375"/>
                <a:gd name="connsiteX4" fmla="*/ 42822 w 382467"/>
                <a:gd name="connsiteY4" fmla="*/ 78341 h 207375"/>
                <a:gd name="connsiteX5" fmla="*/ 54495 w 382467"/>
                <a:gd name="connsiteY5" fmla="*/ 74450 h 207375"/>
                <a:gd name="connsiteX6" fmla="*/ 66168 w 382467"/>
                <a:gd name="connsiteY6" fmla="*/ 62777 h 207375"/>
                <a:gd name="connsiteX7" fmla="*/ 73950 w 382467"/>
                <a:gd name="connsiteY7" fmla="*/ 39431 h 207375"/>
                <a:gd name="connsiteX8" fmla="*/ 101187 w 382467"/>
                <a:gd name="connsiteY8" fmla="*/ 35540 h 207375"/>
                <a:gd name="connsiteX9" fmla="*/ 120643 w 382467"/>
                <a:gd name="connsiteY9" fmla="*/ 12193 h 207375"/>
                <a:gd name="connsiteX10" fmla="*/ 151771 w 382467"/>
                <a:gd name="connsiteY10" fmla="*/ 8302 h 207375"/>
                <a:gd name="connsiteX11" fmla="*/ 179009 w 382467"/>
                <a:gd name="connsiteY11" fmla="*/ 8302 h 207375"/>
                <a:gd name="connsiteX12" fmla="*/ 182900 w 382467"/>
                <a:gd name="connsiteY12" fmla="*/ 12193 h 207375"/>
                <a:gd name="connsiteX13" fmla="*/ 194573 w 382467"/>
                <a:gd name="connsiteY13" fmla="*/ 520 h 207375"/>
                <a:gd name="connsiteX14" fmla="*/ 241266 w 382467"/>
                <a:gd name="connsiteY14" fmla="*/ 4411 h 207375"/>
                <a:gd name="connsiteX15" fmla="*/ 260721 w 382467"/>
                <a:gd name="connsiteY15" fmla="*/ 19975 h 207375"/>
                <a:gd name="connsiteX16" fmla="*/ 272394 w 382467"/>
                <a:gd name="connsiteY16" fmla="*/ 27757 h 207375"/>
                <a:gd name="connsiteX17" fmla="*/ 284068 w 382467"/>
                <a:gd name="connsiteY17" fmla="*/ 27758 h 207375"/>
                <a:gd name="connsiteX18" fmla="*/ 307414 w 382467"/>
                <a:gd name="connsiteY18" fmla="*/ 31649 h 207375"/>
                <a:gd name="connsiteX19" fmla="*/ 338542 w 382467"/>
                <a:gd name="connsiteY19" fmla="*/ 58886 h 207375"/>
                <a:gd name="connsiteX20" fmla="*/ 346324 w 382467"/>
                <a:gd name="connsiteY20" fmla="*/ 66668 h 207375"/>
                <a:gd name="connsiteX21" fmla="*/ 357998 w 382467"/>
                <a:gd name="connsiteY21" fmla="*/ 86123 h 207375"/>
                <a:gd name="connsiteX22" fmla="*/ 381344 w 382467"/>
                <a:gd name="connsiteY22" fmla="*/ 109469 h 207375"/>
                <a:gd name="connsiteX23" fmla="*/ 381344 w 382467"/>
                <a:gd name="connsiteY23" fmla="*/ 125034 h 207375"/>
                <a:gd name="connsiteX24" fmla="*/ 373562 w 382467"/>
                <a:gd name="connsiteY24" fmla="*/ 152272 h 207375"/>
                <a:gd name="connsiteX25" fmla="*/ 373562 w 382467"/>
                <a:gd name="connsiteY25" fmla="*/ 195073 h 207375"/>
                <a:gd name="connsiteX26" fmla="*/ 361889 w 382467"/>
                <a:gd name="connsiteY26" fmla="*/ 198964 h 207375"/>
                <a:gd name="connsiteX27" fmla="*/ 299632 w 382467"/>
                <a:gd name="connsiteY27" fmla="*/ 195073 h 207375"/>
                <a:gd name="connsiteX28" fmla="*/ 287959 w 382467"/>
                <a:gd name="connsiteY28" fmla="*/ 191182 h 207375"/>
                <a:gd name="connsiteX29" fmla="*/ 268503 w 382467"/>
                <a:gd name="connsiteY29" fmla="*/ 175618 h 207375"/>
                <a:gd name="connsiteX30" fmla="*/ 229593 w 382467"/>
                <a:gd name="connsiteY30" fmla="*/ 171727 h 207375"/>
                <a:gd name="connsiteX31" fmla="*/ 217919 w 382467"/>
                <a:gd name="connsiteY31" fmla="*/ 167836 h 207375"/>
                <a:gd name="connsiteX32" fmla="*/ 70059 w 382467"/>
                <a:gd name="connsiteY32" fmla="*/ 175618 h 207375"/>
                <a:gd name="connsiteX33" fmla="*/ 58386 w 382467"/>
                <a:gd name="connsiteY33" fmla="*/ 183400 h 207375"/>
                <a:gd name="connsiteX34" fmla="*/ 42822 w 382467"/>
                <a:gd name="connsiteY34" fmla="*/ 187291 h 207375"/>
                <a:gd name="connsiteX35" fmla="*/ 19475 w 382467"/>
                <a:gd name="connsiteY35" fmla="*/ 195073 h 207375"/>
                <a:gd name="connsiteX36" fmla="*/ 20 w 382467"/>
                <a:gd name="connsiteY36" fmla="*/ 206746 h 207375"/>
                <a:gd name="connsiteX0" fmla="*/ 20 w 386084"/>
                <a:gd name="connsiteY0" fmla="*/ 206746 h 207375"/>
                <a:gd name="connsiteX1" fmla="*/ 15584 w 386084"/>
                <a:gd name="connsiteY1" fmla="*/ 175618 h 207375"/>
                <a:gd name="connsiteX2" fmla="*/ 19475 w 386084"/>
                <a:gd name="connsiteY2" fmla="*/ 117252 h 207375"/>
                <a:gd name="connsiteX3" fmla="*/ 27257 w 386084"/>
                <a:gd name="connsiteY3" fmla="*/ 93906 h 207375"/>
                <a:gd name="connsiteX4" fmla="*/ 42822 w 386084"/>
                <a:gd name="connsiteY4" fmla="*/ 78341 h 207375"/>
                <a:gd name="connsiteX5" fmla="*/ 54495 w 386084"/>
                <a:gd name="connsiteY5" fmla="*/ 74450 h 207375"/>
                <a:gd name="connsiteX6" fmla="*/ 66168 w 386084"/>
                <a:gd name="connsiteY6" fmla="*/ 62777 h 207375"/>
                <a:gd name="connsiteX7" fmla="*/ 73950 w 386084"/>
                <a:gd name="connsiteY7" fmla="*/ 39431 h 207375"/>
                <a:gd name="connsiteX8" fmla="*/ 101187 w 386084"/>
                <a:gd name="connsiteY8" fmla="*/ 35540 h 207375"/>
                <a:gd name="connsiteX9" fmla="*/ 120643 w 386084"/>
                <a:gd name="connsiteY9" fmla="*/ 12193 h 207375"/>
                <a:gd name="connsiteX10" fmla="*/ 151771 w 386084"/>
                <a:gd name="connsiteY10" fmla="*/ 8302 h 207375"/>
                <a:gd name="connsiteX11" fmla="*/ 179009 w 386084"/>
                <a:gd name="connsiteY11" fmla="*/ 8302 h 207375"/>
                <a:gd name="connsiteX12" fmla="*/ 182900 w 386084"/>
                <a:gd name="connsiteY12" fmla="*/ 12193 h 207375"/>
                <a:gd name="connsiteX13" fmla="*/ 194573 w 386084"/>
                <a:gd name="connsiteY13" fmla="*/ 520 h 207375"/>
                <a:gd name="connsiteX14" fmla="*/ 241266 w 386084"/>
                <a:gd name="connsiteY14" fmla="*/ 4411 h 207375"/>
                <a:gd name="connsiteX15" fmla="*/ 260721 w 386084"/>
                <a:gd name="connsiteY15" fmla="*/ 19975 h 207375"/>
                <a:gd name="connsiteX16" fmla="*/ 272394 w 386084"/>
                <a:gd name="connsiteY16" fmla="*/ 27757 h 207375"/>
                <a:gd name="connsiteX17" fmla="*/ 284068 w 386084"/>
                <a:gd name="connsiteY17" fmla="*/ 27758 h 207375"/>
                <a:gd name="connsiteX18" fmla="*/ 307414 w 386084"/>
                <a:gd name="connsiteY18" fmla="*/ 31649 h 207375"/>
                <a:gd name="connsiteX19" fmla="*/ 338542 w 386084"/>
                <a:gd name="connsiteY19" fmla="*/ 58886 h 207375"/>
                <a:gd name="connsiteX20" fmla="*/ 346324 w 386084"/>
                <a:gd name="connsiteY20" fmla="*/ 66668 h 207375"/>
                <a:gd name="connsiteX21" fmla="*/ 357998 w 386084"/>
                <a:gd name="connsiteY21" fmla="*/ 86123 h 207375"/>
                <a:gd name="connsiteX22" fmla="*/ 381344 w 386084"/>
                <a:gd name="connsiteY22" fmla="*/ 109469 h 207375"/>
                <a:gd name="connsiteX23" fmla="*/ 381344 w 386084"/>
                <a:gd name="connsiteY23" fmla="*/ 125034 h 207375"/>
                <a:gd name="connsiteX24" fmla="*/ 373562 w 386084"/>
                <a:gd name="connsiteY24" fmla="*/ 152272 h 207375"/>
                <a:gd name="connsiteX25" fmla="*/ 385235 w 386084"/>
                <a:gd name="connsiteY25" fmla="*/ 202855 h 207375"/>
                <a:gd name="connsiteX26" fmla="*/ 361889 w 386084"/>
                <a:gd name="connsiteY26" fmla="*/ 198964 h 207375"/>
                <a:gd name="connsiteX27" fmla="*/ 299632 w 386084"/>
                <a:gd name="connsiteY27" fmla="*/ 195073 h 207375"/>
                <a:gd name="connsiteX28" fmla="*/ 287959 w 386084"/>
                <a:gd name="connsiteY28" fmla="*/ 191182 h 207375"/>
                <a:gd name="connsiteX29" fmla="*/ 268503 w 386084"/>
                <a:gd name="connsiteY29" fmla="*/ 175618 h 207375"/>
                <a:gd name="connsiteX30" fmla="*/ 229593 w 386084"/>
                <a:gd name="connsiteY30" fmla="*/ 171727 h 207375"/>
                <a:gd name="connsiteX31" fmla="*/ 217919 w 386084"/>
                <a:gd name="connsiteY31" fmla="*/ 167836 h 207375"/>
                <a:gd name="connsiteX32" fmla="*/ 70059 w 386084"/>
                <a:gd name="connsiteY32" fmla="*/ 175618 h 207375"/>
                <a:gd name="connsiteX33" fmla="*/ 58386 w 386084"/>
                <a:gd name="connsiteY33" fmla="*/ 183400 h 207375"/>
                <a:gd name="connsiteX34" fmla="*/ 42822 w 386084"/>
                <a:gd name="connsiteY34" fmla="*/ 187291 h 207375"/>
                <a:gd name="connsiteX35" fmla="*/ 19475 w 386084"/>
                <a:gd name="connsiteY35" fmla="*/ 195073 h 207375"/>
                <a:gd name="connsiteX36" fmla="*/ 20 w 386084"/>
                <a:gd name="connsiteY36" fmla="*/ 206746 h 207375"/>
                <a:gd name="connsiteX0" fmla="*/ 20 w 397467"/>
                <a:gd name="connsiteY0" fmla="*/ 206746 h 207375"/>
                <a:gd name="connsiteX1" fmla="*/ 15584 w 397467"/>
                <a:gd name="connsiteY1" fmla="*/ 175618 h 207375"/>
                <a:gd name="connsiteX2" fmla="*/ 19475 w 397467"/>
                <a:gd name="connsiteY2" fmla="*/ 117252 h 207375"/>
                <a:gd name="connsiteX3" fmla="*/ 27257 w 397467"/>
                <a:gd name="connsiteY3" fmla="*/ 93906 h 207375"/>
                <a:gd name="connsiteX4" fmla="*/ 42822 w 397467"/>
                <a:gd name="connsiteY4" fmla="*/ 78341 h 207375"/>
                <a:gd name="connsiteX5" fmla="*/ 54495 w 397467"/>
                <a:gd name="connsiteY5" fmla="*/ 74450 h 207375"/>
                <a:gd name="connsiteX6" fmla="*/ 66168 w 397467"/>
                <a:gd name="connsiteY6" fmla="*/ 62777 h 207375"/>
                <a:gd name="connsiteX7" fmla="*/ 73950 w 397467"/>
                <a:gd name="connsiteY7" fmla="*/ 39431 h 207375"/>
                <a:gd name="connsiteX8" fmla="*/ 101187 w 397467"/>
                <a:gd name="connsiteY8" fmla="*/ 35540 h 207375"/>
                <a:gd name="connsiteX9" fmla="*/ 120643 w 397467"/>
                <a:gd name="connsiteY9" fmla="*/ 12193 h 207375"/>
                <a:gd name="connsiteX10" fmla="*/ 151771 w 397467"/>
                <a:gd name="connsiteY10" fmla="*/ 8302 h 207375"/>
                <a:gd name="connsiteX11" fmla="*/ 179009 w 397467"/>
                <a:gd name="connsiteY11" fmla="*/ 8302 h 207375"/>
                <a:gd name="connsiteX12" fmla="*/ 182900 w 397467"/>
                <a:gd name="connsiteY12" fmla="*/ 12193 h 207375"/>
                <a:gd name="connsiteX13" fmla="*/ 194573 w 397467"/>
                <a:gd name="connsiteY13" fmla="*/ 520 h 207375"/>
                <a:gd name="connsiteX14" fmla="*/ 241266 w 397467"/>
                <a:gd name="connsiteY14" fmla="*/ 4411 h 207375"/>
                <a:gd name="connsiteX15" fmla="*/ 260721 w 397467"/>
                <a:gd name="connsiteY15" fmla="*/ 19975 h 207375"/>
                <a:gd name="connsiteX16" fmla="*/ 272394 w 397467"/>
                <a:gd name="connsiteY16" fmla="*/ 27757 h 207375"/>
                <a:gd name="connsiteX17" fmla="*/ 284068 w 397467"/>
                <a:gd name="connsiteY17" fmla="*/ 27758 h 207375"/>
                <a:gd name="connsiteX18" fmla="*/ 307414 w 397467"/>
                <a:gd name="connsiteY18" fmla="*/ 31649 h 207375"/>
                <a:gd name="connsiteX19" fmla="*/ 338542 w 397467"/>
                <a:gd name="connsiteY19" fmla="*/ 58886 h 207375"/>
                <a:gd name="connsiteX20" fmla="*/ 346324 w 397467"/>
                <a:gd name="connsiteY20" fmla="*/ 66668 h 207375"/>
                <a:gd name="connsiteX21" fmla="*/ 357998 w 397467"/>
                <a:gd name="connsiteY21" fmla="*/ 86123 h 207375"/>
                <a:gd name="connsiteX22" fmla="*/ 381344 w 397467"/>
                <a:gd name="connsiteY22" fmla="*/ 109469 h 207375"/>
                <a:gd name="connsiteX23" fmla="*/ 381344 w 397467"/>
                <a:gd name="connsiteY23" fmla="*/ 125034 h 207375"/>
                <a:gd name="connsiteX24" fmla="*/ 373562 w 397467"/>
                <a:gd name="connsiteY24" fmla="*/ 152272 h 207375"/>
                <a:gd name="connsiteX25" fmla="*/ 396908 w 397467"/>
                <a:gd name="connsiteY25" fmla="*/ 202855 h 207375"/>
                <a:gd name="connsiteX26" fmla="*/ 361889 w 397467"/>
                <a:gd name="connsiteY26" fmla="*/ 198964 h 207375"/>
                <a:gd name="connsiteX27" fmla="*/ 299632 w 397467"/>
                <a:gd name="connsiteY27" fmla="*/ 195073 h 207375"/>
                <a:gd name="connsiteX28" fmla="*/ 287959 w 397467"/>
                <a:gd name="connsiteY28" fmla="*/ 191182 h 207375"/>
                <a:gd name="connsiteX29" fmla="*/ 268503 w 397467"/>
                <a:gd name="connsiteY29" fmla="*/ 175618 h 207375"/>
                <a:gd name="connsiteX30" fmla="*/ 229593 w 397467"/>
                <a:gd name="connsiteY30" fmla="*/ 171727 h 207375"/>
                <a:gd name="connsiteX31" fmla="*/ 217919 w 397467"/>
                <a:gd name="connsiteY31" fmla="*/ 167836 h 207375"/>
                <a:gd name="connsiteX32" fmla="*/ 70059 w 397467"/>
                <a:gd name="connsiteY32" fmla="*/ 175618 h 207375"/>
                <a:gd name="connsiteX33" fmla="*/ 58386 w 397467"/>
                <a:gd name="connsiteY33" fmla="*/ 183400 h 207375"/>
                <a:gd name="connsiteX34" fmla="*/ 42822 w 397467"/>
                <a:gd name="connsiteY34" fmla="*/ 187291 h 207375"/>
                <a:gd name="connsiteX35" fmla="*/ 19475 w 397467"/>
                <a:gd name="connsiteY35" fmla="*/ 195073 h 207375"/>
                <a:gd name="connsiteX36" fmla="*/ 20 w 397467"/>
                <a:gd name="connsiteY36" fmla="*/ 206746 h 207375"/>
                <a:gd name="connsiteX0" fmla="*/ 20 w 400178"/>
                <a:gd name="connsiteY0" fmla="*/ 206746 h 207375"/>
                <a:gd name="connsiteX1" fmla="*/ 15584 w 400178"/>
                <a:gd name="connsiteY1" fmla="*/ 175618 h 207375"/>
                <a:gd name="connsiteX2" fmla="*/ 19475 w 400178"/>
                <a:gd name="connsiteY2" fmla="*/ 117252 h 207375"/>
                <a:gd name="connsiteX3" fmla="*/ 27257 w 400178"/>
                <a:gd name="connsiteY3" fmla="*/ 93906 h 207375"/>
                <a:gd name="connsiteX4" fmla="*/ 42822 w 400178"/>
                <a:gd name="connsiteY4" fmla="*/ 78341 h 207375"/>
                <a:gd name="connsiteX5" fmla="*/ 54495 w 400178"/>
                <a:gd name="connsiteY5" fmla="*/ 74450 h 207375"/>
                <a:gd name="connsiteX6" fmla="*/ 66168 w 400178"/>
                <a:gd name="connsiteY6" fmla="*/ 62777 h 207375"/>
                <a:gd name="connsiteX7" fmla="*/ 73950 w 400178"/>
                <a:gd name="connsiteY7" fmla="*/ 39431 h 207375"/>
                <a:gd name="connsiteX8" fmla="*/ 101187 w 400178"/>
                <a:gd name="connsiteY8" fmla="*/ 35540 h 207375"/>
                <a:gd name="connsiteX9" fmla="*/ 120643 w 400178"/>
                <a:gd name="connsiteY9" fmla="*/ 12193 h 207375"/>
                <a:gd name="connsiteX10" fmla="*/ 151771 w 400178"/>
                <a:gd name="connsiteY10" fmla="*/ 8302 h 207375"/>
                <a:gd name="connsiteX11" fmla="*/ 179009 w 400178"/>
                <a:gd name="connsiteY11" fmla="*/ 8302 h 207375"/>
                <a:gd name="connsiteX12" fmla="*/ 182900 w 400178"/>
                <a:gd name="connsiteY12" fmla="*/ 12193 h 207375"/>
                <a:gd name="connsiteX13" fmla="*/ 194573 w 400178"/>
                <a:gd name="connsiteY13" fmla="*/ 520 h 207375"/>
                <a:gd name="connsiteX14" fmla="*/ 241266 w 400178"/>
                <a:gd name="connsiteY14" fmla="*/ 4411 h 207375"/>
                <a:gd name="connsiteX15" fmla="*/ 260721 w 400178"/>
                <a:gd name="connsiteY15" fmla="*/ 19975 h 207375"/>
                <a:gd name="connsiteX16" fmla="*/ 272394 w 400178"/>
                <a:gd name="connsiteY16" fmla="*/ 27757 h 207375"/>
                <a:gd name="connsiteX17" fmla="*/ 284068 w 400178"/>
                <a:gd name="connsiteY17" fmla="*/ 27758 h 207375"/>
                <a:gd name="connsiteX18" fmla="*/ 307414 w 400178"/>
                <a:gd name="connsiteY18" fmla="*/ 31649 h 207375"/>
                <a:gd name="connsiteX19" fmla="*/ 338542 w 400178"/>
                <a:gd name="connsiteY19" fmla="*/ 58886 h 207375"/>
                <a:gd name="connsiteX20" fmla="*/ 346324 w 400178"/>
                <a:gd name="connsiteY20" fmla="*/ 66668 h 207375"/>
                <a:gd name="connsiteX21" fmla="*/ 357998 w 400178"/>
                <a:gd name="connsiteY21" fmla="*/ 86123 h 207375"/>
                <a:gd name="connsiteX22" fmla="*/ 381344 w 400178"/>
                <a:gd name="connsiteY22" fmla="*/ 109469 h 207375"/>
                <a:gd name="connsiteX23" fmla="*/ 381344 w 400178"/>
                <a:gd name="connsiteY23" fmla="*/ 125034 h 207375"/>
                <a:gd name="connsiteX24" fmla="*/ 396908 w 400178"/>
                <a:gd name="connsiteY24" fmla="*/ 163945 h 207375"/>
                <a:gd name="connsiteX25" fmla="*/ 396908 w 400178"/>
                <a:gd name="connsiteY25" fmla="*/ 202855 h 207375"/>
                <a:gd name="connsiteX26" fmla="*/ 361889 w 400178"/>
                <a:gd name="connsiteY26" fmla="*/ 198964 h 207375"/>
                <a:gd name="connsiteX27" fmla="*/ 299632 w 400178"/>
                <a:gd name="connsiteY27" fmla="*/ 195073 h 207375"/>
                <a:gd name="connsiteX28" fmla="*/ 287959 w 400178"/>
                <a:gd name="connsiteY28" fmla="*/ 191182 h 207375"/>
                <a:gd name="connsiteX29" fmla="*/ 268503 w 400178"/>
                <a:gd name="connsiteY29" fmla="*/ 175618 h 207375"/>
                <a:gd name="connsiteX30" fmla="*/ 229593 w 400178"/>
                <a:gd name="connsiteY30" fmla="*/ 171727 h 207375"/>
                <a:gd name="connsiteX31" fmla="*/ 217919 w 400178"/>
                <a:gd name="connsiteY31" fmla="*/ 167836 h 207375"/>
                <a:gd name="connsiteX32" fmla="*/ 70059 w 400178"/>
                <a:gd name="connsiteY32" fmla="*/ 175618 h 207375"/>
                <a:gd name="connsiteX33" fmla="*/ 58386 w 400178"/>
                <a:gd name="connsiteY33" fmla="*/ 183400 h 207375"/>
                <a:gd name="connsiteX34" fmla="*/ 42822 w 400178"/>
                <a:gd name="connsiteY34" fmla="*/ 187291 h 207375"/>
                <a:gd name="connsiteX35" fmla="*/ 19475 w 400178"/>
                <a:gd name="connsiteY35" fmla="*/ 195073 h 207375"/>
                <a:gd name="connsiteX36" fmla="*/ 20 w 400178"/>
                <a:gd name="connsiteY36" fmla="*/ 206746 h 20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0178" h="207375">
                  <a:moveTo>
                    <a:pt x="20" y="206746"/>
                  </a:moveTo>
                  <a:cubicBezTo>
                    <a:pt x="-628" y="203504"/>
                    <a:pt x="14442" y="185899"/>
                    <a:pt x="15584" y="175618"/>
                  </a:cubicBezTo>
                  <a:cubicBezTo>
                    <a:pt x="17737" y="156239"/>
                    <a:pt x="16718" y="136555"/>
                    <a:pt x="19475" y="117252"/>
                  </a:cubicBezTo>
                  <a:cubicBezTo>
                    <a:pt x="20635" y="109131"/>
                    <a:pt x="21457" y="99706"/>
                    <a:pt x="27257" y="93906"/>
                  </a:cubicBezTo>
                  <a:cubicBezTo>
                    <a:pt x="32445" y="88718"/>
                    <a:pt x="35861" y="80661"/>
                    <a:pt x="42822" y="78341"/>
                  </a:cubicBezTo>
                  <a:lnTo>
                    <a:pt x="54495" y="74450"/>
                  </a:lnTo>
                  <a:cubicBezTo>
                    <a:pt x="58386" y="70559"/>
                    <a:pt x="62925" y="68614"/>
                    <a:pt x="66168" y="62777"/>
                  </a:cubicBezTo>
                  <a:cubicBezTo>
                    <a:pt x="69411" y="56940"/>
                    <a:pt x="68114" y="43970"/>
                    <a:pt x="73950" y="39431"/>
                  </a:cubicBezTo>
                  <a:cubicBezTo>
                    <a:pt x="79786" y="34892"/>
                    <a:pt x="93405" y="40080"/>
                    <a:pt x="101187" y="35540"/>
                  </a:cubicBezTo>
                  <a:cubicBezTo>
                    <a:pt x="108969" y="31000"/>
                    <a:pt x="112212" y="16733"/>
                    <a:pt x="120643" y="12193"/>
                  </a:cubicBezTo>
                  <a:cubicBezTo>
                    <a:pt x="129074" y="7653"/>
                    <a:pt x="142044" y="8950"/>
                    <a:pt x="151771" y="8302"/>
                  </a:cubicBezTo>
                  <a:cubicBezTo>
                    <a:pt x="161498" y="7654"/>
                    <a:pt x="173821" y="7654"/>
                    <a:pt x="179009" y="8302"/>
                  </a:cubicBezTo>
                  <a:cubicBezTo>
                    <a:pt x="184197" y="8950"/>
                    <a:pt x="180306" y="13490"/>
                    <a:pt x="182900" y="12193"/>
                  </a:cubicBezTo>
                  <a:cubicBezTo>
                    <a:pt x="185494" y="10896"/>
                    <a:pt x="189119" y="1247"/>
                    <a:pt x="194573" y="520"/>
                  </a:cubicBezTo>
                  <a:cubicBezTo>
                    <a:pt x="210054" y="-1544"/>
                    <a:pt x="225702" y="3114"/>
                    <a:pt x="241266" y="4411"/>
                  </a:cubicBezTo>
                  <a:cubicBezTo>
                    <a:pt x="263991" y="11986"/>
                    <a:pt x="243121" y="2375"/>
                    <a:pt x="260721" y="19975"/>
                  </a:cubicBezTo>
                  <a:cubicBezTo>
                    <a:pt x="264028" y="23282"/>
                    <a:pt x="268503" y="26460"/>
                    <a:pt x="272394" y="27757"/>
                  </a:cubicBezTo>
                  <a:cubicBezTo>
                    <a:pt x="276285" y="29054"/>
                    <a:pt x="278231" y="27109"/>
                    <a:pt x="284068" y="27758"/>
                  </a:cubicBezTo>
                  <a:cubicBezTo>
                    <a:pt x="289905" y="28407"/>
                    <a:pt x="298335" y="26461"/>
                    <a:pt x="307414" y="31649"/>
                  </a:cubicBezTo>
                  <a:cubicBezTo>
                    <a:pt x="316493" y="36837"/>
                    <a:pt x="332057" y="53050"/>
                    <a:pt x="338542" y="58886"/>
                  </a:cubicBezTo>
                  <a:cubicBezTo>
                    <a:pt x="345027" y="64723"/>
                    <a:pt x="343081" y="62129"/>
                    <a:pt x="346324" y="66668"/>
                  </a:cubicBezTo>
                  <a:cubicBezTo>
                    <a:pt x="349567" y="71207"/>
                    <a:pt x="352161" y="78990"/>
                    <a:pt x="357998" y="86123"/>
                  </a:cubicBezTo>
                  <a:cubicBezTo>
                    <a:pt x="363835" y="93257"/>
                    <a:pt x="377453" y="102984"/>
                    <a:pt x="381344" y="109469"/>
                  </a:cubicBezTo>
                  <a:cubicBezTo>
                    <a:pt x="385235" y="115954"/>
                    <a:pt x="377453" y="123737"/>
                    <a:pt x="381344" y="125034"/>
                  </a:cubicBezTo>
                  <a:cubicBezTo>
                    <a:pt x="383938" y="127628"/>
                    <a:pt x="394314" y="150975"/>
                    <a:pt x="396908" y="163945"/>
                  </a:cubicBezTo>
                  <a:cubicBezTo>
                    <a:pt x="399502" y="176915"/>
                    <a:pt x="402744" y="197019"/>
                    <a:pt x="396908" y="202855"/>
                  </a:cubicBezTo>
                  <a:cubicBezTo>
                    <a:pt x="391072" y="208691"/>
                    <a:pt x="365780" y="197667"/>
                    <a:pt x="361889" y="198964"/>
                  </a:cubicBezTo>
                  <a:cubicBezTo>
                    <a:pt x="341137" y="197667"/>
                    <a:pt x="320311" y="197250"/>
                    <a:pt x="299632" y="195073"/>
                  </a:cubicBezTo>
                  <a:cubicBezTo>
                    <a:pt x="295553" y="194644"/>
                    <a:pt x="291476" y="193292"/>
                    <a:pt x="287959" y="191182"/>
                  </a:cubicBezTo>
                  <a:cubicBezTo>
                    <a:pt x="278496" y="185505"/>
                    <a:pt x="281154" y="178538"/>
                    <a:pt x="268503" y="175618"/>
                  </a:cubicBezTo>
                  <a:cubicBezTo>
                    <a:pt x="255802" y="172687"/>
                    <a:pt x="242563" y="173024"/>
                    <a:pt x="229593" y="171727"/>
                  </a:cubicBezTo>
                  <a:cubicBezTo>
                    <a:pt x="225702" y="170430"/>
                    <a:pt x="222021" y="167836"/>
                    <a:pt x="217919" y="167836"/>
                  </a:cubicBezTo>
                  <a:cubicBezTo>
                    <a:pt x="96470" y="167836"/>
                    <a:pt x="126461" y="161518"/>
                    <a:pt x="70059" y="175618"/>
                  </a:cubicBezTo>
                  <a:cubicBezTo>
                    <a:pt x="66168" y="178212"/>
                    <a:pt x="62684" y="181558"/>
                    <a:pt x="58386" y="183400"/>
                  </a:cubicBezTo>
                  <a:cubicBezTo>
                    <a:pt x="53471" y="185507"/>
                    <a:pt x="47944" y="185754"/>
                    <a:pt x="42822" y="187291"/>
                  </a:cubicBezTo>
                  <a:cubicBezTo>
                    <a:pt x="34965" y="189648"/>
                    <a:pt x="27257" y="192479"/>
                    <a:pt x="19475" y="195073"/>
                  </a:cubicBezTo>
                  <a:cubicBezTo>
                    <a:pt x="5051" y="199881"/>
                    <a:pt x="668" y="209988"/>
                    <a:pt x="20" y="206746"/>
                  </a:cubicBez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Freeform 4"/>
            <p:cNvSpPr/>
            <p:nvPr/>
          </p:nvSpPr>
          <p:spPr>
            <a:xfrm>
              <a:off x="4228416" y="1370150"/>
              <a:ext cx="338239" cy="122348"/>
            </a:xfrm>
            <a:custGeom>
              <a:avLst/>
              <a:gdLst>
                <a:gd name="connsiteX0" fmla="*/ 21486 w 301643"/>
                <a:gd name="connsiteY0" fmla="*/ 81713 h 112841"/>
                <a:gd name="connsiteX1" fmla="*/ 29268 w 301643"/>
                <a:gd name="connsiteY1" fmla="*/ 62257 h 112841"/>
                <a:gd name="connsiteX2" fmla="*/ 33159 w 301643"/>
                <a:gd name="connsiteY2" fmla="*/ 50584 h 112841"/>
                <a:gd name="connsiteX3" fmla="*/ 44832 w 301643"/>
                <a:gd name="connsiteY3" fmla="*/ 38911 h 112841"/>
                <a:gd name="connsiteX4" fmla="*/ 48723 w 301643"/>
                <a:gd name="connsiteY4" fmla="*/ 27238 h 112841"/>
                <a:gd name="connsiteX5" fmla="*/ 68179 w 301643"/>
                <a:gd name="connsiteY5" fmla="*/ 11674 h 112841"/>
                <a:gd name="connsiteX6" fmla="*/ 126545 w 301643"/>
                <a:gd name="connsiteY6" fmla="*/ 0 h 112841"/>
                <a:gd name="connsiteX7" fmla="*/ 216039 w 301643"/>
                <a:gd name="connsiteY7" fmla="*/ 3892 h 112841"/>
                <a:gd name="connsiteX8" fmla="*/ 266623 w 301643"/>
                <a:gd name="connsiteY8" fmla="*/ 15565 h 112841"/>
                <a:gd name="connsiteX9" fmla="*/ 278296 w 301643"/>
                <a:gd name="connsiteY9" fmla="*/ 19456 h 112841"/>
                <a:gd name="connsiteX10" fmla="*/ 297752 w 301643"/>
                <a:gd name="connsiteY10" fmla="*/ 35020 h 112841"/>
                <a:gd name="connsiteX11" fmla="*/ 301643 w 301643"/>
                <a:gd name="connsiteY11" fmla="*/ 50584 h 112841"/>
                <a:gd name="connsiteX12" fmla="*/ 293860 w 301643"/>
                <a:gd name="connsiteY12" fmla="*/ 73931 h 112841"/>
                <a:gd name="connsiteX13" fmla="*/ 134327 w 301643"/>
                <a:gd name="connsiteY13" fmla="*/ 89495 h 112841"/>
                <a:gd name="connsiteX14" fmla="*/ 87634 w 301643"/>
                <a:gd name="connsiteY14" fmla="*/ 105059 h 112841"/>
                <a:gd name="connsiteX15" fmla="*/ 75961 w 301643"/>
                <a:gd name="connsiteY15" fmla="*/ 108950 h 112841"/>
                <a:gd name="connsiteX16" fmla="*/ 64288 w 301643"/>
                <a:gd name="connsiteY16" fmla="*/ 112841 h 112841"/>
                <a:gd name="connsiteX17" fmla="*/ 2031 w 301643"/>
                <a:gd name="connsiteY17" fmla="*/ 108950 h 112841"/>
                <a:gd name="connsiteX18" fmla="*/ 5922 w 301643"/>
                <a:gd name="connsiteY18" fmla="*/ 93386 h 112841"/>
                <a:gd name="connsiteX19" fmla="*/ 17595 w 301643"/>
                <a:gd name="connsiteY19" fmla="*/ 89495 h 112841"/>
                <a:gd name="connsiteX20" fmla="*/ 21486 w 301643"/>
                <a:gd name="connsiteY20" fmla="*/ 81713 h 112841"/>
                <a:gd name="connsiteX0" fmla="*/ 21486 w 301643"/>
                <a:gd name="connsiteY0" fmla="*/ 81713 h 112841"/>
                <a:gd name="connsiteX1" fmla="*/ 29268 w 301643"/>
                <a:gd name="connsiteY1" fmla="*/ 62257 h 112841"/>
                <a:gd name="connsiteX2" fmla="*/ 33159 w 301643"/>
                <a:gd name="connsiteY2" fmla="*/ 50584 h 112841"/>
                <a:gd name="connsiteX3" fmla="*/ 44832 w 301643"/>
                <a:gd name="connsiteY3" fmla="*/ 38911 h 112841"/>
                <a:gd name="connsiteX4" fmla="*/ 37050 w 301643"/>
                <a:gd name="connsiteY4" fmla="*/ 19456 h 112841"/>
                <a:gd name="connsiteX5" fmla="*/ 68179 w 301643"/>
                <a:gd name="connsiteY5" fmla="*/ 11674 h 112841"/>
                <a:gd name="connsiteX6" fmla="*/ 126545 w 301643"/>
                <a:gd name="connsiteY6" fmla="*/ 0 h 112841"/>
                <a:gd name="connsiteX7" fmla="*/ 216039 w 301643"/>
                <a:gd name="connsiteY7" fmla="*/ 3892 h 112841"/>
                <a:gd name="connsiteX8" fmla="*/ 266623 w 301643"/>
                <a:gd name="connsiteY8" fmla="*/ 15565 h 112841"/>
                <a:gd name="connsiteX9" fmla="*/ 278296 w 301643"/>
                <a:gd name="connsiteY9" fmla="*/ 19456 h 112841"/>
                <a:gd name="connsiteX10" fmla="*/ 297752 w 301643"/>
                <a:gd name="connsiteY10" fmla="*/ 35020 h 112841"/>
                <a:gd name="connsiteX11" fmla="*/ 301643 w 301643"/>
                <a:gd name="connsiteY11" fmla="*/ 50584 h 112841"/>
                <a:gd name="connsiteX12" fmla="*/ 293860 w 301643"/>
                <a:gd name="connsiteY12" fmla="*/ 73931 h 112841"/>
                <a:gd name="connsiteX13" fmla="*/ 134327 w 301643"/>
                <a:gd name="connsiteY13" fmla="*/ 89495 h 112841"/>
                <a:gd name="connsiteX14" fmla="*/ 87634 w 301643"/>
                <a:gd name="connsiteY14" fmla="*/ 105059 h 112841"/>
                <a:gd name="connsiteX15" fmla="*/ 75961 w 301643"/>
                <a:gd name="connsiteY15" fmla="*/ 108950 h 112841"/>
                <a:gd name="connsiteX16" fmla="*/ 64288 w 301643"/>
                <a:gd name="connsiteY16" fmla="*/ 112841 h 112841"/>
                <a:gd name="connsiteX17" fmla="*/ 2031 w 301643"/>
                <a:gd name="connsiteY17" fmla="*/ 108950 h 112841"/>
                <a:gd name="connsiteX18" fmla="*/ 5922 w 301643"/>
                <a:gd name="connsiteY18" fmla="*/ 93386 h 112841"/>
                <a:gd name="connsiteX19" fmla="*/ 17595 w 301643"/>
                <a:gd name="connsiteY19" fmla="*/ 89495 h 112841"/>
                <a:gd name="connsiteX20" fmla="*/ 21486 w 301643"/>
                <a:gd name="connsiteY20" fmla="*/ 81713 h 112841"/>
                <a:gd name="connsiteX0" fmla="*/ 9813 w 301643"/>
                <a:gd name="connsiteY0" fmla="*/ 81713 h 112841"/>
                <a:gd name="connsiteX1" fmla="*/ 29268 w 301643"/>
                <a:gd name="connsiteY1" fmla="*/ 62257 h 112841"/>
                <a:gd name="connsiteX2" fmla="*/ 33159 w 301643"/>
                <a:gd name="connsiteY2" fmla="*/ 50584 h 112841"/>
                <a:gd name="connsiteX3" fmla="*/ 44832 w 301643"/>
                <a:gd name="connsiteY3" fmla="*/ 38911 h 112841"/>
                <a:gd name="connsiteX4" fmla="*/ 37050 w 301643"/>
                <a:gd name="connsiteY4" fmla="*/ 19456 h 112841"/>
                <a:gd name="connsiteX5" fmla="*/ 68179 w 301643"/>
                <a:gd name="connsiteY5" fmla="*/ 11674 h 112841"/>
                <a:gd name="connsiteX6" fmla="*/ 126545 w 301643"/>
                <a:gd name="connsiteY6" fmla="*/ 0 h 112841"/>
                <a:gd name="connsiteX7" fmla="*/ 216039 w 301643"/>
                <a:gd name="connsiteY7" fmla="*/ 3892 h 112841"/>
                <a:gd name="connsiteX8" fmla="*/ 266623 w 301643"/>
                <a:gd name="connsiteY8" fmla="*/ 15565 h 112841"/>
                <a:gd name="connsiteX9" fmla="*/ 278296 w 301643"/>
                <a:gd name="connsiteY9" fmla="*/ 19456 h 112841"/>
                <a:gd name="connsiteX10" fmla="*/ 297752 w 301643"/>
                <a:gd name="connsiteY10" fmla="*/ 35020 h 112841"/>
                <a:gd name="connsiteX11" fmla="*/ 301643 w 301643"/>
                <a:gd name="connsiteY11" fmla="*/ 50584 h 112841"/>
                <a:gd name="connsiteX12" fmla="*/ 293860 w 301643"/>
                <a:gd name="connsiteY12" fmla="*/ 73931 h 112841"/>
                <a:gd name="connsiteX13" fmla="*/ 134327 w 301643"/>
                <a:gd name="connsiteY13" fmla="*/ 89495 h 112841"/>
                <a:gd name="connsiteX14" fmla="*/ 87634 w 301643"/>
                <a:gd name="connsiteY14" fmla="*/ 105059 h 112841"/>
                <a:gd name="connsiteX15" fmla="*/ 75961 w 301643"/>
                <a:gd name="connsiteY15" fmla="*/ 108950 h 112841"/>
                <a:gd name="connsiteX16" fmla="*/ 64288 w 301643"/>
                <a:gd name="connsiteY16" fmla="*/ 112841 h 112841"/>
                <a:gd name="connsiteX17" fmla="*/ 2031 w 301643"/>
                <a:gd name="connsiteY17" fmla="*/ 108950 h 112841"/>
                <a:gd name="connsiteX18" fmla="*/ 5922 w 301643"/>
                <a:gd name="connsiteY18" fmla="*/ 93386 h 112841"/>
                <a:gd name="connsiteX19" fmla="*/ 17595 w 301643"/>
                <a:gd name="connsiteY19" fmla="*/ 89495 h 112841"/>
                <a:gd name="connsiteX20" fmla="*/ 9813 w 301643"/>
                <a:gd name="connsiteY20" fmla="*/ 81713 h 112841"/>
                <a:gd name="connsiteX0" fmla="*/ 9813 w 301643"/>
                <a:gd name="connsiteY0" fmla="*/ 81713 h 112841"/>
                <a:gd name="connsiteX1" fmla="*/ 29268 w 301643"/>
                <a:gd name="connsiteY1" fmla="*/ 62257 h 112841"/>
                <a:gd name="connsiteX2" fmla="*/ 33159 w 301643"/>
                <a:gd name="connsiteY2" fmla="*/ 50584 h 112841"/>
                <a:gd name="connsiteX3" fmla="*/ 25377 w 301643"/>
                <a:gd name="connsiteY3" fmla="*/ 38911 h 112841"/>
                <a:gd name="connsiteX4" fmla="*/ 37050 w 301643"/>
                <a:gd name="connsiteY4" fmla="*/ 19456 h 112841"/>
                <a:gd name="connsiteX5" fmla="*/ 68179 w 301643"/>
                <a:gd name="connsiteY5" fmla="*/ 11674 h 112841"/>
                <a:gd name="connsiteX6" fmla="*/ 126545 w 301643"/>
                <a:gd name="connsiteY6" fmla="*/ 0 h 112841"/>
                <a:gd name="connsiteX7" fmla="*/ 216039 w 301643"/>
                <a:gd name="connsiteY7" fmla="*/ 3892 h 112841"/>
                <a:gd name="connsiteX8" fmla="*/ 266623 w 301643"/>
                <a:gd name="connsiteY8" fmla="*/ 15565 h 112841"/>
                <a:gd name="connsiteX9" fmla="*/ 278296 w 301643"/>
                <a:gd name="connsiteY9" fmla="*/ 19456 h 112841"/>
                <a:gd name="connsiteX10" fmla="*/ 297752 w 301643"/>
                <a:gd name="connsiteY10" fmla="*/ 35020 h 112841"/>
                <a:gd name="connsiteX11" fmla="*/ 301643 w 301643"/>
                <a:gd name="connsiteY11" fmla="*/ 50584 h 112841"/>
                <a:gd name="connsiteX12" fmla="*/ 293860 w 301643"/>
                <a:gd name="connsiteY12" fmla="*/ 73931 h 112841"/>
                <a:gd name="connsiteX13" fmla="*/ 134327 w 301643"/>
                <a:gd name="connsiteY13" fmla="*/ 89495 h 112841"/>
                <a:gd name="connsiteX14" fmla="*/ 87634 w 301643"/>
                <a:gd name="connsiteY14" fmla="*/ 105059 h 112841"/>
                <a:gd name="connsiteX15" fmla="*/ 75961 w 301643"/>
                <a:gd name="connsiteY15" fmla="*/ 108950 h 112841"/>
                <a:gd name="connsiteX16" fmla="*/ 64288 w 301643"/>
                <a:gd name="connsiteY16" fmla="*/ 112841 h 112841"/>
                <a:gd name="connsiteX17" fmla="*/ 2031 w 301643"/>
                <a:gd name="connsiteY17" fmla="*/ 108950 h 112841"/>
                <a:gd name="connsiteX18" fmla="*/ 5922 w 301643"/>
                <a:gd name="connsiteY18" fmla="*/ 93386 h 112841"/>
                <a:gd name="connsiteX19" fmla="*/ 17595 w 301643"/>
                <a:gd name="connsiteY19" fmla="*/ 89495 h 112841"/>
                <a:gd name="connsiteX20" fmla="*/ 9813 w 301643"/>
                <a:gd name="connsiteY20" fmla="*/ 81713 h 112841"/>
                <a:gd name="connsiteX0" fmla="*/ 9813 w 301643"/>
                <a:gd name="connsiteY0" fmla="*/ 81713 h 112841"/>
                <a:gd name="connsiteX1" fmla="*/ 9813 w 301643"/>
                <a:gd name="connsiteY1" fmla="*/ 58366 h 112841"/>
                <a:gd name="connsiteX2" fmla="*/ 33159 w 301643"/>
                <a:gd name="connsiteY2" fmla="*/ 50584 h 112841"/>
                <a:gd name="connsiteX3" fmla="*/ 25377 w 301643"/>
                <a:gd name="connsiteY3" fmla="*/ 38911 h 112841"/>
                <a:gd name="connsiteX4" fmla="*/ 37050 w 301643"/>
                <a:gd name="connsiteY4" fmla="*/ 19456 h 112841"/>
                <a:gd name="connsiteX5" fmla="*/ 68179 w 301643"/>
                <a:gd name="connsiteY5" fmla="*/ 11674 h 112841"/>
                <a:gd name="connsiteX6" fmla="*/ 126545 w 301643"/>
                <a:gd name="connsiteY6" fmla="*/ 0 h 112841"/>
                <a:gd name="connsiteX7" fmla="*/ 216039 w 301643"/>
                <a:gd name="connsiteY7" fmla="*/ 3892 h 112841"/>
                <a:gd name="connsiteX8" fmla="*/ 266623 w 301643"/>
                <a:gd name="connsiteY8" fmla="*/ 15565 h 112841"/>
                <a:gd name="connsiteX9" fmla="*/ 278296 w 301643"/>
                <a:gd name="connsiteY9" fmla="*/ 19456 h 112841"/>
                <a:gd name="connsiteX10" fmla="*/ 297752 w 301643"/>
                <a:gd name="connsiteY10" fmla="*/ 35020 h 112841"/>
                <a:gd name="connsiteX11" fmla="*/ 301643 w 301643"/>
                <a:gd name="connsiteY11" fmla="*/ 50584 h 112841"/>
                <a:gd name="connsiteX12" fmla="*/ 293860 w 301643"/>
                <a:gd name="connsiteY12" fmla="*/ 73931 h 112841"/>
                <a:gd name="connsiteX13" fmla="*/ 134327 w 301643"/>
                <a:gd name="connsiteY13" fmla="*/ 89495 h 112841"/>
                <a:gd name="connsiteX14" fmla="*/ 87634 w 301643"/>
                <a:gd name="connsiteY14" fmla="*/ 105059 h 112841"/>
                <a:gd name="connsiteX15" fmla="*/ 75961 w 301643"/>
                <a:gd name="connsiteY15" fmla="*/ 108950 h 112841"/>
                <a:gd name="connsiteX16" fmla="*/ 64288 w 301643"/>
                <a:gd name="connsiteY16" fmla="*/ 112841 h 112841"/>
                <a:gd name="connsiteX17" fmla="*/ 2031 w 301643"/>
                <a:gd name="connsiteY17" fmla="*/ 108950 h 112841"/>
                <a:gd name="connsiteX18" fmla="*/ 5922 w 301643"/>
                <a:gd name="connsiteY18" fmla="*/ 93386 h 112841"/>
                <a:gd name="connsiteX19" fmla="*/ 17595 w 301643"/>
                <a:gd name="connsiteY19" fmla="*/ 89495 h 112841"/>
                <a:gd name="connsiteX20" fmla="*/ 9813 w 301643"/>
                <a:gd name="connsiteY20" fmla="*/ 81713 h 112841"/>
                <a:gd name="connsiteX0" fmla="*/ 9813 w 301643"/>
                <a:gd name="connsiteY0" fmla="*/ 81713 h 112841"/>
                <a:gd name="connsiteX1" fmla="*/ 9813 w 301643"/>
                <a:gd name="connsiteY1" fmla="*/ 58366 h 112841"/>
                <a:gd name="connsiteX2" fmla="*/ 33159 w 301643"/>
                <a:gd name="connsiteY2" fmla="*/ 50584 h 112841"/>
                <a:gd name="connsiteX3" fmla="*/ 13704 w 301643"/>
                <a:gd name="connsiteY3" fmla="*/ 38911 h 112841"/>
                <a:gd name="connsiteX4" fmla="*/ 37050 w 301643"/>
                <a:gd name="connsiteY4" fmla="*/ 19456 h 112841"/>
                <a:gd name="connsiteX5" fmla="*/ 68179 w 301643"/>
                <a:gd name="connsiteY5" fmla="*/ 11674 h 112841"/>
                <a:gd name="connsiteX6" fmla="*/ 126545 w 301643"/>
                <a:gd name="connsiteY6" fmla="*/ 0 h 112841"/>
                <a:gd name="connsiteX7" fmla="*/ 216039 w 301643"/>
                <a:gd name="connsiteY7" fmla="*/ 3892 h 112841"/>
                <a:gd name="connsiteX8" fmla="*/ 266623 w 301643"/>
                <a:gd name="connsiteY8" fmla="*/ 15565 h 112841"/>
                <a:gd name="connsiteX9" fmla="*/ 278296 w 301643"/>
                <a:gd name="connsiteY9" fmla="*/ 19456 h 112841"/>
                <a:gd name="connsiteX10" fmla="*/ 297752 w 301643"/>
                <a:gd name="connsiteY10" fmla="*/ 35020 h 112841"/>
                <a:gd name="connsiteX11" fmla="*/ 301643 w 301643"/>
                <a:gd name="connsiteY11" fmla="*/ 50584 h 112841"/>
                <a:gd name="connsiteX12" fmla="*/ 293860 w 301643"/>
                <a:gd name="connsiteY12" fmla="*/ 73931 h 112841"/>
                <a:gd name="connsiteX13" fmla="*/ 134327 w 301643"/>
                <a:gd name="connsiteY13" fmla="*/ 89495 h 112841"/>
                <a:gd name="connsiteX14" fmla="*/ 87634 w 301643"/>
                <a:gd name="connsiteY14" fmla="*/ 105059 h 112841"/>
                <a:gd name="connsiteX15" fmla="*/ 75961 w 301643"/>
                <a:gd name="connsiteY15" fmla="*/ 108950 h 112841"/>
                <a:gd name="connsiteX16" fmla="*/ 64288 w 301643"/>
                <a:gd name="connsiteY16" fmla="*/ 112841 h 112841"/>
                <a:gd name="connsiteX17" fmla="*/ 2031 w 301643"/>
                <a:gd name="connsiteY17" fmla="*/ 108950 h 112841"/>
                <a:gd name="connsiteX18" fmla="*/ 5922 w 301643"/>
                <a:gd name="connsiteY18" fmla="*/ 93386 h 112841"/>
                <a:gd name="connsiteX19" fmla="*/ 17595 w 301643"/>
                <a:gd name="connsiteY19" fmla="*/ 89495 h 112841"/>
                <a:gd name="connsiteX20" fmla="*/ 9813 w 301643"/>
                <a:gd name="connsiteY20" fmla="*/ 81713 h 112841"/>
                <a:gd name="connsiteX0" fmla="*/ 9813 w 313316"/>
                <a:gd name="connsiteY0" fmla="*/ 81713 h 124791"/>
                <a:gd name="connsiteX1" fmla="*/ 9813 w 313316"/>
                <a:gd name="connsiteY1" fmla="*/ 58366 h 124791"/>
                <a:gd name="connsiteX2" fmla="*/ 33159 w 313316"/>
                <a:gd name="connsiteY2" fmla="*/ 50584 h 124791"/>
                <a:gd name="connsiteX3" fmla="*/ 13704 w 313316"/>
                <a:gd name="connsiteY3" fmla="*/ 38911 h 124791"/>
                <a:gd name="connsiteX4" fmla="*/ 37050 w 313316"/>
                <a:gd name="connsiteY4" fmla="*/ 19456 h 124791"/>
                <a:gd name="connsiteX5" fmla="*/ 68179 w 313316"/>
                <a:gd name="connsiteY5" fmla="*/ 11674 h 124791"/>
                <a:gd name="connsiteX6" fmla="*/ 126545 w 313316"/>
                <a:gd name="connsiteY6" fmla="*/ 0 h 124791"/>
                <a:gd name="connsiteX7" fmla="*/ 216039 w 313316"/>
                <a:gd name="connsiteY7" fmla="*/ 3892 h 124791"/>
                <a:gd name="connsiteX8" fmla="*/ 266623 w 313316"/>
                <a:gd name="connsiteY8" fmla="*/ 15565 h 124791"/>
                <a:gd name="connsiteX9" fmla="*/ 278296 w 313316"/>
                <a:gd name="connsiteY9" fmla="*/ 19456 h 124791"/>
                <a:gd name="connsiteX10" fmla="*/ 297752 w 313316"/>
                <a:gd name="connsiteY10" fmla="*/ 35020 h 124791"/>
                <a:gd name="connsiteX11" fmla="*/ 301643 w 313316"/>
                <a:gd name="connsiteY11" fmla="*/ 50584 h 124791"/>
                <a:gd name="connsiteX12" fmla="*/ 313316 w 313316"/>
                <a:gd name="connsiteY12" fmla="*/ 101168 h 124791"/>
                <a:gd name="connsiteX13" fmla="*/ 134327 w 313316"/>
                <a:gd name="connsiteY13" fmla="*/ 89495 h 124791"/>
                <a:gd name="connsiteX14" fmla="*/ 87634 w 313316"/>
                <a:gd name="connsiteY14" fmla="*/ 105059 h 124791"/>
                <a:gd name="connsiteX15" fmla="*/ 75961 w 313316"/>
                <a:gd name="connsiteY15" fmla="*/ 108950 h 124791"/>
                <a:gd name="connsiteX16" fmla="*/ 64288 w 313316"/>
                <a:gd name="connsiteY16" fmla="*/ 112841 h 124791"/>
                <a:gd name="connsiteX17" fmla="*/ 2031 w 313316"/>
                <a:gd name="connsiteY17" fmla="*/ 108950 h 124791"/>
                <a:gd name="connsiteX18" fmla="*/ 5922 w 313316"/>
                <a:gd name="connsiteY18" fmla="*/ 93386 h 124791"/>
                <a:gd name="connsiteX19" fmla="*/ 17595 w 313316"/>
                <a:gd name="connsiteY19" fmla="*/ 89495 h 124791"/>
                <a:gd name="connsiteX20" fmla="*/ 9813 w 313316"/>
                <a:gd name="connsiteY20" fmla="*/ 81713 h 124791"/>
                <a:gd name="connsiteX0" fmla="*/ 9813 w 313316"/>
                <a:gd name="connsiteY0" fmla="*/ 81713 h 124791"/>
                <a:gd name="connsiteX1" fmla="*/ 9813 w 313316"/>
                <a:gd name="connsiteY1" fmla="*/ 58366 h 124791"/>
                <a:gd name="connsiteX2" fmla="*/ 9813 w 313316"/>
                <a:gd name="connsiteY2" fmla="*/ 50584 h 124791"/>
                <a:gd name="connsiteX3" fmla="*/ 13704 w 313316"/>
                <a:gd name="connsiteY3" fmla="*/ 38911 h 124791"/>
                <a:gd name="connsiteX4" fmla="*/ 37050 w 313316"/>
                <a:gd name="connsiteY4" fmla="*/ 19456 h 124791"/>
                <a:gd name="connsiteX5" fmla="*/ 68179 w 313316"/>
                <a:gd name="connsiteY5" fmla="*/ 11674 h 124791"/>
                <a:gd name="connsiteX6" fmla="*/ 126545 w 313316"/>
                <a:gd name="connsiteY6" fmla="*/ 0 h 124791"/>
                <a:gd name="connsiteX7" fmla="*/ 216039 w 313316"/>
                <a:gd name="connsiteY7" fmla="*/ 3892 h 124791"/>
                <a:gd name="connsiteX8" fmla="*/ 266623 w 313316"/>
                <a:gd name="connsiteY8" fmla="*/ 15565 h 124791"/>
                <a:gd name="connsiteX9" fmla="*/ 278296 w 313316"/>
                <a:gd name="connsiteY9" fmla="*/ 19456 h 124791"/>
                <a:gd name="connsiteX10" fmla="*/ 297752 w 313316"/>
                <a:gd name="connsiteY10" fmla="*/ 35020 h 124791"/>
                <a:gd name="connsiteX11" fmla="*/ 301643 w 313316"/>
                <a:gd name="connsiteY11" fmla="*/ 50584 h 124791"/>
                <a:gd name="connsiteX12" fmla="*/ 313316 w 313316"/>
                <a:gd name="connsiteY12" fmla="*/ 101168 h 124791"/>
                <a:gd name="connsiteX13" fmla="*/ 134327 w 313316"/>
                <a:gd name="connsiteY13" fmla="*/ 89495 h 124791"/>
                <a:gd name="connsiteX14" fmla="*/ 87634 w 313316"/>
                <a:gd name="connsiteY14" fmla="*/ 105059 h 124791"/>
                <a:gd name="connsiteX15" fmla="*/ 75961 w 313316"/>
                <a:gd name="connsiteY15" fmla="*/ 108950 h 124791"/>
                <a:gd name="connsiteX16" fmla="*/ 64288 w 313316"/>
                <a:gd name="connsiteY16" fmla="*/ 112841 h 124791"/>
                <a:gd name="connsiteX17" fmla="*/ 2031 w 313316"/>
                <a:gd name="connsiteY17" fmla="*/ 108950 h 124791"/>
                <a:gd name="connsiteX18" fmla="*/ 5922 w 313316"/>
                <a:gd name="connsiteY18" fmla="*/ 93386 h 124791"/>
                <a:gd name="connsiteX19" fmla="*/ 17595 w 313316"/>
                <a:gd name="connsiteY19" fmla="*/ 89495 h 124791"/>
                <a:gd name="connsiteX20" fmla="*/ 9813 w 313316"/>
                <a:gd name="connsiteY20" fmla="*/ 81713 h 124791"/>
                <a:gd name="connsiteX0" fmla="*/ 105 w 315282"/>
                <a:gd name="connsiteY0" fmla="*/ 85604 h 124791"/>
                <a:gd name="connsiteX1" fmla="*/ 11779 w 315282"/>
                <a:gd name="connsiteY1" fmla="*/ 58366 h 124791"/>
                <a:gd name="connsiteX2" fmla="*/ 11779 w 315282"/>
                <a:gd name="connsiteY2" fmla="*/ 50584 h 124791"/>
                <a:gd name="connsiteX3" fmla="*/ 15670 w 315282"/>
                <a:gd name="connsiteY3" fmla="*/ 38911 h 124791"/>
                <a:gd name="connsiteX4" fmla="*/ 39016 w 315282"/>
                <a:gd name="connsiteY4" fmla="*/ 19456 h 124791"/>
                <a:gd name="connsiteX5" fmla="*/ 70145 w 315282"/>
                <a:gd name="connsiteY5" fmla="*/ 11674 h 124791"/>
                <a:gd name="connsiteX6" fmla="*/ 128511 w 315282"/>
                <a:gd name="connsiteY6" fmla="*/ 0 h 124791"/>
                <a:gd name="connsiteX7" fmla="*/ 218005 w 315282"/>
                <a:gd name="connsiteY7" fmla="*/ 3892 h 124791"/>
                <a:gd name="connsiteX8" fmla="*/ 268589 w 315282"/>
                <a:gd name="connsiteY8" fmla="*/ 15565 h 124791"/>
                <a:gd name="connsiteX9" fmla="*/ 280262 w 315282"/>
                <a:gd name="connsiteY9" fmla="*/ 19456 h 124791"/>
                <a:gd name="connsiteX10" fmla="*/ 299718 w 315282"/>
                <a:gd name="connsiteY10" fmla="*/ 35020 h 124791"/>
                <a:gd name="connsiteX11" fmla="*/ 303609 w 315282"/>
                <a:gd name="connsiteY11" fmla="*/ 50584 h 124791"/>
                <a:gd name="connsiteX12" fmla="*/ 315282 w 315282"/>
                <a:gd name="connsiteY12" fmla="*/ 101168 h 124791"/>
                <a:gd name="connsiteX13" fmla="*/ 136293 w 315282"/>
                <a:gd name="connsiteY13" fmla="*/ 89495 h 124791"/>
                <a:gd name="connsiteX14" fmla="*/ 89600 w 315282"/>
                <a:gd name="connsiteY14" fmla="*/ 105059 h 124791"/>
                <a:gd name="connsiteX15" fmla="*/ 77927 w 315282"/>
                <a:gd name="connsiteY15" fmla="*/ 108950 h 124791"/>
                <a:gd name="connsiteX16" fmla="*/ 66254 w 315282"/>
                <a:gd name="connsiteY16" fmla="*/ 112841 h 124791"/>
                <a:gd name="connsiteX17" fmla="*/ 3997 w 315282"/>
                <a:gd name="connsiteY17" fmla="*/ 108950 h 124791"/>
                <a:gd name="connsiteX18" fmla="*/ 7888 w 315282"/>
                <a:gd name="connsiteY18" fmla="*/ 93386 h 124791"/>
                <a:gd name="connsiteX19" fmla="*/ 19561 w 315282"/>
                <a:gd name="connsiteY19" fmla="*/ 89495 h 124791"/>
                <a:gd name="connsiteX20" fmla="*/ 105 w 315282"/>
                <a:gd name="connsiteY20" fmla="*/ 85604 h 124791"/>
                <a:gd name="connsiteX0" fmla="*/ 4440 w 319617"/>
                <a:gd name="connsiteY0" fmla="*/ 85604 h 124791"/>
                <a:gd name="connsiteX1" fmla="*/ 16114 w 319617"/>
                <a:gd name="connsiteY1" fmla="*/ 58366 h 124791"/>
                <a:gd name="connsiteX2" fmla="*/ 16114 w 319617"/>
                <a:gd name="connsiteY2" fmla="*/ 50584 h 124791"/>
                <a:gd name="connsiteX3" fmla="*/ 20005 w 319617"/>
                <a:gd name="connsiteY3" fmla="*/ 38911 h 124791"/>
                <a:gd name="connsiteX4" fmla="*/ 43351 w 319617"/>
                <a:gd name="connsiteY4" fmla="*/ 19456 h 124791"/>
                <a:gd name="connsiteX5" fmla="*/ 74480 w 319617"/>
                <a:gd name="connsiteY5" fmla="*/ 11674 h 124791"/>
                <a:gd name="connsiteX6" fmla="*/ 132846 w 319617"/>
                <a:gd name="connsiteY6" fmla="*/ 0 h 124791"/>
                <a:gd name="connsiteX7" fmla="*/ 222340 w 319617"/>
                <a:gd name="connsiteY7" fmla="*/ 3892 h 124791"/>
                <a:gd name="connsiteX8" fmla="*/ 272924 w 319617"/>
                <a:gd name="connsiteY8" fmla="*/ 15565 h 124791"/>
                <a:gd name="connsiteX9" fmla="*/ 284597 w 319617"/>
                <a:gd name="connsiteY9" fmla="*/ 19456 h 124791"/>
                <a:gd name="connsiteX10" fmla="*/ 304053 w 319617"/>
                <a:gd name="connsiteY10" fmla="*/ 35020 h 124791"/>
                <a:gd name="connsiteX11" fmla="*/ 307944 w 319617"/>
                <a:gd name="connsiteY11" fmla="*/ 50584 h 124791"/>
                <a:gd name="connsiteX12" fmla="*/ 319617 w 319617"/>
                <a:gd name="connsiteY12" fmla="*/ 101168 h 124791"/>
                <a:gd name="connsiteX13" fmla="*/ 140628 w 319617"/>
                <a:gd name="connsiteY13" fmla="*/ 89495 h 124791"/>
                <a:gd name="connsiteX14" fmla="*/ 93935 w 319617"/>
                <a:gd name="connsiteY14" fmla="*/ 105059 h 124791"/>
                <a:gd name="connsiteX15" fmla="*/ 82262 w 319617"/>
                <a:gd name="connsiteY15" fmla="*/ 108950 h 124791"/>
                <a:gd name="connsiteX16" fmla="*/ 70589 w 319617"/>
                <a:gd name="connsiteY16" fmla="*/ 112841 h 124791"/>
                <a:gd name="connsiteX17" fmla="*/ 8332 w 319617"/>
                <a:gd name="connsiteY17" fmla="*/ 108950 h 124791"/>
                <a:gd name="connsiteX18" fmla="*/ 12223 w 319617"/>
                <a:gd name="connsiteY18" fmla="*/ 93386 h 124791"/>
                <a:gd name="connsiteX19" fmla="*/ 549 w 319617"/>
                <a:gd name="connsiteY19" fmla="*/ 97277 h 124791"/>
                <a:gd name="connsiteX20" fmla="*/ 4440 w 319617"/>
                <a:gd name="connsiteY20" fmla="*/ 85604 h 124791"/>
                <a:gd name="connsiteX0" fmla="*/ 4440 w 327400"/>
                <a:gd name="connsiteY0" fmla="*/ 85604 h 140911"/>
                <a:gd name="connsiteX1" fmla="*/ 16114 w 327400"/>
                <a:gd name="connsiteY1" fmla="*/ 58366 h 140911"/>
                <a:gd name="connsiteX2" fmla="*/ 16114 w 327400"/>
                <a:gd name="connsiteY2" fmla="*/ 50584 h 140911"/>
                <a:gd name="connsiteX3" fmla="*/ 20005 w 327400"/>
                <a:gd name="connsiteY3" fmla="*/ 38911 h 140911"/>
                <a:gd name="connsiteX4" fmla="*/ 43351 w 327400"/>
                <a:gd name="connsiteY4" fmla="*/ 19456 h 140911"/>
                <a:gd name="connsiteX5" fmla="*/ 74480 w 327400"/>
                <a:gd name="connsiteY5" fmla="*/ 11674 h 140911"/>
                <a:gd name="connsiteX6" fmla="*/ 132846 w 327400"/>
                <a:gd name="connsiteY6" fmla="*/ 0 h 140911"/>
                <a:gd name="connsiteX7" fmla="*/ 222340 w 327400"/>
                <a:gd name="connsiteY7" fmla="*/ 3892 h 140911"/>
                <a:gd name="connsiteX8" fmla="*/ 272924 w 327400"/>
                <a:gd name="connsiteY8" fmla="*/ 15565 h 140911"/>
                <a:gd name="connsiteX9" fmla="*/ 284597 w 327400"/>
                <a:gd name="connsiteY9" fmla="*/ 19456 h 140911"/>
                <a:gd name="connsiteX10" fmla="*/ 304053 w 327400"/>
                <a:gd name="connsiteY10" fmla="*/ 35020 h 140911"/>
                <a:gd name="connsiteX11" fmla="*/ 307944 w 327400"/>
                <a:gd name="connsiteY11" fmla="*/ 50584 h 140911"/>
                <a:gd name="connsiteX12" fmla="*/ 327400 w 327400"/>
                <a:gd name="connsiteY12" fmla="*/ 120624 h 140911"/>
                <a:gd name="connsiteX13" fmla="*/ 140628 w 327400"/>
                <a:gd name="connsiteY13" fmla="*/ 89495 h 140911"/>
                <a:gd name="connsiteX14" fmla="*/ 93935 w 327400"/>
                <a:gd name="connsiteY14" fmla="*/ 105059 h 140911"/>
                <a:gd name="connsiteX15" fmla="*/ 82262 w 327400"/>
                <a:gd name="connsiteY15" fmla="*/ 108950 h 140911"/>
                <a:gd name="connsiteX16" fmla="*/ 70589 w 327400"/>
                <a:gd name="connsiteY16" fmla="*/ 112841 h 140911"/>
                <a:gd name="connsiteX17" fmla="*/ 8332 w 327400"/>
                <a:gd name="connsiteY17" fmla="*/ 108950 h 140911"/>
                <a:gd name="connsiteX18" fmla="*/ 12223 w 327400"/>
                <a:gd name="connsiteY18" fmla="*/ 93386 h 140911"/>
                <a:gd name="connsiteX19" fmla="*/ 549 w 327400"/>
                <a:gd name="connsiteY19" fmla="*/ 97277 h 140911"/>
                <a:gd name="connsiteX20" fmla="*/ 4440 w 327400"/>
                <a:gd name="connsiteY20" fmla="*/ 85604 h 140911"/>
                <a:gd name="connsiteX0" fmla="*/ 4440 w 337036"/>
                <a:gd name="connsiteY0" fmla="*/ 85604 h 123418"/>
                <a:gd name="connsiteX1" fmla="*/ 16114 w 337036"/>
                <a:gd name="connsiteY1" fmla="*/ 58366 h 123418"/>
                <a:gd name="connsiteX2" fmla="*/ 16114 w 337036"/>
                <a:gd name="connsiteY2" fmla="*/ 50584 h 123418"/>
                <a:gd name="connsiteX3" fmla="*/ 20005 w 337036"/>
                <a:gd name="connsiteY3" fmla="*/ 38911 h 123418"/>
                <a:gd name="connsiteX4" fmla="*/ 43351 w 337036"/>
                <a:gd name="connsiteY4" fmla="*/ 19456 h 123418"/>
                <a:gd name="connsiteX5" fmla="*/ 74480 w 337036"/>
                <a:gd name="connsiteY5" fmla="*/ 11674 h 123418"/>
                <a:gd name="connsiteX6" fmla="*/ 132846 w 337036"/>
                <a:gd name="connsiteY6" fmla="*/ 0 h 123418"/>
                <a:gd name="connsiteX7" fmla="*/ 222340 w 337036"/>
                <a:gd name="connsiteY7" fmla="*/ 3892 h 123418"/>
                <a:gd name="connsiteX8" fmla="*/ 272924 w 337036"/>
                <a:gd name="connsiteY8" fmla="*/ 15565 h 123418"/>
                <a:gd name="connsiteX9" fmla="*/ 284597 w 337036"/>
                <a:gd name="connsiteY9" fmla="*/ 19456 h 123418"/>
                <a:gd name="connsiteX10" fmla="*/ 304053 w 337036"/>
                <a:gd name="connsiteY10" fmla="*/ 35020 h 123418"/>
                <a:gd name="connsiteX11" fmla="*/ 307944 w 337036"/>
                <a:gd name="connsiteY11" fmla="*/ 50584 h 123418"/>
                <a:gd name="connsiteX12" fmla="*/ 327400 w 337036"/>
                <a:gd name="connsiteY12" fmla="*/ 120624 h 123418"/>
                <a:gd name="connsiteX13" fmla="*/ 140628 w 337036"/>
                <a:gd name="connsiteY13" fmla="*/ 112841 h 123418"/>
                <a:gd name="connsiteX14" fmla="*/ 93935 w 337036"/>
                <a:gd name="connsiteY14" fmla="*/ 105059 h 123418"/>
                <a:gd name="connsiteX15" fmla="*/ 82262 w 337036"/>
                <a:gd name="connsiteY15" fmla="*/ 108950 h 123418"/>
                <a:gd name="connsiteX16" fmla="*/ 70589 w 337036"/>
                <a:gd name="connsiteY16" fmla="*/ 112841 h 123418"/>
                <a:gd name="connsiteX17" fmla="*/ 8332 w 337036"/>
                <a:gd name="connsiteY17" fmla="*/ 108950 h 123418"/>
                <a:gd name="connsiteX18" fmla="*/ 12223 w 337036"/>
                <a:gd name="connsiteY18" fmla="*/ 93386 h 123418"/>
                <a:gd name="connsiteX19" fmla="*/ 549 w 337036"/>
                <a:gd name="connsiteY19" fmla="*/ 97277 h 123418"/>
                <a:gd name="connsiteX20" fmla="*/ 4440 w 337036"/>
                <a:gd name="connsiteY20" fmla="*/ 85604 h 12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7036" h="123418">
                  <a:moveTo>
                    <a:pt x="4440" y="85604"/>
                  </a:moveTo>
                  <a:cubicBezTo>
                    <a:pt x="7034" y="79119"/>
                    <a:pt x="14168" y="64203"/>
                    <a:pt x="16114" y="58366"/>
                  </a:cubicBezTo>
                  <a:cubicBezTo>
                    <a:pt x="18060" y="52529"/>
                    <a:pt x="15466" y="53826"/>
                    <a:pt x="16114" y="50584"/>
                  </a:cubicBezTo>
                  <a:cubicBezTo>
                    <a:pt x="16762" y="47342"/>
                    <a:pt x="16114" y="42802"/>
                    <a:pt x="20005" y="38911"/>
                  </a:cubicBezTo>
                  <a:cubicBezTo>
                    <a:pt x="21302" y="35020"/>
                    <a:pt x="34272" y="23995"/>
                    <a:pt x="43351" y="19456"/>
                  </a:cubicBezTo>
                  <a:cubicBezTo>
                    <a:pt x="52430" y="14917"/>
                    <a:pt x="59564" y="14917"/>
                    <a:pt x="74480" y="11674"/>
                  </a:cubicBezTo>
                  <a:cubicBezTo>
                    <a:pt x="89396" y="8431"/>
                    <a:pt x="106135" y="2969"/>
                    <a:pt x="132846" y="0"/>
                  </a:cubicBezTo>
                  <a:cubicBezTo>
                    <a:pt x="162677" y="1297"/>
                    <a:pt x="192547" y="1906"/>
                    <a:pt x="222340" y="3892"/>
                  </a:cubicBezTo>
                  <a:cubicBezTo>
                    <a:pt x="247597" y="5576"/>
                    <a:pt x="249911" y="7894"/>
                    <a:pt x="272924" y="15565"/>
                  </a:cubicBezTo>
                  <a:lnTo>
                    <a:pt x="284597" y="19456"/>
                  </a:lnTo>
                  <a:cubicBezTo>
                    <a:pt x="288720" y="22204"/>
                    <a:pt x="301281" y="29477"/>
                    <a:pt x="304053" y="35020"/>
                  </a:cubicBezTo>
                  <a:cubicBezTo>
                    <a:pt x="306445" y="39803"/>
                    <a:pt x="306647" y="45396"/>
                    <a:pt x="307944" y="50584"/>
                  </a:cubicBezTo>
                  <a:cubicBezTo>
                    <a:pt x="314429" y="73931"/>
                    <a:pt x="355286" y="110248"/>
                    <a:pt x="327400" y="120624"/>
                  </a:cubicBezTo>
                  <a:cubicBezTo>
                    <a:pt x="299514" y="131000"/>
                    <a:pt x="300385" y="108847"/>
                    <a:pt x="140628" y="112841"/>
                  </a:cubicBezTo>
                  <a:cubicBezTo>
                    <a:pt x="125064" y="110247"/>
                    <a:pt x="103662" y="105707"/>
                    <a:pt x="93935" y="105059"/>
                  </a:cubicBezTo>
                  <a:cubicBezTo>
                    <a:pt x="84208" y="104411"/>
                    <a:pt x="86153" y="107653"/>
                    <a:pt x="82262" y="108950"/>
                  </a:cubicBezTo>
                  <a:lnTo>
                    <a:pt x="70589" y="112841"/>
                  </a:lnTo>
                  <a:lnTo>
                    <a:pt x="8332" y="108950"/>
                  </a:lnTo>
                  <a:cubicBezTo>
                    <a:pt x="3259" y="107259"/>
                    <a:pt x="8882" y="97562"/>
                    <a:pt x="12223" y="93386"/>
                  </a:cubicBezTo>
                  <a:cubicBezTo>
                    <a:pt x="14785" y="90183"/>
                    <a:pt x="-3342" y="98574"/>
                    <a:pt x="549" y="97277"/>
                  </a:cubicBezTo>
                  <a:cubicBezTo>
                    <a:pt x="9151" y="71470"/>
                    <a:pt x="1846" y="92089"/>
                    <a:pt x="4440" y="8560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209360" y="1306593"/>
              <a:ext cx="376351" cy="128704"/>
            </a:xfrm>
            <a:custGeom>
              <a:avLst/>
              <a:gdLst>
                <a:gd name="connsiteX0" fmla="*/ 2158 w 375700"/>
                <a:gd name="connsiteY0" fmla="*/ 93385 h 128528"/>
                <a:gd name="connsiteX1" fmla="*/ 21614 w 375700"/>
                <a:gd name="connsiteY1" fmla="*/ 81712 h 128528"/>
                <a:gd name="connsiteX2" fmla="*/ 25505 w 375700"/>
                <a:gd name="connsiteY2" fmla="*/ 70039 h 128528"/>
                <a:gd name="connsiteX3" fmla="*/ 37178 w 375700"/>
                <a:gd name="connsiteY3" fmla="*/ 62257 h 128528"/>
                <a:gd name="connsiteX4" fmla="*/ 52742 w 375700"/>
                <a:gd name="connsiteY4" fmla="*/ 46693 h 128528"/>
                <a:gd name="connsiteX5" fmla="*/ 56633 w 375700"/>
                <a:gd name="connsiteY5" fmla="*/ 35019 h 128528"/>
                <a:gd name="connsiteX6" fmla="*/ 79980 w 375700"/>
                <a:gd name="connsiteY6" fmla="*/ 19455 h 128528"/>
                <a:gd name="connsiteX7" fmla="*/ 114999 w 375700"/>
                <a:gd name="connsiteY7" fmla="*/ 3891 h 128528"/>
                <a:gd name="connsiteX8" fmla="*/ 126672 w 375700"/>
                <a:gd name="connsiteY8" fmla="*/ 0 h 128528"/>
                <a:gd name="connsiteX9" fmla="*/ 216167 w 375700"/>
                <a:gd name="connsiteY9" fmla="*/ 3891 h 128528"/>
                <a:gd name="connsiteX10" fmla="*/ 227840 w 375700"/>
                <a:gd name="connsiteY10" fmla="*/ 7782 h 128528"/>
                <a:gd name="connsiteX11" fmla="*/ 243404 w 375700"/>
                <a:gd name="connsiteY11" fmla="*/ 11673 h 128528"/>
                <a:gd name="connsiteX12" fmla="*/ 266751 w 375700"/>
                <a:gd name="connsiteY12" fmla="*/ 19455 h 128528"/>
                <a:gd name="connsiteX13" fmla="*/ 317334 w 375700"/>
                <a:gd name="connsiteY13" fmla="*/ 23346 h 128528"/>
                <a:gd name="connsiteX14" fmla="*/ 332899 w 375700"/>
                <a:gd name="connsiteY14" fmla="*/ 58366 h 128528"/>
                <a:gd name="connsiteX15" fmla="*/ 344572 w 375700"/>
                <a:gd name="connsiteY15" fmla="*/ 62257 h 128528"/>
                <a:gd name="connsiteX16" fmla="*/ 352354 w 375700"/>
                <a:gd name="connsiteY16" fmla="*/ 73930 h 128528"/>
                <a:gd name="connsiteX17" fmla="*/ 364027 w 375700"/>
                <a:gd name="connsiteY17" fmla="*/ 97276 h 128528"/>
                <a:gd name="connsiteX18" fmla="*/ 375700 w 375700"/>
                <a:gd name="connsiteY18" fmla="*/ 105058 h 128528"/>
                <a:gd name="connsiteX19" fmla="*/ 371809 w 375700"/>
                <a:gd name="connsiteY19" fmla="*/ 124514 h 128528"/>
                <a:gd name="connsiteX20" fmla="*/ 344572 w 375700"/>
                <a:gd name="connsiteY20" fmla="*/ 124514 h 128528"/>
                <a:gd name="connsiteX21" fmla="*/ 336790 w 375700"/>
                <a:gd name="connsiteY21" fmla="*/ 101167 h 128528"/>
                <a:gd name="connsiteX22" fmla="*/ 321226 w 375700"/>
                <a:gd name="connsiteY22" fmla="*/ 77821 h 128528"/>
                <a:gd name="connsiteX23" fmla="*/ 309552 w 375700"/>
                <a:gd name="connsiteY23" fmla="*/ 73930 h 128528"/>
                <a:gd name="connsiteX24" fmla="*/ 286206 w 375700"/>
                <a:gd name="connsiteY24" fmla="*/ 62257 h 128528"/>
                <a:gd name="connsiteX25" fmla="*/ 262860 w 375700"/>
                <a:gd name="connsiteY25" fmla="*/ 42801 h 128528"/>
                <a:gd name="connsiteX26" fmla="*/ 251186 w 375700"/>
                <a:gd name="connsiteY26" fmla="*/ 38910 h 128528"/>
                <a:gd name="connsiteX27" fmla="*/ 227840 w 375700"/>
                <a:gd name="connsiteY27" fmla="*/ 27237 h 128528"/>
                <a:gd name="connsiteX28" fmla="*/ 204494 w 375700"/>
                <a:gd name="connsiteY28" fmla="*/ 15564 h 128528"/>
                <a:gd name="connsiteX29" fmla="*/ 83871 w 375700"/>
                <a:gd name="connsiteY29" fmla="*/ 27237 h 128528"/>
                <a:gd name="connsiteX30" fmla="*/ 76088 w 375700"/>
                <a:gd name="connsiteY30" fmla="*/ 35019 h 128528"/>
                <a:gd name="connsiteX31" fmla="*/ 64415 w 375700"/>
                <a:gd name="connsiteY31" fmla="*/ 58366 h 128528"/>
                <a:gd name="connsiteX32" fmla="*/ 52742 w 375700"/>
                <a:gd name="connsiteY32" fmla="*/ 62257 h 128528"/>
                <a:gd name="connsiteX33" fmla="*/ 29396 w 375700"/>
                <a:gd name="connsiteY33" fmla="*/ 77821 h 128528"/>
                <a:gd name="connsiteX34" fmla="*/ 21614 w 375700"/>
                <a:gd name="connsiteY34" fmla="*/ 89494 h 128528"/>
                <a:gd name="connsiteX35" fmla="*/ 2158 w 375700"/>
                <a:gd name="connsiteY35" fmla="*/ 105058 h 128528"/>
                <a:gd name="connsiteX36" fmla="*/ 2158 w 375700"/>
                <a:gd name="connsiteY36" fmla="*/ 93385 h 12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75700" h="128528">
                  <a:moveTo>
                    <a:pt x="2158" y="93385"/>
                  </a:moveTo>
                  <a:cubicBezTo>
                    <a:pt x="5401" y="89494"/>
                    <a:pt x="16266" y="87060"/>
                    <a:pt x="21614" y="81712"/>
                  </a:cubicBezTo>
                  <a:cubicBezTo>
                    <a:pt x="24514" y="78812"/>
                    <a:pt x="22943" y="73242"/>
                    <a:pt x="25505" y="70039"/>
                  </a:cubicBezTo>
                  <a:cubicBezTo>
                    <a:pt x="28426" y="66387"/>
                    <a:pt x="33287" y="64851"/>
                    <a:pt x="37178" y="62257"/>
                  </a:cubicBezTo>
                  <a:cubicBezTo>
                    <a:pt x="47555" y="31127"/>
                    <a:pt x="31989" y="67447"/>
                    <a:pt x="52742" y="46693"/>
                  </a:cubicBezTo>
                  <a:cubicBezTo>
                    <a:pt x="55642" y="43793"/>
                    <a:pt x="54358" y="38432"/>
                    <a:pt x="56633" y="35019"/>
                  </a:cubicBezTo>
                  <a:cubicBezTo>
                    <a:pt x="64960" y="22527"/>
                    <a:pt x="67742" y="23534"/>
                    <a:pt x="79980" y="19455"/>
                  </a:cubicBezTo>
                  <a:cubicBezTo>
                    <a:pt x="98478" y="7123"/>
                    <a:pt x="87217" y="13152"/>
                    <a:pt x="114999" y="3891"/>
                  </a:cubicBezTo>
                  <a:lnTo>
                    <a:pt x="126672" y="0"/>
                  </a:lnTo>
                  <a:cubicBezTo>
                    <a:pt x="156504" y="1297"/>
                    <a:pt x="186395" y="1601"/>
                    <a:pt x="216167" y="3891"/>
                  </a:cubicBezTo>
                  <a:cubicBezTo>
                    <a:pt x="220256" y="4206"/>
                    <a:pt x="223896" y="6655"/>
                    <a:pt x="227840" y="7782"/>
                  </a:cubicBezTo>
                  <a:cubicBezTo>
                    <a:pt x="232982" y="9251"/>
                    <a:pt x="238282" y="10136"/>
                    <a:pt x="243404" y="11673"/>
                  </a:cubicBezTo>
                  <a:cubicBezTo>
                    <a:pt x="251261" y="14030"/>
                    <a:pt x="258572" y="18826"/>
                    <a:pt x="266751" y="19455"/>
                  </a:cubicBezTo>
                  <a:lnTo>
                    <a:pt x="317334" y="23346"/>
                  </a:lnTo>
                  <a:cubicBezTo>
                    <a:pt x="319712" y="30478"/>
                    <a:pt x="324491" y="51640"/>
                    <a:pt x="332899" y="58366"/>
                  </a:cubicBezTo>
                  <a:cubicBezTo>
                    <a:pt x="336102" y="60928"/>
                    <a:pt x="340681" y="60960"/>
                    <a:pt x="344572" y="62257"/>
                  </a:cubicBezTo>
                  <a:cubicBezTo>
                    <a:pt x="347166" y="66148"/>
                    <a:pt x="350263" y="69747"/>
                    <a:pt x="352354" y="73930"/>
                  </a:cubicBezTo>
                  <a:cubicBezTo>
                    <a:pt x="358683" y="86589"/>
                    <a:pt x="352876" y="86125"/>
                    <a:pt x="364027" y="97276"/>
                  </a:cubicBezTo>
                  <a:cubicBezTo>
                    <a:pt x="367334" y="100583"/>
                    <a:pt x="371809" y="102464"/>
                    <a:pt x="375700" y="105058"/>
                  </a:cubicBezTo>
                  <a:cubicBezTo>
                    <a:pt x="374403" y="111543"/>
                    <a:pt x="375478" y="119011"/>
                    <a:pt x="371809" y="124514"/>
                  </a:cubicBezTo>
                  <a:cubicBezTo>
                    <a:pt x="366227" y="132887"/>
                    <a:pt x="349558" y="125761"/>
                    <a:pt x="344572" y="124514"/>
                  </a:cubicBezTo>
                  <a:lnTo>
                    <a:pt x="336790" y="101167"/>
                  </a:lnTo>
                  <a:cubicBezTo>
                    <a:pt x="332711" y="88929"/>
                    <a:pt x="333717" y="86148"/>
                    <a:pt x="321226" y="77821"/>
                  </a:cubicBezTo>
                  <a:cubicBezTo>
                    <a:pt x="317813" y="75546"/>
                    <a:pt x="313443" y="75227"/>
                    <a:pt x="309552" y="73930"/>
                  </a:cubicBezTo>
                  <a:cubicBezTo>
                    <a:pt x="276099" y="51628"/>
                    <a:pt x="318425" y="78366"/>
                    <a:pt x="286206" y="62257"/>
                  </a:cubicBezTo>
                  <a:cubicBezTo>
                    <a:pt x="260742" y="49525"/>
                    <a:pt x="288680" y="60015"/>
                    <a:pt x="262860" y="42801"/>
                  </a:cubicBezTo>
                  <a:cubicBezTo>
                    <a:pt x="259447" y="40526"/>
                    <a:pt x="255077" y="40207"/>
                    <a:pt x="251186" y="38910"/>
                  </a:cubicBezTo>
                  <a:cubicBezTo>
                    <a:pt x="217733" y="16608"/>
                    <a:pt x="260059" y="43346"/>
                    <a:pt x="227840" y="27237"/>
                  </a:cubicBezTo>
                  <a:cubicBezTo>
                    <a:pt x="197669" y="12151"/>
                    <a:pt x="233834" y="25344"/>
                    <a:pt x="204494" y="15564"/>
                  </a:cubicBezTo>
                  <a:cubicBezTo>
                    <a:pt x="147672" y="17593"/>
                    <a:pt x="118471" y="-442"/>
                    <a:pt x="83871" y="27237"/>
                  </a:cubicBezTo>
                  <a:cubicBezTo>
                    <a:pt x="81006" y="29529"/>
                    <a:pt x="78682" y="32425"/>
                    <a:pt x="76088" y="35019"/>
                  </a:cubicBezTo>
                  <a:cubicBezTo>
                    <a:pt x="73525" y="42709"/>
                    <a:pt x="71273" y="52880"/>
                    <a:pt x="64415" y="58366"/>
                  </a:cubicBezTo>
                  <a:cubicBezTo>
                    <a:pt x="61212" y="60928"/>
                    <a:pt x="56633" y="60960"/>
                    <a:pt x="52742" y="62257"/>
                  </a:cubicBezTo>
                  <a:cubicBezTo>
                    <a:pt x="44960" y="67445"/>
                    <a:pt x="34584" y="70039"/>
                    <a:pt x="29396" y="77821"/>
                  </a:cubicBezTo>
                  <a:cubicBezTo>
                    <a:pt x="26802" y="81712"/>
                    <a:pt x="24535" y="85842"/>
                    <a:pt x="21614" y="89494"/>
                  </a:cubicBezTo>
                  <a:cubicBezTo>
                    <a:pt x="15975" y="96542"/>
                    <a:pt x="9935" y="100391"/>
                    <a:pt x="2158" y="105058"/>
                  </a:cubicBezTo>
                  <a:cubicBezTo>
                    <a:pt x="-329" y="106550"/>
                    <a:pt x="-1085" y="97276"/>
                    <a:pt x="2158" y="93385"/>
                  </a:cubicBezTo>
                  <a:close/>
                </a:path>
              </a:pathLst>
            </a:custGeom>
            <a:solidFill>
              <a:srgbClr val="BF3813"/>
            </a:solidFill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4137" y="1705232"/>
            <a:ext cx="2091282" cy="10254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Coronary endothelial dysfunction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57849" y="654908"/>
            <a:ext cx="2080675" cy="990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Epicardial endothelial dysfunction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64895" y="889661"/>
            <a:ext cx="1743679" cy="6602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Vulnerable plaque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44982" y="794436"/>
            <a:ext cx="1743679" cy="8506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Plaque rupture or erosion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971135" y="947122"/>
            <a:ext cx="1269669" cy="545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ACS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6480" y="2654502"/>
            <a:ext cx="1980684" cy="672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Plaque progression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45959" y="4737085"/>
            <a:ext cx="1269669" cy="545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Angina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61749" y="6108002"/>
            <a:ext cx="4401520" cy="6856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Cardiomyopathy, diastolic dysfunction, apical ballooning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51113" y="3530573"/>
            <a:ext cx="1980684" cy="672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Myocardial ischemia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25360" y="4707924"/>
            <a:ext cx="2587677" cy="9810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Microcirculatory endothelial dysfunction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459285" y="935568"/>
            <a:ext cx="1074987" cy="660228"/>
          </a:xfrm>
          <a:prstGeom prst="straightConnector1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638526" y="1219775"/>
            <a:ext cx="62637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008574" y="1219775"/>
            <a:ext cx="736408" cy="0"/>
          </a:xfrm>
          <a:prstGeom prst="straightConnector1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488661" y="1219775"/>
            <a:ext cx="482474" cy="0"/>
          </a:xfrm>
          <a:prstGeom prst="straightConnector1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3558" idx="2"/>
          </p:cNvCxnSpPr>
          <p:nvPr/>
        </p:nvCxnSpPr>
        <p:spPr>
          <a:xfrm>
            <a:off x="8616822" y="2337085"/>
            <a:ext cx="0" cy="317417"/>
          </a:xfrm>
          <a:prstGeom prst="straightConnector1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431796" y="3867036"/>
            <a:ext cx="1548997" cy="870049"/>
          </a:xfrm>
          <a:prstGeom prst="straightConnector1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7" name="Elbow Connector 23566"/>
          <p:cNvCxnSpPr>
            <a:stCxn id="23555" idx="3"/>
          </p:cNvCxnSpPr>
          <p:nvPr/>
        </p:nvCxnSpPr>
        <p:spPr>
          <a:xfrm>
            <a:off x="5004613" y="2641805"/>
            <a:ext cx="1436842" cy="888768"/>
          </a:xfrm>
          <a:prstGeom prst="bentConnector2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8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1" t="6354" b="35765"/>
          <a:stretch>
            <a:fillRect/>
          </a:stretch>
        </p:blipFill>
        <p:spPr bwMode="auto">
          <a:xfrm>
            <a:off x="3997342" y="2170441"/>
            <a:ext cx="1284481" cy="105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Arrow Connector 54"/>
          <p:cNvCxnSpPr/>
          <p:nvPr/>
        </p:nvCxnSpPr>
        <p:spPr>
          <a:xfrm flipV="1">
            <a:off x="3728935" y="3768180"/>
            <a:ext cx="1709822" cy="971297"/>
          </a:xfrm>
          <a:prstGeom prst="straightConnector1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cxnSpLocks/>
          </p:cNvCxnSpPr>
          <p:nvPr/>
        </p:nvCxnSpPr>
        <p:spPr>
          <a:xfrm rot="16200000" flipH="1">
            <a:off x="1210327" y="4544723"/>
            <a:ext cx="717363" cy="720536"/>
          </a:xfrm>
          <a:prstGeom prst="bentConnector2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741292" y="5689011"/>
            <a:ext cx="1320456" cy="761802"/>
          </a:xfrm>
          <a:prstGeom prst="straightConnector1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00125" y="142271"/>
            <a:ext cx="10377430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99" b="1">
                <a:solidFill>
                  <a:schemeClr val="accent1"/>
                </a:solidFill>
              </a:rPr>
              <a:t>Coronary Microvascular Dysfunction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C8D3BCC5-EE4C-5A43-9353-CD4AB5D2D5BA}"/>
              </a:ext>
            </a:extLst>
          </p:cNvPr>
          <p:cNvSpPr/>
          <p:nvPr/>
        </p:nvSpPr>
        <p:spPr>
          <a:xfrm>
            <a:off x="3583457" y="3571105"/>
            <a:ext cx="308919" cy="9514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A07C20F-8793-1A4F-A166-6A9BC8858F29}"/>
              </a:ext>
            </a:extLst>
          </p:cNvPr>
          <p:cNvSpPr/>
          <p:nvPr/>
        </p:nvSpPr>
        <p:spPr>
          <a:xfrm>
            <a:off x="2174789" y="3188043"/>
            <a:ext cx="1464509" cy="6054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08" rIns="45708" rtlCol="0" anchor="ctr"/>
          <a:lstStyle/>
          <a:p>
            <a:pPr algn="ctr">
              <a:lnSpc>
                <a:spcPct val="90000"/>
              </a:lnSpc>
            </a:pPr>
            <a:r>
              <a:rPr lang="en-US" sz="2399"/>
              <a:t>Shear stress</a:t>
            </a:r>
          </a:p>
        </p:txBody>
      </p:sp>
    </p:spTree>
    <p:extLst>
      <p:ext uri="{BB962C8B-B14F-4D97-AF65-F5344CB8AC3E}">
        <p14:creationId xmlns:p14="http://schemas.microsoft.com/office/powerpoint/2010/main" val="12637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1"/>
          <a:stretch/>
        </p:blipFill>
        <p:spPr bwMode="auto">
          <a:xfrm>
            <a:off x="141539" y="262471"/>
            <a:ext cx="5628023" cy="3610005"/>
          </a:xfrm>
          <a:prstGeom prst="rect">
            <a:avLst/>
          </a:prstGeom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127000" dist="127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3527" y="1533946"/>
            <a:ext cx="5976079" cy="1228724"/>
            <a:chOff x="323720" y="2406650"/>
            <a:chExt cx="4483230" cy="1228724"/>
          </a:xfrm>
        </p:grpSpPr>
        <p:sp>
          <p:nvSpPr>
            <p:cNvPr id="3" name="Freeform 2"/>
            <p:cNvSpPr/>
            <p:nvPr/>
          </p:nvSpPr>
          <p:spPr>
            <a:xfrm>
              <a:off x="412750" y="3187699"/>
              <a:ext cx="4394200" cy="447675"/>
            </a:xfrm>
            <a:custGeom>
              <a:avLst/>
              <a:gdLst>
                <a:gd name="connsiteX0" fmla="*/ 336550 w 4394200"/>
                <a:gd name="connsiteY0" fmla="*/ 590550 h 590550"/>
                <a:gd name="connsiteX1" fmla="*/ 0 w 4394200"/>
                <a:gd name="connsiteY1" fmla="*/ 0 h 590550"/>
                <a:gd name="connsiteX2" fmla="*/ 4394200 w 4394200"/>
                <a:gd name="connsiteY2" fmla="*/ 0 h 590550"/>
                <a:gd name="connsiteX3" fmla="*/ 2152650 w 4394200"/>
                <a:gd name="connsiteY3" fmla="*/ 590550 h 590550"/>
                <a:gd name="connsiteX4" fmla="*/ 2152650 w 4394200"/>
                <a:gd name="connsiteY4" fmla="*/ 234950 h 590550"/>
                <a:gd name="connsiteX5" fmla="*/ 349250 w 4394200"/>
                <a:gd name="connsiteY5" fmla="*/ 234950 h 590550"/>
                <a:gd name="connsiteX6" fmla="*/ 336550 w 4394200"/>
                <a:gd name="connsiteY6" fmla="*/ 590550 h 590550"/>
                <a:gd name="connsiteX0" fmla="*/ 336550 w 4394200"/>
                <a:gd name="connsiteY0" fmla="*/ 590550 h 590550"/>
                <a:gd name="connsiteX1" fmla="*/ 0 w 4394200"/>
                <a:gd name="connsiteY1" fmla="*/ 0 h 590550"/>
                <a:gd name="connsiteX2" fmla="*/ 4394200 w 4394200"/>
                <a:gd name="connsiteY2" fmla="*/ 0 h 590550"/>
                <a:gd name="connsiteX3" fmla="*/ 2152650 w 4394200"/>
                <a:gd name="connsiteY3" fmla="*/ 590550 h 590550"/>
                <a:gd name="connsiteX4" fmla="*/ 2143125 w 4394200"/>
                <a:gd name="connsiteY4" fmla="*/ 256381 h 590550"/>
                <a:gd name="connsiteX5" fmla="*/ 349250 w 4394200"/>
                <a:gd name="connsiteY5" fmla="*/ 234950 h 590550"/>
                <a:gd name="connsiteX6" fmla="*/ 336550 w 4394200"/>
                <a:gd name="connsiteY6" fmla="*/ 590550 h 590550"/>
                <a:gd name="connsiteX0" fmla="*/ 336550 w 4394200"/>
                <a:gd name="connsiteY0" fmla="*/ 590550 h 590550"/>
                <a:gd name="connsiteX1" fmla="*/ 0 w 4394200"/>
                <a:gd name="connsiteY1" fmla="*/ 0 h 590550"/>
                <a:gd name="connsiteX2" fmla="*/ 4394200 w 4394200"/>
                <a:gd name="connsiteY2" fmla="*/ 0 h 590550"/>
                <a:gd name="connsiteX3" fmla="*/ 2143125 w 4394200"/>
                <a:gd name="connsiteY3" fmla="*/ 447675 h 590550"/>
                <a:gd name="connsiteX4" fmla="*/ 2143125 w 4394200"/>
                <a:gd name="connsiteY4" fmla="*/ 256381 h 590550"/>
                <a:gd name="connsiteX5" fmla="*/ 349250 w 4394200"/>
                <a:gd name="connsiteY5" fmla="*/ 234950 h 590550"/>
                <a:gd name="connsiteX6" fmla="*/ 336550 w 4394200"/>
                <a:gd name="connsiteY6" fmla="*/ 590550 h 590550"/>
                <a:gd name="connsiteX0" fmla="*/ 336550 w 4394200"/>
                <a:gd name="connsiteY0" fmla="*/ 590550 h 590550"/>
                <a:gd name="connsiteX1" fmla="*/ 0 w 4394200"/>
                <a:gd name="connsiteY1" fmla="*/ 0 h 590550"/>
                <a:gd name="connsiteX2" fmla="*/ 4394200 w 4394200"/>
                <a:gd name="connsiteY2" fmla="*/ 0 h 590550"/>
                <a:gd name="connsiteX3" fmla="*/ 2143125 w 4394200"/>
                <a:gd name="connsiteY3" fmla="*/ 447675 h 590550"/>
                <a:gd name="connsiteX4" fmla="*/ 2143125 w 4394200"/>
                <a:gd name="connsiteY4" fmla="*/ 256381 h 590550"/>
                <a:gd name="connsiteX5" fmla="*/ 465931 w 4394200"/>
                <a:gd name="connsiteY5" fmla="*/ 258762 h 590550"/>
                <a:gd name="connsiteX6" fmla="*/ 336550 w 4394200"/>
                <a:gd name="connsiteY6" fmla="*/ 590550 h 590550"/>
                <a:gd name="connsiteX0" fmla="*/ 465137 w 4394200"/>
                <a:gd name="connsiteY0" fmla="*/ 447675 h 447675"/>
                <a:gd name="connsiteX1" fmla="*/ 0 w 4394200"/>
                <a:gd name="connsiteY1" fmla="*/ 0 h 447675"/>
                <a:gd name="connsiteX2" fmla="*/ 4394200 w 4394200"/>
                <a:gd name="connsiteY2" fmla="*/ 0 h 447675"/>
                <a:gd name="connsiteX3" fmla="*/ 2143125 w 4394200"/>
                <a:gd name="connsiteY3" fmla="*/ 447675 h 447675"/>
                <a:gd name="connsiteX4" fmla="*/ 2143125 w 4394200"/>
                <a:gd name="connsiteY4" fmla="*/ 256381 h 447675"/>
                <a:gd name="connsiteX5" fmla="*/ 465931 w 4394200"/>
                <a:gd name="connsiteY5" fmla="*/ 258762 h 447675"/>
                <a:gd name="connsiteX6" fmla="*/ 465137 w 4394200"/>
                <a:gd name="connsiteY6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4200" h="447675">
                  <a:moveTo>
                    <a:pt x="465137" y="447675"/>
                  </a:moveTo>
                  <a:lnTo>
                    <a:pt x="0" y="0"/>
                  </a:lnTo>
                  <a:lnTo>
                    <a:pt x="4394200" y="0"/>
                  </a:lnTo>
                  <a:lnTo>
                    <a:pt x="2143125" y="447675"/>
                  </a:lnTo>
                  <a:lnTo>
                    <a:pt x="2143125" y="256381"/>
                  </a:lnTo>
                  <a:lnTo>
                    <a:pt x="465931" y="258762"/>
                  </a:lnTo>
                  <a:cubicBezTo>
                    <a:pt x="465666" y="321733"/>
                    <a:pt x="465402" y="384704"/>
                    <a:pt x="465137" y="447675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4"/>
            <p:cNvSpPr txBox="1">
              <a:spLocks/>
            </p:cNvSpPr>
            <p:nvPr/>
          </p:nvSpPr>
          <p:spPr>
            <a:xfrm>
              <a:off x="323720" y="2406650"/>
              <a:ext cx="4395518" cy="75045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lIns="0" tIns="228600" rIns="0" bIns="22860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500"/>
                </a:spcBef>
                <a:buClr>
                  <a:schemeClr val="tx2"/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2150" indent="-23495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975" indent="0">
                <a:spcBef>
                  <a:spcPts val="300"/>
                </a:spcBef>
                <a:buClrTx/>
                <a:buNone/>
              </a:pPr>
              <a:r>
                <a:rPr lang="en-US" sz="2400"/>
                <a:t>CV events were assessed after a median follow-up of 9.7 years</a:t>
              </a:r>
            </a:p>
          </p:txBody>
        </p:sp>
      </p:grpSp>
      <p:sp>
        <p:nvSpPr>
          <p:cNvPr id="2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678833" y="6553200"/>
            <a:ext cx="8678443" cy="457200"/>
          </a:xfrm>
          <a:prstGeom prst="rect">
            <a:avLst/>
          </a:prstGeom>
        </p:spPr>
        <p:txBody>
          <a:bodyPr/>
          <a:lstStyle/>
          <a:p>
            <a:r>
              <a:rPr lang="en-US" sz="1600" err="1">
                <a:solidFill>
                  <a:srgbClr val="0046AD"/>
                </a:solidFill>
              </a:rPr>
              <a:t>Reriani</a:t>
            </a:r>
            <a:r>
              <a:rPr lang="en-US" sz="1600">
                <a:solidFill>
                  <a:srgbClr val="0046AD"/>
                </a:solidFill>
              </a:rPr>
              <a:t> et al: Coronary Art Dis 27(3):213, 2016</a:t>
            </a:r>
          </a:p>
        </p:txBody>
      </p:sp>
      <p:graphicFrame>
        <p:nvGraphicFramePr>
          <p:cNvPr id="25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8614525"/>
              </p:ext>
            </p:extLst>
          </p:nvPr>
        </p:nvGraphicFramePr>
        <p:xfrm>
          <a:off x="644381" y="4331949"/>
          <a:ext cx="5500817" cy="2106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Variable (events)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60944" marR="6094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NRI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60944" marR="60944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FRS + microvascular CEF</a:t>
                      </a:r>
                    </a:p>
                  </a:txBody>
                  <a:tcPr marL="60944" marR="6094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0.11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0944" marR="60944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FRS + </a:t>
                      </a:r>
                      <a:r>
                        <a:rPr kumimoji="0" lang="en-US" sz="16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epicardial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CEF</a:t>
                      </a:r>
                    </a:p>
                  </a:txBody>
                  <a:tcPr marL="60944" marR="6094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0.12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0944" marR="60944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FRS + microvascular and </a:t>
                      </a:r>
                      <a:r>
                        <a:rPr kumimoji="0" lang="en-US" sz="16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epicardial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CEF</a:t>
                      </a:r>
                    </a:p>
                  </a:txBody>
                  <a:tcPr marL="60944" marR="6094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0.228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0944" marR="60944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6645810" y="3448666"/>
            <a:ext cx="5500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</a:rPr>
              <a:t>K–M Curve Showing Cumulative Proportion of Patients Without CV Events During F-U</a:t>
            </a:r>
          </a:p>
        </p:txBody>
      </p:sp>
      <p:graphicFrame>
        <p:nvGraphicFramePr>
          <p:cNvPr id="2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512410"/>
              </p:ext>
            </p:extLst>
          </p:nvPr>
        </p:nvGraphicFramePr>
        <p:xfrm>
          <a:off x="6882595" y="3945784"/>
          <a:ext cx="4898336" cy="240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385315" y="5563403"/>
            <a:ext cx="424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Years after endothelial function angiogram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367117" y="4974051"/>
            <a:ext cx="2767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Event-free survival 100%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618958" y="4754096"/>
            <a:ext cx="19406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Coronary endothelial</a:t>
            </a:r>
            <a:br>
              <a:rPr lang="en-US" sz="1050"/>
            </a:br>
            <a:r>
              <a:rPr lang="en-US" sz="1050"/>
              <a:t>dysfunction</a:t>
            </a:r>
          </a:p>
        </p:txBody>
      </p:sp>
      <p:sp>
        <p:nvSpPr>
          <p:cNvPr id="49" name="Freeform 14"/>
          <p:cNvSpPr>
            <a:spLocks/>
          </p:cNvSpPr>
          <p:nvPr/>
        </p:nvSpPr>
        <p:spPr bwMode="auto">
          <a:xfrm>
            <a:off x="7433914" y="4027488"/>
            <a:ext cx="3564642" cy="151094"/>
          </a:xfrm>
          <a:custGeom>
            <a:avLst/>
            <a:gdLst>
              <a:gd name="T0" fmla="*/ 0 w 1614"/>
              <a:gd name="T1" fmla="*/ 0 h 65"/>
              <a:gd name="T2" fmla="*/ 70 w 1614"/>
              <a:gd name="T3" fmla="*/ 0 h 65"/>
              <a:gd name="T4" fmla="*/ 70 w 1614"/>
              <a:gd name="T5" fmla="*/ 9 h 65"/>
              <a:gd name="T6" fmla="*/ 85 w 1614"/>
              <a:gd name="T7" fmla="*/ 9 h 65"/>
              <a:gd name="T8" fmla="*/ 85 w 1614"/>
              <a:gd name="T9" fmla="*/ 19 h 65"/>
              <a:gd name="T10" fmla="*/ 146 w 1614"/>
              <a:gd name="T11" fmla="*/ 19 h 65"/>
              <a:gd name="T12" fmla="*/ 146 w 1614"/>
              <a:gd name="T13" fmla="*/ 28 h 65"/>
              <a:gd name="T14" fmla="*/ 158 w 1614"/>
              <a:gd name="T15" fmla="*/ 28 h 65"/>
              <a:gd name="T16" fmla="*/ 158 w 1614"/>
              <a:gd name="T17" fmla="*/ 34 h 65"/>
              <a:gd name="T18" fmla="*/ 1223 w 1614"/>
              <a:gd name="T19" fmla="*/ 35 h 65"/>
              <a:gd name="T20" fmla="*/ 1223 w 1614"/>
              <a:gd name="T21" fmla="*/ 65 h 65"/>
              <a:gd name="T22" fmla="*/ 1614 w 1614"/>
              <a:gd name="T2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14" h="65">
                <a:moveTo>
                  <a:pt x="0" y="0"/>
                </a:moveTo>
                <a:lnTo>
                  <a:pt x="70" y="0"/>
                </a:lnTo>
                <a:lnTo>
                  <a:pt x="70" y="9"/>
                </a:lnTo>
                <a:lnTo>
                  <a:pt x="85" y="9"/>
                </a:lnTo>
                <a:lnTo>
                  <a:pt x="85" y="19"/>
                </a:lnTo>
                <a:lnTo>
                  <a:pt x="146" y="19"/>
                </a:lnTo>
                <a:lnTo>
                  <a:pt x="146" y="28"/>
                </a:lnTo>
                <a:lnTo>
                  <a:pt x="158" y="28"/>
                </a:lnTo>
                <a:lnTo>
                  <a:pt x="158" y="34"/>
                </a:lnTo>
                <a:lnTo>
                  <a:pt x="1223" y="35"/>
                </a:lnTo>
                <a:lnTo>
                  <a:pt x="1223" y="65"/>
                </a:lnTo>
                <a:lnTo>
                  <a:pt x="1614" y="65"/>
                </a:lnTo>
              </a:path>
            </a:pathLst>
          </a:custGeom>
          <a:noFill/>
          <a:ln w="28575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15"/>
          <p:cNvSpPr>
            <a:spLocks/>
          </p:cNvSpPr>
          <p:nvPr/>
        </p:nvSpPr>
        <p:spPr bwMode="auto">
          <a:xfrm>
            <a:off x="7433914" y="4029075"/>
            <a:ext cx="3758997" cy="443982"/>
          </a:xfrm>
          <a:custGeom>
            <a:avLst/>
            <a:gdLst>
              <a:gd name="T0" fmla="*/ 7 w 1702"/>
              <a:gd name="T1" fmla="*/ 5 h 191"/>
              <a:gd name="T2" fmla="*/ 12 w 1702"/>
              <a:gd name="T3" fmla="*/ 8 h 191"/>
              <a:gd name="T4" fmla="*/ 34 w 1702"/>
              <a:gd name="T5" fmla="*/ 11 h 191"/>
              <a:gd name="T6" fmla="*/ 46 w 1702"/>
              <a:gd name="T7" fmla="*/ 18 h 191"/>
              <a:gd name="T8" fmla="*/ 53 w 1702"/>
              <a:gd name="T9" fmla="*/ 21 h 191"/>
              <a:gd name="T10" fmla="*/ 102 w 1702"/>
              <a:gd name="T11" fmla="*/ 30 h 191"/>
              <a:gd name="T12" fmla="*/ 165 w 1702"/>
              <a:gd name="T13" fmla="*/ 36 h 191"/>
              <a:gd name="T14" fmla="*/ 170 w 1702"/>
              <a:gd name="T15" fmla="*/ 39 h 191"/>
              <a:gd name="T16" fmla="*/ 175 w 1702"/>
              <a:gd name="T17" fmla="*/ 40 h 191"/>
              <a:gd name="T18" fmla="*/ 192 w 1702"/>
              <a:gd name="T19" fmla="*/ 43 h 191"/>
              <a:gd name="T20" fmla="*/ 214 w 1702"/>
              <a:gd name="T21" fmla="*/ 48 h 191"/>
              <a:gd name="T22" fmla="*/ 314 w 1702"/>
              <a:gd name="T23" fmla="*/ 49 h 191"/>
              <a:gd name="T24" fmla="*/ 323 w 1702"/>
              <a:gd name="T25" fmla="*/ 51 h 191"/>
              <a:gd name="T26" fmla="*/ 331 w 1702"/>
              <a:gd name="T27" fmla="*/ 54 h 191"/>
              <a:gd name="T28" fmla="*/ 372 w 1702"/>
              <a:gd name="T29" fmla="*/ 60 h 191"/>
              <a:gd name="T30" fmla="*/ 404 w 1702"/>
              <a:gd name="T31" fmla="*/ 64 h 191"/>
              <a:gd name="T32" fmla="*/ 459 w 1702"/>
              <a:gd name="T33" fmla="*/ 73 h 191"/>
              <a:gd name="T34" fmla="*/ 491 w 1702"/>
              <a:gd name="T35" fmla="*/ 76 h 191"/>
              <a:gd name="T36" fmla="*/ 498 w 1702"/>
              <a:gd name="T37" fmla="*/ 78 h 191"/>
              <a:gd name="T38" fmla="*/ 547 w 1702"/>
              <a:gd name="T39" fmla="*/ 81 h 191"/>
              <a:gd name="T40" fmla="*/ 613 w 1702"/>
              <a:gd name="T41" fmla="*/ 87 h 191"/>
              <a:gd name="T42" fmla="*/ 652 w 1702"/>
              <a:gd name="T43" fmla="*/ 88 h 191"/>
              <a:gd name="T44" fmla="*/ 734 w 1702"/>
              <a:gd name="T45" fmla="*/ 96 h 191"/>
              <a:gd name="T46" fmla="*/ 834 w 1702"/>
              <a:gd name="T47" fmla="*/ 109 h 191"/>
              <a:gd name="T48" fmla="*/ 975 w 1702"/>
              <a:gd name="T49" fmla="*/ 112 h 191"/>
              <a:gd name="T50" fmla="*/ 1014 w 1702"/>
              <a:gd name="T51" fmla="*/ 123 h 191"/>
              <a:gd name="T52" fmla="*/ 1024 w 1702"/>
              <a:gd name="T53" fmla="*/ 133 h 191"/>
              <a:gd name="T54" fmla="*/ 1109 w 1702"/>
              <a:gd name="T55" fmla="*/ 139 h 191"/>
              <a:gd name="T56" fmla="*/ 1116 w 1702"/>
              <a:gd name="T57" fmla="*/ 151 h 191"/>
              <a:gd name="T58" fmla="*/ 1157 w 1702"/>
              <a:gd name="T59" fmla="*/ 157 h 191"/>
              <a:gd name="T60" fmla="*/ 1165 w 1702"/>
              <a:gd name="T61" fmla="*/ 163 h 191"/>
              <a:gd name="T62" fmla="*/ 1233 w 1702"/>
              <a:gd name="T63" fmla="*/ 170 h 191"/>
              <a:gd name="T64" fmla="*/ 1276 w 1702"/>
              <a:gd name="T65" fmla="*/ 182 h 191"/>
              <a:gd name="T66" fmla="*/ 1320 w 1702"/>
              <a:gd name="T67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2" h="191">
                <a:moveTo>
                  <a:pt x="0" y="0"/>
                </a:moveTo>
                <a:lnTo>
                  <a:pt x="7" y="5"/>
                </a:lnTo>
                <a:lnTo>
                  <a:pt x="12" y="5"/>
                </a:lnTo>
                <a:lnTo>
                  <a:pt x="12" y="8"/>
                </a:lnTo>
                <a:lnTo>
                  <a:pt x="34" y="8"/>
                </a:lnTo>
                <a:lnTo>
                  <a:pt x="34" y="11"/>
                </a:lnTo>
                <a:lnTo>
                  <a:pt x="46" y="11"/>
                </a:lnTo>
                <a:lnTo>
                  <a:pt x="46" y="18"/>
                </a:lnTo>
                <a:lnTo>
                  <a:pt x="53" y="18"/>
                </a:lnTo>
                <a:lnTo>
                  <a:pt x="53" y="21"/>
                </a:lnTo>
                <a:lnTo>
                  <a:pt x="63" y="26"/>
                </a:lnTo>
                <a:lnTo>
                  <a:pt x="102" y="30"/>
                </a:lnTo>
                <a:lnTo>
                  <a:pt x="139" y="30"/>
                </a:lnTo>
                <a:lnTo>
                  <a:pt x="165" y="36"/>
                </a:lnTo>
                <a:lnTo>
                  <a:pt x="170" y="36"/>
                </a:lnTo>
                <a:lnTo>
                  <a:pt x="170" y="39"/>
                </a:lnTo>
                <a:lnTo>
                  <a:pt x="175" y="39"/>
                </a:lnTo>
                <a:lnTo>
                  <a:pt x="175" y="40"/>
                </a:lnTo>
                <a:lnTo>
                  <a:pt x="192" y="40"/>
                </a:lnTo>
                <a:lnTo>
                  <a:pt x="192" y="43"/>
                </a:lnTo>
                <a:lnTo>
                  <a:pt x="214" y="43"/>
                </a:lnTo>
                <a:lnTo>
                  <a:pt x="214" y="48"/>
                </a:lnTo>
                <a:lnTo>
                  <a:pt x="236" y="49"/>
                </a:lnTo>
                <a:lnTo>
                  <a:pt x="314" y="49"/>
                </a:lnTo>
                <a:lnTo>
                  <a:pt x="314" y="51"/>
                </a:lnTo>
                <a:lnTo>
                  <a:pt x="323" y="51"/>
                </a:lnTo>
                <a:lnTo>
                  <a:pt x="323" y="54"/>
                </a:lnTo>
                <a:lnTo>
                  <a:pt x="331" y="54"/>
                </a:lnTo>
                <a:lnTo>
                  <a:pt x="338" y="60"/>
                </a:lnTo>
                <a:lnTo>
                  <a:pt x="372" y="60"/>
                </a:lnTo>
                <a:lnTo>
                  <a:pt x="379" y="64"/>
                </a:lnTo>
                <a:lnTo>
                  <a:pt x="404" y="64"/>
                </a:lnTo>
                <a:lnTo>
                  <a:pt x="425" y="73"/>
                </a:lnTo>
                <a:lnTo>
                  <a:pt x="459" y="73"/>
                </a:lnTo>
                <a:lnTo>
                  <a:pt x="464" y="76"/>
                </a:lnTo>
                <a:lnTo>
                  <a:pt x="491" y="76"/>
                </a:lnTo>
                <a:lnTo>
                  <a:pt x="491" y="78"/>
                </a:lnTo>
                <a:lnTo>
                  <a:pt x="498" y="78"/>
                </a:lnTo>
                <a:lnTo>
                  <a:pt x="498" y="81"/>
                </a:lnTo>
                <a:lnTo>
                  <a:pt x="547" y="81"/>
                </a:lnTo>
                <a:lnTo>
                  <a:pt x="559" y="87"/>
                </a:lnTo>
                <a:lnTo>
                  <a:pt x="613" y="87"/>
                </a:lnTo>
                <a:lnTo>
                  <a:pt x="613" y="88"/>
                </a:lnTo>
                <a:lnTo>
                  <a:pt x="652" y="88"/>
                </a:lnTo>
                <a:lnTo>
                  <a:pt x="669" y="96"/>
                </a:lnTo>
                <a:lnTo>
                  <a:pt x="734" y="96"/>
                </a:lnTo>
                <a:lnTo>
                  <a:pt x="761" y="109"/>
                </a:lnTo>
                <a:lnTo>
                  <a:pt x="834" y="109"/>
                </a:lnTo>
                <a:lnTo>
                  <a:pt x="839" y="112"/>
                </a:lnTo>
                <a:lnTo>
                  <a:pt x="975" y="112"/>
                </a:lnTo>
                <a:lnTo>
                  <a:pt x="987" y="123"/>
                </a:lnTo>
                <a:lnTo>
                  <a:pt x="1014" y="123"/>
                </a:lnTo>
                <a:lnTo>
                  <a:pt x="1014" y="133"/>
                </a:lnTo>
                <a:lnTo>
                  <a:pt x="1024" y="133"/>
                </a:lnTo>
                <a:lnTo>
                  <a:pt x="1033" y="139"/>
                </a:lnTo>
                <a:lnTo>
                  <a:pt x="1109" y="139"/>
                </a:lnTo>
                <a:lnTo>
                  <a:pt x="1111" y="148"/>
                </a:lnTo>
                <a:lnTo>
                  <a:pt x="1116" y="151"/>
                </a:lnTo>
                <a:lnTo>
                  <a:pt x="1157" y="151"/>
                </a:lnTo>
                <a:lnTo>
                  <a:pt x="1157" y="157"/>
                </a:lnTo>
                <a:lnTo>
                  <a:pt x="1165" y="157"/>
                </a:lnTo>
                <a:lnTo>
                  <a:pt x="1165" y="163"/>
                </a:lnTo>
                <a:lnTo>
                  <a:pt x="1233" y="163"/>
                </a:lnTo>
                <a:lnTo>
                  <a:pt x="1233" y="170"/>
                </a:lnTo>
                <a:lnTo>
                  <a:pt x="1276" y="170"/>
                </a:lnTo>
                <a:lnTo>
                  <a:pt x="1276" y="182"/>
                </a:lnTo>
                <a:lnTo>
                  <a:pt x="1320" y="182"/>
                </a:lnTo>
                <a:lnTo>
                  <a:pt x="1320" y="191"/>
                </a:lnTo>
                <a:lnTo>
                  <a:pt x="1702" y="191"/>
                </a:lnTo>
              </a:path>
            </a:pathLst>
          </a:custGeom>
          <a:noFill/>
          <a:ln w="28575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7888879" y="4685030"/>
            <a:ext cx="136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888879" y="5015230"/>
            <a:ext cx="1368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376060" y="3974296"/>
            <a:ext cx="16957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Normal endothelial</a:t>
            </a:r>
            <a:br>
              <a:rPr lang="en-US" sz="1050"/>
            </a:br>
            <a:r>
              <a:rPr lang="en-US" sz="1050"/>
              <a:t>function</a:t>
            </a:r>
          </a:p>
          <a:p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644382" y="5840401"/>
            <a:ext cx="5447916" cy="598500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325"/>
          <p:cNvSpPr txBox="1">
            <a:spLocks noChangeArrowheads="1"/>
          </p:cNvSpPr>
          <p:nvPr/>
        </p:nvSpPr>
        <p:spPr bwMode="auto">
          <a:xfrm>
            <a:off x="16459200" y="3810000"/>
            <a:ext cx="5105400" cy="4114800"/>
          </a:xfrm>
          <a:prstGeom prst="rect">
            <a:avLst/>
          </a:prstGeom>
          <a:solidFill>
            <a:schemeClr val="bg1"/>
          </a:solidFill>
          <a:ln w="114300">
            <a:solidFill>
              <a:srgbClr val="C0C0C0"/>
            </a:solidFill>
            <a:miter lim="800000"/>
            <a:headEnd/>
            <a:tailEnd/>
          </a:ln>
        </p:spPr>
        <p:txBody>
          <a:bodyPr lIns="109728" tIns="109728" rIns="109728" bIns="109728"/>
          <a:lstStyle>
            <a:lvl1pPr marL="114300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2"/>
                </a:solidFill>
              </a:rPr>
              <a:t>Figure 2. SF-36 in patients with microvascular endothelial dysfunction</a:t>
            </a:r>
          </a:p>
          <a:p>
            <a:pPr eaLnBrk="1" hangingPunct="1"/>
            <a:endParaRPr lang="en-US" sz="1400">
              <a:solidFill>
                <a:schemeClr val="accent2"/>
              </a:solidFill>
            </a:endParaRPr>
          </a:p>
          <a:p>
            <a:pPr eaLnBrk="1" hangingPunct="1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4" name="Text Box 325"/>
          <p:cNvSpPr txBox="1">
            <a:spLocks noChangeArrowheads="1"/>
          </p:cNvSpPr>
          <p:nvPr/>
        </p:nvSpPr>
        <p:spPr bwMode="auto">
          <a:xfrm>
            <a:off x="16611600" y="3962400"/>
            <a:ext cx="5105400" cy="4114800"/>
          </a:xfrm>
          <a:prstGeom prst="rect">
            <a:avLst/>
          </a:prstGeom>
          <a:solidFill>
            <a:schemeClr val="bg1"/>
          </a:solidFill>
          <a:ln w="114300">
            <a:solidFill>
              <a:srgbClr val="C0C0C0"/>
            </a:solidFill>
            <a:miter lim="800000"/>
            <a:headEnd/>
            <a:tailEnd/>
          </a:ln>
        </p:spPr>
        <p:txBody>
          <a:bodyPr lIns="109728" tIns="109728" rIns="109728" bIns="109728"/>
          <a:lstStyle>
            <a:lvl1pPr marL="114300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2"/>
                </a:solidFill>
              </a:rPr>
              <a:t>Figure 2. SF-36 in patients with microvascular endothelial dysfunction</a:t>
            </a:r>
          </a:p>
          <a:p>
            <a:pPr eaLnBrk="1" hangingPunct="1"/>
            <a:endParaRPr lang="en-US" sz="1400">
              <a:solidFill>
                <a:schemeClr val="accent2"/>
              </a:solidFill>
            </a:endParaRPr>
          </a:p>
          <a:p>
            <a:pPr eaLnBrk="1" hangingPunct="1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5" name="Text Box 325"/>
          <p:cNvSpPr txBox="1">
            <a:spLocks noChangeArrowheads="1"/>
          </p:cNvSpPr>
          <p:nvPr/>
        </p:nvSpPr>
        <p:spPr bwMode="auto">
          <a:xfrm>
            <a:off x="16764000" y="4114800"/>
            <a:ext cx="5105400" cy="4114800"/>
          </a:xfrm>
          <a:prstGeom prst="rect">
            <a:avLst/>
          </a:prstGeom>
          <a:solidFill>
            <a:schemeClr val="bg1"/>
          </a:solidFill>
          <a:ln w="114300">
            <a:solidFill>
              <a:srgbClr val="C0C0C0"/>
            </a:solidFill>
            <a:miter lim="800000"/>
            <a:headEnd/>
            <a:tailEnd/>
          </a:ln>
        </p:spPr>
        <p:txBody>
          <a:bodyPr lIns="109728" tIns="109728" rIns="109728" bIns="109728"/>
          <a:lstStyle>
            <a:lvl1pPr marL="114300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2"/>
                </a:solidFill>
              </a:rPr>
              <a:t>Figure 2. SF-36 in patients with microvascular endothelial dysfunction</a:t>
            </a:r>
          </a:p>
          <a:p>
            <a:pPr eaLnBrk="1" hangingPunct="1"/>
            <a:endParaRPr lang="en-US" sz="1400">
              <a:solidFill>
                <a:schemeClr val="accent2"/>
              </a:solidFill>
            </a:endParaRPr>
          </a:p>
          <a:p>
            <a:pPr eaLnBrk="1" hangingPunct="1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6" name="Text Box 325"/>
          <p:cNvSpPr txBox="1">
            <a:spLocks noChangeArrowheads="1"/>
          </p:cNvSpPr>
          <p:nvPr/>
        </p:nvSpPr>
        <p:spPr bwMode="auto">
          <a:xfrm>
            <a:off x="16459200" y="3810000"/>
            <a:ext cx="5105400" cy="4114800"/>
          </a:xfrm>
          <a:prstGeom prst="rect">
            <a:avLst/>
          </a:prstGeom>
          <a:solidFill>
            <a:schemeClr val="bg1"/>
          </a:solidFill>
          <a:ln w="114300">
            <a:solidFill>
              <a:srgbClr val="C0C0C0"/>
            </a:solidFill>
            <a:miter lim="800000"/>
            <a:headEnd/>
            <a:tailEnd/>
          </a:ln>
        </p:spPr>
        <p:txBody>
          <a:bodyPr lIns="109728" tIns="109728" rIns="109728" bIns="109728"/>
          <a:lstStyle>
            <a:lvl1pPr marL="114300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2"/>
                </a:solidFill>
              </a:rPr>
              <a:t>Figure 2. SF-36 in patients with microvascular endothelial dysfunction</a:t>
            </a:r>
          </a:p>
          <a:p>
            <a:pPr eaLnBrk="1" hangingPunct="1"/>
            <a:endParaRPr lang="en-US" sz="1400">
              <a:solidFill>
                <a:schemeClr val="accent2"/>
              </a:solidFill>
            </a:endParaRPr>
          </a:p>
          <a:p>
            <a:pPr eaLnBrk="1" hangingPunct="1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9" name="Rectangle 1013"/>
          <p:cNvSpPr>
            <a:spLocks noChangeArrowheads="1"/>
          </p:cNvSpPr>
          <p:nvPr/>
        </p:nvSpPr>
        <p:spPr bwMode="auto">
          <a:xfrm>
            <a:off x="17221200" y="7467600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Mental</a:t>
            </a:r>
            <a:r>
              <a:rPr lang="en-US" sz="1000" b="0">
                <a:solidFill>
                  <a:srgbClr val="000000"/>
                </a:solidFill>
              </a:rPr>
              <a:t> </a:t>
            </a:r>
            <a:r>
              <a:rPr lang="en-US" sz="1000">
                <a:solidFill>
                  <a:srgbClr val="000000"/>
                </a:solidFill>
              </a:rPr>
              <a:t>Competency</a:t>
            </a:r>
            <a:r>
              <a:rPr lang="en-US" sz="1000" b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1" name="Rectangle 1014"/>
          <p:cNvSpPr>
            <a:spLocks noChangeArrowheads="1"/>
          </p:cNvSpPr>
          <p:nvPr/>
        </p:nvSpPr>
        <p:spPr bwMode="auto">
          <a:xfrm>
            <a:off x="19050000" y="7467600"/>
            <a:ext cx="830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Vitality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4" name="Freeform 1073"/>
          <p:cNvSpPr>
            <a:spLocks/>
          </p:cNvSpPr>
          <p:nvPr/>
        </p:nvSpPr>
        <p:spPr bwMode="auto">
          <a:xfrm>
            <a:off x="17297400" y="6096000"/>
            <a:ext cx="533400" cy="1203325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Freeform 1074"/>
          <p:cNvSpPr>
            <a:spLocks/>
          </p:cNvSpPr>
          <p:nvPr/>
        </p:nvSpPr>
        <p:spPr bwMode="auto">
          <a:xfrm>
            <a:off x="17373600" y="5943600"/>
            <a:ext cx="304800" cy="74613"/>
          </a:xfrm>
          <a:custGeom>
            <a:avLst/>
            <a:gdLst>
              <a:gd name="T0" fmla="*/ 0 w 264"/>
              <a:gd name="T1" fmla="*/ 0 h 74613"/>
              <a:gd name="T2" fmla="*/ 264 w 264"/>
              <a:gd name="T3" fmla="*/ 0 h 74613"/>
              <a:gd name="T4" fmla="*/ 0 w 264"/>
              <a:gd name="T5" fmla="*/ 0 h 74613"/>
              <a:gd name="T6" fmla="*/ 0 60000 65536"/>
              <a:gd name="T7" fmla="*/ 0 60000 65536"/>
              <a:gd name="T8" fmla="*/ 0 60000 65536"/>
              <a:gd name="T9" fmla="*/ 0 w 264"/>
              <a:gd name="T10" fmla="*/ 0 h 74613"/>
              <a:gd name="T11" fmla="*/ 264 w 264"/>
              <a:gd name="T12" fmla="*/ 74613 h 74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4613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075"/>
          <p:cNvSpPr>
            <a:spLocks noChangeShapeType="1"/>
          </p:cNvSpPr>
          <p:nvPr/>
        </p:nvSpPr>
        <p:spPr bwMode="auto">
          <a:xfrm flipH="1">
            <a:off x="17526000" y="59436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" name="Group 1076"/>
          <p:cNvGrpSpPr>
            <a:grpSpLocks/>
          </p:cNvGrpSpPr>
          <p:nvPr/>
        </p:nvGrpSpPr>
        <p:grpSpPr bwMode="auto">
          <a:xfrm>
            <a:off x="17830800" y="5867400"/>
            <a:ext cx="533400" cy="1463675"/>
            <a:chOff x="1488" y="2304"/>
            <a:chExt cx="480" cy="1450"/>
          </a:xfrm>
        </p:grpSpPr>
        <p:sp>
          <p:nvSpPr>
            <p:cNvPr id="52" name="Freeform 1077"/>
            <p:cNvSpPr>
              <a:spLocks/>
            </p:cNvSpPr>
            <p:nvPr/>
          </p:nvSpPr>
          <p:spPr bwMode="auto">
            <a:xfrm>
              <a:off x="1488" y="2400"/>
              <a:ext cx="480" cy="1354"/>
            </a:xfrm>
            <a:custGeom>
              <a:avLst/>
              <a:gdLst>
                <a:gd name="T0" fmla="*/ 0 w 527"/>
                <a:gd name="T1" fmla="*/ 143 h 143"/>
                <a:gd name="T2" fmla="*/ 0 w 527"/>
                <a:gd name="T3" fmla="*/ 143 h 143"/>
                <a:gd name="T4" fmla="*/ 0 w 527"/>
                <a:gd name="T5" fmla="*/ 0 h 143"/>
                <a:gd name="T6" fmla="*/ 527 w 527"/>
                <a:gd name="T7" fmla="*/ 0 h 143"/>
                <a:gd name="T8" fmla="*/ 527 w 527"/>
                <a:gd name="T9" fmla="*/ 143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7"/>
                <a:gd name="T16" fmla="*/ 0 h 143"/>
                <a:gd name="T17" fmla="*/ 527 w 527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7" h="143">
                  <a:moveTo>
                    <a:pt x="0" y="143"/>
                  </a:moveTo>
                  <a:lnTo>
                    <a:pt x="0" y="143"/>
                  </a:lnTo>
                  <a:lnTo>
                    <a:pt x="0" y="0"/>
                  </a:lnTo>
                  <a:lnTo>
                    <a:pt x="527" y="0"/>
                  </a:lnTo>
                  <a:lnTo>
                    <a:pt x="527" y="143"/>
                  </a:lnTo>
                </a:path>
              </a:pathLst>
            </a:custGeom>
            <a:gradFill rotWithShape="1">
              <a:gsLst>
                <a:gs pos="0">
                  <a:srgbClr val="666699"/>
                </a:gs>
                <a:gs pos="100000">
                  <a:srgbClr val="2F2F47"/>
                </a:gs>
              </a:gsLst>
              <a:lin ang="5400000" scaled="1"/>
            </a:gradFill>
            <a:ln w="270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078"/>
            <p:cNvSpPr>
              <a:spLocks/>
            </p:cNvSpPr>
            <p:nvPr/>
          </p:nvSpPr>
          <p:spPr bwMode="auto">
            <a:xfrm>
              <a:off x="1632" y="2304"/>
              <a:ext cx="192" cy="49"/>
            </a:xfrm>
            <a:custGeom>
              <a:avLst/>
              <a:gdLst>
                <a:gd name="T0" fmla="*/ 0 w 264"/>
                <a:gd name="T1" fmla="*/ 0 h 49"/>
                <a:gd name="T2" fmla="*/ 264 w 264"/>
                <a:gd name="T3" fmla="*/ 0 h 49"/>
                <a:gd name="T4" fmla="*/ 0 w 264"/>
                <a:gd name="T5" fmla="*/ 0 h 49"/>
                <a:gd name="T6" fmla="*/ 0 60000 65536"/>
                <a:gd name="T7" fmla="*/ 0 60000 65536"/>
                <a:gd name="T8" fmla="*/ 0 60000 65536"/>
                <a:gd name="T9" fmla="*/ 0 w 264"/>
                <a:gd name="T10" fmla="*/ 0 h 49"/>
                <a:gd name="T11" fmla="*/ 264 w 264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49">
                  <a:moveTo>
                    <a:pt x="0" y="0"/>
                  </a:moveTo>
                  <a:lnTo>
                    <a:pt x="26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079"/>
            <p:cNvSpPr>
              <a:spLocks noChangeShapeType="1"/>
            </p:cNvSpPr>
            <p:nvPr/>
          </p:nvSpPr>
          <p:spPr bwMode="auto">
            <a:xfrm flipH="1">
              <a:off x="1728" y="2304"/>
              <a:ext cx="1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" name="Line 1080"/>
          <p:cNvSpPr>
            <a:spLocks noChangeShapeType="1"/>
          </p:cNvSpPr>
          <p:nvPr/>
        </p:nvSpPr>
        <p:spPr bwMode="auto">
          <a:xfrm flipV="1">
            <a:off x="17145000" y="7315200"/>
            <a:ext cx="426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1084"/>
          <p:cNvSpPr>
            <a:spLocks noChangeShapeType="1"/>
          </p:cNvSpPr>
          <p:nvPr/>
        </p:nvSpPr>
        <p:spPr bwMode="auto">
          <a:xfrm flipV="1">
            <a:off x="17145000" y="4724400"/>
            <a:ext cx="0" cy="259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Rectangle 1086"/>
          <p:cNvSpPr>
            <a:spLocks noChangeArrowheads="1"/>
          </p:cNvSpPr>
          <p:nvPr/>
        </p:nvSpPr>
        <p:spPr bwMode="auto">
          <a:xfrm>
            <a:off x="16992600" y="72390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1" name="Line 1087"/>
          <p:cNvSpPr>
            <a:spLocks noChangeShapeType="1"/>
          </p:cNvSpPr>
          <p:nvPr/>
        </p:nvSpPr>
        <p:spPr bwMode="auto">
          <a:xfrm flipH="1">
            <a:off x="17068800" y="68580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Rectangle 1088"/>
          <p:cNvSpPr>
            <a:spLocks noChangeArrowheads="1"/>
          </p:cNvSpPr>
          <p:nvPr/>
        </p:nvSpPr>
        <p:spPr bwMode="auto">
          <a:xfrm>
            <a:off x="16916400" y="6781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20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3" name="Line 1089"/>
          <p:cNvSpPr>
            <a:spLocks noChangeShapeType="1"/>
          </p:cNvSpPr>
          <p:nvPr/>
        </p:nvSpPr>
        <p:spPr bwMode="auto">
          <a:xfrm flipH="1">
            <a:off x="17068800" y="63246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Rectangle 1090"/>
          <p:cNvSpPr>
            <a:spLocks noChangeArrowheads="1"/>
          </p:cNvSpPr>
          <p:nvPr/>
        </p:nvSpPr>
        <p:spPr bwMode="auto">
          <a:xfrm>
            <a:off x="16916400" y="62484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40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5" name="Line 1091"/>
          <p:cNvSpPr>
            <a:spLocks noChangeShapeType="1"/>
          </p:cNvSpPr>
          <p:nvPr/>
        </p:nvSpPr>
        <p:spPr bwMode="auto">
          <a:xfrm flipH="1">
            <a:off x="17068800" y="57150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Rectangle 1092"/>
          <p:cNvSpPr>
            <a:spLocks noChangeArrowheads="1"/>
          </p:cNvSpPr>
          <p:nvPr/>
        </p:nvSpPr>
        <p:spPr bwMode="auto">
          <a:xfrm>
            <a:off x="16916400" y="5638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60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7" name="Line 1093"/>
          <p:cNvSpPr>
            <a:spLocks noChangeShapeType="1"/>
          </p:cNvSpPr>
          <p:nvPr/>
        </p:nvSpPr>
        <p:spPr bwMode="auto">
          <a:xfrm flipH="1">
            <a:off x="17068800" y="51816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Rectangle 1094"/>
          <p:cNvSpPr>
            <a:spLocks noChangeArrowheads="1"/>
          </p:cNvSpPr>
          <p:nvPr/>
        </p:nvSpPr>
        <p:spPr bwMode="auto">
          <a:xfrm>
            <a:off x="16916400" y="51054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80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9" name="Rectangle 1096"/>
          <p:cNvSpPr>
            <a:spLocks noChangeArrowheads="1"/>
          </p:cNvSpPr>
          <p:nvPr/>
        </p:nvSpPr>
        <p:spPr bwMode="auto">
          <a:xfrm>
            <a:off x="16840200" y="46482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100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70" name="Rectangle 1100"/>
          <p:cNvSpPr>
            <a:spLocks noChangeArrowheads="1"/>
          </p:cNvSpPr>
          <p:nvPr/>
        </p:nvSpPr>
        <p:spPr bwMode="auto">
          <a:xfrm>
            <a:off x="20108863" y="4572000"/>
            <a:ext cx="15859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Normal %chg. CBF&gt;50%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71" name="Rectangle 1101"/>
          <p:cNvSpPr>
            <a:spLocks noChangeArrowheads="1"/>
          </p:cNvSpPr>
          <p:nvPr/>
        </p:nvSpPr>
        <p:spPr bwMode="auto">
          <a:xfrm>
            <a:off x="20108863" y="4829175"/>
            <a:ext cx="127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Abnormal Diagnosis</a:t>
            </a:r>
          </a:p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%chg. CBF</a:t>
            </a:r>
            <a:r>
              <a:rPr lang="en-US" sz="1000" b="0">
                <a:solidFill>
                  <a:srgbClr val="000000"/>
                </a:solidFill>
                <a:cs typeface="Arial" charset="0"/>
              </a:rPr>
              <a:t>≤ </a:t>
            </a:r>
            <a:r>
              <a:rPr lang="en-US" sz="1000" b="0">
                <a:solidFill>
                  <a:srgbClr val="000000"/>
                </a:solidFill>
                <a:ea typeface="Arial" charset="0"/>
                <a:cs typeface="Arial" charset="0"/>
              </a:rPr>
              <a:t>50%</a:t>
            </a:r>
            <a:endParaRPr lang="en-US" sz="18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72" name="Rectangle 1102"/>
          <p:cNvSpPr>
            <a:spLocks noChangeArrowheads="1"/>
          </p:cNvSpPr>
          <p:nvPr/>
        </p:nvSpPr>
        <p:spPr bwMode="auto">
          <a:xfrm>
            <a:off x="19735800" y="4876800"/>
            <a:ext cx="266700" cy="12858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3" name="Rectangle 1103"/>
          <p:cNvSpPr>
            <a:spLocks noChangeArrowheads="1"/>
          </p:cNvSpPr>
          <p:nvPr/>
        </p:nvSpPr>
        <p:spPr bwMode="auto">
          <a:xfrm>
            <a:off x="19735800" y="4572000"/>
            <a:ext cx="266700" cy="13017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4" name="Text Box 1104"/>
          <p:cNvSpPr txBox="1">
            <a:spLocks noChangeArrowheads="1"/>
          </p:cNvSpPr>
          <p:nvPr/>
        </p:nvSpPr>
        <p:spPr bwMode="auto">
          <a:xfrm flipH="1" flipV="1">
            <a:off x="16535400" y="5486400"/>
            <a:ext cx="336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SF-36 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75" name="Freeform 1156"/>
          <p:cNvSpPr>
            <a:spLocks/>
          </p:cNvSpPr>
          <p:nvPr/>
        </p:nvSpPr>
        <p:spPr bwMode="auto">
          <a:xfrm>
            <a:off x="18745200" y="6400800"/>
            <a:ext cx="533400" cy="94138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Freeform 1157"/>
          <p:cNvSpPr>
            <a:spLocks/>
          </p:cNvSpPr>
          <p:nvPr/>
        </p:nvSpPr>
        <p:spPr bwMode="auto">
          <a:xfrm>
            <a:off x="18897600" y="62484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1158"/>
          <p:cNvSpPr>
            <a:spLocks noChangeShapeType="1"/>
          </p:cNvSpPr>
          <p:nvPr/>
        </p:nvSpPr>
        <p:spPr bwMode="auto">
          <a:xfrm>
            <a:off x="19507200" y="60960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Rectangle 1159"/>
          <p:cNvSpPr>
            <a:spLocks noChangeArrowheads="1"/>
          </p:cNvSpPr>
          <p:nvPr/>
        </p:nvSpPr>
        <p:spPr bwMode="auto">
          <a:xfrm>
            <a:off x="19278600" y="6172200"/>
            <a:ext cx="533400" cy="1143000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" name="Freeform 1161"/>
          <p:cNvSpPr>
            <a:spLocks/>
          </p:cNvSpPr>
          <p:nvPr/>
        </p:nvSpPr>
        <p:spPr bwMode="auto">
          <a:xfrm>
            <a:off x="19354800" y="6096000"/>
            <a:ext cx="304800" cy="77788"/>
          </a:xfrm>
          <a:custGeom>
            <a:avLst/>
            <a:gdLst>
              <a:gd name="T0" fmla="*/ 0 w 264"/>
              <a:gd name="T1" fmla="*/ 0 h 77788"/>
              <a:gd name="T2" fmla="*/ 264 w 264"/>
              <a:gd name="T3" fmla="*/ 0 h 77788"/>
              <a:gd name="T4" fmla="*/ 0 w 264"/>
              <a:gd name="T5" fmla="*/ 0 h 77788"/>
              <a:gd name="T6" fmla="*/ 0 60000 65536"/>
              <a:gd name="T7" fmla="*/ 0 60000 65536"/>
              <a:gd name="T8" fmla="*/ 0 60000 65536"/>
              <a:gd name="T9" fmla="*/ 0 w 264"/>
              <a:gd name="T10" fmla="*/ 0 h 77788"/>
              <a:gd name="T11" fmla="*/ 264 w 264"/>
              <a:gd name="T12" fmla="*/ 77788 h 777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7788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1162"/>
          <p:cNvSpPr>
            <a:spLocks noChangeShapeType="1"/>
          </p:cNvSpPr>
          <p:nvPr/>
        </p:nvSpPr>
        <p:spPr bwMode="auto">
          <a:xfrm>
            <a:off x="19050000" y="6248400"/>
            <a:ext cx="1588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Freeform 1219"/>
          <p:cNvSpPr>
            <a:spLocks/>
          </p:cNvSpPr>
          <p:nvPr/>
        </p:nvSpPr>
        <p:spPr bwMode="auto">
          <a:xfrm>
            <a:off x="20269200" y="5867400"/>
            <a:ext cx="533400" cy="143033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" name="Freeform 1220"/>
          <p:cNvSpPr>
            <a:spLocks/>
          </p:cNvSpPr>
          <p:nvPr/>
        </p:nvSpPr>
        <p:spPr bwMode="auto">
          <a:xfrm>
            <a:off x="20421600" y="57150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1221"/>
          <p:cNvSpPr>
            <a:spLocks noChangeShapeType="1"/>
          </p:cNvSpPr>
          <p:nvPr/>
        </p:nvSpPr>
        <p:spPr bwMode="auto">
          <a:xfrm>
            <a:off x="20574000" y="57150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Rectangle 1222"/>
          <p:cNvSpPr>
            <a:spLocks noChangeArrowheads="1"/>
          </p:cNvSpPr>
          <p:nvPr/>
        </p:nvSpPr>
        <p:spPr bwMode="auto">
          <a:xfrm>
            <a:off x="20802600" y="5791200"/>
            <a:ext cx="533400" cy="149542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" name="Freeform 1224"/>
          <p:cNvSpPr>
            <a:spLocks/>
          </p:cNvSpPr>
          <p:nvPr/>
        </p:nvSpPr>
        <p:spPr bwMode="auto">
          <a:xfrm>
            <a:off x="20955000" y="5715000"/>
            <a:ext cx="304800" cy="990600"/>
          </a:xfrm>
          <a:custGeom>
            <a:avLst/>
            <a:gdLst>
              <a:gd name="T0" fmla="*/ 0 w 264"/>
              <a:gd name="T1" fmla="*/ 0 h 990600"/>
              <a:gd name="T2" fmla="*/ 264 w 264"/>
              <a:gd name="T3" fmla="*/ 0 h 990600"/>
              <a:gd name="T4" fmla="*/ 0 w 264"/>
              <a:gd name="T5" fmla="*/ 0 h 990600"/>
              <a:gd name="T6" fmla="*/ 0 60000 65536"/>
              <a:gd name="T7" fmla="*/ 0 60000 65536"/>
              <a:gd name="T8" fmla="*/ 0 60000 65536"/>
              <a:gd name="T9" fmla="*/ 0 w 264"/>
              <a:gd name="T10" fmla="*/ 0 h 990600"/>
              <a:gd name="T11" fmla="*/ 264 w 264"/>
              <a:gd name="T12" fmla="*/ 990600 h 990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9906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1225"/>
          <p:cNvSpPr>
            <a:spLocks noChangeShapeType="1"/>
          </p:cNvSpPr>
          <p:nvPr/>
        </p:nvSpPr>
        <p:spPr bwMode="auto">
          <a:xfrm>
            <a:off x="21107400" y="57150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Text Box 1238"/>
          <p:cNvSpPr txBox="1">
            <a:spLocks noChangeArrowheads="1"/>
          </p:cNvSpPr>
          <p:nvPr/>
        </p:nvSpPr>
        <p:spPr bwMode="auto">
          <a:xfrm>
            <a:off x="20193000" y="7391400"/>
            <a:ext cx="1425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Emotional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88" name="Line 1240"/>
          <p:cNvSpPr>
            <a:spLocks noChangeShapeType="1"/>
          </p:cNvSpPr>
          <p:nvPr/>
        </p:nvSpPr>
        <p:spPr bwMode="auto">
          <a:xfrm flipV="1">
            <a:off x="18821400" y="5638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1241"/>
          <p:cNvSpPr>
            <a:spLocks noChangeShapeType="1"/>
          </p:cNvSpPr>
          <p:nvPr/>
        </p:nvSpPr>
        <p:spPr bwMode="auto">
          <a:xfrm>
            <a:off x="18821400" y="56388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Text Box 1243"/>
          <p:cNvSpPr txBox="1">
            <a:spLocks noChangeArrowheads="1"/>
          </p:cNvSpPr>
          <p:nvPr/>
        </p:nvSpPr>
        <p:spPr bwMode="auto">
          <a:xfrm>
            <a:off x="18897600" y="5410200"/>
            <a:ext cx="925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p=0.042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1" name="Line 1244"/>
          <p:cNvSpPr>
            <a:spLocks noChangeShapeType="1"/>
          </p:cNvSpPr>
          <p:nvPr/>
        </p:nvSpPr>
        <p:spPr bwMode="auto">
          <a:xfrm flipV="1">
            <a:off x="17373600" y="5410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Line 1245"/>
          <p:cNvSpPr>
            <a:spLocks noChangeShapeType="1"/>
          </p:cNvSpPr>
          <p:nvPr/>
        </p:nvSpPr>
        <p:spPr bwMode="auto">
          <a:xfrm>
            <a:off x="17373600" y="54102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Line 1249"/>
          <p:cNvSpPr>
            <a:spLocks noChangeShapeType="1"/>
          </p:cNvSpPr>
          <p:nvPr/>
        </p:nvSpPr>
        <p:spPr bwMode="auto">
          <a:xfrm flipV="1">
            <a:off x="20345400" y="54102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Line 1250"/>
          <p:cNvSpPr>
            <a:spLocks noChangeShapeType="1"/>
          </p:cNvSpPr>
          <p:nvPr/>
        </p:nvSpPr>
        <p:spPr bwMode="auto">
          <a:xfrm>
            <a:off x="20345400" y="54102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" name="Line 1251"/>
          <p:cNvSpPr>
            <a:spLocks noChangeShapeType="1"/>
          </p:cNvSpPr>
          <p:nvPr/>
        </p:nvSpPr>
        <p:spPr bwMode="auto">
          <a:xfrm>
            <a:off x="21183600" y="54102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Text Box 1252"/>
          <p:cNvSpPr txBox="1">
            <a:spLocks noChangeArrowheads="1"/>
          </p:cNvSpPr>
          <p:nvPr/>
        </p:nvSpPr>
        <p:spPr bwMode="auto">
          <a:xfrm>
            <a:off x="17526000" y="51816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p=0.05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7" name="Text Box 1253"/>
          <p:cNvSpPr txBox="1">
            <a:spLocks noChangeArrowheads="1"/>
          </p:cNvSpPr>
          <p:nvPr/>
        </p:nvSpPr>
        <p:spPr bwMode="auto">
          <a:xfrm>
            <a:off x="20421600" y="5181600"/>
            <a:ext cx="642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p=0.033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8" name="Line 1254"/>
          <p:cNvSpPr>
            <a:spLocks noChangeShapeType="1"/>
          </p:cNvSpPr>
          <p:nvPr/>
        </p:nvSpPr>
        <p:spPr bwMode="auto">
          <a:xfrm>
            <a:off x="18669000" y="7315200"/>
            <a:ext cx="762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" name="Line 1256"/>
          <p:cNvSpPr>
            <a:spLocks noChangeShapeType="1"/>
          </p:cNvSpPr>
          <p:nvPr/>
        </p:nvSpPr>
        <p:spPr bwMode="auto">
          <a:xfrm flipH="1">
            <a:off x="17068800" y="47244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Line 1377"/>
          <p:cNvSpPr>
            <a:spLocks noChangeShapeType="1"/>
          </p:cNvSpPr>
          <p:nvPr/>
        </p:nvSpPr>
        <p:spPr bwMode="auto">
          <a:xfrm flipV="1">
            <a:off x="18288000" y="5410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Line 1378"/>
          <p:cNvSpPr>
            <a:spLocks noChangeShapeType="1"/>
          </p:cNvSpPr>
          <p:nvPr/>
        </p:nvSpPr>
        <p:spPr bwMode="auto">
          <a:xfrm flipV="1">
            <a:off x="19659600" y="5638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" name="Text Box 325"/>
          <p:cNvSpPr txBox="1">
            <a:spLocks noChangeArrowheads="1"/>
          </p:cNvSpPr>
          <p:nvPr/>
        </p:nvSpPr>
        <p:spPr bwMode="auto">
          <a:xfrm>
            <a:off x="16611600" y="3962400"/>
            <a:ext cx="5105400" cy="4114800"/>
          </a:xfrm>
          <a:prstGeom prst="rect">
            <a:avLst/>
          </a:prstGeom>
          <a:solidFill>
            <a:schemeClr val="bg1"/>
          </a:solidFill>
          <a:ln w="114300">
            <a:solidFill>
              <a:srgbClr val="C0C0C0"/>
            </a:solidFill>
            <a:miter lim="800000"/>
            <a:headEnd/>
            <a:tailEnd/>
          </a:ln>
        </p:spPr>
        <p:txBody>
          <a:bodyPr lIns="109728" tIns="109728" rIns="109728" bIns="109728"/>
          <a:lstStyle>
            <a:lvl1pPr marL="114300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2"/>
                </a:solidFill>
              </a:rPr>
              <a:t>Figure 2. SF-36 in patients with microvascular endothelial dysfunction</a:t>
            </a:r>
          </a:p>
          <a:p>
            <a:pPr eaLnBrk="1" hangingPunct="1"/>
            <a:endParaRPr lang="en-US" sz="1400">
              <a:solidFill>
                <a:schemeClr val="accent2"/>
              </a:solidFill>
            </a:endParaRPr>
          </a:p>
          <a:p>
            <a:pPr eaLnBrk="1" hangingPunct="1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3" name="Rectangle 1013"/>
          <p:cNvSpPr>
            <a:spLocks noChangeArrowheads="1"/>
          </p:cNvSpPr>
          <p:nvPr/>
        </p:nvSpPr>
        <p:spPr bwMode="auto">
          <a:xfrm>
            <a:off x="17373600" y="7620000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Mental</a:t>
            </a:r>
            <a:r>
              <a:rPr lang="en-US" sz="1000" b="0">
                <a:solidFill>
                  <a:srgbClr val="000000"/>
                </a:solidFill>
              </a:rPr>
              <a:t> </a:t>
            </a:r>
            <a:r>
              <a:rPr lang="en-US" sz="1000">
                <a:solidFill>
                  <a:srgbClr val="000000"/>
                </a:solidFill>
              </a:rPr>
              <a:t>Competency</a:t>
            </a:r>
            <a:r>
              <a:rPr lang="en-US" sz="1000" b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4" name="Rectangle 1014"/>
          <p:cNvSpPr>
            <a:spLocks noChangeArrowheads="1"/>
          </p:cNvSpPr>
          <p:nvPr/>
        </p:nvSpPr>
        <p:spPr bwMode="auto">
          <a:xfrm>
            <a:off x="19202400" y="7620000"/>
            <a:ext cx="830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Vitality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5" name="Freeform 1073"/>
          <p:cNvSpPr>
            <a:spLocks/>
          </p:cNvSpPr>
          <p:nvPr/>
        </p:nvSpPr>
        <p:spPr bwMode="auto">
          <a:xfrm>
            <a:off x="17449800" y="6248400"/>
            <a:ext cx="533400" cy="1203325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" name="Freeform 1074"/>
          <p:cNvSpPr>
            <a:spLocks/>
          </p:cNvSpPr>
          <p:nvPr/>
        </p:nvSpPr>
        <p:spPr bwMode="auto">
          <a:xfrm>
            <a:off x="17526000" y="6096000"/>
            <a:ext cx="304800" cy="74613"/>
          </a:xfrm>
          <a:custGeom>
            <a:avLst/>
            <a:gdLst>
              <a:gd name="T0" fmla="*/ 0 w 264"/>
              <a:gd name="T1" fmla="*/ 0 h 74613"/>
              <a:gd name="T2" fmla="*/ 264 w 264"/>
              <a:gd name="T3" fmla="*/ 0 h 74613"/>
              <a:gd name="T4" fmla="*/ 0 w 264"/>
              <a:gd name="T5" fmla="*/ 0 h 74613"/>
              <a:gd name="T6" fmla="*/ 0 60000 65536"/>
              <a:gd name="T7" fmla="*/ 0 60000 65536"/>
              <a:gd name="T8" fmla="*/ 0 60000 65536"/>
              <a:gd name="T9" fmla="*/ 0 w 264"/>
              <a:gd name="T10" fmla="*/ 0 h 74613"/>
              <a:gd name="T11" fmla="*/ 264 w 264"/>
              <a:gd name="T12" fmla="*/ 74613 h 74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4613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1075"/>
          <p:cNvSpPr>
            <a:spLocks noChangeShapeType="1"/>
          </p:cNvSpPr>
          <p:nvPr/>
        </p:nvSpPr>
        <p:spPr bwMode="auto">
          <a:xfrm flipH="1">
            <a:off x="17678400" y="60960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8" name="Group 1076"/>
          <p:cNvGrpSpPr>
            <a:grpSpLocks/>
          </p:cNvGrpSpPr>
          <p:nvPr/>
        </p:nvGrpSpPr>
        <p:grpSpPr bwMode="auto">
          <a:xfrm>
            <a:off x="17983200" y="6019800"/>
            <a:ext cx="533400" cy="1463675"/>
            <a:chOff x="1488" y="2304"/>
            <a:chExt cx="480" cy="1450"/>
          </a:xfrm>
        </p:grpSpPr>
        <p:sp>
          <p:nvSpPr>
            <p:cNvPr id="109" name="Freeform 1077"/>
            <p:cNvSpPr>
              <a:spLocks/>
            </p:cNvSpPr>
            <p:nvPr/>
          </p:nvSpPr>
          <p:spPr bwMode="auto">
            <a:xfrm>
              <a:off x="1488" y="2400"/>
              <a:ext cx="480" cy="1354"/>
            </a:xfrm>
            <a:custGeom>
              <a:avLst/>
              <a:gdLst>
                <a:gd name="T0" fmla="*/ 0 w 527"/>
                <a:gd name="T1" fmla="*/ 143 h 143"/>
                <a:gd name="T2" fmla="*/ 0 w 527"/>
                <a:gd name="T3" fmla="*/ 143 h 143"/>
                <a:gd name="T4" fmla="*/ 0 w 527"/>
                <a:gd name="T5" fmla="*/ 0 h 143"/>
                <a:gd name="T6" fmla="*/ 527 w 527"/>
                <a:gd name="T7" fmla="*/ 0 h 143"/>
                <a:gd name="T8" fmla="*/ 527 w 527"/>
                <a:gd name="T9" fmla="*/ 143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7"/>
                <a:gd name="T16" fmla="*/ 0 h 143"/>
                <a:gd name="T17" fmla="*/ 527 w 527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7" h="143">
                  <a:moveTo>
                    <a:pt x="0" y="143"/>
                  </a:moveTo>
                  <a:lnTo>
                    <a:pt x="0" y="143"/>
                  </a:lnTo>
                  <a:lnTo>
                    <a:pt x="0" y="0"/>
                  </a:lnTo>
                  <a:lnTo>
                    <a:pt x="527" y="0"/>
                  </a:lnTo>
                  <a:lnTo>
                    <a:pt x="527" y="143"/>
                  </a:lnTo>
                </a:path>
              </a:pathLst>
            </a:custGeom>
            <a:gradFill rotWithShape="1">
              <a:gsLst>
                <a:gs pos="0">
                  <a:srgbClr val="666699"/>
                </a:gs>
                <a:gs pos="100000">
                  <a:srgbClr val="2F2F47"/>
                </a:gs>
              </a:gsLst>
              <a:lin ang="5400000" scaled="1"/>
            </a:gradFill>
            <a:ln w="270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078"/>
            <p:cNvSpPr>
              <a:spLocks/>
            </p:cNvSpPr>
            <p:nvPr/>
          </p:nvSpPr>
          <p:spPr bwMode="auto">
            <a:xfrm>
              <a:off x="1632" y="2304"/>
              <a:ext cx="192" cy="49"/>
            </a:xfrm>
            <a:custGeom>
              <a:avLst/>
              <a:gdLst>
                <a:gd name="T0" fmla="*/ 0 w 264"/>
                <a:gd name="T1" fmla="*/ 0 h 49"/>
                <a:gd name="T2" fmla="*/ 264 w 264"/>
                <a:gd name="T3" fmla="*/ 0 h 49"/>
                <a:gd name="T4" fmla="*/ 0 w 264"/>
                <a:gd name="T5" fmla="*/ 0 h 49"/>
                <a:gd name="T6" fmla="*/ 0 60000 65536"/>
                <a:gd name="T7" fmla="*/ 0 60000 65536"/>
                <a:gd name="T8" fmla="*/ 0 60000 65536"/>
                <a:gd name="T9" fmla="*/ 0 w 264"/>
                <a:gd name="T10" fmla="*/ 0 h 49"/>
                <a:gd name="T11" fmla="*/ 264 w 264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49">
                  <a:moveTo>
                    <a:pt x="0" y="0"/>
                  </a:moveTo>
                  <a:lnTo>
                    <a:pt x="26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079"/>
            <p:cNvSpPr>
              <a:spLocks noChangeShapeType="1"/>
            </p:cNvSpPr>
            <p:nvPr/>
          </p:nvSpPr>
          <p:spPr bwMode="auto">
            <a:xfrm flipH="1">
              <a:off x="1728" y="2304"/>
              <a:ext cx="1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Line 1080"/>
          <p:cNvSpPr>
            <a:spLocks noChangeShapeType="1"/>
          </p:cNvSpPr>
          <p:nvPr/>
        </p:nvSpPr>
        <p:spPr bwMode="auto">
          <a:xfrm flipV="1">
            <a:off x="17297400" y="7467600"/>
            <a:ext cx="426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1084"/>
          <p:cNvSpPr>
            <a:spLocks noChangeShapeType="1"/>
          </p:cNvSpPr>
          <p:nvPr/>
        </p:nvSpPr>
        <p:spPr bwMode="auto">
          <a:xfrm flipV="1">
            <a:off x="17297400" y="4876800"/>
            <a:ext cx="0" cy="259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Rectangle 1086"/>
          <p:cNvSpPr>
            <a:spLocks noChangeArrowheads="1"/>
          </p:cNvSpPr>
          <p:nvPr/>
        </p:nvSpPr>
        <p:spPr bwMode="auto">
          <a:xfrm>
            <a:off x="17145000" y="73914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5" name="Line 1087"/>
          <p:cNvSpPr>
            <a:spLocks noChangeShapeType="1"/>
          </p:cNvSpPr>
          <p:nvPr/>
        </p:nvSpPr>
        <p:spPr bwMode="auto">
          <a:xfrm flipH="1">
            <a:off x="17221200" y="70104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Rectangle 1088"/>
          <p:cNvSpPr>
            <a:spLocks noChangeArrowheads="1"/>
          </p:cNvSpPr>
          <p:nvPr/>
        </p:nvSpPr>
        <p:spPr bwMode="auto">
          <a:xfrm>
            <a:off x="17068800" y="69342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20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7" name="Line 1089"/>
          <p:cNvSpPr>
            <a:spLocks noChangeShapeType="1"/>
          </p:cNvSpPr>
          <p:nvPr/>
        </p:nvSpPr>
        <p:spPr bwMode="auto">
          <a:xfrm flipH="1">
            <a:off x="17221200" y="64770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Rectangle 1090"/>
          <p:cNvSpPr>
            <a:spLocks noChangeArrowheads="1"/>
          </p:cNvSpPr>
          <p:nvPr/>
        </p:nvSpPr>
        <p:spPr bwMode="auto">
          <a:xfrm>
            <a:off x="17068800" y="6400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40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" name="Line 1091"/>
          <p:cNvSpPr>
            <a:spLocks noChangeShapeType="1"/>
          </p:cNvSpPr>
          <p:nvPr/>
        </p:nvSpPr>
        <p:spPr bwMode="auto">
          <a:xfrm flipH="1">
            <a:off x="17221200" y="58674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Rectangle 1092"/>
          <p:cNvSpPr>
            <a:spLocks noChangeArrowheads="1"/>
          </p:cNvSpPr>
          <p:nvPr/>
        </p:nvSpPr>
        <p:spPr bwMode="auto">
          <a:xfrm>
            <a:off x="17068800" y="57912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60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1" name="Line 1093"/>
          <p:cNvSpPr>
            <a:spLocks noChangeShapeType="1"/>
          </p:cNvSpPr>
          <p:nvPr/>
        </p:nvSpPr>
        <p:spPr bwMode="auto">
          <a:xfrm flipH="1">
            <a:off x="17221200" y="53340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Rectangle 1094"/>
          <p:cNvSpPr>
            <a:spLocks noChangeArrowheads="1"/>
          </p:cNvSpPr>
          <p:nvPr/>
        </p:nvSpPr>
        <p:spPr bwMode="auto">
          <a:xfrm>
            <a:off x="17068800" y="5257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80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3" name="Rectangle 1096"/>
          <p:cNvSpPr>
            <a:spLocks noChangeArrowheads="1"/>
          </p:cNvSpPr>
          <p:nvPr/>
        </p:nvSpPr>
        <p:spPr bwMode="auto">
          <a:xfrm>
            <a:off x="16992600" y="48006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100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4" name="Rectangle 1100"/>
          <p:cNvSpPr>
            <a:spLocks noChangeArrowheads="1"/>
          </p:cNvSpPr>
          <p:nvPr/>
        </p:nvSpPr>
        <p:spPr bwMode="auto">
          <a:xfrm>
            <a:off x="20261263" y="4724400"/>
            <a:ext cx="15859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Normal %chg. CBF&gt;50%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5" name="Rectangle 1101"/>
          <p:cNvSpPr>
            <a:spLocks noChangeArrowheads="1"/>
          </p:cNvSpPr>
          <p:nvPr/>
        </p:nvSpPr>
        <p:spPr bwMode="auto">
          <a:xfrm>
            <a:off x="20261263" y="4981575"/>
            <a:ext cx="127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Abnormal Diagnosis</a:t>
            </a:r>
          </a:p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%chg. CBF</a:t>
            </a:r>
            <a:r>
              <a:rPr lang="en-US" sz="1000" b="0">
                <a:solidFill>
                  <a:srgbClr val="000000"/>
                </a:solidFill>
                <a:cs typeface="Arial" charset="0"/>
              </a:rPr>
              <a:t>≤ </a:t>
            </a:r>
            <a:r>
              <a:rPr lang="en-US" sz="1000" b="0">
                <a:solidFill>
                  <a:srgbClr val="000000"/>
                </a:solidFill>
                <a:ea typeface="Arial" charset="0"/>
                <a:cs typeface="Arial" charset="0"/>
              </a:rPr>
              <a:t>50%</a:t>
            </a:r>
            <a:endParaRPr lang="en-US" sz="18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26" name="Rectangle 1102"/>
          <p:cNvSpPr>
            <a:spLocks noChangeArrowheads="1"/>
          </p:cNvSpPr>
          <p:nvPr/>
        </p:nvSpPr>
        <p:spPr bwMode="auto">
          <a:xfrm>
            <a:off x="19888200" y="5029200"/>
            <a:ext cx="266700" cy="12858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27" name="Rectangle 1103"/>
          <p:cNvSpPr>
            <a:spLocks noChangeArrowheads="1"/>
          </p:cNvSpPr>
          <p:nvPr/>
        </p:nvSpPr>
        <p:spPr bwMode="auto">
          <a:xfrm>
            <a:off x="19888200" y="4724400"/>
            <a:ext cx="266700" cy="13017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28" name="Text Box 1104"/>
          <p:cNvSpPr txBox="1">
            <a:spLocks noChangeArrowheads="1"/>
          </p:cNvSpPr>
          <p:nvPr/>
        </p:nvSpPr>
        <p:spPr bwMode="auto">
          <a:xfrm flipH="1" flipV="1">
            <a:off x="16687800" y="5638800"/>
            <a:ext cx="336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SF-36 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9" name="Freeform 1156"/>
          <p:cNvSpPr>
            <a:spLocks/>
          </p:cNvSpPr>
          <p:nvPr/>
        </p:nvSpPr>
        <p:spPr bwMode="auto">
          <a:xfrm>
            <a:off x="18897600" y="6553200"/>
            <a:ext cx="533400" cy="94138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" name="Freeform 1157"/>
          <p:cNvSpPr>
            <a:spLocks/>
          </p:cNvSpPr>
          <p:nvPr/>
        </p:nvSpPr>
        <p:spPr bwMode="auto">
          <a:xfrm>
            <a:off x="19050000" y="64008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" name="Line 1158"/>
          <p:cNvSpPr>
            <a:spLocks noChangeShapeType="1"/>
          </p:cNvSpPr>
          <p:nvPr/>
        </p:nvSpPr>
        <p:spPr bwMode="auto">
          <a:xfrm>
            <a:off x="19659600" y="62484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Rectangle 1159"/>
          <p:cNvSpPr>
            <a:spLocks noChangeArrowheads="1"/>
          </p:cNvSpPr>
          <p:nvPr/>
        </p:nvSpPr>
        <p:spPr bwMode="auto">
          <a:xfrm>
            <a:off x="19431000" y="6324600"/>
            <a:ext cx="533400" cy="1143000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" name="Freeform 1161"/>
          <p:cNvSpPr>
            <a:spLocks/>
          </p:cNvSpPr>
          <p:nvPr/>
        </p:nvSpPr>
        <p:spPr bwMode="auto">
          <a:xfrm>
            <a:off x="19507200" y="6248400"/>
            <a:ext cx="304800" cy="77788"/>
          </a:xfrm>
          <a:custGeom>
            <a:avLst/>
            <a:gdLst>
              <a:gd name="T0" fmla="*/ 0 w 264"/>
              <a:gd name="T1" fmla="*/ 0 h 77788"/>
              <a:gd name="T2" fmla="*/ 264 w 264"/>
              <a:gd name="T3" fmla="*/ 0 h 77788"/>
              <a:gd name="T4" fmla="*/ 0 w 264"/>
              <a:gd name="T5" fmla="*/ 0 h 77788"/>
              <a:gd name="T6" fmla="*/ 0 60000 65536"/>
              <a:gd name="T7" fmla="*/ 0 60000 65536"/>
              <a:gd name="T8" fmla="*/ 0 60000 65536"/>
              <a:gd name="T9" fmla="*/ 0 w 264"/>
              <a:gd name="T10" fmla="*/ 0 h 77788"/>
              <a:gd name="T11" fmla="*/ 264 w 264"/>
              <a:gd name="T12" fmla="*/ 77788 h 777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7788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" name="Line 1162"/>
          <p:cNvSpPr>
            <a:spLocks noChangeShapeType="1"/>
          </p:cNvSpPr>
          <p:nvPr/>
        </p:nvSpPr>
        <p:spPr bwMode="auto">
          <a:xfrm>
            <a:off x="19202400" y="6400800"/>
            <a:ext cx="1588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" name="Freeform 1219"/>
          <p:cNvSpPr>
            <a:spLocks/>
          </p:cNvSpPr>
          <p:nvPr/>
        </p:nvSpPr>
        <p:spPr bwMode="auto">
          <a:xfrm>
            <a:off x="20421600" y="6019800"/>
            <a:ext cx="533400" cy="143033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" name="Freeform 1220"/>
          <p:cNvSpPr>
            <a:spLocks/>
          </p:cNvSpPr>
          <p:nvPr/>
        </p:nvSpPr>
        <p:spPr bwMode="auto">
          <a:xfrm>
            <a:off x="20574000" y="58674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" name="Line 1221"/>
          <p:cNvSpPr>
            <a:spLocks noChangeShapeType="1"/>
          </p:cNvSpPr>
          <p:nvPr/>
        </p:nvSpPr>
        <p:spPr bwMode="auto">
          <a:xfrm>
            <a:off x="20726400" y="58674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" name="Rectangle 1222"/>
          <p:cNvSpPr>
            <a:spLocks noChangeArrowheads="1"/>
          </p:cNvSpPr>
          <p:nvPr/>
        </p:nvSpPr>
        <p:spPr bwMode="auto">
          <a:xfrm>
            <a:off x="20955000" y="5943600"/>
            <a:ext cx="533400" cy="149542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" name="Freeform 1224"/>
          <p:cNvSpPr>
            <a:spLocks/>
          </p:cNvSpPr>
          <p:nvPr/>
        </p:nvSpPr>
        <p:spPr bwMode="auto">
          <a:xfrm>
            <a:off x="21107400" y="5867400"/>
            <a:ext cx="304800" cy="990600"/>
          </a:xfrm>
          <a:custGeom>
            <a:avLst/>
            <a:gdLst>
              <a:gd name="T0" fmla="*/ 0 w 264"/>
              <a:gd name="T1" fmla="*/ 0 h 990600"/>
              <a:gd name="T2" fmla="*/ 264 w 264"/>
              <a:gd name="T3" fmla="*/ 0 h 990600"/>
              <a:gd name="T4" fmla="*/ 0 w 264"/>
              <a:gd name="T5" fmla="*/ 0 h 990600"/>
              <a:gd name="T6" fmla="*/ 0 60000 65536"/>
              <a:gd name="T7" fmla="*/ 0 60000 65536"/>
              <a:gd name="T8" fmla="*/ 0 60000 65536"/>
              <a:gd name="T9" fmla="*/ 0 w 264"/>
              <a:gd name="T10" fmla="*/ 0 h 990600"/>
              <a:gd name="T11" fmla="*/ 264 w 264"/>
              <a:gd name="T12" fmla="*/ 990600 h 990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9906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" name="Line 1225"/>
          <p:cNvSpPr>
            <a:spLocks noChangeShapeType="1"/>
          </p:cNvSpPr>
          <p:nvPr/>
        </p:nvSpPr>
        <p:spPr bwMode="auto">
          <a:xfrm>
            <a:off x="21259800" y="58674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" name="Text Box 1238"/>
          <p:cNvSpPr txBox="1">
            <a:spLocks noChangeArrowheads="1"/>
          </p:cNvSpPr>
          <p:nvPr/>
        </p:nvSpPr>
        <p:spPr bwMode="auto">
          <a:xfrm>
            <a:off x="20345400" y="7543800"/>
            <a:ext cx="1425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Emotional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42" name="Line 1240"/>
          <p:cNvSpPr>
            <a:spLocks noChangeShapeType="1"/>
          </p:cNvSpPr>
          <p:nvPr/>
        </p:nvSpPr>
        <p:spPr bwMode="auto">
          <a:xfrm flipV="1">
            <a:off x="18973800" y="5791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Line 1241"/>
          <p:cNvSpPr>
            <a:spLocks noChangeShapeType="1"/>
          </p:cNvSpPr>
          <p:nvPr/>
        </p:nvSpPr>
        <p:spPr bwMode="auto">
          <a:xfrm>
            <a:off x="18973800" y="57912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" name="Text Box 1243"/>
          <p:cNvSpPr txBox="1">
            <a:spLocks noChangeArrowheads="1"/>
          </p:cNvSpPr>
          <p:nvPr/>
        </p:nvSpPr>
        <p:spPr bwMode="auto">
          <a:xfrm>
            <a:off x="19050000" y="5562600"/>
            <a:ext cx="925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p=0.042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45" name="Line 1244"/>
          <p:cNvSpPr>
            <a:spLocks noChangeShapeType="1"/>
          </p:cNvSpPr>
          <p:nvPr/>
        </p:nvSpPr>
        <p:spPr bwMode="auto">
          <a:xfrm flipV="1">
            <a:off x="17526000" y="55626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" name="Line 1245"/>
          <p:cNvSpPr>
            <a:spLocks noChangeShapeType="1"/>
          </p:cNvSpPr>
          <p:nvPr/>
        </p:nvSpPr>
        <p:spPr bwMode="auto">
          <a:xfrm>
            <a:off x="17526000" y="55626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" name="Line 1249"/>
          <p:cNvSpPr>
            <a:spLocks noChangeShapeType="1"/>
          </p:cNvSpPr>
          <p:nvPr/>
        </p:nvSpPr>
        <p:spPr bwMode="auto">
          <a:xfrm flipV="1">
            <a:off x="20497800" y="55626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" name="Line 1250"/>
          <p:cNvSpPr>
            <a:spLocks noChangeShapeType="1"/>
          </p:cNvSpPr>
          <p:nvPr/>
        </p:nvSpPr>
        <p:spPr bwMode="auto">
          <a:xfrm>
            <a:off x="20497800" y="55626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" name="Line 1251"/>
          <p:cNvSpPr>
            <a:spLocks noChangeShapeType="1"/>
          </p:cNvSpPr>
          <p:nvPr/>
        </p:nvSpPr>
        <p:spPr bwMode="auto">
          <a:xfrm>
            <a:off x="21336000" y="55626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" name="Text Box 1252"/>
          <p:cNvSpPr txBox="1">
            <a:spLocks noChangeArrowheads="1"/>
          </p:cNvSpPr>
          <p:nvPr/>
        </p:nvSpPr>
        <p:spPr bwMode="auto">
          <a:xfrm>
            <a:off x="17678400" y="53340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p=0.05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51" name="Text Box 1253"/>
          <p:cNvSpPr txBox="1">
            <a:spLocks noChangeArrowheads="1"/>
          </p:cNvSpPr>
          <p:nvPr/>
        </p:nvSpPr>
        <p:spPr bwMode="auto">
          <a:xfrm>
            <a:off x="20574000" y="5334000"/>
            <a:ext cx="642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p=0.033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52" name="Line 1254"/>
          <p:cNvSpPr>
            <a:spLocks noChangeShapeType="1"/>
          </p:cNvSpPr>
          <p:nvPr/>
        </p:nvSpPr>
        <p:spPr bwMode="auto">
          <a:xfrm>
            <a:off x="18821400" y="7467600"/>
            <a:ext cx="762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" name="Line 1256"/>
          <p:cNvSpPr>
            <a:spLocks noChangeShapeType="1"/>
          </p:cNvSpPr>
          <p:nvPr/>
        </p:nvSpPr>
        <p:spPr bwMode="auto">
          <a:xfrm flipH="1">
            <a:off x="17221200" y="48768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Line 1377"/>
          <p:cNvSpPr>
            <a:spLocks noChangeShapeType="1"/>
          </p:cNvSpPr>
          <p:nvPr/>
        </p:nvSpPr>
        <p:spPr bwMode="auto">
          <a:xfrm flipV="1">
            <a:off x="18440400" y="55626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" name="Line 1378"/>
          <p:cNvSpPr>
            <a:spLocks noChangeShapeType="1"/>
          </p:cNvSpPr>
          <p:nvPr/>
        </p:nvSpPr>
        <p:spPr bwMode="auto">
          <a:xfrm flipV="1">
            <a:off x="19812000" y="5791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Text Box 325"/>
          <p:cNvSpPr txBox="1">
            <a:spLocks noChangeArrowheads="1"/>
          </p:cNvSpPr>
          <p:nvPr/>
        </p:nvSpPr>
        <p:spPr bwMode="auto">
          <a:xfrm>
            <a:off x="16764000" y="4114800"/>
            <a:ext cx="5105400" cy="4114800"/>
          </a:xfrm>
          <a:prstGeom prst="rect">
            <a:avLst/>
          </a:prstGeom>
          <a:solidFill>
            <a:schemeClr val="bg1"/>
          </a:solidFill>
          <a:ln w="114300">
            <a:solidFill>
              <a:srgbClr val="C0C0C0"/>
            </a:solidFill>
            <a:miter lim="800000"/>
            <a:headEnd/>
            <a:tailEnd/>
          </a:ln>
        </p:spPr>
        <p:txBody>
          <a:bodyPr lIns="109728" tIns="109728" rIns="109728" bIns="109728"/>
          <a:lstStyle>
            <a:lvl1pPr marL="114300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42900" algn="l"/>
              </a:tabLs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2"/>
                </a:solidFill>
              </a:rPr>
              <a:t>Figure 2. SF-36 in patients with microvascular endothelial dysfunction</a:t>
            </a:r>
          </a:p>
          <a:p>
            <a:pPr eaLnBrk="1" hangingPunct="1"/>
            <a:endParaRPr lang="en-US" sz="1400">
              <a:solidFill>
                <a:schemeClr val="accent2"/>
              </a:solidFill>
            </a:endParaRPr>
          </a:p>
          <a:p>
            <a:pPr eaLnBrk="1" hangingPunct="1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57" name="Rectangle 1013"/>
          <p:cNvSpPr>
            <a:spLocks noChangeArrowheads="1"/>
          </p:cNvSpPr>
          <p:nvPr/>
        </p:nvSpPr>
        <p:spPr bwMode="auto">
          <a:xfrm>
            <a:off x="17526000" y="7772400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Mental</a:t>
            </a:r>
            <a:r>
              <a:rPr lang="en-US" sz="1000" b="0">
                <a:solidFill>
                  <a:srgbClr val="000000"/>
                </a:solidFill>
              </a:rPr>
              <a:t> </a:t>
            </a:r>
            <a:r>
              <a:rPr lang="en-US" sz="1000">
                <a:solidFill>
                  <a:srgbClr val="000000"/>
                </a:solidFill>
              </a:rPr>
              <a:t>Competency</a:t>
            </a:r>
            <a:r>
              <a:rPr lang="en-US" sz="1000" b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58" name="Rectangle 1014"/>
          <p:cNvSpPr>
            <a:spLocks noChangeArrowheads="1"/>
          </p:cNvSpPr>
          <p:nvPr/>
        </p:nvSpPr>
        <p:spPr bwMode="auto">
          <a:xfrm>
            <a:off x="19354800" y="7772400"/>
            <a:ext cx="830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Vitality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59" name="Freeform 1073"/>
          <p:cNvSpPr>
            <a:spLocks/>
          </p:cNvSpPr>
          <p:nvPr/>
        </p:nvSpPr>
        <p:spPr bwMode="auto">
          <a:xfrm>
            <a:off x="17602200" y="6400800"/>
            <a:ext cx="533400" cy="1203325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" name="Freeform 1074"/>
          <p:cNvSpPr>
            <a:spLocks/>
          </p:cNvSpPr>
          <p:nvPr/>
        </p:nvSpPr>
        <p:spPr bwMode="auto">
          <a:xfrm>
            <a:off x="17678400" y="6248400"/>
            <a:ext cx="304800" cy="74613"/>
          </a:xfrm>
          <a:custGeom>
            <a:avLst/>
            <a:gdLst>
              <a:gd name="T0" fmla="*/ 0 w 264"/>
              <a:gd name="T1" fmla="*/ 0 h 74613"/>
              <a:gd name="T2" fmla="*/ 264 w 264"/>
              <a:gd name="T3" fmla="*/ 0 h 74613"/>
              <a:gd name="T4" fmla="*/ 0 w 264"/>
              <a:gd name="T5" fmla="*/ 0 h 74613"/>
              <a:gd name="T6" fmla="*/ 0 60000 65536"/>
              <a:gd name="T7" fmla="*/ 0 60000 65536"/>
              <a:gd name="T8" fmla="*/ 0 60000 65536"/>
              <a:gd name="T9" fmla="*/ 0 w 264"/>
              <a:gd name="T10" fmla="*/ 0 h 74613"/>
              <a:gd name="T11" fmla="*/ 264 w 264"/>
              <a:gd name="T12" fmla="*/ 74613 h 74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4613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" name="Line 1075"/>
          <p:cNvSpPr>
            <a:spLocks noChangeShapeType="1"/>
          </p:cNvSpPr>
          <p:nvPr/>
        </p:nvSpPr>
        <p:spPr bwMode="auto">
          <a:xfrm flipH="1">
            <a:off x="17830800" y="62484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2" name="Group 1076"/>
          <p:cNvGrpSpPr>
            <a:grpSpLocks/>
          </p:cNvGrpSpPr>
          <p:nvPr/>
        </p:nvGrpSpPr>
        <p:grpSpPr bwMode="auto">
          <a:xfrm>
            <a:off x="18135600" y="6172200"/>
            <a:ext cx="533400" cy="1463675"/>
            <a:chOff x="1488" y="2304"/>
            <a:chExt cx="480" cy="1450"/>
          </a:xfrm>
        </p:grpSpPr>
        <p:sp>
          <p:nvSpPr>
            <p:cNvPr id="163" name="Freeform 1077"/>
            <p:cNvSpPr>
              <a:spLocks/>
            </p:cNvSpPr>
            <p:nvPr/>
          </p:nvSpPr>
          <p:spPr bwMode="auto">
            <a:xfrm>
              <a:off x="1488" y="2400"/>
              <a:ext cx="480" cy="1354"/>
            </a:xfrm>
            <a:custGeom>
              <a:avLst/>
              <a:gdLst>
                <a:gd name="T0" fmla="*/ 0 w 527"/>
                <a:gd name="T1" fmla="*/ 143 h 143"/>
                <a:gd name="T2" fmla="*/ 0 w 527"/>
                <a:gd name="T3" fmla="*/ 143 h 143"/>
                <a:gd name="T4" fmla="*/ 0 w 527"/>
                <a:gd name="T5" fmla="*/ 0 h 143"/>
                <a:gd name="T6" fmla="*/ 527 w 527"/>
                <a:gd name="T7" fmla="*/ 0 h 143"/>
                <a:gd name="T8" fmla="*/ 527 w 527"/>
                <a:gd name="T9" fmla="*/ 143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7"/>
                <a:gd name="T16" fmla="*/ 0 h 143"/>
                <a:gd name="T17" fmla="*/ 527 w 527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7" h="143">
                  <a:moveTo>
                    <a:pt x="0" y="143"/>
                  </a:moveTo>
                  <a:lnTo>
                    <a:pt x="0" y="143"/>
                  </a:lnTo>
                  <a:lnTo>
                    <a:pt x="0" y="0"/>
                  </a:lnTo>
                  <a:lnTo>
                    <a:pt x="527" y="0"/>
                  </a:lnTo>
                  <a:lnTo>
                    <a:pt x="527" y="143"/>
                  </a:lnTo>
                </a:path>
              </a:pathLst>
            </a:custGeom>
            <a:gradFill rotWithShape="1">
              <a:gsLst>
                <a:gs pos="0">
                  <a:srgbClr val="666699"/>
                </a:gs>
                <a:gs pos="100000">
                  <a:srgbClr val="2F2F47"/>
                </a:gs>
              </a:gsLst>
              <a:lin ang="5400000" scaled="1"/>
            </a:gradFill>
            <a:ln w="270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078"/>
            <p:cNvSpPr>
              <a:spLocks/>
            </p:cNvSpPr>
            <p:nvPr/>
          </p:nvSpPr>
          <p:spPr bwMode="auto">
            <a:xfrm>
              <a:off x="1632" y="2304"/>
              <a:ext cx="192" cy="49"/>
            </a:xfrm>
            <a:custGeom>
              <a:avLst/>
              <a:gdLst>
                <a:gd name="T0" fmla="*/ 0 w 264"/>
                <a:gd name="T1" fmla="*/ 0 h 49"/>
                <a:gd name="T2" fmla="*/ 264 w 264"/>
                <a:gd name="T3" fmla="*/ 0 h 49"/>
                <a:gd name="T4" fmla="*/ 0 w 264"/>
                <a:gd name="T5" fmla="*/ 0 h 49"/>
                <a:gd name="T6" fmla="*/ 0 60000 65536"/>
                <a:gd name="T7" fmla="*/ 0 60000 65536"/>
                <a:gd name="T8" fmla="*/ 0 60000 65536"/>
                <a:gd name="T9" fmla="*/ 0 w 264"/>
                <a:gd name="T10" fmla="*/ 0 h 49"/>
                <a:gd name="T11" fmla="*/ 264 w 264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49">
                  <a:moveTo>
                    <a:pt x="0" y="0"/>
                  </a:moveTo>
                  <a:lnTo>
                    <a:pt x="26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079"/>
            <p:cNvSpPr>
              <a:spLocks noChangeShapeType="1"/>
            </p:cNvSpPr>
            <p:nvPr/>
          </p:nvSpPr>
          <p:spPr bwMode="auto">
            <a:xfrm flipH="1">
              <a:off x="1728" y="2304"/>
              <a:ext cx="1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Line 1080"/>
          <p:cNvSpPr>
            <a:spLocks noChangeShapeType="1"/>
          </p:cNvSpPr>
          <p:nvPr/>
        </p:nvSpPr>
        <p:spPr bwMode="auto">
          <a:xfrm flipV="1">
            <a:off x="17449800" y="7620000"/>
            <a:ext cx="426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Line 1084"/>
          <p:cNvSpPr>
            <a:spLocks noChangeShapeType="1"/>
          </p:cNvSpPr>
          <p:nvPr/>
        </p:nvSpPr>
        <p:spPr bwMode="auto">
          <a:xfrm flipV="1">
            <a:off x="17449800" y="5029200"/>
            <a:ext cx="0" cy="259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Rectangle 1086"/>
          <p:cNvSpPr>
            <a:spLocks noChangeArrowheads="1"/>
          </p:cNvSpPr>
          <p:nvPr/>
        </p:nvSpPr>
        <p:spPr bwMode="auto">
          <a:xfrm>
            <a:off x="17297400" y="75438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9" name="Line 1087"/>
          <p:cNvSpPr>
            <a:spLocks noChangeShapeType="1"/>
          </p:cNvSpPr>
          <p:nvPr/>
        </p:nvSpPr>
        <p:spPr bwMode="auto">
          <a:xfrm flipH="1">
            <a:off x="17373600" y="71628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" name="Rectangle 1088"/>
          <p:cNvSpPr>
            <a:spLocks noChangeArrowheads="1"/>
          </p:cNvSpPr>
          <p:nvPr/>
        </p:nvSpPr>
        <p:spPr bwMode="auto">
          <a:xfrm>
            <a:off x="17221200" y="70866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20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1" name="Line 1089"/>
          <p:cNvSpPr>
            <a:spLocks noChangeShapeType="1"/>
          </p:cNvSpPr>
          <p:nvPr/>
        </p:nvSpPr>
        <p:spPr bwMode="auto">
          <a:xfrm flipH="1">
            <a:off x="17373600" y="66294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" name="Rectangle 1090"/>
          <p:cNvSpPr>
            <a:spLocks noChangeArrowheads="1"/>
          </p:cNvSpPr>
          <p:nvPr/>
        </p:nvSpPr>
        <p:spPr bwMode="auto">
          <a:xfrm>
            <a:off x="17221200" y="65532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40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3" name="Line 1091"/>
          <p:cNvSpPr>
            <a:spLocks noChangeShapeType="1"/>
          </p:cNvSpPr>
          <p:nvPr/>
        </p:nvSpPr>
        <p:spPr bwMode="auto">
          <a:xfrm flipH="1">
            <a:off x="17373600" y="60198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" name="Rectangle 1092"/>
          <p:cNvSpPr>
            <a:spLocks noChangeArrowheads="1"/>
          </p:cNvSpPr>
          <p:nvPr/>
        </p:nvSpPr>
        <p:spPr bwMode="auto">
          <a:xfrm>
            <a:off x="17221200" y="59436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60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5" name="Line 1093"/>
          <p:cNvSpPr>
            <a:spLocks noChangeShapeType="1"/>
          </p:cNvSpPr>
          <p:nvPr/>
        </p:nvSpPr>
        <p:spPr bwMode="auto">
          <a:xfrm flipH="1">
            <a:off x="17373600" y="54864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" name="Rectangle 1094"/>
          <p:cNvSpPr>
            <a:spLocks noChangeArrowheads="1"/>
          </p:cNvSpPr>
          <p:nvPr/>
        </p:nvSpPr>
        <p:spPr bwMode="auto">
          <a:xfrm>
            <a:off x="17221200" y="54102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80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7" name="Rectangle 1096"/>
          <p:cNvSpPr>
            <a:spLocks noChangeArrowheads="1"/>
          </p:cNvSpPr>
          <p:nvPr/>
        </p:nvSpPr>
        <p:spPr bwMode="auto">
          <a:xfrm>
            <a:off x="17145000" y="49530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100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8" name="Rectangle 1100"/>
          <p:cNvSpPr>
            <a:spLocks noChangeArrowheads="1"/>
          </p:cNvSpPr>
          <p:nvPr/>
        </p:nvSpPr>
        <p:spPr bwMode="auto">
          <a:xfrm>
            <a:off x="20413663" y="4876800"/>
            <a:ext cx="15859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Normal %chg. CBF&gt;50%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9" name="Rectangle 1101"/>
          <p:cNvSpPr>
            <a:spLocks noChangeArrowheads="1"/>
          </p:cNvSpPr>
          <p:nvPr/>
        </p:nvSpPr>
        <p:spPr bwMode="auto">
          <a:xfrm>
            <a:off x="20413663" y="5133975"/>
            <a:ext cx="127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Abnormal Diagnosis</a:t>
            </a:r>
          </a:p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%chg. CBF</a:t>
            </a:r>
            <a:r>
              <a:rPr lang="en-US" sz="1000" b="0">
                <a:solidFill>
                  <a:srgbClr val="000000"/>
                </a:solidFill>
                <a:cs typeface="Arial" charset="0"/>
              </a:rPr>
              <a:t>≤ </a:t>
            </a:r>
            <a:r>
              <a:rPr lang="en-US" sz="1000" b="0">
                <a:solidFill>
                  <a:srgbClr val="000000"/>
                </a:solidFill>
                <a:ea typeface="Arial" charset="0"/>
                <a:cs typeface="Arial" charset="0"/>
              </a:rPr>
              <a:t>50%</a:t>
            </a:r>
            <a:endParaRPr lang="en-US" sz="18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80" name="Rectangle 1102"/>
          <p:cNvSpPr>
            <a:spLocks noChangeArrowheads="1"/>
          </p:cNvSpPr>
          <p:nvPr/>
        </p:nvSpPr>
        <p:spPr bwMode="auto">
          <a:xfrm>
            <a:off x="20040600" y="5181600"/>
            <a:ext cx="266700" cy="12858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1" name="Rectangle 1103"/>
          <p:cNvSpPr>
            <a:spLocks noChangeArrowheads="1"/>
          </p:cNvSpPr>
          <p:nvPr/>
        </p:nvSpPr>
        <p:spPr bwMode="auto">
          <a:xfrm>
            <a:off x="20040600" y="4876800"/>
            <a:ext cx="266700" cy="13017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2" name="Text Box 1104"/>
          <p:cNvSpPr txBox="1">
            <a:spLocks noChangeArrowheads="1"/>
          </p:cNvSpPr>
          <p:nvPr/>
        </p:nvSpPr>
        <p:spPr bwMode="auto">
          <a:xfrm flipH="1" flipV="1">
            <a:off x="16840200" y="5791200"/>
            <a:ext cx="336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SF-36 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3" name="Freeform 1156"/>
          <p:cNvSpPr>
            <a:spLocks/>
          </p:cNvSpPr>
          <p:nvPr/>
        </p:nvSpPr>
        <p:spPr bwMode="auto">
          <a:xfrm>
            <a:off x="19050000" y="6705600"/>
            <a:ext cx="533400" cy="94138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" name="Freeform 1157"/>
          <p:cNvSpPr>
            <a:spLocks/>
          </p:cNvSpPr>
          <p:nvPr/>
        </p:nvSpPr>
        <p:spPr bwMode="auto">
          <a:xfrm>
            <a:off x="19202400" y="65532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" name="Line 1158"/>
          <p:cNvSpPr>
            <a:spLocks noChangeShapeType="1"/>
          </p:cNvSpPr>
          <p:nvPr/>
        </p:nvSpPr>
        <p:spPr bwMode="auto">
          <a:xfrm>
            <a:off x="19812000" y="64008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" name="Rectangle 1159"/>
          <p:cNvSpPr>
            <a:spLocks noChangeArrowheads="1"/>
          </p:cNvSpPr>
          <p:nvPr/>
        </p:nvSpPr>
        <p:spPr bwMode="auto">
          <a:xfrm>
            <a:off x="19583400" y="6477000"/>
            <a:ext cx="533400" cy="1143000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" name="Freeform 1161"/>
          <p:cNvSpPr>
            <a:spLocks/>
          </p:cNvSpPr>
          <p:nvPr/>
        </p:nvSpPr>
        <p:spPr bwMode="auto">
          <a:xfrm>
            <a:off x="19659600" y="6400800"/>
            <a:ext cx="304800" cy="77788"/>
          </a:xfrm>
          <a:custGeom>
            <a:avLst/>
            <a:gdLst>
              <a:gd name="T0" fmla="*/ 0 w 264"/>
              <a:gd name="T1" fmla="*/ 0 h 77788"/>
              <a:gd name="T2" fmla="*/ 264 w 264"/>
              <a:gd name="T3" fmla="*/ 0 h 77788"/>
              <a:gd name="T4" fmla="*/ 0 w 264"/>
              <a:gd name="T5" fmla="*/ 0 h 77788"/>
              <a:gd name="T6" fmla="*/ 0 60000 65536"/>
              <a:gd name="T7" fmla="*/ 0 60000 65536"/>
              <a:gd name="T8" fmla="*/ 0 60000 65536"/>
              <a:gd name="T9" fmla="*/ 0 w 264"/>
              <a:gd name="T10" fmla="*/ 0 h 77788"/>
              <a:gd name="T11" fmla="*/ 264 w 264"/>
              <a:gd name="T12" fmla="*/ 77788 h 777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7788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" name="Line 1162"/>
          <p:cNvSpPr>
            <a:spLocks noChangeShapeType="1"/>
          </p:cNvSpPr>
          <p:nvPr/>
        </p:nvSpPr>
        <p:spPr bwMode="auto">
          <a:xfrm>
            <a:off x="19354800" y="6553200"/>
            <a:ext cx="1588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" name="Freeform 1219"/>
          <p:cNvSpPr>
            <a:spLocks/>
          </p:cNvSpPr>
          <p:nvPr/>
        </p:nvSpPr>
        <p:spPr bwMode="auto">
          <a:xfrm>
            <a:off x="20574000" y="6172200"/>
            <a:ext cx="533400" cy="143033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0" name="Freeform 1220"/>
          <p:cNvSpPr>
            <a:spLocks/>
          </p:cNvSpPr>
          <p:nvPr/>
        </p:nvSpPr>
        <p:spPr bwMode="auto">
          <a:xfrm>
            <a:off x="20726400" y="60198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" name="Line 1221"/>
          <p:cNvSpPr>
            <a:spLocks noChangeShapeType="1"/>
          </p:cNvSpPr>
          <p:nvPr/>
        </p:nvSpPr>
        <p:spPr bwMode="auto">
          <a:xfrm>
            <a:off x="20878800" y="60198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" name="Rectangle 1222"/>
          <p:cNvSpPr>
            <a:spLocks noChangeArrowheads="1"/>
          </p:cNvSpPr>
          <p:nvPr/>
        </p:nvSpPr>
        <p:spPr bwMode="auto">
          <a:xfrm>
            <a:off x="21107400" y="6096000"/>
            <a:ext cx="533400" cy="149542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3" name="Freeform 1224"/>
          <p:cNvSpPr>
            <a:spLocks/>
          </p:cNvSpPr>
          <p:nvPr/>
        </p:nvSpPr>
        <p:spPr bwMode="auto">
          <a:xfrm>
            <a:off x="21259800" y="6019800"/>
            <a:ext cx="304800" cy="990600"/>
          </a:xfrm>
          <a:custGeom>
            <a:avLst/>
            <a:gdLst>
              <a:gd name="T0" fmla="*/ 0 w 264"/>
              <a:gd name="T1" fmla="*/ 0 h 990600"/>
              <a:gd name="T2" fmla="*/ 264 w 264"/>
              <a:gd name="T3" fmla="*/ 0 h 990600"/>
              <a:gd name="T4" fmla="*/ 0 w 264"/>
              <a:gd name="T5" fmla="*/ 0 h 990600"/>
              <a:gd name="T6" fmla="*/ 0 60000 65536"/>
              <a:gd name="T7" fmla="*/ 0 60000 65536"/>
              <a:gd name="T8" fmla="*/ 0 60000 65536"/>
              <a:gd name="T9" fmla="*/ 0 w 264"/>
              <a:gd name="T10" fmla="*/ 0 h 990600"/>
              <a:gd name="T11" fmla="*/ 264 w 264"/>
              <a:gd name="T12" fmla="*/ 990600 h 990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9906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" name="Line 1225"/>
          <p:cNvSpPr>
            <a:spLocks noChangeShapeType="1"/>
          </p:cNvSpPr>
          <p:nvPr/>
        </p:nvSpPr>
        <p:spPr bwMode="auto">
          <a:xfrm>
            <a:off x="21412200" y="60198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" name="Text Box 1238"/>
          <p:cNvSpPr txBox="1">
            <a:spLocks noChangeArrowheads="1"/>
          </p:cNvSpPr>
          <p:nvPr/>
        </p:nvSpPr>
        <p:spPr bwMode="auto">
          <a:xfrm>
            <a:off x="20497800" y="7696200"/>
            <a:ext cx="1425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Emotional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96" name="Line 1240"/>
          <p:cNvSpPr>
            <a:spLocks noChangeShapeType="1"/>
          </p:cNvSpPr>
          <p:nvPr/>
        </p:nvSpPr>
        <p:spPr bwMode="auto">
          <a:xfrm flipV="1">
            <a:off x="19126200" y="59436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" name="Line 1241"/>
          <p:cNvSpPr>
            <a:spLocks noChangeShapeType="1"/>
          </p:cNvSpPr>
          <p:nvPr/>
        </p:nvSpPr>
        <p:spPr bwMode="auto">
          <a:xfrm>
            <a:off x="19126200" y="59436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" name="Text Box 1243"/>
          <p:cNvSpPr txBox="1">
            <a:spLocks noChangeArrowheads="1"/>
          </p:cNvSpPr>
          <p:nvPr/>
        </p:nvSpPr>
        <p:spPr bwMode="auto">
          <a:xfrm>
            <a:off x="19202400" y="5715000"/>
            <a:ext cx="925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p=0.042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99" name="Line 1244"/>
          <p:cNvSpPr>
            <a:spLocks noChangeShapeType="1"/>
          </p:cNvSpPr>
          <p:nvPr/>
        </p:nvSpPr>
        <p:spPr bwMode="auto">
          <a:xfrm flipV="1">
            <a:off x="17678400" y="57150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" name="Line 1245"/>
          <p:cNvSpPr>
            <a:spLocks noChangeShapeType="1"/>
          </p:cNvSpPr>
          <p:nvPr/>
        </p:nvSpPr>
        <p:spPr bwMode="auto">
          <a:xfrm>
            <a:off x="17678400" y="57150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" name="Line 1249"/>
          <p:cNvSpPr>
            <a:spLocks noChangeShapeType="1"/>
          </p:cNvSpPr>
          <p:nvPr/>
        </p:nvSpPr>
        <p:spPr bwMode="auto">
          <a:xfrm flipV="1">
            <a:off x="20650200" y="57150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" name="Line 1250"/>
          <p:cNvSpPr>
            <a:spLocks noChangeShapeType="1"/>
          </p:cNvSpPr>
          <p:nvPr/>
        </p:nvSpPr>
        <p:spPr bwMode="auto">
          <a:xfrm>
            <a:off x="20650200" y="57150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" name="Line 1251"/>
          <p:cNvSpPr>
            <a:spLocks noChangeShapeType="1"/>
          </p:cNvSpPr>
          <p:nvPr/>
        </p:nvSpPr>
        <p:spPr bwMode="auto">
          <a:xfrm>
            <a:off x="21488400" y="57150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" name="Text Box 1252"/>
          <p:cNvSpPr txBox="1">
            <a:spLocks noChangeArrowheads="1"/>
          </p:cNvSpPr>
          <p:nvPr/>
        </p:nvSpPr>
        <p:spPr bwMode="auto">
          <a:xfrm>
            <a:off x="17830800" y="54864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p=0.05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05" name="Text Box 1253"/>
          <p:cNvSpPr txBox="1">
            <a:spLocks noChangeArrowheads="1"/>
          </p:cNvSpPr>
          <p:nvPr/>
        </p:nvSpPr>
        <p:spPr bwMode="auto">
          <a:xfrm>
            <a:off x="20726400" y="5486400"/>
            <a:ext cx="642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p=0.033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06" name="Line 1254"/>
          <p:cNvSpPr>
            <a:spLocks noChangeShapeType="1"/>
          </p:cNvSpPr>
          <p:nvPr/>
        </p:nvSpPr>
        <p:spPr bwMode="auto">
          <a:xfrm>
            <a:off x="18973800" y="7620000"/>
            <a:ext cx="762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" name="Line 1256"/>
          <p:cNvSpPr>
            <a:spLocks noChangeShapeType="1"/>
          </p:cNvSpPr>
          <p:nvPr/>
        </p:nvSpPr>
        <p:spPr bwMode="auto">
          <a:xfrm flipH="1">
            <a:off x="17373600" y="50292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" name="Line 1377"/>
          <p:cNvSpPr>
            <a:spLocks noChangeShapeType="1"/>
          </p:cNvSpPr>
          <p:nvPr/>
        </p:nvSpPr>
        <p:spPr bwMode="auto">
          <a:xfrm flipV="1">
            <a:off x="18592800" y="57150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" name="Line 1378"/>
          <p:cNvSpPr>
            <a:spLocks noChangeShapeType="1"/>
          </p:cNvSpPr>
          <p:nvPr/>
        </p:nvSpPr>
        <p:spPr bwMode="auto">
          <a:xfrm flipV="1">
            <a:off x="19964400" y="59436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" name="Rectangle 1013"/>
          <p:cNvSpPr>
            <a:spLocks noChangeArrowheads="1"/>
          </p:cNvSpPr>
          <p:nvPr/>
        </p:nvSpPr>
        <p:spPr bwMode="auto">
          <a:xfrm>
            <a:off x="17678400" y="7924800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Mental</a:t>
            </a:r>
            <a:r>
              <a:rPr lang="en-US" sz="1000" b="0">
                <a:solidFill>
                  <a:srgbClr val="000000"/>
                </a:solidFill>
              </a:rPr>
              <a:t> </a:t>
            </a:r>
            <a:r>
              <a:rPr lang="en-US" sz="1000">
                <a:solidFill>
                  <a:srgbClr val="000000"/>
                </a:solidFill>
              </a:rPr>
              <a:t>Competency</a:t>
            </a:r>
            <a:r>
              <a:rPr lang="en-US" sz="1000" b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11" name="Rectangle 1014"/>
          <p:cNvSpPr>
            <a:spLocks noChangeArrowheads="1"/>
          </p:cNvSpPr>
          <p:nvPr/>
        </p:nvSpPr>
        <p:spPr bwMode="auto">
          <a:xfrm>
            <a:off x="19507200" y="7924800"/>
            <a:ext cx="830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Vitality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12" name="Freeform 1073"/>
          <p:cNvSpPr>
            <a:spLocks/>
          </p:cNvSpPr>
          <p:nvPr/>
        </p:nvSpPr>
        <p:spPr bwMode="auto">
          <a:xfrm>
            <a:off x="17754600" y="6553200"/>
            <a:ext cx="533400" cy="1203325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" name="Freeform 1074"/>
          <p:cNvSpPr>
            <a:spLocks/>
          </p:cNvSpPr>
          <p:nvPr/>
        </p:nvSpPr>
        <p:spPr bwMode="auto">
          <a:xfrm>
            <a:off x="17830800" y="6400800"/>
            <a:ext cx="304800" cy="74613"/>
          </a:xfrm>
          <a:custGeom>
            <a:avLst/>
            <a:gdLst>
              <a:gd name="T0" fmla="*/ 0 w 264"/>
              <a:gd name="T1" fmla="*/ 0 h 74613"/>
              <a:gd name="T2" fmla="*/ 264 w 264"/>
              <a:gd name="T3" fmla="*/ 0 h 74613"/>
              <a:gd name="T4" fmla="*/ 0 w 264"/>
              <a:gd name="T5" fmla="*/ 0 h 74613"/>
              <a:gd name="T6" fmla="*/ 0 60000 65536"/>
              <a:gd name="T7" fmla="*/ 0 60000 65536"/>
              <a:gd name="T8" fmla="*/ 0 60000 65536"/>
              <a:gd name="T9" fmla="*/ 0 w 264"/>
              <a:gd name="T10" fmla="*/ 0 h 74613"/>
              <a:gd name="T11" fmla="*/ 264 w 264"/>
              <a:gd name="T12" fmla="*/ 74613 h 74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4613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" name="Line 1075"/>
          <p:cNvSpPr>
            <a:spLocks noChangeShapeType="1"/>
          </p:cNvSpPr>
          <p:nvPr/>
        </p:nvSpPr>
        <p:spPr bwMode="auto">
          <a:xfrm flipH="1">
            <a:off x="17983200" y="64008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5" name="Group 1076"/>
          <p:cNvGrpSpPr>
            <a:grpSpLocks/>
          </p:cNvGrpSpPr>
          <p:nvPr/>
        </p:nvGrpSpPr>
        <p:grpSpPr bwMode="auto">
          <a:xfrm>
            <a:off x="18288000" y="6324600"/>
            <a:ext cx="533400" cy="1463675"/>
            <a:chOff x="1488" y="2304"/>
            <a:chExt cx="480" cy="1450"/>
          </a:xfrm>
        </p:grpSpPr>
        <p:sp>
          <p:nvSpPr>
            <p:cNvPr id="216" name="Freeform 1077"/>
            <p:cNvSpPr>
              <a:spLocks/>
            </p:cNvSpPr>
            <p:nvPr/>
          </p:nvSpPr>
          <p:spPr bwMode="auto">
            <a:xfrm>
              <a:off x="1488" y="2400"/>
              <a:ext cx="480" cy="1354"/>
            </a:xfrm>
            <a:custGeom>
              <a:avLst/>
              <a:gdLst>
                <a:gd name="T0" fmla="*/ 0 w 527"/>
                <a:gd name="T1" fmla="*/ 143 h 143"/>
                <a:gd name="T2" fmla="*/ 0 w 527"/>
                <a:gd name="T3" fmla="*/ 143 h 143"/>
                <a:gd name="T4" fmla="*/ 0 w 527"/>
                <a:gd name="T5" fmla="*/ 0 h 143"/>
                <a:gd name="T6" fmla="*/ 527 w 527"/>
                <a:gd name="T7" fmla="*/ 0 h 143"/>
                <a:gd name="T8" fmla="*/ 527 w 527"/>
                <a:gd name="T9" fmla="*/ 143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7"/>
                <a:gd name="T16" fmla="*/ 0 h 143"/>
                <a:gd name="T17" fmla="*/ 527 w 527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7" h="143">
                  <a:moveTo>
                    <a:pt x="0" y="143"/>
                  </a:moveTo>
                  <a:lnTo>
                    <a:pt x="0" y="143"/>
                  </a:lnTo>
                  <a:lnTo>
                    <a:pt x="0" y="0"/>
                  </a:lnTo>
                  <a:lnTo>
                    <a:pt x="527" y="0"/>
                  </a:lnTo>
                  <a:lnTo>
                    <a:pt x="527" y="143"/>
                  </a:lnTo>
                </a:path>
              </a:pathLst>
            </a:custGeom>
            <a:gradFill rotWithShape="1">
              <a:gsLst>
                <a:gs pos="0">
                  <a:srgbClr val="666699"/>
                </a:gs>
                <a:gs pos="100000">
                  <a:srgbClr val="2F2F47"/>
                </a:gs>
              </a:gsLst>
              <a:lin ang="5400000" scaled="1"/>
            </a:gradFill>
            <a:ln w="270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1078"/>
            <p:cNvSpPr>
              <a:spLocks/>
            </p:cNvSpPr>
            <p:nvPr/>
          </p:nvSpPr>
          <p:spPr bwMode="auto">
            <a:xfrm>
              <a:off x="1632" y="2304"/>
              <a:ext cx="192" cy="49"/>
            </a:xfrm>
            <a:custGeom>
              <a:avLst/>
              <a:gdLst>
                <a:gd name="T0" fmla="*/ 0 w 264"/>
                <a:gd name="T1" fmla="*/ 0 h 49"/>
                <a:gd name="T2" fmla="*/ 264 w 264"/>
                <a:gd name="T3" fmla="*/ 0 h 49"/>
                <a:gd name="T4" fmla="*/ 0 w 264"/>
                <a:gd name="T5" fmla="*/ 0 h 49"/>
                <a:gd name="T6" fmla="*/ 0 60000 65536"/>
                <a:gd name="T7" fmla="*/ 0 60000 65536"/>
                <a:gd name="T8" fmla="*/ 0 60000 65536"/>
                <a:gd name="T9" fmla="*/ 0 w 264"/>
                <a:gd name="T10" fmla="*/ 0 h 49"/>
                <a:gd name="T11" fmla="*/ 264 w 264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49">
                  <a:moveTo>
                    <a:pt x="0" y="0"/>
                  </a:moveTo>
                  <a:lnTo>
                    <a:pt x="26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1079"/>
            <p:cNvSpPr>
              <a:spLocks noChangeShapeType="1"/>
            </p:cNvSpPr>
            <p:nvPr/>
          </p:nvSpPr>
          <p:spPr bwMode="auto">
            <a:xfrm flipH="1">
              <a:off x="1728" y="2304"/>
              <a:ext cx="1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" name="Line 1080"/>
          <p:cNvSpPr>
            <a:spLocks noChangeShapeType="1"/>
          </p:cNvSpPr>
          <p:nvPr/>
        </p:nvSpPr>
        <p:spPr bwMode="auto">
          <a:xfrm flipV="1">
            <a:off x="17602200" y="7772400"/>
            <a:ext cx="426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" name="Line 1084"/>
          <p:cNvSpPr>
            <a:spLocks noChangeShapeType="1"/>
          </p:cNvSpPr>
          <p:nvPr/>
        </p:nvSpPr>
        <p:spPr bwMode="auto">
          <a:xfrm flipV="1">
            <a:off x="17602200" y="5181600"/>
            <a:ext cx="0" cy="259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" name="Rectangle 1086"/>
          <p:cNvSpPr>
            <a:spLocks noChangeArrowheads="1"/>
          </p:cNvSpPr>
          <p:nvPr/>
        </p:nvSpPr>
        <p:spPr bwMode="auto">
          <a:xfrm>
            <a:off x="17449800" y="76962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22" name="Line 1087"/>
          <p:cNvSpPr>
            <a:spLocks noChangeShapeType="1"/>
          </p:cNvSpPr>
          <p:nvPr/>
        </p:nvSpPr>
        <p:spPr bwMode="auto">
          <a:xfrm flipH="1">
            <a:off x="17526000" y="73152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" name="Rectangle 1088"/>
          <p:cNvSpPr>
            <a:spLocks noChangeArrowheads="1"/>
          </p:cNvSpPr>
          <p:nvPr/>
        </p:nvSpPr>
        <p:spPr bwMode="auto">
          <a:xfrm>
            <a:off x="17373600" y="72390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20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24" name="Line 1089"/>
          <p:cNvSpPr>
            <a:spLocks noChangeShapeType="1"/>
          </p:cNvSpPr>
          <p:nvPr/>
        </p:nvSpPr>
        <p:spPr bwMode="auto">
          <a:xfrm flipH="1">
            <a:off x="17526000" y="67818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" name="Rectangle 1090"/>
          <p:cNvSpPr>
            <a:spLocks noChangeArrowheads="1"/>
          </p:cNvSpPr>
          <p:nvPr/>
        </p:nvSpPr>
        <p:spPr bwMode="auto">
          <a:xfrm>
            <a:off x="17373600" y="67056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40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26" name="Line 1091"/>
          <p:cNvSpPr>
            <a:spLocks noChangeShapeType="1"/>
          </p:cNvSpPr>
          <p:nvPr/>
        </p:nvSpPr>
        <p:spPr bwMode="auto">
          <a:xfrm flipH="1">
            <a:off x="17526000" y="61722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" name="Rectangle 1092"/>
          <p:cNvSpPr>
            <a:spLocks noChangeArrowheads="1"/>
          </p:cNvSpPr>
          <p:nvPr/>
        </p:nvSpPr>
        <p:spPr bwMode="auto">
          <a:xfrm>
            <a:off x="17373600" y="60960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60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28" name="Line 1093"/>
          <p:cNvSpPr>
            <a:spLocks noChangeShapeType="1"/>
          </p:cNvSpPr>
          <p:nvPr/>
        </p:nvSpPr>
        <p:spPr bwMode="auto">
          <a:xfrm flipH="1">
            <a:off x="17526000" y="56388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9" name="Rectangle 1094"/>
          <p:cNvSpPr>
            <a:spLocks noChangeArrowheads="1"/>
          </p:cNvSpPr>
          <p:nvPr/>
        </p:nvSpPr>
        <p:spPr bwMode="auto">
          <a:xfrm>
            <a:off x="17373600" y="55626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80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30" name="Rectangle 1096"/>
          <p:cNvSpPr>
            <a:spLocks noChangeArrowheads="1"/>
          </p:cNvSpPr>
          <p:nvPr/>
        </p:nvSpPr>
        <p:spPr bwMode="auto">
          <a:xfrm>
            <a:off x="17297400" y="51054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100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31" name="Rectangle 1100"/>
          <p:cNvSpPr>
            <a:spLocks noChangeArrowheads="1"/>
          </p:cNvSpPr>
          <p:nvPr/>
        </p:nvSpPr>
        <p:spPr bwMode="auto">
          <a:xfrm>
            <a:off x="20566063" y="5029200"/>
            <a:ext cx="15859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Normal %chg. CBF&gt;50%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32" name="Rectangle 1101"/>
          <p:cNvSpPr>
            <a:spLocks noChangeArrowheads="1"/>
          </p:cNvSpPr>
          <p:nvPr/>
        </p:nvSpPr>
        <p:spPr bwMode="auto">
          <a:xfrm>
            <a:off x="20566063" y="5286375"/>
            <a:ext cx="127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Abnormal Diagnosis</a:t>
            </a:r>
          </a:p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%chg. CBF</a:t>
            </a:r>
            <a:r>
              <a:rPr lang="en-US" sz="1000" b="0">
                <a:solidFill>
                  <a:srgbClr val="000000"/>
                </a:solidFill>
                <a:cs typeface="Arial" charset="0"/>
              </a:rPr>
              <a:t>≤ </a:t>
            </a:r>
            <a:r>
              <a:rPr lang="en-US" sz="1000" b="0">
                <a:solidFill>
                  <a:srgbClr val="000000"/>
                </a:solidFill>
                <a:ea typeface="Arial" charset="0"/>
                <a:cs typeface="Arial" charset="0"/>
              </a:rPr>
              <a:t>50%</a:t>
            </a:r>
            <a:endParaRPr lang="en-US" sz="18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233" name="Rectangle 1102"/>
          <p:cNvSpPr>
            <a:spLocks noChangeArrowheads="1"/>
          </p:cNvSpPr>
          <p:nvPr/>
        </p:nvSpPr>
        <p:spPr bwMode="auto">
          <a:xfrm>
            <a:off x="20193000" y="5334000"/>
            <a:ext cx="266700" cy="12858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4" name="Rectangle 1103"/>
          <p:cNvSpPr>
            <a:spLocks noChangeArrowheads="1"/>
          </p:cNvSpPr>
          <p:nvPr/>
        </p:nvSpPr>
        <p:spPr bwMode="auto">
          <a:xfrm>
            <a:off x="20193000" y="5029200"/>
            <a:ext cx="266700" cy="13017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5" name="Text Box 1104"/>
          <p:cNvSpPr txBox="1">
            <a:spLocks noChangeArrowheads="1"/>
          </p:cNvSpPr>
          <p:nvPr/>
        </p:nvSpPr>
        <p:spPr bwMode="auto">
          <a:xfrm flipH="1" flipV="1">
            <a:off x="16992600" y="5943600"/>
            <a:ext cx="336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SF-36 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36" name="Freeform 1156"/>
          <p:cNvSpPr>
            <a:spLocks/>
          </p:cNvSpPr>
          <p:nvPr/>
        </p:nvSpPr>
        <p:spPr bwMode="auto">
          <a:xfrm>
            <a:off x="19202400" y="6858000"/>
            <a:ext cx="533400" cy="94138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7" name="Freeform 1157"/>
          <p:cNvSpPr>
            <a:spLocks/>
          </p:cNvSpPr>
          <p:nvPr/>
        </p:nvSpPr>
        <p:spPr bwMode="auto">
          <a:xfrm>
            <a:off x="19354800" y="67056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" name="Line 1158"/>
          <p:cNvSpPr>
            <a:spLocks noChangeShapeType="1"/>
          </p:cNvSpPr>
          <p:nvPr/>
        </p:nvSpPr>
        <p:spPr bwMode="auto">
          <a:xfrm>
            <a:off x="19964400" y="65532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" name="Rectangle 1159"/>
          <p:cNvSpPr>
            <a:spLocks noChangeArrowheads="1"/>
          </p:cNvSpPr>
          <p:nvPr/>
        </p:nvSpPr>
        <p:spPr bwMode="auto">
          <a:xfrm>
            <a:off x="19735800" y="6629400"/>
            <a:ext cx="533400" cy="1143000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" name="Freeform 1161"/>
          <p:cNvSpPr>
            <a:spLocks/>
          </p:cNvSpPr>
          <p:nvPr/>
        </p:nvSpPr>
        <p:spPr bwMode="auto">
          <a:xfrm>
            <a:off x="19812000" y="6553200"/>
            <a:ext cx="304800" cy="77788"/>
          </a:xfrm>
          <a:custGeom>
            <a:avLst/>
            <a:gdLst>
              <a:gd name="T0" fmla="*/ 0 w 264"/>
              <a:gd name="T1" fmla="*/ 0 h 77788"/>
              <a:gd name="T2" fmla="*/ 264 w 264"/>
              <a:gd name="T3" fmla="*/ 0 h 77788"/>
              <a:gd name="T4" fmla="*/ 0 w 264"/>
              <a:gd name="T5" fmla="*/ 0 h 77788"/>
              <a:gd name="T6" fmla="*/ 0 60000 65536"/>
              <a:gd name="T7" fmla="*/ 0 60000 65536"/>
              <a:gd name="T8" fmla="*/ 0 60000 65536"/>
              <a:gd name="T9" fmla="*/ 0 w 264"/>
              <a:gd name="T10" fmla="*/ 0 h 77788"/>
              <a:gd name="T11" fmla="*/ 264 w 264"/>
              <a:gd name="T12" fmla="*/ 77788 h 777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7788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" name="Line 1162"/>
          <p:cNvSpPr>
            <a:spLocks noChangeShapeType="1"/>
          </p:cNvSpPr>
          <p:nvPr/>
        </p:nvSpPr>
        <p:spPr bwMode="auto">
          <a:xfrm>
            <a:off x="19507200" y="6705600"/>
            <a:ext cx="1588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2" name="Freeform 1219"/>
          <p:cNvSpPr>
            <a:spLocks/>
          </p:cNvSpPr>
          <p:nvPr/>
        </p:nvSpPr>
        <p:spPr bwMode="auto">
          <a:xfrm>
            <a:off x="20726400" y="6324600"/>
            <a:ext cx="533400" cy="143033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3" name="Freeform 1220"/>
          <p:cNvSpPr>
            <a:spLocks/>
          </p:cNvSpPr>
          <p:nvPr/>
        </p:nvSpPr>
        <p:spPr bwMode="auto">
          <a:xfrm>
            <a:off x="20878800" y="61722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" name="Line 1221"/>
          <p:cNvSpPr>
            <a:spLocks noChangeShapeType="1"/>
          </p:cNvSpPr>
          <p:nvPr/>
        </p:nvSpPr>
        <p:spPr bwMode="auto">
          <a:xfrm>
            <a:off x="21031200" y="61722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" name="Rectangle 1222"/>
          <p:cNvSpPr>
            <a:spLocks noChangeArrowheads="1"/>
          </p:cNvSpPr>
          <p:nvPr/>
        </p:nvSpPr>
        <p:spPr bwMode="auto">
          <a:xfrm>
            <a:off x="21259800" y="6248400"/>
            <a:ext cx="533400" cy="149542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" name="Freeform 1224"/>
          <p:cNvSpPr>
            <a:spLocks/>
          </p:cNvSpPr>
          <p:nvPr/>
        </p:nvSpPr>
        <p:spPr bwMode="auto">
          <a:xfrm>
            <a:off x="21412200" y="6172200"/>
            <a:ext cx="304800" cy="990600"/>
          </a:xfrm>
          <a:custGeom>
            <a:avLst/>
            <a:gdLst>
              <a:gd name="T0" fmla="*/ 0 w 264"/>
              <a:gd name="T1" fmla="*/ 0 h 990600"/>
              <a:gd name="T2" fmla="*/ 264 w 264"/>
              <a:gd name="T3" fmla="*/ 0 h 990600"/>
              <a:gd name="T4" fmla="*/ 0 w 264"/>
              <a:gd name="T5" fmla="*/ 0 h 990600"/>
              <a:gd name="T6" fmla="*/ 0 60000 65536"/>
              <a:gd name="T7" fmla="*/ 0 60000 65536"/>
              <a:gd name="T8" fmla="*/ 0 60000 65536"/>
              <a:gd name="T9" fmla="*/ 0 w 264"/>
              <a:gd name="T10" fmla="*/ 0 h 990600"/>
              <a:gd name="T11" fmla="*/ 264 w 264"/>
              <a:gd name="T12" fmla="*/ 990600 h 990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9906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" name="Line 1225"/>
          <p:cNvSpPr>
            <a:spLocks noChangeShapeType="1"/>
          </p:cNvSpPr>
          <p:nvPr/>
        </p:nvSpPr>
        <p:spPr bwMode="auto">
          <a:xfrm>
            <a:off x="21564600" y="61722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" name="Text Box 1238"/>
          <p:cNvSpPr txBox="1">
            <a:spLocks noChangeArrowheads="1"/>
          </p:cNvSpPr>
          <p:nvPr/>
        </p:nvSpPr>
        <p:spPr bwMode="auto">
          <a:xfrm>
            <a:off x="20650200" y="7848600"/>
            <a:ext cx="1425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Emotional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49" name="Line 1240"/>
          <p:cNvSpPr>
            <a:spLocks noChangeShapeType="1"/>
          </p:cNvSpPr>
          <p:nvPr/>
        </p:nvSpPr>
        <p:spPr bwMode="auto">
          <a:xfrm flipV="1">
            <a:off x="19278600" y="60960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" name="Line 1241"/>
          <p:cNvSpPr>
            <a:spLocks noChangeShapeType="1"/>
          </p:cNvSpPr>
          <p:nvPr/>
        </p:nvSpPr>
        <p:spPr bwMode="auto">
          <a:xfrm>
            <a:off x="19278600" y="60960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" name="Text Box 1243"/>
          <p:cNvSpPr txBox="1">
            <a:spLocks noChangeArrowheads="1"/>
          </p:cNvSpPr>
          <p:nvPr/>
        </p:nvSpPr>
        <p:spPr bwMode="auto">
          <a:xfrm>
            <a:off x="19354800" y="5867400"/>
            <a:ext cx="925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p=0.042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52" name="Line 1244"/>
          <p:cNvSpPr>
            <a:spLocks noChangeShapeType="1"/>
          </p:cNvSpPr>
          <p:nvPr/>
        </p:nvSpPr>
        <p:spPr bwMode="auto">
          <a:xfrm flipV="1">
            <a:off x="17830800" y="5867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" name="Line 1245"/>
          <p:cNvSpPr>
            <a:spLocks noChangeShapeType="1"/>
          </p:cNvSpPr>
          <p:nvPr/>
        </p:nvSpPr>
        <p:spPr bwMode="auto">
          <a:xfrm>
            <a:off x="17830800" y="58674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" name="Line 1249"/>
          <p:cNvSpPr>
            <a:spLocks noChangeShapeType="1"/>
          </p:cNvSpPr>
          <p:nvPr/>
        </p:nvSpPr>
        <p:spPr bwMode="auto">
          <a:xfrm flipV="1">
            <a:off x="20802600" y="5867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5" name="Line 1250"/>
          <p:cNvSpPr>
            <a:spLocks noChangeShapeType="1"/>
          </p:cNvSpPr>
          <p:nvPr/>
        </p:nvSpPr>
        <p:spPr bwMode="auto">
          <a:xfrm>
            <a:off x="20802600" y="58674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" name="Line 1251"/>
          <p:cNvSpPr>
            <a:spLocks noChangeShapeType="1"/>
          </p:cNvSpPr>
          <p:nvPr/>
        </p:nvSpPr>
        <p:spPr bwMode="auto">
          <a:xfrm>
            <a:off x="21640800" y="5867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" name="Text Box 1252"/>
          <p:cNvSpPr txBox="1">
            <a:spLocks noChangeArrowheads="1"/>
          </p:cNvSpPr>
          <p:nvPr/>
        </p:nvSpPr>
        <p:spPr bwMode="auto">
          <a:xfrm>
            <a:off x="17983200" y="5638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p=0.05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58" name="Text Box 1253"/>
          <p:cNvSpPr txBox="1">
            <a:spLocks noChangeArrowheads="1"/>
          </p:cNvSpPr>
          <p:nvPr/>
        </p:nvSpPr>
        <p:spPr bwMode="auto">
          <a:xfrm>
            <a:off x="20878800" y="5638800"/>
            <a:ext cx="642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p=0.033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59" name="Line 1254"/>
          <p:cNvSpPr>
            <a:spLocks noChangeShapeType="1"/>
          </p:cNvSpPr>
          <p:nvPr/>
        </p:nvSpPr>
        <p:spPr bwMode="auto">
          <a:xfrm>
            <a:off x="19126200" y="7772400"/>
            <a:ext cx="762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" name="Line 1256"/>
          <p:cNvSpPr>
            <a:spLocks noChangeShapeType="1"/>
          </p:cNvSpPr>
          <p:nvPr/>
        </p:nvSpPr>
        <p:spPr bwMode="auto">
          <a:xfrm flipH="1">
            <a:off x="17526000" y="51816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1" name="Line 1377"/>
          <p:cNvSpPr>
            <a:spLocks noChangeShapeType="1"/>
          </p:cNvSpPr>
          <p:nvPr/>
        </p:nvSpPr>
        <p:spPr bwMode="auto">
          <a:xfrm flipV="1">
            <a:off x="18745200" y="5867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" name="Line 1378"/>
          <p:cNvSpPr>
            <a:spLocks noChangeShapeType="1"/>
          </p:cNvSpPr>
          <p:nvPr/>
        </p:nvSpPr>
        <p:spPr bwMode="auto">
          <a:xfrm flipV="1">
            <a:off x="20116800" y="60960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" name="Rectangle 1013"/>
          <p:cNvSpPr>
            <a:spLocks noChangeArrowheads="1"/>
          </p:cNvSpPr>
          <p:nvPr/>
        </p:nvSpPr>
        <p:spPr bwMode="auto">
          <a:xfrm>
            <a:off x="17830800" y="8077200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Mental</a:t>
            </a:r>
            <a:r>
              <a:rPr lang="en-US" sz="1000" b="0">
                <a:solidFill>
                  <a:srgbClr val="000000"/>
                </a:solidFill>
              </a:rPr>
              <a:t> </a:t>
            </a:r>
            <a:r>
              <a:rPr lang="en-US" sz="1000">
                <a:solidFill>
                  <a:srgbClr val="000000"/>
                </a:solidFill>
              </a:rPr>
              <a:t>Competency</a:t>
            </a:r>
            <a:r>
              <a:rPr lang="en-US" sz="1000" b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64" name="Rectangle 1014"/>
          <p:cNvSpPr>
            <a:spLocks noChangeArrowheads="1"/>
          </p:cNvSpPr>
          <p:nvPr/>
        </p:nvSpPr>
        <p:spPr bwMode="auto">
          <a:xfrm>
            <a:off x="19659600" y="8077200"/>
            <a:ext cx="830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Vitality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65" name="Freeform 1073"/>
          <p:cNvSpPr>
            <a:spLocks/>
          </p:cNvSpPr>
          <p:nvPr/>
        </p:nvSpPr>
        <p:spPr bwMode="auto">
          <a:xfrm>
            <a:off x="17907000" y="6705600"/>
            <a:ext cx="533400" cy="1203325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" name="Freeform 1074"/>
          <p:cNvSpPr>
            <a:spLocks/>
          </p:cNvSpPr>
          <p:nvPr/>
        </p:nvSpPr>
        <p:spPr bwMode="auto">
          <a:xfrm>
            <a:off x="17983200" y="6553200"/>
            <a:ext cx="304800" cy="74613"/>
          </a:xfrm>
          <a:custGeom>
            <a:avLst/>
            <a:gdLst>
              <a:gd name="T0" fmla="*/ 0 w 264"/>
              <a:gd name="T1" fmla="*/ 0 h 74613"/>
              <a:gd name="T2" fmla="*/ 264 w 264"/>
              <a:gd name="T3" fmla="*/ 0 h 74613"/>
              <a:gd name="T4" fmla="*/ 0 w 264"/>
              <a:gd name="T5" fmla="*/ 0 h 74613"/>
              <a:gd name="T6" fmla="*/ 0 60000 65536"/>
              <a:gd name="T7" fmla="*/ 0 60000 65536"/>
              <a:gd name="T8" fmla="*/ 0 60000 65536"/>
              <a:gd name="T9" fmla="*/ 0 w 264"/>
              <a:gd name="T10" fmla="*/ 0 h 74613"/>
              <a:gd name="T11" fmla="*/ 264 w 264"/>
              <a:gd name="T12" fmla="*/ 74613 h 74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4613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" name="Line 1075"/>
          <p:cNvSpPr>
            <a:spLocks noChangeShapeType="1"/>
          </p:cNvSpPr>
          <p:nvPr/>
        </p:nvSpPr>
        <p:spPr bwMode="auto">
          <a:xfrm flipH="1">
            <a:off x="18135600" y="65532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8" name="Group 1076"/>
          <p:cNvGrpSpPr>
            <a:grpSpLocks/>
          </p:cNvGrpSpPr>
          <p:nvPr/>
        </p:nvGrpSpPr>
        <p:grpSpPr bwMode="auto">
          <a:xfrm>
            <a:off x="18440400" y="6477000"/>
            <a:ext cx="533400" cy="1463675"/>
            <a:chOff x="1488" y="2304"/>
            <a:chExt cx="480" cy="1450"/>
          </a:xfrm>
        </p:grpSpPr>
        <p:sp>
          <p:nvSpPr>
            <p:cNvPr id="269" name="Freeform 1077"/>
            <p:cNvSpPr>
              <a:spLocks/>
            </p:cNvSpPr>
            <p:nvPr/>
          </p:nvSpPr>
          <p:spPr bwMode="auto">
            <a:xfrm>
              <a:off x="1488" y="2400"/>
              <a:ext cx="480" cy="1354"/>
            </a:xfrm>
            <a:custGeom>
              <a:avLst/>
              <a:gdLst>
                <a:gd name="T0" fmla="*/ 0 w 527"/>
                <a:gd name="T1" fmla="*/ 143 h 143"/>
                <a:gd name="T2" fmla="*/ 0 w 527"/>
                <a:gd name="T3" fmla="*/ 143 h 143"/>
                <a:gd name="T4" fmla="*/ 0 w 527"/>
                <a:gd name="T5" fmla="*/ 0 h 143"/>
                <a:gd name="T6" fmla="*/ 527 w 527"/>
                <a:gd name="T7" fmla="*/ 0 h 143"/>
                <a:gd name="T8" fmla="*/ 527 w 527"/>
                <a:gd name="T9" fmla="*/ 143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7"/>
                <a:gd name="T16" fmla="*/ 0 h 143"/>
                <a:gd name="T17" fmla="*/ 527 w 527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7" h="143">
                  <a:moveTo>
                    <a:pt x="0" y="143"/>
                  </a:moveTo>
                  <a:lnTo>
                    <a:pt x="0" y="143"/>
                  </a:lnTo>
                  <a:lnTo>
                    <a:pt x="0" y="0"/>
                  </a:lnTo>
                  <a:lnTo>
                    <a:pt x="527" y="0"/>
                  </a:lnTo>
                  <a:lnTo>
                    <a:pt x="527" y="143"/>
                  </a:lnTo>
                </a:path>
              </a:pathLst>
            </a:custGeom>
            <a:gradFill rotWithShape="1">
              <a:gsLst>
                <a:gs pos="0">
                  <a:srgbClr val="666699"/>
                </a:gs>
                <a:gs pos="100000">
                  <a:srgbClr val="2F2F47"/>
                </a:gs>
              </a:gsLst>
              <a:lin ang="5400000" scaled="1"/>
            </a:gradFill>
            <a:ln w="270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1078"/>
            <p:cNvSpPr>
              <a:spLocks/>
            </p:cNvSpPr>
            <p:nvPr/>
          </p:nvSpPr>
          <p:spPr bwMode="auto">
            <a:xfrm>
              <a:off x="1632" y="2304"/>
              <a:ext cx="192" cy="49"/>
            </a:xfrm>
            <a:custGeom>
              <a:avLst/>
              <a:gdLst>
                <a:gd name="T0" fmla="*/ 0 w 264"/>
                <a:gd name="T1" fmla="*/ 0 h 49"/>
                <a:gd name="T2" fmla="*/ 264 w 264"/>
                <a:gd name="T3" fmla="*/ 0 h 49"/>
                <a:gd name="T4" fmla="*/ 0 w 264"/>
                <a:gd name="T5" fmla="*/ 0 h 49"/>
                <a:gd name="T6" fmla="*/ 0 60000 65536"/>
                <a:gd name="T7" fmla="*/ 0 60000 65536"/>
                <a:gd name="T8" fmla="*/ 0 60000 65536"/>
                <a:gd name="T9" fmla="*/ 0 w 264"/>
                <a:gd name="T10" fmla="*/ 0 h 49"/>
                <a:gd name="T11" fmla="*/ 264 w 264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49">
                  <a:moveTo>
                    <a:pt x="0" y="0"/>
                  </a:moveTo>
                  <a:lnTo>
                    <a:pt x="26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Line 1079"/>
            <p:cNvSpPr>
              <a:spLocks noChangeShapeType="1"/>
            </p:cNvSpPr>
            <p:nvPr/>
          </p:nvSpPr>
          <p:spPr bwMode="auto">
            <a:xfrm flipH="1">
              <a:off x="1728" y="2304"/>
              <a:ext cx="1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2" name="Line 1080"/>
          <p:cNvSpPr>
            <a:spLocks noChangeShapeType="1"/>
          </p:cNvSpPr>
          <p:nvPr/>
        </p:nvSpPr>
        <p:spPr bwMode="auto">
          <a:xfrm flipV="1">
            <a:off x="17754600" y="7924800"/>
            <a:ext cx="426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" name="Line 1084"/>
          <p:cNvSpPr>
            <a:spLocks noChangeShapeType="1"/>
          </p:cNvSpPr>
          <p:nvPr/>
        </p:nvSpPr>
        <p:spPr bwMode="auto">
          <a:xfrm flipV="1">
            <a:off x="17754600" y="5334000"/>
            <a:ext cx="0" cy="259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" name="Rectangle 1086"/>
          <p:cNvSpPr>
            <a:spLocks noChangeArrowheads="1"/>
          </p:cNvSpPr>
          <p:nvPr/>
        </p:nvSpPr>
        <p:spPr bwMode="auto">
          <a:xfrm>
            <a:off x="17602200" y="78486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75" name="Line 1087"/>
          <p:cNvSpPr>
            <a:spLocks noChangeShapeType="1"/>
          </p:cNvSpPr>
          <p:nvPr/>
        </p:nvSpPr>
        <p:spPr bwMode="auto">
          <a:xfrm flipH="1">
            <a:off x="17678400" y="74676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" name="Rectangle 1088"/>
          <p:cNvSpPr>
            <a:spLocks noChangeArrowheads="1"/>
          </p:cNvSpPr>
          <p:nvPr/>
        </p:nvSpPr>
        <p:spPr bwMode="auto">
          <a:xfrm>
            <a:off x="17526000" y="73914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20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77" name="Line 1089"/>
          <p:cNvSpPr>
            <a:spLocks noChangeShapeType="1"/>
          </p:cNvSpPr>
          <p:nvPr/>
        </p:nvSpPr>
        <p:spPr bwMode="auto">
          <a:xfrm flipH="1">
            <a:off x="17678400" y="69342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" name="Rectangle 1090"/>
          <p:cNvSpPr>
            <a:spLocks noChangeArrowheads="1"/>
          </p:cNvSpPr>
          <p:nvPr/>
        </p:nvSpPr>
        <p:spPr bwMode="auto">
          <a:xfrm>
            <a:off x="17526000" y="68580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40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79" name="Line 1091"/>
          <p:cNvSpPr>
            <a:spLocks noChangeShapeType="1"/>
          </p:cNvSpPr>
          <p:nvPr/>
        </p:nvSpPr>
        <p:spPr bwMode="auto">
          <a:xfrm flipH="1">
            <a:off x="17678400" y="63246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" name="Rectangle 1092"/>
          <p:cNvSpPr>
            <a:spLocks noChangeArrowheads="1"/>
          </p:cNvSpPr>
          <p:nvPr/>
        </p:nvSpPr>
        <p:spPr bwMode="auto">
          <a:xfrm>
            <a:off x="17526000" y="62484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60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1" name="Line 1093"/>
          <p:cNvSpPr>
            <a:spLocks noChangeShapeType="1"/>
          </p:cNvSpPr>
          <p:nvPr/>
        </p:nvSpPr>
        <p:spPr bwMode="auto">
          <a:xfrm flipH="1">
            <a:off x="17678400" y="57912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" name="Rectangle 1094"/>
          <p:cNvSpPr>
            <a:spLocks noChangeArrowheads="1"/>
          </p:cNvSpPr>
          <p:nvPr/>
        </p:nvSpPr>
        <p:spPr bwMode="auto">
          <a:xfrm>
            <a:off x="17526000" y="57150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80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3" name="Rectangle 1096"/>
          <p:cNvSpPr>
            <a:spLocks noChangeArrowheads="1"/>
          </p:cNvSpPr>
          <p:nvPr/>
        </p:nvSpPr>
        <p:spPr bwMode="auto">
          <a:xfrm>
            <a:off x="17449800" y="52578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100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4" name="Rectangle 1100"/>
          <p:cNvSpPr>
            <a:spLocks noChangeArrowheads="1"/>
          </p:cNvSpPr>
          <p:nvPr/>
        </p:nvSpPr>
        <p:spPr bwMode="auto">
          <a:xfrm>
            <a:off x="20718463" y="5181600"/>
            <a:ext cx="15859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Normal %chg. CBF&gt;50%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5" name="Rectangle 1101"/>
          <p:cNvSpPr>
            <a:spLocks noChangeArrowheads="1"/>
          </p:cNvSpPr>
          <p:nvPr/>
        </p:nvSpPr>
        <p:spPr bwMode="auto">
          <a:xfrm>
            <a:off x="20718463" y="5438775"/>
            <a:ext cx="127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Abnormal Diagnosis</a:t>
            </a:r>
          </a:p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%chg. CBF</a:t>
            </a:r>
            <a:r>
              <a:rPr lang="en-US" sz="1000" b="0">
                <a:solidFill>
                  <a:srgbClr val="000000"/>
                </a:solidFill>
                <a:cs typeface="Arial" charset="0"/>
              </a:rPr>
              <a:t>≤ </a:t>
            </a:r>
            <a:r>
              <a:rPr lang="en-US" sz="1000" b="0">
                <a:solidFill>
                  <a:srgbClr val="000000"/>
                </a:solidFill>
                <a:ea typeface="Arial" charset="0"/>
                <a:cs typeface="Arial" charset="0"/>
              </a:rPr>
              <a:t>50%</a:t>
            </a:r>
            <a:endParaRPr lang="en-US" sz="18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286" name="Rectangle 1102"/>
          <p:cNvSpPr>
            <a:spLocks noChangeArrowheads="1"/>
          </p:cNvSpPr>
          <p:nvPr/>
        </p:nvSpPr>
        <p:spPr bwMode="auto">
          <a:xfrm>
            <a:off x="20345400" y="5486400"/>
            <a:ext cx="266700" cy="12858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87" name="Rectangle 1103"/>
          <p:cNvSpPr>
            <a:spLocks noChangeArrowheads="1"/>
          </p:cNvSpPr>
          <p:nvPr/>
        </p:nvSpPr>
        <p:spPr bwMode="auto">
          <a:xfrm>
            <a:off x="20345400" y="5181600"/>
            <a:ext cx="266700" cy="13017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88" name="Text Box 1104"/>
          <p:cNvSpPr txBox="1">
            <a:spLocks noChangeArrowheads="1"/>
          </p:cNvSpPr>
          <p:nvPr/>
        </p:nvSpPr>
        <p:spPr bwMode="auto">
          <a:xfrm flipH="1" flipV="1">
            <a:off x="17145000" y="6096000"/>
            <a:ext cx="336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SF-36 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9" name="Freeform 1156"/>
          <p:cNvSpPr>
            <a:spLocks/>
          </p:cNvSpPr>
          <p:nvPr/>
        </p:nvSpPr>
        <p:spPr bwMode="auto">
          <a:xfrm>
            <a:off x="19354800" y="7010400"/>
            <a:ext cx="533400" cy="94138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0" name="Freeform 1157"/>
          <p:cNvSpPr>
            <a:spLocks/>
          </p:cNvSpPr>
          <p:nvPr/>
        </p:nvSpPr>
        <p:spPr bwMode="auto">
          <a:xfrm>
            <a:off x="19507200" y="68580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" name="Line 1158"/>
          <p:cNvSpPr>
            <a:spLocks noChangeShapeType="1"/>
          </p:cNvSpPr>
          <p:nvPr/>
        </p:nvSpPr>
        <p:spPr bwMode="auto">
          <a:xfrm>
            <a:off x="20116800" y="67056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" name="Rectangle 1159"/>
          <p:cNvSpPr>
            <a:spLocks noChangeArrowheads="1"/>
          </p:cNvSpPr>
          <p:nvPr/>
        </p:nvSpPr>
        <p:spPr bwMode="auto">
          <a:xfrm>
            <a:off x="19888200" y="6781800"/>
            <a:ext cx="533400" cy="1143000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3" name="Freeform 1161"/>
          <p:cNvSpPr>
            <a:spLocks/>
          </p:cNvSpPr>
          <p:nvPr/>
        </p:nvSpPr>
        <p:spPr bwMode="auto">
          <a:xfrm>
            <a:off x="19964400" y="6705600"/>
            <a:ext cx="304800" cy="77788"/>
          </a:xfrm>
          <a:custGeom>
            <a:avLst/>
            <a:gdLst>
              <a:gd name="T0" fmla="*/ 0 w 264"/>
              <a:gd name="T1" fmla="*/ 0 h 77788"/>
              <a:gd name="T2" fmla="*/ 264 w 264"/>
              <a:gd name="T3" fmla="*/ 0 h 77788"/>
              <a:gd name="T4" fmla="*/ 0 w 264"/>
              <a:gd name="T5" fmla="*/ 0 h 77788"/>
              <a:gd name="T6" fmla="*/ 0 60000 65536"/>
              <a:gd name="T7" fmla="*/ 0 60000 65536"/>
              <a:gd name="T8" fmla="*/ 0 60000 65536"/>
              <a:gd name="T9" fmla="*/ 0 w 264"/>
              <a:gd name="T10" fmla="*/ 0 h 77788"/>
              <a:gd name="T11" fmla="*/ 264 w 264"/>
              <a:gd name="T12" fmla="*/ 77788 h 777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7788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" name="Line 1162"/>
          <p:cNvSpPr>
            <a:spLocks noChangeShapeType="1"/>
          </p:cNvSpPr>
          <p:nvPr/>
        </p:nvSpPr>
        <p:spPr bwMode="auto">
          <a:xfrm>
            <a:off x="19659600" y="6858000"/>
            <a:ext cx="1588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" name="Freeform 1219"/>
          <p:cNvSpPr>
            <a:spLocks/>
          </p:cNvSpPr>
          <p:nvPr/>
        </p:nvSpPr>
        <p:spPr bwMode="auto">
          <a:xfrm>
            <a:off x="20878800" y="6477000"/>
            <a:ext cx="533400" cy="143033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6" name="Freeform 1220"/>
          <p:cNvSpPr>
            <a:spLocks/>
          </p:cNvSpPr>
          <p:nvPr/>
        </p:nvSpPr>
        <p:spPr bwMode="auto">
          <a:xfrm>
            <a:off x="21031200" y="63246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" name="Line 1221"/>
          <p:cNvSpPr>
            <a:spLocks noChangeShapeType="1"/>
          </p:cNvSpPr>
          <p:nvPr/>
        </p:nvSpPr>
        <p:spPr bwMode="auto">
          <a:xfrm>
            <a:off x="21183600" y="63246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" name="Rectangle 1222"/>
          <p:cNvSpPr>
            <a:spLocks noChangeArrowheads="1"/>
          </p:cNvSpPr>
          <p:nvPr/>
        </p:nvSpPr>
        <p:spPr bwMode="auto">
          <a:xfrm>
            <a:off x="21412200" y="6400800"/>
            <a:ext cx="533400" cy="149542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" name="Freeform 1224"/>
          <p:cNvSpPr>
            <a:spLocks/>
          </p:cNvSpPr>
          <p:nvPr/>
        </p:nvSpPr>
        <p:spPr bwMode="auto">
          <a:xfrm>
            <a:off x="21564600" y="6324600"/>
            <a:ext cx="304800" cy="990600"/>
          </a:xfrm>
          <a:custGeom>
            <a:avLst/>
            <a:gdLst>
              <a:gd name="T0" fmla="*/ 0 w 264"/>
              <a:gd name="T1" fmla="*/ 0 h 990600"/>
              <a:gd name="T2" fmla="*/ 264 w 264"/>
              <a:gd name="T3" fmla="*/ 0 h 990600"/>
              <a:gd name="T4" fmla="*/ 0 w 264"/>
              <a:gd name="T5" fmla="*/ 0 h 990600"/>
              <a:gd name="T6" fmla="*/ 0 60000 65536"/>
              <a:gd name="T7" fmla="*/ 0 60000 65536"/>
              <a:gd name="T8" fmla="*/ 0 60000 65536"/>
              <a:gd name="T9" fmla="*/ 0 w 264"/>
              <a:gd name="T10" fmla="*/ 0 h 990600"/>
              <a:gd name="T11" fmla="*/ 264 w 264"/>
              <a:gd name="T12" fmla="*/ 990600 h 990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9906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" name="Line 1225"/>
          <p:cNvSpPr>
            <a:spLocks noChangeShapeType="1"/>
          </p:cNvSpPr>
          <p:nvPr/>
        </p:nvSpPr>
        <p:spPr bwMode="auto">
          <a:xfrm>
            <a:off x="21717000" y="63246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" name="Text Box 1238"/>
          <p:cNvSpPr txBox="1">
            <a:spLocks noChangeArrowheads="1"/>
          </p:cNvSpPr>
          <p:nvPr/>
        </p:nvSpPr>
        <p:spPr bwMode="auto">
          <a:xfrm>
            <a:off x="20802600" y="8001000"/>
            <a:ext cx="1425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Emotional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02" name="Line 1240"/>
          <p:cNvSpPr>
            <a:spLocks noChangeShapeType="1"/>
          </p:cNvSpPr>
          <p:nvPr/>
        </p:nvSpPr>
        <p:spPr bwMode="auto">
          <a:xfrm flipV="1">
            <a:off x="19431000" y="6248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3" name="Line 1241"/>
          <p:cNvSpPr>
            <a:spLocks noChangeShapeType="1"/>
          </p:cNvSpPr>
          <p:nvPr/>
        </p:nvSpPr>
        <p:spPr bwMode="auto">
          <a:xfrm>
            <a:off x="19431000" y="62484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" name="Text Box 1243"/>
          <p:cNvSpPr txBox="1">
            <a:spLocks noChangeArrowheads="1"/>
          </p:cNvSpPr>
          <p:nvPr/>
        </p:nvSpPr>
        <p:spPr bwMode="auto">
          <a:xfrm>
            <a:off x="19507200" y="6019800"/>
            <a:ext cx="925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p=0.042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05" name="Line 1244"/>
          <p:cNvSpPr>
            <a:spLocks noChangeShapeType="1"/>
          </p:cNvSpPr>
          <p:nvPr/>
        </p:nvSpPr>
        <p:spPr bwMode="auto">
          <a:xfrm flipV="1">
            <a:off x="17983200" y="6019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6" name="Line 1245"/>
          <p:cNvSpPr>
            <a:spLocks noChangeShapeType="1"/>
          </p:cNvSpPr>
          <p:nvPr/>
        </p:nvSpPr>
        <p:spPr bwMode="auto">
          <a:xfrm>
            <a:off x="17983200" y="60198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" name="Line 1249"/>
          <p:cNvSpPr>
            <a:spLocks noChangeShapeType="1"/>
          </p:cNvSpPr>
          <p:nvPr/>
        </p:nvSpPr>
        <p:spPr bwMode="auto">
          <a:xfrm flipV="1">
            <a:off x="20955000" y="60198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" name="Line 1250"/>
          <p:cNvSpPr>
            <a:spLocks noChangeShapeType="1"/>
          </p:cNvSpPr>
          <p:nvPr/>
        </p:nvSpPr>
        <p:spPr bwMode="auto">
          <a:xfrm>
            <a:off x="20955000" y="60198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" name="Line 1251"/>
          <p:cNvSpPr>
            <a:spLocks noChangeShapeType="1"/>
          </p:cNvSpPr>
          <p:nvPr/>
        </p:nvSpPr>
        <p:spPr bwMode="auto">
          <a:xfrm>
            <a:off x="21793200" y="60198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" name="Text Box 1252"/>
          <p:cNvSpPr txBox="1">
            <a:spLocks noChangeArrowheads="1"/>
          </p:cNvSpPr>
          <p:nvPr/>
        </p:nvSpPr>
        <p:spPr bwMode="auto">
          <a:xfrm>
            <a:off x="18135600" y="57912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p=0.05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11" name="Text Box 1253"/>
          <p:cNvSpPr txBox="1">
            <a:spLocks noChangeArrowheads="1"/>
          </p:cNvSpPr>
          <p:nvPr/>
        </p:nvSpPr>
        <p:spPr bwMode="auto">
          <a:xfrm>
            <a:off x="21031200" y="5791200"/>
            <a:ext cx="642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p=0.033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12" name="Line 1254"/>
          <p:cNvSpPr>
            <a:spLocks noChangeShapeType="1"/>
          </p:cNvSpPr>
          <p:nvPr/>
        </p:nvSpPr>
        <p:spPr bwMode="auto">
          <a:xfrm>
            <a:off x="19278600" y="7924800"/>
            <a:ext cx="762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" name="Line 1256"/>
          <p:cNvSpPr>
            <a:spLocks noChangeShapeType="1"/>
          </p:cNvSpPr>
          <p:nvPr/>
        </p:nvSpPr>
        <p:spPr bwMode="auto">
          <a:xfrm flipH="1">
            <a:off x="17678400" y="53340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" name="Line 1377"/>
          <p:cNvSpPr>
            <a:spLocks noChangeShapeType="1"/>
          </p:cNvSpPr>
          <p:nvPr/>
        </p:nvSpPr>
        <p:spPr bwMode="auto">
          <a:xfrm flipV="1">
            <a:off x="18897600" y="6019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" name="Line 1378"/>
          <p:cNvSpPr>
            <a:spLocks noChangeShapeType="1"/>
          </p:cNvSpPr>
          <p:nvPr/>
        </p:nvSpPr>
        <p:spPr bwMode="auto">
          <a:xfrm flipV="1">
            <a:off x="20269200" y="6248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09386" y="359175"/>
            <a:ext cx="377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16" name="Rectangle 1013"/>
          <p:cNvSpPr>
            <a:spLocks noChangeArrowheads="1"/>
          </p:cNvSpPr>
          <p:nvPr/>
        </p:nvSpPr>
        <p:spPr bwMode="auto">
          <a:xfrm>
            <a:off x="17983200" y="8229600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Mental</a:t>
            </a:r>
            <a:r>
              <a:rPr lang="en-US" sz="1000" b="0">
                <a:solidFill>
                  <a:srgbClr val="000000"/>
                </a:solidFill>
              </a:rPr>
              <a:t> </a:t>
            </a:r>
            <a:r>
              <a:rPr lang="en-US" sz="1000">
                <a:solidFill>
                  <a:srgbClr val="000000"/>
                </a:solidFill>
              </a:rPr>
              <a:t>Competency</a:t>
            </a:r>
            <a:r>
              <a:rPr lang="en-US" sz="1000" b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17" name="Rectangle 1014"/>
          <p:cNvSpPr>
            <a:spLocks noChangeArrowheads="1"/>
          </p:cNvSpPr>
          <p:nvPr/>
        </p:nvSpPr>
        <p:spPr bwMode="auto">
          <a:xfrm>
            <a:off x="19812000" y="8229600"/>
            <a:ext cx="830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Vitality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18" name="Freeform 1073"/>
          <p:cNvSpPr>
            <a:spLocks/>
          </p:cNvSpPr>
          <p:nvPr/>
        </p:nvSpPr>
        <p:spPr bwMode="auto">
          <a:xfrm>
            <a:off x="18059400" y="6858000"/>
            <a:ext cx="533400" cy="1203325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" name="Freeform 1074"/>
          <p:cNvSpPr>
            <a:spLocks/>
          </p:cNvSpPr>
          <p:nvPr/>
        </p:nvSpPr>
        <p:spPr bwMode="auto">
          <a:xfrm>
            <a:off x="18135600" y="6705600"/>
            <a:ext cx="304800" cy="74613"/>
          </a:xfrm>
          <a:custGeom>
            <a:avLst/>
            <a:gdLst>
              <a:gd name="T0" fmla="*/ 0 w 264"/>
              <a:gd name="T1" fmla="*/ 0 h 74613"/>
              <a:gd name="T2" fmla="*/ 264 w 264"/>
              <a:gd name="T3" fmla="*/ 0 h 74613"/>
              <a:gd name="T4" fmla="*/ 0 w 264"/>
              <a:gd name="T5" fmla="*/ 0 h 74613"/>
              <a:gd name="T6" fmla="*/ 0 60000 65536"/>
              <a:gd name="T7" fmla="*/ 0 60000 65536"/>
              <a:gd name="T8" fmla="*/ 0 60000 65536"/>
              <a:gd name="T9" fmla="*/ 0 w 264"/>
              <a:gd name="T10" fmla="*/ 0 h 74613"/>
              <a:gd name="T11" fmla="*/ 264 w 264"/>
              <a:gd name="T12" fmla="*/ 74613 h 74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4613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" name="Line 1075"/>
          <p:cNvSpPr>
            <a:spLocks noChangeShapeType="1"/>
          </p:cNvSpPr>
          <p:nvPr/>
        </p:nvSpPr>
        <p:spPr bwMode="auto">
          <a:xfrm flipH="1">
            <a:off x="18288000" y="67056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1" name="Group 1076"/>
          <p:cNvGrpSpPr>
            <a:grpSpLocks/>
          </p:cNvGrpSpPr>
          <p:nvPr/>
        </p:nvGrpSpPr>
        <p:grpSpPr bwMode="auto">
          <a:xfrm>
            <a:off x="18592800" y="6629400"/>
            <a:ext cx="533400" cy="1463675"/>
            <a:chOff x="1488" y="2304"/>
            <a:chExt cx="480" cy="1450"/>
          </a:xfrm>
        </p:grpSpPr>
        <p:sp>
          <p:nvSpPr>
            <p:cNvPr id="322" name="Freeform 1077"/>
            <p:cNvSpPr>
              <a:spLocks/>
            </p:cNvSpPr>
            <p:nvPr/>
          </p:nvSpPr>
          <p:spPr bwMode="auto">
            <a:xfrm>
              <a:off x="1488" y="2400"/>
              <a:ext cx="480" cy="1354"/>
            </a:xfrm>
            <a:custGeom>
              <a:avLst/>
              <a:gdLst>
                <a:gd name="T0" fmla="*/ 0 w 527"/>
                <a:gd name="T1" fmla="*/ 143 h 143"/>
                <a:gd name="T2" fmla="*/ 0 w 527"/>
                <a:gd name="T3" fmla="*/ 143 h 143"/>
                <a:gd name="T4" fmla="*/ 0 w 527"/>
                <a:gd name="T5" fmla="*/ 0 h 143"/>
                <a:gd name="T6" fmla="*/ 527 w 527"/>
                <a:gd name="T7" fmla="*/ 0 h 143"/>
                <a:gd name="T8" fmla="*/ 527 w 527"/>
                <a:gd name="T9" fmla="*/ 143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7"/>
                <a:gd name="T16" fmla="*/ 0 h 143"/>
                <a:gd name="T17" fmla="*/ 527 w 527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7" h="143">
                  <a:moveTo>
                    <a:pt x="0" y="143"/>
                  </a:moveTo>
                  <a:lnTo>
                    <a:pt x="0" y="143"/>
                  </a:lnTo>
                  <a:lnTo>
                    <a:pt x="0" y="0"/>
                  </a:lnTo>
                  <a:lnTo>
                    <a:pt x="527" y="0"/>
                  </a:lnTo>
                  <a:lnTo>
                    <a:pt x="527" y="143"/>
                  </a:lnTo>
                </a:path>
              </a:pathLst>
            </a:custGeom>
            <a:gradFill rotWithShape="1">
              <a:gsLst>
                <a:gs pos="0">
                  <a:srgbClr val="666699"/>
                </a:gs>
                <a:gs pos="100000">
                  <a:srgbClr val="2F2F47"/>
                </a:gs>
              </a:gsLst>
              <a:lin ang="5400000" scaled="1"/>
            </a:gradFill>
            <a:ln w="270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078"/>
            <p:cNvSpPr>
              <a:spLocks/>
            </p:cNvSpPr>
            <p:nvPr/>
          </p:nvSpPr>
          <p:spPr bwMode="auto">
            <a:xfrm>
              <a:off x="1632" y="2304"/>
              <a:ext cx="192" cy="49"/>
            </a:xfrm>
            <a:custGeom>
              <a:avLst/>
              <a:gdLst>
                <a:gd name="T0" fmla="*/ 0 w 264"/>
                <a:gd name="T1" fmla="*/ 0 h 49"/>
                <a:gd name="T2" fmla="*/ 264 w 264"/>
                <a:gd name="T3" fmla="*/ 0 h 49"/>
                <a:gd name="T4" fmla="*/ 0 w 264"/>
                <a:gd name="T5" fmla="*/ 0 h 49"/>
                <a:gd name="T6" fmla="*/ 0 60000 65536"/>
                <a:gd name="T7" fmla="*/ 0 60000 65536"/>
                <a:gd name="T8" fmla="*/ 0 60000 65536"/>
                <a:gd name="T9" fmla="*/ 0 w 264"/>
                <a:gd name="T10" fmla="*/ 0 h 49"/>
                <a:gd name="T11" fmla="*/ 264 w 264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49">
                  <a:moveTo>
                    <a:pt x="0" y="0"/>
                  </a:moveTo>
                  <a:lnTo>
                    <a:pt x="26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Line 1079"/>
            <p:cNvSpPr>
              <a:spLocks noChangeShapeType="1"/>
            </p:cNvSpPr>
            <p:nvPr/>
          </p:nvSpPr>
          <p:spPr bwMode="auto">
            <a:xfrm flipH="1">
              <a:off x="1728" y="2304"/>
              <a:ext cx="1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5" name="Line 1080"/>
          <p:cNvSpPr>
            <a:spLocks noChangeShapeType="1"/>
          </p:cNvSpPr>
          <p:nvPr/>
        </p:nvSpPr>
        <p:spPr bwMode="auto">
          <a:xfrm flipV="1">
            <a:off x="17907000" y="8077200"/>
            <a:ext cx="426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6" name="Line 1084"/>
          <p:cNvSpPr>
            <a:spLocks noChangeShapeType="1"/>
          </p:cNvSpPr>
          <p:nvPr/>
        </p:nvSpPr>
        <p:spPr bwMode="auto">
          <a:xfrm flipV="1">
            <a:off x="17907000" y="5486400"/>
            <a:ext cx="0" cy="259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" name="Rectangle 1086"/>
          <p:cNvSpPr>
            <a:spLocks noChangeArrowheads="1"/>
          </p:cNvSpPr>
          <p:nvPr/>
        </p:nvSpPr>
        <p:spPr bwMode="auto">
          <a:xfrm>
            <a:off x="17754600" y="80010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28" name="Line 1087"/>
          <p:cNvSpPr>
            <a:spLocks noChangeShapeType="1"/>
          </p:cNvSpPr>
          <p:nvPr/>
        </p:nvSpPr>
        <p:spPr bwMode="auto">
          <a:xfrm flipH="1">
            <a:off x="17830800" y="76200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" name="Rectangle 1088"/>
          <p:cNvSpPr>
            <a:spLocks noChangeArrowheads="1"/>
          </p:cNvSpPr>
          <p:nvPr/>
        </p:nvSpPr>
        <p:spPr bwMode="auto">
          <a:xfrm>
            <a:off x="17678400" y="7543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20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30" name="Line 1089"/>
          <p:cNvSpPr>
            <a:spLocks noChangeShapeType="1"/>
          </p:cNvSpPr>
          <p:nvPr/>
        </p:nvSpPr>
        <p:spPr bwMode="auto">
          <a:xfrm flipH="1">
            <a:off x="17830800" y="70866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" name="Rectangle 1090"/>
          <p:cNvSpPr>
            <a:spLocks noChangeArrowheads="1"/>
          </p:cNvSpPr>
          <p:nvPr/>
        </p:nvSpPr>
        <p:spPr bwMode="auto">
          <a:xfrm>
            <a:off x="17678400" y="70104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40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32" name="Line 1091"/>
          <p:cNvSpPr>
            <a:spLocks noChangeShapeType="1"/>
          </p:cNvSpPr>
          <p:nvPr/>
        </p:nvSpPr>
        <p:spPr bwMode="auto">
          <a:xfrm flipH="1">
            <a:off x="17830800" y="64770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" name="Rectangle 1092"/>
          <p:cNvSpPr>
            <a:spLocks noChangeArrowheads="1"/>
          </p:cNvSpPr>
          <p:nvPr/>
        </p:nvSpPr>
        <p:spPr bwMode="auto">
          <a:xfrm>
            <a:off x="17678400" y="6400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60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34" name="Line 1093"/>
          <p:cNvSpPr>
            <a:spLocks noChangeShapeType="1"/>
          </p:cNvSpPr>
          <p:nvPr/>
        </p:nvSpPr>
        <p:spPr bwMode="auto">
          <a:xfrm flipH="1">
            <a:off x="17830800" y="59436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" name="Rectangle 1094"/>
          <p:cNvSpPr>
            <a:spLocks noChangeArrowheads="1"/>
          </p:cNvSpPr>
          <p:nvPr/>
        </p:nvSpPr>
        <p:spPr bwMode="auto">
          <a:xfrm>
            <a:off x="17678400" y="58674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80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36" name="Rectangle 1096"/>
          <p:cNvSpPr>
            <a:spLocks noChangeArrowheads="1"/>
          </p:cNvSpPr>
          <p:nvPr/>
        </p:nvSpPr>
        <p:spPr bwMode="auto">
          <a:xfrm>
            <a:off x="17602200" y="54102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100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37" name="Rectangle 1100"/>
          <p:cNvSpPr>
            <a:spLocks noChangeArrowheads="1"/>
          </p:cNvSpPr>
          <p:nvPr/>
        </p:nvSpPr>
        <p:spPr bwMode="auto">
          <a:xfrm>
            <a:off x="20870863" y="5334000"/>
            <a:ext cx="15859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Normal %chg. CBF&gt;50%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38" name="Rectangle 1101"/>
          <p:cNvSpPr>
            <a:spLocks noChangeArrowheads="1"/>
          </p:cNvSpPr>
          <p:nvPr/>
        </p:nvSpPr>
        <p:spPr bwMode="auto">
          <a:xfrm>
            <a:off x="20870863" y="5591175"/>
            <a:ext cx="127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Abnormal Diagnosis</a:t>
            </a:r>
          </a:p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%chg. CBF</a:t>
            </a:r>
            <a:r>
              <a:rPr lang="en-US" sz="1000" b="0">
                <a:solidFill>
                  <a:srgbClr val="000000"/>
                </a:solidFill>
                <a:cs typeface="Arial" charset="0"/>
              </a:rPr>
              <a:t>≤ </a:t>
            </a:r>
            <a:r>
              <a:rPr lang="en-US" sz="1000" b="0">
                <a:solidFill>
                  <a:srgbClr val="000000"/>
                </a:solidFill>
                <a:ea typeface="Arial" charset="0"/>
                <a:cs typeface="Arial" charset="0"/>
              </a:rPr>
              <a:t>50%</a:t>
            </a:r>
            <a:endParaRPr lang="en-US" sz="18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339" name="Rectangle 1102"/>
          <p:cNvSpPr>
            <a:spLocks noChangeArrowheads="1"/>
          </p:cNvSpPr>
          <p:nvPr/>
        </p:nvSpPr>
        <p:spPr bwMode="auto">
          <a:xfrm>
            <a:off x="20497800" y="5638800"/>
            <a:ext cx="266700" cy="12858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40" name="Rectangle 1103"/>
          <p:cNvSpPr>
            <a:spLocks noChangeArrowheads="1"/>
          </p:cNvSpPr>
          <p:nvPr/>
        </p:nvSpPr>
        <p:spPr bwMode="auto">
          <a:xfrm>
            <a:off x="20497800" y="5334000"/>
            <a:ext cx="266700" cy="13017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41" name="Text Box 1104"/>
          <p:cNvSpPr txBox="1">
            <a:spLocks noChangeArrowheads="1"/>
          </p:cNvSpPr>
          <p:nvPr/>
        </p:nvSpPr>
        <p:spPr bwMode="auto">
          <a:xfrm flipH="1" flipV="1">
            <a:off x="17297400" y="6248400"/>
            <a:ext cx="336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SF-36 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42" name="Freeform 1156"/>
          <p:cNvSpPr>
            <a:spLocks/>
          </p:cNvSpPr>
          <p:nvPr/>
        </p:nvSpPr>
        <p:spPr bwMode="auto">
          <a:xfrm>
            <a:off x="19507200" y="7162800"/>
            <a:ext cx="533400" cy="94138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3" name="Freeform 1157"/>
          <p:cNvSpPr>
            <a:spLocks/>
          </p:cNvSpPr>
          <p:nvPr/>
        </p:nvSpPr>
        <p:spPr bwMode="auto">
          <a:xfrm>
            <a:off x="19659600" y="70104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" name="Line 1158"/>
          <p:cNvSpPr>
            <a:spLocks noChangeShapeType="1"/>
          </p:cNvSpPr>
          <p:nvPr/>
        </p:nvSpPr>
        <p:spPr bwMode="auto">
          <a:xfrm>
            <a:off x="20269200" y="68580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" name="Rectangle 1159"/>
          <p:cNvSpPr>
            <a:spLocks noChangeArrowheads="1"/>
          </p:cNvSpPr>
          <p:nvPr/>
        </p:nvSpPr>
        <p:spPr bwMode="auto">
          <a:xfrm>
            <a:off x="20040600" y="6934200"/>
            <a:ext cx="533400" cy="1143000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6" name="Freeform 1161"/>
          <p:cNvSpPr>
            <a:spLocks/>
          </p:cNvSpPr>
          <p:nvPr/>
        </p:nvSpPr>
        <p:spPr bwMode="auto">
          <a:xfrm>
            <a:off x="20116800" y="6858000"/>
            <a:ext cx="304800" cy="77788"/>
          </a:xfrm>
          <a:custGeom>
            <a:avLst/>
            <a:gdLst>
              <a:gd name="T0" fmla="*/ 0 w 264"/>
              <a:gd name="T1" fmla="*/ 0 h 77788"/>
              <a:gd name="T2" fmla="*/ 264 w 264"/>
              <a:gd name="T3" fmla="*/ 0 h 77788"/>
              <a:gd name="T4" fmla="*/ 0 w 264"/>
              <a:gd name="T5" fmla="*/ 0 h 77788"/>
              <a:gd name="T6" fmla="*/ 0 60000 65536"/>
              <a:gd name="T7" fmla="*/ 0 60000 65536"/>
              <a:gd name="T8" fmla="*/ 0 60000 65536"/>
              <a:gd name="T9" fmla="*/ 0 w 264"/>
              <a:gd name="T10" fmla="*/ 0 h 77788"/>
              <a:gd name="T11" fmla="*/ 264 w 264"/>
              <a:gd name="T12" fmla="*/ 77788 h 777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7788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" name="Line 1162"/>
          <p:cNvSpPr>
            <a:spLocks noChangeShapeType="1"/>
          </p:cNvSpPr>
          <p:nvPr/>
        </p:nvSpPr>
        <p:spPr bwMode="auto">
          <a:xfrm>
            <a:off x="19812000" y="7010400"/>
            <a:ext cx="1588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" name="Freeform 1219"/>
          <p:cNvSpPr>
            <a:spLocks/>
          </p:cNvSpPr>
          <p:nvPr/>
        </p:nvSpPr>
        <p:spPr bwMode="auto">
          <a:xfrm>
            <a:off x="21031200" y="6629400"/>
            <a:ext cx="533400" cy="143033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" name="Freeform 1220"/>
          <p:cNvSpPr>
            <a:spLocks/>
          </p:cNvSpPr>
          <p:nvPr/>
        </p:nvSpPr>
        <p:spPr bwMode="auto">
          <a:xfrm>
            <a:off x="21183600" y="64770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0" name="Line 1221"/>
          <p:cNvSpPr>
            <a:spLocks noChangeShapeType="1"/>
          </p:cNvSpPr>
          <p:nvPr/>
        </p:nvSpPr>
        <p:spPr bwMode="auto">
          <a:xfrm>
            <a:off x="21336000" y="64770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1" name="Rectangle 1222"/>
          <p:cNvSpPr>
            <a:spLocks noChangeArrowheads="1"/>
          </p:cNvSpPr>
          <p:nvPr/>
        </p:nvSpPr>
        <p:spPr bwMode="auto">
          <a:xfrm>
            <a:off x="21564600" y="6553200"/>
            <a:ext cx="533400" cy="149542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" name="Freeform 1224"/>
          <p:cNvSpPr>
            <a:spLocks/>
          </p:cNvSpPr>
          <p:nvPr/>
        </p:nvSpPr>
        <p:spPr bwMode="auto">
          <a:xfrm>
            <a:off x="21717000" y="6477000"/>
            <a:ext cx="304800" cy="990600"/>
          </a:xfrm>
          <a:custGeom>
            <a:avLst/>
            <a:gdLst>
              <a:gd name="T0" fmla="*/ 0 w 264"/>
              <a:gd name="T1" fmla="*/ 0 h 990600"/>
              <a:gd name="T2" fmla="*/ 264 w 264"/>
              <a:gd name="T3" fmla="*/ 0 h 990600"/>
              <a:gd name="T4" fmla="*/ 0 w 264"/>
              <a:gd name="T5" fmla="*/ 0 h 990600"/>
              <a:gd name="T6" fmla="*/ 0 60000 65536"/>
              <a:gd name="T7" fmla="*/ 0 60000 65536"/>
              <a:gd name="T8" fmla="*/ 0 60000 65536"/>
              <a:gd name="T9" fmla="*/ 0 w 264"/>
              <a:gd name="T10" fmla="*/ 0 h 990600"/>
              <a:gd name="T11" fmla="*/ 264 w 264"/>
              <a:gd name="T12" fmla="*/ 990600 h 990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9906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" name="Line 1225"/>
          <p:cNvSpPr>
            <a:spLocks noChangeShapeType="1"/>
          </p:cNvSpPr>
          <p:nvPr/>
        </p:nvSpPr>
        <p:spPr bwMode="auto">
          <a:xfrm>
            <a:off x="21869400" y="64770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4" name="Text Box 1238"/>
          <p:cNvSpPr txBox="1">
            <a:spLocks noChangeArrowheads="1"/>
          </p:cNvSpPr>
          <p:nvPr/>
        </p:nvSpPr>
        <p:spPr bwMode="auto">
          <a:xfrm>
            <a:off x="20955000" y="8153400"/>
            <a:ext cx="1425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Emotional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55" name="Line 1240"/>
          <p:cNvSpPr>
            <a:spLocks noChangeShapeType="1"/>
          </p:cNvSpPr>
          <p:nvPr/>
        </p:nvSpPr>
        <p:spPr bwMode="auto">
          <a:xfrm flipV="1">
            <a:off x="19583400" y="6400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" name="Line 1241"/>
          <p:cNvSpPr>
            <a:spLocks noChangeShapeType="1"/>
          </p:cNvSpPr>
          <p:nvPr/>
        </p:nvSpPr>
        <p:spPr bwMode="auto">
          <a:xfrm>
            <a:off x="19583400" y="64008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" name="Text Box 1243"/>
          <p:cNvSpPr txBox="1">
            <a:spLocks noChangeArrowheads="1"/>
          </p:cNvSpPr>
          <p:nvPr/>
        </p:nvSpPr>
        <p:spPr bwMode="auto">
          <a:xfrm>
            <a:off x="19659600" y="6172200"/>
            <a:ext cx="925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p=0.042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58" name="Line 1244"/>
          <p:cNvSpPr>
            <a:spLocks noChangeShapeType="1"/>
          </p:cNvSpPr>
          <p:nvPr/>
        </p:nvSpPr>
        <p:spPr bwMode="auto">
          <a:xfrm flipV="1">
            <a:off x="18135600" y="6172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" name="Line 1245"/>
          <p:cNvSpPr>
            <a:spLocks noChangeShapeType="1"/>
          </p:cNvSpPr>
          <p:nvPr/>
        </p:nvSpPr>
        <p:spPr bwMode="auto">
          <a:xfrm>
            <a:off x="18135600" y="61722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0" name="Line 1249"/>
          <p:cNvSpPr>
            <a:spLocks noChangeShapeType="1"/>
          </p:cNvSpPr>
          <p:nvPr/>
        </p:nvSpPr>
        <p:spPr bwMode="auto">
          <a:xfrm flipV="1">
            <a:off x="21107400" y="61722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" name="Line 1250"/>
          <p:cNvSpPr>
            <a:spLocks noChangeShapeType="1"/>
          </p:cNvSpPr>
          <p:nvPr/>
        </p:nvSpPr>
        <p:spPr bwMode="auto">
          <a:xfrm>
            <a:off x="21107400" y="61722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2" name="Line 1251"/>
          <p:cNvSpPr>
            <a:spLocks noChangeShapeType="1"/>
          </p:cNvSpPr>
          <p:nvPr/>
        </p:nvSpPr>
        <p:spPr bwMode="auto">
          <a:xfrm>
            <a:off x="21945600" y="61722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" name="Text Box 1252"/>
          <p:cNvSpPr txBox="1">
            <a:spLocks noChangeArrowheads="1"/>
          </p:cNvSpPr>
          <p:nvPr/>
        </p:nvSpPr>
        <p:spPr bwMode="auto">
          <a:xfrm>
            <a:off x="18288000" y="59436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p=0.05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64" name="Text Box 1253"/>
          <p:cNvSpPr txBox="1">
            <a:spLocks noChangeArrowheads="1"/>
          </p:cNvSpPr>
          <p:nvPr/>
        </p:nvSpPr>
        <p:spPr bwMode="auto">
          <a:xfrm>
            <a:off x="21183600" y="5943600"/>
            <a:ext cx="642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p=0.033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65" name="Line 1254"/>
          <p:cNvSpPr>
            <a:spLocks noChangeShapeType="1"/>
          </p:cNvSpPr>
          <p:nvPr/>
        </p:nvSpPr>
        <p:spPr bwMode="auto">
          <a:xfrm>
            <a:off x="19431000" y="8077200"/>
            <a:ext cx="762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6" name="Line 1256"/>
          <p:cNvSpPr>
            <a:spLocks noChangeShapeType="1"/>
          </p:cNvSpPr>
          <p:nvPr/>
        </p:nvSpPr>
        <p:spPr bwMode="auto">
          <a:xfrm flipH="1">
            <a:off x="17830800" y="54864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7" name="Line 1377"/>
          <p:cNvSpPr>
            <a:spLocks noChangeShapeType="1"/>
          </p:cNvSpPr>
          <p:nvPr/>
        </p:nvSpPr>
        <p:spPr bwMode="auto">
          <a:xfrm flipV="1">
            <a:off x="19050000" y="6172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" name="Line 1378"/>
          <p:cNvSpPr>
            <a:spLocks noChangeShapeType="1"/>
          </p:cNvSpPr>
          <p:nvPr/>
        </p:nvSpPr>
        <p:spPr bwMode="auto">
          <a:xfrm flipV="1">
            <a:off x="20421600" y="6400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" name="Rectangle 1013"/>
          <p:cNvSpPr>
            <a:spLocks noChangeArrowheads="1"/>
          </p:cNvSpPr>
          <p:nvPr/>
        </p:nvSpPr>
        <p:spPr bwMode="auto">
          <a:xfrm>
            <a:off x="18135600" y="8382000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Mental</a:t>
            </a:r>
            <a:r>
              <a:rPr lang="en-US" sz="1000" b="0">
                <a:solidFill>
                  <a:srgbClr val="000000"/>
                </a:solidFill>
              </a:rPr>
              <a:t> </a:t>
            </a:r>
            <a:r>
              <a:rPr lang="en-US" sz="1000">
                <a:solidFill>
                  <a:srgbClr val="000000"/>
                </a:solidFill>
              </a:rPr>
              <a:t>Competency</a:t>
            </a:r>
            <a:r>
              <a:rPr lang="en-US" sz="1000" b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70" name="Rectangle 1014"/>
          <p:cNvSpPr>
            <a:spLocks noChangeArrowheads="1"/>
          </p:cNvSpPr>
          <p:nvPr/>
        </p:nvSpPr>
        <p:spPr bwMode="auto">
          <a:xfrm>
            <a:off x="19964400" y="8382000"/>
            <a:ext cx="830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Vitality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71" name="Freeform 1073"/>
          <p:cNvSpPr>
            <a:spLocks/>
          </p:cNvSpPr>
          <p:nvPr/>
        </p:nvSpPr>
        <p:spPr bwMode="auto">
          <a:xfrm>
            <a:off x="18211800" y="7010400"/>
            <a:ext cx="533400" cy="1203325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2" name="Freeform 1074"/>
          <p:cNvSpPr>
            <a:spLocks/>
          </p:cNvSpPr>
          <p:nvPr/>
        </p:nvSpPr>
        <p:spPr bwMode="auto">
          <a:xfrm>
            <a:off x="18288000" y="6858000"/>
            <a:ext cx="304800" cy="74613"/>
          </a:xfrm>
          <a:custGeom>
            <a:avLst/>
            <a:gdLst>
              <a:gd name="T0" fmla="*/ 0 w 264"/>
              <a:gd name="T1" fmla="*/ 0 h 74613"/>
              <a:gd name="T2" fmla="*/ 264 w 264"/>
              <a:gd name="T3" fmla="*/ 0 h 74613"/>
              <a:gd name="T4" fmla="*/ 0 w 264"/>
              <a:gd name="T5" fmla="*/ 0 h 74613"/>
              <a:gd name="T6" fmla="*/ 0 60000 65536"/>
              <a:gd name="T7" fmla="*/ 0 60000 65536"/>
              <a:gd name="T8" fmla="*/ 0 60000 65536"/>
              <a:gd name="T9" fmla="*/ 0 w 264"/>
              <a:gd name="T10" fmla="*/ 0 h 74613"/>
              <a:gd name="T11" fmla="*/ 264 w 264"/>
              <a:gd name="T12" fmla="*/ 74613 h 74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4613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3" name="Line 1075"/>
          <p:cNvSpPr>
            <a:spLocks noChangeShapeType="1"/>
          </p:cNvSpPr>
          <p:nvPr/>
        </p:nvSpPr>
        <p:spPr bwMode="auto">
          <a:xfrm flipH="1">
            <a:off x="18440400" y="68580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4" name="Group 1076"/>
          <p:cNvGrpSpPr>
            <a:grpSpLocks/>
          </p:cNvGrpSpPr>
          <p:nvPr/>
        </p:nvGrpSpPr>
        <p:grpSpPr bwMode="auto">
          <a:xfrm>
            <a:off x="18745200" y="6781800"/>
            <a:ext cx="533400" cy="1463675"/>
            <a:chOff x="1488" y="2304"/>
            <a:chExt cx="480" cy="1450"/>
          </a:xfrm>
        </p:grpSpPr>
        <p:sp>
          <p:nvSpPr>
            <p:cNvPr id="375" name="Freeform 1077"/>
            <p:cNvSpPr>
              <a:spLocks/>
            </p:cNvSpPr>
            <p:nvPr/>
          </p:nvSpPr>
          <p:spPr bwMode="auto">
            <a:xfrm>
              <a:off x="1488" y="2400"/>
              <a:ext cx="480" cy="1354"/>
            </a:xfrm>
            <a:custGeom>
              <a:avLst/>
              <a:gdLst>
                <a:gd name="T0" fmla="*/ 0 w 527"/>
                <a:gd name="T1" fmla="*/ 143 h 143"/>
                <a:gd name="T2" fmla="*/ 0 w 527"/>
                <a:gd name="T3" fmla="*/ 143 h 143"/>
                <a:gd name="T4" fmla="*/ 0 w 527"/>
                <a:gd name="T5" fmla="*/ 0 h 143"/>
                <a:gd name="T6" fmla="*/ 527 w 527"/>
                <a:gd name="T7" fmla="*/ 0 h 143"/>
                <a:gd name="T8" fmla="*/ 527 w 527"/>
                <a:gd name="T9" fmla="*/ 143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7"/>
                <a:gd name="T16" fmla="*/ 0 h 143"/>
                <a:gd name="T17" fmla="*/ 527 w 527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7" h="143">
                  <a:moveTo>
                    <a:pt x="0" y="143"/>
                  </a:moveTo>
                  <a:lnTo>
                    <a:pt x="0" y="143"/>
                  </a:lnTo>
                  <a:lnTo>
                    <a:pt x="0" y="0"/>
                  </a:lnTo>
                  <a:lnTo>
                    <a:pt x="527" y="0"/>
                  </a:lnTo>
                  <a:lnTo>
                    <a:pt x="527" y="143"/>
                  </a:lnTo>
                </a:path>
              </a:pathLst>
            </a:custGeom>
            <a:gradFill rotWithShape="1">
              <a:gsLst>
                <a:gs pos="0">
                  <a:srgbClr val="666699"/>
                </a:gs>
                <a:gs pos="100000">
                  <a:srgbClr val="2F2F47"/>
                </a:gs>
              </a:gsLst>
              <a:lin ang="5400000" scaled="1"/>
            </a:gradFill>
            <a:ln w="270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1078"/>
            <p:cNvSpPr>
              <a:spLocks/>
            </p:cNvSpPr>
            <p:nvPr/>
          </p:nvSpPr>
          <p:spPr bwMode="auto">
            <a:xfrm>
              <a:off x="1632" y="2304"/>
              <a:ext cx="192" cy="49"/>
            </a:xfrm>
            <a:custGeom>
              <a:avLst/>
              <a:gdLst>
                <a:gd name="T0" fmla="*/ 0 w 264"/>
                <a:gd name="T1" fmla="*/ 0 h 49"/>
                <a:gd name="T2" fmla="*/ 264 w 264"/>
                <a:gd name="T3" fmla="*/ 0 h 49"/>
                <a:gd name="T4" fmla="*/ 0 w 264"/>
                <a:gd name="T5" fmla="*/ 0 h 49"/>
                <a:gd name="T6" fmla="*/ 0 60000 65536"/>
                <a:gd name="T7" fmla="*/ 0 60000 65536"/>
                <a:gd name="T8" fmla="*/ 0 60000 65536"/>
                <a:gd name="T9" fmla="*/ 0 w 264"/>
                <a:gd name="T10" fmla="*/ 0 h 49"/>
                <a:gd name="T11" fmla="*/ 264 w 264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49">
                  <a:moveTo>
                    <a:pt x="0" y="0"/>
                  </a:moveTo>
                  <a:lnTo>
                    <a:pt x="26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Line 1079"/>
            <p:cNvSpPr>
              <a:spLocks noChangeShapeType="1"/>
            </p:cNvSpPr>
            <p:nvPr/>
          </p:nvSpPr>
          <p:spPr bwMode="auto">
            <a:xfrm flipH="1">
              <a:off x="1728" y="2304"/>
              <a:ext cx="1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" name="Line 1080"/>
          <p:cNvSpPr>
            <a:spLocks noChangeShapeType="1"/>
          </p:cNvSpPr>
          <p:nvPr/>
        </p:nvSpPr>
        <p:spPr bwMode="auto">
          <a:xfrm flipV="1">
            <a:off x="18059400" y="8229600"/>
            <a:ext cx="426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" name="Line 1084"/>
          <p:cNvSpPr>
            <a:spLocks noChangeShapeType="1"/>
          </p:cNvSpPr>
          <p:nvPr/>
        </p:nvSpPr>
        <p:spPr bwMode="auto">
          <a:xfrm flipV="1">
            <a:off x="18059400" y="5638800"/>
            <a:ext cx="0" cy="2590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0" name="Rectangle 1086"/>
          <p:cNvSpPr>
            <a:spLocks noChangeArrowheads="1"/>
          </p:cNvSpPr>
          <p:nvPr/>
        </p:nvSpPr>
        <p:spPr bwMode="auto">
          <a:xfrm>
            <a:off x="17907000" y="81534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81" name="Line 1087"/>
          <p:cNvSpPr>
            <a:spLocks noChangeShapeType="1"/>
          </p:cNvSpPr>
          <p:nvPr/>
        </p:nvSpPr>
        <p:spPr bwMode="auto">
          <a:xfrm flipH="1">
            <a:off x="17983200" y="77724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2" name="Rectangle 1088"/>
          <p:cNvSpPr>
            <a:spLocks noChangeArrowheads="1"/>
          </p:cNvSpPr>
          <p:nvPr/>
        </p:nvSpPr>
        <p:spPr bwMode="auto">
          <a:xfrm>
            <a:off x="17830800" y="76962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20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83" name="Line 1089"/>
          <p:cNvSpPr>
            <a:spLocks noChangeShapeType="1"/>
          </p:cNvSpPr>
          <p:nvPr/>
        </p:nvSpPr>
        <p:spPr bwMode="auto">
          <a:xfrm flipH="1">
            <a:off x="17983200" y="72390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4" name="Rectangle 1090"/>
          <p:cNvSpPr>
            <a:spLocks noChangeArrowheads="1"/>
          </p:cNvSpPr>
          <p:nvPr/>
        </p:nvSpPr>
        <p:spPr bwMode="auto">
          <a:xfrm>
            <a:off x="17830800" y="7162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40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85" name="Line 1091"/>
          <p:cNvSpPr>
            <a:spLocks noChangeShapeType="1"/>
          </p:cNvSpPr>
          <p:nvPr/>
        </p:nvSpPr>
        <p:spPr bwMode="auto">
          <a:xfrm flipH="1">
            <a:off x="17983200" y="66294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6" name="Rectangle 1092"/>
          <p:cNvSpPr>
            <a:spLocks noChangeArrowheads="1"/>
          </p:cNvSpPr>
          <p:nvPr/>
        </p:nvSpPr>
        <p:spPr bwMode="auto">
          <a:xfrm>
            <a:off x="17830800" y="65532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60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87" name="Line 1093"/>
          <p:cNvSpPr>
            <a:spLocks noChangeShapeType="1"/>
          </p:cNvSpPr>
          <p:nvPr/>
        </p:nvSpPr>
        <p:spPr bwMode="auto">
          <a:xfrm flipH="1">
            <a:off x="17983200" y="60960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" name="Rectangle 1094"/>
          <p:cNvSpPr>
            <a:spLocks noChangeArrowheads="1"/>
          </p:cNvSpPr>
          <p:nvPr/>
        </p:nvSpPr>
        <p:spPr bwMode="auto">
          <a:xfrm>
            <a:off x="17830800" y="6019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80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89" name="Rectangle 1096"/>
          <p:cNvSpPr>
            <a:spLocks noChangeArrowheads="1"/>
          </p:cNvSpPr>
          <p:nvPr/>
        </p:nvSpPr>
        <p:spPr bwMode="auto">
          <a:xfrm>
            <a:off x="17754600" y="55626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100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90" name="Rectangle 1100"/>
          <p:cNvSpPr>
            <a:spLocks noChangeArrowheads="1"/>
          </p:cNvSpPr>
          <p:nvPr/>
        </p:nvSpPr>
        <p:spPr bwMode="auto">
          <a:xfrm>
            <a:off x="21023263" y="5486400"/>
            <a:ext cx="15859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Normal %chg. CBF&gt;50%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91" name="Rectangle 1101"/>
          <p:cNvSpPr>
            <a:spLocks noChangeArrowheads="1"/>
          </p:cNvSpPr>
          <p:nvPr/>
        </p:nvSpPr>
        <p:spPr bwMode="auto">
          <a:xfrm>
            <a:off x="21023263" y="5743575"/>
            <a:ext cx="127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Abnormal Diagnosis</a:t>
            </a:r>
          </a:p>
          <a:p>
            <a:pPr algn="l">
              <a:spcBef>
                <a:spcPct val="0"/>
              </a:spcBef>
            </a:pPr>
            <a:r>
              <a:rPr lang="en-US" sz="1000" b="0">
                <a:solidFill>
                  <a:srgbClr val="000000"/>
                </a:solidFill>
              </a:rPr>
              <a:t>%chg. CBF</a:t>
            </a:r>
            <a:r>
              <a:rPr lang="en-US" sz="1000" b="0">
                <a:solidFill>
                  <a:srgbClr val="000000"/>
                </a:solidFill>
                <a:cs typeface="Arial" charset="0"/>
              </a:rPr>
              <a:t>≤ </a:t>
            </a:r>
            <a:r>
              <a:rPr lang="en-US" sz="1000" b="0">
                <a:solidFill>
                  <a:srgbClr val="000000"/>
                </a:solidFill>
                <a:ea typeface="Arial" charset="0"/>
                <a:cs typeface="Arial" charset="0"/>
              </a:rPr>
              <a:t>50%</a:t>
            </a:r>
            <a:endParaRPr lang="en-US" sz="18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392" name="Rectangle 1102"/>
          <p:cNvSpPr>
            <a:spLocks noChangeArrowheads="1"/>
          </p:cNvSpPr>
          <p:nvPr/>
        </p:nvSpPr>
        <p:spPr bwMode="auto">
          <a:xfrm>
            <a:off x="20650200" y="5791200"/>
            <a:ext cx="266700" cy="12858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93" name="Rectangle 1103"/>
          <p:cNvSpPr>
            <a:spLocks noChangeArrowheads="1"/>
          </p:cNvSpPr>
          <p:nvPr/>
        </p:nvSpPr>
        <p:spPr bwMode="auto">
          <a:xfrm>
            <a:off x="20650200" y="5486400"/>
            <a:ext cx="266700" cy="13017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94" name="Text Box 1104"/>
          <p:cNvSpPr txBox="1">
            <a:spLocks noChangeArrowheads="1"/>
          </p:cNvSpPr>
          <p:nvPr/>
        </p:nvSpPr>
        <p:spPr bwMode="auto">
          <a:xfrm flipH="1" flipV="1">
            <a:off x="17449800" y="6400800"/>
            <a:ext cx="336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SF-36 Score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95" name="Freeform 1156"/>
          <p:cNvSpPr>
            <a:spLocks/>
          </p:cNvSpPr>
          <p:nvPr/>
        </p:nvSpPr>
        <p:spPr bwMode="auto">
          <a:xfrm>
            <a:off x="19659600" y="7315200"/>
            <a:ext cx="533400" cy="94138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6" name="Freeform 1157"/>
          <p:cNvSpPr>
            <a:spLocks/>
          </p:cNvSpPr>
          <p:nvPr/>
        </p:nvSpPr>
        <p:spPr bwMode="auto">
          <a:xfrm>
            <a:off x="19812000" y="71628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7" name="Line 1158"/>
          <p:cNvSpPr>
            <a:spLocks noChangeShapeType="1"/>
          </p:cNvSpPr>
          <p:nvPr/>
        </p:nvSpPr>
        <p:spPr bwMode="auto">
          <a:xfrm>
            <a:off x="20421600" y="70104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8" name="Rectangle 1159"/>
          <p:cNvSpPr>
            <a:spLocks noChangeArrowheads="1"/>
          </p:cNvSpPr>
          <p:nvPr/>
        </p:nvSpPr>
        <p:spPr bwMode="auto">
          <a:xfrm>
            <a:off x="20193000" y="7086600"/>
            <a:ext cx="533400" cy="1143000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" name="Freeform 1161"/>
          <p:cNvSpPr>
            <a:spLocks/>
          </p:cNvSpPr>
          <p:nvPr/>
        </p:nvSpPr>
        <p:spPr bwMode="auto">
          <a:xfrm>
            <a:off x="20269200" y="7010400"/>
            <a:ext cx="304800" cy="77788"/>
          </a:xfrm>
          <a:custGeom>
            <a:avLst/>
            <a:gdLst>
              <a:gd name="T0" fmla="*/ 0 w 264"/>
              <a:gd name="T1" fmla="*/ 0 h 77788"/>
              <a:gd name="T2" fmla="*/ 264 w 264"/>
              <a:gd name="T3" fmla="*/ 0 h 77788"/>
              <a:gd name="T4" fmla="*/ 0 w 264"/>
              <a:gd name="T5" fmla="*/ 0 h 77788"/>
              <a:gd name="T6" fmla="*/ 0 60000 65536"/>
              <a:gd name="T7" fmla="*/ 0 60000 65536"/>
              <a:gd name="T8" fmla="*/ 0 60000 65536"/>
              <a:gd name="T9" fmla="*/ 0 w 264"/>
              <a:gd name="T10" fmla="*/ 0 h 77788"/>
              <a:gd name="T11" fmla="*/ 264 w 264"/>
              <a:gd name="T12" fmla="*/ 77788 h 777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7788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" name="Line 1162"/>
          <p:cNvSpPr>
            <a:spLocks noChangeShapeType="1"/>
          </p:cNvSpPr>
          <p:nvPr/>
        </p:nvSpPr>
        <p:spPr bwMode="auto">
          <a:xfrm>
            <a:off x="19964400" y="7162800"/>
            <a:ext cx="1588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" name="Freeform 1219"/>
          <p:cNvSpPr>
            <a:spLocks/>
          </p:cNvSpPr>
          <p:nvPr/>
        </p:nvSpPr>
        <p:spPr bwMode="auto">
          <a:xfrm>
            <a:off x="21183600" y="6781800"/>
            <a:ext cx="533400" cy="1430338"/>
          </a:xfrm>
          <a:custGeom>
            <a:avLst/>
            <a:gdLst>
              <a:gd name="T0" fmla="*/ 0 w 527"/>
              <a:gd name="T1" fmla="*/ 1168 h 1168"/>
              <a:gd name="T2" fmla="*/ 0 w 527"/>
              <a:gd name="T3" fmla="*/ 1168 h 1168"/>
              <a:gd name="T4" fmla="*/ 0 w 527"/>
              <a:gd name="T5" fmla="*/ 0 h 1168"/>
              <a:gd name="T6" fmla="*/ 527 w 527"/>
              <a:gd name="T7" fmla="*/ 0 h 1168"/>
              <a:gd name="T8" fmla="*/ 527 w 527"/>
              <a:gd name="T9" fmla="*/ 1168 h 1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"/>
              <a:gd name="T16" fmla="*/ 0 h 1168"/>
              <a:gd name="T17" fmla="*/ 527 w 527"/>
              <a:gd name="T18" fmla="*/ 1168 h 1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" h="1168">
                <a:moveTo>
                  <a:pt x="0" y="1168"/>
                </a:moveTo>
                <a:lnTo>
                  <a:pt x="0" y="1168"/>
                </a:lnTo>
                <a:lnTo>
                  <a:pt x="0" y="0"/>
                </a:lnTo>
                <a:lnTo>
                  <a:pt x="527" y="0"/>
                </a:lnTo>
                <a:lnTo>
                  <a:pt x="527" y="1168"/>
                </a:lnTo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475E76"/>
              </a:gs>
            </a:gsLst>
            <a:lin ang="5400000" scaled="1"/>
          </a:gradFill>
          <a:ln w="270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" name="Freeform 1220"/>
          <p:cNvSpPr>
            <a:spLocks/>
          </p:cNvSpPr>
          <p:nvPr/>
        </p:nvSpPr>
        <p:spPr bwMode="auto">
          <a:xfrm>
            <a:off x="21336000" y="6629400"/>
            <a:ext cx="304800" cy="76200"/>
          </a:xfrm>
          <a:custGeom>
            <a:avLst/>
            <a:gdLst>
              <a:gd name="T0" fmla="*/ 0 w 264"/>
              <a:gd name="T1" fmla="*/ 0 h 76200"/>
              <a:gd name="T2" fmla="*/ 264 w 264"/>
              <a:gd name="T3" fmla="*/ 0 h 76200"/>
              <a:gd name="T4" fmla="*/ 0 w 264"/>
              <a:gd name="T5" fmla="*/ 0 h 76200"/>
              <a:gd name="T6" fmla="*/ 0 60000 65536"/>
              <a:gd name="T7" fmla="*/ 0 60000 65536"/>
              <a:gd name="T8" fmla="*/ 0 60000 65536"/>
              <a:gd name="T9" fmla="*/ 0 w 264"/>
              <a:gd name="T10" fmla="*/ 0 h 76200"/>
              <a:gd name="T11" fmla="*/ 264 w 264"/>
              <a:gd name="T12" fmla="*/ 76200 h 7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762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" name="Line 1221"/>
          <p:cNvSpPr>
            <a:spLocks noChangeShapeType="1"/>
          </p:cNvSpPr>
          <p:nvPr/>
        </p:nvSpPr>
        <p:spPr bwMode="auto">
          <a:xfrm>
            <a:off x="21488400" y="66294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4" name="Rectangle 1222"/>
          <p:cNvSpPr>
            <a:spLocks noChangeArrowheads="1"/>
          </p:cNvSpPr>
          <p:nvPr/>
        </p:nvSpPr>
        <p:spPr bwMode="auto">
          <a:xfrm>
            <a:off x="21717000" y="6705600"/>
            <a:ext cx="533400" cy="1495425"/>
          </a:xfrm>
          <a:prstGeom prst="rect">
            <a:avLst/>
          </a:prstGeom>
          <a:gradFill rotWithShape="1">
            <a:gsLst>
              <a:gs pos="0">
                <a:srgbClr val="666699"/>
              </a:gs>
              <a:gs pos="100000">
                <a:srgbClr val="2F2F47"/>
              </a:gs>
            </a:gsLst>
            <a:lin ang="540000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5" name="Freeform 1224"/>
          <p:cNvSpPr>
            <a:spLocks/>
          </p:cNvSpPr>
          <p:nvPr/>
        </p:nvSpPr>
        <p:spPr bwMode="auto">
          <a:xfrm>
            <a:off x="21869400" y="6629400"/>
            <a:ext cx="304800" cy="990600"/>
          </a:xfrm>
          <a:custGeom>
            <a:avLst/>
            <a:gdLst>
              <a:gd name="T0" fmla="*/ 0 w 264"/>
              <a:gd name="T1" fmla="*/ 0 h 990600"/>
              <a:gd name="T2" fmla="*/ 264 w 264"/>
              <a:gd name="T3" fmla="*/ 0 h 990600"/>
              <a:gd name="T4" fmla="*/ 0 w 264"/>
              <a:gd name="T5" fmla="*/ 0 h 990600"/>
              <a:gd name="T6" fmla="*/ 0 60000 65536"/>
              <a:gd name="T7" fmla="*/ 0 60000 65536"/>
              <a:gd name="T8" fmla="*/ 0 60000 65536"/>
              <a:gd name="T9" fmla="*/ 0 w 264"/>
              <a:gd name="T10" fmla="*/ 0 h 990600"/>
              <a:gd name="T11" fmla="*/ 264 w 264"/>
              <a:gd name="T12" fmla="*/ 990600 h 990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990600">
                <a:moveTo>
                  <a:pt x="0" y="0"/>
                </a:moveTo>
                <a:lnTo>
                  <a:pt x="26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6" name="Line 1225"/>
          <p:cNvSpPr>
            <a:spLocks noChangeShapeType="1"/>
          </p:cNvSpPr>
          <p:nvPr/>
        </p:nvSpPr>
        <p:spPr bwMode="auto">
          <a:xfrm>
            <a:off x="22021800" y="6629400"/>
            <a:ext cx="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" name="Text Box 1238"/>
          <p:cNvSpPr txBox="1">
            <a:spLocks noChangeArrowheads="1"/>
          </p:cNvSpPr>
          <p:nvPr/>
        </p:nvSpPr>
        <p:spPr bwMode="auto">
          <a:xfrm>
            <a:off x="21107400" y="8305800"/>
            <a:ext cx="1425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</a:rPr>
              <a:t>Emotional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08" name="Line 1240"/>
          <p:cNvSpPr>
            <a:spLocks noChangeShapeType="1"/>
          </p:cNvSpPr>
          <p:nvPr/>
        </p:nvSpPr>
        <p:spPr bwMode="auto">
          <a:xfrm flipV="1">
            <a:off x="19735800" y="6553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" name="Line 1241"/>
          <p:cNvSpPr>
            <a:spLocks noChangeShapeType="1"/>
          </p:cNvSpPr>
          <p:nvPr/>
        </p:nvSpPr>
        <p:spPr bwMode="auto">
          <a:xfrm>
            <a:off x="19735800" y="65532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" name="Text Box 1243"/>
          <p:cNvSpPr txBox="1">
            <a:spLocks noChangeArrowheads="1"/>
          </p:cNvSpPr>
          <p:nvPr/>
        </p:nvSpPr>
        <p:spPr bwMode="auto">
          <a:xfrm>
            <a:off x="19812000" y="6324600"/>
            <a:ext cx="925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p=0.042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11" name="Line 1244"/>
          <p:cNvSpPr>
            <a:spLocks noChangeShapeType="1"/>
          </p:cNvSpPr>
          <p:nvPr/>
        </p:nvSpPr>
        <p:spPr bwMode="auto">
          <a:xfrm flipV="1">
            <a:off x="18288000" y="63246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" name="Line 1245"/>
          <p:cNvSpPr>
            <a:spLocks noChangeShapeType="1"/>
          </p:cNvSpPr>
          <p:nvPr/>
        </p:nvSpPr>
        <p:spPr bwMode="auto">
          <a:xfrm>
            <a:off x="18288000" y="63246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" name="Line 1249"/>
          <p:cNvSpPr>
            <a:spLocks noChangeShapeType="1"/>
          </p:cNvSpPr>
          <p:nvPr/>
        </p:nvSpPr>
        <p:spPr bwMode="auto">
          <a:xfrm flipV="1">
            <a:off x="21259800" y="63246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" name="Line 1250"/>
          <p:cNvSpPr>
            <a:spLocks noChangeShapeType="1"/>
          </p:cNvSpPr>
          <p:nvPr/>
        </p:nvSpPr>
        <p:spPr bwMode="auto">
          <a:xfrm>
            <a:off x="21259800" y="63246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" name="Line 1251"/>
          <p:cNvSpPr>
            <a:spLocks noChangeShapeType="1"/>
          </p:cNvSpPr>
          <p:nvPr/>
        </p:nvSpPr>
        <p:spPr bwMode="auto">
          <a:xfrm>
            <a:off x="22098000" y="63246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" name="Text Box 1252"/>
          <p:cNvSpPr txBox="1">
            <a:spLocks noChangeArrowheads="1"/>
          </p:cNvSpPr>
          <p:nvPr/>
        </p:nvSpPr>
        <p:spPr bwMode="auto">
          <a:xfrm>
            <a:off x="18440400" y="60960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p=0.05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17" name="Text Box 1253"/>
          <p:cNvSpPr txBox="1">
            <a:spLocks noChangeArrowheads="1"/>
          </p:cNvSpPr>
          <p:nvPr/>
        </p:nvSpPr>
        <p:spPr bwMode="auto">
          <a:xfrm>
            <a:off x="21336000" y="6096000"/>
            <a:ext cx="642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0" i="1">
                <a:solidFill>
                  <a:srgbClr val="000000"/>
                </a:solidFill>
              </a:rPr>
              <a:t>p=0.033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18" name="Line 1254"/>
          <p:cNvSpPr>
            <a:spLocks noChangeShapeType="1"/>
          </p:cNvSpPr>
          <p:nvPr/>
        </p:nvSpPr>
        <p:spPr bwMode="auto">
          <a:xfrm>
            <a:off x="19583400" y="8229600"/>
            <a:ext cx="762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" name="Line 1256"/>
          <p:cNvSpPr>
            <a:spLocks noChangeShapeType="1"/>
          </p:cNvSpPr>
          <p:nvPr/>
        </p:nvSpPr>
        <p:spPr bwMode="auto">
          <a:xfrm flipH="1">
            <a:off x="17983200" y="5638800"/>
            <a:ext cx="730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" name="Line 1377"/>
          <p:cNvSpPr>
            <a:spLocks noChangeShapeType="1"/>
          </p:cNvSpPr>
          <p:nvPr/>
        </p:nvSpPr>
        <p:spPr bwMode="auto">
          <a:xfrm flipV="1">
            <a:off x="19202400" y="63246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" name="Line 1378"/>
          <p:cNvSpPr>
            <a:spLocks noChangeShapeType="1"/>
          </p:cNvSpPr>
          <p:nvPr/>
        </p:nvSpPr>
        <p:spPr bwMode="auto">
          <a:xfrm flipV="1">
            <a:off x="20574000" y="6553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2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259261"/>
              </p:ext>
            </p:extLst>
          </p:nvPr>
        </p:nvGraphicFramePr>
        <p:xfrm>
          <a:off x="5990981" y="230893"/>
          <a:ext cx="6172186" cy="2822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49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1" y="87302"/>
            <a:ext cx="5708842" cy="1018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867" y="1075427"/>
            <a:ext cx="611293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OBJECTIVES</a:t>
            </a:r>
            <a:r>
              <a:rPr lang="en-US" sz="1600"/>
              <a:t> The purpose of this study was to test whether an interventional diagnostic procedure (IDP) linked to stratified medicine improves health status in patients with INOCA.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077" y="1849490"/>
            <a:ext cx="646006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>
                <a:solidFill>
                  <a:schemeClr val="accent1"/>
                </a:solidFill>
              </a:rPr>
              <a:t>Stratified Medical Therapy Guided by an IDP </a:t>
            </a:r>
            <a:br>
              <a:rPr lang="en-US" sz="1600" b="1">
                <a:solidFill>
                  <a:schemeClr val="accent1"/>
                </a:solidFill>
              </a:rPr>
            </a:br>
            <a:r>
              <a:rPr lang="en-US" sz="1600" b="1">
                <a:solidFill>
                  <a:schemeClr val="accent1"/>
                </a:solidFill>
              </a:rPr>
              <a:t>in Patients With Angina but No Obstructive CAD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8" y="2347245"/>
            <a:ext cx="4633732" cy="437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234618" y="6261100"/>
            <a:ext cx="8735325" cy="457200"/>
          </a:xfrm>
        </p:spPr>
        <p:txBody>
          <a:bodyPr anchor="b" anchorCtr="0"/>
          <a:lstStyle/>
          <a:p>
            <a:r>
              <a:rPr lang="en-US" sz="1200">
                <a:solidFill>
                  <a:srgbClr val="203864"/>
                </a:solidFill>
              </a:rPr>
              <a:t>Ford et al:  J Am </a:t>
            </a:r>
            <a:r>
              <a:rPr lang="en-US" sz="1200" err="1">
                <a:solidFill>
                  <a:srgbClr val="203864"/>
                </a:solidFill>
              </a:rPr>
              <a:t>Coll</a:t>
            </a:r>
            <a:r>
              <a:rPr lang="en-US" sz="1200">
                <a:solidFill>
                  <a:srgbClr val="203864"/>
                </a:solidFill>
              </a:rPr>
              <a:t> </a:t>
            </a:r>
            <a:r>
              <a:rPr lang="en-US" sz="1200" err="1">
                <a:solidFill>
                  <a:srgbClr val="203864"/>
                </a:solidFill>
              </a:rPr>
              <a:t>Cardiol</a:t>
            </a:r>
            <a:r>
              <a:rPr lang="en-US" sz="1200">
                <a:solidFill>
                  <a:srgbClr val="203864"/>
                </a:solidFill>
              </a:rPr>
              <a:t>; 72:2841-55, 2018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285062" y="1577275"/>
            <a:ext cx="525284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>
                <a:solidFill>
                  <a:schemeClr val="accent1"/>
                </a:solidFill>
              </a:rPr>
              <a:t>Primary Efficacy Outcome: Treatment Difference </a:t>
            </a:r>
            <a:br>
              <a:rPr lang="en-US" sz="1600" b="1">
                <a:solidFill>
                  <a:schemeClr val="accent1"/>
                </a:solidFill>
              </a:rPr>
            </a:br>
            <a:r>
              <a:rPr lang="en-US" sz="1600" b="1">
                <a:solidFill>
                  <a:schemeClr val="accent1"/>
                </a:solidFill>
              </a:rPr>
              <a:t>in the 6-Month SAQ Summary Score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46800" y="2514600"/>
            <a:ext cx="5829300" cy="3098800"/>
            <a:chOff x="7065034" y="652464"/>
            <a:chExt cx="4245591" cy="1786632"/>
          </a:xfrm>
        </p:grpSpPr>
        <p:sp>
          <p:nvSpPr>
            <p:cNvPr id="55" name="Freeform 54"/>
            <p:cNvSpPr/>
            <p:nvPr/>
          </p:nvSpPr>
          <p:spPr>
            <a:xfrm>
              <a:off x="7167563" y="1719263"/>
              <a:ext cx="2690812" cy="57150"/>
            </a:xfrm>
            <a:custGeom>
              <a:avLst/>
              <a:gdLst>
                <a:gd name="connsiteX0" fmla="*/ 0 w 2690812"/>
                <a:gd name="connsiteY0" fmla="*/ 57150 h 57150"/>
                <a:gd name="connsiteX1" fmla="*/ 0 w 2690812"/>
                <a:gd name="connsiteY1" fmla="*/ 0 h 57150"/>
                <a:gd name="connsiteX2" fmla="*/ 2690812 w 2690812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0812" h="57150">
                  <a:moveTo>
                    <a:pt x="0" y="57150"/>
                  </a:moveTo>
                  <a:lnTo>
                    <a:pt x="0" y="0"/>
                  </a:lnTo>
                  <a:lnTo>
                    <a:pt x="269081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76214" y="1795463"/>
              <a:ext cx="18434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/>
                <a:t>-10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947508" y="1795463"/>
              <a:ext cx="705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/>
                <a:t>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726630" y="1795463"/>
              <a:ext cx="14106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/>
                <a:t>10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36254" y="1795463"/>
              <a:ext cx="14106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/>
                <a:t>20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991475" y="661988"/>
              <a:ext cx="0" cy="11191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796338" y="1714500"/>
              <a:ext cx="0" cy="666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9601201" y="1714500"/>
              <a:ext cx="0" cy="666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382000" y="729851"/>
              <a:ext cx="11049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Diamond 65"/>
            <p:cNvSpPr/>
            <p:nvPr/>
          </p:nvSpPr>
          <p:spPr>
            <a:xfrm>
              <a:off x="8896351" y="692942"/>
              <a:ext cx="73819" cy="73819"/>
            </a:xfrm>
            <a:prstGeom prst="diamond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8572500" y="916779"/>
              <a:ext cx="1188244" cy="73819"/>
              <a:chOff x="8572500" y="916779"/>
              <a:chExt cx="1188244" cy="73819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8572500" y="953688"/>
                <a:ext cx="1188244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74"/>
              <p:cNvSpPr/>
              <p:nvPr/>
            </p:nvSpPr>
            <p:spPr>
              <a:xfrm>
                <a:off x="9127333" y="916779"/>
                <a:ext cx="73819" cy="7381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7408069" y="1083466"/>
              <a:ext cx="1845469" cy="73819"/>
              <a:chOff x="8234363" y="916779"/>
              <a:chExt cx="1845469" cy="73819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8234363" y="953688"/>
                <a:ext cx="1845469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/>
              <p:nvPr/>
            </p:nvSpPr>
            <p:spPr>
              <a:xfrm>
                <a:off x="9127333" y="916779"/>
                <a:ext cx="73819" cy="7381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8017669" y="1245391"/>
              <a:ext cx="1450181" cy="73819"/>
              <a:chOff x="8436769" y="916779"/>
              <a:chExt cx="1450181" cy="73819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8436769" y="953688"/>
                <a:ext cx="1450181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ctangle 85"/>
              <p:cNvSpPr/>
              <p:nvPr/>
            </p:nvSpPr>
            <p:spPr>
              <a:xfrm>
                <a:off x="9127333" y="916779"/>
                <a:ext cx="73819" cy="7381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8365331" y="1409698"/>
              <a:ext cx="1200150" cy="73819"/>
              <a:chOff x="8567737" y="916779"/>
              <a:chExt cx="1200150" cy="73819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8567737" y="953688"/>
                <a:ext cx="120015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2"/>
              <p:cNvSpPr/>
              <p:nvPr/>
            </p:nvSpPr>
            <p:spPr>
              <a:xfrm>
                <a:off x="9127333" y="916779"/>
                <a:ext cx="73819" cy="7381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8151019" y="1574005"/>
              <a:ext cx="1366837" cy="73819"/>
              <a:chOff x="8477250" y="916779"/>
              <a:chExt cx="1366837" cy="73819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8477250" y="953688"/>
                <a:ext cx="1366837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9127333" y="916779"/>
                <a:ext cx="73819" cy="7381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7979569" y="661988"/>
              <a:ext cx="0" cy="1059656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/>
            <p:cNvSpPr/>
            <p:nvPr/>
          </p:nvSpPr>
          <p:spPr>
            <a:xfrm>
              <a:off x="9835754" y="1571180"/>
              <a:ext cx="73819" cy="738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9962499" y="1531145"/>
              <a:ext cx="77905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/>
                <a:t>Quality of Life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9835754" y="1406874"/>
              <a:ext cx="73819" cy="738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962499" y="1366839"/>
              <a:ext cx="127599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/>
                <a:t>Treatment Satisfaction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9835754" y="1247330"/>
              <a:ext cx="73819" cy="738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9962499" y="1207295"/>
              <a:ext cx="103393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/>
                <a:t>Angina Frequency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9835754" y="1078261"/>
              <a:ext cx="73819" cy="738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9962499" y="1038226"/>
              <a:ext cx="87844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/>
                <a:t>Angina Stability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9835754" y="916336"/>
              <a:ext cx="73819" cy="738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9962499" y="876301"/>
              <a:ext cx="977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/>
                <a:t>Angina Limitation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9962499" y="652464"/>
              <a:ext cx="134812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/>
                <a:t>Angina Summary Score</a:t>
              </a: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9808369" y="729851"/>
              <a:ext cx="1285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Diamond 119"/>
            <p:cNvSpPr/>
            <p:nvPr/>
          </p:nvSpPr>
          <p:spPr>
            <a:xfrm>
              <a:off x="9835754" y="692942"/>
              <a:ext cx="73819" cy="73819"/>
            </a:xfrm>
            <a:prstGeom prst="diamond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473745" y="1902081"/>
              <a:ext cx="205344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50"/>
                <a:t>Between Group Difference in SAQ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95532" y="2182616"/>
              <a:ext cx="436017" cy="2564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50"/>
                <a:t>Favors</a:t>
              </a:r>
            </a:p>
            <a:p>
              <a:pPr algn="ctr">
                <a:lnSpc>
                  <a:spcPts val="1000"/>
                </a:lnSpc>
              </a:pPr>
              <a:r>
                <a:rPr lang="en-US" sz="1050"/>
                <a:t>Control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087425" y="2182616"/>
              <a:ext cx="705321" cy="2564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50"/>
                <a:t>Favors</a:t>
              </a:r>
            </a:p>
            <a:p>
              <a:pPr algn="ctr">
                <a:lnSpc>
                  <a:spcPts val="1000"/>
                </a:lnSpc>
              </a:pPr>
              <a:r>
                <a:rPr lang="en-US" sz="1050"/>
                <a:t>Intervention</a:t>
              </a: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>
              <a:off x="8057071" y="2109334"/>
              <a:ext cx="7246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H="1">
              <a:off x="7065034" y="2109334"/>
              <a:ext cx="7121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Connector 1024"/>
            <p:cNvCxnSpPr/>
            <p:nvPr/>
          </p:nvCxnSpPr>
          <p:spPr>
            <a:xfrm>
              <a:off x="7168551" y="836762"/>
              <a:ext cx="2691441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553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416" y="-284207"/>
            <a:ext cx="11467069" cy="1143000"/>
          </a:xfrm>
        </p:spPr>
        <p:txBody>
          <a:bodyPr/>
          <a:lstStyle/>
          <a:p>
            <a:r>
              <a:rPr lang="en-US" sz="2800"/>
              <a:t>Systemic Manifestation of Endothelial Dysfunction  </a:t>
            </a:r>
            <a:r>
              <a:rPr lang="en-US" sz="2400">
                <a:solidFill>
                  <a:schemeClr val="accent2"/>
                </a:solidFill>
              </a:rPr>
              <a:t>The Vulnerable Patient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E65AB4-59E4-314E-9D85-EAFA59C4FB88}"/>
              </a:ext>
            </a:extLst>
          </p:cNvPr>
          <p:cNvGrpSpPr/>
          <p:nvPr/>
        </p:nvGrpSpPr>
        <p:grpSpPr>
          <a:xfrm>
            <a:off x="1952366" y="914401"/>
            <a:ext cx="8118391" cy="5686426"/>
            <a:chOff x="2625428" y="1287429"/>
            <a:chExt cx="6793210" cy="5313397"/>
          </a:xfrm>
        </p:grpSpPr>
        <p:pic>
          <p:nvPicPr>
            <p:cNvPr id="4" name="Picture 2" descr="toon gu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4391"/>
            <a:stretch>
              <a:fillRect/>
            </a:stretch>
          </p:blipFill>
          <p:spPr bwMode="auto">
            <a:xfrm>
              <a:off x="3358579" y="1287429"/>
              <a:ext cx="5471669" cy="5313397"/>
            </a:xfrm>
            <a:prstGeom prst="rect">
              <a:avLst/>
            </a:prstGeom>
            <a:ln>
              <a:noFill/>
            </a:ln>
            <a:effectLst>
              <a:outerShdw blurRad="127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 flipV="1">
              <a:off x="6271038" y="2661330"/>
              <a:ext cx="1156874" cy="66289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017963" y="1526830"/>
              <a:ext cx="1993724" cy="10194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3941762" y="3163110"/>
              <a:ext cx="1924050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4675187" y="3933825"/>
              <a:ext cx="1379467" cy="342899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6261728" y="1609726"/>
              <a:ext cx="1842459" cy="17911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3549353" y="1581151"/>
              <a:ext cx="2552699" cy="58102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flipV="1">
              <a:off x="4779963" y="3473969"/>
              <a:ext cx="1219753" cy="23125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H="1" flipV="1">
              <a:off x="6294436" y="3705224"/>
              <a:ext cx="981074" cy="58102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353649" y="2993834"/>
              <a:ext cx="2064989" cy="584775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600" b="0"/>
                <a:t>Myocardial infarction</a:t>
              </a:r>
            </a:p>
            <a:p>
              <a:pPr algn="ctr" eaLnBrk="1" hangingPunct="1"/>
              <a:r>
                <a:rPr lang="en-US" sz="1600" b="0"/>
                <a:t>Sudden Death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770187" y="1466120"/>
              <a:ext cx="1282980" cy="33855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1600"/>
                <a:t>Stroke/TIA</a:t>
              </a:r>
              <a:r>
                <a:rPr lang="ja-JP" altLang="en-US" sz="1600"/>
                <a:t>’</a:t>
              </a:r>
              <a:r>
                <a:rPr lang="en-US" altLang="ja-JP" sz="1600"/>
                <a:t>s</a:t>
              </a:r>
              <a:endParaRPr lang="en-US" sz="1600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770187" y="2993833"/>
              <a:ext cx="1334020" cy="33855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1600"/>
                <a:t>Renal failure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770188" y="4080453"/>
              <a:ext cx="1962397" cy="33855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1600"/>
                <a:t>Erectile dysfunction</a:t>
              </a: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8038131" y="1427550"/>
              <a:ext cx="1380506" cy="33855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1600"/>
                <a:t>Sleep apnea</a:t>
              </a: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625428" y="2000785"/>
              <a:ext cx="950901" cy="307777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1400"/>
                <a:t>Dementia</a:t>
              </a:r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2770188" y="3537143"/>
              <a:ext cx="2053767" cy="33855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1600"/>
                <a:t>Metabolic Syndrome</a:t>
              </a:r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7221459" y="4080453"/>
              <a:ext cx="2197179" cy="33855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600" b="0"/>
                <a:t>EPCs dysfunction/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6513513" y="5315324"/>
              <a:ext cx="1800225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8108663" y="5146047"/>
              <a:ext cx="1309974" cy="33855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1600"/>
                <a:t>Claudication</a:t>
              </a:r>
            </a:p>
          </p:txBody>
        </p:sp>
      </p:grpSp>
      <p:sp>
        <p:nvSpPr>
          <p:cNvPr id="23" name="Rectangle 15">
            <a:extLst>
              <a:ext uri="{FF2B5EF4-FFF2-40B4-BE49-F238E27FC236}">
                <a16:creationId xmlns:a16="http://schemas.microsoft.com/office/drawing/2014/main" id="{DBF44C3A-3B99-B143-B42C-054E698BF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257" y="5158564"/>
            <a:ext cx="845104" cy="33855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/>
              <a:t>Cancer</a:t>
            </a:r>
          </a:p>
        </p:txBody>
      </p:sp>
      <p:sp>
        <p:nvSpPr>
          <p:cNvPr id="24" name="Line 16">
            <a:extLst>
              <a:ext uri="{FF2B5EF4-FFF2-40B4-BE49-F238E27FC236}">
                <a16:creationId xmlns:a16="http://schemas.microsoft.com/office/drawing/2014/main" id="{A0656EDE-99F9-B947-A475-A22E6BACD3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6447" y="4732638"/>
            <a:ext cx="2186958" cy="417169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77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7595" y="127000"/>
            <a:ext cx="10430926" cy="736600"/>
          </a:xfrm>
        </p:spPr>
        <p:txBody>
          <a:bodyPr/>
          <a:lstStyle/>
          <a:p>
            <a:r>
              <a:rPr lang="en-US" sz="2800"/>
              <a:t>Reactive Hyperemia: Endothelium Dependent</a:t>
            </a:r>
          </a:p>
        </p:txBody>
      </p:sp>
      <p:pic>
        <p:nvPicPr>
          <p:cNvPr id="43010" name="Picture 36" descr="CP1044761-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7" y="889000"/>
            <a:ext cx="6354521" cy="166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028185"/>
              </p:ext>
            </p:extLst>
          </p:nvPr>
        </p:nvGraphicFramePr>
        <p:xfrm>
          <a:off x="1123659" y="3146426"/>
          <a:ext cx="8703582" cy="286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/>
          <p:cNvSpPr txBox="1"/>
          <p:nvPr/>
        </p:nvSpPr>
        <p:spPr>
          <a:xfrm rot="16200000">
            <a:off x="-670201" y="4367818"/>
            <a:ext cx="2849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latin typeface="Arial"/>
              </a:rPr>
              <a:t>Brachial diameter (mm)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77145" y="6166941"/>
            <a:ext cx="3363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latin typeface="Arial"/>
              </a:rPr>
              <a:t>Time after cuff release (sec)</a:t>
            </a:r>
          </a:p>
        </p:txBody>
      </p:sp>
      <p:pic>
        <p:nvPicPr>
          <p:cNvPr id="31" name="Picture 57" descr="Image"/>
          <p:cNvPicPr>
            <a:picLocks noChangeAspect="1" noChangeArrowheads="1"/>
          </p:cNvPicPr>
          <p:nvPr/>
        </p:nvPicPr>
        <p:blipFill>
          <a:blip r:embed="rId4"/>
          <a:srcRect t="53429" r="8408" b="957"/>
          <a:stretch>
            <a:fillRect/>
          </a:stretch>
        </p:blipFill>
        <p:spPr bwMode="auto">
          <a:xfrm>
            <a:off x="1978568" y="3328988"/>
            <a:ext cx="2802111" cy="1541462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1650570" y="5864741"/>
            <a:ext cx="193413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prstClr val="black"/>
                </a:solidFill>
                <a:latin typeface="Arial"/>
              </a:rPr>
              <a:t>Pre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56594" y="5864741"/>
            <a:ext cx="193413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prstClr val="black"/>
                </a:solidFill>
                <a:latin typeface="Arial"/>
              </a:rPr>
              <a:t>30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19914" y="5864741"/>
            <a:ext cx="193413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prstClr val="black"/>
                </a:solidFill>
                <a:latin typeface="Arial"/>
              </a:rPr>
              <a:t>60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59412" y="5864741"/>
            <a:ext cx="193413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prstClr val="black"/>
                </a:solidFill>
                <a:latin typeface="Arial"/>
              </a:rPr>
              <a:t>90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22720" y="5864741"/>
            <a:ext cx="193413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prstClr val="black"/>
                </a:solidFill>
                <a:latin typeface="Arial"/>
              </a:rPr>
              <a:t>120</a:t>
            </a:r>
          </a:p>
        </p:txBody>
      </p:sp>
      <p:sp>
        <p:nvSpPr>
          <p:cNvPr id="37" name="Oval 36"/>
          <p:cNvSpPr/>
          <p:nvPr/>
        </p:nvSpPr>
        <p:spPr>
          <a:xfrm>
            <a:off x="2813376" y="524668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27673" y="533955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2758" y="548719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864163" y="527288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81608" y="528478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921298" y="545385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026047" y="551100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099052" y="548243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159362" y="543004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222845" y="5363370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279981" y="553005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483128" y="548005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3556134" y="539194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629139" y="542766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689449" y="547529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492514" y="565150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714707" y="567769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759146" y="561578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657573" y="562054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565522" y="558959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606786" y="556101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667096" y="548243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27432" y="547529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863895" y="537527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787715" y="534432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4841675" y="533479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4962293" y="530384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025777" y="509905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914680" y="509905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047995" y="493474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206703" y="492046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5165439" y="485854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5079736" y="4803780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282883" y="481568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155916" y="4765680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320973" y="464423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5267013" y="457994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5346367" y="452993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5441593" y="4572800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5454289" y="45370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5555863" y="445611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5279709" y="445135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5378109" y="431800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5555863" y="410369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5654262" y="411083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689179" y="418465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5797100" y="418465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5679655" y="396081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5778054" y="384413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5898672" y="382270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5851059" y="376793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5828840" y="370840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5984374" y="383461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6041508" y="391081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5898671" y="398701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5955807" y="397748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6152605" y="397510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6009767" y="406082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5933587" y="412274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6330358" y="38893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6263701" y="387033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6203391" y="375841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6070076" y="363220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295441" y="360124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349403" y="347504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600161" y="3486950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485891" y="356791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539853" y="364887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574768" y="372983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647774" y="3791750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6650948" y="361315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6723955" y="370364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6866792" y="3715550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6885838" y="362268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6790612" y="352743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831877" y="345837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7152468" y="349409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7254042" y="352981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7054069" y="355600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968366" y="36607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7104855" y="36607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7238170" y="360124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7292131" y="369411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7314350" y="377746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7377834" y="392033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7384183" y="3963200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463537" y="399653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7590503" y="394891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7596852" y="40036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523846" y="409893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323873" y="40798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7444492" y="421799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612723" y="428228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660335" y="42322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7723818" y="417274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7857133" y="419179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7796823" y="424656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898397" y="430371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8063454" y="423942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8152330" y="4308480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8101544" y="437753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7901570" y="446564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8015841" y="446326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7965054" y="454898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8190421" y="458946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8190421" y="451564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8326910" y="447516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8339607" y="455136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8396741" y="453231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8387220" y="430371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8637980" y="444897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8691941" y="44227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8561800" y="455613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8472923" y="4606137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8485620" y="467043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8577670" y="465614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8695114" y="461804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8723682" y="48037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8768121" y="4753775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8850650" y="469900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8860173" y="457041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8885566" y="451564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8939527" y="447516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8987140" y="458946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9034751" y="454660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9101410" y="44989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9202983" y="455136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9241074" y="460851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9177590" y="464661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9047449" y="4679956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9644194" y="449898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9574361" y="455136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9482311" y="455136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9479136" y="4598993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9564839" y="4629949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9691805" y="4618042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9583884" y="469900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9475962" y="4718054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9368040" y="476806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9317254" y="4801398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9418827" y="4844261"/>
            <a:ext cx="16505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8" name="Freeform 177"/>
          <p:cNvSpPr/>
          <p:nvPr/>
        </p:nvSpPr>
        <p:spPr>
          <a:xfrm>
            <a:off x="3676750" y="5789614"/>
            <a:ext cx="257109" cy="97631"/>
          </a:xfrm>
          <a:custGeom>
            <a:avLst/>
            <a:gdLst>
              <a:gd name="connsiteX0" fmla="*/ 0 w 192882"/>
              <a:gd name="connsiteY0" fmla="*/ 97631 h 97631"/>
              <a:gd name="connsiteX1" fmla="*/ 0 w 192882"/>
              <a:gd name="connsiteY1" fmla="*/ 97631 h 97631"/>
              <a:gd name="connsiteX2" fmla="*/ 90488 w 192882"/>
              <a:gd name="connsiteY2" fmla="*/ 0 h 97631"/>
              <a:gd name="connsiteX3" fmla="*/ 192882 w 192882"/>
              <a:gd name="connsiteY3" fmla="*/ 26193 h 97631"/>
              <a:gd name="connsiteX4" fmla="*/ 138113 w 192882"/>
              <a:gd name="connsiteY4" fmla="*/ 88106 h 97631"/>
              <a:gd name="connsiteX5" fmla="*/ 0 w 192882"/>
              <a:gd name="connsiteY5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882" h="97631">
                <a:moveTo>
                  <a:pt x="0" y="97631"/>
                </a:moveTo>
                <a:lnTo>
                  <a:pt x="0" y="97631"/>
                </a:lnTo>
                <a:lnTo>
                  <a:pt x="90488" y="0"/>
                </a:lnTo>
                <a:lnTo>
                  <a:pt x="192882" y="26193"/>
                </a:lnTo>
                <a:lnTo>
                  <a:pt x="138113" y="88106"/>
                </a:lnTo>
                <a:lnTo>
                  <a:pt x="0" y="976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79" name="Straight Connector 178"/>
          <p:cNvCxnSpPr/>
          <p:nvPr/>
        </p:nvCxnSpPr>
        <p:spPr>
          <a:xfrm flipH="1">
            <a:off x="3645010" y="5746751"/>
            <a:ext cx="199973" cy="17621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H="1">
            <a:off x="3810067" y="5746751"/>
            <a:ext cx="199973" cy="17621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" name="EndoPat Schem new copy.mov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661" y="714376"/>
            <a:ext cx="3863858" cy="21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2" descr="results normal func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924" y="1751013"/>
            <a:ext cx="3866142" cy="217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2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957305" y="6083300"/>
            <a:ext cx="8678443" cy="457200"/>
          </a:xfrm>
        </p:spPr>
        <p:txBody>
          <a:bodyPr/>
          <a:lstStyle/>
          <a:p>
            <a:r>
              <a:rPr lang="en-US" err="1"/>
              <a:t>Bonetti</a:t>
            </a:r>
            <a:r>
              <a:rPr lang="en-US"/>
              <a:t> &amp; Lerman: JACC, 2004</a:t>
            </a:r>
          </a:p>
          <a:p>
            <a:endParaRPr lang="en-US"/>
          </a:p>
        </p:txBody>
      </p:sp>
      <p:pic>
        <p:nvPicPr>
          <p:cNvPr id="5" name="Picture 11" descr="CP1176470-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t="1275" r="361" b="60327"/>
          <a:stretch/>
        </p:blipFill>
        <p:spPr bwMode="auto">
          <a:xfrm>
            <a:off x="369728" y="125714"/>
            <a:ext cx="4979812" cy="137288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842534"/>
              </p:ext>
            </p:extLst>
          </p:nvPr>
        </p:nvGraphicFramePr>
        <p:xfrm>
          <a:off x="600538" y="1866459"/>
          <a:ext cx="4827452" cy="3608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368748" y="5474807"/>
            <a:ext cx="37518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1-specificity (%)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16781" y="3320250"/>
            <a:ext cx="19718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/>
              <a:t>Sensitivity (%)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60510" y="4214381"/>
            <a:ext cx="3627767" cy="76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/>
              <a:t>AUC 0.834 (0.747-0.921)</a:t>
            </a:r>
          </a:p>
          <a:p>
            <a:pPr algn="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/>
              <a:t>P&lt;0.0001</a:t>
            </a:r>
          </a:p>
          <a:p>
            <a:pPr algn="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/>
              <a:t>N=94</a:t>
            </a:r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 flipV="1">
            <a:off x="1368748" y="2018860"/>
            <a:ext cx="3751813" cy="30353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/>
          </p:cNvSpPr>
          <p:nvPr/>
        </p:nvSpPr>
        <p:spPr bwMode="auto">
          <a:xfrm>
            <a:off x="1368747" y="2018860"/>
            <a:ext cx="3745907" cy="3035300"/>
          </a:xfrm>
          <a:custGeom>
            <a:avLst/>
            <a:gdLst/>
            <a:ahLst/>
            <a:cxnLst>
              <a:cxn ang="0">
                <a:pos x="0" y="2475"/>
              </a:cxn>
              <a:cxn ang="0">
                <a:pos x="70" y="2475"/>
              </a:cxn>
              <a:cxn ang="0">
                <a:pos x="70" y="1530"/>
              </a:cxn>
              <a:cxn ang="0">
                <a:pos x="141" y="1530"/>
              </a:cxn>
              <a:cxn ang="0">
                <a:pos x="141" y="1301"/>
              </a:cxn>
              <a:cxn ang="0">
                <a:pos x="207" y="1301"/>
              </a:cxn>
              <a:cxn ang="0">
                <a:pos x="207" y="945"/>
              </a:cxn>
              <a:cxn ang="0">
                <a:pos x="273" y="945"/>
              </a:cxn>
              <a:cxn ang="0">
                <a:pos x="273" y="760"/>
              </a:cxn>
              <a:cxn ang="0">
                <a:pos x="400" y="760"/>
              </a:cxn>
              <a:cxn ang="0">
                <a:pos x="400" y="492"/>
              </a:cxn>
              <a:cxn ang="0">
                <a:pos x="536" y="492"/>
              </a:cxn>
              <a:cxn ang="0">
                <a:pos x="536" y="444"/>
              </a:cxn>
              <a:cxn ang="0">
                <a:pos x="598" y="444"/>
              </a:cxn>
              <a:cxn ang="0">
                <a:pos x="598" y="356"/>
              </a:cxn>
              <a:cxn ang="0">
                <a:pos x="1178" y="356"/>
              </a:cxn>
              <a:cxn ang="0">
                <a:pos x="1178" y="312"/>
              </a:cxn>
              <a:cxn ang="0">
                <a:pos x="1249" y="312"/>
              </a:cxn>
              <a:cxn ang="0">
                <a:pos x="1249" y="268"/>
              </a:cxn>
              <a:cxn ang="0">
                <a:pos x="1306" y="268"/>
              </a:cxn>
              <a:cxn ang="0">
                <a:pos x="1306" y="219"/>
              </a:cxn>
              <a:cxn ang="0">
                <a:pos x="2084" y="219"/>
              </a:cxn>
              <a:cxn ang="0">
                <a:pos x="2084" y="136"/>
              </a:cxn>
              <a:cxn ang="0">
                <a:pos x="2155" y="136"/>
              </a:cxn>
              <a:cxn ang="0">
                <a:pos x="2155" y="39"/>
              </a:cxn>
              <a:cxn ang="0">
                <a:pos x="2348" y="39"/>
              </a:cxn>
              <a:cxn ang="0">
                <a:pos x="2348" y="0"/>
              </a:cxn>
              <a:cxn ang="0">
                <a:pos x="2537" y="0"/>
              </a:cxn>
            </a:cxnLst>
            <a:rect l="0" t="0" r="r" b="b"/>
            <a:pathLst>
              <a:path w="2537" h="2475">
                <a:moveTo>
                  <a:pt x="0" y="2475"/>
                </a:moveTo>
                <a:lnTo>
                  <a:pt x="70" y="2475"/>
                </a:lnTo>
                <a:lnTo>
                  <a:pt x="70" y="1530"/>
                </a:lnTo>
                <a:lnTo>
                  <a:pt x="141" y="1530"/>
                </a:lnTo>
                <a:lnTo>
                  <a:pt x="141" y="1301"/>
                </a:lnTo>
                <a:lnTo>
                  <a:pt x="207" y="1301"/>
                </a:lnTo>
                <a:lnTo>
                  <a:pt x="207" y="945"/>
                </a:lnTo>
                <a:lnTo>
                  <a:pt x="273" y="945"/>
                </a:lnTo>
                <a:lnTo>
                  <a:pt x="273" y="760"/>
                </a:lnTo>
                <a:lnTo>
                  <a:pt x="400" y="760"/>
                </a:lnTo>
                <a:lnTo>
                  <a:pt x="400" y="492"/>
                </a:lnTo>
                <a:lnTo>
                  <a:pt x="536" y="492"/>
                </a:lnTo>
                <a:lnTo>
                  <a:pt x="536" y="444"/>
                </a:lnTo>
                <a:lnTo>
                  <a:pt x="598" y="444"/>
                </a:lnTo>
                <a:lnTo>
                  <a:pt x="598" y="356"/>
                </a:lnTo>
                <a:lnTo>
                  <a:pt x="1178" y="356"/>
                </a:lnTo>
                <a:lnTo>
                  <a:pt x="1178" y="312"/>
                </a:lnTo>
                <a:lnTo>
                  <a:pt x="1249" y="312"/>
                </a:lnTo>
                <a:lnTo>
                  <a:pt x="1249" y="268"/>
                </a:lnTo>
                <a:lnTo>
                  <a:pt x="1306" y="268"/>
                </a:lnTo>
                <a:lnTo>
                  <a:pt x="1306" y="219"/>
                </a:lnTo>
                <a:lnTo>
                  <a:pt x="2084" y="219"/>
                </a:lnTo>
                <a:lnTo>
                  <a:pt x="2084" y="136"/>
                </a:lnTo>
                <a:lnTo>
                  <a:pt x="2155" y="136"/>
                </a:lnTo>
                <a:lnTo>
                  <a:pt x="2155" y="39"/>
                </a:lnTo>
                <a:lnTo>
                  <a:pt x="2348" y="39"/>
                </a:lnTo>
                <a:lnTo>
                  <a:pt x="2348" y="0"/>
                </a:lnTo>
                <a:lnTo>
                  <a:pt x="2537" y="0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12" name="Picture 10" descr="3052100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9" b="64704"/>
          <a:stretch/>
        </p:blipFill>
        <p:spPr bwMode="auto">
          <a:xfrm>
            <a:off x="6447804" y="49513"/>
            <a:ext cx="544899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714033"/>
              </p:ext>
            </p:extLst>
          </p:nvPr>
        </p:nvGraphicFramePr>
        <p:xfrm>
          <a:off x="6322954" y="1663700"/>
          <a:ext cx="5370701" cy="453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7175606" y="5770028"/>
            <a:ext cx="1182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latin typeface="Arial"/>
              </a:rPr>
              <a:t>Non-IHD</a:t>
            </a:r>
            <a:br>
              <a:rPr lang="en-US" sz="2000">
                <a:solidFill>
                  <a:prstClr val="black"/>
                </a:solidFill>
                <a:latin typeface="Arial"/>
              </a:rPr>
            </a:br>
            <a:r>
              <a:rPr lang="en-US" sz="2000">
                <a:solidFill>
                  <a:prstClr val="black"/>
                </a:solidFill>
                <a:latin typeface="Arial"/>
              </a:rPr>
              <a:t>n=30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684806" y="5216013"/>
            <a:ext cx="133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Arial"/>
              </a:rPr>
              <a:t>P&lt;0.001</a:t>
            </a:r>
          </a:p>
        </p:txBody>
      </p:sp>
      <p:grpSp>
        <p:nvGrpSpPr>
          <p:cNvPr id="46" name="Group 66"/>
          <p:cNvGrpSpPr>
            <a:grpSpLocks/>
          </p:cNvGrpSpPr>
          <p:nvPr/>
        </p:nvGrpSpPr>
        <p:grpSpPr bwMode="auto">
          <a:xfrm rot="16200000">
            <a:off x="6787261" y="3138518"/>
            <a:ext cx="1958975" cy="228540"/>
            <a:chOff x="768" y="1210"/>
            <a:chExt cx="288" cy="48"/>
          </a:xfrm>
        </p:grpSpPr>
        <p:sp>
          <p:nvSpPr>
            <p:cNvPr id="47" name="Line 67"/>
            <p:cNvSpPr>
              <a:spLocks noChangeShapeType="1"/>
            </p:cNvSpPr>
            <p:nvPr/>
          </p:nvSpPr>
          <p:spPr bwMode="auto">
            <a:xfrm>
              <a:off x="768" y="1234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8" name="Line 68"/>
            <p:cNvSpPr>
              <a:spLocks noChangeShapeType="1"/>
            </p:cNvSpPr>
            <p:nvPr/>
          </p:nvSpPr>
          <p:spPr bwMode="auto">
            <a:xfrm>
              <a:off x="1056" y="1210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9" name="Line 69"/>
            <p:cNvSpPr>
              <a:spLocks noChangeShapeType="1"/>
            </p:cNvSpPr>
            <p:nvPr/>
          </p:nvSpPr>
          <p:spPr bwMode="auto">
            <a:xfrm>
              <a:off x="768" y="1210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50" name="Group 66"/>
          <p:cNvGrpSpPr>
            <a:grpSpLocks/>
          </p:cNvGrpSpPr>
          <p:nvPr/>
        </p:nvGrpSpPr>
        <p:grpSpPr bwMode="auto">
          <a:xfrm rot="16200000">
            <a:off x="10372111" y="4154518"/>
            <a:ext cx="1450975" cy="228540"/>
            <a:chOff x="768" y="1210"/>
            <a:chExt cx="288" cy="48"/>
          </a:xfrm>
        </p:grpSpPr>
        <p:sp>
          <p:nvSpPr>
            <p:cNvPr id="51" name="Line 67"/>
            <p:cNvSpPr>
              <a:spLocks noChangeShapeType="1"/>
            </p:cNvSpPr>
            <p:nvPr/>
          </p:nvSpPr>
          <p:spPr bwMode="auto">
            <a:xfrm>
              <a:off x="768" y="1234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" name="Line 68"/>
            <p:cNvSpPr>
              <a:spLocks noChangeShapeType="1"/>
            </p:cNvSpPr>
            <p:nvPr/>
          </p:nvSpPr>
          <p:spPr bwMode="auto">
            <a:xfrm>
              <a:off x="1056" y="1210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3" name="Line 69"/>
            <p:cNvSpPr>
              <a:spLocks noChangeShapeType="1"/>
            </p:cNvSpPr>
            <p:nvPr/>
          </p:nvSpPr>
          <p:spPr bwMode="auto">
            <a:xfrm>
              <a:off x="768" y="1210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7357281" y="2628901"/>
            <a:ext cx="818935" cy="1323975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7353524" y="3330575"/>
            <a:ext cx="826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0688131" y="4102101"/>
            <a:ext cx="818935" cy="727075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0683158" y="4502150"/>
            <a:ext cx="8288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718395" y="1866459"/>
            <a:ext cx="2788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prstClr val="black"/>
                </a:solidFill>
                <a:latin typeface="Arial"/>
              </a:rPr>
              <a:t>RH-PAT</a:t>
            </a:r>
            <a:br>
              <a:rPr lang="en-US" sz="2200">
                <a:solidFill>
                  <a:prstClr val="black"/>
                </a:solidFill>
                <a:latin typeface="Arial"/>
              </a:rPr>
            </a:br>
            <a:r>
              <a:rPr lang="en-US" sz="2200">
                <a:solidFill>
                  <a:prstClr val="black"/>
                </a:solidFill>
                <a:latin typeface="Arial"/>
              </a:rPr>
              <a:t>Index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670617" y="5770029"/>
            <a:ext cx="14817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latin typeface="Arial"/>
              </a:rPr>
              <a:t>Obstructive</a:t>
            </a:r>
            <a:br>
              <a:rPr lang="en-US" sz="2000">
                <a:solidFill>
                  <a:prstClr val="black"/>
                </a:solidFill>
                <a:latin typeface="Arial"/>
              </a:rPr>
            </a:br>
            <a:r>
              <a:rPr lang="en-US" sz="2000">
                <a:solidFill>
                  <a:prstClr val="black"/>
                </a:solidFill>
                <a:latin typeface="Arial"/>
              </a:rPr>
              <a:t>CAD</a:t>
            </a:r>
            <a:br>
              <a:rPr lang="en-US" sz="2000">
                <a:solidFill>
                  <a:prstClr val="black"/>
                </a:solidFill>
                <a:latin typeface="Arial"/>
              </a:rPr>
            </a:br>
            <a:endParaRPr lang="en-US" sz="20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534946" y="5770028"/>
            <a:ext cx="1125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latin typeface="Arial"/>
              </a:rPr>
              <a:t>No CAD</a:t>
            </a:r>
            <a:br>
              <a:rPr lang="en-US" sz="2000">
                <a:solidFill>
                  <a:prstClr val="black"/>
                </a:solidFill>
                <a:latin typeface="Arial"/>
              </a:rPr>
            </a:br>
            <a:r>
              <a:rPr lang="en-US" sz="2000">
                <a:solidFill>
                  <a:prstClr val="black"/>
                </a:solidFill>
                <a:latin typeface="Arial"/>
              </a:rPr>
              <a:t>n=42</a:t>
            </a:r>
          </a:p>
        </p:txBody>
      </p:sp>
      <p:grpSp>
        <p:nvGrpSpPr>
          <p:cNvPr id="61" name="Group 66"/>
          <p:cNvGrpSpPr>
            <a:grpSpLocks/>
          </p:cNvGrpSpPr>
          <p:nvPr/>
        </p:nvGrpSpPr>
        <p:grpSpPr bwMode="auto">
          <a:xfrm rot="16200000">
            <a:off x="8635192" y="4265642"/>
            <a:ext cx="1552575" cy="228540"/>
            <a:chOff x="768" y="1210"/>
            <a:chExt cx="288" cy="48"/>
          </a:xfrm>
        </p:grpSpPr>
        <p:sp>
          <p:nvSpPr>
            <p:cNvPr id="62" name="Line 67"/>
            <p:cNvSpPr>
              <a:spLocks noChangeShapeType="1"/>
            </p:cNvSpPr>
            <p:nvPr/>
          </p:nvSpPr>
          <p:spPr bwMode="auto">
            <a:xfrm>
              <a:off x="768" y="1234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3" name="Line 68"/>
            <p:cNvSpPr>
              <a:spLocks noChangeShapeType="1"/>
            </p:cNvSpPr>
            <p:nvPr/>
          </p:nvSpPr>
          <p:spPr bwMode="auto">
            <a:xfrm>
              <a:off x="1056" y="1210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4" name="Line 69"/>
            <p:cNvSpPr>
              <a:spLocks noChangeShapeType="1"/>
            </p:cNvSpPr>
            <p:nvPr/>
          </p:nvSpPr>
          <p:spPr bwMode="auto">
            <a:xfrm>
              <a:off x="768" y="1210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9002012" y="4116387"/>
            <a:ext cx="818935" cy="715963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8997039" y="4495800"/>
            <a:ext cx="8288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3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1" y="392583"/>
            <a:ext cx="5628354" cy="561319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2406" y="2794406"/>
            <a:ext cx="5867765" cy="3284524"/>
            <a:chOff x="411432" y="2743200"/>
            <a:chExt cx="4401970" cy="3284524"/>
          </a:xfrm>
        </p:grpSpPr>
        <p:sp>
          <p:nvSpPr>
            <p:cNvPr id="19" name="Freeform 18"/>
            <p:cNvSpPr/>
            <p:nvPr/>
          </p:nvSpPr>
          <p:spPr>
            <a:xfrm>
              <a:off x="438912" y="2743200"/>
              <a:ext cx="4374490" cy="1697126"/>
            </a:xfrm>
            <a:custGeom>
              <a:avLst/>
              <a:gdLst>
                <a:gd name="connsiteX0" fmla="*/ 117043 w 4374490"/>
                <a:gd name="connsiteY0" fmla="*/ 1697126 h 1697126"/>
                <a:gd name="connsiteX1" fmla="*/ 0 w 4374490"/>
                <a:gd name="connsiteY1" fmla="*/ 1580083 h 1697126"/>
                <a:gd name="connsiteX2" fmla="*/ 102413 w 4374490"/>
                <a:gd name="connsiteY2" fmla="*/ 51206 h 1697126"/>
                <a:gd name="connsiteX3" fmla="*/ 1448410 w 4374490"/>
                <a:gd name="connsiteY3" fmla="*/ 51206 h 1697126"/>
                <a:gd name="connsiteX4" fmla="*/ 1448410 w 4374490"/>
                <a:gd name="connsiteY4" fmla="*/ 0 h 1697126"/>
                <a:gd name="connsiteX5" fmla="*/ 3986784 w 4374490"/>
                <a:gd name="connsiteY5" fmla="*/ 0 h 1697126"/>
                <a:gd name="connsiteX6" fmla="*/ 4374490 w 4374490"/>
                <a:gd name="connsiteY6" fmla="*/ 1587398 h 1697126"/>
                <a:gd name="connsiteX7" fmla="*/ 4286707 w 4374490"/>
                <a:gd name="connsiteY7" fmla="*/ 1675181 h 1697126"/>
                <a:gd name="connsiteX8" fmla="*/ 117043 w 4374490"/>
                <a:gd name="connsiteY8" fmla="*/ 1697126 h 169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74490" h="1697126">
                  <a:moveTo>
                    <a:pt x="117043" y="1697126"/>
                  </a:moveTo>
                  <a:lnTo>
                    <a:pt x="0" y="1580083"/>
                  </a:lnTo>
                  <a:lnTo>
                    <a:pt x="102413" y="51206"/>
                  </a:lnTo>
                  <a:lnTo>
                    <a:pt x="1448410" y="51206"/>
                  </a:lnTo>
                  <a:lnTo>
                    <a:pt x="1448410" y="0"/>
                  </a:lnTo>
                  <a:lnTo>
                    <a:pt x="3986784" y="0"/>
                  </a:lnTo>
                  <a:lnTo>
                    <a:pt x="4374490" y="1587398"/>
                  </a:lnTo>
                  <a:lnTo>
                    <a:pt x="4286707" y="1675181"/>
                  </a:lnTo>
                  <a:lnTo>
                    <a:pt x="117043" y="1697126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4"/>
            <p:cNvSpPr txBox="1">
              <a:spLocks/>
            </p:cNvSpPr>
            <p:nvPr/>
          </p:nvSpPr>
          <p:spPr>
            <a:xfrm>
              <a:off x="411432" y="4308651"/>
              <a:ext cx="4395518" cy="171907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lIns="0" tIns="228600" rIns="0" bIns="22860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500"/>
                </a:spcBef>
                <a:buClr>
                  <a:schemeClr val="tx2"/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2150" indent="-23495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975" indent="0">
                <a:spcBef>
                  <a:spcPts val="300"/>
                </a:spcBef>
                <a:buClrTx/>
                <a:buNone/>
              </a:pPr>
              <a:r>
                <a:rPr lang="en-US" sz="2000"/>
                <a:t>The magnitude of the prognostic </a:t>
              </a:r>
              <a:br>
                <a:rPr lang="en-US" sz="2000"/>
              </a:br>
              <a:r>
                <a:rPr lang="en-US" sz="2000"/>
                <a:t>value in cardiovascular disease subjects was comparable between these 2 methods; a 1 SD worsening </a:t>
              </a:r>
              <a:br>
                <a:rPr lang="en-US" sz="2000"/>
              </a:br>
              <a:r>
                <a:rPr lang="en-US" sz="2000"/>
                <a:t>in endothelial function was associated with double cardiovascular risk.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0032" y="2304288"/>
            <a:ext cx="5879890" cy="1931212"/>
            <a:chOff x="409651" y="2253082"/>
            <a:chExt cx="4411066" cy="1931212"/>
          </a:xfrm>
        </p:grpSpPr>
        <p:sp>
          <p:nvSpPr>
            <p:cNvPr id="13" name="Freeform 12"/>
            <p:cNvSpPr/>
            <p:nvPr/>
          </p:nvSpPr>
          <p:spPr>
            <a:xfrm>
              <a:off x="573355" y="2253082"/>
              <a:ext cx="3879438" cy="226771"/>
            </a:xfrm>
            <a:custGeom>
              <a:avLst/>
              <a:gdLst>
                <a:gd name="connsiteX0" fmla="*/ 1660551 w 3891687"/>
                <a:gd name="connsiteY0" fmla="*/ 0 h 234086"/>
                <a:gd name="connsiteX1" fmla="*/ 3891687 w 3891687"/>
                <a:gd name="connsiteY1" fmla="*/ 0 h 234086"/>
                <a:gd name="connsiteX2" fmla="*/ 3891687 w 3891687"/>
                <a:gd name="connsiteY2" fmla="*/ 146304 h 234086"/>
                <a:gd name="connsiteX3" fmla="*/ 1638605 w 3891687"/>
                <a:gd name="connsiteY3" fmla="*/ 146304 h 234086"/>
                <a:gd name="connsiteX4" fmla="*/ 1638605 w 3891687"/>
                <a:gd name="connsiteY4" fmla="*/ 234086 h 234086"/>
                <a:gd name="connsiteX5" fmla="*/ 0 w 3891687"/>
                <a:gd name="connsiteY5" fmla="*/ 234086 h 234086"/>
                <a:gd name="connsiteX6" fmla="*/ 0 w 3891687"/>
                <a:gd name="connsiteY6" fmla="*/ 102412 h 234086"/>
                <a:gd name="connsiteX7" fmla="*/ 1609344 w 3891687"/>
                <a:gd name="connsiteY7" fmla="*/ 102412 h 234086"/>
                <a:gd name="connsiteX8" fmla="*/ 1609344 w 3891687"/>
                <a:gd name="connsiteY8" fmla="*/ 7315 h 234086"/>
                <a:gd name="connsiteX9" fmla="*/ 1660551 w 3891687"/>
                <a:gd name="connsiteY9" fmla="*/ 0 h 234086"/>
                <a:gd name="connsiteX0" fmla="*/ 1609344 w 3891687"/>
                <a:gd name="connsiteY0" fmla="*/ 7315 h 234086"/>
                <a:gd name="connsiteX1" fmla="*/ 3891687 w 3891687"/>
                <a:gd name="connsiteY1" fmla="*/ 0 h 234086"/>
                <a:gd name="connsiteX2" fmla="*/ 3891687 w 3891687"/>
                <a:gd name="connsiteY2" fmla="*/ 146304 h 234086"/>
                <a:gd name="connsiteX3" fmla="*/ 1638605 w 3891687"/>
                <a:gd name="connsiteY3" fmla="*/ 146304 h 234086"/>
                <a:gd name="connsiteX4" fmla="*/ 1638605 w 3891687"/>
                <a:gd name="connsiteY4" fmla="*/ 234086 h 234086"/>
                <a:gd name="connsiteX5" fmla="*/ 0 w 3891687"/>
                <a:gd name="connsiteY5" fmla="*/ 234086 h 234086"/>
                <a:gd name="connsiteX6" fmla="*/ 0 w 3891687"/>
                <a:gd name="connsiteY6" fmla="*/ 102412 h 234086"/>
                <a:gd name="connsiteX7" fmla="*/ 1609344 w 3891687"/>
                <a:gd name="connsiteY7" fmla="*/ 102412 h 234086"/>
                <a:gd name="connsiteX8" fmla="*/ 1609344 w 3891687"/>
                <a:gd name="connsiteY8" fmla="*/ 7315 h 234086"/>
                <a:gd name="connsiteX0" fmla="*/ 1609344 w 3894068"/>
                <a:gd name="connsiteY0" fmla="*/ 0 h 226771"/>
                <a:gd name="connsiteX1" fmla="*/ 3894068 w 3894068"/>
                <a:gd name="connsiteY1" fmla="*/ 4591 h 226771"/>
                <a:gd name="connsiteX2" fmla="*/ 3891687 w 3894068"/>
                <a:gd name="connsiteY2" fmla="*/ 138989 h 226771"/>
                <a:gd name="connsiteX3" fmla="*/ 1638605 w 3894068"/>
                <a:gd name="connsiteY3" fmla="*/ 138989 h 226771"/>
                <a:gd name="connsiteX4" fmla="*/ 1638605 w 3894068"/>
                <a:gd name="connsiteY4" fmla="*/ 226771 h 226771"/>
                <a:gd name="connsiteX5" fmla="*/ 0 w 3894068"/>
                <a:gd name="connsiteY5" fmla="*/ 226771 h 226771"/>
                <a:gd name="connsiteX6" fmla="*/ 0 w 3894068"/>
                <a:gd name="connsiteY6" fmla="*/ 95097 h 226771"/>
                <a:gd name="connsiteX7" fmla="*/ 1609344 w 3894068"/>
                <a:gd name="connsiteY7" fmla="*/ 95097 h 226771"/>
                <a:gd name="connsiteX8" fmla="*/ 1609344 w 3894068"/>
                <a:gd name="connsiteY8" fmla="*/ 0 h 22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4068" h="226771">
                  <a:moveTo>
                    <a:pt x="1609344" y="0"/>
                  </a:moveTo>
                  <a:lnTo>
                    <a:pt x="3894068" y="4591"/>
                  </a:lnTo>
                  <a:cubicBezTo>
                    <a:pt x="3893274" y="49390"/>
                    <a:pt x="3892481" y="94190"/>
                    <a:pt x="3891687" y="138989"/>
                  </a:cubicBezTo>
                  <a:lnTo>
                    <a:pt x="1638605" y="138989"/>
                  </a:lnTo>
                  <a:lnTo>
                    <a:pt x="1638605" y="226771"/>
                  </a:lnTo>
                  <a:lnTo>
                    <a:pt x="0" y="226771"/>
                  </a:lnTo>
                  <a:lnTo>
                    <a:pt x="0" y="95097"/>
                  </a:lnTo>
                  <a:lnTo>
                    <a:pt x="1609344" y="95097"/>
                  </a:lnTo>
                  <a:lnTo>
                    <a:pt x="1609344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09651" y="2392070"/>
              <a:ext cx="4411066" cy="716890"/>
            </a:xfrm>
            <a:custGeom>
              <a:avLst/>
              <a:gdLst>
                <a:gd name="connsiteX0" fmla="*/ 95098 w 4411066"/>
                <a:gd name="connsiteY0" fmla="*/ 716890 h 716890"/>
                <a:gd name="connsiteX1" fmla="*/ 0 w 4411066"/>
                <a:gd name="connsiteY1" fmla="*/ 621792 h 716890"/>
                <a:gd name="connsiteX2" fmla="*/ 160935 w 4411066"/>
                <a:gd name="connsiteY2" fmla="*/ 87783 h 716890"/>
                <a:gd name="connsiteX3" fmla="*/ 1792224 w 4411066"/>
                <a:gd name="connsiteY3" fmla="*/ 87783 h 716890"/>
                <a:gd name="connsiteX4" fmla="*/ 1792224 w 4411066"/>
                <a:gd name="connsiteY4" fmla="*/ 0 h 716890"/>
                <a:gd name="connsiteX5" fmla="*/ 4052621 w 4411066"/>
                <a:gd name="connsiteY5" fmla="*/ 0 h 716890"/>
                <a:gd name="connsiteX6" fmla="*/ 4411066 w 4411066"/>
                <a:gd name="connsiteY6" fmla="*/ 614477 h 716890"/>
                <a:gd name="connsiteX7" fmla="*/ 4359859 w 4411066"/>
                <a:gd name="connsiteY7" fmla="*/ 665684 h 716890"/>
                <a:gd name="connsiteX8" fmla="*/ 95098 w 4411066"/>
                <a:gd name="connsiteY8" fmla="*/ 716890 h 71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1066" h="716890">
                  <a:moveTo>
                    <a:pt x="95098" y="716890"/>
                  </a:moveTo>
                  <a:lnTo>
                    <a:pt x="0" y="621792"/>
                  </a:lnTo>
                  <a:lnTo>
                    <a:pt x="160935" y="87783"/>
                  </a:lnTo>
                  <a:lnTo>
                    <a:pt x="1792224" y="87783"/>
                  </a:lnTo>
                  <a:lnTo>
                    <a:pt x="1792224" y="0"/>
                  </a:lnTo>
                  <a:lnTo>
                    <a:pt x="4052621" y="0"/>
                  </a:lnTo>
                  <a:lnTo>
                    <a:pt x="4411066" y="614477"/>
                  </a:lnTo>
                  <a:lnTo>
                    <a:pt x="4359859" y="665684"/>
                  </a:lnTo>
                  <a:lnTo>
                    <a:pt x="95098" y="71689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4"/>
            <p:cNvSpPr txBox="1">
              <a:spLocks/>
            </p:cNvSpPr>
            <p:nvPr/>
          </p:nvSpPr>
          <p:spPr>
            <a:xfrm>
              <a:off x="411432" y="3006546"/>
              <a:ext cx="4395518" cy="1177748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lIns="0" tIns="228600" rIns="0" bIns="22860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500"/>
                </a:spcBef>
                <a:buClr>
                  <a:schemeClr val="tx2"/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2150" indent="-23495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40000"/>
                    <a:lumOff val="60000"/>
                  </a:schemeClr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975" indent="0">
                <a:spcBef>
                  <a:spcPts val="300"/>
                </a:spcBef>
                <a:buClrTx/>
                <a:buNone/>
              </a:pPr>
              <a:r>
                <a:rPr lang="en-US" sz="2000"/>
                <a:t>Thirty-five FMD studies of 17 280 participants and 6 RH-PAT studies of 602 participants were included in the meta-analysis.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1" y="252883"/>
            <a:ext cx="5628354" cy="5606834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1055552" y="2596897"/>
            <a:ext cx="5168062" cy="265557"/>
          </a:xfrm>
          <a:custGeom>
            <a:avLst/>
            <a:gdLst>
              <a:gd name="connsiteX0" fmla="*/ 2882189 w 3877056"/>
              <a:gd name="connsiteY0" fmla="*/ 0 h 256032"/>
              <a:gd name="connsiteX1" fmla="*/ 3877056 w 3877056"/>
              <a:gd name="connsiteY1" fmla="*/ 0 h 256032"/>
              <a:gd name="connsiteX2" fmla="*/ 3877056 w 3877056"/>
              <a:gd name="connsiteY2" fmla="*/ 190195 h 256032"/>
              <a:gd name="connsiteX3" fmla="*/ 1338681 w 3877056"/>
              <a:gd name="connsiteY3" fmla="*/ 190195 h 256032"/>
              <a:gd name="connsiteX4" fmla="*/ 1338681 w 3877056"/>
              <a:gd name="connsiteY4" fmla="*/ 256032 h 256032"/>
              <a:gd name="connsiteX5" fmla="*/ 0 w 3877056"/>
              <a:gd name="connsiteY5" fmla="*/ 256032 h 256032"/>
              <a:gd name="connsiteX6" fmla="*/ 0 w 3877056"/>
              <a:gd name="connsiteY6" fmla="*/ 95097 h 256032"/>
              <a:gd name="connsiteX7" fmla="*/ 2874873 w 3877056"/>
              <a:gd name="connsiteY7" fmla="*/ 95097 h 256032"/>
              <a:gd name="connsiteX8" fmla="*/ 2882189 w 3877056"/>
              <a:gd name="connsiteY8" fmla="*/ 0 h 256032"/>
              <a:gd name="connsiteX0" fmla="*/ 2882189 w 3877056"/>
              <a:gd name="connsiteY0" fmla="*/ 0 h 256032"/>
              <a:gd name="connsiteX1" fmla="*/ 3877056 w 3877056"/>
              <a:gd name="connsiteY1" fmla="*/ 0 h 256032"/>
              <a:gd name="connsiteX2" fmla="*/ 3877056 w 3877056"/>
              <a:gd name="connsiteY2" fmla="*/ 190195 h 256032"/>
              <a:gd name="connsiteX3" fmla="*/ 1338681 w 3877056"/>
              <a:gd name="connsiteY3" fmla="*/ 190195 h 256032"/>
              <a:gd name="connsiteX4" fmla="*/ 1338681 w 3877056"/>
              <a:gd name="connsiteY4" fmla="*/ 256032 h 256032"/>
              <a:gd name="connsiteX5" fmla="*/ 0 w 3877056"/>
              <a:gd name="connsiteY5" fmla="*/ 256032 h 256032"/>
              <a:gd name="connsiteX6" fmla="*/ 0 w 3877056"/>
              <a:gd name="connsiteY6" fmla="*/ 95097 h 256032"/>
              <a:gd name="connsiteX7" fmla="*/ 2886780 w 3877056"/>
              <a:gd name="connsiteY7" fmla="*/ 97478 h 256032"/>
              <a:gd name="connsiteX8" fmla="*/ 2882189 w 3877056"/>
              <a:gd name="connsiteY8" fmla="*/ 0 h 256032"/>
              <a:gd name="connsiteX0" fmla="*/ 2882189 w 3877056"/>
              <a:gd name="connsiteY0" fmla="*/ 0 h 256032"/>
              <a:gd name="connsiteX1" fmla="*/ 3877056 w 3877056"/>
              <a:gd name="connsiteY1" fmla="*/ 0 h 256032"/>
              <a:gd name="connsiteX2" fmla="*/ 3877056 w 3877056"/>
              <a:gd name="connsiteY2" fmla="*/ 190195 h 256032"/>
              <a:gd name="connsiteX3" fmla="*/ 1338681 w 3877056"/>
              <a:gd name="connsiteY3" fmla="*/ 190195 h 256032"/>
              <a:gd name="connsiteX4" fmla="*/ 1338681 w 3877056"/>
              <a:gd name="connsiteY4" fmla="*/ 256032 h 256032"/>
              <a:gd name="connsiteX5" fmla="*/ 0 w 3877056"/>
              <a:gd name="connsiteY5" fmla="*/ 256032 h 256032"/>
              <a:gd name="connsiteX6" fmla="*/ 0 w 3877056"/>
              <a:gd name="connsiteY6" fmla="*/ 95097 h 256032"/>
              <a:gd name="connsiteX7" fmla="*/ 2882017 w 3877056"/>
              <a:gd name="connsiteY7" fmla="*/ 92716 h 256032"/>
              <a:gd name="connsiteX8" fmla="*/ 2882189 w 3877056"/>
              <a:gd name="connsiteY8" fmla="*/ 0 h 256032"/>
              <a:gd name="connsiteX0" fmla="*/ 2882189 w 3877056"/>
              <a:gd name="connsiteY0" fmla="*/ 0 h 256032"/>
              <a:gd name="connsiteX1" fmla="*/ 3877056 w 3877056"/>
              <a:gd name="connsiteY1" fmla="*/ 0 h 256032"/>
              <a:gd name="connsiteX2" fmla="*/ 3877056 w 3877056"/>
              <a:gd name="connsiteY2" fmla="*/ 190195 h 256032"/>
              <a:gd name="connsiteX3" fmla="*/ 1338681 w 3877056"/>
              <a:gd name="connsiteY3" fmla="*/ 190195 h 256032"/>
              <a:gd name="connsiteX4" fmla="*/ 1355350 w 3877056"/>
              <a:gd name="connsiteY4" fmla="*/ 256032 h 256032"/>
              <a:gd name="connsiteX5" fmla="*/ 0 w 3877056"/>
              <a:gd name="connsiteY5" fmla="*/ 256032 h 256032"/>
              <a:gd name="connsiteX6" fmla="*/ 0 w 3877056"/>
              <a:gd name="connsiteY6" fmla="*/ 95097 h 256032"/>
              <a:gd name="connsiteX7" fmla="*/ 2882017 w 3877056"/>
              <a:gd name="connsiteY7" fmla="*/ 92716 h 256032"/>
              <a:gd name="connsiteX8" fmla="*/ 2882189 w 3877056"/>
              <a:gd name="connsiteY8" fmla="*/ 0 h 256032"/>
              <a:gd name="connsiteX0" fmla="*/ 2882189 w 3877056"/>
              <a:gd name="connsiteY0" fmla="*/ 0 h 256032"/>
              <a:gd name="connsiteX1" fmla="*/ 3877056 w 3877056"/>
              <a:gd name="connsiteY1" fmla="*/ 0 h 256032"/>
              <a:gd name="connsiteX2" fmla="*/ 3877056 w 3877056"/>
              <a:gd name="connsiteY2" fmla="*/ 190195 h 256032"/>
              <a:gd name="connsiteX3" fmla="*/ 1355349 w 3877056"/>
              <a:gd name="connsiteY3" fmla="*/ 187813 h 256032"/>
              <a:gd name="connsiteX4" fmla="*/ 1355350 w 3877056"/>
              <a:gd name="connsiteY4" fmla="*/ 256032 h 256032"/>
              <a:gd name="connsiteX5" fmla="*/ 0 w 3877056"/>
              <a:gd name="connsiteY5" fmla="*/ 256032 h 256032"/>
              <a:gd name="connsiteX6" fmla="*/ 0 w 3877056"/>
              <a:gd name="connsiteY6" fmla="*/ 95097 h 256032"/>
              <a:gd name="connsiteX7" fmla="*/ 2882017 w 3877056"/>
              <a:gd name="connsiteY7" fmla="*/ 92716 h 256032"/>
              <a:gd name="connsiteX8" fmla="*/ 2882189 w 3877056"/>
              <a:gd name="connsiteY8" fmla="*/ 0 h 256032"/>
              <a:gd name="connsiteX0" fmla="*/ 2882189 w 3877056"/>
              <a:gd name="connsiteY0" fmla="*/ 0 h 265557"/>
              <a:gd name="connsiteX1" fmla="*/ 3877056 w 3877056"/>
              <a:gd name="connsiteY1" fmla="*/ 0 h 265557"/>
              <a:gd name="connsiteX2" fmla="*/ 3877056 w 3877056"/>
              <a:gd name="connsiteY2" fmla="*/ 190195 h 265557"/>
              <a:gd name="connsiteX3" fmla="*/ 1355349 w 3877056"/>
              <a:gd name="connsiteY3" fmla="*/ 187813 h 265557"/>
              <a:gd name="connsiteX4" fmla="*/ 1355350 w 3877056"/>
              <a:gd name="connsiteY4" fmla="*/ 265557 h 265557"/>
              <a:gd name="connsiteX5" fmla="*/ 0 w 3877056"/>
              <a:gd name="connsiteY5" fmla="*/ 256032 h 265557"/>
              <a:gd name="connsiteX6" fmla="*/ 0 w 3877056"/>
              <a:gd name="connsiteY6" fmla="*/ 95097 h 265557"/>
              <a:gd name="connsiteX7" fmla="*/ 2882017 w 3877056"/>
              <a:gd name="connsiteY7" fmla="*/ 92716 h 265557"/>
              <a:gd name="connsiteX8" fmla="*/ 2882189 w 3877056"/>
              <a:gd name="connsiteY8" fmla="*/ 0 h 265557"/>
              <a:gd name="connsiteX0" fmla="*/ 2882189 w 3877056"/>
              <a:gd name="connsiteY0" fmla="*/ 0 h 265557"/>
              <a:gd name="connsiteX1" fmla="*/ 3877056 w 3877056"/>
              <a:gd name="connsiteY1" fmla="*/ 0 h 265557"/>
              <a:gd name="connsiteX2" fmla="*/ 3877056 w 3877056"/>
              <a:gd name="connsiteY2" fmla="*/ 190195 h 265557"/>
              <a:gd name="connsiteX3" fmla="*/ 1355349 w 3877056"/>
              <a:gd name="connsiteY3" fmla="*/ 187813 h 265557"/>
              <a:gd name="connsiteX4" fmla="*/ 1355350 w 3877056"/>
              <a:gd name="connsiteY4" fmla="*/ 265557 h 265557"/>
              <a:gd name="connsiteX5" fmla="*/ 0 w 3877056"/>
              <a:gd name="connsiteY5" fmla="*/ 265557 h 265557"/>
              <a:gd name="connsiteX6" fmla="*/ 0 w 3877056"/>
              <a:gd name="connsiteY6" fmla="*/ 95097 h 265557"/>
              <a:gd name="connsiteX7" fmla="*/ 2882017 w 3877056"/>
              <a:gd name="connsiteY7" fmla="*/ 92716 h 265557"/>
              <a:gd name="connsiteX8" fmla="*/ 2882189 w 3877056"/>
              <a:gd name="connsiteY8" fmla="*/ 0 h 265557"/>
              <a:gd name="connsiteX0" fmla="*/ 2882189 w 3877056"/>
              <a:gd name="connsiteY0" fmla="*/ 0 h 265557"/>
              <a:gd name="connsiteX1" fmla="*/ 3877056 w 3877056"/>
              <a:gd name="connsiteY1" fmla="*/ 0 h 265557"/>
              <a:gd name="connsiteX2" fmla="*/ 3877056 w 3877056"/>
              <a:gd name="connsiteY2" fmla="*/ 190195 h 265557"/>
              <a:gd name="connsiteX3" fmla="*/ 1355349 w 3877056"/>
              <a:gd name="connsiteY3" fmla="*/ 187813 h 265557"/>
              <a:gd name="connsiteX4" fmla="*/ 1355350 w 3877056"/>
              <a:gd name="connsiteY4" fmla="*/ 265557 h 265557"/>
              <a:gd name="connsiteX5" fmla="*/ 0 w 3877056"/>
              <a:gd name="connsiteY5" fmla="*/ 265557 h 265557"/>
              <a:gd name="connsiteX6" fmla="*/ 0 w 3877056"/>
              <a:gd name="connsiteY6" fmla="*/ 85572 h 265557"/>
              <a:gd name="connsiteX7" fmla="*/ 2882017 w 3877056"/>
              <a:gd name="connsiteY7" fmla="*/ 92716 h 265557"/>
              <a:gd name="connsiteX8" fmla="*/ 2882189 w 3877056"/>
              <a:gd name="connsiteY8" fmla="*/ 0 h 265557"/>
              <a:gd name="connsiteX0" fmla="*/ 2882189 w 3877056"/>
              <a:gd name="connsiteY0" fmla="*/ 0 h 265557"/>
              <a:gd name="connsiteX1" fmla="*/ 3877056 w 3877056"/>
              <a:gd name="connsiteY1" fmla="*/ 0 h 265557"/>
              <a:gd name="connsiteX2" fmla="*/ 3877056 w 3877056"/>
              <a:gd name="connsiteY2" fmla="*/ 190195 h 265557"/>
              <a:gd name="connsiteX3" fmla="*/ 1355349 w 3877056"/>
              <a:gd name="connsiteY3" fmla="*/ 187813 h 265557"/>
              <a:gd name="connsiteX4" fmla="*/ 1355350 w 3877056"/>
              <a:gd name="connsiteY4" fmla="*/ 265557 h 265557"/>
              <a:gd name="connsiteX5" fmla="*/ 0 w 3877056"/>
              <a:gd name="connsiteY5" fmla="*/ 265557 h 265557"/>
              <a:gd name="connsiteX6" fmla="*/ 0 w 3877056"/>
              <a:gd name="connsiteY6" fmla="*/ 85572 h 265557"/>
              <a:gd name="connsiteX7" fmla="*/ 2882017 w 3877056"/>
              <a:gd name="connsiteY7" fmla="*/ 87954 h 265557"/>
              <a:gd name="connsiteX8" fmla="*/ 2882189 w 3877056"/>
              <a:gd name="connsiteY8" fmla="*/ 0 h 265557"/>
              <a:gd name="connsiteX0" fmla="*/ 2877426 w 3877056"/>
              <a:gd name="connsiteY0" fmla="*/ 0 h 265557"/>
              <a:gd name="connsiteX1" fmla="*/ 3877056 w 3877056"/>
              <a:gd name="connsiteY1" fmla="*/ 0 h 265557"/>
              <a:gd name="connsiteX2" fmla="*/ 3877056 w 3877056"/>
              <a:gd name="connsiteY2" fmla="*/ 190195 h 265557"/>
              <a:gd name="connsiteX3" fmla="*/ 1355349 w 3877056"/>
              <a:gd name="connsiteY3" fmla="*/ 187813 h 265557"/>
              <a:gd name="connsiteX4" fmla="*/ 1355350 w 3877056"/>
              <a:gd name="connsiteY4" fmla="*/ 265557 h 265557"/>
              <a:gd name="connsiteX5" fmla="*/ 0 w 3877056"/>
              <a:gd name="connsiteY5" fmla="*/ 265557 h 265557"/>
              <a:gd name="connsiteX6" fmla="*/ 0 w 3877056"/>
              <a:gd name="connsiteY6" fmla="*/ 85572 h 265557"/>
              <a:gd name="connsiteX7" fmla="*/ 2882017 w 3877056"/>
              <a:gd name="connsiteY7" fmla="*/ 87954 h 265557"/>
              <a:gd name="connsiteX8" fmla="*/ 2877426 w 3877056"/>
              <a:gd name="connsiteY8" fmla="*/ 0 h 265557"/>
              <a:gd name="connsiteX0" fmla="*/ 2882189 w 3877056"/>
              <a:gd name="connsiteY0" fmla="*/ 0 h 270319"/>
              <a:gd name="connsiteX1" fmla="*/ 3877056 w 3877056"/>
              <a:gd name="connsiteY1" fmla="*/ 4762 h 270319"/>
              <a:gd name="connsiteX2" fmla="*/ 3877056 w 3877056"/>
              <a:gd name="connsiteY2" fmla="*/ 194957 h 270319"/>
              <a:gd name="connsiteX3" fmla="*/ 1355349 w 3877056"/>
              <a:gd name="connsiteY3" fmla="*/ 192575 h 270319"/>
              <a:gd name="connsiteX4" fmla="*/ 1355350 w 3877056"/>
              <a:gd name="connsiteY4" fmla="*/ 270319 h 270319"/>
              <a:gd name="connsiteX5" fmla="*/ 0 w 3877056"/>
              <a:gd name="connsiteY5" fmla="*/ 270319 h 270319"/>
              <a:gd name="connsiteX6" fmla="*/ 0 w 3877056"/>
              <a:gd name="connsiteY6" fmla="*/ 90334 h 270319"/>
              <a:gd name="connsiteX7" fmla="*/ 2882017 w 3877056"/>
              <a:gd name="connsiteY7" fmla="*/ 92716 h 270319"/>
              <a:gd name="connsiteX8" fmla="*/ 2882189 w 3877056"/>
              <a:gd name="connsiteY8" fmla="*/ 0 h 270319"/>
              <a:gd name="connsiteX0" fmla="*/ 2884570 w 3877056"/>
              <a:gd name="connsiteY0" fmla="*/ 0 h 265557"/>
              <a:gd name="connsiteX1" fmla="*/ 3877056 w 3877056"/>
              <a:gd name="connsiteY1" fmla="*/ 0 h 265557"/>
              <a:gd name="connsiteX2" fmla="*/ 3877056 w 3877056"/>
              <a:gd name="connsiteY2" fmla="*/ 190195 h 265557"/>
              <a:gd name="connsiteX3" fmla="*/ 1355349 w 3877056"/>
              <a:gd name="connsiteY3" fmla="*/ 187813 h 265557"/>
              <a:gd name="connsiteX4" fmla="*/ 1355350 w 3877056"/>
              <a:gd name="connsiteY4" fmla="*/ 265557 h 265557"/>
              <a:gd name="connsiteX5" fmla="*/ 0 w 3877056"/>
              <a:gd name="connsiteY5" fmla="*/ 265557 h 265557"/>
              <a:gd name="connsiteX6" fmla="*/ 0 w 3877056"/>
              <a:gd name="connsiteY6" fmla="*/ 85572 h 265557"/>
              <a:gd name="connsiteX7" fmla="*/ 2882017 w 3877056"/>
              <a:gd name="connsiteY7" fmla="*/ 87954 h 265557"/>
              <a:gd name="connsiteX8" fmla="*/ 2884570 w 3877056"/>
              <a:gd name="connsiteY8" fmla="*/ 0 h 265557"/>
              <a:gd name="connsiteX0" fmla="*/ 2879808 w 3877056"/>
              <a:gd name="connsiteY0" fmla="*/ 0 h 267938"/>
              <a:gd name="connsiteX1" fmla="*/ 3877056 w 3877056"/>
              <a:gd name="connsiteY1" fmla="*/ 2381 h 267938"/>
              <a:gd name="connsiteX2" fmla="*/ 3877056 w 3877056"/>
              <a:gd name="connsiteY2" fmla="*/ 192576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79808 w 3877056"/>
              <a:gd name="connsiteY8" fmla="*/ 0 h 267938"/>
              <a:gd name="connsiteX0" fmla="*/ 2879808 w 3877056"/>
              <a:gd name="connsiteY0" fmla="*/ 4763 h 272701"/>
              <a:gd name="connsiteX1" fmla="*/ 3877056 w 3877056"/>
              <a:gd name="connsiteY1" fmla="*/ 0 h 272701"/>
              <a:gd name="connsiteX2" fmla="*/ 3877056 w 3877056"/>
              <a:gd name="connsiteY2" fmla="*/ 197339 h 272701"/>
              <a:gd name="connsiteX3" fmla="*/ 1355349 w 3877056"/>
              <a:gd name="connsiteY3" fmla="*/ 194957 h 272701"/>
              <a:gd name="connsiteX4" fmla="*/ 1355350 w 3877056"/>
              <a:gd name="connsiteY4" fmla="*/ 272701 h 272701"/>
              <a:gd name="connsiteX5" fmla="*/ 0 w 3877056"/>
              <a:gd name="connsiteY5" fmla="*/ 272701 h 272701"/>
              <a:gd name="connsiteX6" fmla="*/ 0 w 3877056"/>
              <a:gd name="connsiteY6" fmla="*/ 92716 h 272701"/>
              <a:gd name="connsiteX7" fmla="*/ 2882017 w 3877056"/>
              <a:gd name="connsiteY7" fmla="*/ 95098 h 272701"/>
              <a:gd name="connsiteX8" fmla="*/ 2879808 w 3877056"/>
              <a:gd name="connsiteY8" fmla="*/ 4763 h 272701"/>
              <a:gd name="connsiteX0" fmla="*/ 2879808 w 3877056"/>
              <a:gd name="connsiteY0" fmla="*/ 0 h 267938"/>
              <a:gd name="connsiteX1" fmla="*/ 3874675 w 3877056"/>
              <a:gd name="connsiteY1" fmla="*/ 2381 h 267938"/>
              <a:gd name="connsiteX2" fmla="*/ 3877056 w 3877056"/>
              <a:gd name="connsiteY2" fmla="*/ 192576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79808 w 3877056"/>
              <a:gd name="connsiteY8" fmla="*/ 0 h 267938"/>
              <a:gd name="connsiteX0" fmla="*/ 2879808 w 3879543"/>
              <a:gd name="connsiteY0" fmla="*/ 0 h 267938"/>
              <a:gd name="connsiteX1" fmla="*/ 3879438 w 3879543"/>
              <a:gd name="connsiteY1" fmla="*/ 2381 h 267938"/>
              <a:gd name="connsiteX2" fmla="*/ 3877056 w 3879543"/>
              <a:gd name="connsiteY2" fmla="*/ 192576 h 267938"/>
              <a:gd name="connsiteX3" fmla="*/ 1355349 w 3879543"/>
              <a:gd name="connsiteY3" fmla="*/ 190194 h 267938"/>
              <a:gd name="connsiteX4" fmla="*/ 1355350 w 3879543"/>
              <a:gd name="connsiteY4" fmla="*/ 267938 h 267938"/>
              <a:gd name="connsiteX5" fmla="*/ 0 w 3879543"/>
              <a:gd name="connsiteY5" fmla="*/ 267938 h 267938"/>
              <a:gd name="connsiteX6" fmla="*/ 0 w 3879543"/>
              <a:gd name="connsiteY6" fmla="*/ 87953 h 267938"/>
              <a:gd name="connsiteX7" fmla="*/ 2882017 w 3879543"/>
              <a:gd name="connsiteY7" fmla="*/ 90335 h 267938"/>
              <a:gd name="connsiteX8" fmla="*/ 2879808 w 3879543"/>
              <a:gd name="connsiteY8" fmla="*/ 0 h 267938"/>
              <a:gd name="connsiteX0" fmla="*/ 2879808 w 3877056"/>
              <a:gd name="connsiteY0" fmla="*/ 0 h 267938"/>
              <a:gd name="connsiteX1" fmla="*/ 3869913 w 3877056"/>
              <a:gd name="connsiteY1" fmla="*/ 2381 h 267938"/>
              <a:gd name="connsiteX2" fmla="*/ 3877056 w 3877056"/>
              <a:gd name="connsiteY2" fmla="*/ 192576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79808 w 3877056"/>
              <a:gd name="connsiteY8" fmla="*/ 0 h 267938"/>
              <a:gd name="connsiteX0" fmla="*/ 2879808 w 3877056"/>
              <a:gd name="connsiteY0" fmla="*/ 0 h 267938"/>
              <a:gd name="connsiteX1" fmla="*/ 3874676 w 3877056"/>
              <a:gd name="connsiteY1" fmla="*/ 2381 h 267938"/>
              <a:gd name="connsiteX2" fmla="*/ 3877056 w 3877056"/>
              <a:gd name="connsiteY2" fmla="*/ 192576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79808 w 3877056"/>
              <a:gd name="connsiteY8" fmla="*/ 0 h 267938"/>
              <a:gd name="connsiteX0" fmla="*/ 2879808 w 3877056"/>
              <a:gd name="connsiteY0" fmla="*/ 0 h 267938"/>
              <a:gd name="connsiteX1" fmla="*/ 3874676 w 3877056"/>
              <a:gd name="connsiteY1" fmla="*/ 2381 h 267938"/>
              <a:gd name="connsiteX2" fmla="*/ 3877056 w 3877056"/>
              <a:gd name="connsiteY2" fmla="*/ 190194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79808 w 3877056"/>
              <a:gd name="connsiteY8" fmla="*/ 0 h 267938"/>
              <a:gd name="connsiteX0" fmla="*/ 2879808 w 3879543"/>
              <a:gd name="connsiteY0" fmla="*/ 0 h 267938"/>
              <a:gd name="connsiteX1" fmla="*/ 3879438 w 3879543"/>
              <a:gd name="connsiteY1" fmla="*/ 2381 h 267938"/>
              <a:gd name="connsiteX2" fmla="*/ 3877056 w 3879543"/>
              <a:gd name="connsiteY2" fmla="*/ 190194 h 267938"/>
              <a:gd name="connsiteX3" fmla="*/ 1355349 w 3879543"/>
              <a:gd name="connsiteY3" fmla="*/ 190194 h 267938"/>
              <a:gd name="connsiteX4" fmla="*/ 1355350 w 3879543"/>
              <a:gd name="connsiteY4" fmla="*/ 267938 h 267938"/>
              <a:gd name="connsiteX5" fmla="*/ 0 w 3879543"/>
              <a:gd name="connsiteY5" fmla="*/ 267938 h 267938"/>
              <a:gd name="connsiteX6" fmla="*/ 0 w 3879543"/>
              <a:gd name="connsiteY6" fmla="*/ 87953 h 267938"/>
              <a:gd name="connsiteX7" fmla="*/ 2882017 w 3879543"/>
              <a:gd name="connsiteY7" fmla="*/ 90335 h 267938"/>
              <a:gd name="connsiteX8" fmla="*/ 2879808 w 3879543"/>
              <a:gd name="connsiteY8" fmla="*/ 0 h 267938"/>
              <a:gd name="connsiteX0" fmla="*/ 2879808 w 3877056"/>
              <a:gd name="connsiteY0" fmla="*/ 0 h 267938"/>
              <a:gd name="connsiteX1" fmla="*/ 3874676 w 3877056"/>
              <a:gd name="connsiteY1" fmla="*/ 2381 h 267938"/>
              <a:gd name="connsiteX2" fmla="*/ 3877056 w 3877056"/>
              <a:gd name="connsiteY2" fmla="*/ 190194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79808 w 3877056"/>
              <a:gd name="connsiteY8" fmla="*/ 0 h 267938"/>
              <a:gd name="connsiteX0" fmla="*/ 2879808 w 3877056"/>
              <a:gd name="connsiteY0" fmla="*/ 0 h 267938"/>
              <a:gd name="connsiteX1" fmla="*/ 3874676 w 3877056"/>
              <a:gd name="connsiteY1" fmla="*/ 0 h 267938"/>
              <a:gd name="connsiteX2" fmla="*/ 3877056 w 3877056"/>
              <a:gd name="connsiteY2" fmla="*/ 190194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79808 w 3877056"/>
              <a:gd name="connsiteY8" fmla="*/ 0 h 267938"/>
              <a:gd name="connsiteX0" fmla="*/ 2879808 w 3877056"/>
              <a:gd name="connsiteY0" fmla="*/ 0 h 267938"/>
              <a:gd name="connsiteX1" fmla="*/ 3874676 w 3877056"/>
              <a:gd name="connsiteY1" fmla="*/ 0 h 267938"/>
              <a:gd name="connsiteX2" fmla="*/ 3877056 w 3877056"/>
              <a:gd name="connsiteY2" fmla="*/ 194957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79808 w 3877056"/>
              <a:gd name="connsiteY8" fmla="*/ 0 h 267938"/>
              <a:gd name="connsiteX0" fmla="*/ 2879808 w 3877056"/>
              <a:gd name="connsiteY0" fmla="*/ 0 h 267938"/>
              <a:gd name="connsiteX1" fmla="*/ 3874676 w 3877056"/>
              <a:gd name="connsiteY1" fmla="*/ 0 h 267938"/>
              <a:gd name="connsiteX2" fmla="*/ 3877056 w 3877056"/>
              <a:gd name="connsiteY2" fmla="*/ 194957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79808 w 3877056"/>
              <a:gd name="connsiteY8" fmla="*/ 0 h 267938"/>
              <a:gd name="connsiteX0" fmla="*/ 2884570 w 3877056"/>
              <a:gd name="connsiteY0" fmla="*/ 0 h 270319"/>
              <a:gd name="connsiteX1" fmla="*/ 3874676 w 3877056"/>
              <a:gd name="connsiteY1" fmla="*/ 2381 h 270319"/>
              <a:gd name="connsiteX2" fmla="*/ 3877056 w 3877056"/>
              <a:gd name="connsiteY2" fmla="*/ 197338 h 270319"/>
              <a:gd name="connsiteX3" fmla="*/ 1355349 w 3877056"/>
              <a:gd name="connsiteY3" fmla="*/ 192575 h 270319"/>
              <a:gd name="connsiteX4" fmla="*/ 1355350 w 3877056"/>
              <a:gd name="connsiteY4" fmla="*/ 270319 h 270319"/>
              <a:gd name="connsiteX5" fmla="*/ 0 w 3877056"/>
              <a:gd name="connsiteY5" fmla="*/ 270319 h 270319"/>
              <a:gd name="connsiteX6" fmla="*/ 0 w 3877056"/>
              <a:gd name="connsiteY6" fmla="*/ 90334 h 270319"/>
              <a:gd name="connsiteX7" fmla="*/ 2882017 w 3877056"/>
              <a:gd name="connsiteY7" fmla="*/ 92716 h 270319"/>
              <a:gd name="connsiteX8" fmla="*/ 2884570 w 3877056"/>
              <a:gd name="connsiteY8" fmla="*/ 0 h 270319"/>
              <a:gd name="connsiteX0" fmla="*/ 2882189 w 3877056"/>
              <a:gd name="connsiteY0" fmla="*/ 2381 h 267938"/>
              <a:gd name="connsiteX1" fmla="*/ 3874676 w 3877056"/>
              <a:gd name="connsiteY1" fmla="*/ 0 h 267938"/>
              <a:gd name="connsiteX2" fmla="*/ 3877056 w 3877056"/>
              <a:gd name="connsiteY2" fmla="*/ 194957 h 267938"/>
              <a:gd name="connsiteX3" fmla="*/ 1355349 w 3877056"/>
              <a:gd name="connsiteY3" fmla="*/ 190194 h 267938"/>
              <a:gd name="connsiteX4" fmla="*/ 1355350 w 3877056"/>
              <a:gd name="connsiteY4" fmla="*/ 267938 h 267938"/>
              <a:gd name="connsiteX5" fmla="*/ 0 w 3877056"/>
              <a:gd name="connsiteY5" fmla="*/ 267938 h 267938"/>
              <a:gd name="connsiteX6" fmla="*/ 0 w 3877056"/>
              <a:gd name="connsiteY6" fmla="*/ 87953 h 267938"/>
              <a:gd name="connsiteX7" fmla="*/ 2882017 w 3877056"/>
              <a:gd name="connsiteY7" fmla="*/ 90335 h 267938"/>
              <a:gd name="connsiteX8" fmla="*/ 2882189 w 3877056"/>
              <a:gd name="connsiteY8" fmla="*/ 2381 h 267938"/>
              <a:gd name="connsiteX0" fmla="*/ 2882189 w 3877056"/>
              <a:gd name="connsiteY0" fmla="*/ 0 h 265557"/>
              <a:gd name="connsiteX1" fmla="*/ 3874676 w 3877056"/>
              <a:gd name="connsiteY1" fmla="*/ 0 h 265557"/>
              <a:gd name="connsiteX2" fmla="*/ 3877056 w 3877056"/>
              <a:gd name="connsiteY2" fmla="*/ 192576 h 265557"/>
              <a:gd name="connsiteX3" fmla="*/ 1355349 w 3877056"/>
              <a:gd name="connsiteY3" fmla="*/ 187813 h 265557"/>
              <a:gd name="connsiteX4" fmla="*/ 1355350 w 3877056"/>
              <a:gd name="connsiteY4" fmla="*/ 265557 h 265557"/>
              <a:gd name="connsiteX5" fmla="*/ 0 w 3877056"/>
              <a:gd name="connsiteY5" fmla="*/ 265557 h 265557"/>
              <a:gd name="connsiteX6" fmla="*/ 0 w 3877056"/>
              <a:gd name="connsiteY6" fmla="*/ 85572 h 265557"/>
              <a:gd name="connsiteX7" fmla="*/ 2882017 w 3877056"/>
              <a:gd name="connsiteY7" fmla="*/ 87954 h 265557"/>
              <a:gd name="connsiteX8" fmla="*/ 2882189 w 3877056"/>
              <a:gd name="connsiteY8" fmla="*/ 0 h 26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7056" h="265557">
                <a:moveTo>
                  <a:pt x="2882189" y="0"/>
                </a:moveTo>
                <a:lnTo>
                  <a:pt x="3874676" y="0"/>
                </a:lnTo>
                <a:cubicBezTo>
                  <a:pt x="3875470" y="63398"/>
                  <a:pt x="3876262" y="129178"/>
                  <a:pt x="3877056" y="192576"/>
                </a:cubicBezTo>
                <a:lnTo>
                  <a:pt x="1355349" y="187813"/>
                </a:lnTo>
                <a:cubicBezTo>
                  <a:pt x="1355349" y="210553"/>
                  <a:pt x="1355350" y="242817"/>
                  <a:pt x="1355350" y="265557"/>
                </a:cubicBezTo>
                <a:lnTo>
                  <a:pt x="0" y="265557"/>
                </a:lnTo>
                <a:lnTo>
                  <a:pt x="0" y="85572"/>
                </a:lnTo>
                <a:lnTo>
                  <a:pt x="2882017" y="87954"/>
                </a:lnTo>
                <a:cubicBezTo>
                  <a:pt x="2882074" y="57049"/>
                  <a:pt x="2882132" y="30905"/>
                  <a:pt x="2882189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360300" y="230124"/>
            <a:ext cx="4522376" cy="6343424"/>
            <a:chOff x="5477826" y="382524"/>
            <a:chExt cx="2587587" cy="5783658"/>
          </a:xfrm>
        </p:grpSpPr>
        <p:sp>
          <p:nvSpPr>
            <p:cNvPr id="27" name="TextBox 26"/>
            <p:cNvSpPr txBox="1"/>
            <p:nvPr/>
          </p:nvSpPr>
          <p:spPr>
            <a:xfrm>
              <a:off x="6321200" y="382524"/>
              <a:ext cx="1397075" cy="645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accent1"/>
                  </a:solidFill>
                </a:rPr>
                <a:t>Relative Risk for </a:t>
              </a:r>
            </a:p>
            <a:p>
              <a:pPr algn="ctr"/>
              <a:r>
                <a:rPr lang="en-US" sz="2000">
                  <a:solidFill>
                    <a:schemeClr val="accent1"/>
                  </a:solidFill>
                </a:rPr>
                <a:t>FMD and Endo PAT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4927067" y="4586001"/>
              <a:ext cx="1260010" cy="158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RR for CV events</a:t>
              </a:r>
            </a:p>
          </p:txBody>
        </p:sp>
        <p:grpSp>
          <p:nvGrpSpPr>
            <p:cNvPr id="1056" name="Group 1055"/>
            <p:cNvGrpSpPr/>
            <p:nvPr/>
          </p:nvGrpSpPr>
          <p:grpSpPr>
            <a:xfrm>
              <a:off x="5985241" y="3958528"/>
              <a:ext cx="2080172" cy="1396594"/>
              <a:chOff x="4802188" y="3860800"/>
              <a:chExt cx="2019299" cy="1355726"/>
            </a:xfrm>
          </p:grpSpPr>
          <p:sp>
            <p:nvSpPr>
              <p:cNvPr id="1035" name="Line 17"/>
              <p:cNvSpPr>
                <a:spLocks noChangeShapeType="1"/>
              </p:cNvSpPr>
              <p:nvPr/>
            </p:nvSpPr>
            <p:spPr bwMode="auto">
              <a:xfrm>
                <a:off x="5129213" y="3865563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Line 18"/>
              <p:cNvSpPr>
                <a:spLocks noChangeShapeType="1"/>
              </p:cNvSpPr>
              <p:nvPr/>
            </p:nvSpPr>
            <p:spPr bwMode="auto">
              <a:xfrm>
                <a:off x="5468938" y="3865563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Line 19"/>
              <p:cNvSpPr>
                <a:spLocks noChangeShapeType="1"/>
              </p:cNvSpPr>
              <p:nvPr/>
            </p:nvSpPr>
            <p:spPr bwMode="auto">
              <a:xfrm>
                <a:off x="5807075" y="3865563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Line 20"/>
              <p:cNvSpPr>
                <a:spLocks noChangeShapeType="1"/>
              </p:cNvSpPr>
              <p:nvPr/>
            </p:nvSpPr>
            <p:spPr bwMode="auto">
              <a:xfrm>
                <a:off x="6148388" y="3865563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Line 21"/>
              <p:cNvSpPr>
                <a:spLocks noChangeShapeType="1"/>
              </p:cNvSpPr>
              <p:nvPr/>
            </p:nvSpPr>
            <p:spPr bwMode="auto">
              <a:xfrm>
                <a:off x="6488113" y="3865563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Line 22"/>
              <p:cNvSpPr>
                <a:spLocks noChangeShapeType="1"/>
              </p:cNvSpPr>
              <p:nvPr/>
            </p:nvSpPr>
            <p:spPr bwMode="auto">
              <a:xfrm>
                <a:off x="4803775" y="4083050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Line 23"/>
              <p:cNvSpPr>
                <a:spLocks noChangeShapeType="1"/>
              </p:cNvSpPr>
              <p:nvPr/>
            </p:nvSpPr>
            <p:spPr bwMode="auto">
              <a:xfrm>
                <a:off x="4803775" y="4308475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Line 24"/>
              <p:cNvSpPr>
                <a:spLocks noChangeShapeType="1"/>
              </p:cNvSpPr>
              <p:nvPr/>
            </p:nvSpPr>
            <p:spPr bwMode="auto">
              <a:xfrm>
                <a:off x="4803775" y="4532313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Line 25"/>
              <p:cNvSpPr>
                <a:spLocks noChangeShapeType="1"/>
              </p:cNvSpPr>
              <p:nvPr/>
            </p:nvSpPr>
            <p:spPr bwMode="auto">
              <a:xfrm>
                <a:off x="4803775" y="4757738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Line 26"/>
              <p:cNvSpPr>
                <a:spLocks noChangeShapeType="1"/>
              </p:cNvSpPr>
              <p:nvPr/>
            </p:nvSpPr>
            <p:spPr bwMode="auto">
              <a:xfrm>
                <a:off x="4803775" y="4983163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31"/>
              <p:cNvSpPr>
                <a:spLocks/>
              </p:cNvSpPr>
              <p:nvPr/>
            </p:nvSpPr>
            <p:spPr bwMode="auto">
              <a:xfrm>
                <a:off x="4822825" y="3868738"/>
                <a:ext cx="1990725" cy="1206500"/>
              </a:xfrm>
              <a:custGeom>
                <a:avLst/>
                <a:gdLst>
                  <a:gd name="T0" fmla="*/ 0 w 742"/>
                  <a:gd name="T1" fmla="*/ 0 h 450"/>
                  <a:gd name="T2" fmla="*/ 104 w 742"/>
                  <a:gd name="T3" fmla="*/ 131 h 450"/>
                  <a:gd name="T4" fmla="*/ 341 w 742"/>
                  <a:gd name="T5" fmla="*/ 322 h 450"/>
                  <a:gd name="T6" fmla="*/ 519 w 742"/>
                  <a:gd name="T7" fmla="*/ 393 h 450"/>
                  <a:gd name="T8" fmla="*/ 658 w 742"/>
                  <a:gd name="T9" fmla="*/ 432 h 450"/>
                  <a:gd name="T10" fmla="*/ 742 w 742"/>
                  <a:gd name="T11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2" h="450">
                    <a:moveTo>
                      <a:pt x="0" y="0"/>
                    </a:moveTo>
                    <a:cubicBezTo>
                      <a:pt x="33" y="44"/>
                      <a:pt x="67" y="90"/>
                      <a:pt x="104" y="131"/>
                    </a:cubicBezTo>
                    <a:cubicBezTo>
                      <a:pt x="172" y="205"/>
                      <a:pt x="251" y="275"/>
                      <a:pt x="341" y="322"/>
                    </a:cubicBezTo>
                    <a:cubicBezTo>
                      <a:pt x="397" y="352"/>
                      <a:pt x="458" y="373"/>
                      <a:pt x="519" y="393"/>
                    </a:cubicBezTo>
                    <a:cubicBezTo>
                      <a:pt x="565" y="408"/>
                      <a:pt x="611" y="422"/>
                      <a:pt x="658" y="432"/>
                    </a:cubicBezTo>
                    <a:cubicBezTo>
                      <a:pt x="686" y="439"/>
                      <a:pt x="714" y="444"/>
                      <a:pt x="742" y="450"/>
                    </a:cubicBezTo>
                  </a:path>
                </a:pathLst>
              </a:cu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32"/>
              <p:cNvSpPr>
                <a:spLocks/>
              </p:cNvSpPr>
              <p:nvPr/>
            </p:nvSpPr>
            <p:spPr bwMode="auto">
              <a:xfrm>
                <a:off x="4803775" y="4090988"/>
                <a:ext cx="2011362" cy="941388"/>
              </a:xfrm>
              <a:custGeom>
                <a:avLst/>
                <a:gdLst>
                  <a:gd name="T0" fmla="*/ 0 w 750"/>
                  <a:gd name="T1" fmla="*/ 0 h 351"/>
                  <a:gd name="T2" fmla="*/ 512 w 750"/>
                  <a:gd name="T3" fmla="*/ 298 h 351"/>
                  <a:gd name="T4" fmla="*/ 750 w 750"/>
                  <a:gd name="T5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0" h="351">
                    <a:moveTo>
                      <a:pt x="0" y="0"/>
                    </a:moveTo>
                    <a:cubicBezTo>
                      <a:pt x="0" y="0"/>
                      <a:pt x="190" y="214"/>
                      <a:pt x="512" y="298"/>
                    </a:cubicBezTo>
                    <a:cubicBezTo>
                      <a:pt x="512" y="298"/>
                      <a:pt x="615" y="330"/>
                      <a:pt x="750" y="351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33"/>
              <p:cNvSpPr>
                <a:spLocks/>
              </p:cNvSpPr>
              <p:nvPr/>
            </p:nvSpPr>
            <p:spPr bwMode="auto">
              <a:xfrm>
                <a:off x="4803775" y="4275138"/>
                <a:ext cx="2014537" cy="723900"/>
              </a:xfrm>
              <a:custGeom>
                <a:avLst/>
                <a:gdLst>
                  <a:gd name="T0" fmla="*/ 0 w 751"/>
                  <a:gd name="T1" fmla="*/ 0 h 270"/>
                  <a:gd name="T2" fmla="*/ 348 w 751"/>
                  <a:gd name="T3" fmla="*/ 170 h 270"/>
                  <a:gd name="T4" fmla="*/ 751 w 751"/>
                  <a:gd name="T5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1" h="270">
                    <a:moveTo>
                      <a:pt x="0" y="0"/>
                    </a:moveTo>
                    <a:cubicBezTo>
                      <a:pt x="0" y="0"/>
                      <a:pt x="160" y="111"/>
                      <a:pt x="348" y="170"/>
                    </a:cubicBezTo>
                    <a:cubicBezTo>
                      <a:pt x="536" y="229"/>
                      <a:pt x="570" y="239"/>
                      <a:pt x="751" y="270"/>
                    </a:cubicBezTo>
                  </a:path>
                </a:pathLst>
              </a:custGeom>
              <a:noFill/>
              <a:ln w="1905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Rectangle 34"/>
              <p:cNvSpPr>
                <a:spLocks noChangeArrowheads="1"/>
              </p:cNvSpPr>
              <p:nvPr/>
            </p:nvSpPr>
            <p:spPr bwMode="auto">
              <a:xfrm>
                <a:off x="4802188" y="3860800"/>
                <a:ext cx="2016125" cy="1352550"/>
              </a:xfrm>
              <a:prstGeom prst="rect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6185708" y="5372183"/>
              <a:ext cx="272834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/>
                <a:t>-1SD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81661" y="5372183"/>
              <a:ext cx="289208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/>
                <a:t>Mean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76363" y="5372183"/>
              <a:ext cx="291250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/>
                <a:t>+1SD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827540" y="3833641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3.0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827540" y="4061282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2.5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27540" y="4288924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2.0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827540" y="4532265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1.5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827540" y="4759906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1.0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827540" y="4995398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0.5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27540" y="5223039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0.0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704299" y="3632606"/>
              <a:ext cx="630878" cy="280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Multivariate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082932" y="5640024"/>
              <a:ext cx="1182812" cy="526158"/>
              <a:chOff x="5941371" y="5588818"/>
              <a:chExt cx="1182812" cy="526158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6187961" y="5588818"/>
                <a:ext cx="936222" cy="526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/>
                  <a:t>Distal occlusion FMD</a:t>
                </a:r>
              </a:p>
              <a:p>
                <a:r>
                  <a:rPr lang="en-US" sz="1050"/>
                  <a:t>Proximal occlusion FMD</a:t>
                </a:r>
              </a:p>
              <a:p>
                <a:r>
                  <a:rPr lang="en-US" sz="1050" err="1"/>
                  <a:t>EndoPAT</a:t>
                </a:r>
                <a:endParaRPr lang="en-US" sz="1050"/>
              </a:p>
            </p:txBody>
          </p:sp>
          <p:cxnSp>
            <p:nvCxnSpPr>
              <p:cNvPr id="1063" name="Straight Connector 1062"/>
              <p:cNvCxnSpPr/>
              <p:nvPr/>
            </p:nvCxnSpPr>
            <p:spPr>
              <a:xfrm flipH="1">
                <a:off x="5941371" y="5721050"/>
                <a:ext cx="244292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5941371" y="5880928"/>
                <a:ext cx="244292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5941371" y="6040807"/>
                <a:ext cx="244292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 rot="16200000">
              <a:off x="4927067" y="2064435"/>
              <a:ext cx="1260010" cy="158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RR for CV events</a:t>
              </a:r>
            </a:p>
          </p:txBody>
        </p:sp>
        <p:grpSp>
          <p:nvGrpSpPr>
            <p:cNvPr id="1055" name="Group 1054"/>
            <p:cNvGrpSpPr/>
            <p:nvPr/>
          </p:nvGrpSpPr>
          <p:grpSpPr>
            <a:xfrm>
              <a:off x="5945399" y="1435565"/>
              <a:ext cx="2080172" cy="1396593"/>
              <a:chOff x="4802188" y="2195513"/>
              <a:chExt cx="2019300" cy="1355725"/>
            </a:xfrm>
          </p:grpSpPr>
          <p:sp>
            <p:nvSpPr>
              <p:cNvPr id="31" name="Line 7"/>
              <p:cNvSpPr>
                <a:spLocks noChangeShapeType="1"/>
              </p:cNvSpPr>
              <p:nvPr/>
            </p:nvSpPr>
            <p:spPr bwMode="auto">
              <a:xfrm>
                <a:off x="5129213" y="2200275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Line 8"/>
              <p:cNvSpPr>
                <a:spLocks noChangeShapeType="1"/>
              </p:cNvSpPr>
              <p:nvPr/>
            </p:nvSpPr>
            <p:spPr bwMode="auto">
              <a:xfrm>
                <a:off x="5468938" y="2200275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Line 9"/>
              <p:cNvSpPr>
                <a:spLocks noChangeShapeType="1"/>
              </p:cNvSpPr>
              <p:nvPr/>
            </p:nvSpPr>
            <p:spPr bwMode="auto">
              <a:xfrm>
                <a:off x="5807075" y="2200275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Line 10"/>
              <p:cNvSpPr>
                <a:spLocks noChangeShapeType="1"/>
              </p:cNvSpPr>
              <p:nvPr/>
            </p:nvSpPr>
            <p:spPr bwMode="auto">
              <a:xfrm>
                <a:off x="6148388" y="2200275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Line 11"/>
              <p:cNvSpPr>
                <a:spLocks noChangeShapeType="1"/>
              </p:cNvSpPr>
              <p:nvPr/>
            </p:nvSpPr>
            <p:spPr bwMode="auto">
              <a:xfrm>
                <a:off x="6488113" y="2200275"/>
                <a:ext cx="0" cy="1350963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Line 12"/>
              <p:cNvSpPr>
                <a:spLocks noChangeShapeType="1"/>
              </p:cNvSpPr>
              <p:nvPr/>
            </p:nvSpPr>
            <p:spPr bwMode="auto">
              <a:xfrm>
                <a:off x="4803775" y="2417763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Line 13"/>
              <p:cNvSpPr>
                <a:spLocks noChangeShapeType="1"/>
              </p:cNvSpPr>
              <p:nvPr/>
            </p:nvSpPr>
            <p:spPr bwMode="auto">
              <a:xfrm>
                <a:off x="4803775" y="2643188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Line 14"/>
              <p:cNvSpPr>
                <a:spLocks noChangeShapeType="1"/>
              </p:cNvSpPr>
              <p:nvPr/>
            </p:nvSpPr>
            <p:spPr bwMode="auto">
              <a:xfrm>
                <a:off x="4803775" y="2868613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Line 15"/>
              <p:cNvSpPr>
                <a:spLocks noChangeShapeType="1"/>
              </p:cNvSpPr>
              <p:nvPr/>
            </p:nvSpPr>
            <p:spPr bwMode="auto">
              <a:xfrm>
                <a:off x="4803775" y="3094038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Line 16"/>
              <p:cNvSpPr>
                <a:spLocks noChangeShapeType="1"/>
              </p:cNvSpPr>
              <p:nvPr/>
            </p:nvSpPr>
            <p:spPr bwMode="auto">
              <a:xfrm>
                <a:off x="4803775" y="3319463"/>
                <a:ext cx="2017712" cy="0"/>
              </a:xfrm>
              <a:prstGeom prst="line">
                <a:avLst/>
              </a:prstGeom>
              <a:noFill/>
              <a:ln w="4763" cap="flat">
                <a:solidFill>
                  <a:srgbClr val="E8E8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27"/>
              <p:cNvSpPr>
                <a:spLocks/>
              </p:cNvSpPr>
              <p:nvPr/>
            </p:nvSpPr>
            <p:spPr bwMode="auto">
              <a:xfrm>
                <a:off x="4826000" y="2195513"/>
                <a:ext cx="1992312" cy="1209675"/>
              </a:xfrm>
              <a:custGeom>
                <a:avLst/>
                <a:gdLst>
                  <a:gd name="T0" fmla="*/ 0 w 743"/>
                  <a:gd name="T1" fmla="*/ 0 h 451"/>
                  <a:gd name="T2" fmla="*/ 133 w 743"/>
                  <a:gd name="T3" fmla="*/ 161 h 451"/>
                  <a:gd name="T4" fmla="*/ 472 w 743"/>
                  <a:gd name="T5" fmla="*/ 379 h 451"/>
                  <a:gd name="T6" fmla="*/ 743 w 743"/>
                  <a:gd name="T7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3" h="451">
                    <a:moveTo>
                      <a:pt x="0" y="0"/>
                    </a:moveTo>
                    <a:cubicBezTo>
                      <a:pt x="38" y="58"/>
                      <a:pt x="85" y="113"/>
                      <a:pt x="133" y="161"/>
                    </a:cubicBezTo>
                    <a:cubicBezTo>
                      <a:pt x="230" y="260"/>
                      <a:pt x="339" y="337"/>
                      <a:pt x="472" y="379"/>
                    </a:cubicBezTo>
                    <a:cubicBezTo>
                      <a:pt x="561" y="408"/>
                      <a:pt x="652" y="430"/>
                      <a:pt x="743" y="451"/>
                    </a:cubicBezTo>
                  </a:path>
                </a:pathLst>
              </a:cu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28"/>
              <p:cNvSpPr>
                <a:spLocks/>
              </p:cNvSpPr>
              <p:nvPr/>
            </p:nvSpPr>
            <p:spPr bwMode="auto">
              <a:xfrm>
                <a:off x="4802188" y="2195513"/>
                <a:ext cx="2019300" cy="1198563"/>
              </a:xfrm>
              <a:custGeom>
                <a:avLst/>
                <a:gdLst>
                  <a:gd name="T0" fmla="*/ 0 w 753"/>
                  <a:gd name="T1" fmla="*/ 0 h 447"/>
                  <a:gd name="T2" fmla="*/ 439 w 753"/>
                  <a:gd name="T3" fmla="*/ 363 h 447"/>
                  <a:gd name="T4" fmla="*/ 753 w 753"/>
                  <a:gd name="T5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3" h="447">
                    <a:moveTo>
                      <a:pt x="0" y="0"/>
                    </a:moveTo>
                    <a:cubicBezTo>
                      <a:pt x="0" y="0"/>
                      <a:pt x="157" y="253"/>
                      <a:pt x="439" y="363"/>
                    </a:cubicBezTo>
                    <a:cubicBezTo>
                      <a:pt x="439" y="363"/>
                      <a:pt x="461" y="380"/>
                      <a:pt x="753" y="447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29"/>
              <p:cNvSpPr>
                <a:spLocks/>
              </p:cNvSpPr>
              <p:nvPr/>
            </p:nvSpPr>
            <p:spPr bwMode="auto">
              <a:xfrm>
                <a:off x="4802188" y="2581275"/>
                <a:ext cx="2019300" cy="755650"/>
              </a:xfrm>
              <a:custGeom>
                <a:avLst/>
                <a:gdLst>
                  <a:gd name="T0" fmla="*/ 0 w 753"/>
                  <a:gd name="T1" fmla="*/ 0 h 282"/>
                  <a:gd name="T2" fmla="*/ 459 w 753"/>
                  <a:gd name="T3" fmla="*/ 218 h 282"/>
                  <a:gd name="T4" fmla="*/ 753 w 753"/>
                  <a:gd name="T5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3" h="282">
                    <a:moveTo>
                      <a:pt x="0" y="0"/>
                    </a:moveTo>
                    <a:cubicBezTo>
                      <a:pt x="0" y="0"/>
                      <a:pt x="257" y="175"/>
                      <a:pt x="459" y="218"/>
                    </a:cubicBezTo>
                    <a:cubicBezTo>
                      <a:pt x="662" y="262"/>
                      <a:pt x="602" y="256"/>
                      <a:pt x="753" y="282"/>
                    </a:cubicBezTo>
                  </a:path>
                </a:pathLst>
              </a:custGeom>
              <a:noFill/>
              <a:ln w="1905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Rectangle 30"/>
              <p:cNvSpPr>
                <a:spLocks noChangeArrowheads="1"/>
              </p:cNvSpPr>
              <p:nvPr/>
            </p:nvSpPr>
            <p:spPr bwMode="auto">
              <a:xfrm>
                <a:off x="4802188" y="2195513"/>
                <a:ext cx="2016125" cy="1354138"/>
              </a:xfrm>
              <a:prstGeom prst="rect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8" name="TextBox 1057"/>
            <p:cNvSpPr txBox="1"/>
            <p:nvPr/>
          </p:nvSpPr>
          <p:spPr>
            <a:xfrm>
              <a:off x="6149664" y="2850616"/>
              <a:ext cx="272834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/>
                <a:t>-1SD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47210" y="2850616"/>
              <a:ext cx="289208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/>
                <a:t>Mean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551922" y="2850616"/>
              <a:ext cx="291250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/>
                <a:t>+1SD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787699" y="1312075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3.0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87699" y="1539716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2.5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87699" y="1767358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2.0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787699" y="2010699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1.5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787699" y="2238340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1.0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87699" y="2473831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0.5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787699" y="2701472"/>
              <a:ext cx="207663" cy="22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0.0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735673" y="1087491"/>
              <a:ext cx="568129" cy="280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Univariate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055814" y="3029027"/>
              <a:ext cx="460537" cy="471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000">
                  <a:solidFill>
                    <a:schemeClr val="accent1"/>
                  </a:solidFill>
                </a:rPr>
                <a:t>-0.3%</a:t>
              </a:r>
            </a:p>
            <a:p>
              <a:pPr algn="ctr">
                <a:lnSpc>
                  <a:spcPts val="1100"/>
                </a:lnSpc>
              </a:pPr>
              <a:r>
                <a:rPr lang="en-US" sz="1000">
                  <a:solidFill>
                    <a:schemeClr val="accent4"/>
                  </a:solidFill>
                </a:rPr>
                <a:t>1.2%</a:t>
              </a:r>
            </a:p>
            <a:p>
              <a:pPr algn="ctr">
                <a:lnSpc>
                  <a:spcPts val="1100"/>
                </a:lnSpc>
              </a:pPr>
              <a:r>
                <a:rPr lang="en-US" sz="1000">
                  <a:solidFill>
                    <a:schemeClr val="accent2"/>
                  </a:solidFill>
                </a:rPr>
                <a:t>0.31 (1.36)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761547" y="3029027"/>
              <a:ext cx="460537" cy="471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000">
                  <a:solidFill>
                    <a:schemeClr val="accent1"/>
                  </a:solidFill>
                </a:rPr>
                <a:t>-4.3%</a:t>
              </a:r>
            </a:p>
            <a:p>
              <a:pPr algn="ctr">
                <a:lnSpc>
                  <a:spcPts val="1100"/>
                </a:lnSpc>
              </a:pPr>
              <a:r>
                <a:rPr lang="en-US" sz="1000">
                  <a:solidFill>
                    <a:schemeClr val="accent4"/>
                  </a:solidFill>
                </a:rPr>
                <a:t>6.4%</a:t>
              </a:r>
            </a:p>
            <a:p>
              <a:pPr algn="ctr">
                <a:lnSpc>
                  <a:spcPts val="1100"/>
                </a:lnSpc>
              </a:pPr>
              <a:r>
                <a:rPr lang="en-US" sz="1000">
                  <a:solidFill>
                    <a:schemeClr val="accent2"/>
                  </a:solidFill>
                </a:rPr>
                <a:t>0.56 (1.76)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467279" y="3029027"/>
              <a:ext cx="460537" cy="471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000">
                  <a:solidFill>
                    <a:schemeClr val="accent1"/>
                  </a:solidFill>
                </a:rPr>
                <a:t>8.9%</a:t>
              </a:r>
            </a:p>
            <a:p>
              <a:pPr algn="ctr">
                <a:lnSpc>
                  <a:spcPts val="1100"/>
                </a:lnSpc>
              </a:pPr>
              <a:r>
                <a:rPr lang="en-US" sz="1000">
                  <a:solidFill>
                    <a:schemeClr val="accent4"/>
                  </a:solidFill>
                </a:rPr>
                <a:t>11.6%</a:t>
              </a:r>
            </a:p>
            <a:p>
              <a:pPr algn="ctr">
                <a:lnSpc>
                  <a:spcPts val="1100"/>
                </a:lnSpc>
              </a:pPr>
              <a:r>
                <a:rPr lang="en-US" sz="1000">
                  <a:solidFill>
                    <a:schemeClr val="accent2"/>
                  </a:solidFill>
                </a:rPr>
                <a:t>0.82 (2.28)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120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025" y="-577245"/>
            <a:ext cx="9753177" cy="1371600"/>
          </a:xfrm>
        </p:spPr>
        <p:txBody>
          <a:bodyPr/>
          <a:lstStyle/>
          <a:p>
            <a:r>
              <a:rPr lang="en-US"/>
              <a:t>50-Year-Old Female With Chest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453" y="1061052"/>
            <a:ext cx="10433634" cy="5443008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/>
              <a:t>Had a severe episode of CP while driving on highway 110 with her window open on her way for dental appointment.</a:t>
            </a:r>
          </a:p>
          <a:p>
            <a:pPr>
              <a:lnSpc>
                <a:spcPct val="140000"/>
              </a:lnSpc>
            </a:pPr>
            <a:r>
              <a:rPr lang="en-US"/>
              <a:t>Arrived at the ER: MI was ruled out</a:t>
            </a:r>
          </a:p>
          <a:p>
            <a:pPr>
              <a:lnSpc>
                <a:spcPct val="140000"/>
              </a:lnSpc>
            </a:pPr>
            <a:r>
              <a:rPr lang="en-US"/>
              <a:t>History of obesity and PCO syndrome</a:t>
            </a:r>
          </a:p>
          <a:p>
            <a:pPr>
              <a:lnSpc>
                <a:spcPct val="140000"/>
              </a:lnSpc>
            </a:pPr>
            <a:r>
              <a:rPr lang="en-US"/>
              <a:t>She continues to complain on recurrent episodes of chest pain</a:t>
            </a:r>
          </a:p>
          <a:p>
            <a:pPr>
              <a:lnSpc>
                <a:spcPct val="140000"/>
              </a:lnSpc>
            </a:pPr>
            <a:endParaRPr lang="en-US"/>
          </a:p>
          <a:p>
            <a:pPr>
              <a:lnSpc>
                <a:spcPct val="14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5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06" y="625178"/>
            <a:ext cx="11799460" cy="535531"/>
          </a:xfrm>
        </p:spPr>
        <p:txBody>
          <a:bodyPr/>
          <a:lstStyle/>
          <a:p>
            <a:pPr algn="ctr"/>
            <a:r>
              <a:rPr lang="en-US"/>
              <a:t>Can We use Endothelial Function to Individualize Therapy?</a:t>
            </a:r>
            <a:br>
              <a:rPr lang="en-US"/>
            </a:br>
            <a:endParaRPr lang="en-US"/>
          </a:p>
        </p:txBody>
      </p:sp>
      <p:pic>
        <p:nvPicPr>
          <p:cNvPr id="3446787" name="Picture 3" descr="CP114279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84"/>
          <a:stretch>
            <a:fillRect/>
          </a:stretch>
        </p:blipFill>
        <p:spPr bwMode="auto">
          <a:xfrm>
            <a:off x="711015" y="1303338"/>
            <a:ext cx="9482314" cy="2163762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05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0483" name="Picture 3" descr="CP134370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62"/>
          <a:stretch>
            <a:fillRect/>
          </a:stretch>
        </p:blipFill>
        <p:spPr bwMode="auto">
          <a:xfrm>
            <a:off x="3940208" y="3619501"/>
            <a:ext cx="7816930" cy="27225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0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4873"/>
            <a:ext cx="12302207" cy="1006607"/>
          </a:xfrm>
        </p:spPr>
        <p:txBody>
          <a:bodyPr/>
          <a:lstStyle/>
          <a:p>
            <a:pPr algn="ctr"/>
            <a:r>
              <a:rPr lang="en-US"/>
              <a:t>Event-Free Rate According to Persistent Endothelial Dysfunction in Patients With Mild CAD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411450" y="1201739"/>
          <a:ext cx="9899188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4975" y="6172200"/>
            <a:ext cx="8678443" cy="457200"/>
          </a:xfrm>
        </p:spPr>
        <p:txBody>
          <a:bodyPr/>
          <a:lstStyle/>
          <a:p>
            <a:r>
              <a:rPr lang="en-US"/>
              <a:t>Modena et al: JACC 40,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8477" y="5802868"/>
            <a:ext cx="8843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Months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828074" y="3143885"/>
            <a:ext cx="3944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Event-free survival (%)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7284" y="3944679"/>
            <a:ext cx="151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P&lt;0.0001</a:t>
            </a: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2296995" y="1387849"/>
            <a:ext cx="8670459" cy="808571"/>
          </a:xfrm>
          <a:custGeom>
            <a:avLst/>
            <a:gdLst>
              <a:gd name="T0" fmla="*/ 0 w 3992"/>
              <a:gd name="T1" fmla="*/ 0 h 431"/>
              <a:gd name="T2" fmla="*/ 593 w 3992"/>
              <a:gd name="T3" fmla="*/ 0 h 431"/>
              <a:gd name="T4" fmla="*/ 593 w 3992"/>
              <a:gd name="T5" fmla="*/ 97 h 431"/>
              <a:gd name="T6" fmla="*/ 2013 w 3992"/>
              <a:gd name="T7" fmla="*/ 97 h 431"/>
              <a:gd name="T8" fmla="*/ 2013 w 3992"/>
              <a:gd name="T9" fmla="*/ 203 h 431"/>
              <a:gd name="T10" fmla="*/ 2409 w 3992"/>
              <a:gd name="T11" fmla="*/ 203 h 431"/>
              <a:gd name="T12" fmla="*/ 2409 w 3992"/>
              <a:gd name="T13" fmla="*/ 431 h 431"/>
              <a:gd name="T14" fmla="*/ 3992 w 3992"/>
              <a:gd name="T15" fmla="*/ 431 h 4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92" h="431">
                <a:moveTo>
                  <a:pt x="0" y="0"/>
                </a:moveTo>
                <a:lnTo>
                  <a:pt x="593" y="0"/>
                </a:lnTo>
                <a:lnTo>
                  <a:pt x="593" y="97"/>
                </a:lnTo>
                <a:lnTo>
                  <a:pt x="2013" y="97"/>
                </a:lnTo>
                <a:lnTo>
                  <a:pt x="2013" y="203"/>
                </a:lnTo>
                <a:lnTo>
                  <a:pt x="2409" y="203"/>
                </a:lnTo>
                <a:lnTo>
                  <a:pt x="2409" y="431"/>
                </a:lnTo>
                <a:lnTo>
                  <a:pt x="3992" y="431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2296996" y="1387849"/>
            <a:ext cx="8690007" cy="247637"/>
          </a:xfrm>
          <a:custGeom>
            <a:avLst/>
            <a:gdLst>
              <a:gd name="T0" fmla="*/ 0 w 4001"/>
              <a:gd name="T1" fmla="*/ 0 h 132"/>
              <a:gd name="T2" fmla="*/ 730 w 4001"/>
              <a:gd name="T3" fmla="*/ 0 h 132"/>
              <a:gd name="T4" fmla="*/ 730 w 4001"/>
              <a:gd name="T5" fmla="*/ 53 h 132"/>
              <a:gd name="T6" fmla="*/ 2278 w 4001"/>
              <a:gd name="T7" fmla="*/ 53 h 132"/>
              <a:gd name="T8" fmla="*/ 2278 w 4001"/>
              <a:gd name="T9" fmla="*/ 132 h 132"/>
              <a:gd name="T10" fmla="*/ 4001 w 4001"/>
              <a:gd name="T11" fmla="*/ 132 h 1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01" h="132">
                <a:moveTo>
                  <a:pt x="0" y="0"/>
                </a:moveTo>
                <a:lnTo>
                  <a:pt x="730" y="0"/>
                </a:lnTo>
                <a:lnTo>
                  <a:pt x="730" y="53"/>
                </a:lnTo>
                <a:lnTo>
                  <a:pt x="2278" y="53"/>
                </a:lnTo>
                <a:lnTo>
                  <a:pt x="2278" y="132"/>
                </a:lnTo>
                <a:lnTo>
                  <a:pt x="4001" y="132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50484" y="1266153"/>
            <a:ext cx="420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Improved endothelial function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08419" y="2312630"/>
            <a:ext cx="555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Persistent impaired endothelial function</a:t>
            </a:r>
          </a:p>
        </p:txBody>
      </p:sp>
    </p:spTree>
    <p:extLst>
      <p:ext uri="{BB962C8B-B14F-4D97-AF65-F5344CB8AC3E}">
        <p14:creationId xmlns:p14="http://schemas.microsoft.com/office/powerpoint/2010/main" val="10112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523" name="Picture 43" descr="3014456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1151" y="4651701"/>
            <a:ext cx="8111737" cy="1845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2" y="1877520"/>
            <a:ext cx="2832100" cy="1909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638795" y="2031998"/>
            <a:ext cx="2695760" cy="7112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>
                <a:solidFill>
                  <a:schemeClr val="tx2"/>
                </a:solidFill>
              </a:rPr>
              <a:t>Environmental</a:t>
            </a:r>
          </a:p>
          <a:p>
            <a:pPr algn="ctr"/>
            <a:r>
              <a:rPr lang="en-US"/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8565" y="2977240"/>
            <a:ext cx="3715991" cy="7421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Inflammation &amp;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oxidative stress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86736" y="1971218"/>
            <a:ext cx="2482541" cy="771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EPCs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796218" y="2941359"/>
            <a:ext cx="3342837" cy="7162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Abnormal repair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00799" y="3984829"/>
            <a:ext cx="7332089" cy="406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/>
              <a:t>Endothelial dysfunction:  The risk of the risk factors</a:t>
            </a:r>
          </a:p>
        </p:txBody>
      </p:sp>
      <p:cxnSp>
        <p:nvCxnSpPr>
          <p:cNvPr id="36" name="Straight Connector 35"/>
          <p:cNvCxnSpPr>
            <a:stCxn id="5123" idx="2"/>
          </p:cNvCxnSpPr>
          <p:nvPr/>
        </p:nvCxnSpPr>
        <p:spPr>
          <a:xfrm>
            <a:off x="6181502" y="3786670"/>
            <a:ext cx="0" cy="2065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358385" y="1927790"/>
            <a:ext cx="1652810" cy="8591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/>
              <a:t>Vascular injury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CBF645-9700-F642-BF28-1E20AF0AB317}"/>
              </a:ext>
            </a:extLst>
          </p:cNvPr>
          <p:cNvSpPr/>
          <p:nvPr/>
        </p:nvSpPr>
        <p:spPr>
          <a:xfrm>
            <a:off x="2775909" y="699247"/>
            <a:ext cx="6542901" cy="7257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/>
              <a:t>CV risk factors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392FC4B-B8D4-8544-A3BE-88871CC93B97}"/>
              </a:ext>
            </a:extLst>
          </p:cNvPr>
          <p:cNvSpPr/>
          <p:nvPr/>
        </p:nvSpPr>
        <p:spPr>
          <a:xfrm>
            <a:off x="5970493" y="1465730"/>
            <a:ext cx="228600" cy="349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FCAED3B-9235-B040-A47C-AB3A872BE1C6}"/>
              </a:ext>
            </a:extLst>
          </p:cNvPr>
          <p:cNvSpPr/>
          <p:nvPr/>
        </p:nvSpPr>
        <p:spPr>
          <a:xfrm rot="10800000">
            <a:off x="6844553" y="3160058"/>
            <a:ext cx="968188" cy="215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212D2702-2948-1E4D-941E-56048671EC03}"/>
              </a:ext>
            </a:extLst>
          </p:cNvPr>
          <p:cNvSpPr/>
          <p:nvPr/>
        </p:nvSpPr>
        <p:spPr>
          <a:xfrm rot="10800000">
            <a:off x="7158318" y="2303931"/>
            <a:ext cx="968188" cy="215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1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-151553"/>
            <a:ext cx="11332964" cy="877694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Classification EPCs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36" y="776293"/>
            <a:ext cx="5222258" cy="4622800"/>
          </a:xfrm>
        </p:spPr>
        <p:txBody>
          <a:bodyPr/>
          <a:lstStyle/>
          <a:p>
            <a:r>
              <a:rPr lang="en-US" sz="2400"/>
              <a:t>CD34 (hematopoietic/endothelial stem cell marker)</a:t>
            </a:r>
          </a:p>
          <a:p>
            <a:r>
              <a:rPr lang="en-US" sz="2400"/>
              <a:t>CD133 (hematopoietic/endothelial stem cell marker)</a:t>
            </a:r>
          </a:p>
          <a:p>
            <a:r>
              <a:rPr lang="en-US" sz="2400"/>
              <a:t>VEGFR2/KDR (endothelial marker)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75253" y="3886199"/>
            <a:ext cx="4719396" cy="1330393"/>
            <a:chOff x="2042139" y="2801490"/>
            <a:chExt cx="4719396" cy="1247755"/>
          </a:xfrm>
        </p:grpSpPr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3788942" y="2801490"/>
              <a:ext cx="1230758" cy="1218838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8" t="17894" r="80952" b="79123"/>
            <a:stretch>
              <a:fillRect/>
            </a:stretch>
          </p:blipFill>
          <p:spPr bwMode="auto">
            <a:xfrm>
              <a:off x="4242405" y="3296177"/>
              <a:ext cx="328798" cy="22946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8" name="AutoShape 8"/>
            <p:cNvSpPr>
              <a:spLocks noChangeArrowheads="1"/>
            </p:cNvSpPr>
            <p:nvPr/>
          </p:nvSpPr>
          <p:spPr bwMode="auto">
            <a:xfrm>
              <a:off x="4132143" y="3136248"/>
              <a:ext cx="549321" cy="549321"/>
            </a:xfrm>
            <a:custGeom>
              <a:avLst/>
              <a:gdLst>
                <a:gd name="G0" fmla="+- 6171 0 0"/>
                <a:gd name="G1" fmla="+- 21600 0 6171"/>
                <a:gd name="G2" fmla="+- 21600 0 617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6171" y="10800"/>
                  </a:moveTo>
                  <a:cubicBezTo>
                    <a:pt x="6171" y="13357"/>
                    <a:pt x="8243" y="15429"/>
                    <a:pt x="10800" y="15429"/>
                  </a:cubicBezTo>
                  <a:cubicBezTo>
                    <a:pt x="13357" y="15429"/>
                    <a:pt x="15429" y="13357"/>
                    <a:pt x="15429" y="10800"/>
                  </a:cubicBezTo>
                  <a:cubicBezTo>
                    <a:pt x="15429" y="8243"/>
                    <a:pt x="13357" y="6171"/>
                    <a:pt x="10800" y="6171"/>
                  </a:cubicBezTo>
                  <a:cubicBezTo>
                    <a:pt x="8243" y="6171"/>
                    <a:pt x="6171" y="8243"/>
                    <a:pt x="6171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3810299" y="3710691"/>
              <a:ext cx="8210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chemeClr val="bg1"/>
                  </a:solidFill>
                </a:rPr>
                <a:t>CD133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530777" y="2801490"/>
              <a:ext cx="1230758" cy="1218838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63" t="17798" r="13826" b="78227"/>
            <a:stretch>
              <a:fillRect/>
            </a:stretch>
          </p:blipFill>
          <p:spPr bwMode="auto">
            <a:xfrm>
              <a:off x="5941030" y="3259423"/>
              <a:ext cx="410253" cy="30396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5871495" y="3136248"/>
              <a:ext cx="549321" cy="549321"/>
            </a:xfrm>
            <a:custGeom>
              <a:avLst/>
              <a:gdLst>
                <a:gd name="G0" fmla="+- 6171 0 0"/>
                <a:gd name="G1" fmla="+- 21600 0 6171"/>
                <a:gd name="G2" fmla="+- 21600 0 617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6171" y="10800"/>
                  </a:moveTo>
                  <a:cubicBezTo>
                    <a:pt x="6171" y="13357"/>
                    <a:pt x="8243" y="15429"/>
                    <a:pt x="10800" y="15429"/>
                  </a:cubicBezTo>
                  <a:cubicBezTo>
                    <a:pt x="13357" y="15429"/>
                    <a:pt x="15429" y="13357"/>
                    <a:pt x="15429" y="10800"/>
                  </a:cubicBezTo>
                  <a:cubicBezTo>
                    <a:pt x="15429" y="8243"/>
                    <a:pt x="13357" y="6171"/>
                    <a:pt x="10800" y="6171"/>
                  </a:cubicBezTo>
                  <a:cubicBezTo>
                    <a:pt x="8243" y="6171"/>
                    <a:pt x="6171" y="8243"/>
                    <a:pt x="6171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5545677" y="3710691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chemeClr val="bg1"/>
                  </a:solidFill>
                </a:rPr>
                <a:t>CD34</a:t>
              </a:r>
            </a:p>
          </p:txBody>
        </p:sp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2042139" y="2816390"/>
              <a:ext cx="1235725" cy="122281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6" t="67610" r="81184" b="28418"/>
            <a:stretch>
              <a:fillRect/>
            </a:stretch>
          </p:blipFill>
          <p:spPr bwMode="auto">
            <a:xfrm>
              <a:off x="2495106" y="3275317"/>
              <a:ext cx="329792" cy="30495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0" name="AutoShape 18"/>
            <p:cNvSpPr>
              <a:spLocks noChangeArrowheads="1"/>
            </p:cNvSpPr>
            <p:nvPr/>
          </p:nvSpPr>
          <p:spPr bwMode="auto">
            <a:xfrm>
              <a:off x="2384844" y="3152142"/>
              <a:ext cx="550315" cy="550315"/>
            </a:xfrm>
            <a:custGeom>
              <a:avLst/>
              <a:gdLst>
                <a:gd name="G0" fmla="+- 6171 0 0"/>
                <a:gd name="G1" fmla="+- 21600 0 6171"/>
                <a:gd name="G2" fmla="+- 21600 0 617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6171" y="10800"/>
                  </a:moveTo>
                  <a:cubicBezTo>
                    <a:pt x="6171" y="13357"/>
                    <a:pt x="8243" y="15429"/>
                    <a:pt x="10800" y="15429"/>
                  </a:cubicBezTo>
                  <a:cubicBezTo>
                    <a:pt x="13357" y="15429"/>
                    <a:pt x="15429" y="13357"/>
                    <a:pt x="15429" y="10800"/>
                  </a:cubicBezTo>
                  <a:cubicBezTo>
                    <a:pt x="15429" y="8243"/>
                    <a:pt x="13357" y="6171"/>
                    <a:pt x="10800" y="6171"/>
                  </a:cubicBezTo>
                  <a:cubicBezTo>
                    <a:pt x="8243" y="6171"/>
                    <a:pt x="6171" y="8243"/>
                    <a:pt x="6171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057039" y="3710691"/>
              <a:ext cx="6270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chemeClr val="bg1"/>
                  </a:solidFill>
                </a:rPr>
                <a:t>KDR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C1D2E03-3E33-3844-9B19-0BF2653CABAC}"/>
              </a:ext>
            </a:extLst>
          </p:cNvPr>
          <p:cNvSpPr txBox="1">
            <a:spLocks/>
          </p:cNvSpPr>
          <p:nvPr/>
        </p:nvSpPr>
        <p:spPr>
          <a:xfrm>
            <a:off x="5633999" y="744076"/>
            <a:ext cx="4666447" cy="4622800"/>
          </a:xfrm>
          <a:prstGeom prst="rect">
            <a:avLst/>
          </a:prstGeom>
        </p:spPr>
        <p:txBody>
          <a:bodyPr vert="horz" lIns="0" tIns="228621" rIns="0" bIns="45724" rtlCol="0">
            <a:noAutofit/>
          </a:bodyPr>
          <a:lstStyle>
            <a:lvl1pPr marL="228621" indent="-228621" algn="l" defTabSz="914484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tx2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214" indent="-234971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05" indent="-228621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47" indent="-228621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88" indent="-228621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0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72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14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56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Number of EPCs</a:t>
            </a:r>
          </a:p>
          <a:p>
            <a:pPr marL="0" indent="0">
              <a:buFont typeface="Arial" pitchFamily="34" charset="0"/>
              <a:buNone/>
            </a:pPr>
            <a:r>
              <a:rPr lang="en-US"/>
              <a:t>The function of the EPCs</a:t>
            </a:r>
          </a:p>
          <a:p>
            <a:endParaRPr lang="en-US"/>
          </a:p>
          <a:p>
            <a:r>
              <a:rPr lang="en-US"/>
              <a:t>Colony formation unit</a:t>
            </a:r>
          </a:p>
          <a:p>
            <a:endParaRPr lang="en-US"/>
          </a:p>
          <a:p>
            <a:r>
              <a:rPr lang="en-US"/>
              <a:t>Tube formation</a:t>
            </a:r>
          </a:p>
          <a:p>
            <a:endParaRPr lang="en-US"/>
          </a:p>
        </p:txBody>
      </p:sp>
      <p:pic>
        <p:nvPicPr>
          <p:cNvPr id="42" name="Picture 41" descr="CP1255640-04a">
            <a:extLst>
              <a:ext uri="{FF2B5EF4-FFF2-40B4-BE49-F238E27FC236}">
                <a16:creationId xmlns:a16="http://schemas.microsoft.com/office/drawing/2014/main" id="{F7054384-4F1F-1F45-9DFB-3007F8640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/>
          <a:stretch>
            <a:fillRect/>
          </a:stretch>
        </p:blipFill>
        <p:spPr bwMode="auto">
          <a:xfrm>
            <a:off x="9808990" y="756873"/>
            <a:ext cx="2314313" cy="224765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CP1271373-40">
            <a:extLst>
              <a:ext uri="{FF2B5EF4-FFF2-40B4-BE49-F238E27FC236}">
                <a16:creationId xmlns:a16="http://schemas.microsoft.com/office/drawing/2014/main" id="{798063F9-5958-7840-8164-040CA88B0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542" y="3136125"/>
            <a:ext cx="2314314" cy="224780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2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Object 6"/>
          <p:cNvGraphicFramePr>
            <a:graphicFrameLocks/>
          </p:cNvGraphicFramePr>
          <p:nvPr/>
        </p:nvGraphicFramePr>
        <p:xfrm>
          <a:off x="6077836" y="1817689"/>
          <a:ext cx="3869695" cy="4021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Relation Between the Number of Endothelial Progenitor Cells and Endothelial Function</a:t>
            </a:r>
          </a:p>
        </p:txBody>
      </p:sp>
      <p:pic>
        <p:nvPicPr>
          <p:cNvPr id="4" name="Picture 55" descr="CP1099981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00" y="1425924"/>
            <a:ext cx="3557497" cy="4739351"/>
          </a:xfrm>
          <a:prstGeom prst="rect">
            <a:avLst/>
          </a:prstGeom>
          <a:ln w="12700"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06660" y="6172200"/>
            <a:ext cx="6510528" cy="457200"/>
          </a:xfrm>
        </p:spPr>
        <p:txBody>
          <a:bodyPr/>
          <a:lstStyle/>
          <a:p>
            <a:r>
              <a:rPr lang="da-DK"/>
              <a:t>Hill et al: NEJM 348(7):597, 2003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6556425" y="3732213"/>
            <a:ext cx="3068390" cy="144938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93538" y="5820763"/>
            <a:ext cx="46201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/>
              <a:t>Change in brachial reactivity (%)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450129" y="1146176"/>
            <a:ext cx="33903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>
                <a:solidFill>
                  <a:schemeClr val="tx2"/>
                </a:solidFill>
              </a:rPr>
              <a:t>Endothelial Progenitor Cells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(Colony-Forming Units)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27727" y="1975421"/>
            <a:ext cx="954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r=-0.59</a:t>
            </a:r>
          </a:p>
          <a:p>
            <a:pPr>
              <a:defRPr/>
            </a:pPr>
            <a:r>
              <a:rPr lang="en-US" sz="1600"/>
              <a:t>P&lt;0.001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647416" y="505301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689276" y="480853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752602" y="477520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772995" y="467042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826662" y="491490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983367" y="508476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193738" y="508476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740059" y="503713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6978000" y="480853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899648" y="461327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167978" y="484981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230231" y="481647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7308583" y="444976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7135779" y="412432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7560815" y="395446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7624140" y="344963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524322" y="463708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7513588" y="454818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550081" y="449103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7508221" y="441801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644534" y="456406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682100" y="445928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7618774" y="432911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644534" y="427990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787285" y="474345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792652" y="445928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928964" y="481647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7970824" y="485775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8012683" y="465455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8054543" y="457200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8039517" y="446722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385127" y="470217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575104" y="458152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600864" y="420687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8559005" y="408463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8658824" y="406717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8753276" y="416560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8370100" y="392906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8349707" y="370205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8559005" y="361156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8522512" y="330200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9178312" y="4425950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9409077" y="4433888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9361850" y="3228975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8974381" y="2341563"/>
            <a:ext cx="91440" cy="91440"/>
          </a:xfrm>
          <a:prstGeom prst="ellipse">
            <a:avLst/>
          </a:prstGeom>
          <a:solidFill>
            <a:schemeClr val="tx2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1"/>
          <p:cNvGrpSpPr>
            <a:grpSpLocks/>
          </p:cNvGrpSpPr>
          <p:nvPr/>
        </p:nvGrpSpPr>
        <p:grpSpPr bwMode="auto">
          <a:xfrm rot="16200000">
            <a:off x="7797024" y="3416138"/>
            <a:ext cx="515083" cy="144726"/>
            <a:chOff x="768" y="1210"/>
            <a:chExt cx="288" cy="48"/>
          </a:xfrm>
        </p:grpSpPr>
        <p:sp>
          <p:nvSpPr>
            <p:cNvPr id="21" name="Line 42"/>
            <p:cNvSpPr>
              <a:spLocks noChangeShapeType="1"/>
            </p:cNvSpPr>
            <p:nvPr/>
          </p:nvSpPr>
          <p:spPr bwMode="auto">
            <a:xfrm>
              <a:off x="768" y="1234"/>
              <a:ext cx="288" cy="0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Line 43"/>
            <p:cNvSpPr>
              <a:spLocks noChangeShapeType="1"/>
            </p:cNvSpPr>
            <p:nvPr/>
          </p:nvSpPr>
          <p:spPr bwMode="auto">
            <a:xfrm>
              <a:off x="1058" y="1210"/>
              <a:ext cx="0" cy="48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Line 44"/>
            <p:cNvSpPr>
              <a:spLocks noChangeShapeType="1"/>
            </p:cNvSpPr>
            <p:nvPr/>
          </p:nvSpPr>
          <p:spPr bwMode="auto">
            <a:xfrm>
              <a:off x="768" y="1205"/>
              <a:ext cx="0" cy="48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4" name="Group 45"/>
          <p:cNvGrpSpPr>
            <a:grpSpLocks/>
          </p:cNvGrpSpPr>
          <p:nvPr/>
        </p:nvGrpSpPr>
        <p:grpSpPr bwMode="auto">
          <a:xfrm rot="16200000">
            <a:off x="9261180" y="4529584"/>
            <a:ext cx="327343" cy="144726"/>
            <a:chOff x="768" y="1210"/>
            <a:chExt cx="288" cy="48"/>
          </a:xfrm>
        </p:grpSpPr>
        <p:sp>
          <p:nvSpPr>
            <p:cNvPr id="25" name="Line 46"/>
            <p:cNvSpPr>
              <a:spLocks noChangeShapeType="1"/>
            </p:cNvSpPr>
            <p:nvPr/>
          </p:nvSpPr>
          <p:spPr bwMode="auto">
            <a:xfrm>
              <a:off x="731" y="1234"/>
              <a:ext cx="314" cy="0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Line 47"/>
            <p:cNvSpPr>
              <a:spLocks noChangeShapeType="1"/>
            </p:cNvSpPr>
            <p:nvPr/>
          </p:nvSpPr>
          <p:spPr bwMode="auto">
            <a:xfrm>
              <a:off x="1056" y="1210"/>
              <a:ext cx="0" cy="48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Line 48"/>
            <p:cNvSpPr>
              <a:spLocks noChangeShapeType="1"/>
            </p:cNvSpPr>
            <p:nvPr/>
          </p:nvSpPr>
          <p:spPr bwMode="auto">
            <a:xfrm>
              <a:off x="720" y="1205"/>
              <a:ext cx="0" cy="48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7621" y="6400800"/>
            <a:ext cx="6510528" cy="457200"/>
          </a:xfrm>
        </p:spPr>
        <p:txBody>
          <a:bodyPr/>
          <a:lstStyle/>
          <a:p>
            <a:r>
              <a:rPr lang="en-US" err="1">
                <a:solidFill>
                  <a:srgbClr val="0070C0"/>
                </a:solidFill>
              </a:rPr>
              <a:t>Boilson</a:t>
            </a:r>
            <a:r>
              <a:rPr lang="en-US">
                <a:solidFill>
                  <a:srgbClr val="0070C0"/>
                </a:solidFill>
              </a:rPr>
              <a:t> &amp;, Lerman A: Nat </a:t>
            </a:r>
            <a:r>
              <a:rPr lang="en-US" err="1">
                <a:solidFill>
                  <a:srgbClr val="0070C0"/>
                </a:solidFill>
              </a:rPr>
              <a:t>Cardiovasc</a:t>
            </a:r>
            <a:r>
              <a:rPr lang="en-US">
                <a:solidFill>
                  <a:srgbClr val="0070C0"/>
                </a:solidFill>
              </a:rPr>
              <a:t> Med, 2009 </a:t>
            </a:r>
          </a:p>
          <a:p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</p:txBody>
      </p:sp>
      <p:graphicFrame>
        <p:nvGraphicFramePr>
          <p:cNvPr id="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773003"/>
              </p:ext>
            </p:extLst>
          </p:nvPr>
        </p:nvGraphicFramePr>
        <p:xfrm>
          <a:off x="653927" y="1351828"/>
          <a:ext cx="4906614" cy="471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752097" y="5636797"/>
            <a:ext cx="3913354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/>
              <a:t>Cell count/100 </a:t>
            </a:r>
            <a:r>
              <a:rPr lang="en-US" sz="2000">
                <a:sym typeface="Symbol" charset="0"/>
              </a:rPr>
              <a:t>L buffy coat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8477" y="1556737"/>
            <a:ext cx="164592" cy="1645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48478" y="1833077"/>
            <a:ext cx="164592" cy="164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94632" y="1453503"/>
            <a:ext cx="2596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Normal</a:t>
            </a:r>
          </a:p>
          <a:p>
            <a:r>
              <a:rPr lang="en-US"/>
              <a:t>Coronary endothelial</a:t>
            </a:r>
            <a:br>
              <a:rPr lang="en-US"/>
            </a:br>
            <a:r>
              <a:rPr lang="en-US"/>
              <a:t>dysfunction</a:t>
            </a:r>
          </a:p>
        </p:txBody>
      </p:sp>
      <p:pic>
        <p:nvPicPr>
          <p:cNvPr id="11" name="Picture 53" descr="CP1255640-04a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/>
          <a:stretch>
            <a:fillRect/>
          </a:stretch>
        </p:blipFill>
        <p:spPr bwMode="auto">
          <a:xfrm>
            <a:off x="8248136" y="840903"/>
            <a:ext cx="2301555" cy="195172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55"/>
          <p:cNvGrpSpPr>
            <a:grpSpLocks/>
          </p:cNvGrpSpPr>
          <p:nvPr/>
        </p:nvGrpSpPr>
        <p:grpSpPr bwMode="auto">
          <a:xfrm>
            <a:off x="8846281" y="2151249"/>
            <a:ext cx="199513" cy="69484"/>
            <a:chOff x="768" y="1210"/>
            <a:chExt cx="288" cy="48"/>
          </a:xfrm>
        </p:grpSpPr>
        <p:sp>
          <p:nvSpPr>
            <p:cNvPr id="15" name="Line 56"/>
            <p:cNvSpPr>
              <a:spLocks noChangeShapeType="1"/>
            </p:cNvSpPr>
            <p:nvPr/>
          </p:nvSpPr>
          <p:spPr bwMode="auto">
            <a:xfrm flipH="1">
              <a:off x="768" y="1234"/>
              <a:ext cx="28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Line 57"/>
            <p:cNvSpPr>
              <a:spLocks noChangeShapeType="1"/>
            </p:cNvSpPr>
            <p:nvPr/>
          </p:nvSpPr>
          <p:spPr bwMode="auto">
            <a:xfrm>
              <a:off x="1056" y="1210"/>
              <a:ext cx="0" cy="4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Line 58"/>
            <p:cNvSpPr>
              <a:spLocks noChangeShapeType="1"/>
            </p:cNvSpPr>
            <p:nvPr/>
          </p:nvSpPr>
          <p:spPr bwMode="auto">
            <a:xfrm>
              <a:off x="768" y="1210"/>
              <a:ext cx="0" cy="4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8491111" y="2226970"/>
            <a:ext cx="909853" cy="3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>
                <a:solidFill>
                  <a:schemeClr val="bg1"/>
                </a:solidFill>
              </a:rPr>
              <a:t>10 </a:t>
            </a:r>
            <a:r>
              <a:rPr lang="en-US" sz="2000">
                <a:solidFill>
                  <a:schemeClr val="bg1"/>
                </a:solidFill>
                <a:sym typeface="Symbol" charset="0"/>
              </a:rPr>
              <a:t>m</a:t>
            </a:r>
          </a:p>
        </p:txBody>
      </p:sp>
      <p:sp>
        <p:nvSpPr>
          <p:cNvPr id="28" name="Rectangle 49"/>
          <p:cNvSpPr>
            <a:spLocks noChangeArrowheads="1"/>
          </p:cNvSpPr>
          <p:nvPr/>
        </p:nvSpPr>
        <p:spPr bwMode="auto">
          <a:xfrm rot="16200000">
            <a:off x="5607581" y="3997191"/>
            <a:ext cx="228118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/>
              <a:t>Total CFU count</a:t>
            </a:r>
            <a:endParaRPr lang="en-US" sz="2000">
              <a:sym typeface="Symbol" charset="0"/>
            </a:endParaRPr>
          </a:p>
        </p:txBody>
      </p:sp>
      <p:graphicFrame>
        <p:nvGraphicFramePr>
          <p:cNvPr id="31" name="Object 52"/>
          <p:cNvGraphicFramePr>
            <a:graphicFrameLocks/>
          </p:cNvGraphicFramePr>
          <p:nvPr/>
        </p:nvGraphicFramePr>
        <p:xfrm>
          <a:off x="6933163" y="2887581"/>
          <a:ext cx="3146115" cy="326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Rectangle 50"/>
          <p:cNvSpPr>
            <a:spLocks noChangeArrowheads="1"/>
          </p:cNvSpPr>
          <p:nvPr/>
        </p:nvSpPr>
        <p:spPr bwMode="auto">
          <a:xfrm>
            <a:off x="9118104" y="3011796"/>
            <a:ext cx="758221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US" sz="1400"/>
              <a:t>P=0.02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4392E-454C-B843-83AD-65BFCAC42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 b="80732"/>
          <a:stretch/>
        </p:blipFill>
        <p:spPr>
          <a:xfrm>
            <a:off x="366602" y="64327"/>
            <a:ext cx="5273476" cy="12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8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3674407" y="5127097"/>
            <a:ext cx="461434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27" idx="1"/>
          </p:cNvCxnSpPr>
          <p:nvPr/>
        </p:nvCxnSpPr>
        <p:spPr>
          <a:xfrm flipV="1">
            <a:off x="4561136" y="1556952"/>
            <a:ext cx="3209241" cy="8092"/>
          </a:xfrm>
          <a:prstGeom prst="line">
            <a:avLst/>
          </a:prstGeom>
          <a:ln w="76200" cmpd="sng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48547" y="3668157"/>
            <a:ext cx="50012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112086" y="242047"/>
            <a:ext cx="6542901" cy="7257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/>
              <a:t>Traditional and non-</a:t>
            </a:r>
            <a:r>
              <a:rPr lang="en-US" err="1"/>
              <a:t>taditional</a:t>
            </a:r>
            <a:r>
              <a:rPr lang="en-US"/>
              <a:t> CV risk factors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3299921"/>
            <a:ext cx="3605862" cy="182353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03148" y="3317251"/>
            <a:ext cx="3494793" cy="1039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>
                <a:solidFill>
                  <a:prstClr val="black"/>
                </a:solidFill>
              </a:rPr>
              <a:t>Life style modification</a:t>
            </a:r>
          </a:p>
          <a:p>
            <a:pPr algn="ctr"/>
            <a:r>
              <a:rPr lang="en-US">
                <a:solidFill>
                  <a:prstClr val="black"/>
                </a:solidFill>
              </a:rPr>
              <a:t>Stress</a:t>
            </a:r>
          </a:p>
          <a:p>
            <a:pPr algn="ctr"/>
            <a:r>
              <a:rPr lang="en-US">
                <a:solidFill>
                  <a:prstClr val="black"/>
                </a:solidFill>
              </a:rPr>
              <a:t>Sleep apnea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96046" y="3275125"/>
            <a:ext cx="2317095" cy="11355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Statins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L-arginine</a:t>
            </a:r>
          </a:p>
          <a:p>
            <a:pPr algn="ctr"/>
            <a:r>
              <a:rPr lang="en-US" err="1">
                <a:solidFill>
                  <a:schemeClr val="tx1"/>
                </a:solidFill>
              </a:rPr>
              <a:t>Renexa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75252" y="4823322"/>
            <a:ext cx="3571996" cy="68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Cell therapy (EPCs)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90939" y="2812142"/>
            <a:ext cx="11443952" cy="406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 b="1"/>
              <a:t>Ongoing CV risk and Events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06295" y="1260243"/>
            <a:ext cx="4154842" cy="71120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Normal endothelial Function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70378" y="1322327"/>
            <a:ext cx="3402712" cy="4692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/>
              <a:t>Endothelial Dysfunction</a:t>
            </a:r>
          </a:p>
        </p:txBody>
      </p:sp>
      <p:pic>
        <p:nvPicPr>
          <p:cNvPr id="28" name="EndoPat Schem new copy.mov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7526" y="1191984"/>
            <a:ext cx="1975627" cy="111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sults normal func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" b="-1"/>
          <a:stretch/>
        </p:blipFill>
        <p:spPr bwMode="auto">
          <a:xfrm>
            <a:off x="5230405" y="1770235"/>
            <a:ext cx="1917229" cy="70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29008" y="4748293"/>
            <a:ext cx="3545400" cy="68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/>
              <a:t>Vasodilators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96391" y="2050311"/>
            <a:ext cx="2923868" cy="680357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/>
              <a:t>Continue current management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7857148" y="1821034"/>
            <a:ext cx="646008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505513" y="5882819"/>
            <a:ext cx="2923868" cy="68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/>
            <a:r>
              <a:rPr lang="en-US"/>
              <a:t>Modify current management</a:t>
            </a:r>
          </a:p>
        </p:txBody>
      </p:sp>
      <p:sp>
        <p:nvSpPr>
          <p:cNvPr id="48" name="Down Arrow 47"/>
          <p:cNvSpPr/>
          <p:nvPr/>
        </p:nvSpPr>
        <p:spPr>
          <a:xfrm>
            <a:off x="5637333" y="5095416"/>
            <a:ext cx="646008" cy="7874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51696" y="3434835"/>
            <a:ext cx="237757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Ongoing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Vascular injury </a:t>
            </a:r>
          </a:p>
        </p:txBody>
      </p:sp>
    </p:spTree>
    <p:extLst>
      <p:ext uri="{BB962C8B-B14F-4D97-AF65-F5344CB8AC3E}">
        <p14:creationId xmlns:p14="http://schemas.microsoft.com/office/powerpoint/2010/main" val="35521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3982" y="914400"/>
            <a:ext cx="9753177" cy="4622800"/>
          </a:xfrm>
        </p:spPr>
        <p:txBody>
          <a:bodyPr/>
          <a:lstStyle/>
          <a:p>
            <a:pPr algn="ctr"/>
            <a:r>
              <a:rPr lang="en-US" sz="3200"/>
              <a:t>Thank you</a:t>
            </a:r>
          </a:p>
          <a:p>
            <a:pPr algn="ctr"/>
            <a:r>
              <a:rPr lang="en-US" err="1"/>
              <a:t>Lerman.amir@mayo.edu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2412" y="194872"/>
            <a:ext cx="9144000" cy="881452"/>
          </a:xfrm>
        </p:spPr>
        <p:txBody>
          <a:bodyPr/>
          <a:lstStyle/>
          <a:p>
            <a:pPr algn="ctr"/>
            <a:r>
              <a:rPr lang="en-US" sz="2600">
                <a:solidFill>
                  <a:schemeClr val="accent1"/>
                </a:solidFill>
              </a:rPr>
              <a:t>Functional Class in COURAGE – SYNTAX 3-VD and FAME</a:t>
            </a:r>
            <a:br>
              <a:rPr lang="en-US" sz="2600">
                <a:solidFill>
                  <a:schemeClr val="accent1"/>
                </a:solidFill>
              </a:rPr>
            </a:br>
            <a:r>
              <a:rPr lang="en-US" sz="2400">
                <a:solidFill>
                  <a:schemeClr val="accent2"/>
                </a:solidFill>
              </a:rPr>
              <a:t>% Free of Angina at 1 Year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181226" y="1219201"/>
          <a:ext cx="7826375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06192" y="3458258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8861" y="2507730"/>
            <a:ext cx="755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PCI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7620" y="2879908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Medical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8414" y="1495157"/>
            <a:ext cx="12192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/>
              <a:t>PCI - </a:t>
            </a:r>
            <a:r>
              <a:rPr lang="en-US" sz="1400" err="1"/>
              <a:t>angio</a:t>
            </a:r>
            <a:endParaRPr 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8567649" y="1309739"/>
            <a:ext cx="98799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/>
              <a:t> PCI -FFR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471741" y="1394621"/>
            <a:ext cx="0" cy="433820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59964" y="1823955"/>
            <a:ext cx="755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PCI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51915" y="1585461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CABG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038596" y="1394621"/>
            <a:ext cx="0" cy="433820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5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89772"/>
            <a:ext cx="12307327" cy="117285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88877" tIns="44438" rIns="88877" bIns="44438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099">
                <a:solidFill>
                  <a:srgbClr val="000000"/>
                </a:solidFill>
                <a:latin typeface="Calibri" charset="0"/>
              </a:rPr>
              <a:t>67 year old male with Chest Pain</a:t>
            </a:r>
            <a:br>
              <a:rPr lang="en-US" sz="4099">
                <a:solidFill>
                  <a:srgbClr val="000000"/>
                </a:solidFill>
                <a:latin typeface="Calibri" charset="0"/>
              </a:rPr>
            </a:br>
            <a:endParaRPr lang="en-US" sz="3299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</p:txBody>
      </p:sp>
      <p:pic>
        <p:nvPicPr>
          <p:cNvPr id="3" name="REINDL ACH baselien_Seq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3321" y="1283259"/>
            <a:ext cx="6907001" cy="5180251"/>
          </a:xfrm>
          <a:prstGeom prst="rect">
            <a:avLst/>
          </a:prstGeom>
        </p:spPr>
      </p:pic>
      <p:pic>
        <p:nvPicPr>
          <p:cNvPr id="5" name="Picture 4" descr="0000000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9915" r="-2046"/>
          <a:stretch/>
        </p:blipFill>
        <p:spPr>
          <a:xfrm>
            <a:off x="16931" y="3873384"/>
            <a:ext cx="5463440" cy="23742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45405"/>
            <a:ext cx="4858601" cy="223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063" indent="-457063" defTabSz="887147">
              <a:spcBef>
                <a:spcPct val="0"/>
              </a:spcBef>
              <a:spcAft>
                <a:spcPct val="40000"/>
              </a:spcAft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S/P NSTEMI and stent to LAD</a:t>
            </a:r>
          </a:p>
          <a:p>
            <a:pPr marL="457063" indent="-457063" defTabSz="887147">
              <a:spcBef>
                <a:spcPct val="0"/>
              </a:spcBef>
              <a:spcAft>
                <a:spcPct val="40000"/>
              </a:spcAft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Continue to complain on progressive chest pain during exertion</a:t>
            </a:r>
          </a:p>
          <a:p>
            <a:pPr marL="457063" indent="-457063" defTabSz="887147">
              <a:spcBef>
                <a:spcPct val="0"/>
              </a:spcBef>
              <a:spcAft>
                <a:spcPct val="40000"/>
              </a:spcAft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Several ER visits with ECG changes</a:t>
            </a:r>
          </a:p>
        </p:txBody>
      </p:sp>
    </p:spTree>
    <p:extLst>
      <p:ext uri="{BB962C8B-B14F-4D97-AF65-F5344CB8AC3E}">
        <p14:creationId xmlns:p14="http://schemas.microsoft.com/office/powerpoint/2010/main" val="3924189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884591"/>
              </p:ext>
            </p:extLst>
          </p:nvPr>
        </p:nvGraphicFramePr>
        <p:xfrm>
          <a:off x="3338928" y="4547159"/>
          <a:ext cx="3091959" cy="1478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088313"/>
              </p:ext>
            </p:extLst>
          </p:nvPr>
        </p:nvGraphicFramePr>
        <p:xfrm>
          <a:off x="281908" y="4547159"/>
          <a:ext cx="3091959" cy="1478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99939" y="1186453"/>
            <a:ext cx="5204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>
                <a:solidFill>
                  <a:schemeClr val="accent1"/>
                </a:solidFill>
              </a:rPr>
              <a:t>Study Population and Rates of Obstructive Coronary Artery Disease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12264" y="1780795"/>
            <a:ext cx="3186871" cy="37338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/>
              <a:t>397,954 patients at 663 sites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6639" y="1813596"/>
            <a:ext cx="9903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/>
              <a:t>37.6%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8885" y="2868381"/>
            <a:ext cx="3491592" cy="31000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000250" algn="ctr"/>
              </a:tabLst>
            </a:pPr>
            <a:r>
              <a:rPr lang="en-US" sz="1300" err="1"/>
              <a:t>Multivessel</a:t>
            </a:r>
            <a:r>
              <a:rPr lang="en-US" sz="1300"/>
              <a:t> CAD	53.0%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8885" y="3517876"/>
            <a:ext cx="3491592" cy="31000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000250" algn="ctr"/>
              </a:tabLst>
            </a:pPr>
            <a:r>
              <a:rPr lang="en-US" sz="1300"/>
              <a:t>2-vessel CAD	30.5%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8885" y="3161441"/>
            <a:ext cx="3491592" cy="3733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000250" algn="ctr"/>
              </a:tabLst>
            </a:pPr>
            <a:r>
              <a:rPr lang="en-US" sz="1300"/>
              <a:t>1-vessel CAD	46.7%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8885" y="3810936"/>
            <a:ext cx="3491592" cy="3733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000250" algn="ctr"/>
              </a:tabLst>
            </a:pPr>
            <a:r>
              <a:rPr lang="en-US" sz="1300"/>
              <a:t>3-vessel CAD	22.5%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8885" y="2452286"/>
            <a:ext cx="3491592" cy="3733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2000250" algn="ctr"/>
              </a:tabLst>
            </a:pPr>
            <a:r>
              <a:rPr lang="en-US" sz="1300" b="1"/>
              <a:t>Obstructive CAD</a:t>
            </a:r>
            <a:br>
              <a:rPr lang="en-US" sz="1300" b="1"/>
            </a:br>
            <a:r>
              <a:rPr lang="en-US" sz="1300" b="1"/>
              <a:t>(n=149,739)</a:t>
            </a:r>
          </a:p>
        </p:txBody>
      </p:sp>
      <p:cxnSp>
        <p:nvCxnSpPr>
          <p:cNvPr id="22" name="Straight Arrow Connector 21"/>
          <p:cNvCxnSpPr>
            <a:stCxn id="15" idx="1"/>
            <a:endCxn id="16" idx="3"/>
          </p:cNvCxnSpPr>
          <p:nvPr/>
        </p:nvCxnSpPr>
        <p:spPr>
          <a:xfrm flipH="1" flipV="1">
            <a:off x="1886980" y="1959791"/>
            <a:ext cx="825285" cy="7695"/>
          </a:xfrm>
          <a:prstGeom prst="straightConnector1">
            <a:avLst/>
          </a:prstGeom>
          <a:ln w="190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382151" y="1966510"/>
            <a:ext cx="0" cy="476250"/>
          </a:xfrm>
          <a:custGeom>
            <a:avLst/>
            <a:gdLst>
              <a:gd name="connsiteX0" fmla="*/ 0 w 0"/>
              <a:gd name="connsiteY0" fmla="*/ 0 h 476250"/>
              <a:gd name="connsiteX1" fmla="*/ 0 w 0"/>
              <a:gd name="connsiteY1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76250">
                <a:moveTo>
                  <a:pt x="0" y="0"/>
                </a:moveTo>
                <a:lnTo>
                  <a:pt x="0" y="476250"/>
                </a:ln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2314" y="5931150"/>
            <a:ext cx="2920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Results of noninvasive tests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512666" y="5121980"/>
            <a:ext cx="1533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Obstructive CAD (%)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09333" y="5931150"/>
            <a:ext cx="2920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Results of noninvasive tests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593108" y="5121980"/>
            <a:ext cx="1533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Obstructive CAD (%)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7518" y="4219445"/>
            <a:ext cx="2341577" cy="24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/>
              <a:t>Framingham Risk Category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95549" y="4219445"/>
            <a:ext cx="2341577" cy="24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/>
              <a:t>Symptom Characteristic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423492" y="4557470"/>
            <a:ext cx="1100003" cy="507831"/>
            <a:chOff x="724080" y="4494529"/>
            <a:chExt cx="825217" cy="507831"/>
          </a:xfrm>
        </p:grpSpPr>
        <p:sp>
          <p:nvSpPr>
            <p:cNvPr id="35" name="Rectangle 34"/>
            <p:cNvSpPr/>
            <p:nvPr/>
          </p:nvSpPr>
          <p:spPr>
            <a:xfrm>
              <a:off x="724080" y="4569712"/>
              <a:ext cx="80467" cy="804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6665" y="4494529"/>
              <a:ext cx="722632" cy="507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/>
                <a:t>Low (&lt;10%)</a:t>
              </a:r>
            </a:p>
            <a:p>
              <a:pPr>
                <a:lnSpc>
                  <a:spcPct val="90000"/>
                </a:lnSpc>
              </a:pPr>
              <a:r>
                <a:rPr lang="en-US" sz="1000"/>
                <a:t>Intermediate</a:t>
              </a:r>
            </a:p>
            <a:p>
              <a:pPr>
                <a:lnSpc>
                  <a:spcPct val="90000"/>
                </a:lnSpc>
              </a:pPr>
              <a:r>
                <a:rPr lang="en-US" sz="1000"/>
                <a:t>High(&gt;20%)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24080" y="4706222"/>
              <a:ext cx="80467" cy="804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24080" y="4842732"/>
              <a:ext cx="80467" cy="804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4546711" y="4632653"/>
            <a:ext cx="107261" cy="804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83454" y="4557470"/>
            <a:ext cx="1422511" cy="5078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/>
              <a:t>Atypical symptoms</a:t>
            </a:r>
          </a:p>
          <a:p>
            <a:pPr>
              <a:lnSpc>
                <a:spcPct val="90000"/>
              </a:lnSpc>
            </a:pPr>
            <a:r>
              <a:rPr lang="en-US" sz="1000"/>
              <a:t>No symptoms</a:t>
            </a:r>
          </a:p>
          <a:p>
            <a:pPr>
              <a:lnSpc>
                <a:spcPct val="90000"/>
              </a:lnSpc>
            </a:pPr>
            <a:r>
              <a:rPr lang="en-US" sz="1000"/>
              <a:t>Angina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46711" y="4769163"/>
            <a:ext cx="107261" cy="804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546711" y="4905673"/>
            <a:ext cx="107261" cy="804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021700" y="6410207"/>
            <a:ext cx="3989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100">
                <a:solidFill>
                  <a:schemeClr val="tx2"/>
                </a:solidFill>
              </a:rPr>
              <a:t>Patel et al: N Engl J Med 362:886, 2010</a:t>
            </a:r>
          </a:p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1"/>
          <a:stretch/>
        </p:blipFill>
        <p:spPr>
          <a:xfrm>
            <a:off x="443023" y="9525"/>
            <a:ext cx="5484971" cy="1129302"/>
          </a:xfrm>
          <a:prstGeom prst="rect">
            <a:avLst/>
          </a:prstGeom>
        </p:spPr>
      </p:pic>
      <p:pic>
        <p:nvPicPr>
          <p:cNvPr id="46" name="Picture 45" descr="Nonobstructive CAD and risk of MI JAMA 2014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r="26188" b="83889"/>
          <a:stretch/>
        </p:blipFill>
        <p:spPr>
          <a:xfrm>
            <a:off x="6237127" y="-70848"/>
            <a:ext cx="5627173" cy="1244600"/>
          </a:xfrm>
          <a:prstGeom prst="rect">
            <a:avLst/>
          </a:prstGeom>
        </p:spPr>
      </p:pic>
      <p:pic>
        <p:nvPicPr>
          <p:cNvPr id="47" name="Picture 46" descr="Nonobstructive CAD and risk of MI JAMA 2014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6481" r="25709" b="47778"/>
          <a:stretch/>
        </p:blipFill>
        <p:spPr>
          <a:xfrm>
            <a:off x="5755835" y="1678189"/>
            <a:ext cx="6432991" cy="5180481"/>
          </a:xfrm>
          <a:prstGeom prst="rect">
            <a:avLst/>
          </a:prstGeom>
          <a:ln>
            <a:noFill/>
          </a:ln>
        </p:spPr>
      </p:pic>
      <p:sp>
        <p:nvSpPr>
          <p:cNvPr id="50" name="Rectangle 49"/>
          <p:cNvSpPr/>
          <p:nvPr/>
        </p:nvSpPr>
        <p:spPr>
          <a:xfrm>
            <a:off x="5927994" y="6499106"/>
            <a:ext cx="6094413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>
                <a:solidFill>
                  <a:srgbClr val="0046AD"/>
                </a:solidFill>
              </a:rPr>
              <a:t>Maddox,</a:t>
            </a:r>
            <a:r>
              <a:rPr lang="hr-HR" sz="1100">
                <a:solidFill>
                  <a:srgbClr val="0046AD"/>
                </a:solidFill>
              </a:rPr>
              <a:t>JAMA. 2014;312(17):1754-1763..</a:t>
            </a:r>
            <a:endParaRPr lang="en-US" sz="1100">
              <a:solidFill>
                <a:srgbClr val="0046A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8519" y="1173753"/>
            <a:ext cx="5625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Among 37 674 patients, 8384 patients (22.3%) had non obstructive CAD </a:t>
            </a:r>
          </a:p>
        </p:txBody>
      </p:sp>
      <p:sp>
        <p:nvSpPr>
          <p:cNvPr id="3" name="Oval 2"/>
          <p:cNvSpPr/>
          <p:nvPr/>
        </p:nvSpPr>
        <p:spPr>
          <a:xfrm>
            <a:off x="9378623" y="3429004"/>
            <a:ext cx="1512317" cy="49200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717202" y="5442620"/>
            <a:ext cx="1173737" cy="48853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59700" y="2205684"/>
            <a:ext cx="403983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he-IL"/>
              <a:t>1–</a:t>
            </a:r>
            <a:r>
              <a:rPr lang="en-US"/>
              <a:t>year myocardial infarction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48483" y="4362493"/>
            <a:ext cx="238027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he-IL"/>
              <a:t>1–</a:t>
            </a:r>
            <a:r>
              <a:rPr lang="en-US"/>
              <a:t>year mortality</a:t>
            </a:r>
          </a:p>
        </p:txBody>
      </p:sp>
    </p:spTree>
    <p:extLst>
      <p:ext uri="{BB962C8B-B14F-4D97-AF65-F5344CB8AC3E}">
        <p14:creationId xmlns:p14="http://schemas.microsoft.com/office/powerpoint/2010/main" val="227992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58004" y="25394"/>
            <a:ext cx="12030822" cy="13716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chemeClr val="accent1"/>
                </a:solidFill>
                <a:latin typeface="Arial" charset="0"/>
              </a:rPr>
              <a:t>Major Adverse Cardiovascular Event-Free Survivor Functions Women</a:t>
            </a:r>
          </a:p>
        </p:txBody>
      </p:sp>
      <p:graphicFrame>
        <p:nvGraphicFramePr>
          <p:cNvPr id="3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388580"/>
              </p:ext>
            </p:extLst>
          </p:nvPr>
        </p:nvGraphicFramePr>
        <p:xfrm>
          <a:off x="6873143" y="2066925"/>
          <a:ext cx="5072329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7580852" y="1103314"/>
            <a:ext cx="3716162" cy="769441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>
                <a:latin typeface="Arial"/>
                <a:ea typeface="+mn-ea"/>
                <a:cs typeface="+mn-cs"/>
                <a:sym typeface="Symbol"/>
              </a:rPr>
              <a:t>Survivor functions for women: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>
                <a:latin typeface="Arial"/>
                <a:ea typeface="+mn-ea"/>
                <a:cs typeface="+mn-cs"/>
                <a:sym typeface="Symbol"/>
              </a:rPr>
              <a:t>Age adjusted to 60 years</a:t>
            </a:r>
            <a:endParaRPr lang="en-US" sz="2200" b="0"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5207831" y="3236575"/>
            <a:ext cx="2414348" cy="430887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>
                <a:latin typeface="Arial"/>
                <a:ea typeface="+mn-ea"/>
                <a:cs typeface="+mn-cs"/>
                <a:sym typeface="Symbol"/>
              </a:rPr>
              <a:t>MACE free survival</a:t>
            </a:r>
            <a:endParaRPr lang="en-US" sz="2200" b="0">
              <a:latin typeface="Arial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71546" y="5100638"/>
            <a:ext cx="1572646" cy="430887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>
                <a:latin typeface="Arial"/>
                <a:ea typeface="+mn-ea"/>
                <a:cs typeface="+mn-cs"/>
                <a:sym typeface="Symbol"/>
              </a:rPr>
              <a:t>Time (years)</a:t>
            </a:r>
            <a:endParaRPr lang="en-US" sz="2200" b="0">
              <a:latin typeface="Arial"/>
              <a:ea typeface="+mn-ea"/>
              <a:cs typeface="+mn-cs"/>
            </a:endParaRPr>
          </a:p>
        </p:txBody>
      </p:sp>
      <p:grpSp>
        <p:nvGrpSpPr>
          <p:cNvPr id="76806" name="Group 2055"/>
          <p:cNvGrpSpPr>
            <a:grpSpLocks/>
          </p:cNvGrpSpPr>
          <p:nvPr/>
        </p:nvGrpSpPr>
        <p:grpSpPr bwMode="auto">
          <a:xfrm>
            <a:off x="7850788" y="2282826"/>
            <a:ext cx="3605861" cy="1693863"/>
            <a:chOff x="3025776" y="5414963"/>
            <a:chExt cx="4084638" cy="1327150"/>
          </a:xfrm>
        </p:grpSpPr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3025776" y="5414963"/>
              <a:ext cx="4079844" cy="269908"/>
            </a:xfrm>
            <a:custGeom>
              <a:avLst/>
              <a:gdLst>
                <a:gd name="T0" fmla="*/ 0 w 1088"/>
                <a:gd name="T1" fmla="*/ 0 h 72"/>
                <a:gd name="T2" fmla="*/ 47 w 1088"/>
                <a:gd name="T3" fmla="*/ 4 h 72"/>
                <a:gd name="T4" fmla="*/ 174 w 1088"/>
                <a:gd name="T5" fmla="*/ 9 h 72"/>
                <a:gd name="T6" fmla="*/ 242 w 1088"/>
                <a:gd name="T7" fmla="*/ 18 h 72"/>
                <a:gd name="T8" fmla="*/ 284 w 1088"/>
                <a:gd name="T9" fmla="*/ 19 h 72"/>
                <a:gd name="T10" fmla="*/ 331 w 1088"/>
                <a:gd name="T11" fmla="*/ 23 h 72"/>
                <a:gd name="T12" fmla="*/ 379 w 1088"/>
                <a:gd name="T13" fmla="*/ 26 h 72"/>
                <a:gd name="T14" fmla="*/ 397 w 1088"/>
                <a:gd name="T15" fmla="*/ 30 h 72"/>
                <a:gd name="T16" fmla="*/ 470 w 1088"/>
                <a:gd name="T17" fmla="*/ 34 h 72"/>
                <a:gd name="T18" fmla="*/ 532 w 1088"/>
                <a:gd name="T19" fmla="*/ 36 h 72"/>
                <a:gd name="T20" fmla="*/ 591 w 1088"/>
                <a:gd name="T21" fmla="*/ 47 h 72"/>
                <a:gd name="T22" fmla="*/ 701 w 1088"/>
                <a:gd name="T23" fmla="*/ 52 h 72"/>
                <a:gd name="T24" fmla="*/ 729 w 1088"/>
                <a:gd name="T25" fmla="*/ 56 h 72"/>
                <a:gd name="T26" fmla="*/ 892 w 1088"/>
                <a:gd name="T27" fmla="*/ 62 h 72"/>
                <a:gd name="T28" fmla="*/ 1031 w 1088"/>
                <a:gd name="T29" fmla="*/ 68 h 72"/>
                <a:gd name="T30" fmla="*/ 1080 w 1088"/>
                <a:gd name="T31" fmla="*/ 68 h 72"/>
                <a:gd name="T32" fmla="*/ 1088 w 1088"/>
                <a:gd name="T3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8" h="72">
                  <a:moveTo>
                    <a:pt x="0" y="0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331" y="23"/>
                    <a:pt x="331" y="23"/>
                    <a:pt x="331" y="23"/>
                  </a:cubicBezTo>
                  <a:cubicBezTo>
                    <a:pt x="379" y="26"/>
                    <a:pt x="379" y="26"/>
                    <a:pt x="379" y="26"/>
                  </a:cubicBezTo>
                  <a:cubicBezTo>
                    <a:pt x="379" y="26"/>
                    <a:pt x="390" y="29"/>
                    <a:pt x="397" y="30"/>
                  </a:cubicBezTo>
                  <a:cubicBezTo>
                    <a:pt x="404" y="31"/>
                    <a:pt x="470" y="34"/>
                    <a:pt x="470" y="34"/>
                  </a:cubicBezTo>
                  <a:cubicBezTo>
                    <a:pt x="532" y="36"/>
                    <a:pt x="532" y="36"/>
                    <a:pt x="532" y="36"/>
                  </a:cubicBezTo>
                  <a:cubicBezTo>
                    <a:pt x="591" y="47"/>
                    <a:pt x="591" y="47"/>
                    <a:pt x="591" y="47"/>
                  </a:cubicBezTo>
                  <a:cubicBezTo>
                    <a:pt x="701" y="52"/>
                    <a:pt x="701" y="52"/>
                    <a:pt x="701" y="52"/>
                  </a:cubicBezTo>
                  <a:cubicBezTo>
                    <a:pt x="729" y="56"/>
                    <a:pt x="729" y="56"/>
                    <a:pt x="729" y="56"/>
                  </a:cubicBezTo>
                  <a:cubicBezTo>
                    <a:pt x="892" y="62"/>
                    <a:pt x="892" y="62"/>
                    <a:pt x="892" y="62"/>
                  </a:cubicBezTo>
                  <a:cubicBezTo>
                    <a:pt x="1031" y="68"/>
                    <a:pt x="1031" y="68"/>
                    <a:pt x="1031" y="68"/>
                  </a:cubicBezTo>
                  <a:cubicBezTo>
                    <a:pt x="1080" y="68"/>
                    <a:pt x="1080" y="68"/>
                    <a:pt x="1080" y="68"/>
                  </a:cubicBezTo>
                  <a:cubicBezTo>
                    <a:pt x="1088" y="72"/>
                    <a:pt x="1088" y="72"/>
                    <a:pt x="1088" y="72"/>
                  </a:cubicBezTo>
                </a:path>
              </a:pathLst>
            </a:custGeom>
            <a:noFill/>
            <a:ln w="38100" cap="rnd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8" name="Freeform 21"/>
            <p:cNvSpPr>
              <a:spLocks/>
            </p:cNvSpPr>
            <p:nvPr/>
          </p:nvSpPr>
          <p:spPr bwMode="auto">
            <a:xfrm>
              <a:off x="3025776" y="5414963"/>
              <a:ext cx="4084638" cy="798529"/>
            </a:xfrm>
            <a:custGeom>
              <a:avLst/>
              <a:gdLst>
                <a:gd name="T0" fmla="*/ 2556 w 2573"/>
                <a:gd name="T1" fmla="*/ 503 h 503"/>
                <a:gd name="T2" fmla="*/ 2469 w 2573"/>
                <a:gd name="T3" fmla="*/ 489 h 503"/>
                <a:gd name="T4" fmla="*/ 2365 w 2573"/>
                <a:gd name="T5" fmla="*/ 460 h 503"/>
                <a:gd name="T6" fmla="*/ 2284 w 2573"/>
                <a:gd name="T7" fmla="*/ 408 h 503"/>
                <a:gd name="T8" fmla="*/ 2242 w 2573"/>
                <a:gd name="T9" fmla="*/ 404 h 503"/>
                <a:gd name="T10" fmla="*/ 2199 w 2573"/>
                <a:gd name="T11" fmla="*/ 399 h 503"/>
                <a:gd name="T12" fmla="*/ 2128 w 2573"/>
                <a:gd name="T13" fmla="*/ 392 h 503"/>
                <a:gd name="T14" fmla="*/ 2091 w 2573"/>
                <a:gd name="T15" fmla="*/ 387 h 503"/>
                <a:gd name="T16" fmla="*/ 2022 w 2573"/>
                <a:gd name="T17" fmla="*/ 375 h 503"/>
                <a:gd name="T18" fmla="*/ 1982 w 2573"/>
                <a:gd name="T19" fmla="*/ 361 h 503"/>
                <a:gd name="T20" fmla="*/ 1944 w 2573"/>
                <a:gd name="T21" fmla="*/ 352 h 503"/>
                <a:gd name="T22" fmla="*/ 1840 w 2573"/>
                <a:gd name="T23" fmla="*/ 347 h 503"/>
                <a:gd name="T24" fmla="*/ 1814 w 2573"/>
                <a:gd name="T25" fmla="*/ 342 h 503"/>
                <a:gd name="T26" fmla="*/ 1772 w 2573"/>
                <a:gd name="T27" fmla="*/ 321 h 503"/>
                <a:gd name="T28" fmla="*/ 1741 w 2573"/>
                <a:gd name="T29" fmla="*/ 300 h 503"/>
                <a:gd name="T30" fmla="*/ 1698 w 2573"/>
                <a:gd name="T31" fmla="*/ 293 h 503"/>
                <a:gd name="T32" fmla="*/ 1665 w 2573"/>
                <a:gd name="T33" fmla="*/ 288 h 503"/>
                <a:gd name="T34" fmla="*/ 1623 w 2573"/>
                <a:gd name="T35" fmla="*/ 271 h 503"/>
                <a:gd name="T36" fmla="*/ 1552 w 2573"/>
                <a:gd name="T37" fmla="*/ 253 h 503"/>
                <a:gd name="T38" fmla="*/ 1434 w 2573"/>
                <a:gd name="T39" fmla="*/ 243 h 503"/>
                <a:gd name="T40" fmla="*/ 1346 w 2573"/>
                <a:gd name="T41" fmla="*/ 238 h 503"/>
                <a:gd name="T42" fmla="*/ 1252 w 2573"/>
                <a:gd name="T43" fmla="*/ 229 h 503"/>
                <a:gd name="T44" fmla="*/ 1131 w 2573"/>
                <a:gd name="T45" fmla="*/ 198 h 503"/>
                <a:gd name="T46" fmla="*/ 1013 w 2573"/>
                <a:gd name="T47" fmla="*/ 194 h 503"/>
                <a:gd name="T48" fmla="*/ 909 w 2573"/>
                <a:gd name="T49" fmla="*/ 179 h 503"/>
                <a:gd name="T50" fmla="*/ 829 w 2573"/>
                <a:gd name="T51" fmla="*/ 149 h 503"/>
                <a:gd name="T52" fmla="*/ 760 w 2573"/>
                <a:gd name="T53" fmla="*/ 139 h 503"/>
                <a:gd name="T54" fmla="*/ 666 w 2573"/>
                <a:gd name="T55" fmla="*/ 125 h 503"/>
                <a:gd name="T56" fmla="*/ 562 w 2573"/>
                <a:gd name="T57" fmla="*/ 116 h 503"/>
                <a:gd name="T58" fmla="*/ 505 w 2573"/>
                <a:gd name="T59" fmla="*/ 101 h 503"/>
                <a:gd name="T60" fmla="*/ 373 w 2573"/>
                <a:gd name="T61" fmla="*/ 66 h 503"/>
                <a:gd name="T62" fmla="*/ 290 w 2573"/>
                <a:gd name="T63" fmla="*/ 54 h 503"/>
                <a:gd name="T64" fmla="*/ 245 w 2573"/>
                <a:gd name="T65" fmla="*/ 49 h 503"/>
                <a:gd name="T66" fmla="*/ 198 w 2573"/>
                <a:gd name="T67" fmla="*/ 35 h 503"/>
                <a:gd name="T68" fmla="*/ 118 w 2573"/>
                <a:gd name="T69" fmla="*/ 31 h 503"/>
                <a:gd name="T70" fmla="*/ 0 w 2573"/>
                <a:gd name="T71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3" h="503">
                  <a:moveTo>
                    <a:pt x="2573" y="503"/>
                  </a:moveTo>
                  <a:lnTo>
                    <a:pt x="2556" y="503"/>
                  </a:lnTo>
                  <a:lnTo>
                    <a:pt x="2549" y="489"/>
                  </a:lnTo>
                  <a:lnTo>
                    <a:pt x="2469" y="489"/>
                  </a:lnTo>
                  <a:lnTo>
                    <a:pt x="2440" y="460"/>
                  </a:lnTo>
                  <a:lnTo>
                    <a:pt x="2365" y="460"/>
                  </a:lnTo>
                  <a:lnTo>
                    <a:pt x="2332" y="432"/>
                  </a:lnTo>
                  <a:lnTo>
                    <a:pt x="2284" y="408"/>
                  </a:lnTo>
                  <a:lnTo>
                    <a:pt x="2251" y="408"/>
                  </a:lnTo>
                  <a:lnTo>
                    <a:pt x="2242" y="404"/>
                  </a:lnTo>
                  <a:lnTo>
                    <a:pt x="2213" y="404"/>
                  </a:lnTo>
                  <a:lnTo>
                    <a:pt x="2199" y="399"/>
                  </a:lnTo>
                  <a:lnTo>
                    <a:pt x="2136" y="399"/>
                  </a:lnTo>
                  <a:lnTo>
                    <a:pt x="2128" y="392"/>
                  </a:lnTo>
                  <a:lnTo>
                    <a:pt x="2105" y="392"/>
                  </a:lnTo>
                  <a:lnTo>
                    <a:pt x="2091" y="387"/>
                  </a:lnTo>
                  <a:lnTo>
                    <a:pt x="2041" y="387"/>
                  </a:lnTo>
                  <a:lnTo>
                    <a:pt x="2022" y="375"/>
                  </a:lnTo>
                  <a:lnTo>
                    <a:pt x="2001" y="366"/>
                  </a:lnTo>
                  <a:lnTo>
                    <a:pt x="1982" y="361"/>
                  </a:lnTo>
                  <a:lnTo>
                    <a:pt x="1965" y="352"/>
                  </a:lnTo>
                  <a:lnTo>
                    <a:pt x="1944" y="352"/>
                  </a:lnTo>
                  <a:lnTo>
                    <a:pt x="1925" y="347"/>
                  </a:lnTo>
                  <a:lnTo>
                    <a:pt x="1840" y="347"/>
                  </a:lnTo>
                  <a:lnTo>
                    <a:pt x="1831" y="342"/>
                  </a:lnTo>
                  <a:lnTo>
                    <a:pt x="1814" y="342"/>
                  </a:lnTo>
                  <a:lnTo>
                    <a:pt x="1795" y="321"/>
                  </a:lnTo>
                  <a:lnTo>
                    <a:pt x="1772" y="321"/>
                  </a:lnTo>
                  <a:lnTo>
                    <a:pt x="1750" y="300"/>
                  </a:lnTo>
                  <a:lnTo>
                    <a:pt x="1741" y="300"/>
                  </a:lnTo>
                  <a:lnTo>
                    <a:pt x="1729" y="293"/>
                  </a:lnTo>
                  <a:lnTo>
                    <a:pt x="1698" y="293"/>
                  </a:lnTo>
                  <a:lnTo>
                    <a:pt x="1689" y="288"/>
                  </a:lnTo>
                  <a:lnTo>
                    <a:pt x="1665" y="288"/>
                  </a:lnTo>
                  <a:lnTo>
                    <a:pt x="1642" y="271"/>
                  </a:lnTo>
                  <a:lnTo>
                    <a:pt x="1623" y="271"/>
                  </a:lnTo>
                  <a:lnTo>
                    <a:pt x="1576" y="253"/>
                  </a:lnTo>
                  <a:lnTo>
                    <a:pt x="1552" y="253"/>
                  </a:lnTo>
                  <a:lnTo>
                    <a:pt x="1533" y="243"/>
                  </a:lnTo>
                  <a:lnTo>
                    <a:pt x="1434" y="243"/>
                  </a:lnTo>
                  <a:lnTo>
                    <a:pt x="1422" y="238"/>
                  </a:lnTo>
                  <a:lnTo>
                    <a:pt x="1346" y="238"/>
                  </a:lnTo>
                  <a:lnTo>
                    <a:pt x="1332" y="229"/>
                  </a:lnTo>
                  <a:lnTo>
                    <a:pt x="1252" y="229"/>
                  </a:lnTo>
                  <a:lnTo>
                    <a:pt x="1226" y="210"/>
                  </a:lnTo>
                  <a:lnTo>
                    <a:pt x="1131" y="198"/>
                  </a:lnTo>
                  <a:lnTo>
                    <a:pt x="1105" y="196"/>
                  </a:lnTo>
                  <a:lnTo>
                    <a:pt x="1013" y="194"/>
                  </a:lnTo>
                  <a:lnTo>
                    <a:pt x="971" y="182"/>
                  </a:lnTo>
                  <a:lnTo>
                    <a:pt x="909" y="179"/>
                  </a:lnTo>
                  <a:lnTo>
                    <a:pt x="890" y="153"/>
                  </a:lnTo>
                  <a:lnTo>
                    <a:pt x="829" y="149"/>
                  </a:lnTo>
                  <a:lnTo>
                    <a:pt x="791" y="139"/>
                  </a:lnTo>
                  <a:lnTo>
                    <a:pt x="760" y="139"/>
                  </a:lnTo>
                  <a:lnTo>
                    <a:pt x="713" y="125"/>
                  </a:lnTo>
                  <a:lnTo>
                    <a:pt x="666" y="125"/>
                  </a:lnTo>
                  <a:lnTo>
                    <a:pt x="633" y="116"/>
                  </a:lnTo>
                  <a:lnTo>
                    <a:pt x="562" y="116"/>
                  </a:lnTo>
                  <a:lnTo>
                    <a:pt x="538" y="101"/>
                  </a:lnTo>
                  <a:lnTo>
                    <a:pt x="505" y="101"/>
                  </a:lnTo>
                  <a:lnTo>
                    <a:pt x="418" y="80"/>
                  </a:lnTo>
                  <a:lnTo>
                    <a:pt x="373" y="66"/>
                  </a:lnTo>
                  <a:lnTo>
                    <a:pt x="312" y="66"/>
                  </a:lnTo>
                  <a:lnTo>
                    <a:pt x="290" y="54"/>
                  </a:lnTo>
                  <a:lnTo>
                    <a:pt x="253" y="54"/>
                  </a:lnTo>
                  <a:lnTo>
                    <a:pt x="245" y="49"/>
                  </a:lnTo>
                  <a:lnTo>
                    <a:pt x="212" y="49"/>
                  </a:lnTo>
                  <a:lnTo>
                    <a:pt x="198" y="35"/>
                  </a:lnTo>
                  <a:lnTo>
                    <a:pt x="130" y="35"/>
                  </a:lnTo>
                  <a:lnTo>
                    <a:pt x="118" y="31"/>
                  </a:lnTo>
                  <a:lnTo>
                    <a:pt x="54" y="31"/>
                  </a:lnTo>
                  <a:lnTo>
                    <a:pt x="0" y="0"/>
                  </a:ln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9" name="Freeform 22"/>
            <p:cNvSpPr>
              <a:spLocks/>
            </p:cNvSpPr>
            <p:nvPr/>
          </p:nvSpPr>
          <p:spPr bwMode="auto">
            <a:xfrm>
              <a:off x="3025776" y="5414963"/>
              <a:ext cx="4077447" cy="1007489"/>
            </a:xfrm>
            <a:custGeom>
              <a:avLst/>
              <a:gdLst>
                <a:gd name="T0" fmla="*/ 61 w 2568"/>
                <a:gd name="T1" fmla="*/ 19 h 635"/>
                <a:gd name="T2" fmla="*/ 118 w 2568"/>
                <a:gd name="T3" fmla="*/ 47 h 635"/>
                <a:gd name="T4" fmla="*/ 172 w 2568"/>
                <a:gd name="T5" fmla="*/ 61 h 635"/>
                <a:gd name="T6" fmla="*/ 238 w 2568"/>
                <a:gd name="T7" fmla="*/ 61 h 635"/>
                <a:gd name="T8" fmla="*/ 361 w 2568"/>
                <a:gd name="T9" fmla="*/ 80 h 635"/>
                <a:gd name="T10" fmla="*/ 413 w 2568"/>
                <a:gd name="T11" fmla="*/ 97 h 635"/>
                <a:gd name="T12" fmla="*/ 484 w 2568"/>
                <a:gd name="T13" fmla="*/ 106 h 635"/>
                <a:gd name="T14" fmla="*/ 512 w 2568"/>
                <a:gd name="T15" fmla="*/ 149 h 635"/>
                <a:gd name="T16" fmla="*/ 612 w 2568"/>
                <a:gd name="T17" fmla="*/ 196 h 635"/>
                <a:gd name="T18" fmla="*/ 711 w 2568"/>
                <a:gd name="T19" fmla="*/ 224 h 635"/>
                <a:gd name="T20" fmla="*/ 872 w 2568"/>
                <a:gd name="T21" fmla="*/ 234 h 635"/>
                <a:gd name="T22" fmla="*/ 987 w 2568"/>
                <a:gd name="T23" fmla="*/ 260 h 635"/>
                <a:gd name="T24" fmla="*/ 1079 w 2568"/>
                <a:gd name="T25" fmla="*/ 283 h 635"/>
                <a:gd name="T26" fmla="*/ 1216 w 2568"/>
                <a:gd name="T27" fmla="*/ 295 h 635"/>
                <a:gd name="T28" fmla="*/ 1349 w 2568"/>
                <a:gd name="T29" fmla="*/ 309 h 635"/>
                <a:gd name="T30" fmla="*/ 1422 w 2568"/>
                <a:gd name="T31" fmla="*/ 319 h 635"/>
                <a:gd name="T32" fmla="*/ 1446 w 2568"/>
                <a:gd name="T33" fmla="*/ 338 h 635"/>
                <a:gd name="T34" fmla="*/ 1479 w 2568"/>
                <a:gd name="T35" fmla="*/ 347 h 635"/>
                <a:gd name="T36" fmla="*/ 1514 w 2568"/>
                <a:gd name="T37" fmla="*/ 368 h 635"/>
                <a:gd name="T38" fmla="*/ 1540 w 2568"/>
                <a:gd name="T39" fmla="*/ 380 h 635"/>
                <a:gd name="T40" fmla="*/ 1623 w 2568"/>
                <a:gd name="T41" fmla="*/ 394 h 635"/>
                <a:gd name="T42" fmla="*/ 1654 w 2568"/>
                <a:gd name="T43" fmla="*/ 406 h 635"/>
                <a:gd name="T44" fmla="*/ 1883 w 2568"/>
                <a:gd name="T45" fmla="*/ 425 h 635"/>
                <a:gd name="T46" fmla="*/ 1961 w 2568"/>
                <a:gd name="T47" fmla="*/ 451 h 635"/>
                <a:gd name="T48" fmla="*/ 2147 w 2568"/>
                <a:gd name="T49" fmla="*/ 474 h 635"/>
                <a:gd name="T50" fmla="*/ 2204 w 2568"/>
                <a:gd name="T51" fmla="*/ 489 h 635"/>
                <a:gd name="T52" fmla="*/ 2261 w 2568"/>
                <a:gd name="T53" fmla="*/ 508 h 635"/>
                <a:gd name="T54" fmla="*/ 2287 w 2568"/>
                <a:gd name="T55" fmla="*/ 531 h 635"/>
                <a:gd name="T56" fmla="*/ 2329 w 2568"/>
                <a:gd name="T57" fmla="*/ 545 h 635"/>
                <a:gd name="T58" fmla="*/ 2464 w 2568"/>
                <a:gd name="T59" fmla="*/ 567 h 635"/>
                <a:gd name="T60" fmla="*/ 2535 w 2568"/>
                <a:gd name="T61" fmla="*/ 595 h 635"/>
                <a:gd name="T62" fmla="*/ 2568 w 2568"/>
                <a:gd name="T63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68" h="635">
                  <a:moveTo>
                    <a:pt x="0" y="0"/>
                  </a:moveTo>
                  <a:lnTo>
                    <a:pt x="61" y="19"/>
                  </a:lnTo>
                  <a:lnTo>
                    <a:pt x="99" y="19"/>
                  </a:lnTo>
                  <a:lnTo>
                    <a:pt x="118" y="47"/>
                  </a:lnTo>
                  <a:lnTo>
                    <a:pt x="151" y="47"/>
                  </a:lnTo>
                  <a:lnTo>
                    <a:pt x="172" y="61"/>
                  </a:lnTo>
                  <a:lnTo>
                    <a:pt x="198" y="61"/>
                  </a:lnTo>
                  <a:lnTo>
                    <a:pt x="238" y="61"/>
                  </a:lnTo>
                  <a:lnTo>
                    <a:pt x="255" y="80"/>
                  </a:lnTo>
                  <a:lnTo>
                    <a:pt x="361" y="80"/>
                  </a:lnTo>
                  <a:lnTo>
                    <a:pt x="380" y="97"/>
                  </a:lnTo>
                  <a:lnTo>
                    <a:pt x="413" y="97"/>
                  </a:lnTo>
                  <a:lnTo>
                    <a:pt x="430" y="106"/>
                  </a:lnTo>
                  <a:lnTo>
                    <a:pt x="484" y="106"/>
                  </a:lnTo>
                  <a:lnTo>
                    <a:pt x="491" y="123"/>
                  </a:lnTo>
                  <a:lnTo>
                    <a:pt x="512" y="149"/>
                  </a:lnTo>
                  <a:lnTo>
                    <a:pt x="545" y="149"/>
                  </a:lnTo>
                  <a:lnTo>
                    <a:pt x="612" y="196"/>
                  </a:lnTo>
                  <a:lnTo>
                    <a:pt x="664" y="196"/>
                  </a:lnTo>
                  <a:lnTo>
                    <a:pt x="711" y="224"/>
                  </a:lnTo>
                  <a:lnTo>
                    <a:pt x="846" y="224"/>
                  </a:lnTo>
                  <a:lnTo>
                    <a:pt x="872" y="234"/>
                  </a:lnTo>
                  <a:lnTo>
                    <a:pt x="886" y="260"/>
                  </a:lnTo>
                  <a:lnTo>
                    <a:pt x="987" y="260"/>
                  </a:lnTo>
                  <a:lnTo>
                    <a:pt x="1006" y="283"/>
                  </a:lnTo>
                  <a:lnTo>
                    <a:pt x="1079" y="283"/>
                  </a:lnTo>
                  <a:lnTo>
                    <a:pt x="1094" y="295"/>
                  </a:lnTo>
                  <a:lnTo>
                    <a:pt x="1216" y="295"/>
                  </a:lnTo>
                  <a:lnTo>
                    <a:pt x="1231" y="309"/>
                  </a:lnTo>
                  <a:lnTo>
                    <a:pt x="1349" y="309"/>
                  </a:lnTo>
                  <a:lnTo>
                    <a:pt x="1353" y="319"/>
                  </a:lnTo>
                  <a:lnTo>
                    <a:pt x="1422" y="319"/>
                  </a:lnTo>
                  <a:lnTo>
                    <a:pt x="1424" y="338"/>
                  </a:lnTo>
                  <a:lnTo>
                    <a:pt x="1446" y="338"/>
                  </a:lnTo>
                  <a:lnTo>
                    <a:pt x="1455" y="347"/>
                  </a:lnTo>
                  <a:lnTo>
                    <a:pt x="1479" y="347"/>
                  </a:lnTo>
                  <a:lnTo>
                    <a:pt x="1491" y="368"/>
                  </a:lnTo>
                  <a:lnTo>
                    <a:pt x="1514" y="368"/>
                  </a:lnTo>
                  <a:lnTo>
                    <a:pt x="1517" y="380"/>
                  </a:lnTo>
                  <a:lnTo>
                    <a:pt x="1540" y="380"/>
                  </a:lnTo>
                  <a:lnTo>
                    <a:pt x="1550" y="394"/>
                  </a:lnTo>
                  <a:lnTo>
                    <a:pt x="1623" y="394"/>
                  </a:lnTo>
                  <a:lnTo>
                    <a:pt x="1635" y="406"/>
                  </a:lnTo>
                  <a:lnTo>
                    <a:pt x="1654" y="406"/>
                  </a:lnTo>
                  <a:lnTo>
                    <a:pt x="1661" y="425"/>
                  </a:lnTo>
                  <a:lnTo>
                    <a:pt x="1883" y="425"/>
                  </a:lnTo>
                  <a:lnTo>
                    <a:pt x="1911" y="451"/>
                  </a:lnTo>
                  <a:lnTo>
                    <a:pt x="1961" y="451"/>
                  </a:lnTo>
                  <a:lnTo>
                    <a:pt x="1973" y="474"/>
                  </a:lnTo>
                  <a:lnTo>
                    <a:pt x="2147" y="474"/>
                  </a:lnTo>
                  <a:lnTo>
                    <a:pt x="2150" y="489"/>
                  </a:lnTo>
                  <a:lnTo>
                    <a:pt x="2204" y="489"/>
                  </a:lnTo>
                  <a:lnTo>
                    <a:pt x="2213" y="508"/>
                  </a:lnTo>
                  <a:lnTo>
                    <a:pt x="2261" y="508"/>
                  </a:lnTo>
                  <a:lnTo>
                    <a:pt x="2265" y="531"/>
                  </a:lnTo>
                  <a:lnTo>
                    <a:pt x="2287" y="531"/>
                  </a:lnTo>
                  <a:lnTo>
                    <a:pt x="2299" y="545"/>
                  </a:lnTo>
                  <a:lnTo>
                    <a:pt x="2329" y="545"/>
                  </a:lnTo>
                  <a:lnTo>
                    <a:pt x="2334" y="567"/>
                  </a:lnTo>
                  <a:lnTo>
                    <a:pt x="2464" y="567"/>
                  </a:lnTo>
                  <a:lnTo>
                    <a:pt x="2469" y="595"/>
                  </a:lnTo>
                  <a:lnTo>
                    <a:pt x="2535" y="595"/>
                  </a:lnTo>
                  <a:lnTo>
                    <a:pt x="2535" y="635"/>
                  </a:lnTo>
                  <a:lnTo>
                    <a:pt x="2568" y="635"/>
                  </a:lnTo>
                </a:path>
              </a:pathLst>
            </a:custGeom>
            <a:noFill/>
            <a:ln w="38100" cap="rnd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3" name="Freeform 23"/>
            <p:cNvSpPr>
              <a:spLocks/>
            </p:cNvSpPr>
            <p:nvPr/>
          </p:nvSpPr>
          <p:spPr bwMode="auto">
            <a:xfrm>
              <a:off x="3025776" y="5414963"/>
              <a:ext cx="4065461" cy="1079631"/>
            </a:xfrm>
            <a:custGeom>
              <a:avLst/>
              <a:gdLst>
                <a:gd name="T0" fmla="*/ 38 w 2561"/>
                <a:gd name="T1" fmla="*/ 42 h 680"/>
                <a:gd name="T2" fmla="*/ 149 w 2561"/>
                <a:gd name="T3" fmla="*/ 151 h 680"/>
                <a:gd name="T4" fmla="*/ 182 w 2561"/>
                <a:gd name="T5" fmla="*/ 163 h 680"/>
                <a:gd name="T6" fmla="*/ 219 w 2561"/>
                <a:gd name="T7" fmla="*/ 170 h 680"/>
                <a:gd name="T8" fmla="*/ 262 w 2561"/>
                <a:gd name="T9" fmla="*/ 184 h 680"/>
                <a:gd name="T10" fmla="*/ 304 w 2561"/>
                <a:gd name="T11" fmla="*/ 201 h 680"/>
                <a:gd name="T12" fmla="*/ 352 w 2561"/>
                <a:gd name="T13" fmla="*/ 210 h 680"/>
                <a:gd name="T14" fmla="*/ 399 w 2561"/>
                <a:gd name="T15" fmla="*/ 217 h 680"/>
                <a:gd name="T16" fmla="*/ 531 w 2561"/>
                <a:gd name="T17" fmla="*/ 234 h 680"/>
                <a:gd name="T18" fmla="*/ 597 w 2561"/>
                <a:gd name="T19" fmla="*/ 243 h 680"/>
                <a:gd name="T20" fmla="*/ 659 w 2561"/>
                <a:gd name="T21" fmla="*/ 262 h 680"/>
                <a:gd name="T22" fmla="*/ 730 w 2561"/>
                <a:gd name="T23" fmla="*/ 274 h 680"/>
                <a:gd name="T24" fmla="*/ 895 w 2561"/>
                <a:gd name="T25" fmla="*/ 300 h 680"/>
                <a:gd name="T26" fmla="*/ 938 w 2561"/>
                <a:gd name="T27" fmla="*/ 309 h 680"/>
                <a:gd name="T28" fmla="*/ 990 w 2561"/>
                <a:gd name="T29" fmla="*/ 321 h 680"/>
                <a:gd name="T30" fmla="*/ 1025 w 2561"/>
                <a:gd name="T31" fmla="*/ 335 h 680"/>
                <a:gd name="T32" fmla="*/ 1056 w 2561"/>
                <a:gd name="T33" fmla="*/ 354 h 680"/>
                <a:gd name="T34" fmla="*/ 1214 w 2561"/>
                <a:gd name="T35" fmla="*/ 366 h 680"/>
                <a:gd name="T36" fmla="*/ 1259 w 2561"/>
                <a:gd name="T37" fmla="*/ 380 h 680"/>
                <a:gd name="T38" fmla="*/ 1302 w 2561"/>
                <a:gd name="T39" fmla="*/ 389 h 680"/>
                <a:gd name="T40" fmla="*/ 1405 w 2561"/>
                <a:gd name="T41" fmla="*/ 406 h 680"/>
                <a:gd name="T42" fmla="*/ 1434 w 2561"/>
                <a:gd name="T43" fmla="*/ 411 h 680"/>
                <a:gd name="T44" fmla="*/ 1528 w 2561"/>
                <a:gd name="T45" fmla="*/ 430 h 680"/>
                <a:gd name="T46" fmla="*/ 1557 w 2561"/>
                <a:gd name="T47" fmla="*/ 437 h 680"/>
                <a:gd name="T48" fmla="*/ 1628 w 2561"/>
                <a:gd name="T49" fmla="*/ 453 h 680"/>
                <a:gd name="T50" fmla="*/ 1672 w 2561"/>
                <a:gd name="T51" fmla="*/ 460 h 680"/>
                <a:gd name="T52" fmla="*/ 1715 w 2561"/>
                <a:gd name="T53" fmla="*/ 470 h 680"/>
                <a:gd name="T54" fmla="*/ 1774 w 2561"/>
                <a:gd name="T55" fmla="*/ 489 h 680"/>
                <a:gd name="T56" fmla="*/ 1906 w 2561"/>
                <a:gd name="T57" fmla="*/ 510 h 680"/>
                <a:gd name="T58" fmla="*/ 1939 w 2561"/>
                <a:gd name="T59" fmla="*/ 519 h 680"/>
                <a:gd name="T60" fmla="*/ 2084 w 2561"/>
                <a:gd name="T61" fmla="*/ 541 h 680"/>
                <a:gd name="T62" fmla="*/ 2176 w 2561"/>
                <a:gd name="T63" fmla="*/ 550 h 680"/>
                <a:gd name="T64" fmla="*/ 2232 w 2561"/>
                <a:gd name="T65" fmla="*/ 564 h 680"/>
                <a:gd name="T66" fmla="*/ 2256 w 2561"/>
                <a:gd name="T67" fmla="*/ 574 h 680"/>
                <a:gd name="T68" fmla="*/ 2346 w 2561"/>
                <a:gd name="T69" fmla="*/ 593 h 680"/>
                <a:gd name="T70" fmla="*/ 2379 w 2561"/>
                <a:gd name="T71" fmla="*/ 609 h 680"/>
                <a:gd name="T72" fmla="*/ 2447 w 2561"/>
                <a:gd name="T73" fmla="*/ 623 h 680"/>
                <a:gd name="T74" fmla="*/ 2473 w 2561"/>
                <a:gd name="T75" fmla="*/ 642 h 680"/>
                <a:gd name="T76" fmla="*/ 2558 w 2561"/>
                <a:gd name="T77" fmla="*/ 659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61" h="680">
                  <a:moveTo>
                    <a:pt x="0" y="0"/>
                  </a:moveTo>
                  <a:lnTo>
                    <a:pt x="38" y="42"/>
                  </a:lnTo>
                  <a:lnTo>
                    <a:pt x="111" y="142"/>
                  </a:lnTo>
                  <a:lnTo>
                    <a:pt x="149" y="151"/>
                  </a:lnTo>
                  <a:lnTo>
                    <a:pt x="163" y="163"/>
                  </a:lnTo>
                  <a:lnTo>
                    <a:pt x="182" y="163"/>
                  </a:lnTo>
                  <a:lnTo>
                    <a:pt x="203" y="170"/>
                  </a:lnTo>
                  <a:lnTo>
                    <a:pt x="219" y="170"/>
                  </a:lnTo>
                  <a:lnTo>
                    <a:pt x="238" y="182"/>
                  </a:lnTo>
                  <a:lnTo>
                    <a:pt x="262" y="184"/>
                  </a:lnTo>
                  <a:lnTo>
                    <a:pt x="290" y="191"/>
                  </a:lnTo>
                  <a:lnTo>
                    <a:pt x="304" y="201"/>
                  </a:lnTo>
                  <a:lnTo>
                    <a:pt x="333" y="201"/>
                  </a:lnTo>
                  <a:lnTo>
                    <a:pt x="352" y="210"/>
                  </a:lnTo>
                  <a:lnTo>
                    <a:pt x="371" y="210"/>
                  </a:lnTo>
                  <a:lnTo>
                    <a:pt x="399" y="217"/>
                  </a:lnTo>
                  <a:lnTo>
                    <a:pt x="437" y="234"/>
                  </a:lnTo>
                  <a:lnTo>
                    <a:pt x="531" y="234"/>
                  </a:lnTo>
                  <a:lnTo>
                    <a:pt x="545" y="243"/>
                  </a:lnTo>
                  <a:lnTo>
                    <a:pt x="597" y="243"/>
                  </a:lnTo>
                  <a:lnTo>
                    <a:pt x="633" y="257"/>
                  </a:lnTo>
                  <a:lnTo>
                    <a:pt x="659" y="262"/>
                  </a:lnTo>
                  <a:lnTo>
                    <a:pt x="685" y="271"/>
                  </a:lnTo>
                  <a:lnTo>
                    <a:pt x="730" y="274"/>
                  </a:lnTo>
                  <a:lnTo>
                    <a:pt x="782" y="300"/>
                  </a:lnTo>
                  <a:lnTo>
                    <a:pt x="895" y="300"/>
                  </a:lnTo>
                  <a:lnTo>
                    <a:pt x="916" y="309"/>
                  </a:lnTo>
                  <a:lnTo>
                    <a:pt x="938" y="309"/>
                  </a:lnTo>
                  <a:lnTo>
                    <a:pt x="959" y="321"/>
                  </a:lnTo>
                  <a:lnTo>
                    <a:pt x="990" y="321"/>
                  </a:lnTo>
                  <a:lnTo>
                    <a:pt x="1001" y="335"/>
                  </a:lnTo>
                  <a:lnTo>
                    <a:pt x="1025" y="335"/>
                  </a:lnTo>
                  <a:lnTo>
                    <a:pt x="1042" y="354"/>
                  </a:lnTo>
                  <a:lnTo>
                    <a:pt x="1056" y="354"/>
                  </a:lnTo>
                  <a:lnTo>
                    <a:pt x="1072" y="366"/>
                  </a:lnTo>
                  <a:lnTo>
                    <a:pt x="1214" y="366"/>
                  </a:lnTo>
                  <a:lnTo>
                    <a:pt x="1231" y="380"/>
                  </a:lnTo>
                  <a:lnTo>
                    <a:pt x="1259" y="380"/>
                  </a:lnTo>
                  <a:lnTo>
                    <a:pt x="1278" y="389"/>
                  </a:lnTo>
                  <a:lnTo>
                    <a:pt x="1302" y="389"/>
                  </a:lnTo>
                  <a:lnTo>
                    <a:pt x="1311" y="406"/>
                  </a:lnTo>
                  <a:lnTo>
                    <a:pt x="1405" y="406"/>
                  </a:lnTo>
                  <a:lnTo>
                    <a:pt x="1424" y="411"/>
                  </a:lnTo>
                  <a:lnTo>
                    <a:pt x="1434" y="411"/>
                  </a:lnTo>
                  <a:lnTo>
                    <a:pt x="1453" y="430"/>
                  </a:lnTo>
                  <a:lnTo>
                    <a:pt x="1528" y="430"/>
                  </a:lnTo>
                  <a:lnTo>
                    <a:pt x="1538" y="437"/>
                  </a:lnTo>
                  <a:lnTo>
                    <a:pt x="1557" y="437"/>
                  </a:lnTo>
                  <a:lnTo>
                    <a:pt x="1580" y="453"/>
                  </a:lnTo>
                  <a:lnTo>
                    <a:pt x="1628" y="453"/>
                  </a:lnTo>
                  <a:lnTo>
                    <a:pt x="1642" y="460"/>
                  </a:lnTo>
                  <a:lnTo>
                    <a:pt x="1672" y="460"/>
                  </a:lnTo>
                  <a:lnTo>
                    <a:pt x="1684" y="470"/>
                  </a:lnTo>
                  <a:lnTo>
                    <a:pt x="1715" y="470"/>
                  </a:lnTo>
                  <a:lnTo>
                    <a:pt x="1729" y="489"/>
                  </a:lnTo>
                  <a:lnTo>
                    <a:pt x="1774" y="489"/>
                  </a:lnTo>
                  <a:lnTo>
                    <a:pt x="1788" y="510"/>
                  </a:lnTo>
                  <a:lnTo>
                    <a:pt x="1906" y="510"/>
                  </a:lnTo>
                  <a:lnTo>
                    <a:pt x="1921" y="519"/>
                  </a:lnTo>
                  <a:lnTo>
                    <a:pt x="1939" y="519"/>
                  </a:lnTo>
                  <a:lnTo>
                    <a:pt x="1965" y="541"/>
                  </a:lnTo>
                  <a:lnTo>
                    <a:pt x="2084" y="541"/>
                  </a:lnTo>
                  <a:lnTo>
                    <a:pt x="2102" y="550"/>
                  </a:lnTo>
                  <a:lnTo>
                    <a:pt x="2176" y="550"/>
                  </a:lnTo>
                  <a:lnTo>
                    <a:pt x="2190" y="564"/>
                  </a:lnTo>
                  <a:lnTo>
                    <a:pt x="2232" y="564"/>
                  </a:lnTo>
                  <a:lnTo>
                    <a:pt x="2244" y="574"/>
                  </a:lnTo>
                  <a:lnTo>
                    <a:pt x="2256" y="574"/>
                  </a:lnTo>
                  <a:lnTo>
                    <a:pt x="2265" y="593"/>
                  </a:lnTo>
                  <a:lnTo>
                    <a:pt x="2346" y="593"/>
                  </a:lnTo>
                  <a:lnTo>
                    <a:pt x="2355" y="609"/>
                  </a:lnTo>
                  <a:lnTo>
                    <a:pt x="2379" y="609"/>
                  </a:lnTo>
                  <a:lnTo>
                    <a:pt x="2391" y="623"/>
                  </a:lnTo>
                  <a:lnTo>
                    <a:pt x="2447" y="623"/>
                  </a:lnTo>
                  <a:lnTo>
                    <a:pt x="2454" y="642"/>
                  </a:lnTo>
                  <a:lnTo>
                    <a:pt x="2473" y="642"/>
                  </a:lnTo>
                  <a:lnTo>
                    <a:pt x="2478" y="659"/>
                  </a:lnTo>
                  <a:lnTo>
                    <a:pt x="2558" y="659"/>
                  </a:lnTo>
                  <a:lnTo>
                    <a:pt x="2561" y="680"/>
                  </a:lnTo>
                </a:path>
              </a:pathLst>
            </a:custGeom>
            <a:noFill/>
            <a:ln w="38100" cap="rnd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4" name="Freeform 24"/>
            <p:cNvSpPr>
              <a:spLocks/>
            </p:cNvSpPr>
            <p:nvPr/>
          </p:nvSpPr>
          <p:spPr bwMode="auto">
            <a:xfrm>
              <a:off x="3025776" y="5414963"/>
              <a:ext cx="4072653" cy="1222670"/>
            </a:xfrm>
            <a:custGeom>
              <a:avLst/>
              <a:gdLst>
                <a:gd name="T0" fmla="*/ 30 w 2566"/>
                <a:gd name="T1" fmla="*/ 64 h 770"/>
                <a:gd name="T2" fmla="*/ 87 w 2566"/>
                <a:gd name="T3" fmla="*/ 144 h 770"/>
                <a:gd name="T4" fmla="*/ 123 w 2566"/>
                <a:gd name="T5" fmla="*/ 158 h 770"/>
                <a:gd name="T6" fmla="*/ 179 w 2566"/>
                <a:gd name="T7" fmla="*/ 172 h 770"/>
                <a:gd name="T8" fmla="*/ 217 w 2566"/>
                <a:gd name="T9" fmla="*/ 184 h 770"/>
                <a:gd name="T10" fmla="*/ 314 w 2566"/>
                <a:gd name="T11" fmla="*/ 215 h 770"/>
                <a:gd name="T12" fmla="*/ 380 w 2566"/>
                <a:gd name="T13" fmla="*/ 243 h 770"/>
                <a:gd name="T14" fmla="*/ 463 w 2566"/>
                <a:gd name="T15" fmla="*/ 255 h 770"/>
                <a:gd name="T16" fmla="*/ 484 w 2566"/>
                <a:gd name="T17" fmla="*/ 271 h 770"/>
                <a:gd name="T18" fmla="*/ 505 w 2566"/>
                <a:gd name="T19" fmla="*/ 297 h 770"/>
                <a:gd name="T20" fmla="*/ 555 w 2566"/>
                <a:gd name="T21" fmla="*/ 304 h 770"/>
                <a:gd name="T22" fmla="*/ 612 w 2566"/>
                <a:gd name="T23" fmla="*/ 316 h 770"/>
                <a:gd name="T24" fmla="*/ 649 w 2566"/>
                <a:gd name="T25" fmla="*/ 326 h 770"/>
                <a:gd name="T26" fmla="*/ 683 w 2566"/>
                <a:gd name="T27" fmla="*/ 347 h 770"/>
                <a:gd name="T28" fmla="*/ 786 w 2566"/>
                <a:gd name="T29" fmla="*/ 385 h 770"/>
                <a:gd name="T30" fmla="*/ 801 w 2566"/>
                <a:gd name="T31" fmla="*/ 394 h 770"/>
                <a:gd name="T32" fmla="*/ 898 w 2566"/>
                <a:gd name="T33" fmla="*/ 418 h 770"/>
                <a:gd name="T34" fmla="*/ 1103 w 2566"/>
                <a:gd name="T35" fmla="*/ 432 h 770"/>
                <a:gd name="T36" fmla="*/ 1306 w 2566"/>
                <a:gd name="T37" fmla="*/ 444 h 770"/>
                <a:gd name="T38" fmla="*/ 1365 w 2566"/>
                <a:gd name="T39" fmla="*/ 456 h 770"/>
                <a:gd name="T40" fmla="*/ 1519 w 2566"/>
                <a:gd name="T41" fmla="*/ 470 h 770"/>
                <a:gd name="T42" fmla="*/ 1547 w 2566"/>
                <a:gd name="T43" fmla="*/ 486 h 770"/>
                <a:gd name="T44" fmla="*/ 1585 w 2566"/>
                <a:gd name="T45" fmla="*/ 498 h 770"/>
                <a:gd name="T46" fmla="*/ 1618 w 2566"/>
                <a:gd name="T47" fmla="*/ 512 h 770"/>
                <a:gd name="T48" fmla="*/ 1644 w 2566"/>
                <a:gd name="T49" fmla="*/ 538 h 770"/>
                <a:gd name="T50" fmla="*/ 1698 w 2566"/>
                <a:gd name="T51" fmla="*/ 555 h 770"/>
                <a:gd name="T52" fmla="*/ 1783 w 2566"/>
                <a:gd name="T53" fmla="*/ 574 h 770"/>
                <a:gd name="T54" fmla="*/ 1880 w 2566"/>
                <a:gd name="T55" fmla="*/ 590 h 770"/>
                <a:gd name="T56" fmla="*/ 1984 w 2566"/>
                <a:gd name="T57" fmla="*/ 604 h 770"/>
                <a:gd name="T58" fmla="*/ 2074 w 2566"/>
                <a:gd name="T59" fmla="*/ 621 h 770"/>
                <a:gd name="T60" fmla="*/ 2105 w 2566"/>
                <a:gd name="T61" fmla="*/ 640 h 770"/>
                <a:gd name="T62" fmla="*/ 2114 w 2566"/>
                <a:gd name="T63" fmla="*/ 659 h 770"/>
                <a:gd name="T64" fmla="*/ 2166 w 2566"/>
                <a:gd name="T65" fmla="*/ 682 h 770"/>
                <a:gd name="T66" fmla="*/ 2284 w 2566"/>
                <a:gd name="T67" fmla="*/ 701 h 770"/>
                <a:gd name="T68" fmla="*/ 2355 w 2566"/>
                <a:gd name="T69" fmla="*/ 725 h 770"/>
                <a:gd name="T70" fmla="*/ 2395 w 2566"/>
                <a:gd name="T71" fmla="*/ 744 h 770"/>
                <a:gd name="T72" fmla="*/ 2412 w 2566"/>
                <a:gd name="T73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66" h="770">
                  <a:moveTo>
                    <a:pt x="0" y="0"/>
                  </a:moveTo>
                  <a:lnTo>
                    <a:pt x="30" y="64"/>
                  </a:lnTo>
                  <a:lnTo>
                    <a:pt x="45" y="68"/>
                  </a:lnTo>
                  <a:lnTo>
                    <a:pt x="87" y="144"/>
                  </a:lnTo>
                  <a:lnTo>
                    <a:pt x="106" y="158"/>
                  </a:lnTo>
                  <a:lnTo>
                    <a:pt x="123" y="158"/>
                  </a:lnTo>
                  <a:lnTo>
                    <a:pt x="134" y="172"/>
                  </a:lnTo>
                  <a:lnTo>
                    <a:pt x="179" y="172"/>
                  </a:lnTo>
                  <a:lnTo>
                    <a:pt x="182" y="184"/>
                  </a:lnTo>
                  <a:lnTo>
                    <a:pt x="217" y="184"/>
                  </a:lnTo>
                  <a:lnTo>
                    <a:pt x="236" y="215"/>
                  </a:lnTo>
                  <a:lnTo>
                    <a:pt x="314" y="215"/>
                  </a:lnTo>
                  <a:lnTo>
                    <a:pt x="328" y="243"/>
                  </a:lnTo>
                  <a:lnTo>
                    <a:pt x="380" y="243"/>
                  </a:lnTo>
                  <a:lnTo>
                    <a:pt x="394" y="255"/>
                  </a:lnTo>
                  <a:lnTo>
                    <a:pt x="463" y="255"/>
                  </a:lnTo>
                  <a:lnTo>
                    <a:pt x="472" y="271"/>
                  </a:lnTo>
                  <a:lnTo>
                    <a:pt x="484" y="271"/>
                  </a:lnTo>
                  <a:lnTo>
                    <a:pt x="493" y="297"/>
                  </a:lnTo>
                  <a:lnTo>
                    <a:pt x="505" y="297"/>
                  </a:lnTo>
                  <a:lnTo>
                    <a:pt x="512" y="304"/>
                  </a:lnTo>
                  <a:lnTo>
                    <a:pt x="555" y="304"/>
                  </a:lnTo>
                  <a:lnTo>
                    <a:pt x="560" y="316"/>
                  </a:lnTo>
                  <a:lnTo>
                    <a:pt x="612" y="316"/>
                  </a:lnTo>
                  <a:lnTo>
                    <a:pt x="616" y="326"/>
                  </a:lnTo>
                  <a:lnTo>
                    <a:pt x="649" y="326"/>
                  </a:lnTo>
                  <a:lnTo>
                    <a:pt x="666" y="347"/>
                  </a:lnTo>
                  <a:lnTo>
                    <a:pt x="683" y="347"/>
                  </a:lnTo>
                  <a:lnTo>
                    <a:pt x="716" y="385"/>
                  </a:lnTo>
                  <a:lnTo>
                    <a:pt x="786" y="385"/>
                  </a:lnTo>
                  <a:lnTo>
                    <a:pt x="789" y="394"/>
                  </a:lnTo>
                  <a:lnTo>
                    <a:pt x="801" y="394"/>
                  </a:lnTo>
                  <a:lnTo>
                    <a:pt x="815" y="418"/>
                  </a:lnTo>
                  <a:lnTo>
                    <a:pt x="898" y="418"/>
                  </a:lnTo>
                  <a:lnTo>
                    <a:pt x="905" y="432"/>
                  </a:lnTo>
                  <a:lnTo>
                    <a:pt x="1103" y="432"/>
                  </a:lnTo>
                  <a:lnTo>
                    <a:pt x="1115" y="444"/>
                  </a:lnTo>
                  <a:lnTo>
                    <a:pt x="1306" y="444"/>
                  </a:lnTo>
                  <a:lnTo>
                    <a:pt x="1318" y="456"/>
                  </a:lnTo>
                  <a:lnTo>
                    <a:pt x="1365" y="456"/>
                  </a:lnTo>
                  <a:lnTo>
                    <a:pt x="1382" y="470"/>
                  </a:lnTo>
                  <a:lnTo>
                    <a:pt x="1519" y="470"/>
                  </a:lnTo>
                  <a:lnTo>
                    <a:pt x="1533" y="486"/>
                  </a:lnTo>
                  <a:lnTo>
                    <a:pt x="1547" y="486"/>
                  </a:lnTo>
                  <a:lnTo>
                    <a:pt x="1547" y="498"/>
                  </a:lnTo>
                  <a:lnTo>
                    <a:pt x="1585" y="498"/>
                  </a:lnTo>
                  <a:lnTo>
                    <a:pt x="1597" y="512"/>
                  </a:lnTo>
                  <a:lnTo>
                    <a:pt x="1618" y="512"/>
                  </a:lnTo>
                  <a:lnTo>
                    <a:pt x="1632" y="526"/>
                  </a:lnTo>
                  <a:lnTo>
                    <a:pt x="1644" y="538"/>
                  </a:lnTo>
                  <a:lnTo>
                    <a:pt x="1684" y="538"/>
                  </a:lnTo>
                  <a:lnTo>
                    <a:pt x="1698" y="555"/>
                  </a:lnTo>
                  <a:lnTo>
                    <a:pt x="1765" y="555"/>
                  </a:lnTo>
                  <a:lnTo>
                    <a:pt x="1783" y="574"/>
                  </a:lnTo>
                  <a:lnTo>
                    <a:pt x="1864" y="574"/>
                  </a:lnTo>
                  <a:lnTo>
                    <a:pt x="1880" y="590"/>
                  </a:lnTo>
                  <a:lnTo>
                    <a:pt x="1973" y="590"/>
                  </a:lnTo>
                  <a:lnTo>
                    <a:pt x="1984" y="604"/>
                  </a:lnTo>
                  <a:lnTo>
                    <a:pt x="2058" y="604"/>
                  </a:lnTo>
                  <a:lnTo>
                    <a:pt x="2074" y="621"/>
                  </a:lnTo>
                  <a:lnTo>
                    <a:pt x="2105" y="621"/>
                  </a:lnTo>
                  <a:lnTo>
                    <a:pt x="2105" y="640"/>
                  </a:lnTo>
                  <a:lnTo>
                    <a:pt x="2114" y="640"/>
                  </a:lnTo>
                  <a:lnTo>
                    <a:pt x="2114" y="659"/>
                  </a:lnTo>
                  <a:lnTo>
                    <a:pt x="2166" y="659"/>
                  </a:lnTo>
                  <a:lnTo>
                    <a:pt x="2166" y="682"/>
                  </a:lnTo>
                  <a:lnTo>
                    <a:pt x="2284" y="682"/>
                  </a:lnTo>
                  <a:lnTo>
                    <a:pt x="2284" y="701"/>
                  </a:lnTo>
                  <a:lnTo>
                    <a:pt x="2355" y="701"/>
                  </a:lnTo>
                  <a:lnTo>
                    <a:pt x="2355" y="725"/>
                  </a:lnTo>
                  <a:lnTo>
                    <a:pt x="2395" y="725"/>
                  </a:lnTo>
                  <a:lnTo>
                    <a:pt x="2395" y="744"/>
                  </a:lnTo>
                  <a:lnTo>
                    <a:pt x="2412" y="744"/>
                  </a:lnTo>
                  <a:lnTo>
                    <a:pt x="2412" y="770"/>
                  </a:lnTo>
                  <a:lnTo>
                    <a:pt x="2566" y="770"/>
                  </a:lnTo>
                </a:path>
              </a:pathLst>
            </a:custGeom>
            <a:noFill/>
            <a:ln w="38100" cap="rnd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5" name="Freeform 25"/>
            <p:cNvSpPr>
              <a:spLocks/>
            </p:cNvSpPr>
            <p:nvPr/>
          </p:nvSpPr>
          <p:spPr bwMode="auto">
            <a:xfrm>
              <a:off x="3025776" y="5414963"/>
              <a:ext cx="4079844" cy="1327150"/>
            </a:xfrm>
            <a:custGeom>
              <a:avLst/>
              <a:gdLst>
                <a:gd name="T0" fmla="*/ 28 w 2570"/>
                <a:gd name="T1" fmla="*/ 83 h 836"/>
                <a:gd name="T2" fmla="*/ 61 w 2570"/>
                <a:gd name="T3" fmla="*/ 160 h 836"/>
                <a:gd name="T4" fmla="*/ 82 w 2570"/>
                <a:gd name="T5" fmla="*/ 186 h 836"/>
                <a:gd name="T6" fmla="*/ 101 w 2570"/>
                <a:gd name="T7" fmla="*/ 201 h 836"/>
                <a:gd name="T8" fmla="*/ 167 w 2570"/>
                <a:gd name="T9" fmla="*/ 238 h 836"/>
                <a:gd name="T10" fmla="*/ 205 w 2570"/>
                <a:gd name="T11" fmla="*/ 286 h 836"/>
                <a:gd name="T12" fmla="*/ 219 w 2570"/>
                <a:gd name="T13" fmla="*/ 304 h 836"/>
                <a:gd name="T14" fmla="*/ 276 w 2570"/>
                <a:gd name="T15" fmla="*/ 328 h 836"/>
                <a:gd name="T16" fmla="*/ 342 w 2570"/>
                <a:gd name="T17" fmla="*/ 359 h 836"/>
                <a:gd name="T18" fmla="*/ 385 w 2570"/>
                <a:gd name="T19" fmla="*/ 366 h 836"/>
                <a:gd name="T20" fmla="*/ 479 w 2570"/>
                <a:gd name="T21" fmla="*/ 389 h 836"/>
                <a:gd name="T22" fmla="*/ 515 w 2570"/>
                <a:gd name="T23" fmla="*/ 399 h 836"/>
                <a:gd name="T24" fmla="*/ 545 w 2570"/>
                <a:gd name="T25" fmla="*/ 406 h 836"/>
                <a:gd name="T26" fmla="*/ 569 w 2570"/>
                <a:gd name="T27" fmla="*/ 415 h 836"/>
                <a:gd name="T28" fmla="*/ 595 w 2570"/>
                <a:gd name="T29" fmla="*/ 423 h 836"/>
                <a:gd name="T30" fmla="*/ 614 w 2570"/>
                <a:gd name="T31" fmla="*/ 430 h 836"/>
                <a:gd name="T32" fmla="*/ 697 w 2570"/>
                <a:gd name="T33" fmla="*/ 446 h 836"/>
                <a:gd name="T34" fmla="*/ 777 w 2570"/>
                <a:gd name="T35" fmla="*/ 465 h 836"/>
                <a:gd name="T36" fmla="*/ 815 w 2570"/>
                <a:gd name="T37" fmla="*/ 479 h 836"/>
                <a:gd name="T38" fmla="*/ 867 w 2570"/>
                <a:gd name="T39" fmla="*/ 486 h 836"/>
                <a:gd name="T40" fmla="*/ 914 w 2570"/>
                <a:gd name="T41" fmla="*/ 498 h 836"/>
                <a:gd name="T42" fmla="*/ 940 w 2570"/>
                <a:gd name="T43" fmla="*/ 503 h 836"/>
                <a:gd name="T44" fmla="*/ 975 w 2570"/>
                <a:gd name="T45" fmla="*/ 517 h 836"/>
                <a:gd name="T46" fmla="*/ 1004 w 2570"/>
                <a:gd name="T47" fmla="*/ 526 h 836"/>
                <a:gd name="T48" fmla="*/ 1023 w 2570"/>
                <a:gd name="T49" fmla="*/ 541 h 836"/>
                <a:gd name="T50" fmla="*/ 1042 w 2570"/>
                <a:gd name="T51" fmla="*/ 552 h 836"/>
                <a:gd name="T52" fmla="*/ 1084 w 2570"/>
                <a:gd name="T53" fmla="*/ 567 h 836"/>
                <a:gd name="T54" fmla="*/ 1160 w 2570"/>
                <a:gd name="T55" fmla="*/ 574 h 836"/>
                <a:gd name="T56" fmla="*/ 1278 w 2570"/>
                <a:gd name="T57" fmla="*/ 593 h 836"/>
                <a:gd name="T58" fmla="*/ 1368 w 2570"/>
                <a:gd name="T59" fmla="*/ 621 h 836"/>
                <a:gd name="T60" fmla="*/ 1413 w 2570"/>
                <a:gd name="T61" fmla="*/ 635 h 836"/>
                <a:gd name="T62" fmla="*/ 1448 w 2570"/>
                <a:gd name="T63" fmla="*/ 649 h 836"/>
                <a:gd name="T64" fmla="*/ 1486 w 2570"/>
                <a:gd name="T65" fmla="*/ 654 h 836"/>
                <a:gd name="T66" fmla="*/ 1576 w 2570"/>
                <a:gd name="T67" fmla="*/ 692 h 836"/>
                <a:gd name="T68" fmla="*/ 1727 w 2570"/>
                <a:gd name="T69" fmla="*/ 720 h 836"/>
                <a:gd name="T70" fmla="*/ 1911 w 2570"/>
                <a:gd name="T71" fmla="*/ 758 h 836"/>
                <a:gd name="T72" fmla="*/ 2024 w 2570"/>
                <a:gd name="T73" fmla="*/ 772 h 836"/>
                <a:gd name="T74" fmla="*/ 2147 w 2570"/>
                <a:gd name="T75" fmla="*/ 784 h 836"/>
                <a:gd name="T76" fmla="*/ 2185 w 2570"/>
                <a:gd name="T77" fmla="*/ 791 h 836"/>
                <a:gd name="T78" fmla="*/ 2403 w 2570"/>
                <a:gd name="T79" fmla="*/ 807 h 836"/>
                <a:gd name="T80" fmla="*/ 2516 w 2570"/>
                <a:gd name="T81" fmla="*/ 819 h 836"/>
                <a:gd name="T82" fmla="*/ 2570 w 2570"/>
                <a:gd name="T83" fmla="*/ 836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70" h="836">
                  <a:moveTo>
                    <a:pt x="0" y="0"/>
                  </a:moveTo>
                  <a:lnTo>
                    <a:pt x="28" y="83"/>
                  </a:lnTo>
                  <a:lnTo>
                    <a:pt x="49" y="106"/>
                  </a:lnTo>
                  <a:lnTo>
                    <a:pt x="61" y="160"/>
                  </a:lnTo>
                  <a:lnTo>
                    <a:pt x="82" y="160"/>
                  </a:lnTo>
                  <a:lnTo>
                    <a:pt x="82" y="186"/>
                  </a:lnTo>
                  <a:lnTo>
                    <a:pt x="101" y="186"/>
                  </a:lnTo>
                  <a:lnTo>
                    <a:pt x="101" y="201"/>
                  </a:lnTo>
                  <a:lnTo>
                    <a:pt x="132" y="201"/>
                  </a:lnTo>
                  <a:lnTo>
                    <a:pt x="167" y="238"/>
                  </a:lnTo>
                  <a:lnTo>
                    <a:pt x="196" y="267"/>
                  </a:lnTo>
                  <a:lnTo>
                    <a:pt x="205" y="286"/>
                  </a:lnTo>
                  <a:lnTo>
                    <a:pt x="219" y="286"/>
                  </a:lnTo>
                  <a:lnTo>
                    <a:pt x="219" y="304"/>
                  </a:lnTo>
                  <a:lnTo>
                    <a:pt x="243" y="304"/>
                  </a:lnTo>
                  <a:lnTo>
                    <a:pt x="276" y="328"/>
                  </a:lnTo>
                  <a:lnTo>
                    <a:pt x="326" y="328"/>
                  </a:lnTo>
                  <a:lnTo>
                    <a:pt x="342" y="359"/>
                  </a:lnTo>
                  <a:lnTo>
                    <a:pt x="375" y="359"/>
                  </a:lnTo>
                  <a:lnTo>
                    <a:pt x="385" y="366"/>
                  </a:lnTo>
                  <a:lnTo>
                    <a:pt x="465" y="366"/>
                  </a:lnTo>
                  <a:lnTo>
                    <a:pt x="479" y="389"/>
                  </a:lnTo>
                  <a:lnTo>
                    <a:pt x="508" y="389"/>
                  </a:lnTo>
                  <a:lnTo>
                    <a:pt x="515" y="399"/>
                  </a:lnTo>
                  <a:lnTo>
                    <a:pt x="536" y="399"/>
                  </a:lnTo>
                  <a:lnTo>
                    <a:pt x="545" y="406"/>
                  </a:lnTo>
                  <a:lnTo>
                    <a:pt x="569" y="406"/>
                  </a:lnTo>
                  <a:lnTo>
                    <a:pt x="569" y="415"/>
                  </a:lnTo>
                  <a:lnTo>
                    <a:pt x="588" y="415"/>
                  </a:lnTo>
                  <a:lnTo>
                    <a:pt x="595" y="423"/>
                  </a:lnTo>
                  <a:lnTo>
                    <a:pt x="612" y="423"/>
                  </a:lnTo>
                  <a:lnTo>
                    <a:pt x="614" y="430"/>
                  </a:lnTo>
                  <a:lnTo>
                    <a:pt x="678" y="430"/>
                  </a:lnTo>
                  <a:lnTo>
                    <a:pt x="697" y="446"/>
                  </a:lnTo>
                  <a:lnTo>
                    <a:pt x="758" y="446"/>
                  </a:lnTo>
                  <a:lnTo>
                    <a:pt x="777" y="465"/>
                  </a:lnTo>
                  <a:lnTo>
                    <a:pt x="782" y="479"/>
                  </a:lnTo>
                  <a:lnTo>
                    <a:pt x="815" y="479"/>
                  </a:lnTo>
                  <a:lnTo>
                    <a:pt x="820" y="486"/>
                  </a:lnTo>
                  <a:lnTo>
                    <a:pt x="867" y="486"/>
                  </a:lnTo>
                  <a:lnTo>
                    <a:pt x="872" y="498"/>
                  </a:lnTo>
                  <a:lnTo>
                    <a:pt x="914" y="498"/>
                  </a:lnTo>
                  <a:lnTo>
                    <a:pt x="923" y="503"/>
                  </a:lnTo>
                  <a:lnTo>
                    <a:pt x="940" y="503"/>
                  </a:lnTo>
                  <a:lnTo>
                    <a:pt x="952" y="517"/>
                  </a:lnTo>
                  <a:lnTo>
                    <a:pt x="975" y="517"/>
                  </a:lnTo>
                  <a:lnTo>
                    <a:pt x="980" y="526"/>
                  </a:lnTo>
                  <a:lnTo>
                    <a:pt x="1004" y="526"/>
                  </a:lnTo>
                  <a:lnTo>
                    <a:pt x="1006" y="541"/>
                  </a:lnTo>
                  <a:lnTo>
                    <a:pt x="1023" y="541"/>
                  </a:lnTo>
                  <a:lnTo>
                    <a:pt x="1027" y="552"/>
                  </a:lnTo>
                  <a:lnTo>
                    <a:pt x="1042" y="552"/>
                  </a:lnTo>
                  <a:lnTo>
                    <a:pt x="1044" y="567"/>
                  </a:lnTo>
                  <a:lnTo>
                    <a:pt x="1084" y="567"/>
                  </a:lnTo>
                  <a:lnTo>
                    <a:pt x="1094" y="574"/>
                  </a:lnTo>
                  <a:lnTo>
                    <a:pt x="1160" y="574"/>
                  </a:lnTo>
                  <a:lnTo>
                    <a:pt x="1188" y="593"/>
                  </a:lnTo>
                  <a:lnTo>
                    <a:pt x="1278" y="593"/>
                  </a:lnTo>
                  <a:lnTo>
                    <a:pt x="1309" y="621"/>
                  </a:lnTo>
                  <a:lnTo>
                    <a:pt x="1368" y="621"/>
                  </a:lnTo>
                  <a:lnTo>
                    <a:pt x="1382" y="635"/>
                  </a:lnTo>
                  <a:lnTo>
                    <a:pt x="1413" y="635"/>
                  </a:lnTo>
                  <a:lnTo>
                    <a:pt x="1413" y="649"/>
                  </a:lnTo>
                  <a:lnTo>
                    <a:pt x="1448" y="649"/>
                  </a:lnTo>
                  <a:lnTo>
                    <a:pt x="1448" y="654"/>
                  </a:lnTo>
                  <a:lnTo>
                    <a:pt x="1486" y="654"/>
                  </a:lnTo>
                  <a:lnTo>
                    <a:pt x="1533" y="692"/>
                  </a:lnTo>
                  <a:lnTo>
                    <a:pt x="1576" y="692"/>
                  </a:lnTo>
                  <a:lnTo>
                    <a:pt x="1604" y="720"/>
                  </a:lnTo>
                  <a:lnTo>
                    <a:pt x="1727" y="720"/>
                  </a:lnTo>
                  <a:lnTo>
                    <a:pt x="1765" y="758"/>
                  </a:lnTo>
                  <a:lnTo>
                    <a:pt x="1911" y="758"/>
                  </a:lnTo>
                  <a:lnTo>
                    <a:pt x="1921" y="772"/>
                  </a:lnTo>
                  <a:lnTo>
                    <a:pt x="2024" y="772"/>
                  </a:lnTo>
                  <a:lnTo>
                    <a:pt x="2039" y="784"/>
                  </a:lnTo>
                  <a:lnTo>
                    <a:pt x="2147" y="784"/>
                  </a:lnTo>
                  <a:lnTo>
                    <a:pt x="2159" y="791"/>
                  </a:lnTo>
                  <a:lnTo>
                    <a:pt x="2185" y="791"/>
                  </a:lnTo>
                  <a:lnTo>
                    <a:pt x="2199" y="807"/>
                  </a:lnTo>
                  <a:lnTo>
                    <a:pt x="2403" y="807"/>
                  </a:lnTo>
                  <a:lnTo>
                    <a:pt x="2412" y="819"/>
                  </a:lnTo>
                  <a:lnTo>
                    <a:pt x="2516" y="819"/>
                  </a:lnTo>
                  <a:lnTo>
                    <a:pt x="2521" y="836"/>
                  </a:lnTo>
                  <a:lnTo>
                    <a:pt x="2570" y="836"/>
                  </a:lnTo>
                </a:path>
              </a:pathLst>
            </a:custGeom>
            <a:noFill/>
            <a:ln w="38100" cap="rnd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807" name="Group 2059"/>
          <p:cNvGrpSpPr>
            <a:grpSpLocks/>
          </p:cNvGrpSpPr>
          <p:nvPr/>
        </p:nvGrpSpPr>
        <p:grpSpPr bwMode="auto">
          <a:xfrm>
            <a:off x="3047206" y="5756281"/>
            <a:ext cx="8906046" cy="852192"/>
            <a:chOff x="1574488" y="5855376"/>
            <a:chExt cx="5532211" cy="464284"/>
          </a:xfrm>
        </p:grpSpPr>
        <p:sp>
          <p:nvSpPr>
            <p:cNvPr id="54" name="TextBox 53"/>
            <p:cNvSpPr txBox="1"/>
            <p:nvPr/>
          </p:nvSpPr>
          <p:spPr>
            <a:xfrm>
              <a:off x="4448127" y="5855376"/>
              <a:ext cx="371911" cy="251521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>
                  <a:latin typeface="Arial"/>
                  <a:ea typeface="+mn-ea"/>
                  <a:cs typeface="+mn-cs"/>
                  <a:sym typeface="Symbol"/>
                </a:rPr>
                <a:t>2VD</a:t>
              </a:r>
              <a:endParaRPr lang="en-US" b="0"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34788" y="5855376"/>
              <a:ext cx="371911" cy="251521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>
                  <a:latin typeface="Arial"/>
                  <a:ea typeface="+mn-ea"/>
                  <a:cs typeface="+mn-cs"/>
                  <a:sym typeface="Symbol"/>
                </a:rPr>
                <a:t>1VD</a:t>
              </a:r>
              <a:endParaRPr lang="en-US" b="0"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848411" y="6068139"/>
              <a:ext cx="2408552" cy="251521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>
                  <a:latin typeface="Arial"/>
                  <a:ea typeface="+mn-ea"/>
                  <a:cs typeface="+mn-cs"/>
                  <a:sym typeface="Symbol"/>
                </a:rPr>
                <a:t>Diffuse non-obstructive CAD</a:t>
              </a:r>
              <a:endParaRPr lang="en-US" b="0"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48127" y="6068139"/>
              <a:ext cx="2103667" cy="25152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>
                  <a:latin typeface="Arial"/>
                  <a:ea typeface="+mn-ea"/>
                  <a:cs typeface="+mn-cs"/>
                  <a:sym typeface="Symbol"/>
                </a:rPr>
                <a:t>Normal coronary arteries</a:t>
              </a:r>
              <a:endParaRPr lang="en-US" b="0"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734787" y="6068139"/>
              <a:ext cx="371911" cy="25152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>
                  <a:latin typeface="Arial"/>
                  <a:ea typeface="+mn-ea"/>
                  <a:cs typeface="+mn-cs"/>
                  <a:sym typeface="Symbol"/>
                </a:rPr>
                <a:t>3VD</a:t>
              </a:r>
              <a:endParaRPr lang="en-US" b="0"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1574488" y="6203061"/>
              <a:ext cx="20927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172503" y="5979055"/>
              <a:ext cx="210972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172503" y="6203061"/>
              <a:ext cx="210972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459164" y="5979055"/>
              <a:ext cx="209270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459164" y="6203061"/>
              <a:ext cx="209270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1564340" y="1230314"/>
            <a:ext cx="3507458" cy="769441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>
                <a:latin typeface="Arial"/>
                <a:ea typeface="+mn-ea"/>
                <a:cs typeface="+mn-cs"/>
                <a:sym typeface="Symbol"/>
              </a:rPr>
              <a:t>Degree of CAD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>
                <a:latin typeface="Arial"/>
                <a:ea typeface="+mn-ea"/>
                <a:cs typeface="+mn-cs"/>
                <a:sym typeface="Symbol"/>
              </a:rPr>
              <a:t>Change over time – Women</a:t>
            </a:r>
            <a:endParaRPr lang="en-US" sz="2200" b="0"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78662"/>
              </p:ext>
            </p:extLst>
          </p:nvPr>
        </p:nvGraphicFramePr>
        <p:xfrm>
          <a:off x="503636" y="1914525"/>
          <a:ext cx="5072329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6810" name="Group 3"/>
          <p:cNvGrpSpPr>
            <a:grpSpLocks/>
          </p:cNvGrpSpPr>
          <p:nvPr/>
        </p:nvGrpSpPr>
        <p:grpSpPr bwMode="auto">
          <a:xfrm>
            <a:off x="1110961" y="5362572"/>
            <a:ext cx="3083610" cy="584776"/>
            <a:chOff x="2194971" y="5756315"/>
            <a:chExt cx="2313514" cy="584473"/>
          </a:xfrm>
        </p:grpSpPr>
        <p:sp>
          <p:nvSpPr>
            <p:cNvPr id="44" name="Rectangle 43"/>
            <p:cNvSpPr/>
            <p:nvPr/>
          </p:nvSpPr>
          <p:spPr>
            <a:xfrm>
              <a:off x="2194971" y="5834063"/>
              <a:ext cx="595365" cy="2142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56758" y="5756315"/>
              <a:ext cx="1351727" cy="584473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>
                  <a:latin typeface="Arial"/>
                  <a:ea typeface="+mn-ea"/>
                  <a:cs typeface="+mn-cs"/>
                  <a:sym typeface="Symbol"/>
                </a:rPr>
                <a:t>No obstructive CAD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0"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6811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1117310" y="6603998"/>
            <a:ext cx="5432069" cy="457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Jespersen: European Heart Journal (2012) 33, 734-744</a:t>
            </a:r>
          </a:p>
          <a:p>
            <a:pPr eaLnBrk="1" hangingPunct="1"/>
            <a:endParaRPr lang="en-US"/>
          </a:p>
        </p:txBody>
      </p:sp>
      <p:sp>
        <p:nvSpPr>
          <p:cNvPr id="59" name="TextBox 58"/>
          <p:cNvSpPr txBox="1"/>
          <p:nvPr/>
        </p:nvSpPr>
        <p:spPr bwMode="auto">
          <a:xfrm>
            <a:off x="10142543" y="2187575"/>
            <a:ext cx="1945444" cy="461665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>
                <a:latin typeface="Arial"/>
                <a:ea typeface="+mn-ea"/>
                <a:cs typeface="+mn-cs"/>
                <a:sym typeface="Symbol"/>
              </a:rPr>
              <a:t>Asymptomatic</a:t>
            </a:r>
            <a:endParaRPr lang="en-US" b="0"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0431" y="1579322"/>
            <a:ext cx="7687785" cy="2554545"/>
          </a:xfrm>
          <a:prstGeom prst="rect">
            <a:avLst/>
          </a:prstGeom>
          <a:solidFill>
            <a:schemeClr val="bg2"/>
          </a:solidFill>
          <a:ln w="57150" cmpd="sng">
            <a:solidFill>
              <a:srgbClr val="FF5A76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4000"/>
              <a:t>Non obstructive coronary artery disease by angiography is common and is associated with cardiovascular events</a:t>
            </a:r>
          </a:p>
        </p:txBody>
      </p:sp>
    </p:spTree>
    <p:extLst>
      <p:ext uri="{BB962C8B-B14F-4D97-AF65-F5344CB8AC3E}">
        <p14:creationId xmlns:p14="http://schemas.microsoft.com/office/powerpoint/2010/main" val="3339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2412" y="194872"/>
            <a:ext cx="9144000" cy="881452"/>
          </a:xfrm>
        </p:spPr>
        <p:txBody>
          <a:bodyPr/>
          <a:lstStyle/>
          <a:p>
            <a:pPr algn="ctr"/>
            <a:r>
              <a:rPr lang="en-US" sz="2600">
                <a:solidFill>
                  <a:schemeClr val="accent1"/>
                </a:solidFill>
              </a:rPr>
              <a:t>Functional Class in COURAGE – SYNTAX 3-VD and FAME</a:t>
            </a:r>
            <a:br>
              <a:rPr lang="en-US" sz="2600">
                <a:solidFill>
                  <a:schemeClr val="accent1"/>
                </a:solidFill>
              </a:rPr>
            </a:br>
            <a:r>
              <a:rPr lang="en-US" sz="2400">
                <a:solidFill>
                  <a:schemeClr val="accent2"/>
                </a:solidFill>
              </a:rPr>
              <a:t>% Free of Angina at 1 Year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181226" y="1219201"/>
          <a:ext cx="7826375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06192" y="3458258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8861" y="2507730"/>
            <a:ext cx="755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PCI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7620" y="2879908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Medical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8414" y="1495157"/>
            <a:ext cx="12192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/>
              <a:t>PCI - </a:t>
            </a:r>
            <a:r>
              <a:rPr lang="en-US" sz="1400" err="1"/>
              <a:t>angio</a:t>
            </a:r>
            <a:endParaRPr 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8567649" y="1309739"/>
            <a:ext cx="98799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/>
              <a:t> PCI -FFR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471741" y="1394621"/>
            <a:ext cx="0" cy="433820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59964" y="1823955"/>
            <a:ext cx="755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PCI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51915" y="1585461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CABG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038596" y="1394621"/>
            <a:ext cx="0" cy="433820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4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rt Spaa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29" y="1307258"/>
            <a:ext cx="6246773" cy="45713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0391" y="135469"/>
            <a:ext cx="5930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>
                <a:solidFill>
                  <a:schemeClr val="accent1"/>
                </a:solidFill>
              </a:rPr>
              <a:t>Coronary Microcirculation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47340" y="1165304"/>
            <a:ext cx="7158415" cy="4756944"/>
            <a:chOff x="3786490" y="1165304"/>
            <a:chExt cx="5370210" cy="4756944"/>
          </a:xfrm>
        </p:grpSpPr>
        <p:sp>
          <p:nvSpPr>
            <p:cNvPr id="5" name="Rectangle 4"/>
            <p:cNvSpPr/>
            <p:nvPr/>
          </p:nvSpPr>
          <p:spPr>
            <a:xfrm>
              <a:off x="3822700" y="1165304"/>
              <a:ext cx="5308600" cy="144655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ED7D3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b="1"/>
                <a:t>High oxygen extraction 60-80% vs. 20-30% in skeletal muscle: coronary perfusion is flow dependent</a:t>
              </a:r>
            </a:p>
            <a:p>
              <a:pPr lvl="1"/>
              <a:endParaRPr lang="en-US" baseline="3000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1" r="4508" b="9484"/>
            <a:stretch/>
          </p:blipFill>
          <p:spPr bwMode="auto">
            <a:xfrm>
              <a:off x="3786490" y="2260600"/>
              <a:ext cx="5370210" cy="3661648"/>
            </a:xfrm>
            <a:prstGeom prst="rect">
              <a:avLst/>
            </a:prstGeom>
            <a:ln>
              <a:solidFill>
                <a:srgbClr val="000000"/>
              </a:solidFill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9226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28021" y="1625656"/>
            <a:ext cx="3563264" cy="2976870"/>
            <a:chOff x="822711" y="1563510"/>
            <a:chExt cx="2673144" cy="2976870"/>
          </a:xfrm>
        </p:grpSpPr>
        <p:sp>
          <p:nvSpPr>
            <p:cNvPr id="46" name="Rectangle 1078"/>
            <p:cNvSpPr>
              <a:spLocks noChangeArrowheads="1"/>
            </p:cNvSpPr>
            <p:nvPr/>
          </p:nvSpPr>
          <p:spPr bwMode="auto">
            <a:xfrm>
              <a:off x="957439" y="1563510"/>
              <a:ext cx="2538413" cy="2887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65" name="Line 1111"/>
            <p:cNvSpPr>
              <a:spLocks noChangeShapeType="1"/>
            </p:cNvSpPr>
            <p:nvPr/>
          </p:nvSpPr>
          <p:spPr bwMode="auto">
            <a:xfrm>
              <a:off x="822711" y="4444824"/>
              <a:ext cx="2673144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64" name="Line 1110"/>
            <p:cNvSpPr>
              <a:spLocks noChangeShapeType="1"/>
            </p:cNvSpPr>
            <p:nvPr/>
          </p:nvSpPr>
          <p:spPr bwMode="auto">
            <a:xfrm>
              <a:off x="949502" y="1563818"/>
              <a:ext cx="1587" cy="2976562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97" name="Line 1111"/>
            <p:cNvSpPr>
              <a:spLocks noChangeShapeType="1"/>
            </p:cNvSpPr>
            <p:nvPr/>
          </p:nvSpPr>
          <p:spPr bwMode="auto">
            <a:xfrm>
              <a:off x="822711" y="3870126"/>
              <a:ext cx="132664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98" name="Line 1111"/>
            <p:cNvSpPr>
              <a:spLocks noChangeShapeType="1"/>
            </p:cNvSpPr>
            <p:nvPr/>
          </p:nvSpPr>
          <p:spPr bwMode="auto">
            <a:xfrm>
              <a:off x="822711" y="3295706"/>
              <a:ext cx="132664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99" name="Line 1111"/>
            <p:cNvSpPr>
              <a:spLocks noChangeShapeType="1"/>
            </p:cNvSpPr>
            <p:nvPr/>
          </p:nvSpPr>
          <p:spPr bwMode="auto">
            <a:xfrm>
              <a:off x="822711" y="2721286"/>
              <a:ext cx="132664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100" name="Line 1111"/>
            <p:cNvSpPr>
              <a:spLocks noChangeShapeType="1"/>
            </p:cNvSpPr>
            <p:nvPr/>
          </p:nvSpPr>
          <p:spPr bwMode="auto">
            <a:xfrm>
              <a:off x="822711" y="2146866"/>
              <a:ext cx="132664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101" name="Line 1111"/>
            <p:cNvSpPr>
              <a:spLocks noChangeShapeType="1"/>
            </p:cNvSpPr>
            <p:nvPr/>
          </p:nvSpPr>
          <p:spPr bwMode="auto">
            <a:xfrm>
              <a:off x="822711" y="1576760"/>
              <a:ext cx="132664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102" name="Line 1110"/>
            <p:cNvSpPr>
              <a:spLocks noChangeShapeType="1"/>
            </p:cNvSpPr>
            <p:nvPr/>
          </p:nvSpPr>
          <p:spPr bwMode="auto">
            <a:xfrm>
              <a:off x="1457028" y="4444761"/>
              <a:ext cx="0" cy="95619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103" name="Line 1110"/>
            <p:cNvSpPr>
              <a:spLocks noChangeShapeType="1"/>
            </p:cNvSpPr>
            <p:nvPr/>
          </p:nvSpPr>
          <p:spPr bwMode="auto">
            <a:xfrm>
              <a:off x="1962967" y="4444761"/>
              <a:ext cx="0" cy="95619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104" name="Line 1110"/>
            <p:cNvSpPr>
              <a:spLocks noChangeShapeType="1"/>
            </p:cNvSpPr>
            <p:nvPr/>
          </p:nvSpPr>
          <p:spPr bwMode="auto">
            <a:xfrm>
              <a:off x="2468906" y="4444761"/>
              <a:ext cx="0" cy="95619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105" name="Line 1110"/>
            <p:cNvSpPr>
              <a:spLocks noChangeShapeType="1"/>
            </p:cNvSpPr>
            <p:nvPr/>
          </p:nvSpPr>
          <p:spPr bwMode="auto">
            <a:xfrm>
              <a:off x="2974845" y="4444761"/>
              <a:ext cx="0" cy="95619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  <p:sp>
          <p:nvSpPr>
            <p:cNvPr id="106" name="Line 1110"/>
            <p:cNvSpPr>
              <a:spLocks noChangeShapeType="1"/>
            </p:cNvSpPr>
            <p:nvPr/>
          </p:nvSpPr>
          <p:spPr bwMode="auto">
            <a:xfrm>
              <a:off x="3480786" y="4444761"/>
              <a:ext cx="0" cy="95619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7596" y="436413"/>
            <a:ext cx="10433634" cy="535531"/>
          </a:xfrm>
        </p:spPr>
        <p:txBody>
          <a:bodyPr anchor="ctr" anchorCtr="0"/>
          <a:lstStyle/>
          <a:p>
            <a:r>
              <a:rPr lang="en-US" sz="3000"/>
              <a:t>Coronary Flow Reserve</a:t>
            </a:r>
            <a:br>
              <a:rPr lang="en-US"/>
            </a:br>
            <a:r>
              <a:rPr lang="en-US" sz="2600">
                <a:solidFill>
                  <a:schemeClr val="accent2"/>
                </a:solidFill>
              </a:rPr>
              <a:t>Response to Adenosine is Non-Endothelial Dependent</a:t>
            </a:r>
          </a:p>
        </p:txBody>
      </p:sp>
      <p:sp>
        <p:nvSpPr>
          <p:cNvPr id="48" name="Rectangle 1088"/>
          <p:cNvSpPr>
            <a:spLocks noChangeArrowheads="1"/>
          </p:cNvSpPr>
          <p:nvPr/>
        </p:nvSpPr>
        <p:spPr bwMode="auto">
          <a:xfrm>
            <a:off x="3810489" y="1492306"/>
            <a:ext cx="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E3E3E3"/>
                </a:solidFill>
                <a:ea typeface="ＭＳ Ｐゴシック" charset="0"/>
              </a:rPr>
              <a:t> </a:t>
            </a:r>
            <a:endParaRPr lang="en-US" sz="1000" b="1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50" name="Rectangle 1090"/>
          <p:cNvSpPr>
            <a:spLocks noChangeArrowheads="1"/>
          </p:cNvSpPr>
          <p:nvPr/>
        </p:nvSpPr>
        <p:spPr bwMode="auto">
          <a:xfrm>
            <a:off x="1721733" y="1683453"/>
            <a:ext cx="16382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</a:rPr>
              <a:t>Maximum</a:t>
            </a:r>
          </a:p>
          <a:p>
            <a:pPr>
              <a:defRPr/>
            </a:pPr>
            <a:r>
              <a:rPr lang="en-US">
                <a:ea typeface="ＭＳ Ｐゴシック" charset="0"/>
              </a:rPr>
              <a:t>vasodilation</a:t>
            </a:r>
          </a:p>
        </p:txBody>
      </p:sp>
      <p:sp>
        <p:nvSpPr>
          <p:cNvPr id="51" name="Rectangle 1091"/>
          <p:cNvSpPr>
            <a:spLocks noChangeArrowheads="1"/>
          </p:cNvSpPr>
          <p:nvPr/>
        </p:nvSpPr>
        <p:spPr bwMode="auto">
          <a:xfrm>
            <a:off x="3810489" y="1492306"/>
            <a:ext cx="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E3E3E3"/>
                </a:solidFill>
                <a:ea typeface="ＭＳ Ｐゴシック" charset="0"/>
              </a:rPr>
              <a:t> </a:t>
            </a:r>
            <a:endParaRPr lang="en-US" sz="1000" b="1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63" name="Freeform 1109"/>
          <p:cNvSpPr>
            <a:spLocks/>
          </p:cNvSpPr>
          <p:nvPr/>
        </p:nvSpPr>
        <p:spPr bwMode="auto">
          <a:xfrm>
            <a:off x="2954557" y="2259776"/>
            <a:ext cx="504657" cy="505704"/>
          </a:xfrm>
          <a:custGeom>
            <a:avLst/>
            <a:gdLst>
              <a:gd name="T0" fmla="*/ 0 w 329"/>
              <a:gd name="T1" fmla="*/ 0 h 389"/>
              <a:gd name="T2" fmla="*/ 188 w 329"/>
              <a:gd name="T3" fmla="*/ 292 h 389"/>
              <a:gd name="T4" fmla="*/ 200 w 329"/>
              <a:gd name="T5" fmla="*/ 220 h 389"/>
              <a:gd name="T6" fmla="*/ 329 w 329"/>
              <a:gd name="T7" fmla="*/ 389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9" h="389">
                <a:moveTo>
                  <a:pt x="0" y="0"/>
                </a:moveTo>
                <a:lnTo>
                  <a:pt x="188" y="292"/>
                </a:lnTo>
                <a:lnTo>
                  <a:pt x="200" y="220"/>
                </a:lnTo>
                <a:lnTo>
                  <a:pt x="329" y="389"/>
                </a:lnTo>
              </a:path>
            </a:pathLst>
          </a:custGeom>
          <a:noFill/>
          <a:ln w="49213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3197" r="2242" b="429"/>
          <a:stretch/>
        </p:blipFill>
        <p:spPr bwMode="auto">
          <a:xfrm>
            <a:off x="5479987" y="1562472"/>
            <a:ext cx="5939654" cy="38847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2035528" y="4713991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Coronary pressure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237628" y="1485019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/>
              <a:t>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237628" y="2629545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/>
              <a:t>3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237628" y="3778385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/>
              <a:t>1</a:t>
            </a:r>
          </a:p>
        </p:txBody>
      </p:sp>
      <p:sp>
        <p:nvSpPr>
          <p:cNvPr id="84" name="TextBox 83"/>
          <p:cNvSpPr txBox="1"/>
          <p:nvPr/>
        </p:nvSpPr>
        <p:spPr>
          <a:xfrm rot="16200000">
            <a:off x="136091" y="2890638"/>
            <a:ext cx="1450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Coronary flow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1802712" y="5172087"/>
            <a:ext cx="2949981" cy="609432"/>
            <a:chOff x="776421" y="5109941"/>
            <a:chExt cx="2213062" cy="609432"/>
          </a:xfrm>
        </p:grpSpPr>
        <p:sp>
          <p:nvSpPr>
            <p:cNvPr id="85" name="TextBox 84"/>
            <p:cNvSpPr txBox="1"/>
            <p:nvPr/>
          </p:nvSpPr>
          <p:spPr>
            <a:xfrm>
              <a:off x="776421" y="5109941"/>
              <a:ext cx="77161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90"/>
                </a:spcBef>
                <a:spcAft>
                  <a:spcPts val="90"/>
                </a:spcAft>
              </a:pPr>
              <a:r>
                <a:rPr lang="en-US" sz="1600"/>
                <a:t>Coronary</a:t>
              </a:r>
              <a:br>
                <a:rPr lang="en-US" sz="1600"/>
              </a:br>
              <a:r>
                <a:rPr lang="en-US" sz="1600"/>
                <a:t>reserve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575135" y="5245380"/>
              <a:ext cx="228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=</a:t>
              </a: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792860" y="5109941"/>
              <a:ext cx="1196623" cy="609432"/>
              <a:chOff x="1905750" y="5109941"/>
              <a:chExt cx="1196623" cy="609432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2121099" y="5109941"/>
                <a:ext cx="7659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ts val="90"/>
                  </a:spcBef>
                  <a:spcAft>
                    <a:spcPts val="90"/>
                  </a:spcAft>
                </a:pPr>
                <a:r>
                  <a:rPr lang="en-US" sz="1600" err="1"/>
                  <a:t>Flow</a:t>
                </a:r>
                <a:r>
                  <a:rPr lang="en-US" sz="1600" baseline="-25000" err="1"/>
                  <a:t>dilated</a:t>
                </a:r>
                <a:endParaRPr lang="en-US" sz="1600" baseline="-2500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155372" y="5380819"/>
                <a:ext cx="6973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ts val="90"/>
                  </a:spcBef>
                  <a:spcAft>
                    <a:spcPts val="90"/>
                  </a:spcAft>
                </a:pPr>
                <a:r>
                  <a:rPr lang="en-US" sz="1600" err="1"/>
                  <a:t>Flow</a:t>
                </a:r>
                <a:r>
                  <a:rPr lang="en-US" sz="1600" baseline="-25000" err="1"/>
                  <a:t>initial</a:t>
                </a:r>
                <a:endParaRPr lang="en-US" sz="1600" baseline="-25000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1905750" y="5437235"/>
                <a:ext cx="1196623" cy="0"/>
              </a:xfrm>
              <a:custGeom>
                <a:avLst/>
                <a:gdLst>
                  <a:gd name="connsiteX0" fmla="*/ 0 w 1196623"/>
                  <a:gd name="connsiteY0" fmla="*/ 0 h 0"/>
                  <a:gd name="connsiteX1" fmla="*/ 1196623 w 1196623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6623">
                    <a:moveTo>
                      <a:pt x="0" y="0"/>
                    </a:moveTo>
                    <a:lnTo>
                      <a:pt x="1196623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5" name="Oval 94"/>
          <p:cNvSpPr/>
          <p:nvPr/>
        </p:nvSpPr>
        <p:spPr>
          <a:xfrm>
            <a:off x="5334771" y="4181579"/>
            <a:ext cx="1710083" cy="128289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endCxn id="61" idx="1"/>
          </p:cNvCxnSpPr>
          <p:nvPr/>
        </p:nvCxnSpPr>
        <p:spPr>
          <a:xfrm flipV="1">
            <a:off x="1916577" y="1632154"/>
            <a:ext cx="2832849" cy="2841012"/>
          </a:xfrm>
          <a:prstGeom prst="line">
            <a:avLst/>
          </a:prstGeom>
          <a:ln w="762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1891904" y="3905730"/>
            <a:ext cx="2887897" cy="585860"/>
          </a:xfrm>
          <a:custGeom>
            <a:avLst/>
            <a:gdLst>
              <a:gd name="connsiteX0" fmla="*/ 0 w 2170800"/>
              <a:gd name="connsiteY0" fmla="*/ 572400 h 572400"/>
              <a:gd name="connsiteX1" fmla="*/ 475200 w 2170800"/>
              <a:gd name="connsiteY1" fmla="*/ 0 h 572400"/>
              <a:gd name="connsiteX2" fmla="*/ 2170800 w 2170800"/>
              <a:gd name="connsiteY2" fmla="*/ 0 h 572400"/>
              <a:gd name="connsiteX0" fmla="*/ 0 w 2170800"/>
              <a:gd name="connsiteY0" fmla="*/ 614800 h 614800"/>
              <a:gd name="connsiteX1" fmla="*/ 475200 w 2170800"/>
              <a:gd name="connsiteY1" fmla="*/ 42400 h 614800"/>
              <a:gd name="connsiteX2" fmla="*/ 2170800 w 2170800"/>
              <a:gd name="connsiteY2" fmla="*/ 42400 h 614800"/>
              <a:gd name="connsiteX0" fmla="*/ 0 w 2170800"/>
              <a:gd name="connsiteY0" fmla="*/ 603600 h 603600"/>
              <a:gd name="connsiteX1" fmla="*/ 475200 w 2170800"/>
              <a:gd name="connsiteY1" fmla="*/ 31200 h 603600"/>
              <a:gd name="connsiteX2" fmla="*/ 2170800 w 2170800"/>
              <a:gd name="connsiteY2" fmla="*/ 31200 h 603600"/>
              <a:gd name="connsiteX0" fmla="*/ 0 w 2170800"/>
              <a:gd name="connsiteY0" fmla="*/ 582563 h 582563"/>
              <a:gd name="connsiteX1" fmla="*/ 471600 w 2170800"/>
              <a:gd name="connsiteY1" fmla="*/ 42563 h 582563"/>
              <a:gd name="connsiteX2" fmla="*/ 2170800 w 2170800"/>
              <a:gd name="connsiteY2" fmla="*/ 10163 h 582563"/>
              <a:gd name="connsiteX0" fmla="*/ 0 w 2170800"/>
              <a:gd name="connsiteY0" fmla="*/ 582563 h 582563"/>
              <a:gd name="connsiteX1" fmla="*/ 471600 w 2170800"/>
              <a:gd name="connsiteY1" fmla="*/ 42563 h 582563"/>
              <a:gd name="connsiteX2" fmla="*/ 2170800 w 2170800"/>
              <a:gd name="connsiteY2" fmla="*/ 10163 h 582563"/>
              <a:gd name="connsiteX0" fmla="*/ 0 w 2170800"/>
              <a:gd name="connsiteY0" fmla="*/ 579369 h 579369"/>
              <a:gd name="connsiteX1" fmla="*/ 460817 w 2170800"/>
              <a:gd name="connsiteY1" fmla="*/ 45839 h 579369"/>
              <a:gd name="connsiteX2" fmla="*/ 2170800 w 2170800"/>
              <a:gd name="connsiteY2" fmla="*/ 6969 h 579369"/>
              <a:gd name="connsiteX0" fmla="*/ 0 w 2160017"/>
              <a:gd name="connsiteY0" fmla="*/ 591330 h 591330"/>
              <a:gd name="connsiteX1" fmla="*/ 450034 w 2160017"/>
              <a:gd name="connsiteY1" fmla="*/ 55643 h 591330"/>
              <a:gd name="connsiteX2" fmla="*/ 2160017 w 2160017"/>
              <a:gd name="connsiteY2" fmla="*/ 16773 h 591330"/>
              <a:gd name="connsiteX0" fmla="*/ 0 w 2160017"/>
              <a:gd name="connsiteY0" fmla="*/ 591330 h 591330"/>
              <a:gd name="connsiteX1" fmla="*/ 450034 w 2160017"/>
              <a:gd name="connsiteY1" fmla="*/ 55643 h 591330"/>
              <a:gd name="connsiteX2" fmla="*/ 2160017 w 2160017"/>
              <a:gd name="connsiteY2" fmla="*/ 16773 h 591330"/>
              <a:gd name="connsiteX0" fmla="*/ 0 w 2160017"/>
              <a:gd name="connsiteY0" fmla="*/ 587889 h 587889"/>
              <a:gd name="connsiteX1" fmla="*/ 450034 w 2160017"/>
              <a:gd name="connsiteY1" fmla="*/ 52202 h 587889"/>
              <a:gd name="connsiteX2" fmla="*/ 2160017 w 2160017"/>
              <a:gd name="connsiteY2" fmla="*/ 13332 h 587889"/>
              <a:gd name="connsiteX0" fmla="*/ 0 w 2160017"/>
              <a:gd name="connsiteY0" fmla="*/ 589597 h 589597"/>
              <a:gd name="connsiteX1" fmla="*/ 450034 w 2160017"/>
              <a:gd name="connsiteY1" fmla="*/ 53910 h 589597"/>
              <a:gd name="connsiteX2" fmla="*/ 2160017 w 2160017"/>
              <a:gd name="connsiteY2" fmla="*/ 15040 h 589597"/>
              <a:gd name="connsiteX0" fmla="*/ 0 w 2160017"/>
              <a:gd name="connsiteY0" fmla="*/ 589597 h 589597"/>
              <a:gd name="connsiteX1" fmla="*/ 439251 w 2160017"/>
              <a:gd name="connsiteY1" fmla="*/ 53910 h 589597"/>
              <a:gd name="connsiteX2" fmla="*/ 2160017 w 2160017"/>
              <a:gd name="connsiteY2" fmla="*/ 15040 h 589597"/>
              <a:gd name="connsiteX0" fmla="*/ 0 w 2166487"/>
              <a:gd name="connsiteY0" fmla="*/ 586727 h 586727"/>
              <a:gd name="connsiteX1" fmla="*/ 445721 w 2166487"/>
              <a:gd name="connsiteY1" fmla="*/ 55353 h 586727"/>
              <a:gd name="connsiteX2" fmla="*/ 2166487 w 2166487"/>
              <a:gd name="connsiteY2" fmla="*/ 16483 h 586727"/>
              <a:gd name="connsiteX0" fmla="*/ 0 w 2166487"/>
              <a:gd name="connsiteY0" fmla="*/ 584143 h 584143"/>
              <a:gd name="connsiteX1" fmla="*/ 445721 w 2166487"/>
              <a:gd name="connsiteY1" fmla="*/ 52769 h 584143"/>
              <a:gd name="connsiteX2" fmla="*/ 2166487 w 2166487"/>
              <a:gd name="connsiteY2" fmla="*/ 13899 h 584143"/>
              <a:gd name="connsiteX0" fmla="*/ 0 w 2166487"/>
              <a:gd name="connsiteY0" fmla="*/ 585860 h 585860"/>
              <a:gd name="connsiteX1" fmla="*/ 445721 w 2166487"/>
              <a:gd name="connsiteY1" fmla="*/ 54486 h 585860"/>
              <a:gd name="connsiteX2" fmla="*/ 2166487 w 2166487"/>
              <a:gd name="connsiteY2" fmla="*/ 15616 h 585860"/>
              <a:gd name="connsiteX0" fmla="*/ 0 w 2166487"/>
              <a:gd name="connsiteY0" fmla="*/ 585860 h 585860"/>
              <a:gd name="connsiteX1" fmla="*/ 445721 w 2166487"/>
              <a:gd name="connsiteY1" fmla="*/ 54486 h 585860"/>
              <a:gd name="connsiteX2" fmla="*/ 2166487 w 2166487"/>
              <a:gd name="connsiteY2" fmla="*/ 15616 h 58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6487" h="585860">
                <a:moveTo>
                  <a:pt x="0" y="585860"/>
                </a:moveTo>
                <a:cubicBezTo>
                  <a:pt x="126050" y="436036"/>
                  <a:pt x="311084" y="147371"/>
                  <a:pt x="445721" y="54486"/>
                </a:cubicBezTo>
                <a:cubicBezTo>
                  <a:pt x="580358" y="-38399"/>
                  <a:pt x="1601287" y="15616"/>
                  <a:pt x="2166487" y="15616"/>
                </a:cubicBez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ine 1107"/>
          <p:cNvSpPr>
            <a:spLocks noChangeShapeType="1"/>
          </p:cNvSpPr>
          <p:nvPr/>
        </p:nvSpPr>
        <p:spPr bwMode="auto">
          <a:xfrm flipH="1" flipV="1">
            <a:off x="4749426" y="1632154"/>
            <a:ext cx="18672" cy="2235052"/>
          </a:xfrm>
          <a:prstGeom prst="line">
            <a:avLst/>
          </a:prstGeom>
          <a:noFill/>
          <a:ln w="49213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62" name="Oval 1108"/>
          <p:cNvSpPr>
            <a:spLocks noChangeArrowheads="1"/>
          </p:cNvSpPr>
          <p:nvPr/>
        </p:nvSpPr>
        <p:spPr bwMode="auto">
          <a:xfrm>
            <a:off x="4608264" y="3824344"/>
            <a:ext cx="298373" cy="220662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4349157" y="3934235"/>
            <a:ext cx="3355690" cy="632178"/>
          </a:xfrm>
          <a:custGeom>
            <a:avLst/>
            <a:gdLst>
              <a:gd name="connsiteX0" fmla="*/ 0 w 2517423"/>
              <a:gd name="connsiteY0" fmla="*/ 0 h 632178"/>
              <a:gd name="connsiteX1" fmla="*/ 2517423 w 2517423"/>
              <a:gd name="connsiteY1" fmla="*/ 632178 h 63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7423" h="632178">
                <a:moveTo>
                  <a:pt x="0" y="0"/>
                </a:moveTo>
                <a:lnTo>
                  <a:pt x="2517423" y="632178"/>
                </a:lnTo>
              </a:path>
            </a:pathLst>
          </a:custGeom>
          <a:noFill/>
          <a:ln w="381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4574877" y="1857079"/>
            <a:ext cx="5010961" cy="1975556"/>
          </a:xfrm>
          <a:custGeom>
            <a:avLst/>
            <a:gdLst>
              <a:gd name="connsiteX0" fmla="*/ 0 w 3759200"/>
              <a:gd name="connsiteY0" fmla="*/ 0 h 1975556"/>
              <a:gd name="connsiteX1" fmla="*/ 3759200 w 3759200"/>
              <a:gd name="connsiteY1" fmla="*/ 1975556 h 19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59200" h="1975556">
                <a:moveTo>
                  <a:pt x="0" y="0"/>
                </a:moveTo>
                <a:lnTo>
                  <a:pt x="3759200" y="1975556"/>
                </a:lnTo>
              </a:path>
            </a:pathLst>
          </a:custGeom>
          <a:noFill/>
          <a:ln w="381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1237628" y="3203965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/>
              <a:t>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237628" y="2055125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/>
              <a:t>4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37628" y="4352805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502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theme/theme1.xml><?xml version="1.0" encoding="utf-8"?>
<a:theme xmlns:a="http://schemas.openxmlformats.org/drawingml/2006/main" name="3751162">
  <a:themeElements>
    <a:clrScheme name="Custom 21">
      <a:dk1>
        <a:sysClr val="windowText" lastClr="000000"/>
      </a:dk1>
      <a:lt1>
        <a:sysClr val="window" lastClr="FFFFFF"/>
      </a:lt1>
      <a:dk2>
        <a:srgbClr val="0046AD"/>
      </a:dk2>
      <a:lt2>
        <a:srgbClr val="BDD7FF"/>
      </a:lt2>
      <a:accent1>
        <a:srgbClr val="0046AD"/>
      </a:accent1>
      <a:accent2>
        <a:srgbClr val="007D8A"/>
      </a:accent2>
      <a:accent3>
        <a:srgbClr val="FF8200"/>
      </a:accent3>
      <a:accent4>
        <a:srgbClr val="00B0B9"/>
      </a:accent4>
      <a:accent5>
        <a:srgbClr val="7EDDD3"/>
      </a:accent5>
      <a:accent6>
        <a:srgbClr val="9D968D"/>
      </a:accent6>
      <a:hlink>
        <a:srgbClr val="006699"/>
      </a:hlink>
      <a:folHlink>
        <a:srgbClr val="A9A8A5"/>
      </a:folHlink>
    </a:clrScheme>
    <a:fontScheme name="mc-white-wid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-widesc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046AD"/>
    </a:dk2>
    <a:lt2>
      <a:srgbClr val="BDD7FF"/>
    </a:lt2>
    <a:accent1>
      <a:srgbClr val="0046AD"/>
    </a:accent1>
    <a:accent2>
      <a:srgbClr val="FF5A76"/>
    </a:accent2>
    <a:accent3>
      <a:srgbClr val="15A8E5"/>
    </a:accent3>
    <a:accent4>
      <a:srgbClr val="3F9800"/>
    </a:accent4>
    <a:accent5>
      <a:srgbClr val="9F58FE"/>
    </a:accent5>
    <a:accent6>
      <a:srgbClr val="B44D00"/>
    </a:accent6>
    <a:hlink>
      <a:srgbClr val="006699"/>
    </a:hlink>
    <a:folHlink>
      <a:srgbClr val="969696"/>
    </a:folHlink>
  </a:clrScheme>
  <a:fontScheme name="mc-whi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c-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3751162</Template>
  <TotalTime>25516</TotalTime>
  <Words>2228</Words>
  <Application>Microsoft Office PowerPoint</Application>
  <PresentationFormat>Custom</PresentationFormat>
  <Paragraphs>709</Paragraphs>
  <Slides>38</Slides>
  <Notes>7</Notes>
  <HiddenSlides>3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Narrow</vt:lpstr>
      <vt:lpstr>Calibri</vt:lpstr>
      <vt:lpstr>Wingdings</vt:lpstr>
      <vt:lpstr>3751162</vt:lpstr>
      <vt:lpstr>PowerPoint Presentation</vt:lpstr>
      <vt:lpstr>DISCLOSURE</vt:lpstr>
      <vt:lpstr>50-Year-Old Female With Chest Pain</vt:lpstr>
      <vt:lpstr>PowerPoint Presentation</vt:lpstr>
      <vt:lpstr>PowerPoint Presentation</vt:lpstr>
      <vt:lpstr>Major Adverse Cardiovascular Event-Free Survivor Functions Women</vt:lpstr>
      <vt:lpstr>Functional Class in COURAGE – SYNTAX 3-VD and FAME % Free of Angina at 1 Year </vt:lpstr>
      <vt:lpstr>PowerPoint Presentation</vt:lpstr>
      <vt:lpstr>Coronary Flow Reserve Response to Adenosine is Non-Endothelial Dependent</vt:lpstr>
      <vt:lpstr>PowerPoint Presentation</vt:lpstr>
      <vt:lpstr>Functional Angiogram Protocol</vt:lpstr>
      <vt:lpstr>PowerPoint Presentation</vt:lpstr>
      <vt:lpstr>50-Year-Old Female With Chest Pain: Functional coronary angiography</vt:lpstr>
      <vt:lpstr>PowerPoint Presentation</vt:lpstr>
      <vt:lpstr>50-Year-Old Female With Chest Pain</vt:lpstr>
      <vt:lpstr>Prevalence of Microvascular Dysfunction in Patients With Non-Obstructive CAD</vt:lpstr>
      <vt:lpstr>PowerPoint Presentation</vt:lpstr>
      <vt:lpstr>PowerPoint Presentation</vt:lpstr>
      <vt:lpstr>PowerPoint Presentation</vt:lpstr>
      <vt:lpstr>PowerPoint Presentation</vt:lpstr>
      <vt:lpstr>Association Between Noninvasive  Tests and Coronary Flow Reserve</vt:lpstr>
      <vt:lpstr>Coronary Endothelial Function: Prime ECG</vt:lpstr>
      <vt:lpstr>PowerPoint Presentation</vt:lpstr>
      <vt:lpstr>PowerPoint Presentation</vt:lpstr>
      <vt:lpstr>PowerPoint Presentation</vt:lpstr>
      <vt:lpstr>Systemic Manifestation of Endothelial Dysfunction  The Vulnerable Patient</vt:lpstr>
      <vt:lpstr>Reactive Hyperemia: Endothelium Dependent</vt:lpstr>
      <vt:lpstr>PowerPoint Presentation</vt:lpstr>
      <vt:lpstr>PowerPoint Presentation</vt:lpstr>
      <vt:lpstr>Can We use Endothelial Function to Individualize Therapy? </vt:lpstr>
      <vt:lpstr>Event-Free Rate According to Persistent Endothelial Dysfunction in Patients With Mild CAD</vt:lpstr>
      <vt:lpstr>PowerPoint Presentation</vt:lpstr>
      <vt:lpstr>Classification EPCs</vt:lpstr>
      <vt:lpstr>Relation Between the Number of Endothelial Progenitor Cells and Endothelial Function</vt:lpstr>
      <vt:lpstr>PowerPoint Presentation</vt:lpstr>
      <vt:lpstr>PowerPoint Presentation</vt:lpstr>
      <vt:lpstr>PowerPoint Presentation</vt:lpstr>
      <vt:lpstr>Functional Class in COURAGE – SYNTAX 3-VD and FAME % Free of Angina at 1 Year 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 Presentation Subtitle Here</dc:title>
  <dc:creator>Hemenway, Jessica J.</dc:creator>
  <dc:description>v2.15</dc:description>
  <cp:lastModifiedBy>Marshall Miller</cp:lastModifiedBy>
  <cp:revision>114</cp:revision>
  <dcterms:created xsi:type="dcterms:W3CDTF">2018-05-03T13:34:32Z</dcterms:created>
  <dcterms:modified xsi:type="dcterms:W3CDTF">2019-11-16T23:01:50Z</dcterms:modified>
</cp:coreProperties>
</file>