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73" r:id="rId2"/>
    <p:sldMasterId id="2147483675" r:id="rId3"/>
    <p:sldMasterId id="2147483687" r:id="rId4"/>
    <p:sldMasterId id="2147483700" r:id="rId5"/>
    <p:sldMasterId id="2147483712" r:id="rId6"/>
    <p:sldMasterId id="2147483820" r:id="rId7"/>
  </p:sldMasterIdLst>
  <p:notesMasterIdLst>
    <p:notesMasterId r:id="rId34"/>
  </p:notesMasterIdLst>
  <p:sldIdLst>
    <p:sldId id="264" r:id="rId8"/>
    <p:sldId id="270" r:id="rId9"/>
    <p:sldId id="265" r:id="rId10"/>
    <p:sldId id="266" r:id="rId11"/>
    <p:sldId id="267" r:id="rId12"/>
    <p:sldId id="268" r:id="rId13"/>
    <p:sldId id="269" r:id="rId14"/>
    <p:sldId id="257" r:id="rId15"/>
    <p:sldId id="273" r:id="rId16"/>
    <p:sldId id="272" r:id="rId17"/>
    <p:sldId id="320" r:id="rId18"/>
    <p:sldId id="289" r:id="rId19"/>
    <p:sldId id="283" r:id="rId20"/>
    <p:sldId id="533" r:id="rId21"/>
    <p:sldId id="365" r:id="rId22"/>
    <p:sldId id="406" r:id="rId23"/>
    <p:sldId id="305" r:id="rId24"/>
    <p:sldId id="746" r:id="rId25"/>
    <p:sldId id="1579" r:id="rId26"/>
    <p:sldId id="535" r:id="rId27"/>
    <p:sldId id="412" r:id="rId28"/>
    <p:sldId id="529" r:id="rId29"/>
    <p:sldId id="588" r:id="rId30"/>
    <p:sldId id="530" r:id="rId31"/>
    <p:sldId id="416" r:id="rId32"/>
    <p:sldId id="436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94"/>
  </p:normalViewPr>
  <p:slideViewPr>
    <p:cSldViewPr snapToGrid="0" snapToObjects="1">
      <p:cViewPr varScale="1">
        <p:scale>
          <a:sx n="145" d="100"/>
          <a:sy n="145" d="100"/>
        </p:scale>
        <p:origin x="624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537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Tom:Desktop:Research%20projects:CART%20non-obs%20CAD:Graphics%20for%20non-obs%20paper%20M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3.9020902090209024E-2"/>
                  <c:y val="1.836292932606998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97009114974785"/>
                      <c:h val="0.317694656841764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843-45E5-B8EF-BA8FB51D434A}"/>
                </c:ext>
              </c:extLst>
            </c:dLbl>
            <c:dLbl>
              <c:idx val="1"/>
              <c:layout>
                <c:manualLayout>
                  <c:x val="-1.2014414039829179E-2"/>
                  <c:y val="-0.1996713693303142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E9-475E-A0A1-BF6B615CF803}"/>
                </c:ext>
              </c:extLst>
            </c:dLbl>
            <c:dLbl>
              <c:idx val="2"/>
              <c:layout>
                <c:manualLayout>
                  <c:x val="0.10579887910050847"/>
                  <c:y val="-8.20356716587952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843-45E5-B8EF-BA8FB51D434A}"/>
                </c:ext>
              </c:extLst>
            </c:dLbl>
            <c:dLbl>
              <c:idx val="3"/>
              <c:layout>
                <c:manualLayout>
                  <c:x val="-7.6543575617404255E-2"/>
                  <c:y val="-1.160646660665485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158340203035986"/>
                      <c:h val="0.293454370886207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843-45E5-B8EF-BA8FB51D434A}"/>
                </c:ext>
              </c:extLst>
            </c:dLbl>
            <c:dLbl>
              <c:idx val="4"/>
              <c:layout>
                <c:manualLayout>
                  <c:x val="-7.7811300815120887E-2"/>
                  <c:y val="-4.7527006536919245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44492256048757"/>
                      <c:h val="0.300248996494962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843-45E5-B8EF-BA8FB51D434A}"/>
                </c:ext>
              </c:extLst>
            </c:dLbl>
            <c:dLbl>
              <c:idx val="5"/>
              <c:layout>
                <c:manualLayout>
                  <c:x val="2.0752003697122215E-3"/>
                  <c:y val="5.215175194049533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51537347514203"/>
                      <c:h val="0.330182076879475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843-45E5-B8EF-BA8FB51D434A}"/>
                </c:ext>
              </c:extLst>
            </c:dLbl>
            <c:dLbl>
              <c:idx val="6"/>
              <c:layout>
                <c:manualLayout>
                  <c:x val="-7.0406954081234902E-2"/>
                  <c:y val="2.328798872260412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62315539898813"/>
                      <c:h val="0.295658033245803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843-45E5-B8EF-BA8FB51D43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Sheet1!$A$1:$G$1</c:f>
              <c:strCache>
                <c:ptCount val="7"/>
                <c:pt idx="0">
                  <c:v>Normal Coronaries</c:v>
                </c:pt>
                <c:pt idx="1">
                  <c:v>1V Non-Obstructive CAD</c:v>
                </c:pt>
                <c:pt idx="2">
                  <c:v>2V Non-Obstructive CAD</c:v>
                </c:pt>
                <c:pt idx="3">
                  <c:v>3V Non-Obstructive CAD</c:v>
                </c:pt>
                <c:pt idx="4">
                  <c:v>1V Obstructive CAD</c:v>
                </c:pt>
                <c:pt idx="5">
                  <c:v>2V Obstructive CAD</c:v>
                </c:pt>
                <c:pt idx="6">
                  <c:v>3V/LM Obstructive CAD</c:v>
                </c:pt>
              </c:strCache>
            </c:strRef>
          </c:cat>
          <c:val>
            <c:numRef>
              <c:f>Sheet1!$A$2:$G$2</c:f>
              <c:numCache>
                <c:formatCode>#,##0</c:formatCode>
                <c:ptCount val="7"/>
                <c:pt idx="0">
                  <c:v>8391</c:v>
                </c:pt>
                <c:pt idx="1">
                  <c:v>5202</c:v>
                </c:pt>
                <c:pt idx="2">
                  <c:v>3022</c:v>
                </c:pt>
                <c:pt idx="3">
                  <c:v>1375</c:v>
                </c:pt>
                <c:pt idx="4">
                  <c:v>8534</c:v>
                </c:pt>
                <c:pt idx="5">
                  <c:v>5183</c:v>
                </c:pt>
                <c:pt idx="6">
                  <c:v>5967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BB-4C25-A979-0A983B0A947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rgbClr val="FFFFFF"/>
    </a:solidFill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A04EC-F578-48F2-861A-B991794B3A6E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B9AF6-FD73-4652-9F51-820BFABC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8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F2DF57-D310-4E36-AE27-FAE32263AB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64A85-9139-4221-88BE-F44546B97E6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4F22BA71-2462-4836-8FBB-E33419DEBB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8AD094F4-712B-4C75-AA57-D7B63E2AD6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6BFCBD1E-D0AA-4976-96DF-BA01388AB9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38B05FD-D6CE-4C78-98CA-247E6169DF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Most of the trials show 20% or greater excess of normal or nonobstructive arteries in women vs men.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F30FFB71-06C4-4888-A643-3E59D6EB67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E0218F-2A85-4AA0-AEE0-FA036C50AF4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64A390F8-3BA2-4D1C-A4DA-AF796DE582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CBC3EDFF-885F-4DF6-BB64-6905201222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97585FA4-6FA2-4290-8637-0F0D54FF38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F0DD6-65CF-4798-8EC7-661B464FFA6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b="1" dirty="0"/>
              <a:t>3/2012: Coronary Reactivity Testing: </a:t>
            </a:r>
          </a:p>
          <a:p>
            <a:pPr lvl="1" eaLnBrk="1" hangingPunct="1">
              <a:defRPr/>
            </a:pPr>
            <a:r>
              <a:rPr lang="en-US" sz="2000" b="1" dirty="0"/>
              <a:t>Elevated LVEDP 18 </a:t>
            </a:r>
          </a:p>
          <a:p>
            <a:pPr lvl="1" eaLnBrk="1" hangingPunct="1">
              <a:defRPr/>
            </a:pPr>
            <a:r>
              <a:rPr lang="en-US" sz="2000" b="1" dirty="0"/>
              <a:t>low CFR 1.8 (normal &gt;2.5) to low dose adenosine 18mcg</a:t>
            </a:r>
          </a:p>
          <a:p>
            <a:pPr lvl="1" eaLnBrk="1" hangingPunct="1">
              <a:defRPr/>
            </a:pPr>
            <a:r>
              <a:rPr lang="en-US" sz="2000" b="1" dirty="0"/>
              <a:t>vasospasm in distal LAD, reversed by 200mcg followed by 300mcg of intracoronary nitroglycerin. No ST-T changes on EKG </a:t>
            </a:r>
          </a:p>
          <a:p>
            <a:pPr lvl="1" eaLnBrk="1" hangingPunct="1">
              <a:defRPr/>
            </a:pPr>
            <a:r>
              <a:rPr lang="en-US" sz="2000" b="1" dirty="0"/>
              <a:t>mid LAD bridging and minimal plaque on IVUS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737700"/>
            <a:ext cx="2971800" cy="46029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0F68C-CEC6-2847-9FFD-036C5939B9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193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Imaging results for 46-y-old woman who had history of diabetes mellitus, hypertension, high cholesterol, and smoking and was referred for evaluation of atypical chest pain and </a:t>
            </a:r>
            <a:r>
              <a:rPr lang="en-GB" altLang="en-US" dirty="0" err="1">
                <a:latin typeface="Arial" panose="020B0604020202020204" pitchFamily="34" charset="0"/>
                <a:cs typeface="msgothic" charset="0"/>
              </a:rPr>
              <a:t>dyspnea</a:t>
            </a: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. (A and B) Selected coronary angiographic views of left (A) and right (B) coronary arteries, without significant obstructive CAD. (C) Short-axis stress–rest myocardial perfusion images showing TID without significant regional perfusion abnormalities. Patient’s quantitative global CFR was 1.3.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813A8-A861-8645-B07E-D6680F4835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629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98B3618D-8088-484D-B85A-53BD04F263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36D42C10-4D28-41EB-B746-D2A260F669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1A19601F-A1D8-4F15-BE4F-B2552DDC31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A0E5F-BD33-446E-B24C-B4E159BFA3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8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8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6399673-6BD6-E749-A471-1D3A8FD409CD}"/>
              </a:ext>
            </a:extLst>
          </p:cNvPr>
          <p:cNvSpPr/>
          <p:nvPr userDrawn="1"/>
        </p:nvSpPr>
        <p:spPr>
          <a:xfrm>
            <a:off x="0" y="228600"/>
            <a:ext cx="9144000" cy="2185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11EEFB-AC55-5D4C-A259-06A2957A091B}"/>
              </a:ext>
            </a:extLst>
          </p:cNvPr>
          <p:cNvSpPr txBox="1"/>
          <p:nvPr userDrawn="1"/>
        </p:nvSpPr>
        <p:spPr>
          <a:xfrm>
            <a:off x="272722" y="485775"/>
            <a:ext cx="8292633" cy="18430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Advancing Cell Therapies for </a:t>
            </a:r>
            <a:b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Coronary Microvascular Dysfunction: </a:t>
            </a:r>
            <a:b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 Roundtable</a:t>
            </a:r>
            <a:endParaRPr lang="en-US" sz="32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window&#10;&#10;Description automatically generated">
            <a:extLst>
              <a:ext uri="{FF2B5EF4-FFF2-40B4-BE49-F238E27FC236}">
                <a16:creationId xmlns:a16="http://schemas.microsoft.com/office/drawing/2014/main" id="{92364769-FA7E-3D4C-860D-7E8F8024CF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14849" y="1613662"/>
            <a:ext cx="3178970" cy="3301238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C4676E-0ABA-604A-9F77-FD127B122E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8513" y="4391679"/>
            <a:ext cx="2756155" cy="5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37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Regular w/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7DFC8-CC87-1C45-AE2C-C06DE0F5DD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 (Lucida Sans Regular, 20 pt.)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8B811F6-5658-DB47-B9E2-633EA46181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3000" y="1028700"/>
            <a:ext cx="7543800" cy="3429000"/>
          </a:xfrm>
        </p:spPr>
        <p:txBody>
          <a:bodyPr/>
          <a:lstStyle>
            <a:lvl1pPr marL="123444" marR="0" indent="-123444" algn="l" defTabSz="3429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buClr>
                <a:srgbClr val="7A0027"/>
              </a:buClr>
              <a:buSzTx/>
              <a:buFont typeface="Arial"/>
              <a:buChar char="•"/>
              <a:tabLst/>
              <a:defRPr b="0"/>
            </a:lvl1pPr>
          </a:lstStyle>
          <a:p>
            <a:pPr lvl="0"/>
            <a:r>
              <a:rPr lang="en-US" dirty="0"/>
              <a:t>Sample Text (Lucida Sans 14 pt.)</a:t>
            </a:r>
          </a:p>
          <a:p>
            <a:pPr lvl="0"/>
            <a:r>
              <a:rPr lang="en-US" dirty="0"/>
              <a:t>Sample Bulleted Text</a:t>
            </a:r>
          </a:p>
          <a:p>
            <a:pPr lvl="0"/>
            <a:r>
              <a:rPr lang="en-US" dirty="0"/>
              <a:t>Sample Bulleted Text</a:t>
            </a:r>
          </a:p>
          <a:p>
            <a:pPr lvl="0"/>
            <a:r>
              <a:rPr lang="en-US" dirty="0"/>
              <a:t>Sample Bulleted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45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Regular w/Bull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DFC8-CC87-1C45-AE2C-C06DE0F5DD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 (Lucida Sans Regular, 20 pt.)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A811B0-0B8C-2C49-A0F5-49E2DC71ED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3000" y="1028700"/>
            <a:ext cx="7543800" cy="3429000"/>
          </a:xfrm>
          <a:prstGeom prst="rect">
            <a:avLst/>
          </a:prstGeom>
        </p:spPr>
        <p:txBody>
          <a:bodyPr/>
          <a:lstStyle>
            <a:lvl1pPr marL="123444" marR="0" indent="-123444" algn="l" defTabSz="3429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buClr>
                <a:srgbClr val="7A0027"/>
              </a:buClr>
              <a:buSzTx/>
              <a:buFont typeface="Arial"/>
              <a:buChar char="•"/>
              <a:tabLst/>
              <a:defRPr b="1" i="1" u="sng" baseline="0">
                <a:solidFill>
                  <a:srgbClr val="595959"/>
                </a:solidFill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450"/>
              </a:spcAft>
              <a:buClr>
                <a:srgbClr val="7A0027"/>
              </a:buClr>
              <a:buSzTx/>
              <a:buFont typeface="Arial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9B1436"/>
                </a:solidFill>
                <a:effectLst/>
                <a:uLnTx/>
                <a:uFillTx/>
                <a:latin typeface="Lucida Sans"/>
                <a:ea typeface="+mn-ea"/>
              </a:rPr>
              <a:t>Sample Paragraph Headline (Lucida Sans Bold 14 pt.)</a:t>
            </a:r>
          </a:p>
          <a:p>
            <a:pPr marL="123444" marR="0" lvl="0" indent="-123444" algn="l" defTabSz="3429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buClr>
                <a:srgbClr val="7A0027"/>
              </a:buClr>
              <a:buSzTx/>
              <a:buFont typeface="Arial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Sample Bullet (indent .18/.18, spacing 3/3, line spacing multiple 1.2)</a:t>
            </a:r>
          </a:p>
          <a:p>
            <a:pPr marL="123444" marR="0" lvl="0" indent="-123444" algn="l" defTabSz="3429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buClr>
                <a:srgbClr val="7A0027"/>
              </a:buClr>
              <a:buSzTx/>
              <a:buFont typeface="Arial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Sample Bullet</a:t>
            </a:r>
          </a:p>
          <a:p>
            <a:pPr marL="123444" marR="0" lvl="0" indent="-123444" algn="l" defTabSz="3429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buClr>
                <a:srgbClr val="7A0027"/>
              </a:buClr>
              <a:buSzTx/>
              <a:buFont typeface="Arial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Sample Bullet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ucida Sans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06630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Bullet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DFC8-CC87-1C45-AE2C-C06DE0F5DD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143000" y="1028700"/>
            <a:ext cx="3657600" cy="3429000"/>
          </a:xfrm>
          <a:prstGeom prst="rect">
            <a:avLst/>
          </a:prstGeom>
        </p:spPr>
        <p:txBody>
          <a:bodyPr/>
          <a:lstStyle>
            <a:lvl1pPr marL="123444" marR="0" indent="-123444" algn="l" defTabSz="3429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buClr>
                <a:srgbClr val="7A0027"/>
              </a:buClr>
              <a:buSzTx/>
              <a:buFont typeface="Arial"/>
              <a:buChar char="•"/>
              <a:tabLst/>
              <a:defRPr baseline="0">
                <a:solidFill>
                  <a:srgbClr val="9B1436"/>
                </a:solidFill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450"/>
              </a:spcAft>
              <a:buClr>
                <a:srgbClr val="7A0027"/>
              </a:buClr>
              <a:buSzTx/>
              <a:buFont typeface="Arial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9B1436"/>
                </a:solidFill>
                <a:effectLst/>
                <a:uLnTx/>
                <a:uFillTx/>
                <a:latin typeface="Lucida Sans"/>
                <a:ea typeface="+mn-ea"/>
              </a:rPr>
              <a:t>Sample Paragraph Headline </a:t>
            </a:r>
            <a:b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9B1436"/>
                </a:solidFill>
                <a:effectLst/>
                <a:uLnTx/>
                <a:uFillTx/>
                <a:latin typeface="Lucida Sans"/>
                <a:ea typeface="+mn-ea"/>
              </a:rPr>
            </a:b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9B1436"/>
                </a:solidFill>
                <a:effectLst/>
                <a:uLnTx/>
                <a:uFillTx/>
                <a:latin typeface="Lucida Sans"/>
                <a:ea typeface="+mn-ea"/>
              </a:rPr>
              <a:t>(Lucida Sans Bold 14 pt.)</a:t>
            </a:r>
          </a:p>
          <a:p>
            <a:pPr marL="123444" marR="0" lvl="0" indent="-123444" algn="l" defTabSz="3429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buClr>
                <a:srgbClr val="7A0027"/>
              </a:buClr>
              <a:buSzTx/>
              <a:buFont typeface="Arial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Sample Bullet (indent .18/.18, spacing 3/3, line spacing multiple 1.2)</a:t>
            </a:r>
          </a:p>
          <a:p>
            <a:pPr marL="123444" marR="0" lvl="0" indent="-123444" algn="l" defTabSz="3429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buClr>
                <a:srgbClr val="7A0027"/>
              </a:buClr>
              <a:buSzTx/>
              <a:buFont typeface="Arial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Sample Bullet</a:t>
            </a:r>
          </a:p>
          <a:p>
            <a:pPr marL="123444" marR="0" lvl="0" indent="-123444" algn="l" defTabSz="3429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buClr>
                <a:srgbClr val="7A0027"/>
              </a:buClr>
              <a:buSzTx/>
              <a:buFont typeface="Arial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Sample Bullet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ucida Sans"/>
              <a:ea typeface="+mn-ea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 (Lucida Sans Regular, 20 pt.)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3B92F40-435C-934F-B4A2-F580362235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1028700"/>
            <a:ext cx="3657600" cy="3429000"/>
          </a:xfrm>
          <a:prstGeom prst="rect">
            <a:avLst/>
          </a:prstGeom>
        </p:spPr>
        <p:txBody>
          <a:bodyPr/>
          <a:lstStyle>
            <a:lvl1pPr marL="123444" marR="0" indent="-123444" algn="l" defTabSz="3429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buClr>
                <a:srgbClr val="7A0027"/>
              </a:buClr>
              <a:buSzTx/>
              <a:buFont typeface="Arial"/>
              <a:buChar char="•"/>
              <a:tabLst/>
              <a:defRPr baseline="0">
                <a:solidFill>
                  <a:srgbClr val="9B1436"/>
                </a:solidFill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450"/>
              </a:spcAft>
              <a:buClr>
                <a:srgbClr val="7A0027"/>
              </a:buClr>
              <a:buSzTx/>
              <a:buFont typeface="Arial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9B1436"/>
                </a:solidFill>
                <a:effectLst/>
                <a:uLnTx/>
                <a:uFillTx/>
                <a:latin typeface="Lucida Sans"/>
                <a:ea typeface="+mn-ea"/>
              </a:rPr>
              <a:t>Sample Paragraph Headline </a:t>
            </a:r>
            <a:b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9B1436"/>
                </a:solidFill>
                <a:effectLst/>
                <a:uLnTx/>
                <a:uFillTx/>
                <a:latin typeface="Lucida Sans"/>
                <a:ea typeface="+mn-ea"/>
              </a:rPr>
            </a:b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9B1436"/>
                </a:solidFill>
                <a:effectLst/>
                <a:uLnTx/>
                <a:uFillTx/>
                <a:latin typeface="Lucida Sans"/>
                <a:ea typeface="+mn-ea"/>
              </a:rPr>
              <a:t>(Lucida Sans Bold 14 pt.)</a:t>
            </a:r>
          </a:p>
          <a:p>
            <a:pPr marL="123444" marR="0" lvl="0" indent="-123444" algn="l" defTabSz="3429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buClr>
                <a:srgbClr val="7A0027"/>
              </a:buClr>
              <a:buSzTx/>
              <a:buFont typeface="Arial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Sample Bullet (indent .18/.18, spacing 3/3, line spacing multiple 1.2)</a:t>
            </a:r>
          </a:p>
          <a:p>
            <a:pPr marL="123444" marR="0" lvl="0" indent="-123444" algn="l" defTabSz="3429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buClr>
                <a:srgbClr val="7A0027"/>
              </a:buClr>
              <a:buSzTx/>
              <a:buFont typeface="Arial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Sample Bullet</a:t>
            </a:r>
          </a:p>
          <a:p>
            <a:pPr marL="123444" marR="0" lvl="0" indent="-123444" algn="l" defTabSz="3429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buClr>
                <a:srgbClr val="7A0027"/>
              </a:buClr>
              <a:buSzTx/>
              <a:buFont typeface="Arial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Sample Bullet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ucida Sans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02123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 (Lucida Sans Regular, 20 pt.)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7DFC8-CC87-1C45-AE2C-C06DE0F5DD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1" hasCustomPrompt="1"/>
          </p:nvPr>
        </p:nvSpPr>
        <p:spPr>
          <a:xfrm>
            <a:off x="1143000" y="1028700"/>
            <a:ext cx="7543800" cy="3429000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buClr>
                <a:srgbClr val="7A0027"/>
              </a:buClr>
              <a:buSzTx/>
              <a:buFont typeface="Arial"/>
              <a:buNone/>
              <a:tabLst/>
              <a:defRPr/>
            </a:lvl1pPr>
          </a:lstStyle>
          <a:p>
            <a:pPr marL="123444" marR="0" lvl="0" indent="-123444" algn="l" defTabSz="3429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buClr>
                <a:srgbClr val="7A0027"/>
              </a:buClr>
              <a:buSzTx/>
              <a:buFont typeface="Arial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(Table)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063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 (Lucida Sans Regular, 20 pt.)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7DFC8-CC87-1C45-AE2C-C06DE0F5DD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 hasCustomPrompt="1"/>
          </p:nvPr>
        </p:nvSpPr>
        <p:spPr>
          <a:xfrm>
            <a:off x="1143000" y="1028700"/>
            <a:ext cx="7543800" cy="3429000"/>
          </a:xfrm>
          <a:prstGeom prst="rect">
            <a:avLst/>
          </a:prstGeom>
        </p:spPr>
        <p:txBody>
          <a:bodyPr/>
          <a:lstStyle>
            <a:lvl1pPr marL="123444" marR="0" indent="-123444" algn="l" defTabSz="3429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buClr>
                <a:srgbClr val="7A0027"/>
              </a:buClr>
              <a:buSzTx/>
              <a:buFont typeface="Arial"/>
              <a:buChar char="•"/>
              <a:tabLst/>
              <a:defRPr/>
            </a:lvl1pPr>
          </a:lstStyle>
          <a:p>
            <a:pPr marL="123444" marR="0" lvl="0" indent="-123444" algn="l" defTabSz="3429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buClr>
                <a:srgbClr val="7A0027"/>
              </a:buClr>
              <a:buSzTx/>
              <a:buFont typeface="Arial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(Chart)</a:t>
            </a:r>
          </a:p>
        </p:txBody>
      </p:sp>
    </p:spTree>
    <p:extLst>
      <p:ext uri="{BB962C8B-B14F-4D97-AF65-F5344CB8AC3E}">
        <p14:creationId xmlns:p14="http://schemas.microsoft.com/office/powerpoint/2010/main" val="805957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age w/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DFC8-CC87-1C45-AE2C-C06DE0F5DD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1143000" y="1028700"/>
            <a:ext cx="2743201" cy="3429000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buClr>
                <a:srgbClr val="7A0027"/>
              </a:buClr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3429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450"/>
              </a:spcAft>
              <a:buClr>
                <a:srgbClr val="7A0027"/>
              </a:buClr>
              <a:buSzTx/>
              <a:buFont typeface="Arial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Sample Paragraph Headline (Lucida Sans Bold 14 pt.)</a:t>
            </a:r>
          </a:p>
          <a:p>
            <a:pPr marL="0" marR="0" lvl="0" indent="0" algn="l" defTabSz="3429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buClr>
                <a:srgbClr val="7A0027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Sample Paragraph Text (Lucida Sans Regular 14 pt., with spacing 3/3 and line 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spacing multiple @ 1.2. Lorem ipsum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periatiur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modit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,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aut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 que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cullani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hitatia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 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</a:b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vera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corro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 tem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volorib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eaquae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pe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nem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reiunt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remporesciur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asperatentis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maione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si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dolorio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reictio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t>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 (Lucida Sans Regular, 20 pt.)</a:t>
            </a:r>
          </a:p>
        </p:txBody>
      </p:sp>
    </p:spTree>
    <p:extLst>
      <p:ext uri="{BB962C8B-B14F-4D97-AF65-F5344CB8AC3E}">
        <p14:creationId xmlns:p14="http://schemas.microsoft.com/office/powerpoint/2010/main" val="4144551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 (Lucida Sans Regular, 20 pt.)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7DFC8-CC87-1C45-AE2C-C06DE0F5DD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15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CDEA-F0B1-419C-B922-37C0D93B6CD5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7E43-DDC1-4786-8FF9-C47CD7168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61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9AD4A5-49E3-4421-B916-C4A6037D38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97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3183-C73B-429E-A536-E37D2E718B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9D4D-B902-4B36-BC0E-A9D9FE8650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2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9816D7-ED5A-0A43-A2EC-BA65AD8523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05420" y="4274008"/>
            <a:ext cx="2756155" cy="532091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6831E464-29EC-7D4C-BFEE-3C307E7D8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69" y="791851"/>
            <a:ext cx="4364531" cy="27432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67AF7B-1B08-864A-A913-E2A02A025916}"/>
              </a:ext>
            </a:extLst>
          </p:cNvPr>
          <p:cNvSpPr/>
          <p:nvPr userDrawn="1"/>
        </p:nvSpPr>
        <p:spPr>
          <a:xfrm>
            <a:off x="-436519" y="3461657"/>
            <a:ext cx="5980976" cy="16818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window&#10;&#10;Description automatically generated">
            <a:extLst>
              <a:ext uri="{FF2B5EF4-FFF2-40B4-BE49-F238E27FC236}">
                <a16:creationId xmlns:a16="http://schemas.microsoft.com/office/drawing/2014/main" id="{731A92AC-E3DC-CA40-A0CB-603D72FE2C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0661" y="613537"/>
            <a:ext cx="3178970" cy="330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02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6DBE0-219F-413A-BB52-5E6658F27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95C301-7683-4E53-B4A5-244D1ADC91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7C8EA-0A22-4589-810F-90F2D4A69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55F3A-5AA8-4149-8FB6-06258D88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3E7EC-BDB4-4F27-8432-30791615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194A4-AE59-498C-9826-E1FEFD4B05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522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1"/>
            <a:ext cx="9140825" cy="5137547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FFFFFF"/>
                  </a:solidFill>
                  <a:latin typeface="Helvetica" pitchFamily="-97" charset="0"/>
                  <a:ea typeface="ＭＳ Ｐゴシック" pitchFamily="-97" charset="-128"/>
                  <a:cs typeface="ＭＳ Ｐゴシック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FFFFFF"/>
                  </a:solidFill>
                  <a:latin typeface="Helvetica" pitchFamily="-97" charset="0"/>
                  <a:ea typeface="ＭＳ Ｐゴシック" pitchFamily="-97" charset="-128"/>
                  <a:cs typeface="ＭＳ Ｐゴシック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FFFFFF"/>
                  </a:solidFill>
                  <a:latin typeface="Helvetica" pitchFamily="-97" charset="0"/>
                  <a:ea typeface="ＭＳ Ｐゴシック" pitchFamily="-97" charset="-128"/>
                  <a:cs typeface="ＭＳ Ｐゴシック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FFFFFF"/>
                  </a:solidFill>
                  <a:latin typeface="Helvetica" pitchFamily="-97" charset="0"/>
                  <a:ea typeface="ＭＳ Ｐゴシック" pitchFamily="-97" charset="-128"/>
                  <a:cs typeface="ＭＳ Ｐゴシック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FFFFFF"/>
                  </a:solidFill>
                  <a:latin typeface="Helvetica" pitchFamily="-97" charset="0"/>
                  <a:ea typeface="ＭＳ Ｐゴシック" pitchFamily="-97" charset="-128"/>
                  <a:cs typeface="ＭＳ Ｐゴシック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FFFFFF"/>
                </a:solidFill>
                <a:latin typeface="Helvetica" pitchFamily="-97" charset="0"/>
                <a:ea typeface="ＭＳ Ｐゴシック" pitchFamily="-97" charset="-128"/>
                <a:cs typeface="ＭＳ Ｐゴシック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FFFFFF"/>
                </a:solidFill>
                <a:latin typeface="Helvetica" pitchFamily="-97" charset="0"/>
                <a:ea typeface="ＭＳ Ｐゴシック" pitchFamily="-97" charset="-128"/>
                <a:cs typeface="ＭＳ Ｐゴシック" charset="0"/>
              </a:endParaRPr>
            </a:p>
          </p:txBody>
        </p:sp>
      </p:grpSp>
      <p:sp>
        <p:nvSpPr>
          <p:cNvPr id="7373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02544"/>
            <a:ext cx="7772400" cy="1440656"/>
          </a:xfrm>
        </p:spPr>
        <p:txBody>
          <a:bodyPr/>
          <a:lstStyle>
            <a:lvl1pPr>
              <a:defRPr sz="4500"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374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" pitchFamily="-97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4686300"/>
            <a:ext cx="2133600" cy="357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8681"/>
            <a:ext cx="2895600" cy="357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91062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EB37326E-6756-1546-80E7-CA7BB647E7A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760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 b="0"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1FC05E-5E86-6E4C-A387-52292B4EC85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77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761393-A50B-C449-A6D6-DA6D13DAF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426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7BA9CF-2517-074F-8275-25833F90351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3758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65A1E-0BB4-024B-9245-6C988AAC7EA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9574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 b="0"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BD8B9-77CD-0F4A-A7C4-A89155D83E6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08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9CE24-77EC-5241-B91B-C78842060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358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D9019E-18CE-9B4F-9D63-A18093A36DB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09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D4323-4ACC-FE49-B0D4-07523D3AA7A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4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Them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AB6653-3807-5043-89C6-2EA95CBC7C7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226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23459-36D1-B845-B9F5-BEF83639ABE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137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895BF-F530-B040-B210-E342DDCF3F3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8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056F9C-C6E4-2848-A824-E4BFD017AA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633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50241-B4E1-4823-B3FF-4792FA46F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C5214-3516-40AA-BE9A-B56C9B3DB213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9F733-9185-40BF-A73E-D274B8B24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BD024-2FE7-4FED-88AF-494F66C38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ED2EB-D96B-4873-9EFD-BD03DBF46C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08613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A5889-4395-43B6-B945-591CA5DB7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F4865-2759-48C1-B8CC-652B8405FB6F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CE2A7-8879-4613-AFDD-7D0924D4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505AD-731C-4635-859D-B110911BD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FA013-29AF-441E-9697-495EA39B28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3551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39AFD-15B2-4682-8732-549D45863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E225C-C080-4E9A-BA30-BB811F3362B1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26C66-A4E9-4A43-92E3-89BDC8A10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E76AD-DF45-425F-9446-F946DCB14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4B356-5EEB-4EB7-BC11-6EFA6A9A85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4556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A9AF93-EEBD-4FEE-A337-6C844E5E6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9DBEC-9315-4391-9DC0-5C5E354537DF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FF1F464-6E85-43CB-942F-BF289A023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CED562-8C81-4429-BCA4-674749D08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AEB84-6D3C-49FF-88E6-2C1FAD4342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1406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56A88DB-5794-461A-8CF2-7CA5EF8C3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E93DE-F10B-4532-87AD-B32204898DB0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412F29D-2864-4BB5-96D0-9420A5F43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6B8B24-623D-4116-B45D-239AB563F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C1366-7A7A-4A99-BC33-B80A3EFC3D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38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36D6802-A451-4DA1-98B4-B879105FE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25157-9DD0-453F-A034-C25109B4C7C4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5A34B0D-556D-434D-BA9B-188C925C1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894F201-9C0C-41B1-8382-D83B67731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6EB00-7A62-49EC-8B81-77F6B18B6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518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57BD0AE-28ED-470F-84D3-9714C7B1A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F948C-4F7B-4457-8BA7-5D862C72B49F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3AF4724-76B2-4C3E-83AA-A5A5999C7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5D8D2EB-CEAA-4B03-A712-D08692B1F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83A31-A13D-4278-8BD7-1A74BD51B0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31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559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F880AF-86CC-4104-B1D5-5F3E19F7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9D208-B011-42CD-BDD9-DD075529CCA6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E09BC9-5B9C-4AAD-9E26-D9F9D947A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BE2620-85D4-4486-9FBE-4FE43695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26B4D-04BF-4713-AAAF-8B7C6DF719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3018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749982-F650-4334-A182-780E9E95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6830B-80C7-4560-ACFB-B163C228B702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52BA60C-0D33-4E97-A261-884ABF751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FB7E8D-71F4-4109-BD92-36FED3C68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0CA1D-24A7-4F55-B98C-5568DA916B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0924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3439B-15D1-4691-931F-8CC1BAFAB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661BB-FF92-4F2B-BCF9-9438338ED5EB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42B4F-F54E-4DD7-B2EB-FAA7168D1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A9134-B533-4D9C-A973-C6686E467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5F3D2-F23B-429E-9A19-D020C419BB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8633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16527-77C8-4193-B7FD-05268E90C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130D1-ACC9-4717-B8A3-472DA5BA7E52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BD108-06A7-48AE-9215-73313962F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AD19F-E24A-4457-B46A-0E632987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4C164-4456-416F-9439-02A43E1DEF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199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ACDB3CC-F982-40F9-8DD6-BCC9AFBF44BD}" type="datetime1">
              <a:rPr lang="en-US" smtClean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298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41" y="138639"/>
            <a:ext cx="8444162" cy="781923"/>
          </a:xfrm>
        </p:spPr>
        <p:txBody>
          <a:bodyPr/>
          <a:lstStyle>
            <a:lvl1pPr algn="l">
              <a:defRPr>
                <a:solidFill>
                  <a:srgbClr val="245C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841" y="1338831"/>
            <a:ext cx="8679521" cy="24965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41935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5555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3041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A9E7B99-7C3F-4BC3-B7B8-7E1F8C620B24}" type="datetime1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625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5555"/>
            <a:ext cx="4038600" cy="31390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5555"/>
            <a:ext cx="4038600" cy="31390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40163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1/6/2020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993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1/6/2020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8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559CB-8146-A248-9DE7-7C3257D824B2}"/>
              </a:ext>
            </a:extLst>
          </p:cNvPr>
          <p:cNvSpPr/>
          <p:nvPr userDrawn="1"/>
        </p:nvSpPr>
        <p:spPr>
          <a:xfrm>
            <a:off x="0" y="0"/>
            <a:ext cx="9144000" cy="1313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469" y="202667"/>
            <a:ext cx="8736746" cy="99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469" y="1459966"/>
            <a:ext cx="8736746" cy="3480867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 marL="685800" indent="-3429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37326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536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885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671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36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393363500_hsVWH-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4"/>
          <a:stretch/>
        </p:blipFill>
        <p:spPr>
          <a:xfrm>
            <a:off x="4610098" y="3876151"/>
            <a:ext cx="2705103" cy="1276874"/>
          </a:xfrm>
          <a:prstGeom prst="rect">
            <a:avLst/>
          </a:prstGeom>
        </p:spPr>
      </p:pic>
      <p:pic>
        <p:nvPicPr>
          <p:cNvPr id="23" name="Picture 22" descr="tiny_platelet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8"/>
          <a:stretch/>
        </p:blipFill>
        <p:spPr>
          <a:xfrm>
            <a:off x="6929966" y="3814237"/>
            <a:ext cx="2214033" cy="1338788"/>
          </a:xfrm>
          <a:prstGeom prst="rect">
            <a:avLst/>
          </a:prstGeom>
        </p:spPr>
      </p:pic>
      <p:pic>
        <p:nvPicPr>
          <p:cNvPr id="22" name="Picture 21" descr="iStock_000003597104XLar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3209924"/>
            <a:ext cx="2248958" cy="1943100"/>
          </a:xfrm>
          <a:prstGeom prst="rect">
            <a:avLst/>
          </a:prstGeom>
        </p:spPr>
      </p:pic>
      <p:pic>
        <p:nvPicPr>
          <p:cNvPr id="21" name="Picture 20" descr="iStock_000004568169Larg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19539"/>
            <a:ext cx="2466975" cy="1233487"/>
          </a:xfrm>
          <a:prstGeom prst="rect">
            <a:avLst/>
          </a:prstGeom>
        </p:spPr>
      </p:pic>
      <p:sp>
        <p:nvSpPr>
          <p:cNvPr id="6" name="Rectangle 51"/>
          <p:cNvSpPr>
            <a:spLocks noChangeArrowheads="1"/>
          </p:cNvSpPr>
          <p:nvPr/>
        </p:nvSpPr>
        <p:spPr bwMode="auto">
          <a:xfrm>
            <a:off x="0" y="3952875"/>
            <a:ext cx="457200" cy="12001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3698"/>
              </a:solidFill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8918575" y="3952875"/>
            <a:ext cx="228600" cy="1200150"/>
          </a:xfrm>
          <a:prstGeom prst="rect">
            <a:avLst/>
          </a:prstGeom>
          <a:solidFill>
            <a:srgbClr val="154DB5">
              <a:alpha val="5000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3698"/>
              </a:solidFill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8" name="Rectangle 49"/>
          <p:cNvSpPr>
            <a:spLocks noChangeArrowheads="1"/>
          </p:cNvSpPr>
          <p:nvPr/>
        </p:nvSpPr>
        <p:spPr bwMode="auto">
          <a:xfrm>
            <a:off x="6924676" y="3953669"/>
            <a:ext cx="149225" cy="12001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3698"/>
              </a:solidFill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9" name="Rectangle 48"/>
          <p:cNvSpPr>
            <a:spLocks noChangeArrowheads="1"/>
          </p:cNvSpPr>
          <p:nvPr/>
        </p:nvSpPr>
        <p:spPr bwMode="auto">
          <a:xfrm>
            <a:off x="4549776" y="3952875"/>
            <a:ext cx="354013" cy="120015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3698"/>
              </a:solidFill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10" name="Rectangle 47"/>
          <p:cNvSpPr>
            <a:spLocks noChangeArrowheads="1"/>
          </p:cNvSpPr>
          <p:nvPr/>
        </p:nvSpPr>
        <p:spPr bwMode="auto">
          <a:xfrm>
            <a:off x="2463800" y="3952875"/>
            <a:ext cx="685800" cy="12001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3698"/>
              </a:solidFill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11" name="Rectangle 33"/>
          <p:cNvSpPr>
            <a:spLocks noChangeArrowheads="1"/>
          </p:cNvSpPr>
          <p:nvPr/>
        </p:nvSpPr>
        <p:spPr bwMode="auto">
          <a:xfrm>
            <a:off x="0" y="3952875"/>
            <a:ext cx="228600" cy="120015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3698"/>
              </a:solidFill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13" name="Rectangle 62"/>
          <p:cNvSpPr>
            <a:spLocks noChangeArrowheads="1"/>
          </p:cNvSpPr>
          <p:nvPr/>
        </p:nvSpPr>
        <p:spPr bwMode="auto">
          <a:xfrm>
            <a:off x="0" y="3157538"/>
            <a:ext cx="9144000" cy="857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3698"/>
              </a:solidFill>
              <a:latin typeface="Arial" charset="0"/>
              <a:ea typeface="ヒラギノ角ゴ Pro W3"/>
              <a:cs typeface="ヒラギノ角ゴ Pro W3"/>
            </a:endParaRPr>
          </a:p>
        </p:txBody>
      </p:sp>
      <p:pic>
        <p:nvPicPr>
          <p:cNvPr id="17" name="Picture 16" descr="dcri_white_nota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85750"/>
            <a:ext cx="4038600" cy="252413"/>
          </a:xfrm>
          <a:prstGeom prst="rect">
            <a:avLst/>
          </a:prstGeom>
        </p:spPr>
      </p:pic>
      <p:sp>
        <p:nvSpPr>
          <p:cNvPr id="16" name="Title 17"/>
          <p:cNvSpPr>
            <a:spLocks noGrp="1"/>
          </p:cNvSpPr>
          <p:nvPr>
            <p:ph type="ctrTitle"/>
          </p:nvPr>
        </p:nvSpPr>
        <p:spPr>
          <a:xfrm>
            <a:off x="2463800" y="1543051"/>
            <a:ext cx="6400800" cy="1102519"/>
          </a:xfrm>
          <a:noFill/>
          <a:ln>
            <a:noFill/>
          </a:ln>
        </p:spPr>
        <p:txBody>
          <a:bodyPr lIns="0" tIns="0" rIns="0" bIns="0" anchor="b"/>
          <a:lstStyle>
            <a:lvl1pPr>
              <a:defRPr lang="en-US" sz="1800" b="1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 lvl="0">
              <a:spcBef>
                <a:spcPct val="50000"/>
              </a:spcBef>
            </a:pPr>
            <a:r>
              <a:rPr lang="en-US"/>
              <a:t>Click to edit Master title style</a:t>
            </a:r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463800" y="2686050"/>
            <a:ext cx="6400800" cy="400050"/>
          </a:xfrm>
          <a:noFill/>
          <a:ln>
            <a:noFill/>
          </a:ln>
        </p:spPr>
        <p:txBody>
          <a:bodyPr lIns="0" tIns="0" rIns="0" bIns="0" anchor="t" anchorCtr="0"/>
          <a:lstStyle>
            <a:lvl1pPr marL="0" indent="0">
              <a:buNone/>
              <a:defRPr lang="en-US" sz="1500" b="0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lang="en-US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lang="en-US" sz="18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lang="en-US" sz="18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lang="en-US" sz="1800" kern="1200">
                <a:latin typeface="Arial" charset="0"/>
                <a:ea typeface="ヒラギノ角ゴ Pro W3" charset="0"/>
                <a:cs typeface="ヒラギノ角ゴ Pro W3" charset="0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2463800" y="3200400"/>
            <a:ext cx="6400800" cy="314325"/>
          </a:xfrm>
        </p:spPr>
        <p:txBody>
          <a:bodyPr lIns="0" tIns="0" rIns="0" bIns="0" anchor="b" anchorCtr="0"/>
          <a:lstStyle>
            <a:lvl1pPr marL="0" indent="0">
              <a:buNone/>
              <a:defRPr sz="1050" b="1">
                <a:solidFill>
                  <a:srgbClr val="000000"/>
                </a:solidFill>
              </a:defRPr>
            </a:lvl1pPr>
            <a:lvl2pPr marL="342900" indent="0">
              <a:buNone/>
              <a:defRPr sz="1050"/>
            </a:lvl2pPr>
            <a:lvl3pPr marL="642938" indent="0">
              <a:buNone/>
              <a:defRPr sz="1050"/>
            </a:lvl3pPr>
            <a:lvl4pPr marL="900113" indent="0">
              <a:buNone/>
              <a:defRPr sz="1050"/>
            </a:lvl4pPr>
            <a:lvl5pPr marL="1157288" indent="0">
              <a:buNone/>
              <a:defRPr sz="1050"/>
            </a:lvl5pPr>
          </a:lstStyle>
          <a:p>
            <a:pPr lvl="0"/>
            <a:r>
              <a:rPr lang="en-US"/>
              <a:t>Name(s)</a:t>
            </a:r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2463800" y="3524250"/>
            <a:ext cx="6400800" cy="400050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1450" indent="-171450">
              <a:spcBef>
                <a:spcPts val="0"/>
              </a:spcBef>
              <a:buNone/>
              <a:defRPr lang="en-US" sz="900" b="0">
                <a:solidFill>
                  <a:srgbClr val="000000"/>
                </a:solidFill>
              </a:defRPr>
            </a:lvl1pPr>
            <a:lvl2pPr>
              <a:defRPr lang="en-US" sz="1050"/>
            </a:lvl2pPr>
            <a:lvl3pPr>
              <a:defRPr lang="en-US" sz="1050"/>
            </a:lvl3pPr>
            <a:lvl4pPr>
              <a:defRPr lang="en-US" sz="1050"/>
            </a:lvl4pPr>
            <a:lvl5pPr>
              <a:defRPr lang="en-US" sz="1050"/>
            </a:lvl5pPr>
          </a:lstStyle>
          <a:p>
            <a:pPr marL="0" lvl="0" indent="0"/>
            <a:r>
              <a:rPr lang="en-US"/>
              <a:t>Your Title</a:t>
            </a:r>
          </a:p>
          <a:p>
            <a:pPr marL="0" lvl="0" indent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522898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70905-F1AB-4F02-8D56-4A54E687796E}" type="slidenum">
              <a:rPr lang="en-US">
                <a:solidFill>
                  <a:srgbClr val="003698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rgbClr val="00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311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33A61-2E33-4625-A32E-C1A55A54B8B6}" type="slidenum">
              <a:rPr lang="en-US">
                <a:solidFill>
                  <a:srgbClr val="003698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rgbClr val="00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403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E9A93-BA4B-45D1-90E5-2143CFA03FF9}" type="slidenum">
              <a:rPr lang="en-US">
                <a:solidFill>
                  <a:srgbClr val="003698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rgbClr val="00369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1" y="2476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3698"/>
              </a:solidFill>
              <a:latin typeface="Arial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539442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2A1CB-F25C-4C68-BC3B-5048D5578999}" type="slidenum">
              <a:rPr lang="en-US">
                <a:solidFill>
                  <a:srgbClr val="003698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rgbClr val="00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2961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427E7-BB8D-4BE2-AA33-7A28485CFA0E}" type="slidenum">
              <a:rPr lang="en-US">
                <a:solidFill>
                  <a:srgbClr val="003698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rgbClr val="00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575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46A8D-3B56-44A6-8CCD-A660B984F2EF}" type="slidenum">
              <a:rPr lang="en-US">
                <a:solidFill>
                  <a:srgbClr val="003698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rgbClr val="00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76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-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559CB-8146-A248-9DE7-7C3257D824B2}"/>
              </a:ext>
            </a:extLst>
          </p:cNvPr>
          <p:cNvSpPr/>
          <p:nvPr userDrawn="1"/>
        </p:nvSpPr>
        <p:spPr>
          <a:xfrm>
            <a:off x="0" y="0"/>
            <a:ext cx="9144000" cy="899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469" y="202667"/>
            <a:ext cx="8736746" cy="5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469" y="1029662"/>
            <a:ext cx="8736746" cy="3911172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 marL="685800" indent="-3429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540349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8D564-6879-4000-A976-CA488E7A91E8}" type="slidenum">
              <a:rPr lang="en-US">
                <a:solidFill>
                  <a:srgbClr val="003698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rgbClr val="00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3903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45021-41FF-4787-93F0-304B3B7F110F}" type="slidenum">
              <a:rPr lang="en-US">
                <a:solidFill>
                  <a:srgbClr val="003698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rgbClr val="00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5856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698E4-7B66-4A6B-A2B1-3DCB92C0EECF}" type="slidenum">
              <a:rPr lang="en-US">
                <a:solidFill>
                  <a:srgbClr val="003698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rgbClr val="00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525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1F170-7243-4BBE-AF7E-4A3A7A8C114A}" type="slidenum">
              <a:rPr lang="en-US">
                <a:solidFill>
                  <a:srgbClr val="003698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rgbClr val="00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1142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rgbClr val="0036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393363500_hsVWH-O.jpg"/>
          <p:cNvPicPr>
            <a:picLocks noChangeAspect="1"/>
          </p:cNvPicPr>
          <p:nvPr/>
        </p:nvPicPr>
        <p:blipFill>
          <a:blip r:embed="rId2"/>
          <a:srcRect b="4285"/>
          <a:stretch>
            <a:fillRect/>
          </a:stretch>
        </p:blipFill>
        <p:spPr bwMode="auto">
          <a:xfrm>
            <a:off x="4610100" y="3876675"/>
            <a:ext cx="27051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2" descr="tiny_platelets.jpg"/>
          <p:cNvPicPr>
            <a:picLocks noChangeAspect="1"/>
          </p:cNvPicPr>
          <p:nvPr/>
        </p:nvPicPr>
        <p:blipFill>
          <a:blip r:embed="rId3"/>
          <a:srcRect b="5939"/>
          <a:stretch>
            <a:fillRect/>
          </a:stretch>
        </p:blipFill>
        <p:spPr bwMode="auto">
          <a:xfrm>
            <a:off x="6929439" y="3814762"/>
            <a:ext cx="2214562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1" descr="iStock_000003597104XLarg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3209925"/>
            <a:ext cx="224948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" descr="iStock_000004568169Larg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3919537"/>
            <a:ext cx="2466975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1"/>
          <p:cNvSpPr>
            <a:spLocks noChangeArrowheads="1"/>
          </p:cNvSpPr>
          <p:nvPr/>
        </p:nvSpPr>
        <p:spPr bwMode="auto">
          <a:xfrm>
            <a:off x="0" y="3952875"/>
            <a:ext cx="457200" cy="12001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3698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8918575" y="3952875"/>
            <a:ext cx="228600" cy="1200150"/>
          </a:xfrm>
          <a:prstGeom prst="rect">
            <a:avLst/>
          </a:prstGeom>
          <a:solidFill>
            <a:srgbClr val="154DB5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3698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49"/>
          <p:cNvSpPr>
            <a:spLocks noChangeArrowheads="1"/>
          </p:cNvSpPr>
          <p:nvPr/>
        </p:nvSpPr>
        <p:spPr bwMode="auto">
          <a:xfrm>
            <a:off x="6924676" y="3954066"/>
            <a:ext cx="149225" cy="12001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3698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" name="Rectangle 48"/>
          <p:cNvSpPr>
            <a:spLocks noChangeArrowheads="1"/>
          </p:cNvSpPr>
          <p:nvPr/>
        </p:nvSpPr>
        <p:spPr bwMode="auto">
          <a:xfrm>
            <a:off x="4549776" y="3952875"/>
            <a:ext cx="354013" cy="120015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txBody>
          <a:bodyPr lIns="0" tIns="0" rIns="0" bIns="0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3698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47"/>
          <p:cNvSpPr>
            <a:spLocks noChangeArrowheads="1"/>
          </p:cNvSpPr>
          <p:nvPr/>
        </p:nvSpPr>
        <p:spPr bwMode="auto">
          <a:xfrm>
            <a:off x="2463800" y="3952875"/>
            <a:ext cx="685800" cy="12001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3698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33"/>
          <p:cNvSpPr>
            <a:spLocks noChangeArrowheads="1"/>
          </p:cNvSpPr>
          <p:nvPr/>
        </p:nvSpPr>
        <p:spPr bwMode="auto">
          <a:xfrm>
            <a:off x="0" y="3952875"/>
            <a:ext cx="228600" cy="120015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3698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" name="Rectangle 62"/>
          <p:cNvSpPr>
            <a:spLocks noChangeArrowheads="1"/>
          </p:cNvSpPr>
          <p:nvPr/>
        </p:nvSpPr>
        <p:spPr bwMode="auto">
          <a:xfrm>
            <a:off x="0" y="3157538"/>
            <a:ext cx="9144000" cy="857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3698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5" name="Picture 16" descr="dcri_white_notag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285750"/>
            <a:ext cx="4038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0160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1" y="338137"/>
            <a:ext cx="8185150" cy="3393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11201" y="2053830"/>
            <a:ext cx="7721600" cy="1215628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5479565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2"/>
          <p:cNvSpPr>
            <a:spLocks noGrp="1"/>
          </p:cNvSpPr>
          <p:nvPr>
            <p:ph type="title" hasCustomPrompt="1"/>
          </p:nvPr>
        </p:nvSpPr>
        <p:spPr>
          <a:xfrm>
            <a:off x="565200" y="162000"/>
            <a:ext cx="8229600" cy="53450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500" b="1" cap="all" spc="45" baseline="0">
                <a:solidFill>
                  <a:srgbClr val="CA013A"/>
                </a:solidFill>
                <a:latin typeface="Myriad Web Pro" pitchFamily="34" charset="0"/>
              </a:defRPr>
            </a:lvl1pPr>
          </a:lstStyle>
          <a:p>
            <a:r>
              <a:rPr lang="en-GB"/>
              <a:t>CLIQUEZ POUR MODIFIER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9620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>
              <a:solidFill>
                <a:srgbClr val="00369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>
              <a:solidFill>
                <a:srgbClr val="00369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7DABEE-344C-8943-803A-4B7E88D80AB1}" type="slidenum">
              <a:rPr lang="zh-CN" altLang="en-US">
                <a:solidFill>
                  <a:srgbClr val="003698"/>
                </a:solidFill>
              </a:rPr>
              <a:pPr/>
              <a:t>‹#›</a:t>
            </a:fld>
            <a:endParaRPr lang="en-US" altLang="zh-CN">
              <a:solidFill>
                <a:srgbClr val="00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541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9" y="116696"/>
            <a:ext cx="8836025" cy="4024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09663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9663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677888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ext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559CB-8146-A248-9DE7-7C3257D824B2}"/>
              </a:ext>
            </a:extLst>
          </p:cNvPr>
          <p:cNvSpPr/>
          <p:nvPr userDrawn="1"/>
        </p:nvSpPr>
        <p:spPr>
          <a:xfrm>
            <a:off x="0" y="0"/>
            <a:ext cx="9144000" cy="1313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469" y="202667"/>
            <a:ext cx="8736746" cy="99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893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ext -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559CB-8146-A248-9DE7-7C3257D824B2}"/>
              </a:ext>
            </a:extLst>
          </p:cNvPr>
          <p:cNvSpPr/>
          <p:nvPr userDrawn="1"/>
        </p:nvSpPr>
        <p:spPr>
          <a:xfrm>
            <a:off x="0" y="0"/>
            <a:ext cx="9144000" cy="899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469" y="202667"/>
            <a:ext cx="8736746" cy="5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667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38BEB63-92E3-0B4C-95E6-C73D72316C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1401" y="1983582"/>
            <a:ext cx="5107705" cy="53101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95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4ECF7C1-7A82-F64E-BAE0-F750269FF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2686050"/>
            <a:ext cx="5107705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350" b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332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image" Target="../media/image9.jpeg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469" y="273844"/>
            <a:ext cx="873674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469" y="1369219"/>
            <a:ext cx="873674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469" y="4767263"/>
            <a:ext cx="87367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0" r:id="rId2"/>
    <p:sldLayoutId id="2147483659" r:id="rId3"/>
    <p:sldLayoutId id="2147483669" r:id="rId4"/>
    <p:sldLayoutId id="2147483658" r:id="rId5"/>
    <p:sldLayoutId id="2147483668" r:id="rId6"/>
    <p:sldLayoutId id="2147483671" r:id="rId7"/>
    <p:sldLayoutId id="2147483672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F45A4E-5F80-244B-88D8-A7963CB710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00985" y="4281710"/>
            <a:ext cx="2898048" cy="37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8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dt="0"/>
  <p:txStyles>
    <p:titleStyle>
      <a:lvl1pPr algn="l" defTabSz="342900" rtl="0" eaLnBrk="1" latinLnBrk="0" hangingPunct="1">
        <a:spcBef>
          <a:spcPct val="0"/>
        </a:spcBef>
        <a:buNone/>
        <a:defRPr sz="1950" kern="1200" baseline="0">
          <a:solidFill>
            <a:schemeClr val="tx2"/>
          </a:solidFill>
          <a:latin typeface="Lucida Sans"/>
          <a:ea typeface="+mj-ea"/>
          <a:cs typeface="Lucida Sans"/>
        </a:defRPr>
      </a:lvl1pPr>
    </p:titleStyle>
    <p:bodyStyle>
      <a:lvl1pPr marL="89297" indent="-89297" algn="l" defTabSz="342900" rtl="0" eaLnBrk="1" latinLnBrk="0" hangingPunct="1">
        <a:spcBef>
          <a:spcPct val="20000"/>
        </a:spcBef>
        <a:spcAft>
          <a:spcPts val="0"/>
        </a:spcAft>
        <a:buFont typeface="Arial"/>
        <a:buChar char="•"/>
        <a:defRPr sz="1050" kern="1200">
          <a:solidFill>
            <a:schemeClr val="tx1"/>
          </a:solidFill>
          <a:latin typeface="Lucida Sans"/>
          <a:ea typeface="+mn-ea"/>
          <a:cs typeface="Lucida Sans"/>
        </a:defRPr>
      </a:lvl1pPr>
      <a:lvl2pPr marL="432197" indent="-89297" algn="l" defTabSz="342900" rtl="0" eaLnBrk="1" latinLnBrk="0" hangingPunct="1">
        <a:spcBef>
          <a:spcPct val="20000"/>
        </a:spcBef>
        <a:buFont typeface="Arial"/>
        <a:buChar char="–"/>
        <a:defRPr sz="900" kern="1200">
          <a:solidFill>
            <a:schemeClr val="tx1"/>
          </a:solidFill>
          <a:latin typeface="Lucida Sans"/>
          <a:ea typeface="+mn-ea"/>
          <a:cs typeface="Lucida Sans"/>
        </a:defRPr>
      </a:lvl2pPr>
      <a:lvl3pPr marL="775097" indent="-89297" algn="l" defTabSz="342900" rtl="0" eaLnBrk="1" latinLnBrk="0" hangingPunct="1">
        <a:spcBef>
          <a:spcPct val="20000"/>
        </a:spcBef>
        <a:buFont typeface="Arial"/>
        <a:buChar char="•"/>
        <a:defRPr sz="900" kern="1200">
          <a:solidFill>
            <a:schemeClr val="tx1"/>
          </a:solidFill>
          <a:latin typeface="Lucida Sans"/>
          <a:ea typeface="+mn-ea"/>
          <a:cs typeface="Lucida Sans"/>
        </a:defRPr>
      </a:lvl3pPr>
      <a:lvl4pPr marL="1117997" indent="-89297" algn="l" defTabSz="342900" rtl="0" eaLnBrk="1" latinLnBrk="0" hangingPunct="1">
        <a:spcBef>
          <a:spcPct val="20000"/>
        </a:spcBef>
        <a:buFont typeface="Arial"/>
        <a:buChar char="–"/>
        <a:defRPr sz="900" kern="1200">
          <a:solidFill>
            <a:schemeClr val="tx1"/>
          </a:solidFill>
          <a:latin typeface="Lucida Sans"/>
          <a:ea typeface="+mn-ea"/>
          <a:cs typeface="Lucida Sans"/>
        </a:defRPr>
      </a:lvl4pPr>
      <a:lvl5pPr marL="1460897" indent="-89297" algn="l" defTabSz="342900" rtl="0" eaLnBrk="1" latinLnBrk="0" hangingPunct="1">
        <a:spcBef>
          <a:spcPct val="20000"/>
        </a:spcBef>
        <a:buFont typeface="Arial"/>
        <a:buChar char="»"/>
        <a:defRPr sz="900" kern="1200">
          <a:solidFill>
            <a:schemeClr val="tx1"/>
          </a:solidFill>
          <a:latin typeface="Lucida Sans"/>
          <a:ea typeface="+mn-ea"/>
          <a:cs typeface="Lucida 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1" y="114300"/>
            <a:ext cx="8318500" cy="5572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 (Lucida Sans Regular, 20 pt.)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199" y="4817269"/>
            <a:ext cx="1076325" cy="202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rgbClr val="595959"/>
                </a:solidFill>
                <a:latin typeface="Lucida Sans"/>
                <a:cs typeface="Lucida Sans"/>
              </a:defRPr>
            </a:lvl1pPr>
          </a:lstStyle>
          <a:p>
            <a:fld id="{A6A7DFC8-CC87-1C45-AE2C-C06DE0F5DDB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61435" y="771924"/>
            <a:ext cx="8225367" cy="1191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05E03F0-FA6F-D845-8DBD-AB133B4DC774}"/>
              </a:ext>
            </a:extLst>
          </p:cNvPr>
          <p:cNvSpPr/>
          <p:nvPr userDrawn="1"/>
        </p:nvSpPr>
        <p:spPr>
          <a:xfrm>
            <a:off x="0" y="4711446"/>
            <a:ext cx="9144000" cy="432054"/>
          </a:xfrm>
          <a:prstGeom prst="rect">
            <a:avLst/>
          </a:prstGeom>
          <a:solidFill>
            <a:srgbClr val="E6DC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90A065-8567-1D41-A4DD-A2157FB68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1028700"/>
            <a:ext cx="7543800" cy="3429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2F0E6C-0CEC-3542-B6B4-AAF4AF95C7F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99634" y="4817245"/>
            <a:ext cx="1749552" cy="22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0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l" defTabSz="342900" rtl="0" eaLnBrk="1" latinLnBrk="0" hangingPunct="1">
        <a:spcBef>
          <a:spcPct val="0"/>
        </a:spcBef>
        <a:buNone/>
        <a:defRPr sz="1500" kern="1200" baseline="0">
          <a:solidFill>
            <a:schemeClr val="tx2"/>
          </a:solidFill>
          <a:latin typeface="Lucida Sans"/>
          <a:ea typeface="+mj-ea"/>
          <a:cs typeface="Lucida Sans"/>
        </a:defRPr>
      </a:lvl1pPr>
    </p:titleStyle>
    <p:bodyStyle>
      <a:lvl1pPr marL="123444" indent="-123444" algn="l" defTabSz="342900" rtl="0" eaLnBrk="1" latinLnBrk="0" hangingPunct="1">
        <a:lnSpc>
          <a:spcPct val="120000"/>
        </a:lnSpc>
        <a:spcBef>
          <a:spcPts val="225"/>
        </a:spcBef>
        <a:spcAft>
          <a:spcPts val="225"/>
        </a:spcAft>
        <a:buClr>
          <a:srgbClr val="9B1436"/>
        </a:buClr>
        <a:buFont typeface="Arial"/>
        <a:buChar char="•"/>
        <a:defRPr sz="1050" kern="1200">
          <a:solidFill>
            <a:schemeClr val="tx2"/>
          </a:solidFill>
          <a:latin typeface="Lucida Sans"/>
          <a:ea typeface="+mn-ea"/>
          <a:cs typeface="Lucida Sans"/>
        </a:defRPr>
      </a:lvl1pPr>
      <a:lvl2pPr marL="260604" indent="-123444" algn="l" defTabSz="342900" rtl="0" eaLnBrk="1" latinLnBrk="0" hangingPunct="1">
        <a:lnSpc>
          <a:spcPct val="120000"/>
        </a:lnSpc>
        <a:spcBef>
          <a:spcPts val="225"/>
        </a:spcBef>
        <a:spcAft>
          <a:spcPts val="225"/>
        </a:spcAft>
        <a:buFont typeface="Arial"/>
        <a:buChar char="–"/>
        <a:defRPr sz="1050" kern="1200">
          <a:solidFill>
            <a:schemeClr val="tx2"/>
          </a:solidFill>
          <a:latin typeface="Lucida Sans"/>
          <a:ea typeface="+mn-ea"/>
          <a:cs typeface="Lucida Sans"/>
        </a:defRPr>
      </a:lvl2pPr>
      <a:lvl3pPr marL="428625" indent="-85725" algn="l" defTabSz="342900" rtl="0" eaLnBrk="1" latinLnBrk="0" hangingPunct="1">
        <a:lnSpc>
          <a:spcPct val="120000"/>
        </a:lnSpc>
        <a:spcBef>
          <a:spcPts val="225"/>
        </a:spcBef>
        <a:spcAft>
          <a:spcPts val="225"/>
        </a:spcAft>
        <a:buFont typeface="Arial"/>
        <a:buChar char="•"/>
        <a:defRPr sz="1050" kern="1200">
          <a:solidFill>
            <a:schemeClr val="tx2"/>
          </a:solidFill>
          <a:latin typeface="Lucida Sans"/>
          <a:ea typeface="+mn-ea"/>
          <a:cs typeface="Lucida Sans"/>
        </a:defRPr>
      </a:lvl3pPr>
      <a:lvl4pPr marL="603504" marR="0" indent="-123444" algn="l" defTabSz="342900" rtl="0" eaLnBrk="1" fontAlgn="auto" latinLnBrk="0" hangingPunct="1">
        <a:lnSpc>
          <a:spcPct val="120000"/>
        </a:lnSpc>
        <a:spcBef>
          <a:spcPts val="225"/>
        </a:spcBef>
        <a:spcAft>
          <a:spcPts val="225"/>
        </a:spcAft>
        <a:buClr>
          <a:srgbClr val="595959"/>
        </a:buClr>
        <a:buSzTx/>
        <a:buFont typeface="Arial"/>
        <a:buChar char="–"/>
        <a:tabLst/>
        <a:defRPr sz="1050" kern="1200">
          <a:solidFill>
            <a:schemeClr val="tx2"/>
          </a:solidFill>
          <a:latin typeface="Lucida Sans"/>
          <a:ea typeface="+mn-ea"/>
          <a:cs typeface="Lucida Sans"/>
        </a:defRPr>
      </a:lvl4pPr>
      <a:lvl5pPr marL="768096" marR="0" indent="-123444" algn="l" defTabSz="342900" rtl="0" eaLnBrk="1" fontAlgn="auto" latinLnBrk="0" hangingPunct="1">
        <a:lnSpc>
          <a:spcPct val="120000"/>
        </a:lnSpc>
        <a:spcBef>
          <a:spcPts val="225"/>
        </a:spcBef>
        <a:spcAft>
          <a:spcPts val="225"/>
        </a:spcAft>
        <a:buClr>
          <a:srgbClr val="7A0027"/>
        </a:buClr>
        <a:buSzTx/>
        <a:buFont typeface="Arial"/>
        <a:buChar char="»"/>
        <a:tabLst/>
        <a:defRPr sz="1050" kern="1200">
          <a:solidFill>
            <a:schemeClr val="tx2"/>
          </a:solidFill>
          <a:latin typeface="Lucida Sans"/>
          <a:ea typeface="+mn-ea"/>
          <a:cs typeface="Lucida 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8681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900" smtClean="0">
                <a:latin typeface="Helvetica" pitchFamily="-97" charset="0"/>
                <a:ea typeface="ＭＳ Ｐゴシック" pitchFamily="-97" charset="-128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5CF50AA-522D-1C4B-B345-993D9FED611D}" type="slidenum">
              <a:rPr lang="en-US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1" y="1"/>
            <a:ext cx="9140825" cy="5137547"/>
            <a:chOff x="0" y="0"/>
            <a:chExt cx="5758" cy="4315"/>
          </a:xfrm>
        </p:grpSpPr>
        <p:grpSp>
          <p:nvGrpSpPr>
            <p:cNvPr id="3081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271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FFFFFF"/>
                  </a:solidFill>
                  <a:latin typeface="Helvetica" pitchFamily="-97" charset="0"/>
                  <a:ea typeface="ＭＳ Ｐゴシック" pitchFamily="-97" charset="-128"/>
                  <a:cs typeface="ＭＳ Ｐゴシック" charset="0"/>
                </a:endParaRPr>
              </a:p>
            </p:txBody>
          </p:sp>
          <p:sp>
            <p:nvSpPr>
              <p:cNvPr id="7271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FFFFFF"/>
                  </a:solidFill>
                  <a:latin typeface="Helvetica" pitchFamily="-97" charset="0"/>
                  <a:ea typeface="ＭＳ Ｐゴシック" pitchFamily="-97" charset="-128"/>
                  <a:cs typeface="ＭＳ Ｐゴシック" charset="0"/>
                </a:endParaRPr>
              </a:p>
            </p:txBody>
          </p:sp>
          <p:sp>
            <p:nvSpPr>
              <p:cNvPr id="7271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FFFFFF"/>
                  </a:solidFill>
                  <a:latin typeface="Helvetica" pitchFamily="-97" charset="0"/>
                  <a:ea typeface="ＭＳ Ｐゴシック" pitchFamily="-97" charset="-128"/>
                  <a:cs typeface="ＭＳ Ｐゴシック" charset="0"/>
                </a:endParaRPr>
              </a:p>
            </p:txBody>
          </p:sp>
          <p:sp>
            <p:nvSpPr>
              <p:cNvPr id="7271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FFFFFF"/>
                  </a:solidFill>
                  <a:latin typeface="Helvetica" pitchFamily="-97" charset="0"/>
                  <a:ea typeface="ＭＳ Ｐゴシック" pitchFamily="-97" charset="-128"/>
                  <a:cs typeface="ＭＳ Ｐゴシック" charset="0"/>
                </a:endParaRPr>
              </a:p>
            </p:txBody>
          </p:sp>
          <p:sp>
            <p:nvSpPr>
              <p:cNvPr id="7271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FFFFFF"/>
                  </a:solidFill>
                  <a:latin typeface="Helvetica" pitchFamily="-97" charset="0"/>
                  <a:ea typeface="ＭＳ Ｐゴシック" pitchFamily="-97" charset="-128"/>
                  <a:cs typeface="ＭＳ Ｐゴシック" charset="0"/>
                </a:endParaRPr>
              </a:p>
            </p:txBody>
          </p:sp>
        </p:grpSp>
        <p:sp>
          <p:nvSpPr>
            <p:cNvPr id="7271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FFFFFF"/>
                </a:solidFill>
                <a:latin typeface="Helvetica" pitchFamily="-97" charset="0"/>
                <a:ea typeface="ＭＳ Ｐゴシック" pitchFamily="-97" charset="-128"/>
                <a:cs typeface="ＭＳ Ｐゴシック" charset="0"/>
              </a:endParaRPr>
            </a:p>
          </p:txBody>
        </p:sp>
        <p:sp>
          <p:nvSpPr>
            <p:cNvPr id="7271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FFFFFF"/>
                </a:solidFill>
                <a:latin typeface="Helvetica" pitchFamily="-97" charset="0"/>
                <a:ea typeface="ＭＳ Ｐゴシック" pitchFamily="-97" charset="-128"/>
                <a:cs typeface="ＭＳ Ｐゴシック" charset="0"/>
              </a:endParaRPr>
            </a:p>
          </p:txBody>
        </p:sp>
      </p:grpSp>
      <p:sp>
        <p:nvSpPr>
          <p:cNvPr id="727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 smtClean="0">
                <a:latin typeface="Helvetica" pitchFamily="-97" charset="0"/>
                <a:ea typeface="ＭＳ Ｐゴシック" pitchFamily="-97" charset="-128"/>
                <a:cs typeface="+mn-cs"/>
              </a:defRPr>
            </a:lvl1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27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7" name="Picture 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48399" y="4420895"/>
            <a:ext cx="2664178" cy="53081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506796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/>
          <a:ea typeface="ＭＳ Ｐゴシック" pitchFamily="-97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-97" charset="0"/>
          <a:ea typeface="ＭＳ Ｐゴシック" pitchFamily="-97" charset="-128"/>
          <a:cs typeface="ＭＳ Ｐゴシック" pitchFamily="-97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-97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-97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-97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-97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97" charset="-128"/>
          <a:cs typeface="ＭＳ Ｐゴシック" pitchFamily="-97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97" charset="-128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97" charset="-128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97" charset="-128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97" charset="-128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97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97" charset="-128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97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97" charset="-128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97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97" charset="-128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97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AB92BCF-1F7B-4C7A-8D42-D5B36EADF8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7660C8A-949A-47CC-82DD-DD9973546C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B78B6-D5E1-472D-B885-5CF66C09EB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1BC887A-2D05-44E8-9400-4519E1D3F3D7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1F5DC-4ED5-4FDB-A8DF-9B29730DE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453AF-57D3-4209-8EAA-04B806501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89BDC6F-B68F-4685-8EAC-368884B81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8450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8639"/>
            <a:ext cx="8444162" cy="7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841" y="1059201"/>
            <a:ext cx="8679521" cy="33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233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</p:sldLayoutIdLst>
  <p:txStyles>
    <p:titleStyle>
      <a:lvl1pPr algn="r" defTabSz="457200" rtl="0" eaLnBrk="1" latinLnBrk="0" hangingPunct="1">
        <a:spcBef>
          <a:spcPct val="0"/>
        </a:spcBef>
        <a:buNone/>
        <a:defRPr sz="3600" b="1" i="0" kern="1200">
          <a:solidFill>
            <a:srgbClr val="0B5569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0" y="0"/>
            <a:ext cx="9144000" cy="547688"/>
          </a:xfrm>
          <a:prstGeom prst="rect">
            <a:avLst/>
          </a:prstGeom>
          <a:solidFill>
            <a:srgbClr val="003698"/>
          </a:solidFill>
          <a:ln>
            <a:noFill/>
          </a:ln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3698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0" y="544116"/>
            <a:ext cx="9144000" cy="4514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CED8DD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0" y="4981575"/>
            <a:ext cx="9144000" cy="171450"/>
          </a:xfrm>
          <a:prstGeom prst="rect">
            <a:avLst/>
          </a:prstGeom>
          <a:solidFill>
            <a:srgbClr val="003698"/>
          </a:solidFill>
          <a:ln>
            <a:noFill/>
          </a:ln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3698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26" name="Picture 16" descr="dcri_white_notag.p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295400" y="114300"/>
            <a:ext cx="3657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" y="5013723"/>
            <a:ext cx="1080745" cy="15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75" dirty="0">
                <a:solidFill>
                  <a:srgbClr val="CED8DD"/>
                </a:solidFill>
              </a:rPr>
              <a:t>All Rights Reserved, Duke Medicine 2007</a:t>
            </a:r>
            <a:endParaRPr lang="en-US" sz="1800" dirty="0">
              <a:solidFill>
                <a:srgbClr val="003698"/>
              </a:solidFill>
            </a:endParaRPr>
          </a:p>
        </p:txBody>
      </p:sp>
      <p:sp>
        <p:nvSpPr>
          <p:cNvPr id="1035" name="Rectangle 18"/>
          <p:cNvSpPr>
            <a:spLocks noChangeArrowheads="1"/>
          </p:cNvSpPr>
          <p:nvPr/>
        </p:nvSpPr>
        <p:spPr bwMode="auto">
          <a:xfrm>
            <a:off x="0" y="4981575"/>
            <a:ext cx="9144000" cy="171450"/>
          </a:xfrm>
          <a:prstGeom prst="rect">
            <a:avLst/>
          </a:prstGeom>
          <a:solidFill>
            <a:srgbClr val="00369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3698"/>
              </a:solidFill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48006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1ECAAE-F89E-40C6-900F-83D41C8DDE75}" type="slidenum">
              <a:rPr lang="en-US" smtClean="0">
                <a:solidFill>
                  <a:srgbClr val="00369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50" dirty="0">
              <a:solidFill>
                <a:srgbClr val="003698"/>
              </a:solidFill>
            </a:endParaRPr>
          </a:p>
        </p:txBody>
      </p:sp>
      <p:pic>
        <p:nvPicPr>
          <p:cNvPr id="5" name="Picture 4" descr="duke_hosp_b.jpg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4" b="5128"/>
          <a:stretch/>
        </p:blipFill>
        <p:spPr>
          <a:xfrm>
            <a:off x="0" y="0"/>
            <a:ext cx="1238250" cy="547688"/>
          </a:xfrm>
          <a:prstGeom prst="rect">
            <a:avLst/>
          </a:prstGeom>
        </p:spPr>
      </p:pic>
      <p:sp>
        <p:nvSpPr>
          <p:cNvPr id="1034" name="Rectangle 1"/>
          <p:cNvSpPr>
            <a:spLocks noChangeArrowheads="1"/>
          </p:cNvSpPr>
          <p:nvPr/>
        </p:nvSpPr>
        <p:spPr bwMode="auto">
          <a:xfrm>
            <a:off x="0" y="544116"/>
            <a:ext cx="9144000" cy="4514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CED8DD"/>
              </a:solidFill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3716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1" hangingPunct="1">
              <a:lnSpc>
                <a:spcPts val="2475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103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ts val="918"/>
              </a:spcBef>
            </a:pPr>
            <a:r>
              <a:rPr lang="en-US"/>
              <a:t>Click to edit Master text styles</a:t>
            </a:r>
          </a:p>
          <a:p>
            <a:pPr lvl="1" eaLnBrk="1" hangingPunct="1">
              <a:spcBef>
                <a:spcPts val="918"/>
              </a:spcBef>
            </a:pPr>
            <a:r>
              <a:rPr lang="en-US"/>
              <a:t>Second level</a:t>
            </a:r>
          </a:p>
          <a:p>
            <a:pPr lvl="2" eaLnBrk="1" hangingPunct="1">
              <a:spcBef>
                <a:spcPts val="918"/>
              </a:spcBef>
            </a:pPr>
            <a:r>
              <a:rPr lang="en-US"/>
              <a:t>Third level</a:t>
            </a:r>
          </a:p>
          <a:p>
            <a:pPr lvl="3" eaLnBrk="1" hangingPunct="1">
              <a:spcBef>
                <a:spcPts val="918"/>
              </a:spcBef>
            </a:pPr>
            <a:r>
              <a:rPr lang="en-US"/>
              <a:t>Fourth level</a:t>
            </a:r>
          </a:p>
          <a:p>
            <a:pPr lvl="4" eaLnBrk="1" hangingPunct="1">
              <a:spcBef>
                <a:spcPts val="918"/>
              </a:spcBef>
            </a:pPr>
            <a:r>
              <a:rPr lang="en-US"/>
              <a:t>Fifth level</a:t>
            </a: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6540501" y="0"/>
            <a:ext cx="214313" cy="566738"/>
          </a:xfrm>
          <a:prstGeom prst="rect">
            <a:avLst/>
          </a:prstGeom>
          <a:solidFill>
            <a:schemeClr val="accent1">
              <a:alpha val="17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3698"/>
              </a:solidFill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7543800" y="0"/>
            <a:ext cx="152400" cy="547688"/>
          </a:xfrm>
          <a:prstGeom prst="rect">
            <a:avLst/>
          </a:prstGeom>
          <a:solidFill>
            <a:schemeClr val="accent1">
              <a:alpha val="17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3698"/>
              </a:solidFill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6540501" y="0"/>
            <a:ext cx="88900" cy="566738"/>
          </a:xfrm>
          <a:prstGeom prst="rect">
            <a:avLst/>
          </a:prstGeom>
          <a:solidFill>
            <a:schemeClr val="accent1">
              <a:alpha val="17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3698"/>
              </a:solidFill>
              <a:latin typeface="Arial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63019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25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lang="en-US" sz="1800">
          <a:solidFill>
            <a:srgbClr val="00369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lang="en-US" sz="1800" b="0" i="1">
          <a:solidFill>
            <a:schemeClr val="tx2"/>
          </a:solidFill>
          <a:latin typeface="+mn-lt"/>
          <a:ea typeface="+mn-ea"/>
          <a:cs typeface="+mn-cs"/>
        </a:defRPr>
      </a:lvl2pPr>
      <a:lvl3pPr marL="814388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lang="en-US" sz="1500">
          <a:solidFill>
            <a:srgbClr val="1636B4"/>
          </a:solidFill>
          <a:latin typeface="+mn-lt"/>
          <a:ea typeface="+mn-ea"/>
          <a:cs typeface="+mn-cs"/>
        </a:defRPr>
      </a:lvl3pPr>
      <a:lvl4pPr marL="1071563" indent="-171450" algn="l" rtl="0" eaLnBrk="1" fontAlgn="base" hangingPunct="1">
        <a:spcBef>
          <a:spcPct val="20000"/>
        </a:spcBef>
        <a:spcAft>
          <a:spcPct val="0"/>
        </a:spcAft>
        <a:buChar char="–"/>
        <a:defRPr lang="en-US" sz="1500">
          <a:solidFill>
            <a:schemeClr val="tx2"/>
          </a:solidFill>
          <a:latin typeface="+mn-lt"/>
          <a:ea typeface="+mn-ea"/>
          <a:cs typeface="+mn-cs"/>
        </a:defRPr>
      </a:lvl4pPr>
      <a:lvl5pPr marL="1328738" indent="-171450" algn="l" rtl="0" eaLnBrk="1" fontAlgn="base" hangingPunct="1">
        <a:spcBef>
          <a:spcPct val="20000"/>
        </a:spcBef>
        <a:spcAft>
          <a:spcPct val="0"/>
        </a:spcAft>
        <a:buChar char="»"/>
        <a:defRPr lang="en-US" sz="1500">
          <a:solidFill>
            <a:schemeClr val="tx1"/>
          </a:solidFill>
          <a:latin typeface="+mn-lt"/>
          <a:ea typeface="+mn-ea"/>
          <a:cs typeface="+mn-cs"/>
        </a:defRPr>
      </a:lvl5pPr>
      <a:lvl6pPr marL="1671638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014538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2357438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2700338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046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D288-0B82-4632-885E-C2ED3C72D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Disclosure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972A8-6534-4344-B05B-39D70561B7B8}"/>
              </a:ext>
            </a:extLst>
          </p:cNvPr>
          <p:cNvSpPr txBox="1">
            <a:spLocks/>
          </p:cNvSpPr>
          <p:nvPr/>
        </p:nvSpPr>
        <p:spPr>
          <a:xfrm>
            <a:off x="457200" y="1095829"/>
            <a:ext cx="8229599" cy="384500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indent="0">
              <a:buFont typeface="Arial" panose="020B0604020202020204" pitchFamily="34" charset="0"/>
              <a:buNone/>
            </a:pPr>
            <a:r>
              <a:rPr lang="en-US" b="1" dirty="0"/>
              <a:t>C. Noel Bairey Merz, MD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dirty="0"/>
              <a:t>CONSULTING: Medscape*, Sanofi-Vascular*, NIH CSR and NIH ORWHAB*, </a:t>
            </a:r>
            <a:r>
              <a:rPr lang="en-US" sz="2200" dirty="0" err="1"/>
              <a:t>iRhythm</a:t>
            </a:r>
            <a:r>
              <a:rPr lang="en-US" sz="2200" dirty="0"/>
              <a:t>, </a:t>
            </a:r>
            <a:r>
              <a:rPr lang="en-US" sz="2200" dirty="0" err="1"/>
              <a:t>Caladrius</a:t>
            </a:r>
            <a:endParaRPr lang="en-US" sz="2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dirty="0"/>
              <a:t>HONORARIUM*: Abbott Diagnostics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dirty="0"/>
              <a:t>GRANT SUPPORT*: NHLBI, Louis B Mayer Foundation, NIH-CTSI, CMDRP-DoD, NIH-</a:t>
            </a:r>
            <a:r>
              <a:rPr lang="en-US" sz="2200" dirty="0" err="1"/>
              <a:t>Caladrius</a:t>
            </a:r>
            <a:r>
              <a:rPr lang="en-US" sz="2200" dirty="0"/>
              <a:t>, California Institute for Precision Medicine (CIAPM), Sanofi-Vascular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*paid to CSMC</a:t>
            </a:r>
          </a:p>
        </p:txBody>
      </p:sp>
    </p:spTree>
    <p:extLst>
      <p:ext uri="{BB962C8B-B14F-4D97-AF65-F5344CB8AC3E}">
        <p14:creationId xmlns:p14="http://schemas.microsoft.com/office/powerpoint/2010/main" val="3245038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24DFD5-0495-45A7-9BD7-1C9429221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150" y="1427729"/>
            <a:ext cx="3982557" cy="1819814"/>
          </a:xfrm>
          <a:prstGeom prst="rect">
            <a:avLst/>
          </a:prstGeom>
        </p:spPr>
      </p:pic>
      <p:sp>
        <p:nvSpPr>
          <p:cNvPr id="90114" name="Rectangle 2">
            <a:extLst>
              <a:ext uri="{FF2B5EF4-FFF2-40B4-BE49-F238E27FC236}">
                <a16:creationId xmlns:a16="http://schemas.microsoft.com/office/drawing/2014/main" id="{3D74920F-2486-467E-A873-FC547C2C3A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79131" y="-26543"/>
            <a:ext cx="9459461" cy="839910"/>
          </a:xfrm>
        </p:spPr>
        <p:txBody>
          <a:bodyPr anchor="ctr"/>
          <a:lstStyle/>
          <a:p>
            <a:r>
              <a:rPr lang="en-US" altLang="en-US" sz="2400" dirty="0"/>
              <a:t>Women and Coronary Microvascular Dysfunction </a:t>
            </a:r>
            <a:br>
              <a:rPr lang="en-US" altLang="en-US" sz="2400" dirty="0"/>
            </a:br>
            <a:r>
              <a:rPr lang="en-US" altLang="en-US" sz="2400" dirty="0"/>
              <a:t>INOCA/MINOCA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652D4330-5183-4B6D-8657-CB65FD2E64D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-79131" y="3807174"/>
            <a:ext cx="9159387" cy="79350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500" dirty="0"/>
              <a:t>Ischemia with No Obstructive CAD (INOCA)</a:t>
            </a:r>
          </a:p>
          <a:p>
            <a:pPr>
              <a:lnSpc>
                <a:spcPct val="80000"/>
              </a:lnSpc>
            </a:pPr>
            <a:r>
              <a:rPr lang="en-US" altLang="en-US" sz="1500" dirty="0"/>
              <a:t>Myocardial Infarction with No Obstructive CAD (MINOCA)</a:t>
            </a:r>
          </a:p>
          <a:p>
            <a:pPr>
              <a:lnSpc>
                <a:spcPct val="80000"/>
              </a:lnSpc>
            </a:pPr>
            <a:endParaRPr lang="en-US" altLang="en-US" sz="1500" dirty="0"/>
          </a:p>
          <a:p>
            <a:pPr>
              <a:lnSpc>
                <a:spcPct val="80000"/>
              </a:lnSpc>
            </a:pPr>
            <a:endParaRPr lang="en-US" altLang="en-US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284454-8A07-41C1-80A3-C303ACC35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551" y="1200150"/>
            <a:ext cx="2374340" cy="23894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2B21FC-1274-410A-86A4-691DCCB62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3512" y="1453434"/>
            <a:ext cx="1902117" cy="16734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39C131D4-BC06-4897-AE8A-681D4D183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807" y="851088"/>
            <a:ext cx="6547757" cy="383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5">
            <a:extLst>
              <a:ext uri="{FF2B5EF4-FFF2-40B4-BE49-F238E27FC236}">
                <a16:creationId xmlns:a16="http://schemas.microsoft.com/office/drawing/2014/main" id="{B93AE04B-BF0A-4CA8-BA00-5B2B2C9FA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4997" y="4798023"/>
            <a:ext cx="4941094" cy="20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7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Anderson RD et al. </a:t>
            </a:r>
            <a:r>
              <a:rPr kumimoji="0" lang="en-GB" altLang="en-US" sz="13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Circulation</a:t>
            </a:r>
            <a:r>
              <a:rPr kumimoji="0" lang="en-GB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2007;115:823-826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D68C8DAA-4148-4FF1-A1EA-F4D0232EE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43" y="25296"/>
            <a:ext cx="8915400" cy="71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Prevalence of normal or non-obstructive coronary arteries:</a:t>
            </a:r>
          </a:p>
          <a:p>
            <a:pPr marL="0" marR="0" lvl="0" indent="0" algn="ctr" defTabSz="457200" rtl="0" eaLnBrk="1" fontAlgn="auto" latinLnBrk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common in women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13080" y="906237"/>
          <a:ext cx="5772150" cy="4090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48987"/>
            <a:ext cx="7845879" cy="85725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VA CART 37,674 male patients  – 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47% non-obstructive or normal coronary arteries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218C5B-E730-4EF9-BD1D-3FA94582CADF}"/>
              </a:ext>
            </a:extLst>
          </p:cNvPr>
          <p:cNvSpPr txBox="1"/>
          <p:nvPr/>
        </p:nvSpPr>
        <p:spPr>
          <a:xfrm>
            <a:off x="6639984" y="1890487"/>
            <a:ext cx="26210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Now common in men!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32BF0051-A147-46E2-846E-DBEF1AB7D3C2}"/>
              </a:ext>
            </a:extLst>
          </p:cNvPr>
          <p:cNvSpPr/>
          <p:nvPr/>
        </p:nvSpPr>
        <p:spPr bwMode="auto">
          <a:xfrm>
            <a:off x="5741297" y="906237"/>
            <a:ext cx="1374045" cy="4090306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-97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87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1103323-606E-42A0-AC66-53B3CE7B3E6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Mechanisms of Myocardial Ischemia (including INOCA)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A83CA1-EAD2-47DA-82CF-904C4E98A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7DFC8-CC87-1C45-AE2C-C06DE0F5DDB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ucida Sans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ucida Sans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6CB290-73EB-4ECF-8F7C-855B40C10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315" y="706212"/>
            <a:ext cx="6023370" cy="3731075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C804BD2E-857F-4ABC-B7AF-CC5F21074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2961" y="4695394"/>
            <a:ext cx="79055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Crea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Filippo, Paolo G.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Camici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and Cathleen Noel Bairey Merz. "Coronary microvascular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dysfunction: an update." European heart journal (2013): eht513.</a:t>
            </a:r>
          </a:p>
        </p:txBody>
      </p:sp>
    </p:spTree>
    <p:extLst>
      <p:ext uri="{BB962C8B-B14F-4D97-AF65-F5344CB8AC3E}">
        <p14:creationId xmlns:p14="http://schemas.microsoft.com/office/powerpoint/2010/main" val="903521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C448AB7F-E624-4B7F-85E5-1342DB995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solidFill>
                  <a:schemeClr val="tx1"/>
                </a:solidFill>
              </a:rPr>
              <a:t>Coronary Vascular Resistance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A636B6CA-1EF8-4EF2-8E37-935D375DE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9050" y="849654"/>
            <a:ext cx="3886200" cy="3394472"/>
          </a:xfrm>
        </p:spPr>
        <p:txBody>
          <a:bodyPr/>
          <a:lstStyle/>
          <a:p>
            <a:pPr eaLnBrk="1" hangingPunct="1"/>
            <a:r>
              <a:rPr lang="en-US" altLang="en-US" sz="2100" dirty="0"/>
              <a:t>Epicardial arteries normally contribute &lt;10% of the coronary vascular resistance </a:t>
            </a:r>
          </a:p>
          <a:p>
            <a:pPr lvl="1" eaLnBrk="1" hangingPunct="1"/>
            <a:r>
              <a:rPr lang="en-US" altLang="en-US" sz="1800" dirty="0"/>
              <a:t>hemodynamic significance when &gt;70% of the lumen is obstructed </a:t>
            </a:r>
          </a:p>
          <a:p>
            <a:pPr eaLnBrk="1" hangingPunct="1"/>
            <a:r>
              <a:rPr lang="en-US" altLang="en-US" sz="2100" dirty="0"/>
              <a:t>Coronary microvasculature is responsible for &gt;70% of the coronary resistance under physiological circumstances. 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A682BE4-E676-4BEA-8039-5ED0A1410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4707903"/>
            <a:ext cx="6057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Gould KL et al. </a:t>
            </a:r>
            <a:r>
              <a:rPr kumimoji="0" lang="en-US" altLang="en-US" sz="13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 J Cardiol</a:t>
            </a:r>
            <a:r>
              <a: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1974;33:87–94.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Camici P et al. </a:t>
            </a:r>
            <a:r>
              <a:rPr kumimoji="0" lang="en-US" altLang="en-US" sz="13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Heart, Lung, and Circ. </a:t>
            </a:r>
            <a:r>
              <a: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2009;18:19-27 </a:t>
            </a:r>
          </a:p>
        </p:txBody>
      </p:sp>
      <p:pic>
        <p:nvPicPr>
          <p:cNvPr id="23557" name="Picture 2" descr="http://www.vhlab.umn.edu/atlas/phystutorial/graphics/fig7.gif">
            <a:extLst>
              <a:ext uri="{FF2B5EF4-FFF2-40B4-BE49-F238E27FC236}">
                <a16:creationId xmlns:a16="http://schemas.microsoft.com/office/drawing/2014/main" id="{E9C45D8F-F72F-425C-9279-6425F298E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12000"/>
          <a:stretch>
            <a:fillRect/>
          </a:stretch>
        </p:blipFill>
        <p:spPr bwMode="auto">
          <a:xfrm>
            <a:off x="1059031" y="1012372"/>
            <a:ext cx="2286000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5">
            <a:extLst>
              <a:ext uri="{FF2B5EF4-FFF2-40B4-BE49-F238E27FC236}">
                <a16:creationId xmlns:a16="http://schemas.microsoft.com/office/drawing/2014/main" id="{86D950CF-11C4-4B6F-8D55-BD39D88DD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797" y="4000500"/>
            <a:ext cx="143821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www.vhlab.umn.edu/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37AC0F2A-5D2B-4C3F-8E89-8A03CD5EB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>
                <a:solidFill>
                  <a:srgbClr val="FFC000"/>
                </a:solidFill>
              </a:rPr>
              <a:t>Coronary Microvascular Dysfunction</a:t>
            </a:r>
          </a:p>
        </p:txBody>
      </p:sp>
      <p:pic>
        <p:nvPicPr>
          <p:cNvPr id="31747" name="Picture 2" descr="Coronary microvascular dysfunction can result from a variable combination of abnormal vasodilatation (owing to endothelium-dependent and endothelium-independent mechanisms) and increased vasoconstriction caused by various stimuli.">
            <a:extLst>
              <a:ext uri="{FF2B5EF4-FFF2-40B4-BE49-F238E27FC236}">
                <a16:creationId xmlns:a16="http://schemas.microsoft.com/office/drawing/2014/main" id="{EEF03AA1-0D89-4E5E-B753-3D1D560D7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33" y="859373"/>
            <a:ext cx="6695401" cy="377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3">
            <a:extLst>
              <a:ext uri="{FF2B5EF4-FFF2-40B4-BE49-F238E27FC236}">
                <a16:creationId xmlns:a16="http://schemas.microsoft.com/office/drawing/2014/main" id="{51126BCB-8D38-4D1A-9B96-CE1C5C038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397" y="4800600"/>
            <a:ext cx="51435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Crea, F, et al. Nature Reviews Cardiology.  2015;12:48–62.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BF34A5E2-4869-445A-AA8F-24769BF45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557" y="-53405"/>
            <a:ext cx="8123463" cy="857250"/>
          </a:xfrm>
        </p:spPr>
        <p:txBody>
          <a:bodyPr>
            <a:normAutofit fontScale="90000"/>
          </a:bodyPr>
          <a:lstStyle/>
          <a:p>
            <a:r>
              <a:rPr lang="en-US" alt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Mechanisms: Coronary Microvascular Dysfunction (CMD) is Prevalent in INOCA</a:t>
            </a:r>
          </a:p>
        </p:txBody>
      </p:sp>
      <p:sp>
        <p:nvSpPr>
          <p:cNvPr id="13315" name="Rectangle 7">
            <a:extLst>
              <a:ext uri="{FF2B5EF4-FFF2-40B4-BE49-F238E27FC236}">
                <a16:creationId xmlns:a16="http://schemas.microsoft.com/office/drawing/2014/main" id="{9F6D68FB-0857-4FC7-9EF0-A283132F3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3887" y="4126952"/>
            <a:ext cx="420820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Hasdai</a:t>
            </a:r>
            <a:r>
              <a:rPr kumimoji="0" lang="en-US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 et al. </a:t>
            </a:r>
            <a:r>
              <a:rPr kumimoji="0" lang="en-US" altLang="en-US" sz="13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Mayo Clin Proc.</a:t>
            </a:r>
            <a:r>
              <a:rPr kumimoji="0" lang="en-US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1998;73:1133-1140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Wei J et al. JACC Interventions.  2012;6(5):64 </a:t>
            </a:r>
          </a:p>
        </p:txBody>
      </p:sp>
      <p:pic>
        <p:nvPicPr>
          <p:cNvPr id="13316" name="Picture 2" descr="http://www.foodconsumer.org/777/uploads/heart.jpg">
            <a:extLst>
              <a:ext uri="{FF2B5EF4-FFF2-40B4-BE49-F238E27FC236}">
                <a16:creationId xmlns:a16="http://schemas.microsoft.com/office/drawing/2014/main" id="{97AB98AF-A8A5-45F7-9CBA-23F08AD76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398" y="1093729"/>
            <a:ext cx="2737417" cy="295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8AEFFA6-E021-4DB6-8631-3B13C245DE35}"/>
              </a:ext>
            </a:extLst>
          </p:cNvPr>
          <p:cNvSpPr txBox="1">
            <a:spLocks/>
          </p:cNvSpPr>
          <p:nvPr/>
        </p:nvSpPr>
        <p:spPr bwMode="auto">
          <a:xfrm>
            <a:off x="179615" y="897070"/>
            <a:ext cx="5720783" cy="351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marR="0" lvl="0" indent="-257175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Approximately 50% of patients with:</a:t>
            </a:r>
          </a:p>
          <a:p>
            <a:pPr marL="857250" marR="0" lvl="2" indent="-171450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persistent chest pain</a:t>
            </a:r>
          </a:p>
          <a:p>
            <a:pPr marL="857250" marR="0" lvl="2" indent="-171450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non-obstructive coronary artery disease</a:t>
            </a:r>
          </a:p>
          <a:p>
            <a:pPr marL="257175" marR="0" lvl="0" indent="-257175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	have physiologic evidence of coronary microvascular dysfunction measured by abnormal coronary flow reserve (CFR) or coronary blood flow (CBF)</a:t>
            </a:r>
          </a:p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prevalence is higher (70%) with evidence</a:t>
            </a:r>
          </a:p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of myocardial ischemia</a:t>
            </a:r>
          </a:p>
          <a:p>
            <a:pPr marL="257175" marR="0" lvl="0" indent="-2571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71650" y="500019"/>
            <a:ext cx="1085850" cy="32316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15151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Baseline</a:t>
            </a: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14350" y="59008"/>
            <a:ext cx="6858000" cy="490538"/>
          </a:xfrm>
        </p:spPr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Case: Functional Coronary Angiography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6800850" y="3086100"/>
            <a:ext cx="342900" cy="1143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736" y="800100"/>
            <a:ext cx="1949814" cy="26063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80" y="800101"/>
            <a:ext cx="2008221" cy="2623142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685" y="800100"/>
            <a:ext cx="2052016" cy="2626900"/>
          </a:xfrm>
        </p:spPr>
      </p:pic>
      <p:sp>
        <p:nvSpPr>
          <p:cNvPr id="12" name="TextBox 11"/>
          <p:cNvSpPr txBox="1"/>
          <p:nvPr/>
        </p:nvSpPr>
        <p:spPr>
          <a:xfrm>
            <a:off x="3943350" y="500019"/>
            <a:ext cx="16573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15151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Adenosine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5050" y="500019"/>
            <a:ext cx="21212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15151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Nitroglycerin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5900" y="3429001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5151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mid LAD bridging and plaque on IVUS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3429001"/>
            <a:ext cx="200025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5151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Abnormal CFR 1.8, adenosine-induced vasoconstriction, chest pain but no ST-T changes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51515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51515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943100" y="2057400"/>
            <a:ext cx="400050" cy="1143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629150" y="2971800"/>
            <a:ext cx="400050" cy="1143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572250" y="2800350"/>
            <a:ext cx="400050" cy="1143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3429001"/>
            <a:ext cx="194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5151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Resolution of vasoconstriction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61282" y="3960967"/>
            <a:ext cx="1568268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5151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Abnormal LVEDP = 18</a:t>
            </a:r>
          </a:p>
        </p:txBody>
      </p:sp>
    </p:spTree>
    <p:extLst>
      <p:ext uri="{BB962C8B-B14F-4D97-AF65-F5344CB8AC3E}">
        <p14:creationId xmlns:p14="http://schemas.microsoft.com/office/powerpoint/2010/main" val="3699668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rs.els-cdn.com/content/image/1-s2.0-S0735109718394634-fx1_lrg.jpg">
            <a:extLst>
              <a:ext uri="{FF2B5EF4-FFF2-40B4-BE49-F238E27FC236}">
                <a16:creationId xmlns:a16="http://schemas.microsoft.com/office/drawing/2014/main" id="{48D742D0-CE90-4195-8DBB-5CE228F58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29" y="0"/>
            <a:ext cx="7103593" cy="516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954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9E955-935B-49E2-B602-A979EDFA0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D835F2-AF52-4998-8F20-3C8817C2C32E}"/>
              </a:ext>
            </a:extLst>
          </p:cNvPr>
          <p:cNvSpPr txBox="1"/>
          <p:nvPr/>
        </p:nvSpPr>
        <p:spPr>
          <a:xfrm>
            <a:off x="304800" y="3780970"/>
            <a:ext cx="4855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Michael Gibson, MD (Co-Chair)</a:t>
            </a:r>
          </a:p>
          <a:p>
            <a:pPr lvl="2"/>
            <a:r>
              <a:rPr lang="en-US" b="1" dirty="0"/>
              <a:t>    &amp;</a:t>
            </a:r>
          </a:p>
          <a:p>
            <a:r>
              <a:rPr lang="en-US" b="1" dirty="0"/>
              <a:t>Peter H. Stone, MD (Co-Chair)</a:t>
            </a:r>
          </a:p>
        </p:txBody>
      </p:sp>
    </p:spTree>
    <p:extLst>
      <p:ext uri="{BB962C8B-B14F-4D97-AF65-F5344CB8AC3E}">
        <p14:creationId xmlns:p14="http://schemas.microsoft.com/office/powerpoint/2010/main" val="3480454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255D4ED-9C66-47A6-97FE-E573E489AA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8300" y="114300"/>
            <a:ext cx="8318500" cy="5572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INOCA Treatment Knowledge Gaps</a:t>
            </a:r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id="{EDC7BA05-B3C0-44DD-9A42-220AFEAA144D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862881" y="783771"/>
            <a:ext cx="7543800" cy="342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000" u="none" dirty="0">
                <a:latin typeface="Arial" panose="020B0604020202020204" pitchFamily="34" charset="0"/>
                <a:cs typeface="Arial" panose="020B0604020202020204" pitchFamily="34" charset="0"/>
              </a:rPr>
              <a:t>Coronary Microvascular Dysfunction is associated with elevated major cardiac event rate, persistent angina and elevated health costs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u="none" dirty="0">
                <a:latin typeface="Arial" panose="020B0604020202020204" pitchFamily="34" charset="0"/>
                <a:cs typeface="Arial" panose="020B0604020202020204" pitchFamily="34" charset="0"/>
              </a:rPr>
              <a:t>Observational and randomized intermediate outcome trials support therapeutic strategies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u="none" dirty="0">
                <a:latin typeface="Arial" panose="020B0604020202020204" pitchFamily="34" charset="0"/>
                <a:cs typeface="Arial" panose="020B0604020202020204" pitchFamily="34" charset="0"/>
              </a:rPr>
              <a:t>Existing guidelines focus on symptom management and current clinical practice is reassurance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u="none" dirty="0">
                <a:latin typeface="Arial" panose="020B0604020202020204" pitchFamily="34" charset="0"/>
                <a:cs typeface="Arial" panose="020B0604020202020204" pitchFamily="34" charset="0"/>
              </a:rPr>
              <a:t>Therapeutic clinical trials are needed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80801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8F62B582-B6D6-4DAC-9EAD-77EA04332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369" y="286377"/>
            <a:ext cx="9144000" cy="586978"/>
          </a:xfrm>
        </p:spPr>
        <p:txBody>
          <a:bodyPr>
            <a:noAutofit/>
          </a:bodyPr>
          <a:lstStyle/>
          <a:p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Observational Outcomes: Low use of optimal medical </a:t>
            </a:r>
            <a:b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therapy and elevated 1-year MI rate following INOCA angiogram</a:t>
            </a:r>
          </a:p>
        </p:txBody>
      </p:sp>
      <p:pic>
        <p:nvPicPr>
          <p:cNvPr id="7" name="Content Placeholder 3" descr="Screen Shot 2014-06-03 at 7.05.57 PM.png">
            <a:extLst>
              <a:ext uri="{FF2B5EF4-FFF2-40B4-BE49-F238E27FC236}">
                <a16:creationId xmlns:a16="http://schemas.microsoft.com/office/drawing/2014/main" id="{ED8AFDB3-E2CA-49DE-B8C7-E9CAC96A66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04" b="5902"/>
          <a:stretch/>
        </p:blipFill>
        <p:spPr>
          <a:xfrm>
            <a:off x="226369" y="1137894"/>
            <a:ext cx="7044348" cy="469926"/>
          </a:xfrm>
        </p:spPr>
      </p:pic>
      <p:pic>
        <p:nvPicPr>
          <p:cNvPr id="8" name="Picture 7" descr="Screen Shot 2014-06-03 at 7.07.28 PM.png">
            <a:extLst>
              <a:ext uri="{FF2B5EF4-FFF2-40B4-BE49-F238E27FC236}">
                <a16:creationId xmlns:a16="http://schemas.microsoft.com/office/drawing/2014/main" id="{F5EE428D-AEB1-4FD4-8B50-1B7D9A7F8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05" y="1652536"/>
            <a:ext cx="7042367" cy="10972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451AB6-FEA0-46CA-AA92-73B3D734DB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1" t="31372" r="10561" b="18208"/>
          <a:stretch/>
        </p:blipFill>
        <p:spPr>
          <a:xfrm>
            <a:off x="227605" y="2727918"/>
            <a:ext cx="7042367" cy="22636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C7480F-1373-4880-B199-8BBCC50EAF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370" y="4379140"/>
            <a:ext cx="1983430" cy="6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93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9C06B-FC31-4B5C-ACF5-D353EB2A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0" y="122732"/>
            <a:ext cx="8988440" cy="781923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WISE CMD Randomized Pharmacologic PROBE Trials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2041D9D8-AEAB-4005-86F8-988A1A6ECC4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15339" y="751345"/>
          <a:ext cx="7608993" cy="3791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6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6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6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540"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Trial  (n)</a:t>
                      </a:r>
                      <a:endParaRPr lang="en-US" sz="1800" dirty="0"/>
                    </a:p>
                  </a:txBody>
                  <a:tcPr marL="70510" marR="70510" marT="35255" marB="3525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Intervention</a:t>
                      </a:r>
                    </a:p>
                  </a:txBody>
                  <a:tcPr marL="70510" marR="70510" marT="35255" marB="3525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Results </a:t>
                      </a:r>
                    </a:p>
                  </a:txBody>
                  <a:tcPr marL="70510" marR="70510" marT="35255" marB="3525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059">
                <a:tc>
                  <a:txBody>
                    <a:bodyPr/>
                    <a:lstStyle/>
                    <a:p>
                      <a:r>
                        <a:rPr lang="en-US" sz="1600" b="1" dirty="0"/>
                        <a:t>QWISE</a:t>
                      </a:r>
                      <a:r>
                        <a:rPr lang="en-US" sz="1600" b="1" baseline="30000" dirty="0"/>
                        <a:t>1</a:t>
                      </a:r>
                      <a:r>
                        <a:rPr lang="en-US" sz="1600" b="1" dirty="0"/>
                        <a:t> (n=78)</a:t>
                      </a:r>
                    </a:p>
                  </a:txBody>
                  <a:tcPr marL="70510" marR="70510" marT="35255" marB="35255"/>
                </a:tc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quinipril</a:t>
                      </a:r>
                      <a:endParaRPr lang="en-US" sz="1600" b="1" dirty="0"/>
                    </a:p>
                  </a:txBody>
                  <a:tcPr marL="70510" marR="70510" marT="35255" marB="35255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ym typeface="Wingdings"/>
                        </a:rPr>
                        <a:t> CFR;  angina</a:t>
                      </a:r>
                      <a:endParaRPr lang="en-US" sz="1600" dirty="0"/>
                    </a:p>
                  </a:txBody>
                  <a:tcPr marL="70510" marR="70510" marT="35255" marB="352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327"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FemHRT</a:t>
                      </a:r>
                      <a:r>
                        <a:rPr lang="en-US" sz="1600" b="1" dirty="0"/>
                        <a:t>-WISE </a:t>
                      </a:r>
                      <a:r>
                        <a:rPr lang="en-US" sz="1600" b="1" baseline="30000" dirty="0"/>
                        <a:t>2</a:t>
                      </a:r>
                      <a:r>
                        <a:rPr lang="en-US" sz="1600" b="1" dirty="0"/>
                        <a:t>(n=35)</a:t>
                      </a:r>
                    </a:p>
                  </a:txBody>
                  <a:tcPr marL="70510" marR="70510" marT="35255" marB="35255"/>
                </a:tc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ethinyl</a:t>
                      </a:r>
                      <a:r>
                        <a:rPr lang="en-US" sz="1600" b="1" dirty="0"/>
                        <a:t> estradiol and </a:t>
                      </a:r>
                      <a:r>
                        <a:rPr lang="en-US" sz="1600" b="1" dirty="0" err="1"/>
                        <a:t>norethindrone</a:t>
                      </a:r>
                      <a:r>
                        <a:rPr lang="en-US" sz="1600" b="1" dirty="0"/>
                        <a:t> acetate</a:t>
                      </a:r>
                    </a:p>
                  </a:txBody>
                  <a:tcPr marL="70510" marR="70510" marT="35255" marB="35255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ym typeface="Wingdings"/>
                        </a:rPr>
                        <a:t> MRS;</a:t>
                      </a:r>
                      <a:r>
                        <a:rPr lang="en-US" sz="1600" baseline="0" dirty="0">
                          <a:sym typeface="Wingdings"/>
                        </a:rPr>
                        <a:t>  angina</a:t>
                      </a:r>
                    </a:p>
                    <a:p>
                      <a:endParaRPr lang="en-US" sz="1600" dirty="0"/>
                    </a:p>
                  </a:txBody>
                  <a:tcPr marL="70510" marR="70510" marT="35255" marB="352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059">
                <a:tc>
                  <a:txBody>
                    <a:bodyPr/>
                    <a:lstStyle/>
                    <a:p>
                      <a:r>
                        <a:rPr lang="en-US" sz="1600" b="1" dirty="0"/>
                        <a:t>EWISE</a:t>
                      </a:r>
                      <a:r>
                        <a:rPr lang="en-US" sz="1600" b="1" baseline="30000" dirty="0"/>
                        <a:t>3</a:t>
                      </a:r>
                      <a:r>
                        <a:rPr lang="en-US" sz="1600" b="1" dirty="0"/>
                        <a:t> (n=41)</a:t>
                      </a:r>
                    </a:p>
                  </a:txBody>
                  <a:tcPr marL="70510" marR="70510" marT="35255" marB="35255"/>
                </a:tc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eplenerone</a:t>
                      </a:r>
                      <a:endParaRPr lang="en-US" sz="1600" b="1" dirty="0"/>
                    </a:p>
                  </a:txBody>
                  <a:tcPr marL="70510" marR="70510" marT="35255" marB="35255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ym typeface="Wingdings"/>
                        </a:rPr>
                        <a:t>CFR; angina</a:t>
                      </a:r>
                      <a:endParaRPr lang="en-US" sz="1600" dirty="0"/>
                    </a:p>
                  </a:txBody>
                  <a:tcPr marL="70510" marR="70510" marT="35255" marB="352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059">
                <a:tc>
                  <a:txBody>
                    <a:bodyPr/>
                    <a:lstStyle/>
                    <a:p>
                      <a:r>
                        <a:rPr lang="en-US" sz="1600" b="1" dirty="0"/>
                        <a:t>SWISE</a:t>
                      </a:r>
                      <a:r>
                        <a:rPr lang="en-US" sz="1600" b="1" baseline="30000" dirty="0"/>
                        <a:t>4</a:t>
                      </a:r>
                      <a:r>
                        <a:rPr lang="en-US" sz="1600" b="1" dirty="0"/>
                        <a:t> (n=23)</a:t>
                      </a:r>
                    </a:p>
                  </a:txBody>
                  <a:tcPr marL="70510" marR="70510" marT="35255" marB="35255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sildenafil</a:t>
                      </a:r>
                    </a:p>
                  </a:txBody>
                  <a:tcPr marL="70510" marR="70510" marT="35255" marB="3525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ym typeface="Wingdings"/>
                        </a:rPr>
                        <a:t>CFR; angina</a:t>
                      </a:r>
                      <a:endParaRPr lang="en-US" sz="1600" dirty="0"/>
                    </a:p>
                  </a:txBody>
                  <a:tcPr marL="70510" marR="70510" marT="35255" marB="352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974">
                <a:tc>
                  <a:txBody>
                    <a:bodyPr/>
                    <a:lstStyle/>
                    <a:p>
                      <a:r>
                        <a:rPr lang="en-US" sz="1600" b="1" dirty="0"/>
                        <a:t>RWISE Pilot</a:t>
                      </a:r>
                      <a:r>
                        <a:rPr lang="en-US" sz="1600" b="1" baseline="30000" dirty="0"/>
                        <a:t>5</a:t>
                      </a:r>
                      <a:r>
                        <a:rPr lang="en-US" sz="1600" b="1" dirty="0"/>
                        <a:t> (n=20)</a:t>
                      </a:r>
                    </a:p>
                  </a:txBody>
                  <a:tcPr marL="70510" marR="70510" marT="35255" marB="35255"/>
                </a:tc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ranolazine</a:t>
                      </a:r>
                      <a:endParaRPr lang="en-US" sz="1600" b="1" dirty="0"/>
                    </a:p>
                  </a:txBody>
                  <a:tcPr marL="70510" marR="70510" marT="35255" marB="35255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ym typeface="Wingdings"/>
                        </a:rPr>
                        <a:t>MPRI; angina</a:t>
                      </a:r>
                      <a:endParaRPr lang="en-US" sz="1600" dirty="0"/>
                    </a:p>
                  </a:txBody>
                  <a:tcPr marL="70510" marR="70510" marT="35255" marB="3525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974">
                <a:tc>
                  <a:txBody>
                    <a:bodyPr/>
                    <a:lstStyle/>
                    <a:p>
                      <a:r>
                        <a:rPr lang="en-US" sz="1600" b="1" dirty="0"/>
                        <a:t>RWISE</a:t>
                      </a:r>
                      <a:r>
                        <a:rPr lang="en-US" sz="1600" b="1" baseline="30000" dirty="0"/>
                        <a:t>6</a:t>
                      </a:r>
                      <a:r>
                        <a:rPr lang="en-US" sz="1600" b="1" baseline="0" dirty="0"/>
                        <a:t> (n=128)</a:t>
                      </a:r>
                      <a:endParaRPr lang="en-US" sz="1600" b="1" dirty="0"/>
                    </a:p>
                  </a:txBody>
                  <a:tcPr marL="70510" marR="70510" marT="35255" marB="35255"/>
                </a:tc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ranolazine</a:t>
                      </a:r>
                      <a:endParaRPr lang="en-US" sz="1600" b="1" dirty="0"/>
                    </a:p>
                  </a:txBody>
                  <a:tcPr marL="70510" marR="70510" marT="35255" marB="3525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ym typeface="Wingdings"/>
                        </a:rPr>
                        <a:t>MPRI; angina</a:t>
                      </a:r>
                      <a:endParaRPr lang="en-US" sz="1600" dirty="0"/>
                    </a:p>
                  </a:txBody>
                  <a:tcPr marL="70510" marR="70510" marT="35255" marB="3525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A7D7E70-461A-406E-8D36-8FA9549E7784}"/>
              </a:ext>
            </a:extLst>
          </p:cNvPr>
          <p:cNvSpPr txBox="1"/>
          <p:nvPr/>
        </p:nvSpPr>
        <p:spPr>
          <a:xfrm>
            <a:off x="1046479" y="4543336"/>
            <a:ext cx="7051041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CFR = coronary flow reserve, MRS = magnetic resonance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spectrosopy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; myocardial perfusion reserve index; WISE = Women’s Ischemia  Syndrome Evaluation. 1. Pauley AHJ 2011; 2.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Bairey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Merz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 AHJ 2010; 3.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Bavry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 AHJ 2014;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Denardo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Clin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 Card 2011; 5. Mehta JACC Imaging; 6. Bairey Merz EHJ 2015</a:t>
            </a:r>
          </a:p>
        </p:txBody>
      </p:sp>
    </p:spTree>
    <p:extLst>
      <p:ext uri="{BB962C8B-B14F-4D97-AF65-F5344CB8AC3E}">
        <p14:creationId xmlns:p14="http://schemas.microsoft.com/office/powerpoint/2010/main" val="4171645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0A288-FA92-4A59-8CFD-3066E032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13" y="117389"/>
            <a:ext cx="8504637" cy="557213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in Stable Angina: ORBITA Trial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5C98158-EEFB-40E2-AC7F-CE6967501B92}"/>
              </a:ext>
            </a:extLst>
          </p:cNvPr>
          <p:cNvGraphicFramePr>
            <a:graphicFrameLocks noGrp="1"/>
          </p:cNvGraphicFramePr>
          <p:nvPr/>
        </p:nvGraphicFramePr>
        <p:xfrm>
          <a:off x="532352" y="929402"/>
          <a:ext cx="8079297" cy="308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4773">
                  <a:extLst>
                    <a:ext uri="{9D8B030D-6E8A-4147-A177-3AD203B41FA5}">
                      <a16:colId xmlns:a16="http://schemas.microsoft.com/office/drawing/2014/main" val="3513553364"/>
                    </a:ext>
                  </a:extLst>
                </a:gridCol>
                <a:gridCol w="1484852">
                  <a:extLst>
                    <a:ext uri="{9D8B030D-6E8A-4147-A177-3AD203B41FA5}">
                      <a16:colId xmlns:a16="http://schemas.microsoft.com/office/drawing/2014/main" val="1136312855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260057186"/>
                    </a:ext>
                  </a:extLst>
                </a:gridCol>
                <a:gridCol w="1342238">
                  <a:extLst>
                    <a:ext uri="{9D8B030D-6E8A-4147-A177-3AD203B41FA5}">
                      <a16:colId xmlns:a16="http://schemas.microsoft.com/office/drawing/2014/main" val="232742342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from Baseline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Value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6560244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Exercise time (sec)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28.4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11.8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9010331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Peak oxygen uptake (ml/min)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0.741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7651366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SAQ Physical Limitation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0.420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1822378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SAQ Angina Frequency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898648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SAQ Angina Stability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-5.1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8616086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of Life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0801285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Duke Treadmill Score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3775751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 Freedom from Angina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49.5%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31.5%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96791592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8F73BF34-7CB9-40DA-B8F4-DD22505AB5DB}"/>
              </a:ext>
            </a:extLst>
          </p:cNvPr>
          <p:cNvSpPr/>
          <p:nvPr/>
        </p:nvSpPr>
        <p:spPr>
          <a:xfrm>
            <a:off x="567655" y="4122580"/>
            <a:ext cx="744413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Compared with placebo, PCI improved stress echo by 1.07 segment units (p&lt;0.00001),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larger improvements in stress echo with lower levels of FFR and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iFR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US" sz="135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interaction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&lt;0.00001)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7C486128-C9FD-4745-A8F4-E6CF7B8A8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984" y="4862128"/>
            <a:ext cx="3650237" cy="20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7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Al-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Lamee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 et al.  Lancet 2018; 391: 31–40</a:t>
            </a:r>
            <a:endParaRPr kumimoji="0" lang="en-GB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FB88A2-E5EC-4AA2-B709-C0D61E2A581C}"/>
              </a:ext>
            </a:extLst>
          </p:cNvPr>
          <p:cNvSpPr/>
          <p:nvPr/>
        </p:nvSpPr>
        <p:spPr bwMode="auto">
          <a:xfrm>
            <a:off x="532352" y="4130275"/>
            <a:ext cx="6858000" cy="50013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9FA3D2-F497-40A6-BE5B-C58C58BCE903}"/>
              </a:ext>
            </a:extLst>
          </p:cNvPr>
          <p:cNvSpPr/>
          <p:nvPr/>
        </p:nvSpPr>
        <p:spPr bwMode="auto">
          <a:xfrm>
            <a:off x="567655" y="1955800"/>
            <a:ext cx="8042945" cy="138006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536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2AE5526-9DCC-4171-8048-11395D8FB8C1}"/>
              </a:ext>
            </a:extLst>
          </p:cNvPr>
          <p:cNvSpPr txBox="1"/>
          <p:nvPr/>
        </p:nvSpPr>
        <p:spPr>
          <a:xfrm>
            <a:off x="460233" y="3379"/>
            <a:ext cx="8223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Randomized CRT Protocol Improves Angina Outcomes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91B1D9-E1EE-4D18-91DF-849BF3B13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0436" y="465043"/>
            <a:ext cx="5282293" cy="4728849"/>
          </a:xfrm>
          <a:prstGeom prst="rect">
            <a:avLst/>
          </a:prstGeom>
        </p:spPr>
      </p:pic>
      <p:pic>
        <p:nvPicPr>
          <p:cNvPr id="6" name="Picture 2" descr="http://www.onlinejacc.org/content/accj/72/23_Part_A/2841/F1.large.jpg?width=800&amp;height=600&amp;carousel=1">
            <a:extLst>
              <a:ext uri="{FF2B5EF4-FFF2-40B4-BE49-F238E27FC236}">
                <a16:creationId xmlns:a16="http://schemas.microsoft.com/office/drawing/2014/main" id="{1E197BEE-C7AC-432F-98CB-4775539AA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201" y="465044"/>
            <a:ext cx="4410799" cy="479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146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C4D826FA-CB6A-4D23-9DC7-C3BA5511C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0" y="122732"/>
            <a:ext cx="8988440" cy="781923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WARRIOR: Women’s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IschemiA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Reduces Events In Non-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ObstRuctive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CAD Trial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FC4070-6EC4-46C1-90D3-B589E2C78680}"/>
              </a:ext>
            </a:extLst>
          </p:cNvPr>
          <p:cNvSpPr/>
          <p:nvPr/>
        </p:nvSpPr>
        <p:spPr>
          <a:xfrm>
            <a:off x="647700" y="904655"/>
            <a:ext cx="816864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Carl Pepine MD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Noel Bairey Merz MD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Eileen Handberg PhD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Rhonda Cooper-DeHoff PharmD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Janet Wei MD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Spertus MD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Bernard Chaitman MD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William Weintraub MD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4,422 subjects with angina, no obstructive CAD randomized to IMT (intensive statin and ACE/ARB) vs GMT (guideline directed risk factor management) for reduction of MACE (all-cause death, non-fatal-MI, -stroke, or hospitalization for angina or HF)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F4BEF-9D8A-4202-AD2F-14CABA63B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0" y="4346572"/>
            <a:ext cx="1958407" cy="79692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302A798-4831-4506-B08C-AF7D5EE13D87}"/>
              </a:ext>
            </a:extLst>
          </p:cNvPr>
          <p:cNvGrpSpPr/>
          <p:nvPr/>
        </p:nvGrpSpPr>
        <p:grpSpPr>
          <a:xfrm>
            <a:off x="2196207" y="4421870"/>
            <a:ext cx="2192913" cy="662115"/>
            <a:chOff x="2036187" y="4421870"/>
            <a:chExt cx="2192913" cy="66211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303C512-5732-413B-A592-313A95B6F0D6}"/>
                </a:ext>
              </a:extLst>
            </p:cNvPr>
            <p:cNvSpPr/>
            <p:nvPr/>
          </p:nvSpPr>
          <p:spPr>
            <a:xfrm>
              <a:off x="2036187" y="4421870"/>
              <a:ext cx="219291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r" defTabSz="8128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F5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rPr>
                <a:t>Women’s Ischemia</a:t>
              </a:r>
            </a:p>
            <a:p>
              <a:pPr marL="0" marR="0" lvl="0" indent="0" algn="r" defTabSz="8128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F5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rPr>
                <a:t>Syndrome Evaluation</a:t>
              </a:r>
            </a:p>
            <a:p>
              <a:pPr marL="0" marR="0" lvl="0" indent="0" algn="r" defTabSz="8128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rPr>
                <a:t>WISE</a:t>
              </a:r>
            </a:p>
          </p:txBody>
        </p:sp>
        <p:pic>
          <p:nvPicPr>
            <p:cNvPr id="28" name="Picture 4">
              <a:extLst>
                <a:ext uri="{FF2B5EF4-FFF2-40B4-BE49-F238E27FC236}">
                  <a16:creationId xmlns:a16="http://schemas.microsoft.com/office/drawing/2014/main" id="{0C1DB0BA-531D-40E8-B4BD-0950BBB1A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187" y="4434702"/>
              <a:ext cx="630813" cy="649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B4C700C-C353-4D5A-81C0-CCFE40324A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3860" y="4441242"/>
            <a:ext cx="2247454" cy="636202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62F168-81A4-4A61-B8EE-6C2BE7E37D7E}"/>
              </a:ext>
            </a:extLst>
          </p:cNvPr>
          <p:cNvSpPr/>
          <p:nvPr/>
        </p:nvSpPr>
        <p:spPr>
          <a:xfrm>
            <a:off x="4160349" y="4722113"/>
            <a:ext cx="4727619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en-US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da-D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Fox K et al. Eur Heart J 2006;27:1341-1381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DA7CE7-D1BB-4C95-B445-06DB7777F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52055"/>
            <a:ext cx="8750808" cy="781923"/>
          </a:xfrm>
        </p:spPr>
        <p:txBody>
          <a:bodyPr>
            <a:noAutofit/>
          </a:bodyPr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Coronary Microvascular Dysfunction: Prevalence and Unmet Needs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3AC2AF-5AE2-4765-8433-E286B36028A0}"/>
              </a:ext>
            </a:extLst>
          </p:cNvPr>
          <p:cNvSpPr/>
          <p:nvPr/>
        </p:nvSpPr>
        <p:spPr>
          <a:xfrm>
            <a:off x="254000" y="904655"/>
            <a:ext cx="82689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CMD is prevalent in &gt;50% INOCA patients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ESC guidelines endorse treatment consistent with stable angina (SIHD) guidelines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Diagnostic testing and use of anti-anginal therapy improved angina and quality of life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Additional, novel anti-ischemic/anti-anginal therapies are needed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Large outcome trials are needed</a:t>
            </a:r>
          </a:p>
        </p:txBody>
      </p:sp>
    </p:spTree>
    <p:extLst>
      <p:ext uri="{BB962C8B-B14F-4D97-AF65-F5344CB8AC3E}">
        <p14:creationId xmlns:p14="http://schemas.microsoft.com/office/powerpoint/2010/main" val="3232607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0018C-9C9F-4E23-B232-C37769558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Faculty</a:t>
            </a: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6834B6FF-8072-4585-95EC-504449F407BA}"/>
              </a:ext>
            </a:extLst>
          </p:cNvPr>
          <p:cNvSpPr txBox="1">
            <a:spLocks/>
          </p:cNvSpPr>
          <p:nvPr/>
        </p:nvSpPr>
        <p:spPr>
          <a:xfrm>
            <a:off x="448235" y="1041903"/>
            <a:ext cx="8454465" cy="423706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b="1" dirty="0"/>
              <a:t>Michael Gibson, MD </a:t>
            </a:r>
            <a:r>
              <a:rPr lang="en-US" sz="2200" b="1" i="1" dirty="0"/>
              <a:t>(Co-Chair)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Interventional Cardiologist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Professor of Medicine, Harvard Medical School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CEO and President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err="1"/>
              <a:t>Baim</a:t>
            </a:r>
            <a:r>
              <a:rPr lang="en-US" sz="2000" dirty="0"/>
              <a:t> Institute and PERFUSE Study Group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Founder, Editor-in-Chief, Wikidoc.org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Boston, MA</a:t>
            </a:r>
            <a:endParaRPr lang="en-US" sz="2000" b="1" dirty="0"/>
          </a:p>
          <a:p>
            <a:pPr marL="11112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200" b="1" dirty="0"/>
          </a:p>
          <a:p>
            <a:pPr marL="11112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b="1" dirty="0"/>
              <a:t>Peter H. Stone, MD </a:t>
            </a:r>
            <a:r>
              <a:rPr lang="en-US" sz="2200" b="1" i="1" dirty="0"/>
              <a:t>(Co-Chair)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Professor of Medicine, Brigham and Women’s Hospital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Heart &amp; Vascular Center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Professor of Medicine, Harvard Medical School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Boston, MA</a:t>
            </a:r>
          </a:p>
        </p:txBody>
      </p:sp>
    </p:spTree>
    <p:extLst>
      <p:ext uri="{BB962C8B-B14F-4D97-AF65-F5344CB8AC3E}">
        <p14:creationId xmlns:p14="http://schemas.microsoft.com/office/powerpoint/2010/main" val="4290433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5E1E5-AB9E-48E0-8F0C-852D86B47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Faculty</a:t>
            </a: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09D6D92B-3FF8-424A-B4CD-65BFA39AD797}"/>
              </a:ext>
            </a:extLst>
          </p:cNvPr>
          <p:cNvSpPr txBox="1">
            <a:spLocks/>
          </p:cNvSpPr>
          <p:nvPr/>
        </p:nvSpPr>
        <p:spPr>
          <a:xfrm>
            <a:off x="397435" y="1158017"/>
            <a:ext cx="8454465" cy="423706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b="1" dirty="0"/>
              <a:t>Amir Lerman, MD</a:t>
            </a:r>
            <a:endParaRPr lang="en-US" sz="2200" b="1" i="1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Barbara Woodward Lips Professor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Associate Chair, Cardiovascular Medicine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Director, Cardiovascular Research Center, Mayo Clinic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Rochester, MN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200" b="1" dirty="0"/>
          </a:p>
          <a:p>
            <a:pPr marL="11112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b="1" dirty="0"/>
              <a:t>C. Noel Bairey Merz, MD</a:t>
            </a:r>
            <a:endParaRPr lang="en-US" sz="2200" b="1" i="1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Director, Barbara Streisand Women’s Heart Center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Professor of Medicine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Cedars-Sinai Heart Institute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Los Angeles, CA</a:t>
            </a:r>
          </a:p>
        </p:txBody>
      </p:sp>
    </p:spTree>
    <p:extLst>
      <p:ext uri="{BB962C8B-B14F-4D97-AF65-F5344CB8AC3E}">
        <p14:creationId xmlns:p14="http://schemas.microsoft.com/office/powerpoint/2010/main" val="790764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16E45-112F-487C-86BF-FE2634CC7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Faculty</a:t>
            </a: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115D0E53-2D92-4AE4-984B-157FDA1BF026}"/>
              </a:ext>
            </a:extLst>
          </p:cNvPr>
          <p:cNvSpPr txBox="1">
            <a:spLocks/>
          </p:cNvSpPr>
          <p:nvPr/>
        </p:nvSpPr>
        <p:spPr>
          <a:xfrm>
            <a:off x="448235" y="1223331"/>
            <a:ext cx="8454465" cy="423706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b="1" dirty="0"/>
              <a:t>Thomas J. Povsic, MD, PhD</a:t>
            </a:r>
            <a:endParaRPr lang="en-US" sz="2200" b="1" i="1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Interventional Cardiologist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Duke University Medical Center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Durham, NC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200" b="1" dirty="0"/>
          </a:p>
          <a:p>
            <a:pPr marL="11112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b="1" dirty="0"/>
              <a:t>Andreas Zeiher, MD</a:t>
            </a:r>
            <a:endParaRPr lang="en-US" sz="2200" b="1" i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Chairman of Medicine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J. W. Goethe University of Frankfurt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Frankfurt, Germany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President, German Cardiac Society</a:t>
            </a:r>
          </a:p>
        </p:txBody>
      </p:sp>
    </p:spTree>
    <p:extLst>
      <p:ext uri="{BB962C8B-B14F-4D97-AF65-F5344CB8AC3E}">
        <p14:creationId xmlns:p14="http://schemas.microsoft.com/office/powerpoint/2010/main" val="1952485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11EE3-419B-4A55-B6B2-C9B3D593A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9AC9B-AA8A-49AA-85B8-DEC0802FBA12}"/>
              </a:ext>
            </a:extLst>
          </p:cNvPr>
          <p:cNvSpPr txBox="1">
            <a:spLocks/>
          </p:cNvSpPr>
          <p:nvPr/>
        </p:nvSpPr>
        <p:spPr>
          <a:xfrm>
            <a:off x="457200" y="1089711"/>
            <a:ext cx="8229599" cy="405378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/>
              <a:t>In your folder: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/>
              <a:t>Agenda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/>
              <a:t>Faculty bios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/>
              <a:t>Learning objectives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/>
              <a:t>CME information</a:t>
            </a:r>
          </a:p>
          <a:p>
            <a:r>
              <a:rPr lang="en-US" sz="2200"/>
              <a:t>Submit questions to faculty by using question cards located on at the center of your table</a:t>
            </a:r>
          </a:p>
          <a:p>
            <a:r>
              <a:rPr lang="en-US" sz="2200"/>
              <a:t>No unauthorized recording devices permitted (audio, video, cell phone, camera)</a:t>
            </a:r>
          </a:p>
          <a:p>
            <a:r>
              <a:rPr lang="en-US" sz="2200"/>
              <a:t>Place cell phones on vibrate or silence mode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14613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41C9B-07D9-42E2-805E-72759A2A9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materials for this CME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48310-7B22-4E88-B3E9-FB468956A771}"/>
              </a:ext>
            </a:extLst>
          </p:cNvPr>
          <p:cNvSpPr txBox="1">
            <a:spLocks/>
          </p:cNvSpPr>
          <p:nvPr/>
        </p:nvSpPr>
        <p:spPr>
          <a:xfrm>
            <a:off x="457200" y="1186543"/>
            <a:ext cx="8229599" cy="35655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indent="0">
              <a:buFont typeface="Arial" panose="020B0604020202020204" pitchFamily="34" charset="0"/>
              <a:buNone/>
            </a:pPr>
            <a:r>
              <a:rPr lang="en-US" b="1" dirty="0"/>
              <a:t>Access slides online</a:t>
            </a:r>
          </a:p>
          <a:p>
            <a:r>
              <a:rPr lang="en-US" sz="2200" dirty="0"/>
              <a:t>Faculty slides are available here: medtelligence.net/nov16</a:t>
            </a:r>
          </a:p>
          <a:p>
            <a:r>
              <a:rPr lang="en-US" sz="2200" dirty="0"/>
              <a:t>Scroll to the “Related” section and click on “Syllabus”</a:t>
            </a:r>
          </a:p>
          <a:p>
            <a:endParaRPr lang="en-US" dirty="0"/>
          </a:p>
          <a:p>
            <a:pPr marL="11112" indent="0">
              <a:buFont typeface="Arial" panose="020B0604020202020204" pitchFamily="34" charset="0"/>
              <a:buNone/>
            </a:pPr>
            <a:r>
              <a:rPr lang="en-US" b="1" dirty="0"/>
              <a:t>Online CME credit</a:t>
            </a:r>
          </a:p>
          <a:p>
            <a:r>
              <a:rPr lang="en-US" sz="2200" dirty="0"/>
              <a:t>All attendees will receive an email with a link to the evaluation form</a:t>
            </a:r>
          </a:p>
          <a:p>
            <a:r>
              <a:rPr lang="en-US" sz="2200" dirty="0"/>
              <a:t>Once you complete the online evaluation form, you will receive a link to download your CME certificate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sz="1900" dirty="0"/>
              <a:t>Or, access your certificate within your </a:t>
            </a:r>
            <a:r>
              <a:rPr lang="en-US" sz="1900" dirty="0" err="1"/>
              <a:t>Medtelligence</a:t>
            </a:r>
            <a:r>
              <a:rPr lang="en-US" sz="1900" dirty="0"/>
              <a:t>/</a:t>
            </a:r>
            <a:r>
              <a:rPr lang="en-US" sz="1900" dirty="0" err="1"/>
              <a:t>ReachMD</a:t>
            </a:r>
            <a:r>
              <a:rPr lang="en-US" sz="1900" dirty="0"/>
              <a:t> profile</a:t>
            </a:r>
          </a:p>
        </p:txBody>
      </p:sp>
    </p:spTree>
    <p:extLst>
      <p:ext uri="{BB962C8B-B14F-4D97-AF65-F5344CB8AC3E}">
        <p14:creationId xmlns:p14="http://schemas.microsoft.com/office/powerpoint/2010/main" val="3693279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AEECA-931A-8647-B427-A09E5739B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Stable Angina: State of the 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ABAFAE-4255-4AE7-A933-93836A0B5C18}"/>
              </a:ext>
            </a:extLst>
          </p:cNvPr>
          <p:cNvSpPr txBox="1"/>
          <p:nvPr/>
        </p:nvSpPr>
        <p:spPr>
          <a:xfrm>
            <a:off x="283028" y="3520539"/>
            <a:ext cx="518885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Peter H. Stone, MD</a:t>
            </a:r>
          </a:p>
          <a:p>
            <a:r>
              <a:rPr lang="en-US" sz="1700" dirty="0"/>
              <a:t>Professor of Medicine, Brigham and Women’s Hospital</a:t>
            </a:r>
          </a:p>
          <a:p>
            <a:r>
              <a:rPr lang="en-US" sz="1700" dirty="0"/>
              <a:t>Heart &amp; Vascular Center</a:t>
            </a:r>
          </a:p>
          <a:p>
            <a:r>
              <a:rPr lang="en-US" sz="1700" dirty="0"/>
              <a:t>Professor of Medicine, Harvard Medical School</a:t>
            </a:r>
          </a:p>
          <a:p>
            <a:r>
              <a:rPr lang="en-US" sz="1700" dirty="0"/>
              <a:t>Boston, 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77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AEECA-931A-8647-B427-A09E5739B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Microvascular Disease: Prevalence and Unmet Needs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ABAFAE-4255-4AE7-A933-93836A0B5C18}"/>
              </a:ext>
            </a:extLst>
          </p:cNvPr>
          <p:cNvSpPr txBox="1"/>
          <p:nvPr/>
        </p:nvSpPr>
        <p:spPr>
          <a:xfrm>
            <a:off x="283028" y="3520539"/>
            <a:ext cx="5188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C. Noel Bairey Merz, MD</a:t>
            </a:r>
          </a:p>
          <a:p>
            <a:r>
              <a:rPr lang="en-US" sz="1700" dirty="0"/>
              <a:t>Director, Barbara Streisand Women’s Heart Center</a:t>
            </a:r>
          </a:p>
          <a:p>
            <a:r>
              <a:rPr lang="en-US" sz="1700" dirty="0"/>
              <a:t>Cedars-Sinai</a:t>
            </a:r>
          </a:p>
          <a:p>
            <a:r>
              <a:rPr lang="en-US" sz="1700" dirty="0"/>
              <a:t>Los Angeles, CA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17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979a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879A5"/>
      </a:accent1>
      <a:accent2>
        <a:srgbClr val="440F27"/>
      </a:accent2>
      <a:accent3>
        <a:srgbClr val="F26723"/>
      </a:accent3>
      <a:accent4>
        <a:srgbClr val="7C7C7C"/>
      </a:accent4>
      <a:accent5>
        <a:srgbClr val="0FC3DB"/>
      </a:accent5>
      <a:accent6>
        <a:srgbClr val="7C9CE8"/>
      </a:accent6>
      <a:hlink>
        <a:srgbClr val="7C9CE8"/>
      </a:hlink>
      <a:folHlink>
        <a:srgbClr val="7C9CE8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S Title">
  <a:themeElements>
    <a:clrScheme name="Cedars-Sinai_PPT">
      <a:dk1>
        <a:sysClr val="windowText" lastClr="000000"/>
      </a:dk1>
      <a:lt1>
        <a:sysClr val="window" lastClr="FFFFFF"/>
      </a:lt1>
      <a:dk2>
        <a:srgbClr val="595959"/>
      </a:dk2>
      <a:lt2>
        <a:srgbClr val="CCCCCC"/>
      </a:lt2>
      <a:accent1>
        <a:srgbClr val="A90533"/>
      </a:accent1>
      <a:accent2>
        <a:srgbClr val="5F4357"/>
      </a:accent2>
      <a:accent3>
        <a:srgbClr val="CCCCCC"/>
      </a:accent3>
      <a:accent4>
        <a:srgbClr val="CCCCCC"/>
      </a:accent4>
      <a:accent5>
        <a:srgbClr val="CCCCCC"/>
      </a:accent5>
      <a:accent6>
        <a:srgbClr val="CCCCCC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S Content">
  <a:themeElements>
    <a:clrScheme name="Cedars-Sinai_PPT">
      <a:dk1>
        <a:sysClr val="windowText" lastClr="000000"/>
      </a:dk1>
      <a:lt1>
        <a:sysClr val="window" lastClr="FFFFFF"/>
      </a:lt1>
      <a:dk2>
        <a:srgbClr val="595959"/>
      </a:dk2>
      <a:lt2>
        <a:srgbClr val="CCCCCC"/>
      </a:lt2>
      <a:accent1>
        <a:srgbClr val="A90533"/>
      </a:accent1>
      <a:accent2>
        <a:srgbClr val="5F4357"/>
      </a:accent2>
      <a:accent3>
        <a:srgbClr val="CCCCCC"/>
      </a:accent3>
      <a:accent4>
        <a:srgbClr val="CCCCCC"/>
      </a:accent4>
      <a:accent5>
        <a:srgbClr val="CCCCCC"/>
      </a:accent5>
      <a:accent6>
        <a:srgbClr val="CCCCCC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97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8D8B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Default Theme">
  <a:themeElements>
    <a:clrScheme name="">
      <a:dk1>
        <a:srgbClr val="003698"/>
      </a:dk1>
      <a:lt1>
        <a:srgbClr val="CED8DD"/>
      </a:lt1>
      <a:dk2>
        <a:srgbClr val="000000"/>
      </a:dk2>
      <a:lt2>
        <a:srgbClr val="808080"/>
      </a:lt2>
      <a:accent1>
        <a:srgbClr val="FFFFFF"/>
      </a:accent1>
      <a:accent2>
        <a:srgbClr val="FFCE00"/>
      </a:accent2>
      <a:accent3>
        <a:srgbClr val="E3E9EB"/>
      </a:accent3>
      <a:accent4>
        <a:srgbClr val="002D81"/>
      </a:accent4>
      <a:accent5>
        <a:srgbClr val="FFFFFF"/>
      </a:accent5>
      <a:accent6>
        <a:srgbClr val="E7BA00"/>
      </a:accent6>
      <a:hlink>
        <a:srgbClr val="003698"/>
      </a:hlink>
      <a:folHlink>
        <a:srgbClr val="F32A41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3698"/>
        </a:dk1>
        <a:lt1>
          <a:srgbClr val="CED8DD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FFCE00"/>
        </a:accent2>
        <a:accent3>
          <a:srgbClr val="E3E9EB"/>
        </a:accent3>
        <a:accent4>
          <a:srgbClr val="002D81"/>
        </a:accent4>
        <a:accent5>
          <a:srgbClr val="DAEDEF"/>
        </a:accent5>
        <a:accent6>
          <a:srgbClr val="E7BA00"/>
        </a:accent6>
        <a:hlink>
          <a:srgbClr val="003698"/>
        </a:hlink>
        <a:folHlink>
          <a:srgbClr val="F32A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474</TotalTime>
  <Words>1400</Words>
  <Application>Microsoft Office PowerPoint</Application>
  <PresentationFormat>On-screen Show (16:9)</PresentationFormat>
  <Paragraphs>222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26</vt:i4>
      </vt:variant>
    </vt:vector>
  </HeadingPairs>
  <TitlesOfParts>
    <vt:vector size="42" baseType="lpstr">
      <vt:lpstr>Arial</vt:lpstr>
      <vt:lpstr>Arial Narrow</vt:lpstr>
      <vt:lpstr>Calibri</vt:lpstr>
      <vt:lpstr>Franklin Gothic Medium</vt:lpstr>
      <vt:lpstr>Helvetica</vt:lpstr>
      <vt:lpstr>Lucida Sans</vt:lpstr>
      <vt:lpstr>Myriad Web Pro</vt:lpstr>
      <vt:lpstr>Times New Roman</vt:lpstr>
      <vt:lpstr>Wingdings</vt:lpstr>
      <vt:lpstr>Office Theme</vt:lpstr>
      <vt:lpstr>CS Title</vt:lpstr>
      <vt:lpstr>CS Content</vt:lpstr>
      <vt:lpstr>Stream</vt:lpstr>
      <vt:lpstr>1_Office Theme</vt:lpstr>
      <vt:lpstr>2_Office Theme</vt:lpstr>
      <vt:lpstr>Default Theme</vt:lpstr>
      <vt:lpstr>PowerPoint Presentation</vt:lpstr>
      <vt:lpstr>Program Overview</vt:lpstr>
      <vt:lpstr>Today’s Faculty</vt:lpstr>
      <vt:lpstr>Today’s Faculty</vt:lpstr>
      <vt:lpstr>Today’s Faculty</vt:lpstr>
      <vt:lpstr>Meeting Announcements</vt:lpstr>
      <vt:lpstr>Online materials for this CME activity</vt:lpstr>
      <vt:lpstr>Stable Angina: State of the Art</vt:lpstr>
      <vt:lpstr>Microvascular Disease: Prevalence and Unmet Needs</vt:lpstr>
      <vt:lpstr>Faculty Disclosure</vt:lpstr>
      <vt:lpstr>Women and Coronary Microvascular Dysfunction  INOCA/MINOCA</vt:lpstr>
      <vt:lpstr>PowerPoint Presentation</vt:lpstr>
      <vt:lpstr>VA CART 37,674 male patients  –  47% non-obstructive or normal coronary arteries</vt:lpstr>
      <vt:lpstr>Mechanisms of Myocardial Ischemia (including INOCA)</vt:lpstr>
      <vt:lpstr>Coronary Vascular Resistance</vt:lpstr>
      <vt:lpstr>Coronary Microvascular Dysfunction</vt:lpstr>
      <vt:lpstr>Mechanisms: Coronary Microvascular Dysfunction (CMD) is Prevalent in INOCA</vt:lpstr>
      <vt:lpstr>Case: Functional Coronary Angiography </vt:lpstr>
      <vt:lpstr>PowerPoint Presentation</vt:lpstr>
      <vt:lpstr>INOCA Treatment Knowledge Gaps</vt:lpstr>
      <vt:lpstr>Observational Outcomes: Low use of optimal medical  therapy and elevated 1-year MI rate following INOCA angiogram</vt:lpstr>
      <vt:lpstr>WISE CMD Randomized Pharmacologic PROBE Trials</vt:lpstr>
      <vt:lpstr>DES in Stable Angina: ORBITA Trial</vt:lpstr>
      <vt:lpstr>PowerPoint Presentation</vt:lpstr>
      <vt:lpstr>WARRIOR: Women’s IschemiA TReatment Reduces Events In Non-ObstRuctive CAD Trial</vt:lpstr>
      <vt:lpstr>Coronary Microvascular Dysfunction: Prevalence and Unmet Needs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 Rutt</dc:creator>
  <cp:lastModifiedBy>Jessica McGrory</cp:lastModifiedBy>
  <cp:revision>42</cp:revision>
  <dcterms:created xsi:type="dcterms:W3CDTF">2019-10-18T18:15:49Z</dcterms:created>
  <dcterms:modified xsi:type="dcterms:W3CDTF">2020-01-06T18:53:21Z</dcterms:modified>
</cp:coreProperties>
</file>