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088" r:id="rId4"/>
  </p:sldMasterIdLst>
  <p:notesMasterIdLst>
    <p:notesMasterId r:id="rId31"/>
  </p:notesMasterIdLst>
  <p:handoutMasterIdLst>
    <p:handoutMasterId r:id="rId32"/>
  </p:handoutMasterIdLst>
  <p:sldIdLst>
    <p:sldId id="489" r:id="rId5"/>
    <p:sldId id="506" r:id="rId6"/>
    <p:sldId id="510" r:id="rId7"/>
    <p:sldId id="520" r:id="rId8"/>
    <p:sldId id="517" r:id="rId9"/>
    <p:sldId id="466" r:id="rId10"/>
    <p:sldId id="436" r:id="rId11"/>
    <p:sldId id="502" r:id="rId12"/>
    <p:sldId id="470" r:id="rId13"/>
    <p:sldId id="469" r:id="rId14"/>
    <p:sldId id="452" r:id="rId15"/>
    <p:sldId id="500" r:id="rId16"/>
    <p:sldId id="491" r:id="rId17"/>
    <p:sldId id="485" r:id="rId18"/>
    <p:sldId id="511" r:id="rId19"/>
    <p:sldId id="515" r:id="rId20"/>
    <p:sldId id="499" r:id="rId21"/>
    <p:sldId id="505" r:id="rId22"/>
    <p:sldId id="509" r:id="rId23"/>
    <p:sldId id="454" r:id="rId24"/>
    <p:sldId id="453" r:id="rId25"/>
    <p:sldId id="494" r:id="rId26"/>
    <p:sldId id="430" r:id="rId27"/>
    <p:sldId id="488" r:id="rId28"/>
    <p:sldId id="514" r:id="rId29"/>
    <p:sldId id="516" r:id="rId30"/>
  </p:sldIdLst>
  <p:sldSz cx="12188825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indent="-228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indent="-4572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indent="-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indent="-9144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11430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13716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16002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18288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8C4"/>
    <a:srgbClr val="FF9933"/>
    <a:srgbClr val="C7DCFB"/>
    <a:srgbClr val="E3EEFD"/>
    <a:srgbClr val="FFFF99"/>
    <a:srgbClr val="0033CC"/>
    <a:srgbClr val="99CC00"/>
    <a:srgbClr val="0000FF"/>
    <a:srgbClr val="FDFDFD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4" autoAdjust="0"/>
    <p:restoredTop sz="95253" autoAdjust="0"/>
  </p:normalViewPr>
  <p:slideViewPr>
    <p:cSldViewPr snapToGrid="0" snapToObjects="1">
      <p:cViewPr varScale="1">
        <p:scale>
          <a:sx n="107" d="100"/>
          <a:sy n="107" d="100"/>
        </p:scale>
        <p:origin x="664" y="17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05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7890"/>
    </p:cViewPr>
  </p:sorterViewPr>
  <p:notesViewPr>
    <p:cSldViewPr showGuides="1">
      <p:cViewPr varScale="1">
        <p:scale>
          <a:sx n="93" d="100"/>
          <a:sy n="93" d="100"/>
        </p:scale>
        <p:origin x="-264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cmeanwell\AppData\Local\Temp\Temp1_orion10%20ldlc%20percent%20change%20datasets%20by%20avisitn.zip\F14.2.3.1.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cmeanwell\AppData\Local\Temp\Temp1_orion10%20ldlc%20percent%20change%20datasets%20by%20avisitn.zip\F14.2.3.1.1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cmeanwell\AppData\Local\Temp\Temp1_orion10%20ldlc%20percent%20change%20datasets%20by%20avisitn.zip\F14.2.3.1.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24688536601955"/>
          <c:y val="5.1453486254791944E-2"/>
          <c:w val="0.86026017393824528"/>
          <c:h val="0.6285387574909392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Inclisiran</c:v>
                </c:pt>
              </c:strCache>
            </c:strRef>
          </c:tx>
          <c:spPr>
            <a:ln w="63500" cap="rnd">
              <a:solidFill>
                <a:srgbClr val="0E58C4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E58C4"/>
              </a:solidFill>
              <a:ln w="9525">
                <a:solidFill>
                  <a:srgbClr val="0E58C4"/>
                </a:solidFill>
              </a:ln>
              <a:effectLst/>
            </c:spPr>
          </c:marker>
          <c:dPt>
            <c:idx val="6"/>
            <c:marker>
              <c:spPr>
                <a:solidFill>
                  <a:srgbClr val="0033CC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01A-4EBF-8CD0-C024A7D0740B}"/>
              </c:ext>
            </c:extLst>
          </c:dPt>
          <c:errBars>
            <c:errDir val="y"/>
            <c:errBarType val="plus"/>
            <c:errValType val="cust"/>
            <c:noEndCap val="1"/>
            <c:plus>
              <c:numRef>
                <c:f>Sheet1!$E$2:$E$9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1.6</c:v>
                  </c:pt>
                  <c:pt idx="2">
                    <c:v>1.9</c:v>
                  </c:pt>
                  <c:pt idx="3">
                    <c:v>1.9</c:v>
                  </c:pt>
                  <c:pt idx="4">
                    <c:v>2</c:v>
                  </c:pt>
                  <c:pt idx="5">
                    <c:v>2.2000000000000002</c:v>
                  </c:pt>
                  <c:pt idx="6">
                    <c:v>2.2000000000000002</c:v>
                  </c:pt>
                  <c:pt idx="7">
                    <c:v>2.1</c:v>
                  </c:pt>
                </c:numCache>
              </c:numRef>
            </c:plus>
            <c:minus>
              <c:numRef>
                <c:f>Sheet1!$E$3:$E$9</c:f>
                <c:numCache>
                  <c:formatCode>General</c:formatCode>
                  <c:ptCount val="7"/>
                  <c:pt idx="0">
                    <c:v>1.6</c:v>
                  </c:pt>
                  <c:pt idx="1">
                    <c:v>1.9</c:v>
                  </c:pt>
                  <c:pt idx="2">
                    <c:v>1.9</c:v>
                  </c:pt>
                  <c:pt idx="3">
                    <c:v>2</c:v>
                  </c:pt>
                  <c:pt idx="4">
                    <c:v>2.2000000000000002</c:v>
                  </c:pt>
                  <c:pt idx="5">
                    <c:v>2.2000000000000002</c:v>
                  </c:pt>
                  <c:pt idx="6">
                    <c:v>2.1</c:v>
                  </c:pt>
                </c:numCache>
              </c:numRef>
            </c:minus>
            <c:spPr>
              <a:noFill/>
              <a:ln w="25400" cap="rnd" cmpd="sng" algn="ctr">
                <a:solidFill>
                  <a:srgbClr val="0E58C4"/>
                </a:solidFill>
                <a:round/>
              </a:ln>
              <a:effectLst/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-53.9</c:v>
                </c:pt>
                <c:pt idx="2">
                  <c:v>-59.5</c:v>
                </c:pt>
                <c:pt idx="3">
                  <c:v>-48.2</c:v>
                </c:pt>
                <c:pt idx="4">
                  <c:v>-56</c:v>
                </c:pt>
                <c:pt idx="5">
                  <c:v>-45.9</c:v>
                </c:pt>
                <c:pt idx="6">
                  <c:v>-56</c:v>
                </c:pt>
                <c:pt idx="7">
                  <c:v>-53.7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1A-4EBF-8CD0-C024A7D074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chemeClr val="bg1">
                  <a:lumMod val="50000"/>
                </a:schemeClr>
              </a:solidFill>
              <a:ln w="25400">
                <a:noFill/>
              </a:ln>
              <a:effectLst/>
            </c:spPr>
          </c:marker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2-A01A-4EBF-8CD0-C024A7D0740B}"/>
              </c:ext>
            </c:extLst>
          </c:dPt>
          <c:errBars>
            <c:errDir val="y"/>
            <c:errBarType val="minus"/>
            <c:errValType val="cust"/>
            <c:noEndCap val="1"/>
            <c:plus>
              <c:numRef>
                <c:f>Sheet1!$F$2:$F$9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1.6</c:v>
                  </c:pt>
                  <c:pt idx="2">
                    <c:v>1.9</c:v>
                  </c:pt>
                  <c:pt idx="3">
                    <c:v>2</c:v>
                  </c:pt>
                  <c:pt idx="4">
                    <c:v>2</c:v>
                  </c:pt>
                  <c:pt idx="5">
                    <c:v>2.1</c:v>
                  </c:pt>
                  <c:pt idx="6">
                    <c:v>2.2000000000000002</c:v>
                  </c:pt>
                  <c:pt idx="7">
                    <c:v>2.2000000000000002</c:v>
                  </c:pt>
                </c:numCache>
              </c:numRef>
            </c:plus>
            <c:minus>
              <c:numRef>
                <c:f>Sheet1!$G$2:$G$9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1.6</c:v>
                  </c:pt>
                  <c:pt idx="2">
                    <c:v>1.8</c:v>
                  </c:pt>
                  <c:pt idx="3">
                    <c:v>1.9</c:v>
                  </c:pt>
                  <c:pt idx="4">
                    <c:v>2</c:v>
                  </c:pt>
                  <c:pt idx="5">
                    <c:v>2.2000000000000002</c:v>
                  </c:pt>
                  <c:pt idx="6">
                    <c:v>2.2000000000000002</c:v>
                  </c:pt>
                  <c:pt idx="7">
                    <c:v>2.1</c:v>
                  </c:pt>
                </c:numCache>
              </c:numRef>
            </c:minus>
            <c:spPr>
              <a:noFill/>
              <a:ln w="25400" cap="rnd" cmpd="sng" algn="ctr">
                <a:solidFill>
                  <a:schemeClr val="bg1">
                    <a:lumMod val="65000"/>
                  </a:schemeClr>
                </a:solidFill>
                <a:round/>
              </a:ln>
              <a:effectLst/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1.6</c:v>
                </c:pt>
                <c:pt idx="2">
                  <c:v>0.9</c:v>
                </c:pt>
                <c:pt idx="3">
                  <c:v>4.4000000000000004</c:v>
                </c:pt>
                <c:pt idx="4">
                  <c:v>5.3</c:v>
                </c:pt>
                <c:pt idx="5">
                  <c:v>2.6</c:v>
                </c:pt>
                <c:pt idx="6">
                  <c:v>1</c:v>
                </c:pt>
                <c:pt idx="7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01A-4EBF-8CD0-C024A7D07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285760"/>
        <c:axId val="303287680"/>
      </c:scatterChart>
      <c:valAx>
        <c:axId val="303285760"/>
        <c:scaling>
          <c:orientation val="minMax"/>
          <c:max val="1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dirty="0"/>
                  <a:t>Months from start of treatment</a:t>
                </a:r>
              </a:p>
            </c:rich>
          </c:tx>
          <c:layout>
            <c:manualLayout>
              <c:xMode val="edge"/>
              <c:yMode val="edge"/>
              <c:x val="0.34934143789458744"/>
              <c:y val="0.881767067003888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19050" cap="rnd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87680"/>
        <c:crosses val="autoZero"/>
        <c:crossBetween val="midCat"/>
        <c:majorUnit val="3"/>
      </c:valAx>
      <c:valAx>
        <c:axId val="303287680"/>
        <c:scaling>
          <c:orientation val="minMax"/>
          <c:max val="20"/>
          <c:min val="-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ym typeface="Symbol" panose="05050102010706020507" pitchFamily="18" charset="2"/>
                  </a:rPr>
                  <a:t></a:t>
                </a:r>
                <a:r>
                  <a:rPr lang="en-US" dirty="0"/>
                  <a:t>%</a:t>
                </a:r>
                <a:r>
                  <a:rPr lang="en-US" baseline="0" dirty="0"/>
                  <a:t> LDL-C (±95% CI)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7162605518904733E-2"/>
              <c:y val="7.66045229076432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19050" cap="rnd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8576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spc="-100" baseline="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365504"/>
        <c:axId val="303375488"/>
      </c:barChart>
      <c:catAx>
        <c:axId val="303365504"/>
        <c:scaling>
          <c:orientation val="minMax"/>
        </c:scaling>
        <c:delete val="1"/>
        <c:axPos val="b"/>
        <c:majorTickMark val="none"/>
        <c:minorTickMark val="none"/>
        <c:tickLblPos val="nextTo"/>
        <c:crossAx val="303375488"/>
        <c:crosses val="autoZero"/>
        <c:auto val="1"/>
        <c:lblAlgn val="ctr"/>
        <c:lblOffset val="100"/>
        <c:noMultiLvlLbl val="0"/>
      </c:catAx>
      <c:valAx>
        <c:axId val="303375488"/>
        <c:scaling>
          <c:orientation val="minMax"/>
          <c:max val="20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36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41710290587899"/>
          <c:y val="3.8612392038347723E-2"/>
          <c:w val="0.72242603103790937"/>
          <c:h val="0.8888302688018215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[F14.2.3.1.1.xls]F14.2.3.1.1!$F$10:$F$675</c:f>
              <c:numCache>
                <c:formatCode>General</c:formatCode>
                <c:ptCount val="666"/>
                <c:pt idx="0">
                  <c:v>165.07900000000001</c:v>
                </c:pt>
                <c:pt idx="1">
                  <c:v>163.49199999999999</c:v>
                </c:pt>
                <c:pt idx="2">
                  <c:v>143.93899999999999</c:v>
                </c:pt>
                <c:pt idx="3">
                  <c:v>142.64699999999999</c:v>
                </c:pt>
                <c:pt idx="4">
                  <c:v>135.59299999999999</c:v>
                </c:pt>
                <c:pt idx="5">
                  <c:v>132.09899999999999</c:v>
                </c:pt>
                <c:pt idx="6">
                  <c:v>122.4</c:v>
                </c:pt>
                <c:pt idx="7">
                  <c:v>119.697</c:v>
                </c:pt>
                <c:pt idx="8">
                  <c:v>117.44199999999999</c:v>
                </c:pt>
                <c:pt idx="9">
                  <c:v>114.286</c:v>
                </c:pt>
                <c:pt idx="10">
                  <c:v>114.01300000000001</c:v>
                </c:pt>
                <c:pt idx="11">
                  <c:v>113.79300000000001</c:v>
                </c:pt>
                <c:pt idx="12">
                  <c:v>100</c:v>
                </c:pt>
                <c:pt idx="13">
                  <c:v>96.774000000000001</c:v>
                </c:pt>
                <c:pt idx="14">
                  <c:v>94.366</c:v>
                </c:pt>
                <c:pt idx="15">
                  <c:v>89.394000000000005</c:v>
                </c:pt>
                <c:pt idx="16">
                  <c:v>89.040999999999997</c:v>
                </c:pt>
                <c:pt idx="17">
                  <c:v>86.956999999999994</c:v>
                </c:pt>
                <c:pt idx="18">
                  <c:v>81.817999999999998</c:v>
                </c:pt>
                <c:pt idx="19">
                  <c:v>80.180000000000007</c:v>
                </c:pt>
                <c:pt idx="20">
                  <c:v>77.611999999999995</c:v>
                </c:pt>
                <c:pt idx="21">
                  <c:v>77.049000000000007</c:v>
                </c:pt>
                <c:pt idx="22">
                  <c:v>76.271000000000001</c:v>
                </c:pt>
                <c:pt idx="23">
                  <c:v>75.510000000000005</c:v>
                </c:pt>
                <c:pt idx="24">
                  <c:v>75</c:v>
                </c:pt>
                <c:pt idx="25">
                  <c:v>73.873999999999995</c:v>
                </c:pt>
                <c:pt idx="26">
                  <c:v>72.477000000000004</c:v>
                </c:pt>
                <c:pt idx="27">
                  <c:v>71.263999999999996</c:v>
                </c:pt>
                <c:pt idx="28">
                  <c:v>71</c:v>
                </c:pt>
                <c:pt idx="29">
                  <c:v>67.647000000000006</c:v>
                </c:pt>
                <c:pt idx="30">
                  <c:v>64.834999999999994</c:v>
                </c:pt>
                <c:pt idx="31">
                  <c:v>64.706000000000003</c:v>
                </c:pt>
                <c:pt idx="32">
                  <c:v>63.933999999999997</c:v>
                </c:pt>
                <c:pt idx="33">
                  <c:v>63.636000000000003</c:v>
                </c:pt>
                <c:pt idx="34">
                  <c:v>63.332999999999998</c:v>
                </c:pt>
                <c:pt idx="35">
                  <c:v>62.104999999999997</c:v>
                </c:pt>
                <c:pt idx="36">
                  <c:v>61.445999999999998</c:v>
                </c:pt>
                <c:pt idx="37">
                  <c:v>61.194000000000003</c:v>
                </c:pt>
                <c:pt idx="38">
                  <c:v>60.938000000000002</c:v>
                </c:pt>
                <c:pt idx="39">
                  <c:v>58.889000000000003</c:v>
                </c:pt>
                <c:pt idx="40">
                  <c:v>58.12</c:v>
                </c:pt>
                <c:pt idx="41">
                  <c:v>54.545000000000002</c:v>
                </c:pt>
                <c:pt idx="42">
                  <c:v>54.545000000000002</c:v>
                </c:pt>
                <c:pt idx="43">
                  <c:v>54.286000000000001</c:v>
                </c:pt>
                <c:pt idx="44">
                  <c:v>52.941000000000003</c:v>
                </c:pt>
                <c:pt idx="45">
                  <c:v>51.851999999999997</c:v>
                </c:pt>
                <c:pt idx="46">
                  <c:v>51.136000000000003</c:v>
                </c:pt>
                <c:pt idx="47">
                  <c:v>50.847000000000001</c:v>
                </c:pt>
                <c:pt idx="48">
                  <c:v>50</c:v>
                </c:pt>
                <c:pt idx="49">
                  <c:v>50</c:v>
                </c:pt>
                <c:pt idx="50">
                  <c:v>49.274999999999999</c:v>
                </c:pt>
                <c:pt idx="51">
                  <c:v>48.570999999999998</c:v>
                </c:pt>
                <c:pt idx="52">
                  <c:v>46.988</c:v>
                </c:pt>
                <c:pt idx="53">
                  <c:v>45.832999999999998</c:v>
                </c:pt>
                <c:pt idx="54">
                  <c:v>45.713999999999999</c:v>
                </c:pt>
                <c:pt idx="55">
                  <c:v>44.898000000000003</c:v>
                </c:pt>
                <c:pt idx="56">
                  <c:v>43.636000000000003</c:v>
                </c:pt>
                <c:pt idx="57">
                  <c:v>43.529000000000003</c:v>
                </c:pt>
                <c:pt idx="58">
                  <c:v>43.037999999999997</c:v>
                </c:pt>
                <c:pt idx="59">
                  <c:v>41.837000000000003</c:v>
                </c:pt>
                <c:pt idx="60">
                  <c:v>41.463000000000001</c:v>
                </c:pt>
                <c:pt idx="61">
                  <c:v>41.176000000000002</c:v>
                </c:pt>
                <c:pt idx="62">
                  <c:v>41.070999999999998</c:v>
                </c:pt>
                <c:pt idx="63">
                  <c:v>40</c:v>
                </c:pt>
                <c:pt idx="64">
                  <c:v>39.706000000000003</c:v>
                </c:pt>
                <c:pt idx="65">
                  <c:v>39.393999999999998</c:v>
                </c:pt>
                <c:pt idx="66">
                  <c:v>39.393999999999998</c:v>
                </c:pt>
                <c:pt idx="67">
                  <c:v>39.286000000000001</c:v>
                </c:pt>
                <c:pt idx="68">
                  <c:v>38.930999999999997</c:v>
                </c:pt>
                <c:pt idx="69">
                  <c:v>38.889000000000003</c:v>
                </c:pt>
                <c:pt idx="70">
                  <c:v>38.332999999999998</c:v>
                </c:pt>
                <c:pt idx="71">
                  <c:v>37.984000000000002</c:v>
                </c:pt>
                <c:pt idx="72">
                  <c:v>36.363999999999997</c:v>
                </c:pt>
                <c:pt idx="73">
                  <c:v>35.526000000000003</c:v>
                </c:pt>
                <c:pt idx="74">
                  <c:v>35</c:v>
                </c:pt>
                <c:pt idx="75">
                  <c:v>34.426000000000002</c:v>
                </c:pt>
                <c:pt idx="76">
                  <c:v>34.247</c:v>
                </c:pt>
                <c:pt idx="77">
                  <c:v>34.234000000000002</c:v>
                </c:pt>
                <c:pt idx="78">
                  <c:v>33.929000000000002</c:v>
                </c:pt>
                <c:pt idx="79">
                  <c:v>33.332999999999998</c:v>
                </c:pt>
                <c:pt idx="80">
                  <c:v>33.088000000000001</c:v>
                </c:pt>
                <c:pt idx="81">
                  <c:v>31.579000000000001</c:v>
                </c:pt>
                <c:pt idx="82">
                  <c:v>31.521999999999998</c:v>
                </c:pt>
                <c:pt idx="83">
                  <c:v>31.521999999999998</c:v>
                </c:pt>
                <c:pt idx="84">
                  <c:v>31.111000000000001</c:v>
                </c:pt>
                <c:pt idx="85">
                  <c:v>30</c:v>
                </c:pt>
                <c:pt idx="86">
                  <c:v>29.87</c:v>
                </c:pt>
                <c:pt idx="87">
                  <c:v>29.87</c:v>
                </c:pt>
                <c:pt idx="88">
                  <c:v>29.486999999999998</c:v>
                </c:pt>
                <c:pt idx="89">
                  <c:v>29.167000000000002</c:v>
                </c:pt>
                <c:pt idx="90">
                  <c:v>28.916</c:v>
                </c:pt>
                <c:pt idx="91">
                  <c:v>28.75</c:v>
                </c:pt>
                <c:pt idx="92">
                  <c:v>28.722999999999999</c:v>
                </c:pt>
                <c:pt idx="93">
                  <c:v>28.571000000000002</c:v>
                </c:pt>
                <c:pt idx="94">
                  <c:v>28.204999999999998</c:v>
                </c:pt>
                <c:pt idx="95">
                  <c:v>28</c:v>
                </c:pt>
                <c:pt idx="96">
                  <c:v>27.957000000000001</c:v>
                </c:pt>
                <c:pt idx="97">
                  <c:v>27.869</c:v>
                </c:pt>
                <c:pt idx="98">
                  <c:v>27.273</c:v>
                </c:pt>
                <c:pt idx="99">
                  <c:v>27.273</c:v>
                </c:pt>
                <c:pt idx="100">
                  <c:v>26.771999999999998</c:v>
                </c:pt>
                <c:pt idx="101">
                  <c:v>26.744</c:v>
                </c:pt>
                <c:pt idx="102">
                  <c:v>25.843</c:v>
                </c:pt>
                <c:pt idx="103">
                  <c:v>25.757999999999999</c:v>
                </c:pt>
                <c:pt idx="104">
                  <c:v>25.713999999999999</c:v>
                </c:pt>
                <c:pt idx="105">
                  <c:v>25.713999999999999</c:v>
                </c:pt>
                <c:pt idx="106">
                  <c:v>25.713999999999999</c:v>
                </c:pt>
                <c:pt idx="107">
                  <c:v>25.396999999999998</c:v>
                </c:pt>
                <c:pt idx="108">
                  <c:v>25.373000000000001</c:v>
                </c:pt>
                <c:pt idx="109">
                  <c:v>25.315999999999999</c:v>
                </c:pt>
                <c:pt idx="110">
                  <c:v>24.806000000000001</c:v>
                </c:pt>
                <c:pt idx="111">
                  <c:v>24.074000000000002</c:v>
                </c:pt>
                <c:pt idx="112">
                  <c:v>23.170999999999999</c:v>
                </c:pt>
                <c:pt idx="113">
                  <c:v>23.170999999999999</c:v>
                </c:pt>
                <c:pt idx="114">
                  <c:v>22.856999999999999</c:v>
                </c:pt>
                <c:pt idx="115">
                  <c:v>22.856999999999999</c:v>
                </c:pt>
                <c:pt idx="116">
                  <c:v>22.727</c:v>
                </c:pt>
                <c:pt idx="117">
                  <c:v>22.581</c:v>
                </c:pt>
                <c:pt idx="118">
                  <c:v>22.535</c:v>
                </c:pt>
                <c:pt idx="119">
                  <c:v>22.5</c:v>
                </c:pt>
                <c:pt idx="120">
                  <c:v>22.353000000000002</c:v>
                </c:pt>
                <c:pt idx="121">
                  <c:v>21.986000000000001</c:v>
                </c:pt>
                <c:pt idx="122">
                  <c:v>21.795000000000002</c:v>
                </c:pt>
                <c:pt idx="123">
                  <c:v>21.591000000000001</c:v>
                </c:pt>
                <c:pt idx="124">
                  <c:v>21.518999999999998</c:v>
                </c:pt>
                <c:pt idx="125">
                  <c:v>21.311</c:v>
                </c:pt>
                <c:pt idx="126">
                  <c:v>21.277000000000001</c:v>
                </c:pt>
                <c:pt idx="127">
                  <c:v>21.25</c:v>
                </c:pt>
                <c:pt idx="128">
                  <c:v>20.481999999999999</c:v>
                </c:pt>
                <c:pt idx="129">
                  <c:v>20.300999999999998</c:v>
                </c:pt>
                <c:pt idx="130">
                  <c:v>20.225000000000001</c:v>
                </c:pt>
                <c:pt idx="131">
                  <c:v>20.161000000000001</c:v>
                </c:pt>
                <c:pt idx="132">
                  <c:v>20</c:v>
                </c:pt>
                <c:pt idx="133">
                  <c:v>19.792000000000002</c:v>
                </c:pt>
                <c:pt idx="134">
                  <c:v>19.388000000000002</c:v>
                </c:pt>
                <c:pt idx="135">
                  <c:v>19.318000000000001</c:v>
                </c:pt>
                <c:pt idx="136">
                  <c:v>19.047999999999998</c:v>
                </c:pt>
                <c:pt idx="137">
                  <c:v>19.047999999999998</c:v>
                </c:pt>
                <c:pt idx="138">
                  <c:v>18.792000000000002</c:v>
                </c:pt>
                <c:pt idx="139">
                  <c:v>18.390999999999998</c:v>
                </c:pt>
                <c:pt idx="140">
                  <c:v>17.568000000000001</c:v>
                </c:pt>
                <c:pt idx="141">
                  <c:v>17.544</c:v>
                </c:pt>
                <c:pt idx="142">
                  <c:v>17.332999999999998</c:v>
                </c:pt>
                <c:pt idx="143">
                  <c:v>17.094000000000001</c:v>
                </c:pt>
                <c:pt idx="144">
                  <c:v>16.981000000000002</c:v>
                </c:pt>
                <c:pt idx="145">
                  <c:v>16.949000000000002</c:v>
                </c:pt>
                <c:pt idx="146">
                  <c:v>16.806999999999999</c:v>
                </c:pt>
                <c:pt idx="147">
                  <c:v>16.667000000000002</c:v>
                </c:pt>
                <c:pt idx="148">
                  <c:v>16.667000000000002</c:v>
                </c:pt>
                <c:pt idx="149">
                  <c:v>16.25</c:v>
                </c:pt>
                <c:pt idx="150">
                  <c:v>16.091999999999999</c:v>
                </c:pt>
                <c:pt idx="151">
                  <c:v>15.625</c:v>
                </c:pt>
                <c:pt idx="152">
                  <c:v>15.555999999999999</c:v>
                </c:pt>
                <c:pt idx="153">
                  <c:v>15.385</c:v>
                </c:pt>
                <c:pt idx="154">
                  <c:v>15.305999999999999</c:v>
                </c:pt>
                <c:pt idx="155">
                  <c:v>15</c:v>
                </c:pt>
                <c:pt idx="156">
                  <c:v>14.606999999999999</c:v>
                </c:pt>
                <c:pt idx="157">
                  <c:v>14.103</c:v>
                </c:pt>
                <c:pt idx="158">
                  <c:v>14.103</c:v>
                </c:pt>
                <c:pt idx="159">
                  <c:v>13.952999999999999</c:v>
                </c:pt>
                <c:pt idx="160">
                  <c:v>13.513999999999999</c:v>
                </c:pt>
                <c:pt idx="161">
                  <c:v>13.253</c:v>
                </c:pt>
                <c:pt idx="162">
                  <c:v>13.131</c:v>
                </c:pt>
                <c:pt idx="163">
                  <c:v>12.843999999999999</c:v>
                </c:pt>
                <c:pt idx="164">
                  <c:v>12.5</c:v>
                </c:pt>
                <c:pt idx="165">
                  <c:v>12.346</c:v>
                </c:pt>
                <c:pt idx="166">
                  <c:v>12.337999999999999</c:v>
                </c:pt>
                <c:pt idx="167">
                  <c:v>12.121</c:v>
                </c:pt>
                <c:pt idx="168">
                  <c:v>12.069000000000001</c:v>
                </c:pt>
                <c:pt idx="169">
                  <c:v>11.904999999999999</c:v>
                </c:pt>
                <c:pt idx="170">
                  <c:v>11.852</c:v>
                </c:pt>
                <c:pt idx="171">
                  <c:v>11.765000000000001</c:v>
                </c:pt>
                <c:pt idx="172">
                  <c:v>11.65</c:v>
                </c:pt>
                <c:pt idx="173">
                  <c:v>11.628</c:v>
                </c:pt>
                <c:pt idx="174">
                  <c:v>11.606999999999999</c:v>
                </c:pt>
                <c:pt idx="175">
                  <c:v>11.593999999999999</c:v>
                </c:pt>
                <c:pt idx="176">
                  <c:v>11.321</c:v>
                </c:pt>
                <c:pt idx="177">
                  <c:v>11.304</c:v>
                </c:pt>
                <c:pt idx="178">
                  <c:v>11.304</c:v>
                </c:pt>
                <c:pt idx="179">
                  <c:v>11.29</c:v>
                </c:pt>
                <c:pt idx="180">
                  <c:v>10.843</c:v>
                </c:pt>
                <c:pt idx="181">
                  <c:v>10.638</c:v>
                </c:pt>
                <c:pt idx="182">
                  <c:v>10.465</c:v>
                </c:pt>
                <c:pt idx="183">
                  <c:v>10.448</c:v>
                </c:pt>
                <c:pt idx="184">
                  <c:v>10.39</c:v>
                </c:pt>
                <c:pt idx="185">
                  <c:v>10.39</c:v>
                </c:pt>
                <c:pt idx="186">
                  <c:v>10.345000000000001</c:v>
                </c:pt>
                <c:pt idx="187">
                  <c:v>10.345000000000001</c:v>
                </c:pt>
                <c:pt idx="188">
                  <c:v>10.236000000000001</c:v>
                </c:pt>
                <c:pt idx="189">
                  <c:v>10.127000000000001</c:v>
                </c:pt>
                <c:pt idx="190">
                  <c:v>10</c:v>
                </c:pt>
                <c:pt idx="191">
                  <c:v>9.8360000000000003</c:v>
                </c:pt>
                <c:pt idx="192">
                  <c:v>9.7219999999999995</c:v>
                </c:pt>
                <c:pt idx="193">
                  <c:v>9.5739999999999998</c:v>
                </c:pt>
                <c:pt idx="194">
                  <c:v>9.4120000000000008</c:v>
                </c:pt>
                <c:pt idx="195">
                  <c:v>9.0090000000000003</c:v>
                </c:pt>
                <c:pt idx="196">
                  <c:v>8.9550000000000001</c:v>
                </c:pt>
                <c:pt idx="197">
                  <c:v>8.75</c:v>
                </c:pt>
                <c:pt idx="198">
                  <c:v>8.75</c:v>
                </c:pt>
                <c:pt idx="199">
                  <c:v>8.75</c:v>
                </c:pt>
                <c:pt idx="200">
                  <c:v>8.6419999999999995</c:v>
                </c:pt>
                <c:pt idx="201">
                  <c:v>8.6020000000000003</c:v>
                </c:pt>
                <c:pt idx="202">
                  <c:v>8.5709999999999997</c:v>
                </c:pt>
                <c:pt idx="203">
                  <c:v>8.4749999999999996</c:v>
                </c:pt>
                <c:pt idx="204">
                  <c:v>8.3330000000000002</c:v>
                </c:pt>
                <c:pt idx="205">
                  <c:v>8.2949999999999999</c:v>
                </c:pt>
                <c:pt idx="206">
                  <c:v>8.1969999999999992</c:v>
                </c:pt>
                <c:pt idx="207">
                  <c:v>8.1300000000000008</c:v>
                </c:pt>
                <c:pt idx="208">
                  <c:v>8.1080000000000005</c:v>
                </c:pt>
                <c:pt idx="209">
                  <c:v>8.0809999999999995</c:v>
                </c:pt>
                <c:pt idx="210">
                  <c:v>8.0649999999999995</c:v>
                </c:pt>
                <c:pt idx="211">
                  <c:v>7.8949999999999996</c:v>
                </c:pt>
                <c:pt idx="212">
                  <c:v>7.8949999999999996</c:v>
                </c:pt>
                <c:pt idx="213">
                  <c:v>7.7779999999999996</c:v>
                </c:pt>
                <c:pt idx="214">
                  <c:v>7.7590000000000003</c:v>
                </c:pt>
                <c:pt idx="215">
                  <c:v>7.5469999999999997</c:v>
                </c:pt>
                <c:pt idx="216">
                  <c:v>7.407</c:v>
                </c:pt>
                <c:pt idx="217">
                  <c:v>7.407</c:v>
                </c:pt>
                <c:pt idx="218">
                  <c:v>7.3890000000000002</c:v>
                </c:pt>
                <c:pt idx="219">
                  <c:v>7.1429999999999998</c:v>
                </c:pt>
                <c:pt idx="220">
                  <c:v>7.12</c:v>
                </c:pt>
                <c:pt idx="221">
                  <c:v>6.7569999999999997</c:v>
                </c:pt>
                <c:pt idx="222">
                  <c:v>6.742</c:v>
                </c:pt>
                <c:pt idx="223">
                  <c:v>6.6870000000000003</c:v>
                </c:pt>
                <c:pt idx="224">
                  <c:v>6.5570000000000004</c:v>
                </c:pt>
                <c:pt idx="225">
                  <c:v>6.4809999999999999</c:v>
                </c:pt>
                <c:pt idx="226">
                  <c:v>6.41</c:v>
                </c:pt>
                <c:pt idx="227">
                  <c:v>6.25</c:v>
                </c:pt>
                <c:pt idx="228">
                  <c:v>6.25</c:v>
                </c:pt>
                <c:pt idx="229">
                  <c:v>6.25</c:v>
                </c:pt>
                <c:pt idx="230">
                  <c:v>6.173</c:v>
                </c:pt>
                <c:pt idx="231">
                  <c:v>6.1539999999999999</c:v>
                </c:pt>
                <c:pt idx="232">
                  <c:v>6.0609999999999999</c:v>
                </c:pt>
                <c:pt idx="233">
                  <c:v>5.6740000000000004</c:v>
                </c:pt>
                <c:pt idx="234">
                  <c:v>5.6</c:v>
                </c:pt>
                <c:pt idx="235">
                  <c:v>5.556</c:v>
                </c:pt>
                <c:pt idx="236">
                  <c:v>5.3330000000000002</c:v>
                </c:pt>
                <c:pt idx="237">
                  <c:v>5.3330000000000002</c:v>
                </c:pt>
                <c:pt idx="238">
                  <c:v>5.2080000000000002</c:v>
                </c:pt>
                <c:pt idx="239">
                  <c:v>5.1950000000000003</c:v>
                </c:pt>
                <c:pt idx="240">
                  <c:v>5.1020000000000003</c:v>
                </c:pt>
                <c:pt idx="241">
                  <c:v>5.1020000000000003</c:v>
                </c:pt>
                <c:pt idx="242">
                  <c:v>5.0759999999999996</c:v>
                </c:pt>
                <c:pt idx="243">
                  <c:v>5</c:v>
                </c:pt>
                <c:pt idx="244">
                  <c:v>4.4939999999999998</c:v>
                </c:pt>
                <c:pt idx="245">
                  <c:v>4.4779999999999998</c:v>
                </c:pt>
                <c:pt idx="246">
                  <c:v>4.4779999999999998</c:v>
                </c:pt>
                <c:pt idx="247">
                  <c:v>4.2110000000000003</c:v>
                </c:pt>
                <c:pt idx="248">
                  <c:v>4.1239999999999997</c:v>
                </c:pt>
                <c:pt idx="249">
                  <c:v>3.9470000000000001</c:v>
                </c:pt>
                <c:pt idx="250">
                  <c:v>3.8959999999999999</c:v>
                </c:pt>
                <c:pt idx="251">
                  <c:v>3.8759999999999999</c:v>
                </c:pt>
                <c:pt idx="252">
                  <c:v>3.8460000000000001</c:v>
                </c:pt>
                <c:pt idx="253">
                  <c:v>3.774</c:v>
                </c:pt>
                <c:pt idx="254">
                  <c:v>3.448</c:v>
                </c:pt>
                <c:pt idx="255">
                  <c:v>3.448</c:v>
                </c:pt>
                <c:pt idx="256">
                  <c:v>3.4249999999999998</c:v>
                </c:pt>
                <c:pt idx="257">
                  <c:v>3.1909999999999998</c:v>
                </c:pt>
                <c:pt idx="258">
                  <c:v>3.1579999999999999</c:v>
                </c:pt>
                <c:pt idx="259">
                  <c:v>3.125</c:v>
                </c:pt>
                <c:pt idx="260">
                  <c:v>3.125</c:v>
                </c:pt>
                <c:pt idx="261">
                  <c:v>3.03</c:v>
                </c:pt>
                <c:pt idx="262">
                  <c:v>2.97</c:v>
                </c:pt>
                <c:pt idx="263">
                  <c:v>2.9409999999999998</c:v>
                </c:pt>
                <c:pt idx="264">
                  <c:v>2.8570000000000002</c:v>
                </c:pt>
                <c:pt idx="265">
                  <c:v>2.83</c:v>
                </c:pt>
                <c:pt idx="266">
                  <c:v>2.8170000000000002</c:v>
                </c:pt>
                <c:pt idx="267">
                  <c:v>2.7029999999999998</c:v>
                </c:pt>
                <c:pt idx="268">
                  <c:v>2.6320000000000001</c:v>
                </c:pt>
                <c:pt idx="269">
                  <c:v>2.597</c:v>
                </c:pt>
                <c:pt idx="270">
                  <c:v>2.516</c:v>
                </c:pt>
                <c:pt idx="271">
                  <c:v>2.4390000000000001</c:v>
                </c:pt>
                <c:pt idx="272">
                  <c:v>2.41</c:v>
                </c:pt>
                <c:pt idx="273">
                  <c:v>2.3260000000000001</c:v>
                </c:pt>
                <c:pt idx="274">
                  <c:v>2.21</c:v>
                </c:pt>
                <c:pt idx="275">
                  <c:v>2.02</c:v>
                </c:pt>
                <c:pt idx="276">
                  <c:v>1.923</c:v>
                </c:pt>
                <c:pt idx="277">
                  <c:v>1.923</c:v>
                </c:pt>
                <c:pt idx="278">
                  <c:v>1.905</c:v>
                </c:pt>
                <c:pt idx="279">
                  <c:v>1.905</c:v>
                </c:pt>
                <c:pt idx="280">
                  <c:v>1.639</c:v>
                </c:pt>
                <c:pt idx="281">
                  <c:v>1.5629999999999999</c:v>
                </c:pt>
                <c:pt idx="282">
                  <c:v>1.4490000000000001</c:v>
                </c:pt>
                <c:pt idx="283">
                  <c:v>1.351</c:v>
                </c:pt>
                <c:pt idx="284">
                  <c:v>1.282</c:v>
                </c:pt>
                <c:pt idx="285">
                  <c:v>1.25</c:v>
                </c:pt>
                <c:pt idx="286">
                  <c:v>1.2050000000000001</c:v>
                </c:pt>
                <c:pt idx="287">
                  <c:v>1.0309999999999999</c:v>
                </c:pt>
                <c:pt idx="288">
                  <c:v>0.99</c:v>
                </c:pt>
                <c:pt idx="289">
                  <c:v>0.94299999999999995</c:v>
                </c:pt>
                <c:pt idx="290">
                  <c:v>0.84</c:v>
                </c:pt>
                <c:pt idx="291">
                  <c:v>0.625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-0.52600000000000002</c:v>
                </c:pt>
                <c:pt idx="303">
                  <c:v>-0.65400000000000003</c:v>
                </c:pt>
                <c:pt idx="304">
                  <c:v>-0.69399999999999995</c:v>
                </c:pt>
                <c:pt idx="305">
                  <c:v>-0.99</c:v>
                </c:pt>
                <c:pt idx="306">
                  <c:v>-1.01</c:v>
                </c:pt>
                <c:pt idx="307">
                  <c:v>-1.0640000000000001</c:v>
                </c:pt>
                <c:pt idx="308">
                  <c:v>-1.1240000000000001</c:v>
                </c:pt>
                <c:pt idx="309">
                  <c:v>-1.2350000000000001</c:v>
                </c:pt>
                <c:pt idx="310">
                  <c:v>-1.3160000000000001</c:v>
                </c:pt>
                <c:pt idx="311">
                  <c:v>-1.37</c:v>
                </c:pt>
                <c:pt idx="312">
                  <c:v>-1.37</c:v>
                </c:pt>
                <c:pt idx="313">
                  <c:v>-1.4079999999999999</c:v>
                </c:pt>
                <c:pt idx="314">
                  <c:v>-1.429</c:v>
                </c:pt>
                <c:pt idx="315">
                  <c:v>-1.4490000000000001</c:v>
                </c:pt>
                <c:pt idx="316">
                  <c:v>-1.667</c:v>
                </c:pt>
                <c:pt idx="317">
                  <c:v>-1.7390000000000001</c:v>
                </c:pt>
                <c:pt idx="318">
                  <c:v>-1.887</c:v>
                </c:pt>
                <c:pt idx="319">
                  <c:v>-1.98</c:v>
                </c:pt>
                <c:pt idx="320">
                  <c:v>-2.1509999999999998</c:v>
                </c:pt>
                <c:pt idx="321">
                  <c:v>-2.222</c:v>
                </c:pt>
                <c:pt idx="322">
                  <c:v>-2.2989999999999999</c:v>
                </c:pt>
                <c:pt idx="323">
                  <c:v>-2.3439999999999999</c:v>
                </c:pt>
                <c:pt idx="324">
                  <c:v>-2.4790000000000001</c:v>
                </c:pt>
                <c:pt idx="325">
                  <c:v>-2.5209999999999999</c:v>
                </c:pt>
                <c:pt idx="326">
                  <c:v>-2.5640000000000001</c:v>
                </c:pt>
                <c:pt idx="327">
                  <c:v>-2.597</c:v>
                </c:pt>
                <c:pt idx="328">
                  <c:v>-2.7029999999999998</c:v>
                </c:pt>
                <c:pt idx="329">
                  <c:v>-2.778</c:v>
                </c:pt>
                <c:pt idx="330">
                  <c:v>-2.83</c:v>
                </c:pt>
                <c:pt idx="331">
                  <c:v>-3.2410000000000001</c:v>
                </c:pt>
                <c:pt idx="332">
                  <c:v>-3.2610000000000001</c:v>
                </c:pt>
                <c:pt idx="333">
                  <c:v>-3.2789999999999999</c:v>
                </c:pt>
                <c:pt idx="334">
                  <c:v>-3.3330000000000002</c:v>
                </c:pt>
                <c:pt idx="335">
                  <c:v>-3.6589999999999998</c:v>
                </c:pt>
                <c:pt idx="336">
                  <c:v>-3.774</c:v>
                </c:pt>
                <c:pt idx="337">
                  <c:v>-3.8460000000000001</c:v>
                </c:pt>
                <c:pt idx="338">
                  <c:v>-3.8460000000000001</c:v>
                </c:pt>
                <c:pt idx="339">
                  <c:v>-3.9470000000000001</c:v>
                </c:pt>
                <c:pt idx="340">
                  <c:v>-4</c:v>
                </c:pt>
                <c:pt idx="341">
                  <c:v>-4</c:v>
                </c:pt>
                <c:pt idx="342">
                  <c:v>-4.1669999999999998</c:v>
                </c:pt>
                <c:pt idx="343">
                  <c:v>-4.274</c:v>
                </c:pt>
                <c:pt idx="344">
                  <c:v>-4.3959999999999999</c:v>
                </c:pt>
                <c:pt idx="345">
                  <c:v>-4.5869999999999997</c:v>
                </c:pt>
                <c:pt idx="346">
                  <c:v>-4.6509999999999998</c:v>
                </c:pt>
                <c:pt idx="347">
                  <c:v>-4.7060000000000004</c:v>
                </c:pt>
                <c:pt idx="348">
                  <c:v>-4.7169999999999996</c:v>
                </c:pt>
                <c:pt idx="349">
                  <c:v>-4.8780000000000001</c:v>
                </c:pt>
                <c:pt idx="350">
                  <c:v>-5.1280000000000001</c:v>
                </c:pt>
                <c:pt idx="351">
                  <c:v>-5.2169999999999996</c:v>
                </c:pt>
                <c:pt idx="352">
                  <c:v>-5.298</c:v>
                </c:pt>
                <c:pt idx="353">
                  <c:v>-5.3330000000000002</c:v>
                </c:pt>
                <c:pt idx="354">
                  <c:v>-5.3849999999999998</c:v>
                </c:pt>
                <c:pt idx="355">
                  <c:v>-5.4050000000000002</c:v>
                </c:pt>
                <c:pt idx="356">
                  <c:v>-5.4550000000000001</c:v>
                </c:pt>
                <c:pt idx="357">
                  <c:v>-5.4790000000000001</c:v>
                </c:pt>
                <c:pt idx="358">
                  <c:v>-5.556</c:v>
                </c:pt>
                <c:pt idx="359">
                  <c:v>-5.556</c:v>
                </c:pt>
                <c:pt idx="360">
                  <c:v>-5.7140000000000004</c:v>
                </c:pt>
                <c:pt idx="361">
                  <c:v>-5.8140000000000001</c:v>
                </c:pt>
                <c:pt idx="362">
                  <c:v>-5.8819999999999997</c:v>
                </c:pt>
                <c:pt idx="363">
                  <c:v>-6.0149999999999997</c:v>
                </c:pt>
                <c:pt idx="364">
                  <c:v>-6.0149999999999997</c:v>
                </c:pt>
                <c:pt idx="365">
                  <c:v>-6.024</c:v>
                </c:pt>
                <c:pt idx="366">
                  <c:v>-6.173</c:v>
                </c:pt>
                <c:pt idx="367">
                  <c:v>-6.1859999999999999</c:v>
                </c:pt>
                <c:pt idx="368">
                  <c:v>-6.25</c:v>
                </c:pt>
                <c:pt idx="369">
                  <c:v>-6.2990000000000004</c:v>
                </c:pt>
                <c:pt idx="370">
                  <c:v>-6.3159999999999998</c:v>
                </c:pt>
                <c:pt idx="371">
                  <c:v>-6.3289999999999997</c:v>
                </c:pt>
                <c:pt idx="372">
                  <c:v>-6.383</c:v>
                </c:pt>
                <c:pt idx="373">
                  <c:v>-6.452</c:v>
                </c:pt>
                <c:pt idx="374">
                  <c:v>-6.452</c:v>
                </c:pt>
                <c:pt idx="375">
                  <c:v>-6.452</c:v>
                </c:pt>
                <c:pt idx="376">
                  <c:v>-6.5419999999999998</c:v>
                </c:pt>
                <c:pt idx="377">
                  <c:v>-6.6669999999999998</c:v>
                </c:pt>
                <c:pt idx="378">
                  <c:v>-6.78</c:v>
                </c:pt>
                <c:pt idx="379">
                  <c:v>-6.8179999999999996</c:v>
                </c:pt>
                <c:pt idx="380">
                  <c:v>-6.87</c:v>
                </c:pt>
                <c:pt idx="381">
                  <c:v>-6.8970000000000002</c:v>
                </c:pt>
                <c:pt idx="382">
                  <c:v>-7.2290000000000001</c:v>
                </c:pt>
                <c:pt idx="383">
                  <c:v>-7.2850000000000001</c:v>
                </c:pt>
                <c:pt idx="384">
                  <c:v>-7.3529999999999998</c:v>
                </c:pt>
                <c:pt idx="385">
                  <c:v>-7.407</c:v>
                </c:pt>
                <c:pt idx="386">
                  <c:v>-7.6920000000000002</c:v>
                </c:pt>
                <c:pt idx="387">
                  <c:v>-7.8570000000000002</c:v>
                </c:pt>
                <c:pt idx="388">
                  <c:v>-7.9550000000000001</c:v>
                </c:pt>
                <c:pt idx="389">
                  <c:v>-7.9550000000000001</c:v>
                </c:pt>
                <c:pt idx="390">
                  <c:v>-8</c:v>
                </c:pt>
                <c:pt idx="391">
                  <c:v>-8.0459999999999994</c:v>
                </c:pt>
                <c:pt idx="392">
                  <c:v>-8.14</c:v>
                </c:pt>
                <c:pt idx="393">
                  <c:v>-8.1630000000000003</c:v>
                </c:pt>
                <c:pt idx="394">
                  <c:v>-8.1630000000000003</c:v>
                </c:pt>
                <c:pt idx="395">
                  <c:v>-8.3330000000000002</c:v>
                </c:pt>
                <c:pt idx="396">
                  <c:v>-8.5109999999999992</c:v>
                </c:pt>
                <c:pt idx="397">
                  <c:v>-8.5370000000000008</c:v>
                </c:pt>
                <c:pt idx="398">
                  <c:v>-8.5470000000000006</c:v>
                </c:pt>
                <c:pt idx="399">
                  <c:v>-8.609</c:v>
                </c:pt>
                <c:pt idx="400">
                  <c:v>-8.9109999999999996</c:v>
                </c:pt>
                <c:pt idx="401">
                  <c:v>-8.9290000000000003</c:v>
                </c:pt>
                <c:pt idx="402">
                  <c:v>-8.9740000000000002</c:v>
                </c:pt>
                <c:pt idx="403">
                  <c:v>-9.0090000000000003</c:v>
                </c:pt>
                <c:pt idx="404">
                  <c:v>-9.0909999999999993</c:v>
                </c:pt>
                <c:pt idx="405">
                  <c:v>-9.0909999999999993</c:v>
                </c:pt>
                <c:pt idx="406">
                  <c:v>-9.0909999999999993</c:v>
                </c:pt>
                <c:pt idx="407">
                  <c:v>-9.0909999999999993</c:v>
                </c:pt>
                <c:pt idx="408">
                  <c:v>-9.16</c:v>
                </c:pt>
                <c:pt idx="409">
                  <c:v>-9.1669999999999998</c:v>
                </c:pt>
                <c:pt idx="410">
                  <c:v>-9.2200000000000006</c:v>
                </c:pt>
                <c:pt idx="411">
                  <c:v>-9.2309999999999999</c:v>
                </c:pt>
                <c:pt idx="412">
                  <c:v>-9.3019999999999996</c:v>
                </c:pt>
                <c:pt idx="413">
                  <c:v>-9.3330000000000002</c:v>
                </c:pt>
                <c:pt idx="414">
                  <c:v>-9.4120000000000008</c:v>
                </c:pt>
                <c:pt idx="415">
                  <c:v>-9.5239999999999991</c:v>
                </c:pt>
                <c:pt idx="416">
                  <c:v>-9.5739999999999998</c:v>
                </c:pt>
                <c:pt idx="417">
                  <c:v>-9.6769999999999996</c:v>
                </c:pt>
                <c:pt idx="418">
                  <c:v>-9.8209999999999997</c:v>
                </c:pt>
                <c:pt idx="419">
                  <c:v>-9.8770000000000007</c:v>
                </c:pt>
                <c:pt idx="420">
                  <c:v>-10</c:v>
                </c:pt>
                <c:pt idx="421">
                  <c:v>-10.145</c:v>
                </c:pt>
                <c:pt idx="422">
                  <c:v>-10.204000000000001</c:v>
                </c:pt>
                <c:pt idx="423">
                  <c:v>-10.39</c:v>
                </c:pt>
                <c:pt idx="424">
                  <c:v>-10.39</c:v>
                </c:pt>
                <c:pt idx="425">
                  <c:v>-10.417</c:v>
                </c:pt>
                <c:pt idx="426">
                  <c:v>-10.448</c:v>
                </c:pt>
                <c:pt idx="427">
                  <c:v>-10.448</c:v>
                </c:pt>
                <c:pt idx="428">
                  <c:v>-10.448</c:v>
                </c:pt>
                <c:pt idx="429">
                  <c:v>-10.465</c:v>
                </c:pt>
                <c:pt idx="430">
                  <c:v>-10.526</c:v>
                </c:pt>
                <c:pt idx="431">
                  <c:v>-10.714</c:v>
                </c:pt>
                <c:pt idx="432">
                  <c:v>-10.759</c:v>
                </c:pt>
                <c:pt idx="433">
                  <c:v>-10.769</c:v>
                </c:pt>
                <c:pt idx="434">
                  <c:v>-10.811</c:v>
                </c:pt>
                <c:pt idx="435">
                  <c:v>-10.87</c:v>
                </c:pt>
                <c:pt idx="436">
                  <c:v>-10.959</c:v>
                </c:pt>
                <c:pt idx="437">
                  <c:v>-11</c:v>
                </c:pt>
                <c:pt idx="438">
                  <c:v>-11.039</c:v>
                </c:pt>
                <c:pt idx="439">
                  <c:v>-11.111000000000001</c:v>
                </c:pt>
                <c:pt idx="440">
                  <c:v>-11.111000000000001</c:v>
                </c:pt>
                <c:pt idx="441">
                  <c:v>-11.25</c:v>
                </c:pt>
                <c:pt idx="442">
                  <c:v>-11.538</c:v>
                </c:pt>
                <c:pt idx="443">
                  <c:v>-11.628</c:v>
                </c:pt>
                <c:pt idx="444">
                  <c:v>-11.927</c:v>
                </c:pt>
                <c:pt idx="445">
                  <c:v>-11.957000000000001</c:v>
                </c:pt>
                <c:pt idx="446">
                  <c:v>-11.957000000000001</c:v>
                </c:pt>
                <c:pt idx="447">
                  <c:v>-11.957000000000001</c:v>
                </c:pt>
                <c:pt idx="448">
                  <c:v>-12.057</c:v>
                </c:pt>
                <c:pt idx="449">
                  <c:v>-12.244999999999999</c:v>
                </c:pt>
                <c:pt idx="450">
                  <c:v>-12.36</c:v>
                </c:pt>
                <c:pt idx="451">
                  <c:v>-12.397</c:v>
                </c:pt>
                <c:pt idx="452">
                  <c:v>-12.5</c:v>
                </c:pt>
                <c:pt idx="453">
                  <c:v>-12.621</c:v>
                </c:pt>
                <c:pt idx="454">
                  <c:v>-12.843999999999999</c:v>
                </c:pt>
                <c:pt idx="455">
                  <c:v>-12.962999999999999</c:v>
                </c:pt>
                <c:pt idx="456">
                  <c:v>-12.962999999999999</c:v>
                </c:pt>
                <c:pt idx="457">
                  <c:v>-13</c:v>
                </c:pt>
                <c:pt idx="458">
                  <c:v>-13.071999999999999</c:v>
                </c:pt>
                <c:pt idx="459">
                  <c:v>-13.095000000000001</c:v>
                </c:pt>
                <c:pt idx="460">
                  <c:v>-13.115</c:v>
                </c:pt>
                <c:pt idx="461">
                  <c:v>-13.131</c:v>
                </c:pt>
                <c:pt idx="462">
                  <c:v>-13.131</c:v>
                </c:pt>
                <c:pt idx="463">
                  <c:v>-13.223000000000001</c:v>
                </c:pt>
                <c:pt idx="464">
                  <c:v>-13.253</c:v>
                </c:pt>
                <c:pt idx="465">
                  <c:v>-13.265000000000001</c:v>
                </c:pt>
                <c:pt idx="466">
                  <c:v>-13.265000000000001</c:v>
                </c:pt>
                <c:pt idx="467">
                  <c:v>-13.333</c:v>
                </c:pt>
                <c:pt idx="468">
                  <c:v>-13.401999999999999</c:v>
                </c:pt>
                <c:pt idx="469">
                  <c:v>-13.492000000000001</c:v>
                </c:pt>
                <c:pt idx="470">
                  <c:v>-13.635999999999999</c:v>
                </c:pt>
                <c:pt idx="471">
                  <c:v>-13.683999999999999</c:v>
                </c:pt>
                <c:pt idx="472">
                  <c:v>-13.792999999999999</c:v>
                </c:pt>
                <c:pt idx="473">
                  <c:v>-13.792999999999999</c:v>
                </c:pt>
                <c:pt idx="474">
                  <c:v>-14.13</c:v>
                </c:pt>
                <c:pt idx="475">
                  <c:v>-14.286</c:v>
                </c:pt>
                <c:pt idx="476">
                  <c:v>-14.286</c:v>
                </c:pt>
                <c:pt idx="477">
                  <c:v>-14.286</c:v>
                </c:pt>
                <c:pt idx="478">
                  <c:v>-14.286</c:v>
                </c:pt>
                <c:pt idx="479">
                  <c:v>-14.286</c:v>
                </c:pt>
                <c:pt idx="480">
                  <c:v>-14.57</c:v>
                </c:pt>
                <c:pt idx="481">
                  <c:v>-14.679</c:v>
                </c:pt>
                <c:pt idx="482">
                  <c:v>-14.815</c:v>
                </c:pt>
                <c:pt idx="483">
                  <c:v>-14.865</c:v>
                </c:pt>
                <c:pt idx="484">
                  <c:v>-15.032999999999999</c:v>
                </c:pt>
                <c:pt idx="485">
                  <c:v>-15.19</c:v>
                </c:pt>
                <c:pt idx="486">
                  <c:v>-15.305999999999999</c:v>
                </c:pt>
                <c:pt idx="487">
                  <c:v>-15.385</c:v>
                </c:pt>
                <c:pt idx="488">
                  <c:v>-15.385</c:v>
                </c:pt>
                <c:pt idx="489">
                  <c:v>-15.574</c:v>
                </c:pt>
                <c:pt idx="490">
                  <c:v>-15.686</c:v>
                </c:pt>
                <c:pt idx="491">
                  <c:v>-15.909000000000001</c:v>
                </c:pt>
                <c:pt idx="492">
                  <c:v>-15.929</c:v>
                </c:pt>
                <c:pt idx="493">
                  <c:v>-16.279</c:v>
                </c:pt>
                <c:pt idx="494">
                  <c:v>-16.303999999999998</c:v>
                </c:pt>
                <c:pt idx="495">
                  <c:v>-16.346</c:v>
                </c:pt>
                <c:pt idx="496">
                  <c:v>-16.437999999999999</c:v>
                </c:pt>
                <c:pt idx="497">
                  <c:v>-16.471</c:v>
                </c:pt>
                <c:pt idx="498">
                  <c:v>-16.471</c:v>
                </c:pt>
                <c:pt idx="499">
                  <c:v>-16.521999999999998</c:v>
                </c:pt>
                <c:pt idx="500">
                  <c:v>-16.667000000000002</c:v>
                </c:pt>
                <c:pt idx="501">
                  <c:v>-16.821999999999999</c:v>
                </c:pt>
                <c:pt idx="502">
                  <c:v>-16.841999999999999</c:v>
                </c:pt>
                <c:pt idx="503">
                  <c:v>-16.914999999999999</c:v>
                </c:pt>
                <c:pt idx="504">
                  <c:v>-16.981000000000002</c:v>
                </c:pt>
                <c:pt idx="505">
                  <c:v>-16.981000000000002</c:v>
                </c:pt>
                <c:pt idx="506">
                  <c:v>-17.073</c:v>
                </c:pt>
                <c:pt idx="507">
                  <c:v>-17.143000000000001</c:v>
                </c:pt>
                <c:pt idx="508">
                  <c:v>-17.390999999999998</c:v>
                </c:pt>
                <c:pt idx="509">
                  <c:v>-17.442</c:v>
                </c:pt>
                <c:pt idx="510">
                  <c:v>-17.475999999999999</c:v>
                </c:pt>
                <c:pt idx="511">
                  <c:v>-17.5</c:v>
                </c:pt>
                <c:pt idx="512">
                  <c:v>-17.646999999999998</c:v>
                </c:pt>
                <c:pt idx="513">
                  <c:v>-17.73</c:v>
                </c:pt>
                <c:pt idx="514">
                  <c:v>-17.742000000000001</c:v>
                </c:pt>
                <c:pt idx="515">
                  <c:v>-17.895</c:v>
                </c:pt>
                <c:pt idx="516">
                  <c:v>-18.367000000000001</c:v>
                </c:pt>
                <c:pt idx="517">
                  <c:v>-18.420999999999999</c:v>
                </c:pt>
                <c:pt idx="518">
                  <c:v>-18.486999999999998</c:v>
                </c:pt>
                <c:pt idx="519">
                  <c:v>-18.946999999999999</c:v>
                </c:pt>
                <c:pt idx="520">
                  <c:v>-19.231000000000002</c:v>
                </c:pt>
                <c:pt idx="521">
                  <c:v>-19.565000000000001</c:v>
                </c:pt>
                <c:pt idx="522">
                  <c:v>-19.82</c:v>
                </c:pt>
                <c:pt idx="523">
                  <c:v>-19.841000000000001</c:v>
                </c:pt>
                <c:pt idx="524">
                  <c:v>-20</c:v>
                </c:pt>
                <c:pt idx="525">
                  <c:v>-20</c:v>
                </c:pt>
                <c:pt idx="526">
                  <c:v>-20</c:v>
                </c:pt>
                <c:pt idx="527">
                  <c:v>-20.338999999999999</c:v>
                </c:pt>
                <c:pt idx="528">
                  <c:v>-20.454999999999998</c:v>
                </c:pt>
                <c:pt idx="529">
                  <c:v>-20.792000000000002</c:v>
                </c:pt>
                <c:pt idx="530">
                  <c:v>-20.908999999999999</c:v>
                </c:pt>
                <c:pt idx="531">
                  <c:v>-21.053000000000001</c:v>
                </c:pt>
                <c:pt idx="532">
                  <c:v>-21.100999999999999</c:v>
                </c:pt>
                <c:pt idx="533">
                  <c:v>-21.164000000000001</c:v>
                </c:pt>
                <c:pt idx="534">
                  <c:v>-21.295999999999999</c:v>
                </c:pt>
                <c:pt idx="535">
                  <c:v>-21.373999999999999</c:v>
                </c:pt>
                <c:pt idx="536">
                  <c:v>-21.379000000000001</c:v>
                </c:pt>
                <c:pt idx="537">
                  <c:v>-21.552</c:v>
                </c:pt>
                <c:pt idx="538">
                  <c:v>-21.838999999999999</c:v>
                </c:pt>
                <c:pt idx="539">
                  <c:v>-21.951000000000001</c:v>
                </c:pt>
                <c:pt idx="540">
                  <c:v>-22.018000000000001</c:v>
                </c:pt>
                <c:pt idx="541">
                  <c:v>-22.077999999999999</c:v>
                </c:pt>
                <c:pt idx="542">
                  <c:v>-22.34</c:v>
                </c:pt>
                <c:pt idx="543">
                  <c:v>-22.367999999999999</c:v>
                </c:pt>
                <c:pt idx="544">
                  <c:v>-22.581</c:v>
                </c:pt>
                <c:pt idx="545">
                  <c:v>-22.835000000000001</c:v>
                </c:pt>
                <c:pt idx="546">
                  <c:v>-22.881</c:v>
                </c:pt>
                <c:pt idx="547">
                  <c:v>-23.655999999999999</c:v>
                </c:pt>
                <c:pt idx="548">
                  <c:v>-23.684000000000001</c:v>
                </c:pt>
                <c:pt idx="549">
                  <c:v>-23.966999999999999</c:v>
                </c:pt>
                <c:pt idx="550">
                  <c:v>-24.074000000000002</c:v>
                </c:pt>
                <c:pt idx="551">
                  <c:v>-24.210999999999999</c:v>
                </c:pt>
                <c:pt idx="552">
                  <c:v>-24.706</c:v>
                </c:pt>
                <c:pt idx="553">
                  <c:v>-24.779</c:v>
                </c:pt>
                <c:pt idx="554">
                  <c:v>-24.779</c:v>
                </c:pt>
                <c:pt idx="555">
                  <c:v>-25</c:v>
                </c:pt>
                <c:pt idx="556">
                  <c:v>-25.286999999999999</c:v>
                </c:pt>
                <c:pt idx="557">
                  <c:v>-25.300999999999998</c:v>
                </c:pt>
                <c:pt idx="558">
                  <c:v>-25.51</c:v>
                </c:pt>
                <c:pt idx="559">
                  <c:v>-25.532</c:v>
                </c:pt>
                <c:pt idx="560">
                  <c:v>-25.62</c:v>
                </c:pt>
                <c:pt idx="561">
                  <c:v>-25.882000000000001</c:v>
                </c:pt>
                <c:pt idx="562">
                  <c:v>-25.925999999999998</c:v>
                </c:pt>
                <c:pt idx="563">
                  <c:v>-26</c:v>
                </c:pt>
                <c:pt idx="564">
                  <c:v>-26.07</c:v>
                </c:pt>
                <c:pt idx="565">
                  <c:v>-26.114999999999998</c:v>
                </c:pt>
                <c:pt idx="566">
                  <c:v>-26.25</c:v>
                </c:pt>
                <c:pt idx="567">
                  <c:v>-26.315999999999999</c:v>
                </c:pt>
                <c:pt idx="568">
                  <c:v>-26.315999999999999</c:v>
                </c:pt>
                <c:pt idx="569">
                  <c:v>-26.4</c:v>
                </c:pt>
                <c:pt idx="570">
                  <c:v>-26.582000000000001</c:v>
                </c:pt>
                <c:pt idx="571">
                  <c:v>-26.733000000000001</c:v>
                </c:pt>
                <c:pt idx="572">
                  <c:v>-26.744</c:v>
                </c:pt>
                <c:pt idx="573">
                  <c:v>-26.744</c:v>
                </c:pt>
                <c:pt idx="574">
                  <c:v>-26.966000000000001</c:v>
                </c:pt>
                <c:pt idx="575">
                  <c:v>-27.536000000000001</c:v>
                </c:pt>
                <c:pt idx="576">
                  <c:v>-27.619</c:v>
                </c:pt>
                <c:pt idx="577">
                  <c:v>-27.933</c:v>
                </c:pt>
                <c:pt idx="578">
                  <c:v>-28.042000000000002</c:v>
                </c:pt>
                <c:pt idx="579">
                  <c:v>-28.09</c:v>
                </c:pt>
                <c:pt idx="580">
                  <c:v>-28.318999999999999</c:v>
                </c:pt>
                <c:pt idx="581">
                  <c:v>-28.420999999999999</c:v>
                </c:pt>
                <c:pt idx="582">
                  <c:v>-28.670999999999999</c:v>
                </c:pt>
                <c:pt idx="583">
                  <c:v>-28.736000000000001</c:v>
                </c:pt>
                <c:pt idx="584">
                  <c:v>-29.126000000000001</c:v>
                </c:pt>
                <c:pt idx="585">
                  <c:v>-29.524000000000001</c:v>
                </c:pt>
                <c:pt idx="586">
                  <c:v>-29.6</c:v>
                </c:pt>
                <c:pt idx="587">
                  <c:v>-29.702999999999999</c:v>
                </c:pt>
                <c:pt idx="588">
                  <c:v>-29.896999999999998</c:v>
                </c:pt>
                <c:pt idx="589">
                  <c:v>-30.12</c:v>
                </c:pt>
                <c:pt idx="590">
                  <c:v>-30.475999999999999</c:v>
                </c:pt>
                <c:pt idx="591">
                  <c:v>-30.681999999999999</c:v>
                </c:pt>
                <c:pt idx="592">
                  <c:v>-30.768999999999998</c:v>
                </c:pt>
                <c:pt idx="593">
                  <c:v>-30.850999999999999</c:v>
                </c:pt>
                <c:pt idx="594">
                  <c:v>-31.521999999999998</c:v>
                </c:pt>
                <c:pt idx="595">
                  <c:v>-31.683</c:v>
                </c:pt>
                <c:pt idx="596">
                  <c:v>-31.977</c:v>
                </c:pt>
                <c:pt idx="597">
                  <c:v>-32.098999999999997</c:v>
                </c:pt>
                <c:pt idx="598">
                  <c:v>-32.558</c:v>
                </c:pt>
                <c:pt idx="599">
                  <c:v>-32.895000000000003</c:v>
                </c:pt>
                <c:pt idx="600">
                  <c:v>-32.99</c:v>
                </c:pt>
                <c:pt idx="601">
                  <c:v>-33.332999999999998</c:v>
                </c:pt>
                <c:pt idx="602">
                  <c:v>-33.871000000000002</c:v>
                </c:pt>
                <c:pt idx="603">
                  <c:v>-34.615000000000002</c:v>
                </c:pt>
                <c:pt idx="604">
                  <c:v>-34.951000000000001</c:v>
                </c:pt>
                <c:pt idx="605">
                  <c:v>-34.959000000000003</c:v>
                </c:pt>
                <c:pt idx="606">
                  <c:v>-35.119</c:v>
                </c:pt>
                <c:pt idx="607">
                  <c:v>-35.293999999999997</c:v>
                </c:pt>
                <c:pt idx="608">
                  <c:v>-35.293999999999997</c:v>
                </c:pt>
                <c:pt idx="609">
                  <c:v>-35.384999999999998</c:v>
                </c:pt>
                <c:pt idx="610">
                  <c:v>-35.555999999999997</c:v>
                </c:pt>
                <c:pt idx="611">
                  <c:v>-35.954999999999998</c:v>
                </c:pt>
                <c:pt idx="612">
                  <c:v>-36.046999999999997</c:v>
                </c:pt>
                <c:pt idx="613">
                  <c:v>-36.585000000000001</c:v>
                </c:pt>
                <c:pt idx="614">
                  <c:v>-36.600999999999999</c:v>
                </c:pt>
                <c:pt idx="615">
                  <c:v>-36.667000000000002</c:v>
                </c:pt>
                <c:pt idx="616">
                  <c:v>-37.179000000000002</c:v>
                </c:pt>
                <c:pt idx="617">
                  <c:v>-37.363</c:v>
                </c:pt>
                <c:pt idx="618">
                  <c:v>-37.5</c:v>
                </c:pt>
                <c:pt idx="619">
                  <c:v>-37.956000000000003</c:v>
                </c:pt>
                <c:pt idx="620">
                  <c:v>-38.167999999999999</c:v>
                </c:pt>
                <c:pt idx="621">
                  <c:v>-38.518999999999998</c:v>
                </c:pt>
                <c:pt idx="622">
                  <c:v>-38.582999999999998</c:v>
                </c:pt>
                <c:pt idx="623">
                  <c:v>-39.231000000000002</c:v>
                </c:pt>
                <c:pt idx="624">
                  <c:v>-40.384999999999998</c:v>
                </c:pt>
                <c:pt idx="625">
                  <c:v>-40.426000000000002</c:v>
                </c:pt>
                <c:pt idx="626">
                  <c:v>-41.026000000000003</c:v>
                </c:pt>
                <c:pt idx="627">
                  <c:v>-41.790999999999997</c:v>
                </c:pt>
                <c:pt idx="628">
                  <c:v>-41.808</c:v>
                </c:pt>
                <c:pt idx="629">
                  <c:v>-42.149000000000001</c:v>
                </c:pt>
                <c:pt idx="630">
                  <c:v>-42.453000000000003</c:v>
                </c:pt>
                <c:pt idx="631">
                  <c:v>-42.856999999999999</c:v>
                </c:pt>
                <c:pt idx="632">
                  <c:v>-42.963000000000001</c:v>
                </c:pt>
                <c:pt idx="633">
                  <c:v>-43</c:v>
                </c:pt>
                <c:pt idx="634">
                  <c:v>-43.268999999999998</c:v>
                </c:pt>
                <c:pt idx="635">
                  <c:v>-43.529000000000003</c:v>
                </c:pt>
                <c:pt idx="636">
                  <c:v>-43.624000000000002</c:v>
                </c:pt>
                <c:pt idx="637">
                  <c:v>-43.670999999999999</c:v>
                </c:pt>
                <c:pt idx="638">
                  <c:v>-44.680999999999997</c:v>
                </c:pt>
                <c:pt idx="639">
                  <c:v>-44.8</c:v>
                </c:pt>
                <c:pt idx="640">
                  <c:v>-45.161000000000001</c:v>
                </c:pt>
                <c:pt idx="641">
                  <c:v>-46.031999999999996</c:v>
                </c:pt>
                <c:pt idx="642">
                  <c:v>-46.988</c:v>
                </c:pt>
                <c:pt idx="643">
                  <c:v>-47.115000000000002</c:v>
                </c:pt>
                <c:pt idx="644">
                  <c:v>-47.777999999999999</c:v>
                </c:pt>
                <c:pt idx="645">
                  <c:v>-48.387</c:v>
                </c:pt>
                <c:pt idx="646">
                  <c:v>-48.863999999999997</c:v>
                </c:pt>
                <c:pt idx="647">
                  <c:v>-49.152999999999999</c:v>
                </c:pt>
                <c:pt idx="648">
                  <c:v>-49.241999999999997</c:v>
                </c:pt>
                <c:pt idx="649">
                  <c:v>-50.713999999999999</c:v>
                </c:pt>
                <c:pt idx="650">
                  <c:v>-51.851999999999997</c:v>
                </c:pt>
                <c:pt idx="651">
                  <c:v>-52.252000000000002</c:v>
                </c:pt>
                <c:pt idx="652">
                  <c:v>-52.83</c:v>
                </c:pt>
                <c:pt idx="653">
                  <c:v>-54.819000000000003</c:v>
                </c:pt>
                <c:pt idx="654">
                  <c:v>-58.162999999999997</c:v>
                </c:pt>
                <c:pt idx="655">
                  <c:v>-58.73</c:v>
                </c:pt>
                <c:pt idx="656">
                  <c:v>-61.017000000000003</c:v>
                </c:pt>
                <c:pt idx="657">
                  <c:v>-66.667000000000002</c:v>
                </c:pt>
                <c:pt idx="658">
                  <c:v>-67.721999999999994</c:v>
                </c:pt>
                <c:pt idx="659">
                  <c:v>-68.046999999999997</c:v>
                </c:pt>
                <c:pt idx="660">
                  <c:v>-70.165999999999997</c:v>
                </c:pt>
                <c:pt idx="661">
                  <c:v>-77.778000000000006</c:v>
                </c:pt>
                <c:pt idx="662">
                  <c:v>-88.135999999999996</c:v>
                </c:pt>
                <c:pt idx="663">
                  <c:v>-88.596000000000004</c:v>
                </c:pt>
                <c:pt idx="664">
                  <c:v>-90.991</c:v>
                </c:pt>
                <c:pt idx="665">
                  <c:v>-92.856999999999999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7-49AC-AF59-8BA476977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395968"/>
        <c:axId val="303397504"/>
      </c:barChart>
      <c:catAx>
        <c:axId val="303395968"/>
        <c:scaling>
          <c:orientation val="minMax"/>
        </c:scaling>
        <c:delete val="1"/>
        <c:axPos val="b"/>
        <c:majorTickMark val="none"/>
        <c:minorTickMark val="none"/>
        <c:tickLblPos val="nextTo"/>
        <c:crossAx val="303397504"/>
        <c:crosses val="autoZero"/>
        <c:auto val="1"/>
        <c:lblAlgn val="ctr"/>
        <c:lblOffset val="100"/>
        <c:noMultiLvlLbl val="0"/>
      </c:catAx>
      <c:valAx>
        <c:axId val="303397504"/>
        <c:scaling>
          <c:orientation val="minMax"/>
          <c:max val="15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spc="-100" baseline="0" dirty="0"/>
                  <a:t>% change in observed</a:t>
                </a:r>
              </a:p>
              <a:p>
                <a:pPr>
                  <a:defRPr sz="1800" spc="-100"/>
                </a:pPr>
                <a:r>
                  <a:rPr lang="en-US" sz="1800" spc="-100" baseline="0" dirty="0"/>
                  <a:t>LDL-C at day 510</a:t>
                </a:r>
              </a:p>
            </c:rich>
          </c:tx>
          <c:layout>
            <c:manualLayout>
              <c:xMode val="edge"/>
              <c:yMode val="edge"/>
              <c:x val="2.1446468551503121E-2"/>
              <c:y val="0.230811305268934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spc="-1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39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03237095363078"/>
          <c:y val="3.8612392038347723E-2"/>
          <c:w val="0.81941207349081369"/>
          <c:h val="0.885468556949055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[F14.2.3.1.1.xls]F14.2.3.1.1!$F$696:$F$1386</c:f>
              <c:numCache>
                <c:formatCode>General</c:formatCode>
                <c:ptCount val="691"/>
                <c:pt idx="0">
                  <c:v>204.34800000000001</c:v>
                </c:pt>
                <c:pt idx="1">
                  <c:v>196.154</c:v>
                </c:pt>
                <c:pt idx="2">
                  <c:v>74.602999999999994</c:v>
                </c:pt>
                <c:pt idx="3">
                  <c:v>63.636000000000003</c:v>
                </c:pt>
                <c:pt idx="4">
                  <c:v>47.222000000000001</c:v>
                </c:pt>
                <c:pt idx="5">
                  <c:v>46.429000000000002</c:v>
                </c:pt>
                <c:pt idx="6">
                  <c:v>42.856999999999999</c:v>
                </c:pt>
                <c:pt idx="7">
                  <c:v>31.776</c:v>
                </c:pt>
                <c:pt idx="8">
                  <c:v>27.890999999999998</c:v>
                </c:pt>
                <c:pt idx="9">
                  <c:v>24.298999999999999</c:v>
                </c:pt>
                <c:pt idx="10">
                  <c:v>24.050999999999998</c:v>
                </c:pt>
                <c:pt idx="11">
                  <c:v>19.54</c:v>
                </c:pt>
                <c:pt idx="12">
                  <c:v>16.484000000000002</c:v>
                </c:pt>
                <c:pt idx="13">
                  <c:v>14.865</c:v>
                </c:pt>
                <c:pt idx="14">
                  <c:v>14.516</c:v>
                </c:pt>
                <c:pt idx="15">
                  <c:v>12.195</c:v>
                </c:pt>
                <c:pt idx="16">
                  <c:v>6.0339999999999998</c:v>
                </c:pt>
                <c:pt idx="17">
                  <c:v>4.0540000000000003</c:v>
                </c:pt>
                <c:pt idx="18">
                  <c:v>3.8959999999999999</c:v>
                </c:pt>
                <c:pt idx="19">
                  <c:v>2.899</c:v>
                </c:pt>
                <c:pt idx="20">
                  <c:v>1.639</c:v>
                </c:pt>
                <c:pt idx="21">
                  <c:v>1.504</c:v>
                </c:pt>
                <c:pt idx="22">
                  <c:v>1.1359999999999999</c:v>
                </c:pt>
                <c:pt idx="23">
                  <c:v>0</c:v>
                </c:pt>
                <c:pt idx="24">
                  <c:v>-1.8180000000000001</c:v>
                </c:pt>
                <c:pt idx="25">
                  <c:v>-2.2730000000000001</c:v>
                </c:pt>
                <c:pt idx="26">
                  <c:v>-3.5089999999999999</c:v>
                </c:pt>
                <c:pt idx="27">
                  <c:v>-5.8819999999999997</c:v>
                </c:pt>
                <c:pt idx="28">
                  <c:v>-7.407</c:v>
                </c:pt>
                <c:pt idx="29">
                  <c:v>-8.9169999999999998</c:v>
                </c:pt>
                <c:pt idx="30">
                  <c:v>-9.2309999999999999</c:v>
                </c:pt>
                <c:pt idx="31">
                  <c:v>-10</c:v>
                </c:pt>
                <c:pt idx="32">
                  <c:v>-10.563000000000001</c:v>
                </c:pt>
                <c:pt idx="33">
                  <c:v>-10.569000000000001</c:v>
                </c:pt>
                <c:pt idx="34">
                  <c:v>-10.68</c:v>
                </c:pt>
                <c:pt idx="35">
                  <c:v>-10.753</c:v>
                </c:pt>
                <c:pt idx="36">
                  <c:v>-11.718999999999999</c:v>
                </c:pt>
                <c:pt idx="37">
                  <c:v>-13.253</c:v>
                </c:pt>
                <c:pt idx="38">
                  <c:v>-13.462</c:v>
                </c:pt>
                <c:pt idx="39">
                  <c:v>-14.583</c:v>
                </c:pt>
                <c:pt idx="40">
                  <c:v>-15.651999999999999</c:v>
                </c:pt>
                <c:pt idx="41">
                  <c:v>-15.942</c:v>
                </c:pt>
                <c:pt idx="42">
                  <c:v>-16.667000000000002</c:v>
                </c:pt>
                <c:pt idx="43">
                  <c:v>-17.073</c:v>
                </c:pt>
                <c:pt idx="44">
                  <c:v>-17.548999999999999</c:v>
                </c:pt>
                <c:pt idx="45">
                  <c:v>-19.091000000000001</c:v>
                </c:pt>
                <c:pt idx="46">
                  <c:v>-19.178000000000001</c:v>
                </c:pt>
                <c:pt idx="47">
                  <c:v>-19.82</c:v>
                </c:pt>
                <c:pt idx="48">
                  <c:v>-20</c:v>
                </c:pt>
                <c:pt idx="49">
                  <c:v>-20</c:v>
                </c:pt>
                <c:pt idx="50">
                  <c:v>-20</c:v>
                </c:pt>
                <c:pt idx="51">
                  <c:v>-22.033999999999999</c:v>
                </c:pt>
                <c:pt idx="52">
                  <c:v>-22.667000000000002</c:v>
                </c:pt>
                <c:pt idx="53">
                  <c:v>-24.46</c:v>
                </c:pt>
                <c:pt idx="54">
                  <c:v>-25.806000000000001</c:v>
                </c:pt>
                <c:pt idx="55">
                  <c:v>-26.257000000000001</c:v>
                </c:pt>
                <c:pt idx="56">
                  <c:v>-26.315999999999999</c:v>
                </c:pt>
                <c:pt idx="57">
                  <c:v>-26.667000000000002</c:v>
                </c:pt>
                <c:pt idx="58">
                  <c:v>-26.667000000000002</c:v>
                </c:pt>
                <c:pt idx="59">
                  <c:v>-26.760999999999999</c:v>
                </c:pt>
                <c:pt idx="60">
                  <c:v>-27.273</c:v>
                </c:pt>
                <c:pt idx="61">
                  <c:v>-27.559000000000001</c:v>
                </c:pt>
                <c:pt idx="62">
                  <c:v>-27.585999999999999</c:v>
                </c:pt>
                <c:pt idx="63">
                  <c:v>-27.777999999999999</c:v>
                </c:pt>
                <c:pt idx="64">
                  <c:v>-28.169</c:v>
                </c:pt>
                <c:pt idx="65">
                  <c:v>-28.670999999999999</c:v>
                </c:pt>
                <c:pt idx="66">
                  <c:v>-29.032</c:v>
                </c:pt>
                <c:pt idx="67">
                  <c:v>-29.114000000000001</c:v>
                </c:pt>
                <c:pt idx="68">
                  <c:v>-29.347999999999999</c:v>
                </c:pt>
                <c:pt idx="69">
                  <c:v>-29.486999999999998</c:v>
                </c:pt>
                <c:pt idx="70">
                  <c:v>-29.786999999999999</c:v>
                </c:pt>
                <c:pt idx="71">
                  <c:v>-29.800999999999998</c:v>
                </c:pt>
                <c:pt idx="72">
                  <c:v>-30.507999999999999</c:v>
                </c:pt>
                <c:pt idx="73">
                  <c:v>-30.645</c:v>
                </c:pt>
                <c:pt idx="74">
                  <c:v>-30.667000000000002</c:v>
                </c:pt>
                <c:pt idx="75">
                  <c:v>-30.827000000000002</c:v>
                </c:pt>
                <c:pt idx="76">
                  <c:v>-31.579000000000001</c:v>
                </c:pt>
                <c:pt idx="77">
                  <c:v>-31.867999999999999</c:v>
                </c:pt>
                <c:pt idx="78">
                  <c:v>-32.183999999999997</c:v>
                </c:pt>
                <c:pt idx="79">
                  <c:v>-32.381</c:v>
                </c:pt>
                <c:pt idx="80">
                  <c:v>-32.609000000000002</c:v>
                </c:pt>
                <c:pt idx="81">
                  <c:v>-32.682000000000002</c:v>
                </c:pt>
                <c:pt idx="82">
                  <c:v>-32.71</c:v>
                </c:pt>
                <c:pt idx="83">
                  <c:v>-33.332999999999998</c:v>
                </c:pt>
                <c:pt idx="84">
                  <c:v>-33.765999999999998</c:v>
                </c:pt>
                <c:pt idx="85">
                  <c:v>-33.823999999999998</c:v>
                </c:pt>
                <c:pt idx="86">
                  <c:v>-33.871000000000002</c:v>
                </c:pt>
                <c:pt idx="87">
                  <c:v>-33.929000000000002</c:v>
                </c:pt>
                <c:pt idx="88">
                  <c:v>-34.615000000000002</c:v>
                </c:pt>
                <c:pt idx="89">
                  <c:v>-34.652999999999999</c:v>
                </c:pt>
                <c:pt idx="90">
                  <c:v>-34.694000000000003</c:v>
                </c:pt>
                <c:pt idx="91">
                  <c:v>-34.737000000000002</c:v>
                </c:pt>
                <c:pt idx="92">
                  <c:v>-35.390999999999998</c:v>
                </c:pt>
                <c:pt idx="93">
                  <c:v>-35.762</c:v>
                </c:pt>
                <c:pt idx="94">
                  <c:v>-35.896999999999998</c:v>
                </c:pt>
                <c:pt idx="95">
                  <c:v>-36.274999999999999</c:v>
                </c:pt>
                <c:pt idx="96">
                  <c:v>-36.301000000000002</c:v>
                </c:pt>
                <c:pt idx="97">
                  <c:v>-36.363999999999997</c:v>
                </c:pt>
                <c:pt idx="98">
                  <c:v>-36.363999999999997</c:v>
                </c:pt>
                <c:pt idx="99">
                  <c:v>-36.552</c:v>
                </c:pt>
                <c:pt idx="100">
                  <c:v>-36.841999999999999</c:v>
                </c:pt>
                <c:pt idx="101">
                  <c:v>-37.179000000000002</c:v>
                </c:pt>
                <c:pt idx="102">
                  <c:v>-37.183999999999997</c:v>
                </c:pt>
                <c:pt idx="103">
                  <c:v>-37.332999999999998</c:v>
                </c:pt>
                <c:pt idx="104">
                  <c:v>-37.975000000000001</c:v>
                </c:pt>
                <c:pt idx="105">
                  <c:v>-38.210999999999999</c:v>
                </c:pt>
                <c:pt idx="106">
                  <c:v>-38.298000000000002</c:v>
                </c:pt>
                <c:pt idx="107">
                  <c:v>-38.554000000000002</c:v>
                </c:pt>
                <c:pt idx="108">
                  <c:v>-38.816000000000003</c:v>
                </c:pt>
                <c:pt idx="109">
                  <c:v>-38.930999999999997</c:v>
                </c:pt>
                <c:pt idx="110">
                  <c:v>-40</c:v>
                </c:pt>
                <c:pt idx="111">
                  <c:v>-40.277999999999999</c:v>
                </c:pt>
                <c:pt idx="112">
                  <c:v>-40.384999999999998</c:v>
                </c:pt>
                <c:pt idx="113">
                  <c:v>-40.540999999999997</c:v>
                </c:pt>
                <c:pt idx="114">
                  <c:v>-40.625</c:v>
                </c:pt>
                <c:pt idx="115">
                  <c:v>-40.658999999999999</c:v>
                </c:pt>
                <c:pt idx="116">
                  <c:v>-40.658999999999999</c:v>
                </c:pt>
                <c:pt idx="117">
                  <c:v>-40.667000000000002</c:v>
                </c:pt>
                <c:pt idx="118">
                  <c:v>-40.816000000000003</c:v>
                </c:pt>
                <c:pt idx="119">
                  <c:v>-41.304000000000002</c:v>
                </c:pt>
                <c:pt idx="120">
                  <c:v>-41.378999999999998</c:v>
                </c:pt>
                <c:pt idx="121">
                  <c:v>-41.573</c:v>
                </c:pt>
                <c:pt idx="122">
                  <c:v>-41.584000000000003</c:v>
                </c:pt>
                <c:pt idx="123">
                  <c:v>-41.667000000000002</c:v>
                </c:pt>
                <c:pt idx="124">
                  <c:v>-41.837000000000003</c:v>
                </c:pt>
                <c:pt idx="125">
                  <c:v>-42.168999999999997</c:v>
                </c:pt>
                <c:pt idx="126">
                  <c:v>-42.210999999999999</c:v>
                </c:pt>
                <c:pt idx="127">
                  <c:v>-42.353000000000002</c:v>
                </c:pt>
                <c:pt idx="128">
                  <c:v>-42.390999999999998</c:v>
                </c:pt>
                <c:pt idx="129">
                  <c:v>-42.552999999999997</c:v>
                </c:pt>
                <c:pt idx="130">
                  <c:v>-42.646999999999998</c:v>
                </c:pt>
                <c:pt idx="131">
                  <c:v>-42.674999999999997</c:v>
                </c:pt>
                <c:pt idx="132">
                  <c:v>-42.938000000000002</c:v>
                </c:pt>
                <c:pt idx="133">
                  <c:v>-43.055999999999997</c:v>
                </c:pt>
                <c:pt idx="134">
                  <c:v>-43.076999999999998</c:v>
                </c:pt>
                <c:pt idx="135">
                  <c:v>-43.103000000000002</c:v>
                </c:pt>
                <c:pt idx="136">
                  <c:v>-43.636000000000003</c:v>
                </c:pt>
                <c:pt idx="137">
                  <c:v>-43.677999999999997</c:v>
                </c:pt>
                <c:pt idx="138">
                  <c:v>-43.677999999999997</c:v>
                </c:pt>
                <c:pt idx="139">
                  <c:v>-44.118000000000002</c:v>
                </c:pt>
                <c:pt idx="140">
                  <c:v>-44.444000000000003</c:v>
                </c:pt>
                <c:pt idx="141">
                  <c:v>-44.444000000000003</c:v>
                </c:pt>
                <c:pt idx="142">
                  <c:v>-44.444000000000003</c:v>
                </c:pt>
                <c:pt idx="143">
                  <c:v>-44.615000000000002</c:v>
                </c:pt>
                <c:pt idx="144">
                  <c:v>-45.064</c:v>
                </c:pt>
                <c:pt idx="145">
                  <c:v>-45.204999999999998</c:v>
                </c:pt>
                <c:pt idx="146">
                  <c:v>-45.238</c:v>
                </c:pt>
                <c:pt idx="147">
                  <c:v>-45.262999999999998</c:v>
                </c:pt>
                <c:pt idx="148">
                  <c:v>-45.37</c:v>
                </c:pt>
                <c:pt idx="149">
                  <c:v>-45.509</c:v>
                </c:pt>
                <c:pt idx="150">
                  <c:v>-45.625</c:v>
                </c:pt>
                <c:pt idx="151">
                  <c:v>-45.679000000000002</c:v>
                </c:pt>
                <c:pt idx="152">
                  <c:v>-45.762999999999998</c:v>
                </c:pt>
                <c:pt idx="153">
                  <c:v>-45.881999999999998</c:v>
                </c:pt>
                <c:pt idx="154">
                  <c:v>-45.945999999999998</c:v>
                </c:pt>
                <c:pt idx="155">
                  <c:v>-45.976999999999997</c:v>
                </c:pt>
                <c:pt idx="156">
                  <c:v>-46.046999999999997</c:v>
                </c:pt>
                <c:pt idx="157">
                  <c:v>-46.078000000000003</c:v>
                </c:pt>
                <c:pt idx="158">
                  <c:v>-46.512</c:v>
                </c:pt>
                <c:pt idx="159">
                  <c:v>-46.667000000000002</c:v>
                </c:pt>
                <c:pt idx="160">
                  <c:v>-46.808999999999997</c:v>
                </c:pt>
                <c:pt idx="161">
                  <c:v>-46.97</c:v>
                </c:pt>
                <c:pt idx="162">
                  <c:v>-47.154000000000003</c:v>
                </c:pt>
                <c:pt idx="163">
                  <c:v>-47.296999999999997</c:v>
                </c:pt>
                <c:pt idx="164">
                  <c:v>-47.296999999999997</c:v>
                </c:pt>
                <c:pt idx="165">
                  <c:v>-47.311999999999998</c:v>
                </c:pt>
                <c:pt idx="166">
                  <c:v>-47.368000000000002</c:v>
                </c:pt>
                <c:pt idx="167">
                  <c:v>-47.436</c:v>
                </c:pt>
                <c:pt idx="168">
                  <c:v>-47.5</c:v>
                </c:pt>
                <c:pt idx="169">
                  <c:v>-47.561</c:v>
                </c:pt>
                <c:pt idx="170">
                  <c:v>-47.701000000000001</c:v>
                </c:pt>
                <c:pt idx="171">
                  <c:v>-47.741999999999997</c:v>
                </c:pt>
                <c:pt idx="172">
                  <c:v>-47.826000000000001</c:v>
                </c:pt>
                <c:pt idx="173">
                  <c:v>-47.976999999999997</c:v>
                </c:pt>
                <c:pt idx="174">
                  <c:v>-48.100999999999999</c:v>
                </c:pt>
                <c:pt idx="175">
                  <c:v>-48.201000000000001</c:v>
                </c:pt>
                <c:pt idx="176">
                  <c:v>-48.234999999999999</c:v>
                </c:pt>
                <c:pt idx="177">
                  <c:v>-48.420999999999999</c:v>
                </c:pt>
                <c:pt idx="178">
                  <c:v>-48.484999999999999</c:v>
                </c:pt>
                <c:pt idx="179">
                  <c:v>-48.529000000000003</c:v>
                </c:pt>
                <c:pt idx="180">
                  <c:v>-48.543999999999997</c:v>
                </c:pt>
                <c:pt idx="181">
                  <c:v>-48.570999999999998</c:v>
                </c:pt>
                <c:pt idx="182">
                  <c:v>-49.314999999999998</c:v>
                </c:pt>
                <c:pt idx="183">
                  <c:v>-49.314999999999998</c:v>
                </c:pt>
                <c:pt idx="184">
                  <c:v>-49.398000000000003</c:v>
                </c:pt>
                <c:pt idx="185">
                  <c:v>-49.411999999999999</c:v>
                </c:pt>
                <c:pt idx="186">
                  <c:v>-49.505000000000003</c:v>
                </c:pt>
                <c:pt idx="187">
                  <c:v>-49.618000000000002</c:v>
                </c:pt>
                <c:pt idx="188">
                  <c:v>-50</c:v>
                </c:pt>
                <c:pt idx="189">
                  <c:v>-50</c:v>
                </c:pt>
                <c:pt idx="190">
                  <c:v>-50</c:v>
                </c:pt>
                <c:pt idx="191">
                  <c:v>-50</c:v>
                </c:pt>
                <c:pt idx="192">
                  <c:v>-50</c:v>
                </c:pt>
                <c:pt idx="193">
                  <c:v>-50</c:v>
                </c:pt>
                <c:pt idx="194">
                  <c:v>-50</c:v>
                </c:pt>
                <c:pt idx="195">
                  <c:v>-50.601999999999997</c:v>
                </c:pt>
                <c:pt idx="196">
                  <c:v>-50.633000000000003</c:v>
                </c:pt>
                <c:pt idx="197">
                  <c:v>-50.793999999999997</c:v>
                </c:pt>
                <c:pt idx="198">
                  <c:v>-51.042000000000002</c:v>
                </c:pt>
                <c:pt idx="199">
                  <c:v>-51.064</c:v>
                </c:pt>
                <c:pt idx="200">
                  <c:v>-51.110999999999997</c:v>
                </c:pt>
                <c:pt idx="201">
                  <c:v>-51.128</c:v>
                </c:pt>
                <c:pt idx="202">
                  <c:v>-51.162999999999997</c:v>
                </c:pt>
                <c:pt idx="203">
                  <c:v>-51.19</c:v>
                </c:pt>
                <c:pt idx="204">
                  <c:v>-51.19</c:v>
                </c:pt>
                <c:pt idx="205">
                  <c:v>-51.295000000000002</c:v>
                </c:pt>
                <c:pt idx="206">
                  <c:v>-51.350999999999999</c:v>
                </c:pt>
                <c:pt idx="207">
                  <c:v>-51.375999999999998</c:v>
                </c:pt>
                <c:pt idx="208">
                  <c:v>-51.429000000000002</c:v>
                </c:pt>
                <c:pt idx="209">
                  <c:v>-51.723999999999997</c:v>
                </c:pt>
                <c:pt idx="210">
                  <c:v>-51.798999999999999</c:v>
                </c:pt>
                <c:pt idx="211">
                  <c:v>-51.851999999999997</c:v>
                </c:pt>
                <c:pt idx="212">
                  <c:v>-51.887</c:v>
                </c:pt>
                <c:pt idx="213">
                  <c:v>-51.948</c:v>
                </c:pt>
                <c:pt idx="214">
                  <c:v>-51.969000000000001</c:v>
                </c:pt>
                <c:pt idx="215">
                  <c:v>-52.040999999999997</c:v>
                </c:pt>
                <c:pt idx="216">
                  <c:v>-52.046999999999997</c:v>
                </c:pt>
                <c:pt idx="217">
                  <c:v>-52.222000000000001</c:v>
                </c:pt>
                <c:pt idx="218">
                  <c:v>-52.459000000000003</c:v>
                </c:pt>
                <c:pt idx="219">
                  <c:v>-52.688000000000002</c:v>
                </c:pt>
                <c:pt idx="220">
                  <c:v>-52.747</c:v>
                </c:pt>
                <c:pt idx="221">
                  <c:v>-52.8</c:v>
                </c:pt>
                <c:pt idx="222">
                  <c:v>-52.856999999999999</c:v>
                </c:pt>
                <c:pt idx="223">
                  <c:v>-52.874000000000002</c:v>
                </c:pt>
                <c:pt idx="224">
                  <c:v>-53.164999999999999</c:v>
                </c:pt>
                <c:pt idx="225">
                  <c:v>-53.164999999999999</c:v>
                </c:pt>
                <c:pt idx="226">
                  <c:v>-53.247</c:v>
                </c:pt>
                <c:pt idx="227">
                  <c:v>-53.247</c:v>
                </c:pt>
                <c:pt idx="228">
                  <c:v>-53.332999999999998</c:v>
                </c:pt>
                <c:pt idx="229">
                  <c:v>-53.332999999999998</c:v>
                </c:pt>
                <c:pt idx="230">
                  <c:v>-53.424999999999997</c:v>
                </c:pt>
                <c:pt idx="231">
                  <c:v>-53.534999999999997</c:v>
                </c:pt>
                <c:pt idx="232">
                  <c:v>-53.548000000000002</c:v>
                </c:pt>
                <c:pt idx="233">
                  <c:v>-53.658999999999999</c:v>
                </c:pt>
                <c:pt idx="234">
                  <c:v>-53.912999999999997</c:v>
                </c:pt>
                <c:pt idx="235">
                  <c:v>-53.933</c:v>
                </c:pt>
                <c:pt idx="236">
                  <c:v>-53.947000000000003</c:v>
                </c:pt>
                <c:pt idx="237">
                  <c:v>-53.968000000000004</c:v>
                </c:pt>
                <c:pt idx="238">
                  <c:v>-54.167000000000002</c:v>
                </c:pt>
                <c:pt idx="239">
                  <c:v>-54.255000000000003</c:v>
                </c:pt>
                <c:pt idx="240">
                  <c:v>-54.286000000000001</c:v>
                </c:pt>
                <c:pt idx="241">
                  <c:v>-54.305</c:v>
                </c:pt>
                <c:pt idx="242">
                  <c:v>-54.369</c:v>
                </c:pt>
                <c:pt idx="243">
                  <c:v>-54.411999999999999</c:v>
                </c:pt>
                <c:pt idx="244">
                  <c:v>-54.444000000000003</c:v>
                </c:pt>
                <c:pt idx="245">
                  <c:v>-54.545000000000002</c:v>
                </c:pt>
                <c:pt idx="246">
                  <c:v>-54.795000000000002</c:v>
                </c:pt>
                <c:pt idx="247">
                  <c:v>-54.838999999999999</c:v>
                </c:pt>
                <c:pt idx="248">
                  <c:v>-54.838999999999999</c:v>
                </c:pt>
                <c:pt idx="249">
                  <c:v>-55</c:v>
                </c:pt>
                <c:pt idx="250">
                  <c:v>-55</c:v>
                </c:pt>
                <c:pt idx="251">
                  <c:v>-55</c:v>
                </c:pt>
                <c:pt idx="252">
                  <c:v>-55.045999999999999</c:v>
                </c:pt>
                <c:pt idx="253">
                  <c:v>-55.072000000000003</c:v>
                </c:pt>
                <c:pt idx="254">
                  <c:v>-55.276000000000003</c:v>
                </c:pt>
                <c:pt idx="255">
                  <c:v>-55.293999999999997</c:v>
                </c:pt>
                <c:pt idx="256">
                  <c:v>-55.34</c:v>
                </c:pt>
                <c:pt idx="257">
                  <c:v>-55.462000000000003</c:v>
                </c:pt>
                <c:pt idx="258">
                  <c:v>-55.555999999999997</c:v>
                </c:pt>
                <c:pt idx="259">
                  <c:v>-55.713999999999999</c:v>
                </c:pt>
                <c:pt idx="260">
                  <c:v>-55.881999999999998</c:v>
                </c:pt>
                <c:pt idx="261">
                  <c:v>-55.914000000000001</c:v>
                </c:pt>
                <c:pt idx="262">
                  <c:v>-55.932000000000002</c:v>
                </c:pt>
                <c:pt idx="263">
                  <c:v>-56</c:v>
                </c:pt>
                <c:pt idx="264">
                  <c:v>-56.097999999999999</c:v>
                </c:pt>
                <c:pt idx="265">
                  <c:v>-56.097999999999999</c:v>
                </c:pt>
                <c:pt idx="266">
                  <c:v>-56.122</c:v>
                </c:pt>
                <c:pt idx="267">
                  <c:v>-56.14</c:v>
                </c:pt>
                <c:pt idx="268">
                  <c:v>-56.25</c:v>
                </c:pt>
                <c:pt idx="269">
                  <c:v>-56.322000000000003</c:v>
                </c:pt>
                <c:pt idx="270">
                  <c:v>-56.41</c:v>
                </c:pt>
                <c:pt idx="271">
                  <c:v>-56.557000000000002</c:v>
                </c:pt>
                <c:pt idx="272">
                  <c:v>-56.579000000000001</c:v>
                </c:pt>
                <c:pt idx="273">
                  <c:v>-56.603999999999999</c:v>
                </c:pt>
                <c:pt idx="274">
                  <c:v>-56.701000000000001</c:v>
                </c:pt>
                <c:pt idx="275">
                  <c:v>-56.756999999999998</c:v>
                </c:pt>
                <c:pt idx="276">
                  <c:v>-56.817999999999998</c:v>
                </c:pt>
                <c:pt idx="277">
                  <c:v>-56.923000000000002</c:v>
                </c:pt>
                <c:pt idx="278">
                  <c:v>-56.962000000000003</c:v>
                </c:pt>
                <c:pt idx="279">
                  <c:v>-56.962000000000003</c:v>
                </c:pt>
                <c:pt idx="280">
                  <c:v>-57.018000000000001</c:v>
                </c:pt>
                <c:pt idx="281">
                  <c:v>-57.143000000000001</c:v>
                </c:pt>
                <c:pt idx="282">
                  <c:v>-57.143000000000001</c:v>
                </c:pt>
                <c:pt idx="283">
                  <c:v>-57.143000000000001</c:v>
                </c:pt>
                <c:pt idx="284">
                  <c:v>-57.292000000000002</c:v>
                </c:pt>
                <c:pt idx="285">
                  <c:v>-57.292000000000002</c:v>
                </c:pt>
                <c:pt idx="286">
                  <c:v>-57.31</c:v>
                </c:pt>
                <c:pt idx="287">
                  <c:v>-57.317</c:v>
                </c:pt>
                <c:pt idx="288">
                  <c:v>-57.386000000000003</c:v>
                </c:pt>
                <c:pt idx="289">
                  <c:v>-57.406999999999996</c:v>
                </c:pt>
                <c:pt idx="290">
                  <c:v>-57.470999999999997</c:v>
                </c:pt>
                <c:pt idx="291">
                  <c:v>-57.521999999999998</c:v>
                </c:pt>
                <c:pt idx="292">
                  <c:v>-57.627000000000002</c:v>
                </c:pt>
                <c:pt idx="293">
                  <c:v>-57.664000000000001</c:v>
                </c:pt>
                <c:pt idx="294">
                  <c:v>-57.692</c:v>
                </c:pt>
                <c:pt idx="295">
                  <c:v>-57.798000000000002</c:v>
                </c:pt>
                <c:pt idx="296">
                  <c:v>-57.850999999999999</c:v>
                </c:pt>
                <c:pt idx="297">
                  <c:v>-58.015000000000001</c:v>
                </c:pt>
                <c:pt idx="298">
                  <c:v>-58.332999999999998</c:v>
                </c:pt>
                <c:pt idx="299">
                  <c:v>-58.332999999999998</c:v>
                </c:pt>
                <c:pt idx="300">
                  <c:v>-58.558999999999997</c:v>
                </c:pt>
                <c:pt idx="301">
                  <c:v>-58.621000000000002</c:v>
                </c:pt>
                <c:pt idx="302">
                  <c:v>-58.75</c:v>
                </c:pt>
                <c:pt idx="303">
                  <c:v>-58.75</c:v>
                </c:pt>
                <c:pt idx="304">
                  <c:v>-58.823999999999998</c:v>
                </c:pt>
                <c:pt idx="305">
                  <c:v>-58.823999999999998</c:v>
                </c:pt>
                <c:pt idx="306">
                  <c:v>-58.889000000000003</c:v>
                </c:pt>
                <c:pt idx="307">
                  <c:v>-59.091000000000001</c:v>
                </c:pt>
                <c:pt idx="308">
                  <c:v>-59.183999999999997</c:v>
                </c:pt>
                <c:pt idx="309">
                  <c:v>-59.210999999999999</c:v>
                </c:pt>
                <c:pt idx="310">
                  <c:v>-59.259</c:v>
                </c:pt>
                <c:pt idx="311">
                  <c:v>-59.259</c:v>
                </c:pt>
                <c:pt idx="312">
                  <c:v>-59.259</c:v>
                </c:pt>
                <c:pt idx="313">
                  <c:v>-59.341000000000001</c:v>
                </c:pt>
                <c:pt idx="314">
                  <c:v>-59.375</c:v>
                </c:pt>
                <c:pt idx="315">
                  <c:v>-59.375</c:v>
                </c:pt>
                <c:pt idx="316">
                  <c:v>-59.524000000000001</c:v>
                </c:pt>
                <c:pt idx="317">
                  <c:v>-59.573999999999998</c:v>
                </c:pt>
                <c:pt idx="318">
                  <c:v>-59.664000000000001</c:v>
                </c:pt>
                <c:pt idx="319">
                  <c:v>-59.701000000000001</c:v>
                </c:pt>
                <c:pt idx="320">
                  <c:v>-59.722000000000001</c:v>
                </c:pt>
                <c:pt idx="321">
                  <c:v>-59.722000000000001</c:v>
                </c:pt>
                <c:pt idx="322">
                  <c:v>-59.777000000000001</c:v>
                </c:pt>
                <c:pt idx="323">
                  <c:v>-60</c:v>
                </c:pt>
                <c:pt idx="324">
                  <c:v>-60</c:v>
                </c:pt>
                <c:pt idx="325">
                  <c:v>-60</c:v>
                </c:pt>
                <c:pt idx="326">
                  <c:v>-60</c:v>
                </c:pt>
                <c:pt idx="327">
                  <c:v>-60</c:v>
                </c:pt>
                <c:pt idx="328">
                  <c:v>-60</c:v>
                </c:pt>
                <c:pt idx="329">
                  <c:v>-60.15</c:v>
                </c:pt>
                <c:pt idx="330">
                  <c:v>-60.226999999999997</c:v>
                </c:pt>
                <c:pt idx="331">
                  <c:v>-60.226999999999997</c:v>
                </c:pt>
                <c:pt idx="332">
                  <c:v>-60.241</c:v>
                </c:pt>
                <c:pt idx="333">
                  <c:v>-60.256</c:v>
                </c:pt>
                <c:pt idx="334">
                  <c:v>-60.293999999999997</c:v>
                </c:pt>
                <c:pt idx="335">
                  <c:v>-60.396000000000001</c:v>
                </c:pt>
                <c:pt idx="336">
                  <c:v>-60.417000000000002</c:v>
                </c:pt>
                <c:pt idx="337">
                  <c:v>-60.417000000000002</c:v>
                </c:pt>
                <c:pt idx="338">
                  <c:v>-60.448</c:v>
                </c:pt>
                <c:pt idx="339">
                  <c:v>-60.465000000000003</c:v>
                </c:pt>
                <c:pt idx="340">
                  <c:v>-60.570999999999998</c:v>
                </c:pt>
                <c:pt idx="341">
                  <c:v>-60.606000000000002</c:v>
                </c:pt>
                <c:pt idx="342">
                  <c:v>-60.713999999999999</c:v>
                </c:pt>
                <c:pt idx="343">
                  <c:v>-60.768999999999998</c:v>
                </c:pt>
                <c:pt idx="344">
                  <c:v>-60.783999999999999</c:v>
                </c:pt>
                <c:pt idx="345">
                  <c:v>-60.8</c:v>
                </c:pt>
                <c:pt idx="346">
                  <c:v>-60.87</c:v>
                </c:pt>
                <c:pt idx="347">
                  <c:v>-60.908999999999999</c:v>
                </c:pt>
                <c:pt idx="348">
                  <c:v>-60.975999999999999</c:v>
                </c:pt>
                <c:pt idx="349">
                  <c:v>-61.039000000000001</c:v>
                </c:pt>
                <c:pt idx="350">
                  <c:v>-61.110999999999997</c:v>
                </c:pt>
                <c:pt idx="351">
                  <c:v>-61.110999999999997</c:v>
                </c:pt>
                <c:pt idx="352">
                  <c:v>-61.110999999999997</c:v>
                </c:pt>
                <c:pt idx="353">
                  <c:v>-61.25</c:v>
                </c:pt>
                <c:pt idx="354">
                  <c:v>-61.363999999999997</c:v>
                </c:pt>
                <c:pt idx="355">
                  <c:v>-61.445999999999998</c:v>
                </c:pt>
                <c:pt idx="356">
                  <c:v>-61.457999999999998</c:v>
                </c:pt>
                <c:pt idx="357">
                  <c:v>-61.643999999999998</c:v>
                </c:pt>
                <c:pt idx="358">
                  <c:v>-61.765000000000001</c:v>
                </c:pt>
                <c:pt idx="359">
                  <c:v>-61.905000000000001</c:v>
                </c:pt>
                <c:pt idx="360">
                  <c:v>-61.947000000000003</c:v>
                </c:pt>
                <c:pt idx="361">
                  <c:v>-61.972000000000001</c:v>
                </c:pt>
                <c:pt idx="362">
                  <c:v>-61.972000000000001</c:v>
                </c:pt>
                <c:pt idx="363">
                  <c:v>-62.069000000000003</c:v>
                </c:pt>
                <c:pt idx="364">
                  <c:v>-62.104999999999997</c:v>
                </c:pt>
                <c:pt idx="365">
                  <c:v>-62.161999999999999</c:v>
                </c:pt>
                <c:pt idx="366">
                  <c:v>-62.185000000000002</c:v>
                </c:pt>
                <c:pt idx="367">
                  <c:v>-62.366</c:v>
                </c:pt>
                <c:pt idx="368">
                  <c:v>-62.415999999999997</c:v>
                </c:pt>
                <c:pt idx="369">
                  <c:v>-62.5</c:v>
                </c:pt>
                <c:pt idx="370">
                  <c:v>-62.5</c:v>
                </c:pt>
                <c:pt idx="371">
                  <c:v>-62.5</c:v>
                </c:pt>
                <c:pt idx="372">
                  <c:v>-62.5</c:v>
                </c:pt>
                <c:pt idx="373">
                  <c:v>-62.616999999999997</c:v>
                </c:pt>
                <c:pt idx="374">
                  <c:v>-62.625999999999998</c:v>
                </c:pt>
                <c:pt idx="375">
                  <c:v>-62.651000000000003</c:v>
                </c:pt>
                <c:pt idx="376">
                  <c:v>-62.667000000000002</c:v>
                </c:pt>
                <c:pt idx="377">
                  <c:v>-62.686999999999998</c:v>
                </c:pt>
                <c:pt idx="378">
                  <c:v>-62.765999999999998</c:v>
                </c:pt>
                <c:pt idx="379">
                  <c:v>-62.820999999999998</c:v>
                </c:pt>
                <c:pt idx="380">
                  <c:v>-63.125</c:v>
                </c:pt>
                <c:pt idx="381">
                  <c:v>-63.332999999999998</c:v>
                </c:pt>
                <c:pt idx="382">
                  <c:v>-63.393000000000001</c:v>
                </c:pt>
                <c:pt idx="383">
                  <c:v>-63.414999999999999</c:v>
                </c:pt>
                <c:pt idx="384">
                  <c:v>-63.414999999999999</c:v>
                </c:pt>
                <c:pt idx="385">
                  <c:v>-63.491999999999997</c:v>
                </c:pt>
                <c:pt idx="386">
                  <c:v>-63.503999999999998</c:v>
                </c:pt>
                <c:pt idx="387">
                  <c:v>-63.514000000000003</c:v>
                </c:pt>
                <c:pt idx="388">
                  <c:v>-63.529000000000003</c:v>
                </c:pt>
                <c:pt idx="389">
                  <c:v>-63.566000000000003</c:v>
                </c:pt>
                <c:pt idx="390">
                  <c:v>-63.83</c:v>
                </c:pt>
                <c:pt idx="391">
                  <c:v>-63.889000000000003</c:v>
                </c:pt>
                <c:pt idx="392">
                  <c:v>-63.91</c:v>
                </c:pt>
                <c:pt idx="393">
                  <c:v>-63.953000000000003</c:v>
                </c:pt>
                <c:pt idx="394">
                  <c:v>-64.063000000000002</c:v>
                </c:pt>
                <c:pt idx="395">
                  <c:v>-64.063000000000002</c:v>
                </c:pt>
                <c:pt idx="396">
                  <c:v>-64.078000000000003</c:v>
                </c:pt>
                <c:pt idx="397">
                  <c:v>-64.210999999999999</c:v>
                </c:pt>
                <c:pt idx="398">
                  <c:v>-64.233999999999995</c:v>
                </c:pt>
                <c:pt idx="399">
                  <c:v>-64.319000000000003</c:v>
                </c:pt>
                <c:pt idx="400">
                  <c:v>-64.474000000000004</c:v>
                </c:pt>
                <c:pt idx="401">
                  <c:v>-64.545000000000002</c:v>
                </c:pt>
                <c:pt idx="402">
                  <c:v>-64.566999999999993</c:v>
                </c:pt>
                <c:pt idx="403">
                  <c:v>-64.602000000000004</c:v>
                </c:pt>
                <c:pt idx="404">
                  <c:v>-64.655000000000001</c:v>
                </c:pt>
                <c:pt idx="405">
                  <c:v>-64.739999999999995</c:v>
                </c:pt>
                <c:pt idx="406">
                  <c:v>-64.814999999999998</c:v>
                </c:pt>
                <c:pt idx="407">
                  <c:v>-64.864999999999995</c:v>
                </c:pt>
                <c:pt idx="408">
                  <c:v>-64.864999999999995</c:v>
                </c:pt>
                <c:pt idx="409">
                  <c:v>-65.06</c:v>
                </c:pt>
                <c:pt idx="410">
                  <c:v>-65.248000000000005</c:v>
                </c:pt>
                <c:pt idx="411">
                  <c:v>-65.305999999999997</c:v>
                </c:pt>
                <c:pt idx="412">
                  <c:v>-65.332999999999998</c:v>
                </c:pt>
                <c:pt idx="413">
                  <c:v>-65.385000000000005</c:v>
                </c:pt>
                <c:pt idx="414">
                  <c:v>-65.385000000000005</c:v>
                </c:pt>
                <c:pt idx="415">
                  <c:v>-65.432000000000002</c:v>
                </c:pt>
                <c:pt idx="416">
                  <c:v>-65.486999999999995</c:v>
                </c:pt>
                <c:pt idx="417">
                  <c:v>-65.516999999999996</c:v>
                </c:pt>
                <c:pt idx="418">
                  <c:v>-65.625</c:v>
                </c:pt>
                <c:pt idx="419">
                  <c:v>-65.789000000000001</c:v>
                </c:pt>
                <c:pt idx="420">
                  <c:v>-65.882000000000005</c:v>
                </c:pt>
                <c:pt idx="421">
                  <c:v>-66</c:v>
                </c:pt>
                <c:pt idx="422">
                  <c:v>-66.070999999999998</c:v>
                </c:pt>
                <c:pt idx="423">
                  <c:v>-66.129000000000005</c:v>
                </c:pt>
                <c:pt idx="424">
                  <c:v>-66.176000000000002</c:v>
                </c:pt>
                <c:pt idx="425">
                  <c:v>-66.186999999999998</c:v>
                </c:pt>
                <c:pt idx="426">
                  <c:v>-66.206999999999994</c:v>
                </c:pt>
                <c:pt idx="427">
                  <c:v>-66.215999999999994</c:v>
                </c:pt>
                <c:pt idx="428">
                  <c:v>-66.265000000000001</c:v>
                </c:pt>
                <c:pt idx="429">
                  <c:v>-66.364000000000004</c:v>
                </c:pt>
                <c:pt idx="430">
                  <c:v>-66.393000000000001</c:v>
                </c:pt>
                <c:pt idx="431">
                  <c:v>-66.667000000000002</c:v>
                </c:pt>
                <c:pt idx="432">
                  <c:v>-66.667000000000002</c:v>
                </c:pt>
                <c:pt idx="433">
                  <c:v>-66.667000000000002</c:v>
                </c:pt>
                <c:pt idx="434">
                  <c:v>-66.667000000000002</c:v>
                </c:pt>
                <c:pt idx="435">
                  <c:v>-66.667000000000002</c:v>
                </c:pt>
                <c:pt idx="436">
                  <c:v>-66.667000000000002</c:v>
                </c:pt>
                <c:pt idx="437">
                  <c:v>-66.929000000000002</c:v>
                </c:pt>
                <c:pt idx="438">
                  <c:v>-66.948999999999998</c:v>
                </c:pt>
                <c:pt idx="439">
                  <c:v>-67.045000000000002</c:v>
                </c:pt>
                <c:pt idx="440">
                  <c:v>-67.045000000000002</c:v>
                </c:pt>
                <c:pt idx="441">
                  <c:v>-67.072999999999993</c:v>
                </c:pt>
                <c:pt idx="442">
                  <c:v>-67.105000000000004</c:v>
                </c:pt>
                <c:pt idx="443">
                  <c:v>-67.441999999999993</c:v>
                </c:pt>
                <c:pt idx="444">
                  <c:v>-67.47</c:v>
                </c:pt>
                <c:pt idx="445">
                  <c:v>-67.47</c:v>
                </c:pt>
                <c:pt idx="446">
                  <c:v>-67.516000000000005</c:v>
                </c:pt>
                <c:pt idx="447">
                  <c:v>-67.567999999999998</c:v>
                </c:pt>
                <c:pt idx="448">
                  <c:v>-67.605999999999995</c:v>
                </c:pt>
                <c:pt idx="449">
                  <c:v>-67.605999999999995</c:v>
                </c:pt>
                <c:pt idx="450">
                  <c:v>-67.668999999999997</c:v>
                </c:pt>
                <c:pt idx="451">
                  <c:v>-67.763000000000005</c:v>
                </c:pt>
                <c:pt idx="452">
                  <c:v>-67.778000000000006</c:v>
                </c:pt>
                <c:pt idx="453">
                  <c:v>-67.816000000000003</c:v>
                </c:pt>
                <c:pt idx="454">
                  <c:v>-67.856999999999999</c:v>
                </c:pt>
                <c:pt idx="455">
                  <c:v>-67.948999999999998</c:v>
                </c:pt>
                <c:pt idx="456">
                  <c:v>-67.948999999999998</c:v>
                </c:pt>
                <c:pt idx="457">
                  <c:v>-68.055999999999997</c:v>
                </c:pt>
                <c:pt idx="458">
                  <c:v>-68.055999999999997</c:v>
                </c:pt>
                <c:pt idx="459">
                  <c:v>-68.084999999999994</c:v>
                </c:pt>
                <c:pt idx="460">
                  <c:v>-68.332999999999998</c:v>
                </c:pt>
                <c:pt idx="461">
                  <c:v>-68.421000000000006</c:v>
                </c:pt>
                <c:pt idx="462">
                  <c:v>-68.421000000000006</c:v>
                </c:pt>
                <c:pt idx="463">
                  <c:v>-68.539000000000001</c:v>
                </c:pt>
                <c:pt idx="464">
                  <c:v>-68.539000000000001</c:v>
                </c:pt>
                <c:pt idx="465">
                  <c:v>-68.570999999999998</c:v>
                </c:pt>
                <c:pt idx="466">
                  <c:v>-68.605000000000004</c:v>
                </c:pt>
                <c:pt idx="467">
                  <c:v>-68.605000000000004</c:v>
                </c:pt>
                <c:pt idx="468">
                  <c:v>-68.75</c:v>
                </c:pt>
                <c:pt idx="469">
                  <c:v>-68.790000000000006</c:v>
                </c:pt>
                <c:pt idx="470">
                  <c:v>-68.831000000000003</c:v>
                </c:pt>
                <c:pt idx="471">
                  <c:v>-68.831000000000003</c:v>
                </c:pt>
                <c:pt idx="472">
                  <c:v>-68.867999999999995</c:v>
                </c:pt>
                <c:pt idx="473">
                  <c:v>-68.918999999999997</c:v>
                </c:pt>
                <c:pt idx="474">
                  <c:v>-68.965999999999994</c:v>
                </c:pt>
                <c:pt idx="475">
                  <c:v>-69.013999999999996</c:v>
                </c:pt>
                <c:pt idx="476">
                  <c:v>-69.048000000000002</c:v>
                </c:pt>
                <c:pt idx="477">
                  <c:v>-69.230999999999995</c:v>
                </c:pt>
                <c:pt idx="478">
                  <c:v>-69.564999999999998</c:v>
                </c:pt>
                <c:pt idx="479">
                  <c:v>-69.564999999999998</c:v>
                </c:pt>
                <c:pt idx="480">
                  <c:v>-69.662999999999997</c:v>
                </c:pt>
                <c:pt idx="481">
                  <c:v>-69.697000000000003</c:v>
                </c:pt>
                <c:pt idx="482">
                  <c:v>-69.736999999999995</c:v>
                </c:pt>
                <c:pt idx="483">
                  <c:v>-69.766999999999996</c:v>
                </c:pt>
                <c:pt idx="484">
                  <c:v>-69.88</c:v>
                </c:pt>
                <c:pt idx="485">
                  <c:v>-70</c:v>
                </c:pt>
                <c:pt idx="486">
                  <c:v>-70.084999999999994</c:v>
                </c:pt>
                <c:pt idx="487">
                  <c:v>-70.093000000000004</c:v>
                </c:pt>
                <c:pt idx="488">
                  <c:v>-70.13</c:v>
                </c:pt>
                <c:pt idx="489">
                  <c:v>-70.13</c:v>
                </c:pt>
                <c:pt idx="490">
                  <c:v>-70.296999999999997</c:v>
                </c:pt>
                <c:pt idx="491">
                  <c:v>-70.37</c:v>
                </c:pt>
                <c:pt idx="492">
                  <c:v>-70.430000000000007</c:v>
                </c:pt>
                <c:pt idx="493">
                  <c:v>-70.513000000000005</c:v>
                </c:pt>
                <c:pt idx="494">
                  <c:v>-70.587999999999994</c:v>
                </c:pt>
                <c:pt idx="495">
                  <c:v>-70.587999999999994</c:v>
                </c:pt>
                <c:pt idx="496">
                  <c:v>-70.69</c:v>
                </c:pt>
                <c:pt idx="497">
                  <c:v>-70.706999999999994</c:v>
                </c:pt>
                <c:pt idx="498">
                  <c:v>-70.731999999999999</c:v>
                </c:pt>
                <c:pt idx="499">
                  <c:v>-70.909000000000006</c:v>
                </c:pt>
                <c:pt idx="500">
                  <c:v>-70.909000000000006</c:v>
                </c:pt>
                <c:pt idx="501">
                  <c:v>-70.930000000000007</c:v>
                </c:pt>
                <c:pt idx="502">
                  <c:v>-70.936000000000007</c:v>
                </c:pt>
                <c:pt idx="503">
                  <c:v>-70.951999999999998</c:v>
                </c:pt>
                <c:pt idx="504">
                  <c:v>-71.126999999999995</c:v>
                </c:pt>
                <c:pt idx="505">
                  <c:v>-71.2</c:v>
                </c:pt>
                <c:pt idx="506">
                  <c:v>-71.212000000000003</c:v>
                </c:pt>
                <c:pt idx="507">
                  <c:v>-71.212000000000003</c:v>
                </c:pt>
                <c:pt idx="508">
                  <c:v>-71.212000000000003</c:v>
                </c:pt>
                <c:pt idx="509">
                  <c:v>-71.212000000000003</c:v>
                </c:pt>
                <c:pt idx="510">
                  <c:v>-71.287000000000006</c:v>
                </c:pt>
                <c:pt idx="511">
                  <c:v>-71.429000000000002</c:v>
                </c:pt>
                <c:pt idx="512">
                  <c:v>-71.429000000000002</c:v>
                </c:pt>
                <c:pt idx="513">
                  <c:v>-71.667000000000002</c:v>
                </c:pt>
                <c:pt idx="514">
                  <c:v>-71.667000000000002</c:v>
                </c:pt>
                <c:pt idx="515">
                  <c:v>-71.680999999999997</c:v>
                </c:pt>
                <c:pt idx="516">
                  <c:v>-71.739000000000004</c:v>
                </c:pt>
                <c:pt idx="517">
                  <c:v>-71.875</c:v>
                </c:pt>
                <c:pt idx="518">
                  <c:v>-71.91</c:v>
                </c:pt>
                <c:pt idx="519">
                  <c:v>-72</c:v>
                </c:pt>
                <c:pt idx="520">
                  <c:v>-72</c:v>
                </c:pt>
                <c:pt idx="521">
                  <c:v>-72</c:v>
                </c:pt>
                <c:pt idx="522">
                  <c:v>-72.093000000000004</c:v>
                </c:pt>
                <c:pt idx="523">
                  <c:v>-72.289000000000001</c:v>
                </c:pt>
                <c:pt idx="524">
                  <c:v>-72.308000000000007</c:v>
                </c:pt>
                <c:pt idx="525">
                  <c:v>-72.326999999999998</c:v>
                </c:pt>
                <c:pt idx="526">
                  <c:v>-72.549000000000007</c:v>
                </c:pt>
                <c:pt idx="527">
                  <c:v>-72.549000000000007</c:v>
                </c:pt>
                <c:pt idx="528">
                  <c:v>-72.611000000000004</c:v>
                </c:pt>
                <c:pt idx="529">
                  <c:v>-72.662000000000006</c:v>
                </c:pt>
                <c:pt idx="530">
                  <c:v>-72.727000000000004</c:v>
                </c:pt>
                <c:pt idx="531">
                  <c:v>-72.727000000000004</c:v>
                </c:pt>
                <c:pt idx="532">
                  <c:v>-72.807000000000002</c:v>
                </c:pt>
                <c:pt idx="533">
                  <c:v>-72.825999999999993</c:v>
                </c:pt>
                <c:pt idx="534">
                  <c:v>-72.84</c:v>
                </c:pt>
                <c:pt idx="535">
                  <c:v>-72.941000000000003</c:v>
                </c:pt>
                <c:pt idx="536">
                  <c:v>-73</c:v>
                </c:pt>
                <c:pt idx="537">
                  <c:v>-73.043000000000006</c:v>
                </c:pt>
                <c:pt idx="538">
                  <c:v>-73.134</c:v>
                </c:pt>
                <c:pt idx="539">
                  <c:v>-73.171000000000006</c:v>
                </c:pt>
                <c:pt idx="540">
                  <c:v>-73.332999999999998</c:v>
                </c:pt>
                <c:pt idx="541">
                  <c:v>-73.332999999999998</c:v>
                </c:pt>
                <c:pt idx="542">
                  <c:v>-73.332999999999998</c:v>
                </c:pt>
                <c:pt idx="543">
                  <c:v>-73.418000000000006</c:v>
                </c:pt>
                <c:pt idx="544">
                  <c:v>-73.450999999999993</c:v>
                </c:pt>
                <c:pt idx="545">
                  <c:v>-73.528999999999996</c:v>
                </c:pt>
                <c:pt idx="546">
                  <c:v>-73.611000000000004</c:v>
                </c:pt>
                <c:pt idx="547">
                  <c:v>-73.683999999999997</c:v>
                </c:pt>
                <c:pt idx="548">
                  <c:v>-73.75</c:v>
                </c:pt>
                <c:pt idx="549">
                  <c:v>-73.864000000000004</c:v>
                </c:pt>
                <c:pt idx="550">
                  <c:v>-74.126000000000005</c:v>
                </c:pt>
                <c:pt idx="551">
                  <c:v>-74.194000000000003</c:v>
                </c:pt>
                <c:pt idx="552">
                  <c:v>-74.227000000000004</c:v>
                </c:pt>
                <c:pt idx="553">
                  <c:v>-74.227000000000004</c:v>
                </c:pt>
                <c:pt idx="554">
                  <c:v>-74.323999999999998</c:v>
                </c:pt>
                <c:pt idx="555">
                  <c:v>-74.358999999999995</c:v>
                </c:pt>
                <c:pt idx="556">
                  <c:v>-74.418999999999997</c:v>
                </c:pt>
                <c:pt idx="557">
                  <c:v>-74.444000000000003</c:v>
                </c:pt>
                <c:pt idx="558">
                  <c:v>-74.683999999999997</c:v>
                </c:pt>
                <c:pt idx="559">
                  <c:v>-74.698999999999998</c:v>
                </c:pt>
                <c:pt idx="560">
                  <c:v>-74.712999999999994</c:v>
                </c:pt>
                <c:pt idx="561">
                  <c:v>-74.724999999999994</c:v>
                </c:pt>
                <c:pt idx="562">
                  <c:v>-74.775000000000006</c:v>
                </c:pt>
                <c:pt idx="563">
                  <c:v>-75</c:v>
                </c:pt>
                <c:pt idx="564">
                  <c:v>-75</c:v>
                </c:pt>
                <c:pt idx="565">
                  <c:v>-75</c:v>
                </c:pt>
                <c:pt idx="566">
                  <c:v>-75</c:v>
                </c:pt>
                <c:pt idx="567">
                  <c:v>-75</c:v>
                </c:pt>
                <c:pt idx="568">
                  <c:v>-75.182000000000002</c:v>
                </c:pt>
                <c:pt idx="569">
                  <c:v>-75.228999999999999</c:v>
                </c:pt>
                <c:pt idx="570">
                  <c:v>-75.238</c:v>
                </c:pt>
                <c:pt idx="571">
                  <c:v>-75.248000000000005</c:v>
                </c:pt>
                <c:pt idx="572">
                  <c:v>-75.308999999999997</c:v>
                </c:pt>
                <c:pt idx="573">
                  <c:v>-75.361999999999995</c:v>
                </c:pt>
                <c:pt idx="574">
                  <c:v>-75.483999999999995</c:v>
                </c:pt>
                <c:pt idx="575">
                  <c:v>-75.555999999999997</c:v>
                </c:pt>
                <c:pt idx="576">
                  <c:v>-75.647999999999996</c:v>
                </c:pt>
                <c:pt idx="577">
                  <c:v>-75.676000000000002</c:v>
                </c:pt>
                <c:pt idx="578">
                  <c:v>-76.055999999999997</c:v>
                </c:pt>
                <c:pt idx="579">
                  <c:v>-76.19</c:v>
                </c:pt>
                <c:pt idx="580">
                  <c:v>-76.19</c:v>
                </c:pt>
                <c:pt idx="581">
                  <c:v>-76.19</c:v>
                </c:pt>
                <c:pt idx="582">
                  <c:v>-76.471000000000004</c:v>
                </c:pt>
                <c:pt idx="583">
                  <c:v>-76.471000000000004</c:v>
                </c:pt>
                <c:pt idx="584">
                  <c:v>-76.471000000000004</c:v>
                </c:pt>
                <c:pt idx="585">
                  <c:v>-76.596000000000004</c:v>
                </c:pt>
                <c:pt idx="586">
                  <c:v>-76.667000000000002</c:v>
                </c:pt>
                <c:pt idx="587">
                  <c:v>-76.698999999999998</c:v>
                </c:pt>
                <c:pt idx="588">
                  <c:v>-76.73</c:v>
                </c:pt>
                <c:pt idx="589">
                  <c:v>-76.744</c:v>
                </c:pt>
                <c:pt idx="590">
                  <c:v>-76.744</c:v>
                </c:pt>
                <c:pt idx="591">
                  <c:v>-76.841999999999999</c:v>
                </c:pt>
                <c:pt idx="592">
                  <c:v>-76.852000000000004</c:v>
                </c:pt>
                <c:pt idx="593">
                  <c:v>-76.923000000000002</c:v>
                </c:pt>
                <c:pt idx="594">
                  <c:v>-76.923000000000002</c:v>
                </c:pt>
                <c:pt idx="595">
                  <c:v>-77.381</c:v>
                </c:pt>
                <c:pt idx="596">
                  <c:v>-77.5</c:v>
                </c:pt>
                <c:pt idx="597">
                  <c:v>-77.519000000000005</c:v>
                </c:pt>
                <c:pt idx="598">
                  <c:v>-77.778000000000006</c:v>
                </c:pt>
                <c:pt idx="599">
                  <c:v>-77.778000000000006</c:v>
                </c:pt>
                <c:pt idx="600">
                  <c:v>-78.150999999999996</c:v>
                </c:pt>
                <c:pt idx="601">
                  <c:v>-78.161000000000001</c:v>
                </c:pt>
                <c:pt idx="602">
                  <c:v>-78.161000000000001</c:v>
                </c:pt>
                <c:pt idx="603">
                  <c:v>-78.173000000000002</c:v>
                </c:pt>
                <c:pt idx="604">
                  <c:v>-78.332999999999998</c:v>
                </c:pt>
                <c:pt idx="605">
                  <c:v>-78.462000000000003</c:v>
                </c:pt>
                <c:pt idx="606">
                  <c:v>-78.766999999999996</c:v>
                </c:pt>
                <c:pt idx="607">
                  <c:v>-78.866</c:v>
                </c:pt>
                <c:pt idx="608">
                  <c:v>-78.873000000000005</c:v>
                </c:pt>
                <c:pt idx="609">
                  <c:v>-78.873000000000005</c:v>
                </c:pt>
                <c:pt idx="610">
                  <c:v>-78.947000000000003</c:v>
                </c:pt>
                <c:pt idx="611">
                  <c:v>-79</c:v>
                </c:pt>
                <c:pt idx="612">
                  <c:v>-79.048000000000002</c:v>
                </c:pt>
                <c:pt idx="613">
                  <c:v>-79.120999999999995</c:v>
                </c:pt>
                <c:pt idx="614">
                  <c:v>-79.167000000000002</c:v>
                </c:pt>
                <c:pt idx="615">
                  <c:v>-79.412000000000006</c:v>
                </c:pt>
                <c:pt idx="616">
                  <c:v>-79.438999999999993</c:v>
                </c:pt>
                <c:pt idx="617">
                  <c:v>-79.518000000000001</c:v>
                </c:pt>
                <c:pt idx="618">
                  <c:v>-80</c:v>
                </c:pt>
                <c:pt idx="619">
                  <c:v>-80.123999999999995</c:v>
                </c:pt>
                <c:pt idx="620">
                  <c:v>-80.328000000000003</c:v>
                </c:pt>
                <c:pt idx="621">
                  <c:v>-80.42</c:v>
                </c:pt>
                <c:pt idx="622">
                  <c:v>-80.488</c:v>
                </c:pt>
                <c:pt idx="623">
                  <c:v>-80.582999999999998</c:v>
                </c:pt>
                <c:pt idx="624">
                  <c:v>-80.850999999999999</c:v>
                </c:pt>
                <c:pt idx="625">
                  <c:v>-81.034000000000006</c:v>
                </c:pt>
                <c:pt idx="626">
                  <c:v>-81.081000000000003</c:v>
                </c:pt>
                <c:pt idx="627">
                  <c:v>-81.295000000000002</c:v>
                </c:pt>
                <c:pt idx="628">
                  <c:v>-81.394999999999996</c:v>
                </c:pt>
                <c:pt idx="629">
                  <c:v>-81.442999999999998</c:v>
                </c:pt>
                <c:pt idx="630">
                  <c:v>-81.537999999999997</c:v>
                </c:pt>
                <c:pt idx="631">
                  <c:v>-81.578999999999994</c:v>
                </c:pt>
                <c:pt idx="632">
                  <c:v>-81.667000000000002</c:v>
                </c:pt>
                <c:pt idx="633">
                  <c:v>-81.751999999999995</c:v>
                </c:pt>
                <c:pt idx="634">
                  <c:v>-81.817999999999998</c:v>
                </c:pt>
                <c:pt idx="635">
                  <c:v>-81.884</c:v>
                </c:pt>
                <c:pt idx="636">
                  <c:v>-81.944000000000003</c:v>
                </c:pt>
                <c:pt idx="637">
                  <c:v>-82</c:v>
                </c:pt>
                <c:pt idx="638">
                  <c:v>-82.022000000000006</c:v>
                </c:pt>
                <c:pt idx="639">
                  <c:v>-82.09</c:v>
                </c:pt>
                <c:pt idx="640">
                  <c:v>-82.352999999999994</c:v>
                </c:pt>
                <c:pt idx="641">
                  <c:v>-82.468000000000004</c:v>
                </c:pt>
                <c:pt idx="642">
                  <c:v>-82.524000000000001</c:v>
                </c:pt>
                <c:pt idx="643">
                  <c:v>-82.828000000000003</c:v>
                </c:pt>
                <c:pt idx="644">
                  <c:v>-83</c:v>
                </c:pt>
                <c:pt idx="645">
                  <c:v>-83.099000000000004</c:v>
                </c:pt>
                <c:pt idx="646">
                  <c:v>-83.132999999999996</c:v>
                </c:pt>
                <c:pt idx="647">
                  <c:v>-83.186000000000007</c:v>
                </c:pt>
                <c:pt idx="648">
                  <c:v>-83.486000000000004</c:v>
                </c:pt>
                <c:pt idx="649">
                  <c:v>-83.635999999999996</c:v>
                </c:pt>
                <c:pt idx="650">
                  <c:v>-83.823999999999998</c:v>
                </c:pt>
                <c:pt idx="651">
                  <c:v>-83.823999999999998</c:v>
                </c:pt>
                <c:pt idx="652">
                  <c:v>-83.908000000000001</c:v>
                </c:pt>
                <c:pt idx="653">
                  <c:v>-84.126999999999995</c:v>
                </c:pt>
                <c:pt idx="654">
                  <c:v>-84.507000000000005</c:v>
                </c:pt>
                <c:pt idx="655">
                  <c:v>-84.768000000000001</c:v>
                </c:pt>
                <c:pt idx="656">
                  <c:v>-85</c:v>
                </c:pt>
                <c:pt idx="657">
                  <c:v>-85.245999999999995</c:v>
                </c:pt>
                <c:pt idx="658">
                  <c:v>-85.263000000000005</c:v>
                </c:pt>
                <c:pt idx="659">
                  <c:v>-85.713999999999999</c:v>
                </c:pt>
                <c:pt idx="660">
                  <c:v>-85.713999999999999</c:v>
                </c:pt>
                <c:pt idx="661">
                  <c:v>-85.95</c:v>
                </c:pt>
                <c:pt idx="662">
                  <c:v>-86.457999999999998</c:v>
                </c:pt>
                <c:pt idx="663">
                  <c:v>-86.566999999999993</c:v>
                </c:pt>
                <c:pt idx="664">
                  <c:v>-86.584999999999994</c:v>
                </c:pt>
                <c:pt idx="665">
                  <c:v>-86.667000000000002</c:v>
                </c:pt>
                <c:pt idx="666">
                  <c:v>-87.209000000000003</c:v>
                </c:pt>
                <c:pt idx="667">
                  <c:v>-87.323999999999998</c:v>
                </c:pt>
                <c:pt idx="668">
                  <c:v>-87.736000000000004</c:v>
                </c:pt>
                <c:pt idx="669">
                  <c:v>-87.778000000000006</c:v>
                </c:pt>
                <c:pt idx="670">
                  <c:v>-88.119</c:v>
                </c:pt>
                <c:pt idx="671">
                  <c:v>-88.298000000000002</c:v>
                </c:pt>
                <c:pt idx="672">
                  <c:v>-88.462000000000003</c:v>
                </c:pt>
                <c:pt idx="673">
                  <c:v>-88.462000000000003</c:v>
                </c:pt>
                <c:pt idx="674">
                  <c:v>-89.108999999999995</c:v>
                </c:pt>
                <c:pt idx="675">
                  <c:v>-89.474000000000004</c:v>
                </c:pt>
                <c:pt idx="676">
                  <c:v>-89.61</c:v>
                </c:pt>
                <c:pt idx="677">
                  <c:v>-89.796000000000006</c:v>
                </c:pt>
                <c:pt idx="678">
                  <c:v>-89.873000000000005</c:v>
                </c:pt>
                <c:pt idx="679">
                  <c:v>-90</c:v>
                </c:pt>
                <c:pt idx="680">
                  <c:v>-90.475999999999999</c:v>
                </c:pt>
                <c:pt idx="681">
                  <c:v>-90.805000000000007</c:v>
                </c:pt>
                <c:pt idx="682">
                  <c:v>-90.909000000000006</c:v>
                </c:pt>
                <c:pt idx="683">
                  <c:v>-91.176000000000002</c:v>
                </c:pt>
                <c:pt idx="684">
                  <c:v>-91.429000000000002</c:v>
                </c:pt>
                <c:pt idx="685">
                  <c:v>-91.817999999999998</c:v>
                </c:pt>
                <c:pt idx="686">
                  <c:v>-94.872</c:v>
                </c:pt>
                <c:pt idx="687">
                  <c:v>-95.89</c:v>
                </c:pt>
                <c:pt idx="688">
                  <c:v>-98.438000000000002</c:v>
                </c:pt>
                <c:pt idx="689">
                  <c:v>-100</c:v>
                </c:pt>
                <c:pt idx="690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71-4A26-A428-29D020688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426176"/>
        <c:axId val="303456640"/>
      </c:barChart>
      <c:catAx>
        <c:axId val="303426176"/>
        <c:scaling>
          <c:orientation val="minMax"/>
        </c:scaling>
        <c:delete val="1"/>
        <c:axPos val="b"/>
        <c:majorTickMark val="none"/>
        <c:minorTickMark val="none"/>
        <c:tickLblPos val="nextTo"/>
        <c:crossAx val="303456640"/>
        <c:crosses val="autoZero"/>
        <c:auto val="1"/>
        <c:lblAlgn val="ctr"/>
        <c:lblOffset val="100"/>
        <c:noMultiLvlLbl val="0"/>
      </c:catAx>
      <c:valAx>
        <c:axId val="303456640"/>
        <c:scaling>
          <c:orientation val="minMax"/>
          <c:max val="15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42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pPr>
              <a:defRPr/>
            </a:pPr>
            <a:fld id="{5B2562B2-8E04-7E42-9778-DC0FD7AC2B64}" type="datetimeFigureOut">
              <a:rPr lang="en-US">
                <a:latin typeface="Arial" panose="020B0604020202020204" pitchFamily="34" charset="0"/>
              </a:rPr>
              <a:pPr>
                <a:defRPr/>
              </a:pPr>
              <a:t>11/15/19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pPr>
              <a:defRPr/>
            </a:pPr>
            <a:fld id="{CA37FAA8-A6D8-BF41-AA6F-49E1BEB45FD1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40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9935" y="4648201"/>
            <a:ext cx="5673213" cy="4387645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22142" y="8996515"/>
            <a:ext cx="686636" cy="298271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0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 charset="0"/>
      </a:defRPr>
    </a:lvl1pPr>
    <a:lvl2pPr marL="2286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4572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6858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9144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11430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6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84909" y="1610721"/>
            <a:ext cx="11237878" cy="664797"/>
          </a:xfrm>
        </p:spPr>
        <p:txBody>
          <a:bodyPr anchor="t" anchorCtr="0"/>
          <a:lstStyle>
            <a:lvl1pPr>
              <a:lnSpc>
                <a:spcPct val="90000"/>
              </a:lnSpc>
              <a:defRPr sz="4800" b="1" i="0" kern="1200" spc="-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39972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1846659"/>
          </a:xfrm>
        </p:spPr>
        <p:txBody>
          <a:bodyPr/>
          <a:lstStyle>
            <a:lvl1pPr>
              <a:buClr>
                <a:schemeClr val="accent1"/>
              </a:buClr>
              <a:defRPr b="1"/>
            </a:lvl1pPr>
            <a:lvl2pPr marL="234950" indent="-234950">
              <a:buClr>
                <a:schemeClr val="accent1"/>
              </a:buClr>
              <a:buSzPct val="100000"/>
              <a:defRPr/>
            </a:lvl2pPr>
            <a:lvl3pPr marL="457200" indent="-222250"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  <a:defRPr/>
            </a:lvl3pPr>
            <a:lvl4pPr marL="914400" indent="0">
              <a:buClr>
                <a:schemeClr val="accent1"/>
              </a:buClr>
              <a:buNone/>
              <a:defRPr/>
            </a:lvl4pPr>
            <a:lvl5pPr marL="1371600" indent="0"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055" y="228336"/>
            <a:ext cx="10307781" cy="93159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1055" y="5642825"/>
            <a:ext cx="11249890" cy="529376"/>
          </a:xfrm>
        </p:spPr>
        <p:txBody>
          <a:bodyPr wrap="square" tIns="18288" bIns="18288" anchor="b" anchorCtr="0">
            <a:spAutoFit/>
          </a:bodyPr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5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84909" y="257339"/>
            <a:ext cx="10293927" cy="885661"/>
          </a:xfrm>
          <a:prstGeom prst="rect">
            <a:avLst/>
          </a:prstGeom>
        </p:spPr>
        <p:txBody>
          <a:bodyPr bIns="91440" anchor="b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(28pt inclisiran blue)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0261" y="5642825"/>
            <a:ext cx="11248304" cy="529376"/>
          </a:xfrm>
        </p:spPr>
        <p:txBody>
          <a:bodyPr tIns="18288" bIns="18288" anchor="b" anchorCtr="0"/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6309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055" y="1610978"/>
            <a:ext cx="11241828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34950" lvl="1" indent="-2349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457200" lvl="2" indent="-2222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marL="914400" lvl="3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Fourth level</a:t>
            </a:r>
          </a:p>
          <a:p>
            <a:pPr marL="1371600" lvl="4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dirty="0"/>
              <a:t>Fifth level</a:t>
            </a:r>
          </a:p>
        </p:txBody>
      </p:sp>
      <p:sp>
        <p:nvSpPr>
          <p:cNvPr id="102" name="Title Placeholder 101"/>
          <p:cNvSpPr>
            <a:spLocks noGrp="1"/>
          </p:cNvSpPr>
          <p:nvPr>
            <p:ph type="title"/>
          </p:nvPr>
        </p:nvSpPr>
        <p:spPr>
          <a:xfrm>
            <a:off x="471055" y="240846"/>
            <a:ext cx="10633675" cy="904690"/>
          </a:xfrm>
          <a:prstGeom prst="rect">
            <a:avLst/>
          </a:prstGeom>
        </p:spPr>
        <p:txBody>
          <a:bodyPr vert="horz" wrap="square" lIns="0" tIns="0" rIns="0" bIns="91440" rtlCol="0" anchor="b" anchorCtr="0">
            <a:noAutofit/>
          </a:bodyPr>
          <a:lstStyle/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71055" y="1145104"/>
            <a:ext cx="11276013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2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2" r:id="rId2"/>
    <p:sldLayoutId id="214748409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400" b="1" i="0" kern="1200" spc="-100" baseline="0" dirty="0">
          <a:solidFill>
            <a:srgbClr val="072C62"/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685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58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Arial" pitchFamily="34" charset="0"/>
        <a:buNone/>
        <a:defRPr sz="2400" b="1" i="0" kern="1200" spc="-1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marL="115888" indent="-11588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0000"/>
        <a:buFont typeface="Arial" panose="020B0604020202020204" pitchFamily="34" charset="0"/>
        <a:buChar char="•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2pPr>
      <a:lvl3pPr marL="577850" indent="-3429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5000"/>
        <a:buFont typeface="Arial" panose="020B0604020202020204" pitchFamily="34" charset="0"/>
        <a:buChar char="-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3pPr>
      <a:lvl4pPr marL="511175" indent="-17303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·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4pPr>
      <a:lvl5pPr marL="68103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Tx/>
        <a:buNone/>
        <a:defRPr lang="en-US" sz="2400" b="0" i="0" kern="1200" spc="-100" baseline="0" dirty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5pPr>
      <a:lvl6pPr marL="619125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876300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08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pos="3839" userDrawn="1">
          <p15:clr>
            <a:srgbClr val="F26B43"/>
          </p15:clr>
        </p15:guide>
        <p15:guide id="6" pos="4127" userDrawn="1">
          <p15:clr>
            <a:srgbClr val="F26B43"/>
          </p15:clr>
        </p15:guide>
        <p15:guide id="7" pos="3551" userDrawn="1">
          <p15:clr>
            <a:srgbClr val="F26B43"/>
          </p15:clr>
        </p15:guide>
        <p15:guide id="8" orient="horz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55613" y="1143001"/>
            <a:ext cx="11267174" cy="1132518"/>
          </a:xfrm>
        </p:spPr>
        <p:txBody>
          <a:bodyPr bIns="0" anchor="ctr"/>
          <a:lstStyle/>
          <a:p>
            <a:pPr>
              <a:lnSpc>
                <a:spcPct val="100000"/>
              </a:lnSpc>
            </a:pPr>
            <a:r>
              <a:rPr lang="en-US" sz="6600" spc="-150" dirty="0">
                <a:solidFill>
                  <a:srgbClr val="0E58C4"/>
                </a:solidFill>
                <a:latin typeface="Arial Black" panose="020B0A04020102020204" pitchFamily="34" charset="0"/>
              </a:rPr>
              <a:t>ORION-</a:t>
            </a:r>
            <a:r>
              <a:rPr lang="en-US" sz="6600" spc="-1000" dirty="0">
                <a:solidFill>
                  <a:srgbClr val="0E58C4"/>
                </a:solidFill>
                <a:latin typeface="Arial Black" panose="020B0A04020102020204" pitchFamily="34" charset="0"/>
              </a:rPr>
              <a:t>1</a:t>
            </a:r>
            <a:r>
              <a:rPr lang="en-US" sz="6600" kern="0" spc="-1000" dirty="0">
                <a:solidFill>
                  <a:srgbClr val="0E58C4"/>
                </a:solidFill>
                <a:latin typeface="Arial Black" panose="020B0A04020102020204" pitchFamily="34" charset="0"/>
              </a:rPr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66042" y="3104208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76829"/>
              </p:ext>
            </p:extLst>
          </p:nvPr>
        </p:nvGraphicFramePr>
        <p:xfrm>
          <a:off x="466042" y="3349782"/>
          <a:ext cx="11267178" cy="27135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2808">
                  <a:extLst>
                    <a:ext uri="{9D8B030D-6E8A-4147-A177-3AD203B41FA5}">
                      <a16:colId xmlns:a16="http://schemas.microsoft.com/office/drawing/2014/main" val="1785022243"/>
                    </a:ext>
                  </a:extLst>
                </a:gridCol>
                <a:gridCol w="2008172">
                  <a:extLst>
                    <a:ext uri="{9D8B030D-6E8A-4147-A177-3AD203B41FA5}">
                      <a16:colId xmlns:a16="http://schemas.microsoft.com/office/drawing/2014/main" val="4120363558"/>
                    </a:ext>
                  </a:extLst>
                </a:gridCol>
                <a:gridCol w="1430447">
                  <a:extLst>
                    <a:ext uri="{9D8B030D-6E8A-4147-A177-3AD203B41FA5}">
                      <a16:colId xmlns:a16="http://schemas.microsoft.com/office/drawing/2014/main" val="4037976183"/>
                    </a:ext>
                  </a:extLst>
                </a:gridCol>
                <a:gridCol w="2281474">
                  <a:extLst>
                    <a:ext uri="{9D8B030D-6E8A-4147-A177-3AD203B41FA5}">
                      <a16:colId xmlns:a16="http://schemas.microsoft.com/office/drawing/2014/main" val="4279762579"/>
                    </a:ext>
                  </a:extLst>
                </a:gridCol>
                <a:gridCol w="2091350">
                  <a:extLst>
                    <a:ext uri="{9D8B030D-6E8A-4147-A177-3AD203B41FA5}">
                      <a16:colId xmlns:a16="http://schemas.microsoft.com/office/drawing/2014/main" val="45234733"/>
                    </a:ext>
                  </a:extLst>
                </a:gridCol>
                <a:gridCol w="1692927">
                  <a:extLst>
                    <a:ext uri="{9D8B030D-6E8A-4147-A177-3AD203B41FA5}">
                      <a16:colId xmlns:a16="http://schemas.microsoft.com/office/drawing/2014/main" val="2130433844"/>
                    </a:ext>
                  </a:extLst>
                </a:gridCol>
              </a:tblGrid>
              <a:tr h="679010">
                <a:tc gridSpan="3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RS Wright	</a:t>
                      </a:r>
                      <a:r>
                        <a:rPr lang="en-US" sz="3200" b="0" i="0" kern="1200" spc="-100" baseline="0" dirty="0">
                          <a:solidFill>
                            <a:srgbClr val="0E58C4"/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Rochester</a:t>
                      </a:r>
                      <a:endParaRPr lang="en-US" sz="3200" b="1" i="0" kern="1200" spc="-100" baseline="0" dirty="0">
                        <a:solidFill>
                          <a:srgbClr val="0E58C4"/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32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32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373504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 Kallend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Zurich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LA Leiter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Toronto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W Koenig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Munich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04504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KK Ray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London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 </a:t>
                      </a:r>
                      <a:r>
                        <a:rPr lang="en-US" sz="2400" b="1" i="0" kern="1200" spc="-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Raal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Johannesburg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PL Wijngaard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Parsippany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0115229"/>
                  </a:ext>
                </a:extLst>
              </a:tr>
              <a:tr h="374812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JP Kastelein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Amsterdam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6075111"/>
                  </a:ext>
                </a:extLst>
              </a:tr>
              <a:tr h="745375">
                <a:tc gridSpan="6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Arial" panose="020B0604020202020204" pitchFamily="34" charset="0"/>
                          <a:ea typeface="ＭＳ Ｐゴシック" charset="0"/>
                          <a:cs typeface="Arial" pitchFamily="34" charset="0"/>
                        </a:rPr>
                        <a:t>On behalf of the ORION-10 investigators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2743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025807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6042" y="1143000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0"/>
          <p:cNvSpPr txBox="1">
            <a:spLocks/>
          </p:cNvSpPr>
          <p:nvPr/>
        </p:nvSpPr>
        <p:spPr>
          <a:xfrm>
            <a:off x="466042" y="2051797"/>
            <a:ext cx="11267173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588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4800" b="1" i="0" kern="1200" spc="-100" baseline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1pPr>
            <a:lvl2pPr marL="115888" indent="-11588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2pPr>
            <a:lvl3pPr marL="577850" indent="-3429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-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3pPr>
            <a:lvl4pPr marL="511175" indent="-17303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·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4pPr>
            <a:lvl5pPr marL="681038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Tx/>
              <a:buNone/>
              <a:defRPr lang="en-US" sz="2400" b="0" i="0" kern="1200" spc="-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5pPr>
            <a:lvl6pPr marL="619125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6300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588">
              <a:lnSpc>
                <a:spcPct val="100000"/>
              </a:lnSpc>
            </a:pPr>
            <a:r>
              <a:rPr lang="en-US" sz="3200" dirty="0">
                <a:solidFill>
                  <a:srgbClr val="0E58C4"/>
                </a:solidFill>
              </a:rPr>
              <a:t>Inclisiran for subjects with ACSVD and elevated low-density lipoprotein cholesterol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56276" y="6264166"/>
            <a:ext cx="266510" cy="45194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>
            <a:stCxn id="43" idx="3"/>
            <a:endCxn id="48" idx="1"/>
          </p:cNvCxnSpPr>
          <p:nvPr/>
        </p:nvCxnSpPr>
        <p:spPr>
          <a:xfrm>
            <a:off x="8755583" y="3171047"/>
            <a:ext cx="398707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3"/>
            <a:endCxn id="50" idx="1"/>
          </p:cNvCxnSpPr>
          <p:nvPr/>
        </p:nvCxnSpPr>
        <p:spPr>
          <a:xfrm flipV="1">
            <a:off x="8755582" y="4860859"/>
            <a:ext cx="398707" cy="978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4" idx="3"/>
            <a:endCxn id="117" idx="1"/>
          </p:cNvCxnSpPr>
          <p:nvPr/>
        </p:nvCxnSpPr>
        <p:spPr>
          <a:xfrm>
            <a:off x="2757396" y="4014831"/>
            <a:ext cx="331585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121" idx="1"/>
          </p:cNvCxnSpPr>
          <p:nvPr/>
        </p:nvCxnSpPr>
        <p:spPr>
          <a:xfrm rot="5400000" flipH="1" flipV="1">
            <a:off x="4517389" y="2673336"/>
            <a:ext cx="477016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7" idx="2"/>
            <a:endCxn id="122" idx="1"/>
          </p:cNvCxnSpPr>
          <p:nvPr/>
        </p:nvCxnSpPr>
        <p:spPr>
          <a:xfrm rot="16200000" flipH="1">
            <a:off x="4556592" y="3935115"/>
            <a:ext cx="398608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396459" y="4853821"/>
            <a:ext cx="235072" cy="25479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Patient disposition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 proportion of patients completed the study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5630" y="6190662"/>
            <a:ext cx="11248304" cy="252377"/>
          </a:xfrm>
        </p:spPr>
        <p:txBody>
          <a:bodyPr anchor="t"/>
          <a:lstStyle/>
          <a:p>
            <a:pPr marL="1588" indent="0">
              <a:buNone/>
            </a:pPr>
            <a:r>
              <a:rPr lang="en-US" sz="1400" dirty="0"/>
              <a:t>Safety population comprises any subject given any study medication</a:t>
            </a:r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294967295"/>
          </p:nvPr>
        </p:nvSpPr>
        <p:spPr>
          <a:xfrm>
            <a:off x="485630" y="1601596"/>
            <a:ext cx="11249025" cy="369888"/>
          </a:xfrm>
        </p:spPr>
        <p:txBody>
          <a:bodyPr/>
          <a:lstStyle/>
          <a:p>
            <a:r>
              <a:rPr lang="en-US" dirty="0"/>
              <a:t>Abbreviated consort diagram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1055" y="4494091"/>
            <a:ext cx="2286000" cy="1071284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063750" algn="dec"/>
              </a:tabLst>
            </a:pP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Screen failures	768</a:t>
            </a:r>
          </a:p>
          <a:p>
            <a:pPr marL="231775">
              <a:lnSpc>
                <a:spcPct val="90000"/>
              </a:lnSpc>
              <a:tabLst>
                <a:tab pos="2063750" algn="dec"/>
              </a:tabLst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Entry criteria miss	704</a:t>
            </a:r>
          </a:p>
          <a:p>
            <a:pPr marL="231775">
              <a:lnSpc>
                <a:spcPct val="90000"/>
              </a:lnSpc>
              <a:tabLst>
                <a:tab pos="2063750" algn="dec"/>
              </a:tabLst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Withdrew consent	46</a:t>
            </a:r>
          </a:p>
          <a:p>
            <a:pPr marL="231775">
              <a:lnSpc>
                <a:spcPct val="90000"/>
              </a:lnSpc>
              <a:tabLst>
                <a:tab pos="2063750" algn="dec"/>
              </a:tabLst>
            </a:pPr>
            <a:r>
              <a:rPr lang="de-CH" sz="1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Other	18</a:t>
            </a:r>
            <a:endParaRPr lang="en-US" sz="1400" spc="-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92117" y="1793580"/>
            <a:ext cx="3263465" cy="893244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Medication not given	2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Other	14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Lost to follow-up	24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Withdrew consent	34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Died	11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92116" y="5336499"/>
            <a:ext cx="3263465" cy="862991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Died	12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Withdrew consent	24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Lost to follow-up	10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Other	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1396" y="3557631"/>
            <a:ext cx="2286000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Screened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2329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088981" y="3557631"/>
            <a:ext cx="1861391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Randomized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1561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492117" y="2713847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Placebo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492116" y="4413439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Inclisiran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81288" y="2713847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780</a:t>
            </a: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Safety	778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81287" y="4413439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781</a:t>
            </a: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Safety	781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154290" y="2713847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</a:t>
            </a:r>
            <a:r>
              <a:rPr lang="en-US" sz="2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89%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154289" y="4403659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</a:t>
            </a:r>
            <a:r>
              <a:rPr lang="en-US" sz="2400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92</a:t>
            </a: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24055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Patients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Representative high risk cohort balanced by randomization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44158"/>
            <a:ext cx="11249890" cy="283154"/>
          </a:xfrm>
        </p:spPr>
        <p:txBody>
          <a:bodyPr/>
          <a:lstStyle/>
          <a:p>
            <a:pPr marL="1588" indent="0">
              <a:buNone/>
            </a:pPr>
            <a:r>
              <a:rPr lang="en-US" dirty="0"/>
              <a:t>1. All patients who were randomized, analyzed according to randomization     2. SD is standard deviation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607478"/>
              </p:ext>
            </p:extLst>
          </p:nvPr>
        </p:nvGraphicFramePr>
        <p:xfrm>
          <a:off x="471053" y="1584967"/>
          <a:ext cx="11247120" cy="4453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 characteristic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ITT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Age median (range) - years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(39-89)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(35-90)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Male gender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(70%)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(69%)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Diabetes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331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(42%)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371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(48%)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Heterozygous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familial hypercholesterolemia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7664565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Lipid management treatment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730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(94%)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748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(96%)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171998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398463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Statins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692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(89%)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701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(90%)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which h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igh intensity statins given</a:t>
                      </a:r>
                    </a:p>
                  </a:txBody>
                  <a:tcPr marL="45720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546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538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77%)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49451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Ezetimibe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use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(10%)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986716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Baseline LDL-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 mg/dL (SD)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(37)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45720" marR="2286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(40)</a:t>
                      </a: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831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3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4909" y="3207552"/>
            <a:ext cx="11237878" cy="1357295"/>
          </a:xfrm>
        </p:spPr>
        <p:txBody>
          <a:bodyPr anchor="ctr"/>
          <a:lstStyle/>
          <a:p>
            <a:r>
              <a:rPr lang="en-US" sz="3200" dirty="0">
                <a:latin typeface="+mn-lt"/>
              </a:rPr>
              <a:t>ORION-10</a:t>
            </a: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Efficacy results</a:t>
            </a:r>
          </a:p>
        </p:txBody>
      </p:sp>
    </p:spTree>
    <p:extLst>
      <p:ext uri="{BB962C8B-B14F-4D97-AF65-F5344CB8AC3E}">
        <p14:creationId xmlns:p14="http://schemas.microsoft.com/office/powerpoint/2010/main" val="103250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0709564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Highly significant lowering of LDL-C relative to placebo</a:t>
            </a:r>
            <a:endParaRPr lang="en-US" dirty="0"/>
          </a:p>
        </p:txBody>
      </p:sp>
      <p:graphicFrame>
        <p:nvGraphicFramePr>
          <p:cNvPr id="7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386731"/>
              </p:ext>
            </p:extLst>
          </p:nvPr>
        </p:nvGraphicFramePr>
        <p:xfrm>
          <a:off x="471053" y="1581144"/>
          <a:ext cx="7978617" cy="4611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3743607063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</a:tblGrid>
              <a:tr h="453415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 group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(ITT)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Percent change LDL-C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81614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at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91238"/>
                  </a:ext>
                </a:extLst>
              </a:tr>
              <a:tr h="36273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0418976"/>
                  </a:ext>
                </a:extLst>
              </a:tr>
              <a:tr h="71420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780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20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- 56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714204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(1</a:t>
                      </a:r>
                      <a:r>
                        <a:rPr lang="en-US" sz="3200" b="0" i="0" u="sng" spc="-100" baseline="400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 endpoint)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spc="-100" noProof="0" dirty="0">
                        <a:solidFill>
                          <a:srgbClr val="0033CC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- 58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7989199"/>
                  </a:ext>
                </a:extLst>
              </a:tr>
              <a:tr h="81614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2223178"/>
                  </a:ext>
                </a:extLst>
              </a:tr>
            </a:tbl>
          </a:graphicData>
        </a:graphic>
      </p:graphicFrame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1055" y="6181614"/>
            <a:ext cx="11249890" cy="252377"/>
          </a:xfrm>
        </p:spPr>
        <p:txBody>
          <a:bodyPr/>
          <a:lstStyle/>
          <a:p>
            <a:r>
              <a:rPr lang="en-US" sz="1400" dirty="0"/>
              <a:t>A wash-out model was used to account for missing data</a:t>
            </a:r>
          </a:p>
        </p:txBody>
      </p:sp>
    </p:spTree>
    <p:extLst>
      <p:ext uri="{BB962C8B-B14F-4D97-AF65-F5344CB8AC3E}">
        <p14:creationId xmlns:p14="http://schemas.microsoft.com/office/powerpoint/2010/main" val="37873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0709564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Highly significant lowering of LDL-C relative to placebo</a:t>
            </a:r>
            <a:endParaRPr lang="en-US" dirty="0"/>
          </a:p>
        </p:txBody>
      </p:sp>
      <p:graphicFrame>
        <p:nvGraphicFramePr>
          <p:cNvPr id="7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505901"/>
              </p:ext>
            </p:extLst>
          </p:nvPr>
        </p:nvGraphicFramePr>
        <p:xfrm>
          <a:off x="471053" y="1581144"/>
          <a:ext cx="11249895" cy="4619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3743607063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202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 group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(ITT)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Percent change LDL-C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at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Time-averaged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90 - 540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91238"/>
                  </a:ext>
                </a:extLst>
              </a:tr>
              <a:tr h="3616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418976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780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+ 1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+ 3</a:t>
                      </a: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+ 3</a:t>
                      </a: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781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- 56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- 53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716714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(1</a:t>
                      </a:r>
                      <a:r>
                        <a:rPr lang="en-US" sz="3200" b="0" i="0" u="sng" spc="-100" baseline="400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200" b="0" i="0" spc="-100" noProof="0" dirty="0">
                          <a:solidFill>
                            <a:srgbClr val="0E58C4"/>
                          </a:solidFill>
                          <a:latin typeface="+mn-lt"/>
                          <a:cs typeface="Arial" panose="020B0604020202020204" pitchFamily="34" charset="0"/>
                        </a:rPr>
                        <a:t> endpoint)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kern="1200" spc="-100" noProof="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- 58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0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E58C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- 56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8325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E58C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- 54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989199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&lt;0.00001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2223178"/>
                  </a:ext>
                </a:extLst>
              </a:tr>
            </a:tbl>
          </a:graphicData>
        </a:graphic>
      </p:graphicFrame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1055" y="6185246"/>
            <a:ext cx="11249890" cy="467820"/>
          </a:xfrm>
        </p:spPr>
        <p:txBody>
          <a:bodyPr/>
          <a:lstStyle/>
          <a:p>
            <a:r>
              <a:rPr lang="en-US" sz="1400" dirty="0"/>
              <a:t>A wash-out model was used to account for missing data</a:t>
            </a:r>
          </a:p>
          <a:p>
            <a:r>
              <a:rPr lang="en-US" sz="1400" dirty="0"/>
              <a:t>A pattern mixed model was used to account for missing data </a:t>
            </a:r>
          </a:p>
        </p:txBody>
      </p:sp>
    </p:spTree>
    <p:extLst>
      <p:ext uri="{BB962C8B-B14F-4D97-AF65-F5344CB8AC3E}">
        <p14:creationId xmlns:p14="http://schemas.microsoft.com/office/powerpoint/2010/main" val="325253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5613" y="2178425"/>
            <a:ext cx="11265332" cy="37457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305908" y="2876843"/>
            <a:ext cx="8095957" cy="1667022"/>
          </a:xfrm>
          <a:custGeom>
            <a:avLst/>
            <a:gdLst>
              <a:gd name="connsiteX0" fmla="*/ 0 w 8095957"/>
              <a:gd name="connsiteY0" fmla="*/ 1512277 h 1667022"/>
              <a:gd name="connsiteX1" fmla="*/ 0 w 8095957"/>
              <a:gd name="connsiteY1" fmla="*/ 105508 h 1667022"/>
              <a:gd name="connsiteX2" fmla="*/ 1111347 w 8095957"/>
              <a:gd name="connsiteY2" fmla="*/ 105508 h 1667022"/>
              <a:gd name="connsiteX3" fmla="*/ 3277772 w 8095957"/>
              <a:gd name="connsiteY3" fmla="*/ 14068 h 1667022"/>
              <a:gd name="connsiteX4" fmla="*/ 4325815 w 8095957"/>
              <a:gd name="connsiteY4" fmla="*/ 0 h 1667022"/>
              <a:gd name="connsiteX5" fmla="*/ 6513341 w 8095957"/>
              <a:gd name="connsiteY5" fmla="*/ 70339 h 1667022"/>
              <a:gd name="connsiteX6" fmla="*/ 7540283 w 8095957"/>
              <a:gd name="connsiteY6" fmla="*/ 105508 h 1667022"/>
              <a:gd name="connsiteX7" fmla="*/ 8095957 w 8095957"/>
              <a:gd name="connsiteY7" fmla="*/ 119575 h 1667022"/>
              <a:gd name="connsiteX8" fmla="*/ 8088923 w 8095957"/>
              <a:gd name="connsiteY8" fmla="*/ 1512277 h 1667022"/>
              <a:gd name="connsiteX9" fmla="*/ 7547317 w 8095957"/>
              <a:gd name="connsiteY9" fmla="*/ 1575582 h 1667022"/>
              <a:gd name="connsiteX10" fmla="*/ 6471138 w 8095957"/>
              <a:gd name="connsiteY10" fmla="*/ 1315329 h 1667022"/>
              <a:gd name="connsiteX11" fmla="*/ 4311747 w 8095957"/>
              <a:gd name="connsiteY11" fmla="*/ 1575582 h 1667022"/>
              <a:gd name="connsiteX12" fmla="*/ 3235569 w 8095957"/>
              <a:gd name="connsiteY12" fmla="*/ 1378634 h 1667022"/>
              <a:gd name="connsiteX13" fmla="*/ 1076178 w 8095957"/>
              <a:gd name="connsiteY13" fmla="*/ 1667022 h 1667022"/>
              <a:gd name="connsiteX14" fmla="*/ 0 w 8095957"/>
              <a:gd name="connsiteY14" fmla="*/ 1512277 h 166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95957" h="1667022">
                <a:moveTo>
                  <a:pt x="0" y="1512277"/>
                </a:moveTo>
                <a:lnTo>
                  <a:pt x="0" y="105508"/>
                </a:lnTo>
                <a:lnTo>
                  <a:pt x="1111347" y="105508"/>
                </a:lnTo>
                <a:lnTo>
                  <a:pt x="3277772" y="14068"/>
                </a:lnTo>
                <a:lnTo>
                  <a:pt x="4325815" y="0"/>
                </a:lnTo>
                <a:lnTo>
                  <a:pt x="6513341" y="70339"/>
                </a:lnTo>
                <a:lnTo>
                  <a:pt x="7540283" y="105508"/>
                </a:lnTo>
                <a:lnTo>
                  <a:pt x="8095957" y="119575"/>
                </a:lnTo>
                <a:cubicBezTo>
                  <a:pt x="8093612" y="583809"/>
                  <a:pt x="8091268" y="1048043"/>
                  <a:pt x="8088923" y="1512277"/>
                </a:cubicBezTo>
                <a:lnTo>
                  <a:pt x="7547317" y="1575582"/>
                </a:lnTo>
                <a:lnTo>
                  <a:pt x="6471138" y="1315329"/>
                </a:lnTo>
                <a:lnTo>
                  <a:pt x="4311747" y="1575582"/>
                </a:lnTo>
                <a:lnTo>
                  <a:pt x="3235569" y="1378634"/>
                </a:lnTo>
                <a:lnTo>
                  <a:pt x="1076178" y="1667022"/>
                </a:lnTo>
                <a:lnTo>
                  <a:pt x="0" y="1512277"/>
                </a:lnTo>
                <a:close/>
              </a:path>
            </a:pathLst>
          </a:cu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4515" y="3363030"/>
            <a:ext cx="8063965" cy="457200"/>
          </a:xfrm>
          <a:prstGeom prst="rect">
            <a:avLst/>
          </a:pr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Time-averaged 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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56%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25136" y="3360798"/>
            <a:ext cx="1543344" cy="4572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sym typeface="Symbol" panose="05050102010706020507" pitchFamily="18" charset="2"/>
              </a:rPr>
              <a:t>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58%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51284728"/>
              </p:ext>
            </p:extLst>
          </p:nvPr>
        </p:nvGraphicFramePr>
        <p:xfrm>
          <a:off x="443345" y="2327631"/>
          <a:ext cx="11277600" cy="329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369332"/>
          </a:xfrm>
        </p:spPr>
        <p:txBody>
          <a:bodyPr/>
          <a:lstStyle/>
          <a:p>
            <a:r>
              <a:rPr lang="en-US" dirty="0"/>
              <a:t>Percent change in LDL-C over time – observed values in ITT patients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6035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Durable and potent with consistent effect over 18 months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6178568"/>
            <a:ext cx="11249890" cy="252377"/>
          </a:xfrm>
        </p:spPr>
        <p:txBody>
          <a:bodyPr/>
          <a:lstStyle/>
          <a:p>
            <a:r>
              <a:rPr lang="en-US" sz="1400" dirty="0"/>
              <a:t>All 95% confidence intervals are less than ±2% and therefore are not visible outside data points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056" y="5618440"/>
            <a:ext cx="11236034" cy="5607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P-value for placebo – inclisiran comparison at each time point &lt;0.00001</a:t>
            </a: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17" name="Picture 16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665" y="2207664"/>
            <a:ext cx="458086" cy="548640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785" y="2207664"/>
            <a:ext cx="458086" cy="548640"/>
          </a:xfrm>
          <a:prstGeom prst="rect">
            <a:avLst/>
          </a:prstGeom>
        </p:spPr>
      </p:pic>
      <p:pic>
        <p:nvPicPr>
          <p:cNvPr id="19" name="Picture 18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132" y="2207664"/>
            <a:ext cx="458086" cy="548640"/>
          </a:xfrm>
          <a:prstGeom prst="rect">
            <a:avLst/>
          </a:prstGeom>
        </p:spPr>
      </p:pic>
      <p:pic>
        <p:nvPicPr>
          <p:cNvPr id="20" name="Picture 19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05" y="2207664"/>
            <a:ext cx="458086" cy="54864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198605" y="2327632"/>
            <a:ext cx="383060" cy="3043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0844364" y="2956714"/>
            <a:ext cx="10674" cy="1515309"/>
          </a:xfrm>
          <a:prstGeom prst="line">
            <a:avLst/>
          </a:prstGeom>
          <a:ln w="101600" cap="rnd">
            <a:solidFill>
              <a:srgbClr val="FF9933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71056" y="2049361"/>
            <a:ext cx="11262158" cy="39513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Potent, consistent LDL-C response to inclisiran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5614" y="1620838"/>
            <a:ext cx="11262951" cy="369887"/>
          </a:xfrm>
        </p:spPr>
        <p:txBody>
          <a:bodyPr/>
          <a:lstStyle/>
          <a:p>
            <a:r>
              <a:rPr lang="en-US" dirty="0"/>
              <a:t>Individual patient responses contributing to primary endpoint -- 17 months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92340" y="2312607"/>
            <a:ext cx="3943010" cy="31618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rgbClr val="0E58C4"/>
                </a:solidFill>
              </a:rPr>
              <a:t>Inclisiran</a:t>
            </a:r>
            <a:endParaRPr lang="en-US" b="1" spc="-100" dirty="0">
              <a:solidFill>
                <a:srgbClr val="0E58C4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890187"/>
              </p:ext>
            </p:extLst>
          </p:nvPr>
        </p:nvGraphicFramePr>
        <p:xfrm>
          <a:off x="7025217" y="2813597"/>
          <a:ext cx="4582270" cy="276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547389"/>
              </p:ext>
            </p:extLst>
          </p:nvPr>
        </p:nvGraphicFramePr>
        <p:xfrm>
          <a:off x="455613" y="2498932"/>
          <a:ext cx="5181599" cy="340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187090"/>
              </p:ext>
            </p:extLst>
          </p:nvPr>
        </p:nvGraphicFramePr>
        <p:xfrm>
          <a:off x="6551612" y="2498932"/>
          <a:ext cx="4866958" cy="340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angle 26"/>
          <p:cNvSpPr/>
          <p:nvPr/>
        </p:nvSpPr>
        <p:spPr>
          <a:xfrm>
            <a:off x="1819932" y="2312607"/>
            <a:ext cx="3700758" cy="31618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Placebo</a:t>
            </a:r>
            <a:endParaRPr lang="en-US" b="1" spc="-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97880" y="2049361"/>
            <a:ext cx="388620" cy="41148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0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613" y="3207553"/>
            <a:ext cx="11237878" cy="1357295"/>
          </a:xfrm>
        </p:spPr>
        <p:txBody>
          <a:bodyPr anchor="ctr"/>
          <a:lstStyle/>
          <a:p>
            <a:r>
              <a:rPr lang="en-US" sz="3200" dirty="0">
                <a:latin typeface="+mn-lt"/>
              </a:rPr>
              <a:t>ORION-10</a:t>
            </a: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Safety results</a:t>
            </a:r>
          </a:p>
        </p:txBody>
      </p:sp>
    </p:spTree>
    <p:extLst>
      <p:ext uri="{BB962C8B-B14F-4D97-AF65-F5344CB8AC3E}">
        <p14:creationId xmlns:p14="http://schemas.microsoft.com/office/powerpoint/2010/main" val="24898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Adverse event profile similar to placebo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0554"/>
            <a:ext cx="11249890" cy="467820"/>
          </a:xfrm>
        </p:spPr>
        <p:txBody>
          <a:bodyPr/>
          <a:lstStyle/>
          <a:p>
            <a:r>
              <a:rPr lang="en-US" sz="1400" dirty="0"/>
              <a:t>Safety population includes all patients who received at least 1 dose of study medication</a:t>
            </a:r>
          </a:p>
          <a:p>
            <a:r>
              <a:rPr lang="en-US" sz="1400" dirty="0"/>
              <a:t>Other TEAEs reported with lower frequencies than 5% in any group had no clinically meaningful differences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982906"/>
              </p:ext>
            </p:extLst>
          </p:nvPr>
        </p:nvGraphicFramePr>
        <p:xfrm>
          <a:off x="471053" y="1581147"/>
          <a:ext cx="11247120" cy="4151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35953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emergent adverse event (TEAE)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– AEs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in ≥5% patients</a:t>
                      </a:r>
                      <a:endParaRPr lang="en-US" sz="18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with a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least one TEAE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582</a:t>
                      </a:r>
                    </a:p>
                  </a:txBody>
                  <a:tcPr marL="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(75%)</a:t>
                      </a:r>
                    </a:p>
                  </a:txBody>
                  <a:tcPr marL="0" marR="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574</a:t>
                      </a:r>
                    </a:p>
                  </a:txBody>
                  <a:tcPr marL="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(74%)</a:t>
                      </a:r>
                    </a:p>
                  </a:txBody>
                  <a:tcPr marL="0" marR="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Diabetes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mellitus adverse events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Hypertension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Back pain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Bronchitis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(6%)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Upper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respiratory tract infection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49451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Dyspnea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(4%)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98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2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Injection site AEs infrequent, mostly mild and transient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3334" y="6164978"/>
            <a:ext cx="11249890" cy="252377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814797"/>
              </p:ext>
            </p:extLst>
          </p:nvPr>
        </p:nvGraphicFramePr>
        <p:xfrm>
          <a:off x="471053" y="1581148"/>
          <a:ext cx="11239948" cy="4575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224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25794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909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142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  <a:gridCol w="1201420">
                  <a:extLst>
                    <a:ext uri="{9D8B030D-6E8A-4147-A177-3AD203B41FA5}">
                      <a16:colId xmlns:a16="http://schemas.microsoft.com/office/drawing/2014/main" val="5659316"/>
                    </a:ext>
                  </a:extLst>
                </a:gridCol>
              </a:tblGrid>
              <a:tr h="44467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Injection site TEAEs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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35236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551392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Protocol-defined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event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5720" marR="18288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(2.6%)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1.7%</a:t>
                      </a:r>
                    </a:p>
                  </a:txBody>
                  <a:tcPr marL="45720" marR="45720" marT="182880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425096"/>
                  </a:ext>
                </a:extLst>
              </a:tr>
              <a:tr h="39131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(Reaction,</a:t>
                      </a:r>
                      <a:r>
                        <a:rPr lang="en-US" sz="20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erythema, rash, pruritus, hypersensitivity)</a:t>
                      </a:r>
                      <a:endParaRPr lang="en-US" sz="20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070962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Mild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(1.7%)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0.8%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Moderate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(0.8%)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0.8%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Severe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45720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509062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Injection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site pain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18288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571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18288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571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10" marR="5710" marT="9144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615777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395288" marR="0" indent="-395288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Vial</a:t>
                      </a:r>
                      <a:r>
                        <a:rPr lang="en-US" sz="2400" b="0" i="0" kern="120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+ syringe (cycle 1+2)</a:t>
                      </a:r>
                      <a:endParaRPr lang="en-US" sz="2400" b="0" i="0" kern="120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(2.1%)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1.7%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7845383"/>
                  </a:ext>
                </a:extLst>
              </a:tr>
              <a:tr h="373524">
                <a:tc>
                  <a:txBody>
                    <a:bodyPr/>
                    <a:lstStyle/>
                    <a:p>
                      <a:pPr marL="395288" marR="0" indent="-395288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Pre-filled syringe (cycle 3+4)</a:t>
                      </a:r>
                    </a:p>
                  </a:txBody>
                  <a:tcPr marL="45720" marR="4572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18288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(1.0%)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5288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0.9%</a:t>
                      </a:r>
                    </a:p>
                  </a:txBody>
                  <a:tcPr marL="0" marR="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0493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8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ASCVD remains the leading cause of death globally</a:t>
            </a:r>
            <a:r>
              <a:rPr lang="en-US" b="0" baseline="30000" dirty="0"/>
              <a:t>1</a:t>
            </a:r>
          </a:p>
          <a:p>
            <a:endParaRPr lang="en-US" dirty="0"/>
          </a:p>
          <a:p>
            <a:r>
              <a:rPr lang="en-US" dirty="0"/>
              <a:t>LDL-C lowering is the most effective intervention to change the course of ASCVD yet substantial residual risk remains despite aggressive treatment with statins and other agents.  </a:t>
            </a:r>
          </a:p>
          <a:p>
            <a:endParaRPr lang="en-US" dirty="0"/>
          </a:p>
          <a:p>
            <a:pPr lvl="1"/>
            <a:r>
              <a:rPr lang="en-US" dirty="0"/>
              <a:t>Lifestyle modification and statin treatment are foundational for secondary prevention</a:t>
            </a:r>
            <a:r>
              <a:rPr lang="en-US" baseline="30000" dirty="0"/>
              <a:t>2,3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Ezetimibe and monoclonal antibodies to PCSK9 are adjunctive strategies to reduce LDL-C and clinical events by multiple treatment guidelines</a:t>
            </a:r>
            <a:r>
              <a:rPr lang="en-US" baseline="30000" dirty="0"/>
              <a:t>4-6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Background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Challenges remain in ASCVD patients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00353" y="6181002"/>
            <a:ext cx="5623358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Benjamin et al. Circulation 2019;139:e56-e528.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Grundy et al. Circulation 2019;139:e1082-e143.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Mach F et al. European Heart Journal 2019 doi:10.1093/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eurheartj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/ehz455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3710" y="6181002"/>
            <a:ext cx="4912152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Cannon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2015;372:2387-97.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Sabatine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 2017;376:1713-22.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>
                <a:latin typeface="+mn-lt"/>
                <a:ea typeface="Calibri" panose="020F0502020204030204" pitchFamily="34" charset="0"/>
              </a:rPr>
              <a:t>Schwartz et al. N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J Med  2018;379:2097-107</a:t>
            </a:r>
          </a:p>
        </p:txBody>
      </p:sp>
    </p:spTree>
    <p:extLst>
      <p:ext uri="{BB962C8B-B14F-4D97-AF65-F5344CB8AC3E}">
        <p14:creationId xmlns:p14="http://schemas.microsoft.com/office/powerpoint/2010/main" val="28930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No evidence of liver, kidney, muscle or platelet toxicity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67487"/>
            <a:ext cx="11249890" cy="467820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     2. Patients may be counted in more than one category</a:t>
            </a:r>
          </a:p>
          <a:p>
            <a:pPr marL="1588" indent="0">
              <a:buNone/>
            </a:pPr>
            <a:r>
              <a:rPr lang="en-US" sz="1400" dirty="0"/>
              <a:t>3. No cases met </a:t>
            </a:r>
            <a:r>
              <a:rPr lang="en-US" sz="1400" dirty="0" err="1"/>
              <a:t>Hy’s</a:t>
            </a:r>
            <a:r>
              <a:rPr lang="en-US" sz="1400" dirty="0"/>
              <a:t> Law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984371"/>
              </p:ext>
            </p:extLst>
          </p:nvPr>
        </p:nvGraphicFramePr>
        <p:xfrm>
          <a:off x="471054" y="1600200"/>
          <a:ext cx="11276015" cy="4607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734">
                  <a:extLst>
                    <a:ext uri="{9D8B030D-6E8A-4147-A177-3AD203B41FA5}">
                      <a16:colId xmlns:a16="http://schemas.microsoft.com/office/drawing/2014/main" val="4134198465"/>
                    </a:ext>
                  </a:extLst>
                </a:gridCol>
                <a:gridCol w="3193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2891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Laboratory tests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55405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588758">
                <a:tc>
                  <a:txBody>
                    <a:bodyPr/>
                    <a:lstStyle/>
                    <a:p>
                      <a:pPr marL="461963" marR="0" lvl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Liver function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ALT &gt;3x ULN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AST &gt;3x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ALP &gt;2x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1147133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Bilirubin &gt;2x ULN</a:t>
                      </a:r>
                      <a:r>
                        <a:rPr lang="en-US" sz="20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1214034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Kidney function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Creatinine &gt;2</a:t>
                      </a:r>
                      <a:r>
                        <a:rPr lang="en-US" sz="20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mg/dL </a:t>
                      </a:r>
                      <a:endParaRPr lang="en-US" sz="20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097134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Muscle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CK &gt;5x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(1.0%)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8002514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CK &gt;10x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1300039"/>
                  </a:ext>
                </a:extLst>
              </a:tr>
              <a:tr h="45289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Hematology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Platelet count &lt;75x10</a:t>
                      </a:r>
                      <a:r>
                        <a:rPr lang="en-US" sz="2000" b="0" i="0" kern="120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US" sz="2400" b="0" i="0" kern="1200" spc="-1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723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4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No difference in serious adverse events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1965"/>
            <a:ext cx="11249890" cy="252377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      2. Patients may be counted in more than one category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245143"/>
              </p:ext>
            </p:extLst>
          </p:nvPr>
        </p:nvGraphicFramePr>
        <p:xfrm>
          <a:off x="471053" y="1585700"/>
          <a:ext cx="1124712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4923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Serious treatment emergent adverse events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 with at least one serious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TEAE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(26.3%)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175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(22.4%)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cause d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eath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(1.5%)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31775" marR="0" indent="-231775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Cardiovascular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5332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31775" marR="0" indent="-231775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Cancer</a:t>
                      </a: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92026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New, worsening or recurrent malignancy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TEAEs leading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to drug discontinuation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(2.2%)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(2.4%)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814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41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Exploratory endpoint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Adverse cardiovascular events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2102"/>
            <a:ext cx="11249890" cy="467820"/>
          </a:xfrm>
        </p:spPr>
        <p:txBody>
          <a:bodyPr/>
          <a:lstStyle/>
          <a:p>
            <a:pPr marL="171450" indent="-169863">
              <a:buNone/>
            </a:pPr>
            <a:r>
              <a:rPr lang="en-US" sz="1400" dirty="0"/>
              <a:t>1.	Safety population includes all patients who received at least 1 dose of study medication      2. Patients may be counted in more than one category</a:t>
            </a:r>
          </a:p>
          <a:p>
            <a:pPr marL="171450" indent="-169863">
              <a:buNone/>
            </a:pPr>
            <a:r>
              <a:rPr lang="en-US" sz="1400" dirty="0"/>
              <a:t>3.	MedDRA-defined CV basket of non-adjudicated terms cardiac death, and any signs or symptoms of cardiac arrest, non-fatal MI and/or stroke   4. Post hoc analysis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00006"/>
              </p:ext>
            </p:extLst>
          </p:nvPr>
        </p:nvGraphicFramePr>
        <p:xfrm>
          <a:off x="471053" y="1612243"/>
          <a:ext cx="1124712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5197531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Cardiovascular TEAEs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778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781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05541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Pre-specified exploratory CV endpoint</a:t>
                      </a:r>
                      <a:r>
                        <a:rPr lang="en-US" sz="2400" b="1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(10.2%)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(7.4%)</a:t>
                      </a: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0687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Cardiovascular death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(0.6%)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(0.9%)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Fatal or non-fatal MI or stroke</a:t>
                      </a:r>
                      <a:r>
                        <a:rPr lang="en-US" sz="24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(3.3%)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(4.1%)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496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3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4293483"/>
          </a:xfrm>
        </p:spPr>
        <p:txBody>
          <a:bodyPr/>
          <a:lstStyle/>
          <a:p>
            <a:r>
              <a:rPr lang="en-US" dirty="0"/>
              <a:t>Efficacy</a:t>
            </a:r>
          </a:p>
          <a:p>
            <a:pPr lvl="1"/>
            <a:r>
              <a:rPr lang="en-US" dirty="0"/>
              <a:t>ORION-10 met all primary and secondary endpoints</a:t>
            </a:r>
          </a:p>
          <a:p>
            <a:pPr lvl="1"/>
            <a:r>
              <a:rPr lang="en-US" dirty="0"/>
              <a:t>Inclisiran reduced the primary LDL-C endpoint</a:t>
            </a:r>
          </a:p>
          <a:p>
            <a:pPr lvl="2"/>
            <a:r>
              <a:rPr lang="en-US" dirty="0"/>
              <a:t>At 17 months by 58% (observed values) and 52% (imputed)</a:t>
            </a:r>
          </a:p>
          <a:p>
            <a:pPr lvl="2"/>
            <a:r>
              <a:rPr lang="en-US" dirty="0"/>
              <a:t>From month 3 to 18 by 56% (observed) and 54% (imputed)</a:t>
            </a:r>
          </a:p>
          <a:p>
            <a:pPr>
              <a:spcBef>
                <a:spcPts val="1800"/>
              </a:spcBef>
            </a:pPr>
            <a:r>
              <a:rPr lang="en-US" dirty="0"/>
              <a:t>Safety and tolerability</a:t>
            </a:r>
          </a:p>
          <a:p>
            <a:pPr lvl="1"/>
            <a:r>
              <a:rPr lang="en-US" dirty="0"/>
              <a:t>Inclisiran safety profile was similar to placebo</a:t>
            </a:r>
          </a:p>
          <a:p>
            <a:pPr lvl="1"/>
            <a:r>
              <a:rPr lang="en-US" dirty="0"/>
              <a:t>No adverse changes in laboratory markers</a:t>
            </a:r>
          </a:p>
          <a:p>
            <a:pPr lvl="1"/>
            <a:r>
              <a:rPr lang="en-US" dirty="0"/>
              <a:t>Injection site events on inclisiran 2.6% - predominantly mild and none persistent</a:t>
            </a:r>
          </a:p>
          <a:p>
            <a:pPr lvl="2"/>
            <a:r>
              <a:rPr lang="en-US" dirty="0"/>
              <a:t>Numerically lower with prefilled syringe than with vial and syringe</a:t>
            </a:r>
          </a:p>
          <a:p>
            <a:pPr lvl="1"/>
            <a:r>
              <a:rPr lang="en-US" dirty="0"/>
              <a:t>Exploratory basket of CV events numerically less frequent on inclisiran than placebo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Summary</a:t>
            </a:r>
            <a:br>
              <a:rPr lang="en-US" sz="3200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Twice-a-year inclisiran lowered LDL-C by ≥50% safely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0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4431983"/>
          </a:xfrm>
        </p:spPr>
        <p:txBody>
          <a:bodyPr/>
          <a:lstStyle/>
          <a:p>
            <a:r>
              <a:rPr lang="en-US" dirty="0"/>
              <a:t>Inclisiran achieved durable and potent LDL-C reduction with twice yearly injection in ASCVD patients on appropriate lipid lowering therapies over 18 months of follow-up with a safety profile similar to placebo in a high risk cardiovascular population</a:t>
            </a:r>
          </a:p>
          <a:p>
            <a:endParaRPr lang="en-US" dirty="0"/>
          </a:p>
          <a:p>
            <a:r>
              <a:rPr lang="en-US" dirty="0"/>
              <a:t>Assuming FDA approval, twice yearly administration coincides with typical twice yearly patient visits with HCP’s</a:t>
            </a:r>
          </a:p>
          <a:p>
            <a:pPr lvl="1"/>
            <a:endParaRPr lang="en-US" dirty="0"/>
          </a:p>
          <a:p>
            <a:r>
              <a:rPr lang="en-US" dirty="0"/>
              <a:t>Inclisiran therefore potentially offers a novel new treatment for LDL-C</a:t>
            </a:r>
          </a:p>
          <a:p>
            <a:pPr lvl="1"/>
            <a:r>
              <a:rPr lang="en-US" dirty="0"/>
              <a:t>Pre-filled syringe convenient and well tolerated</a:t>
            </a:r>
          </a:p>
          <a:p>
            <a:pPr lvl="1"/>
            <a:r>
              <a:rPr lang="en-US" dirty="0"/>
              <a:t>Meaningful new choice for patients</a:t>
            </a:r>
          </a:p>
          <a:p>
            <a:pPr lvl="1"/>
            <a:r>
              <a:rPr lang="en-US" dirty="0"/>
              <a:t>HCP opportunities for influencing medication adherence in routine clinical practice</a:t>
            </a:r>
          </a:p>
          <a:p>
            <a:pPr lvl="1"/>
            <a:r>
              <a:rPr lang="en-US" dirty="0"/>
              <a:t>Safe, potent and durable LDL-C lowering results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Conclusions and implications</a:t>
            </a:r>
            <a:br>
              <a:rPr lang="en-US" sz="3200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Inclisiran is the first and only cholesterol lowering siRNA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Lead enrolling investigators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Acknowledgements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Contributions from 145 sites in the United States</a:t>
            </a:r>
            <a:endParaRPr lang="en-US" dirty="0"/>
          </a:p>
        </p:txBody>
      </p:sp>
      <p:graphicFrame>
        <p:nvGraphicFramePr>
          <p:cNvPr id="3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908105"/>
              </p:ext>
            </p:extLst>
          </p:nvPr>
        </p:nvGraphicFramePr>
        <p:xfrm>
          <a:off x="471053" y="2098423"/>
          <a:ext cx="11272520" cy="336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5403">
                  <a:extLst>
                    <a:ext uri="{9D8B030D-6E8A-4147-A177-3AD203B41FA5}">
                      <a16:colId xmlns:a16="http://schemas.microsoft.com/office/drawing/2014/main" val="134914032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559924034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720645291"/>
                    </a:ext>
                  </a:extLst>
                </a:gridCol>
                <a:gridCol w="2865387">
                  <a:extLst>
                    <a:ext uri="{9D8B030D-6E8A-4147-A177-3AD203B41FA5}">
                      <a16:colId xmlns:a16="http://schemas.microsoft.com/office/drawing/2014/main" val="352608381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Aslam Ahmad</a:t>
                      </a:r>
                    </a:p>
                  </a:txBody>
                  <a:tcPr marL="4572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Northwest Houston Clinical Research</a:t>
                      </a:r>
                    </a:p>
                  </a:txBody>
                  <a:tcPr marL="22860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John Evans </a:t>
                      </a:r>
                    </a:p>
                  </a:txBody>
                  <a:tcPr marL="4572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East Coast Institute for Research </a:t>
                      </a:r>
                    </a:p>
                  </a:txBody>
                  <a:tcPr marL="228600" marR="45720" marT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49259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Ferris George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East Coast Institute for Research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LeDoux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CB Flock Research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984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Matthew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Teltser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A&amp;R Research Group 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David Ramstad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Hampton Roads Center for Clinical Research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Neil Fraser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Troy Internal Medicine 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Jose Cardona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Indago</a:t>
                      </a: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Research and Health 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Alan Miller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Alta Pharmaceutical Research Center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Andrew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Waxler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Northridge Hospital Medical Center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14713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Sara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Llerena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6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Columbus Clinical Services</a:t>
                      </a: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Mehrdad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noProof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Ariani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28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13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B458AD-2322-3A4D-83A8-916ACE024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4909" y="3103191"/>
            <a:ext cx="11237878" cy="664797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191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116" y="3010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6" y="3010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-1" y="893"/>
            <a:ext cx="211612" cy="211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933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B</a:t>
            </a:r>
            <a:r>
              <a:rPr lang="en-US" dirty="0"/>
              <a:t>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Harnessing the natural process of RNAi</a:t>
            </a:r>
            <a:endParaRPr lang="en-US" dirty="0"/>
          </a:p>
        </p:txBody>
      </p:sp>
      <p:sp>
        <p:nvSpPr>
          <p:cNvPr id="6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5637213" y="1620838"/>
            <a:ext cx="6551612" cy="3694112"/>
          </a:xfrm>
        </p:spPr>
        <p:txBody>
          <a:bodyPr/>
          <a:lstStyle/>
          <a:p>
            <a:r>
              <a:rPr lang="en-US" dirty="0"/>
              <a:t>Small interfering double-stranded RNA</a:t>
            </a:r>
            <a:r>
              <a:rPr lang="en-US" b="0" baseline="30000" dirty="0"/>
              <a:t>1</a:t>
            </a:r>
          </a:p>
          <a:p>
            <a:endParaRPr lang="en-US" dirty="0"/>
          </a:p>
          <a:p>
            <a:pPr marL="231775" lvl="1" indent="-231775"/>
            <a:r>
              <a:rPr lang="en-US" dirty="0"/>
              <a:t>Harnesses the natural process of RNAi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Nucleotides modified for durability and low immunogenicity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Distributed to liver due to GalNAc conjugation</a:t>
            </a:r>
          </a:p>
          <a:p>
            <a:pPr marL="231775" lvl="1" indent="-231775"/>
            <a:endParaRPr lang="en-US" dirty="0"/>
          </a:p>
          <a:p>
            <a:pPr marL="231775" lvl="1" indent="-231775"/>
            <a:r>
              <a:rPr lang="en-US" dirty="0"/>
              <a:t>Inhibits production of PCSK9 in hepatocytes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195" y="1571427"/>
            <a:ext cx="4858933" cy="45723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1055" y="6176954"/>
            <a:ext cx="516615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Fitzgerald et al. N </a:t>
            </a:r>
            <a:r>
              <a:rPr lang="en-US" sz="1400" spc="-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 J Med. 2016;376:41-51.</a:t>
            </a:r>
          </a:p>
        </p:txBody>
      </p:sp>
      <p:sp>
        <p:nvSpPr>
          <p:cNvPr id="4" name="Oval 3"/>
          <p:cNvSpPr/>
          <p:nvPr/>
        </p:nvSpPr>
        <p:spPr>
          <a:xfrm>
            <a:off x="536019" y="4961614"/>
            <a:ext cx="4550987" cy="1016431"/>
          </a:xfrm>
          <a:prstGeom prst="ellips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514999" y="1620838"/>
            <a:ext cx="4659313" cy="369887"/>
          </a:xfrm>
        </p:spPr>
        <p:txBody>
          <a:bodyPr/>
          <a:lstStyle/>
          <a:p>
            <a:r>
              <a:rPr lang="en-US" dirty="0"/>
              <a:t>Inclisiran</a:t>
            </a:r>
          </a:p>
        </p:txBody>
      </p:sp>
    </p:spTree>
    <p:extLst>
      <p:ext uri="{BB962C8B-B14F-4D97-AF65-F5344CB8AC3E}">
        <p14:creationId xmlns:p14="http://schemas.microsoft.com/office/powerpoint/2010/main" val="174657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738664"/>
          </a:xfrm>
        </p:spPr>
        <p:txBody>
          <a:bodyPr/>
          <a:lstStyle/>
          <a:p>
            <a:r>
              <a:rPr lang="en-US" dirty="0"/>
              <a:t>Selected data from ORION-1 dose finding study</a:t>
            </a:r>
            <a:r>
              <a:rPr lang="en-US" b="0" baseline="30000" dirty="0"/>
              <a:t>1</a:t>
            </a:r>
          </a:p>
          <a:p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Background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Phase I-II studies identified twice yearly dose potential</a:t>
            </a:r>
            <a:endParaRPr lang="en-US" sz="32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471054" y="6180705"/>
            <a:ext cx="11249890" cy="283154"/>
          </a:xfrm>
        </p:spPr>
        <p:txBody>
          <a:bodyPr anchor="t"/>
          <a:lstStyle/>
          <a:p>
            <a:r>
              <a:rPr lang="en-US" dirty="0"/>
              <a:t>Ray et al. N </a:t>
            </a:r>
            <a:r>
              <a:rPr lang="en-US" dirty="0" err="1"/>
              <a:t>Engl</a:t>
            </a:r>
            <a:r>
              <a:rPr lang="en-US" dirty="0"/>
              <a:t> J Med 2017; 376: 1430-40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82" y="2082858"/>
            <a:ext cx="11309060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738664"/>
          </a:xfrm>
        </p:spPr>
        <p:txBody>
          <a:bodyPr/>
          <a:lstStyle/>
          <a:p>
            <a:r>
              <a:rPr lang="en-US" dirty="0"/>
              <a:t>To assess efficacy and safety of inclisiran 300 mg compared to placebo in a high risk population of ASCVD subjects using an 18 month placebo controlled trial.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Purpose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376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455613" y="2148374"/>
            <a:ext cx="11262158" cy="402382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US" sz="1200" spc="-1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909" y="257339"/>
            <a:ext cx="11248304" cy="885661"/>
          </a:xfrm>
        </p:spPr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Study design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18 months treatment &amp; observation in patients with ASCVD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5614" y="1620838"/>
            <a:ext cx="11262157" cy="1846262"/>
          </a:xfrm>
        </p:spPr>
        <p:txBody>
          <a:bodyPr/>
          <a:lstStyle/>
          <a:p>
            <a:r>
              <a:rPr lang="en-US" dirty="0">
                <a:latin typeface="+mn-lt"/>
              </a:rPr>
              <a:t>Randomized 1:1 inclisiran 300 mg </a:t>
            </a:r>
            <a:r>
              <a:rPr lang="en-US" i="1" dirty="0">
                <a:latin typeface="+mn-lt"/>
              </a:rPr>
              <a:t>vs.</a:t>
            </a:r>
            <a:r>
              <a:rPr lang="en-US" dirty="0">
                <a:latin typeface="+mn-lt"/>
              </a:rPr>
              <a:t> placebo – with maximally tolerated statins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69884" y="2519749"/>
            <a:ext cx="11027257" cy="3325595"/>
            <a:chOff x="569884" y="2519749"/>
            <a:chExt cx="11027257" cy="3325595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2004265" y="3964720"/>
              <a:ext cx="8014741" cy="13846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569885" y="3216697"/>
              <a:ext cx="1412744" cy="14712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Screening</a:t>
              </a:r>
            </a:p>
            <a:p>
              <a:pPr algn="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Day -14 to -1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019007" y="3216697"/>
              <a:ext cx="1578134" cy="14712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End of Study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Day 540 (</a:t>
              </a: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V9</a:t>
              </a: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90 days post last dose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4774435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393595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V4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150</a:t>
              </a: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7227208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6843954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V6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330</a:t>
              </a: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9464827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9082750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V8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510</a:t>
              </a: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3177490" y="3841706"/>
              <a:ext cx="0" cy="259873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2853635" y="3243618"/>
              <a:ext cx="654025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V2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Day 30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69884" y="5005114"/>
              <a:ext cx="1412745" cy="840230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lvl="0" algn="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rPr>
                <a:t>Study </a:t>
              </a:r>
            </a:p>
            <a:p>
              <a:pPr lvl="0" algn="r">
                <a:lnSpc>
                  <a:spcPct val="90000"/>
                </a:lnSpc>
              </a:pPr>
              <a:r>
                <a:rPr lang="en-US" b="1" spc="-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rPr>
                <a:t>assessments</a:t>
              </a: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2598455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3177242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3979240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4771806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V="1">
              <a:off x="6400415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V="1">
              <a:off x="7222198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8654489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9457426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V="1">
              <a:off x="10054296" y="4776175"/>
              <a:ext cx="0" cy="54864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982629" y="5311029"/>
              <a:ext cx="8071667" cy="13786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Isosceles Triangle 96"/>
            <p:cNvSpPr/>
            <p:nvPr/>
          </p:nvSpPr>
          <p:spPr>
            <a:xfrm>
              <a:off x="8473179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79237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V7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450</a:t>
              </a:r>
            </a:p>
          </p:txBody>
        </p:sp>
        <p:pic>
          <p:nvPicPr>
            <p:cNvPr id="99" name="Picture 98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2489" y="2519749"/>
              <a:ext cx="457200" cy="548640"/>
            </a:xfrm>
            <a:prstGeom prst="rect">
              <a:avLst/>
            </a:prstGeom>
          </p:spPr>
        </p:pic>
        <p:sp>
          <p:nvSpPr>
            <p:cNvPr id="93" name="Isosceles Triangle 92"/>
            <p:cNvSpPr/>
            <p:nvPr/>
          </p:nvSpPr>
          <p:spPr>
            <a:xfrm>
              <a:off x="6216723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018563" y="3243618"/>
              <a:ext cx="769441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V5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270</a:t>
              </a:r>
            </a:p>
          </p:txBody>
        </p:sp>
        <p:pic>
          <p:nvPicPr>
            <p:cNvPr id="95" name="Picture 94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1781" y="2519749"/>
              <a:ext cx="457200" cy="548640"/>
            </a:xfrm>
            <a:prstGeom prst="rect">
              <a:avLst/>
            </a:prstGeom>
          </p:spPr>
        </p:pic>
        <p:sp>
          <p:nvSpPr>
            <p:cNvPr id="89" name="Isosceles Triangle 88"/>
            <p:cNvSpPr/>
            <p:nvPr/>
          </p:nvSpPr>
          <p:spPr>
            <a:xfrm>
              <a:off x="3793167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657021" y="3243618"/>
              <a:ext cx="654025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V3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90</a:t>
              </a:r>
            </a:p>
          </p:txBody>
        </p:sp>
        <p:pic>
          <p:nvPicPr>
            <p:cNvPr id="91" name="Picture 90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6377" y="2519749"/>
              <a:ext cx="457200" cy="548640"/>
            </a:xfrm>
            <a:prstGeom prst="rect">
              <a:avLst/>
            </a:prstGeom>
          </p:spPr>
        </p:pic>
        <p:sp>
          <p:nvSpPr>
            <p:cNvPr id="85" name="Isosceles Triangle 84"/>
            <p:cNvSpPr/>
            <p:nvPr/>
          </p:nvSpPr>
          <p:spPr>
            <a:xfrm>
              <a:off x="2410000" y="3818985"/>
              <a:ext cx="375025" cy="305316"/>
            </a:xfrm>
            <a:prstGeom prst="triangle">
              <a:avLst/>
            </a:prstGeom>
            <a:solidFill>
              <a:srgbClr val="0E58C4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sz="1100" spc="-1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42304" y="3243618"/>
              <a:ext cx="585738" cy="4985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spc="-100" dirty="0">
                  <a:solidFill>
                    <a:srgbClr val="0E58C4"/>
                  </a:solidFill>
                  <a:latin typeface="+mn-lt"/>
                </a:rPr>
                <a:t>Visit 1</a:t>
              </a:r>
            </a:p>
            <a:p>
              <a:pPr algn="ctr">
                <a:lnSpc>
                  <a:spcPct val="90000"/>
                </a:lnSpc>
              </a:pPr>
              <a:r>
                <a:rPr lang="en-US" spc="-100" dirty="0">
                  <a:solidFill>
                    <a:srgbClr val="0E58C4"/>
                  </a:solidFill>
                  <a:latin typeface="+mn-lt"/>
                </a:rPr>
                <a:t>Day 1</a:t>
              </a:r>
            </a:p>
          </p:txBody>
        </p:sp>
        <p:pic>
          <p:nvPicPr>
            <p:cNvPr id="87" name="Picture 86"/>
            <p:cNvPicPr>
              <a:picLocks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7224" y="2519749"/>
              <a:ext cx="45720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06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04784"/>
              </p:ext>
            </p:extLst>
          </p:nvPr>
        </p:nvGraphicFramePr>
        <p:xfrm>
          <a:off x="455613" y="1619865"/>
          <a:ext cx="11391370" cy="4552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244">
                  <a:extLst>
                    <a:ext uri="{9D8B030D-6E8A-4147-A177-3AD203B41FA5}">
                      <a16:colId xmlns:a16="http://schemas.microsoft.com/office/drawing/2014/main" val="178502224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4037976183"/>
                    </a:ext>
                  </a:extLst>
                </a:gridCol>
                <a:gridCol w="5459246">
                  <a:extLst>
                    <a:ext uri="{9D8B030D-6E8A-4147-A177-3AD203B41FA5}">
                      <a16:colId xmlns:a16="http://schemas.microsoft.com/office/drawing/2014/main" val="4157769496"/>
                    </a:ext>
                  </a:extLst>
                </a:gridCol>
              </a:tblGrid>
              <a:tr h="527415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Inclusion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67685"/>
                  </a:ext>
                </a:extLst>
              </a:tr>
              <a:tr h="608555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Age ≥18 years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Prior or planned use of PCSK9 mAbs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645275"/>
                  </a:ext>
                </a:extLst>
              </a:tr>
              <a:tr h="527415">
                <a:tc rowSpan="2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ASCVD with LDL-C  ≥70 mg/mL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MACE within 3 months of randomization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287174"/>
                  </a:ext>
                </a:extLst>
              </a:tr>
              <a:tr h="527415">
                <a:tc vMerge="1">
                  <a:txBody>
                    <a:bodyPr/>
                    <a:lstStyle/>
                    <a:p>
                      <a:pPr marL="2338388" marR="0" lvl="0" indent="-23368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228600" marR="4572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NYHA class III-IV HF ─ or LVEF 30%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063486"/>
                  </a:ext>
                </a:extLst>
              </a:tr>
              <a:tr h="527415">
                <a:tc rowSpan="2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Statin treatment</a:t>
                      </a:r>
                    </a:p>
                    <a:p>
                      <a:pPr marL="2338388" marR="0" lvl="0" indent="-217011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Maximally tolerated doses, or</a:t>
                      </a:r>
                    </a:p>
                    <a:p>
                      <a:pPr marL="2338388" marR="0" lvl="0" indent="-217011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Documented intolerance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Uncontrolled severe hypertension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293443"/>
                  </a:ext>
                </a:extLst>
              </a:tr>
              <a:tr h="779289">
                <a:tc v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Severe concomitant non CV disease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670975"/>
                  </a:ext>
                </a:extLst>
              </a:tr>
              <a:tr h="527415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Ezetimibe allowed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Prior/planned other investigational drug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95636"/>
                  </a:ext>
                </a:extLst>
              </a:tr>
              <a:tr h="527415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Informed consent required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54146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Fasting TG	&gt;400 mg/mL (4.52mmol/L)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74304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Entry criteria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ASCVD patients not at LDL-C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8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Objectives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To confirm inclisiran efficacy and safety over 18 months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91312"/>
              </p:ext>
            </p:extLst>
          </p:nvPr>
        </p:nvGraphicFramePr>
        <p:xfrm>
          <a:off x="455613" y="1619867"/>
          <a:ext cx="11277600" cy="4120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3749">
                  <a:extLst>
                    <a:ext uri="{9D8B030D-6E8A-4147-A177-3AD203B41FA5}">
                      <a16:colId xmlns:a16="http://schemas.microsoft.com/office/drawing/2014/main" val="1785022243"/>
                    </a:ext>
                  </a:extLst>
                </a:gridCol>
                <a:gridCol w="905347">
                  <a:extLst>
                    <a:ext uri="{9D8B030D-6E8A-4147-A177-3AD203B41FA5}">
                      <a16:colId xmlns:a16="http://schemas.microsoft.com/office/drawing/2014/main" val="3939382982"/>
                    </a:ext>
                  </a:extLst>
                </a:gridCol>
                <a:gridCol w="5178504">
                  <a:extLst>
                    <a:ext uri="{9D8B030D-6E8A-4147-A177-3AD203B41FA5}">
                      <a16:colId xmlns:a16="http://schemas.microsoft.com/office/drawing/2014/main" val="40379761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Study endpoints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97965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1.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Effectiveness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2.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Safety and tolerability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0888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Primary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Treatment emergent adverse events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480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28600" marR="0" lvl="1" indent="-2286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Percent LDL-C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  <a:sym typeface="Wingdings 3" panose="05040102010807070707" pitchFamily="18" charset="2"/>
                        </a:rPr>
                        <a:t> change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vs.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Laboratory parameters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05863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At 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0676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Average over days 90 –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9395172"/>
                  </a:ext>
                </a:extLst>
              </a:tr>
              <a:tr h="4624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Secondary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3.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Exploratory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16452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LDL-C change over time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Cardiovascular events</a:t>
                      </a:r>
                      <a:r>
                        <a:rPr lang="en-US" sz="2400" b="0" i="0" kern="1200" spc="-100" baseline="30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56776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9051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Changes in PCSK9 and other lipids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081255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5613" y="6171988"/>
            <a:ext cx="1127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0">
              <a:buNone/>
            </a:pPr>
            <a:r>
              <a:rPr lang="en-US" sz="1400" spc="-100" dirty="0">
                <a:latin typeface="+mn-lt"/>
              </a:rPr>
              <a:t>1. MedDRA-defined cardiovascular non-adjudicated terms including cardiac death, and any signs or symptoms of cardiac arrest, non-fatal MI and/or stroke</a:t>
            </a:r>
          </a:p>
        </p:txBody>
      </p:sp>
    </p:spTree>
    <p:extLst>
      <p:ext uri="{BB962C8B-B14F-4D97-AF65-F5344CB8AC3E}">
        <p14:creationId xmlns:p14="http://schemas.microsoft.com/office/powerpoint/2010/main" val="242399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3"/>
            <a:ext cx="11249890" cy="4062651"/>
          </a:xfrm>
        </p:spPr>
        <p:txBody>
          <a:bodyPr/>
          <a:lstStyle/>
          <a:p>
            <a:r>
              <a:rPr lang="en-US" dirty="0"/>
              <a:t>Sample size assumptions</a:t>
            </a:r>
          </a:p>
          <a:p>
            <a:pPr lvl="1"/>
            <a:r>
              <a:rPr lang="en-US" dirty="0"/>
              <a:t>Mean LDL-C reduction will be no less than 30 mg/dL (SD 20 mg/dL) with 5% drop outs</a:t>
            </a:r>
          </a:p>
          <a:p>
            <a:pPr lvl="1"/>
            <a:r>
              <a:rPr lang="en-US" dirty="0"/>
              <a:t>&gt;90% power to detect 30% lowering of LDL-C level with one-sided </a:t>
            </a:r>
            <a:r>
              <a:rPr lang="en-US" dirty="0">
                <a:sym typeface="Symbol" panose="05050102010706020507" pitchFamily="18" charset="2"/>
              </a:rPr>
              <a:t> = </a:t>
            </a:r>
            <a:r>
              <a:rPr lang="en-US" dirty="0"/>
              <a:t>0.025</a:t>
            </a:r>
          </a:p>
          <a:p>
            <a:endParaRPr lang="en-US" dirty="0"/>
          </a:p>
          <a:p>
            <a:r>
              <a:rPr lang="en-US" dirty="0"/>
              <a:t>Primary endpoints</a:t>
            </a:r>
          </a:p>
          <a:p>
            <a:pPr lvl="1"/>
            <a:r>
              <a:rPr lang="en-US" dirty="0"/>
              <a:t>Family-wise type I error rate controlled using a sequential testing procedure</a:t>
            </a:r>
          </a:p>
          <a:p>
            <a:pPr marL="0" lvl="1" indent="0">
              <a:buNone/>
            </a:pPr>
            <a:endParaRPr lang="en-US" dirty="0"/>
          </a:p>
          <a:p>
            <a:pPr marL="0" indent="-233362"/>
            <a:r>
              <a:rPr lang="en-US" dirty="0"/>
              <a:t>Sensitivity analysis for primary efficacy endpoints</a:t>
            </a:r>
          </a:p>
          <a:p>
            <a:pPr marL="233362" lvl="1" indent="-233362"/>
            <a:r>
              <a:rPr lang="en-US" dirty="0"/>
              <a:t>Pre-specified imputation and analysis methods used to account for missing data</a:t>
            </a:r>
          </a:p>
          <a:p>
            <a:pPr marL="0" lvl="1" indent="0">
              <a:buNone/>
            </a:pPr>
            <a:endParaRPr lang="en-US" dirty="0"/>
          </a:p>
          <a:p>
            <a:r>
              <a:rPr lang="en-US" dirty="0"/>
              <a:t>Safety observation of ~3000 inclisiran injections and 1125 years patient exposure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72C62"/>
                </a:solidFill>
              </a:rPr>
              <a:t>ORION-10: Statistical plan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0E58C4"/>
                </a:solidFill>
              </a:rPr>
              <a:t>Large sample enrolled to enable reliable inference</a:t>
            </a:r>
          </a:p>
        </p:txBody>
      </p:sp>
    </p:spTree>
    <p:extLst>
      <p:ext uri="{BB962C8B-B14F-4D97-AF65-F5344CB8AC3E}">
        <p14:creationId xmlns:p14="http://schemas.microsoft.com/office/powerpoint/2010/main" val="20910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F58bLIqRu6xWYAVQ38pjw"/>
</p:tagLst>
</file>

<file path=ppt/theme/theme1.xml><?xml version="1.0" encoding="utf-8"?>
<a:theme xmlns:a="http://schemas.openxmlformats.org/drawingml/2006/main" name="Orion Highlight Palette_161206">
  <a:themeElements>
    <a:clrScheme name="Orion Highlight Palette_161215">
      <a:dk1>
        <a:srgbClr val="000000"/>
      </a:dk1>
      <a:lt1>
        <a:srgbClr val="FFFFFF"/>
      </a:lt1>
      <a:dk2>
        <a:srgbClr val="141313"/>
      </a:dk2>
      <a:lt2>
        <a:srgbClr val="DCDCDC"/>
      </a:lt2>
      <a:accent1>
        <a:srgbClr val="0E58C4"/>
      </a:accent1>
      <a:accent2>
        <a:srgbClr val="072C62"/>
      </a:accent2>
      <a:accent3>
        <a:srgbClr val="0FA1B7"/>
      </a:accent3>
      <a:accent4>
        <a:srgbClr val="55B70F"/>
      </a:accent4>
      <a:accent5>
        <a:srgbClr val="660FB7"/>
      </a:accent5>
      <a:accent6>
        <a:srgbClr val="B70F8D"/>
      </a:accent6>
      <a:hlink>
        <a:srgbClr val="DA7F00"/>
      </a:hlink>
      <a:folHlink>
        <a:srgbClr val="4A66AC"/>
      </a:folHlink>
    </a:clrScheme>
    <a:fontScheme name="MDCO Arial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1200" dirty="0" smtClean="0">
            <a:solidFill>
              <a:schemeClr val="tx1"/>
            </a:solidFill>
            <a:latin typeface="NeueHaasGroteskDisp Pro Lt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90000"/>
          </a:lnSpc>
          <a:defRPr sz="1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am1 xmlns="25a8982c-8c6d-4ce2-b7d8-e3d8b6bce725" xsi:nil="true"/>
    <Pos xmlns="25a8982c-8c6d-4ce2-b7d8-e3d8b6bce725">2</Pos>
    <DocumentSubType xmlns="25a8982c-8c6d-4ce2-b7d8-e3d8b6bce725" xsi:nil="true"/>
    <Description0 xmlns="25a8982c-8c6d-4ce2-b7d8-e3d8b6bce725" xsi:nil="true"/>
    <DocumentType xmlns="25a8982c-8c6d-4ce2-b7d8-e3d8b6bce725">Template</DocumentType>
    <Date xmlns="25a8982c-8c6d-4ce2-b7d8-e3d8b6bce725">2014-07-30T04:00:00+00:00</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EB03DB6541F45B613ECFC0A333F40" ma:contentTypeVersion="6" ma:contentTypeDescription="Create a new document." ma:contentTypeScope="" ma:versionID="2e0c8f11c0acbfdf8993a86818a8aad9">
  <xsd:schema xmlns:xsd="http://www.w3.org/2001/XMLSchema" xmlns:xs="http://www.w3.org/2001/XMLSchema" xmlns:p="http://schemas.microsoft.com/office/2006/metadata/properties" xmlns:ns2="25a8982c-8c6d-4ce2-b7d8-e3d8b6bce725" targetNamespace="http://schemas.microsoft.com/office/2006/metadata/properties" ma:root="true" ma:fieldsID="21e83cc84cdbfb1e8dc13c54fb0c6971" ns2:_="">
    <xsd:import namespace="25a8982c-8c6d-4ce2-b7d8-e3d8b6bce72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Pos" minOccurs="0"/>
                <xsd:element ref="ns2:Description0" minOccurs="0"/>
                <xsd:element ref="ns2:DocumentSubType" minOccurs="0"/>
                <xsd:element ref="ns2:Param1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8982c-8c6d-4ce2-b7d8-e3d8b6bce72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Type" ma:default="Other" ma:format="Dropdown" ma:internalName="DocumentType">
      <xsd:simpleType>
        <xsd:restriction base="dms:Choice">
          <xsd:enumeration value="Home Slider"/>
          <xsd:enumeration value="Material"/>
          <xsd:enumeration value="Guideline"/>
          <xsd:enumeration value="Template"/>
          <xsd:enumeration value="Logo"/>
          <xsd:enumeration value="Image"/>
          <xsd:enumeration value="Lead with Purpose"/>
          <xsd:enumeration value="Lead with Purpose - TOC"/>
          <xsd:enumeration value="Lead with Purpose - Presentation"/>
          <xsd:enumeration value="Lead with Purpose - Survey"/>
          <xsd:enumeration value="Resource"/>
          <xsd:enumeration value="Other"/>
        </xsd:restriction>
      </xsd:simpleType>
    </xsd:element>
    <xsd:element name="Pos" ma:index="9" nillable="true" ma:displayName="Pos" ma:decimals="0" ma:internalName="Pos">
      <xsd:simpleType>
        <xsd:restriction base="dms:Number"/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  <xsd:element name="DocumentSubType" ma:index="11" nillable="true" ma:displayName="DocumentSubType" ma:format="Dropdown" ma:internalName="DocumentSubType">
      <xsd:simpleType>
        <xsd:restriction base="dms:Choice">
          <xsd:enumeration value="EPS"/>
          <xsd:enumeration value="PNG (Lg)"/>
          <xsd:enumeration value="PNG (Med)"/>
          <xsd:enumeration value="PNG (Sm)"/>
          <xsd:enumeration value="All (Zip)"/>
          <xsd:enumeration value="Press Releases"/>
          <xsd:enumeration value="Stationary"/>
        </xsd:restriction>
      </xsd:simpleType>
    </xsd:element>
    <xsd:element name="Param1" ma:index="12" nillable="true" ma:displayName="Param1" ma:internalName="Param1">
      <xsd:simpleType>
        <xsd:restriction base="dms:Text">
          <xsd:maxLength value="255"/>
        </xsd:restriction>
      </xsd:simpleType>
    </xsd:element>
    <xsd:element name="Date" ma:index="13" nillable="true" ma:displayName="Date" ma:default="[today]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6CE3CF-26A1-493B-997E-9F6D27425764}">
  <ds:schemaRefs>
    <ds:schemaRef ds:uri="http://schemas.microsoft.com/office/2006/metadata/properties"/>
    <ds:schemaRef ds:uri="25a8982c-8c6d-4ce2-b7d8-e3d8b6bce725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30E847-68D2-4777-B7E8-016BFCAF4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8982c-8c6d-4ce2-b7d8-e3d8b6bce7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7BC71F-7E6C-4A06-BBFC-6CD9D461DF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1606</Words>
  <Application>Microsoft Macintosh PowerPoint</Application>
  <PresentationFormat>Custom</PresentationFormat>
  <Paragraphs>537</Paragraphs>
  <Slides>26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Black</vt:lpstr>
      <vt:lpstr>Calibri</vt:lpstr>
      <vt:lpstr>Helvetica</vt:lpstr>
      <vt:lpstr>NeueHaasGroteskDisp Pro Lt</vt:lpstr>
      <vt:lpstr>Symbol</vt:lpstr>
      <vt:lpstr>Wingdings 3</vt:lpstr>
      <vt:lpstr>Orion Highlight Palette_161206</vt:lpstr>
      <vt:lpstr>think-cell Slide</vt:lpstr>
      <vt:lpstr>PowerPoint Presentation</vt:lpstr>
      <vt:lpstr>ORION-10: Background and rationale Challenges remain in ASCVD patients</vt:lpstr>
      <vt:lpstr>ORION-10: Background and rationale Harnessing the natural process of RNAi</vt:lpstr>
      <vt:lpstr>ORION-10: Background and rationale Phase I-II studies identified twice yearly dose potential</vt:lpstr>
      <vt:lpstr>ORION-10 Purpose</vt:lpstr>
      <vt:lpstr>ORION-10: Study design 18 months treatment &amp; observation in patients with ASCVD</vt:lpstr>
      <vt:lpstr>ORION-10: Entry criteria ASCVD patients not at LDL-C goal</vt:lpstr>
      <vt:lpstr>ORION-10: Objectives To confirm inclisiran efficacy and safety over 18 months</vt:lpstr>
      <vt:lpstr>ORION-10: Statistical plan Large sample enrolled to enable reliable inference</vt:lpstr>
      <vt:lpstr>ORION-10: Patient disposition High proportion of patients completed the study</vt:lpstr>
      <vt:lpstr>ORION-10: Patients Representative high risk cohort balanced by randomization</vt:lpstr>
      <vt:lpstr>PowerPoint Presentation</vt:lpstr>
      <vt:lpstr>Efficacy Highly significant lowering of LDL-C relative to placebo</vt:lpstr>
      <vt:lpstr>ORION-10: Efficacy Highly significant lowering of LDL-C relative to placebo</vt:lpstr>
      <vt:lpstr>ORION-10: Efficacy Durable and potent with consistent effect over 18 months</vt:lpstr>
      <vt:lpstr>ORION-10: Efficacy Potent, consistent LDL-C response to inclisiran</vt:lpstr>
      <vt:lpstr>PowerPoint Presentation</vt:lpstr>
      <vt:lpstr>ORION-10: Safety and tolerability Adverse event profile similar to placebo </vt:lpstr>
      <vt:lpstr>ORION-10: Safety and tolerability Injection site AEs infrequent, mostly mild and transient</vt:lpstr>
      <vt:lpstr>ORION-10: Safety and tolerability No evidence of liver, kidney, muscle or platelet toxicity</vt:lpstr>
      <vt:lpstr>ORION-10: Safety and tolerability No difference in serious adverse events</vt:lpstr>
      <vt:lpstr>ORION-10: Exploratory endpoint Adverse cardiovascular events</vt:lpstr>
      <vt:lpstr>ORION-10: Summary Twice-a-year inclisiran lowered LDL-C by ≥50% safely</vt:lpstr>
      <vt:lpstr>ORION-10: Conclusions and implications Inclisiran is the first and only cholesterol lowering siRNA</vt:lpstr>
      <vt:lpstr>ORION-10: Acknowledgements Contributions from 145 sites in the United States</vt:lpstr>
      <vt:lpstr>PowerPoint Presentation</vt:lpstr>
    </vt:vector>
  </TitlesOfParts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- 4x3 Arial</dc:title>
  <dc:creator/>
  <cp:lastModifiedBy/>
  <cp:revision>1</cp:revision>
  <dcterms:created xsi:type="dcterms:W3CDTF">2014-07-30T16:10:34Z</dcterms:created>
  <dcterms:modified xsi:type="dcterms:W3CDTF">2019-11-17T16:51:58Z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0x010100907EB03DB6541F45B613ECFC0A333F40</vt:lpwstr>
  </property>
</Properties>
</file>